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84"/>
  </p:notesMasterIdLst>
  <p:handoutMasterIdLst>
    <p:handoutMasterId r:id="rId85"/>
  </p:handoutMasterIdLst>
  <p:sldIdLst>
    <p:sldId id="256" r:id="rId5"/>
    <p:sldId id="457" r:id="rId6"/>
    <p:sldId id="482" r:id="rId7"/>
    <p:sldId id="474" r:id="rId8"/>
    <p:sldId id="451" r:id="rId9"/>
    <p:sldId id="475" r:id="rId10"/>
    <p:sldId id="259" r:id="rId11"/>
    <p:sldId id="260" r:id="rId12"/>
    <p:sldId id="489" r:id="rId13"/>
    <p:sldId id="488" r:id="rId14"/>
    <p:sldId id="487" r:id="rId15"/>
    <p:sldId id="370" r:id="rId16"/>
    <p:sldId id="261" r:id="rId17"/>
    <p:sldId id="262" r:id="rId18"/>
    <p:sldId id="263" r:id="rId19"/>
    <p:sldId id="287" r:id="rId20"/>
    <p:sldId id="264" r:id="rId21"/>
    <p:sldId id="485" r:id="rId22"/>
    <p:sldId id="484" r:id="rId23"/>
    <p:sldId id="265" r:id="rId24"/>
    <p:sldId id="453" r:id="rId25"/>
    <p:sldId id="267" r:id="rId26"/>
    <p:sldId id="492" r:id="rId27"/>
    <p:sldId id="491" r:id="rId28"/>
    <p:sldId id="478" r:id="rId29"/>
    <p:sldId id="426" r:id="rId30"/>
    <p:sldId id="427" r:id="rId31"/>
    <p:sldId id="343" r:id="rId32"/>
    <p:sldId id="496" r:id="rId33"/>
    <p:sldId id="494" r:id="rId34"/>
    <p:sldId id="495" r:id="rId35"/>
    <p:sldId id="444" r:id="rId36"/>
    <p:sldId id="476" r:id="rId37"/>
    <p:sldId id="486" r:id="rId38"/>
    <p:sldId id="445" r:id="rId39"/>
    <p:sldId id="401" r:id="rId40"/>
    <p:sldId id="371" r:id="rId41"/>
    <p:sldId id="498" r:id="rId42"/>
    <p:sldId id="372" r:id="rId43"/>
    <p:sldId id="310" r:id="rId44"/>
    <p:sldId id="311" r:id="rId45"/>
    <p:sldId id="504" r:id="rId46"/>
    <p:sldId id="505" r:id="rId47"/>
    <p:sldId id="456" r:id="rId48"/>
    <p:sldId id="503" r:id="rId49"/>
    <p:sldId id="374" r:id="rId50"/>
    <p:sldId id="363" r:id="rId51"/>
    <p:sldId id="335" r:id="rId52"/>
    <p:sldId id="320" r:id="rId53"/>
    <p:sldId id="418" r:id="rId54"/>
    <p:sldId id="321" r:id="rId55"/>
    <p:sldId id="367" r:id="rId56"/>
    <p:sldId id="323" r:id="rId57"/>
    <p:sldId id="325" r:id="rId58"/>
    <p:sldId id="328" r:id="rId59"/>
    <p:sldId id="330" r:id="rId60"/>
    <p:sldId id="364" r:id="rId61"/>
    <p:sldId id="314" r:id="rId62"/>
    <p:sldId id="436" r:id="rId63"/>
    <p:sldId id="379" r:id="rId64"/>
    <p:sldId id="382" r:id="rId65"/>
    <p:sldId id="469" r:id="rId66"/>
    <p:sldId id="473" r:id="rId67"/>
    <p:sldId id="351" r:id="rId68"/>
    <p:sldId id="470" r:id="rId69"/>
    <p:sldId id="500" r:id="rId70"/>
    <p:sldId id="501" r:id="rId71"/>
    <p:sldId id="483" r:id="rId72"/>
    <p:sldId id="448" r:id="rId73"/>
    <p:sldId id="442" r:id="rId74"/>
    <p:sldId id="443" r:id="rId75"/>
    <p:sldId id="336" r:id="rId76"/>
    <p:sldId id="338" r:id="rId77"/>
    <p:sldId id="344" r:id="rId78"/>
    <p:sldId id="506" r:id="rId79"/>
    <p:sldId id="420" r:id="rId80"/>
    <p:sldId id="480" r:id="rId81"/>
    <p:sldId id="366" r:id="rId82"/>
    <p:sldId id="339" r:id="rId83"/>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Section par défaut" id="{B62A4399-106E-471D-991E-6F9DF4F8510C}">
          <p14:sldIdLst>
            <p14:sldId id="256"/>
            <p14:sldId id="457"/>
            <p14:sldId id="482"/>
            <p14:sldId id="474"/>
            <p14:sldId id="451"/>
          </p14:sldIdLst>
        </p14:section>
        <p14:section name="Part 1 - RIEDP at a Glance" id="{8175EED0-38C3-4A8B-98CC-F5A887C7A22C}">
          <p14:sldIdLst>
            <p14:sldId id="475"/>
            <p14:sldId id="259"/>
            <p14:sldId id="260"/>
            <p14:sldId id="489"/>
            <p14:sldId id="488"/>
            <p14:sldId id="487"/>
            <p14:sldId id="370"/>
            <p14:sldId id="261"/>
            <p14:sldId id="262"/>
            <p14:sldId id="263"/>
            <p14:sldId id="287"/>
            <p14:sldId id="264"/>
            <p14:sldId id="485"/>
            <p14:sldId id="484"/>
            <p14:sldId id="265"/>
            <p14:sldId id="453"/>
            <p14:sldId id="267"/>
            <p14:sldId id="492"/>
            <p14:sldId id="491"/>
            <p14:sldId id="478"/>
            <p14:sldId id="426"/>
            <p14:sldId id="427"/>
            <p14:sldId id="343"/>
            <p14:sldId id="496"/>
            <p14:sldId id="494"/>
            <p14:sldId id="495"/>
            <p14:sldId id="444"/>
            <p14:sldId id="476"/>
            <p14:sldId id="486"/>
            <p14:sldId id="445"/>
          </p14:sldIdLst>
        </p14:section>
        <p14:section name="Overview on Product 1" id="{5B2D0EB4-7ED4-4E18-B5B4-2DD7CB8235EC}">
          <p14:sldIdLst>
            <p14:sldId id="401"/>
            <p14:sldId id="371"/>
            <p14:sldId id="498"/>
            <p14:sldId id="372"/>
          </p14:sldIdLst>
        </p14:section>
        <p14:section name="RADM" id="{F7CB9C98-F904-4ACA-B7A0-0E27163949B2}">
          <p14:sldIdLst>
            <p14:sldId id="310"/>
            <p14:sldId id="311"/>
            <p14:sldId id="504"/>
            <p14:sldId id="505"/>
            <p14:sldId id="456"/>
            <p14:sldId id="503"/>
            <p14:sldId id="374"/>
            <p14:sldId id="363"/>
          </p14:sldIdLst>
        </p14:section>
        <p14:section name="Other Product1" id="{C29D4B68-975B-41C5-9629-1E352D94E1E1}">
          <p14:sldIdLst>
            <p14:sldId id="335"/>
            <p14:sldId id="320"/>
            <p14:sldId id="418"/>
            <p14:sldId id="321"/>
            <p14:sldId id="367"/>
            <p14:sldId id="323"/>
            <p14:sldId id="325"/>
            <p14:sldId id="328"/>
            <p14:sldId id="330"/>
            <p14:sldId id="364"/>
          </p14:sldIdLst>
        </p14:section>
        <p14:section name="Semantics and RADM" id="{BD0ED1E9-680C-40B2-8FF6-7631CDE4671D}">
          <p14:sldIdLst>
            <p14:sldId id="314"/>
            <p14:sldId id="436"/>
            <p14:sldId id="379"/>
            <p14:sldId id="382"/>
            <p14:sldId id="469"/>
            <p14:sldId id="473"/>
            <p14:sldId id="351"/>
            <p14:sldId id="470"/>
            <p14:sldId id="500"/>
            <p14:sldId id="501"/>
            <p14:sldId id="483"/>
          </p14:sldIdLst>
        </p14:section>
        <p14:section name="RIEDP vs Other" id="{F032112C-3401-4AD7-9F4B-64BCC8CF822C}">
          <p14:sldIdLst>
            <p14:sldId id="448"/>
            <p14:sldId id="442"/>
            <p14:sldId id="443"/>
          </p14:sldIdLst>
        </p14:section>
        <p14:section name="Conclusion" id="{071354CB-1FF6-4D75-9493-AF70F7C49948}">
          <p14:sldIdLst>
            <p14:sldId id="336"/>
            <p14:sldId id="338"/>
            <p14:sldId id="344"/>
            <p14:sldId id="506"/>
            <p14:sldId id="420"/>
          </p14:sldIdLst>
        </p14:section>
        <p14:section name="Backup" id="{5A2F813D-6CE3-477E-A6A3-90C6928E1AE6}">
          <p14:sldIdLst>
            <p14:sldId id="480"/>
            <p14:sldId id="366"/>
            <p14:sldId id="339"/>
          </p14:sldIdLst>
        </p14:section>
      </p14:sectionLst>
    </p:ext>
    <p:ext uri="{EFAFB233-063F-42B5-8137-9DF3F51BA10A}">
      <p15:sldGuideLst xmlns:p15="http://schemas.microsoft.com/office/powerpoint/2012/main">
        <p15:guide id="2" pos="506" userDrawn="1">
          <p15:clr>
            <a:srgbClr val="A4A3A4"/>
          </p15:clr>
        </p15:guide>
        <p15:guide id="3" orient="horz" pos="6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2B56AB"/>
    <a:srgbClr val="0033CC"/>
    <a:srgbClr val="FFFFFF"/>
    <a:srgbClr val="00E4A8"/>
    <a:srgbClr val="3366CC"/>
    <a:srgbClr val="CC3300"/>
    <a:srgbClr val="22458A"/>
    <a:srgbClr val="F77B0B"/>
    <a:srgbClr val="B2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8" autoAdjust="0"/>
    <p:restoredTop sz="92289" autoAdjust="0"/>
  </p:normalViewPr>
  <p:slideViewPr>
    <p:cSldViewPr snapToGrid="0">
      <p:cViewPr varScale="1">
        <p:scale>
          <a:sx n="106" d="100"/>
          <a:sy n="106" d="100"/>
        </p:scale>
        <p:origin x="582" y="114"/>
      </p:cViewPr>
      <p:guideLst>
        <p:guide pos="506"/>
        <p:guide orient="horz" pos="6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1</a:t>
            </a:fld>
            <a:endParaRPr lang="en-US" dirty="0"/>
          </a:p>
        </p:txBody>
      </p:sp>
    </p:spTree>
    <p:extLst>
      <p:ext uri="{BB962C8B-B14F-4D97-AF65-F5344CB8AC3E}">
        <p14:creationId xmlns:p14="http://schemas.microsoft.com/office/powerpoint/2010/main" val="218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11</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083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80218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183303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198257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1F497D"/>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15</a:t>
            </a:fld>
            <a:endParaRPr kumimoji="0" lang="en-CA" sz="1400" b="0" i="0" u="none" strike="noStrike" kern="1200" cap="none" spc="0" normalizeH="0" baseline="0" noProof="0">
              <a:ln>
                <a:noFill/>
              </a:ln>
              <a:solidFill>
                <a:srgbClr val="1F497D"/>
              </a:solidFill>
              <a:effectLst/>
              <a:uLnTx/>
              <a:uFillTx/>
              <a:latin typeface="Arial" charset="0"/>
              <a:ea typeface="+mn-ea"/>
              <a:cs typeface="+mn-cs"/>
            </a:endParaRPr>
          </a:p>
        </p:txBody>
      </p:sp>
    </p:spTree>
    <p:extLst>
      <p:ext uri="{BB962C8B-B14F-4D97-AF65-F5344CB8AC3E}">
        <p14:creationId xmlns:p14="http://schemas.microsoft.com/office/powerpoint/2010/main" val="3480801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2935972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1F497D"/>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17</a:t>
            </a:fld>
            <a:endParaRPr kumimoji="0" lang="en-CA" sz="1400" b="0" i="0" u="none" strike="noStrike" kern="1200" cap="none" spc="0" normalizeH="0" baseline="0" noProof="0">
              <a:ln>
                <a:noFill/>
              </a:ln>
              <a:solidFill>
                <a:srgbClr val="1F497D"/>
              </a:solidFill>
              <a:effectLst/>
              <a:uLnTx/>
              <a:uFillTx/>
              <a:latin typeface="Arial" charset="0"/>
              <a:ea typeface="+mn-ea"/>
              <a:cs typeface="+mn-cs"/>
            </a:endParaRPr>
          </a:p>
        </p:txBody>
      </p:sp>
    </p:spTree>
    <p:extLst>
      <p:ext uri="{BB962C8B-B14F-4D97-AF65-F5344CB8AC3E}">
        <p14:creationId xmlns:p14="http://schemas.microsoft.com/office/powerpoint/2010/main" val="454530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1F497D"/>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18</a:t>
            </a:fld>
            <a:endParaRPr kumimoji="0" lang="en-CA" sz="1400" b="0" i="0" u="none" strike="noStrike" kern="1200" cap="none" spc="0" normalizeH="0" baseline="0" noProof="0">
              <a:ln>
                <a:noFill/>
              </a:ln>
              <a:solidFill>
                <a:srgbClr val="1F497D"/>
              </a:solidFill>
              <a:effectLst/>
              <a:uLnTx/>
              <a:uFillTx/>
              <a:latin typeface="Arial" charset="0"/>
              <a:ea typeface="+mn-ea"/>
              <a:cs typeface="+mn-cs"/>
            </a:endParaRPr>
          </a:p>
        </p:txBody>
      </p:sp>
    </p:spTree>
    <p:extLst>
      <p:ext uri="{BB962C8B-B14F-4D97-AF65-F5344CB8AC3E}">
        <p14:creationId xmlns:p14="http://schemas.microsoft.com/office/powerpoint/2010/main" val="2833065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3480295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20</a:t>
            </a:fld>
            <a:endParaRPr lang="fr-FR"/>
          </a:p>
        </p:txBody>
      </p:sp>
    </p:spTree>
    <p:extLst>
      <p:ext uri="{BB962C8B-B14F-4D97-AF65-F5344CB8AC3E}">
        <p14:creationId xmlns:p14="http://schemas.microsoft.com/office/powerpoint/2010/main" val="97708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462995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1975323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83760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3852843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04" eaLnBrk="0" hangingPunct="0">
              <a:defRPr sz="1200">
                <a:solidFill>
                  <a:schemeClr val="tx2"/>
                </a:solidFill>
                <a:latin typeface="Arial" pitchFamily="34" charset="0"/>
              </a:defRPr>
            </a:lvl1pPr>
            <a:lvl2pPr marL="742943" indent="-285748" defTabSz="925504" eaLnBrk="0" hangingPunct="0">
              <a:defRPr sz="1200">
                <a:solidFill>
                  <a:schemeClr val="tx2"/>
                </a:solidFill>
                <a:latin typeface="Arial" pitchFamily="34" charset="0"/>
              </a:defRPr>
            </a:lvl2pPr>
            <a:lvl3pPr marL="1142990" indent="-228598" defTabSz="925504" eaLnBrk="0" hangingPunct="0">
              <a:defRPr sz="1200">
                <a:solidFill>
                  <a:schemeClr val="tx2"/>
                </a:solidFill>
                <a:latin typeface="Arial" pitchFamily="34" charset="0"/>
              </a:defRPr>
            </a:lvl3pPr>
            <a:lvl4pPr marL="1600185" indent="-228598" defTabSz="925504" eaLnBrk="0" hangingPunct="0">
              <a:defRPr sz="1200">
                <a:solidFill>
                  <a:schemeClr val="tx2"/>
                </a:solidFill>
                <a:latin typeface="Arial" pitchFamily="34" charset="0"/>
              </a:defRPr>
            </a:lvl4pPr>
            <a:lvl5pPr marL="2057382" indent="-228598" defTabSz="925504" eaLnBrk="0" hangingPunct="0">
              <a:defRPr sz="1200">
                <a:solidFill>
                  <a:schemeClr val="tx2"/>
                </a:solidFill>
                <a:latin typeface="Arial" pitchFamily="34" charset="0"/>
              </a:defRPr>
            </a:lvl5pPr>
            <a:lvl6pPr marL="2514577" indent="-228598" algn="ctr" defTabSz="925504" eaLnBrk="0" fontAlgn="base" hangingPunct="0">
              <a:spcBef>
                <a:spcPct val="0"/>
              </a:spcBef>
              <a:spcAft>
                <a:spcPct val="0"/>
              </a:spcAft>
              <a:defRPr sz="1200">
                <a:solidFill>
                  <a:schemeClr val="tx2"/>
                </a:solidFill>
                <a:latin typeface="Arial" pitchFamily="34" charset="0"/>
              </a:defRPr>
            </a:lvl6pPr>
            <a:lvl7pPr marL="2971774" indent="-228598" algn="ctr" defTabSz="925504" eaLnBrk="0" fontAlgn="base" hangingPunct="0">
              <a:spcBef>
                <a:spcPct val="0"/>
              </a:spcBef>
              <a:spcAft>
                <a:spcPct val="0"/>
              </a:spcAft>
              <a:defRPr sz="1200">
                <a:solidFill>
                  <a:schemeClr val="tx2"/>
                </a:solidFill>
                <a:latin typeface="Arial" pitchFamily="34" charset="0"/>
              </a:defRPr>
            </a:lvl7pPr>
            <a:lvl8pPr marL="3428969" indent="-228598" algn="ctr" defTabSz="925504" eaLnBrk="0" fontAlgn="base" hangingPunct="0">
              <a:spcBef>
                <a:spcPct val="0"/>
              </a:spcBef>
              <a:spcAft>
                <a:spcPct val="0"/>
              </a:spcAft>
              <a:defRPr sz="1200">
                <a:solidFill>
                  <a:schemeClr val="tx2"/>
                </a:solidFill>
                <a:latin typeface="Arial" pitchFamily="34" charset="0"/>
              </a:defRPr>
            </a:lvl8pPr>
            <a:lvl9pPr marL="3886165" indent="-228598" algn="ctr" defTabSz="925504" eaLnBrk="0" fontAlgn="base" hangingPunct="0">
              <a:spcBef>
                <a:spcPct val="0"/>
              </a:spcBef>
              <a:spcAft>
                <a:spcPct val="0"/>
              </a:spcAft>
              <a:defRPr sz="1200">
                <a:solidFill>
                  <a:schemeClr val="tx2"/>
                </a:solidFill>
                <a:latin typeface="Arial" pitchFamily="34" charset="0"/>
              </a:defRPr>
            </a:lvl9pPr>
          </a:lstStyle>
          <a:p>
            <a:pPr eaLnBrk="1" hangingPunct="1"/>
            <a:fld id="{8E844E75-7186-4BC3-B1FD-1175BCC98A23}" type="slidenum">
              <a:rPr lang="en-CA" sz="1400">
                <a:solidFill>
                  <a:prstClr val="black"/>
                </a:solidFill>
              </a:rPr>
              <a:pPr eaLnBrk="1" hangingPunct="1"/>
              <a:t>25</a:t>
            </a:fld>
            <a:endParaRPr lang="en-CA" sz="1400">
              <a:solidFill>
                <a:prstClr val="black"/>
              </a:solidFill>
            </a:endParaRPr>
          </a:p>
        </p:txBody>
      </p:sp>
      <p:sp>
        <p:nvSpPr>
          <p:cNvPr id="50179" name="Espace réservé de l'image des diapositives 1"/>
          <p:cNvSpPr>
            <a:spLocks noGrp="1" noRot="1" noChangeAspect="1" noTextEdit="1"/>
          </p:cNvSpPr>
          <p:nvPr>
            <p:ph type="sldImg"/>
          </p:nvPr>
        </p:nvSpPr>
        <p:spPr>
          <a:xfrm>
            <a:off x="-225425" y="808038"/>
            <a:ext cx="7186613" cy="4043362"/>
          </a:xfrm>
          <a:ln/>
        </p:spPr>
      </p:sp>
      <p:sp>
        <p:nvSpPr>
          <p:cNvPr id="50180" name="Espace réservé des commentaires 2"/>
          <p:cNvSpPr>
            <a:spLocks noGrp="1"/>
          </p:cNvSpPr>
          <p:nvPr>
            <p:ph type="body" idx="1"/>
          </p:nvPr>
        </p:nvSpPr>
        <p:spPr>
          <a:xfrm>
            <a:off x="673159" y="5120879"/>
            <a:ext cx="5388415" cy="48519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lstStyle/>
          <a:p>
            <a:pPr eaLnBrk="1" hangingPunct="1"/>
            <a:endParaRPr lang="fr-FR" dirty="0"/>
          </a:p>
        </p:txBody>
      </p:sp>
      <p:sp>
        <p:nvSpPr>
          <p:cNvPr id="4" name="Espace réservé du numéro de diapositive 3"/>
          <p:cNvSpPr txBox="1">
            <a:spLocks noGrp="1"/>
          </p:cNvSpPr>
          <p:nvPr/>
        </p:nvSpPr>
        <p:spPr>
          <a:xfrm>
            <a:off x="3814043" y="10240034"/>
            <a:ext cx="2919118" cy="539674"/>
          </a:xfrm>
          <a:prstGeom prst="rect">
            <a:avLst/>
          </a:prstGeom>
          <a:noFill/>
        </p:spPr>
        <p:txBody>
          <a:bodyPr lIns="91439" tIns="45720" rIns="91439" bIns="45720" anchor="b"/>
          <a:lstStyle/>
          <a:p>
            <a:pPr algn="r" fontAlgn="auto">
              <a:spcBef>
                <a:spcPts val="0"/>
              </a:spcBef>
              <a:spcAft>
                <a:spcPts val="0"/>
              </a:spcAft>
              <a:defRPr/>
            </a:pPr>
            <a:fld id="{571031BA-BECE-4CA9-A246-4249F13C6C8D}" type="slidenum">
              <a:rPr lang="en-US">
                <a:solidFill>
                  <a:prstClr val="black"/>
                </a:solidFill>
                <a:latin typeface="Calibri"/>
              </a:rPr>
              <a:pPr algn="r" fontAlgn="auto">
                <a:spcBef>
                  <a:spcPts val="0"/>
                </a:spcBef>
                <a:spcAft>
                  <a:spcPts val="0"/>
                </a:spcAft>
                <a:defRPr/>
              </a:pPr>
              <a:t>25</a:t>
            </a:fld>
            <a:endParaRPr lang="en-US">
              <a:solidFill>
                <a:prstClr val="black"/>
              </a:solidFill>
              <a:latin typeface="Calibri"/>
            </a:endParaRPr>
          </a:p>
        </p:txBody>
      </p:sp>
    </p:spTree>
    <p:extLst>
      <p:ext uri="{BB962C8B-B14F-4D97-AF65-F5344CB8AC3E}">
        <p14:creationId xmlns:p14="http://schemas.microsoft.com/office/powerpoint/2010/main" val="63890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3053437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27</a:t>
            </a:fld>
            <a:endParaRPr lang="fr-FR"/>
          </a:p>
        </p:txBody>
      </p:sp>
    </p:spTree>
    <p:extLst>
      <p:ext uri="{BB962C8B-B14F-4D97-AF65-F5344CB8AC3E}">
        <p14:creationId xmlns:p14="http://schemas.microsoft.com/office/powerpoint/2010/main" val="4159466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28</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06426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29</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86453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30</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122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31</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3632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3657543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3869518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33</a:t>
            </a:fld>
            <a:endParaRPr lang="fr-FR"/>
          </a:p>
        </p:txBody>
      </p:sp>
    </p:spTree>
    <p:extLst>
      <p:ext uri="{BB962C8B-B14F-4D97-AF65-F5344CB8AC3E}">
        <p14:creationId xmlns:p14="http://schemas.microsoft.com/office/powerpoint/2010/main" val="685878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34</a:t>
            </a:fld>
            <a:endParaRPr lang="fr-FR"/>
          </a:p>
        </p:txBody>
      </p:sp>
    </p:spTree>
    <p:extLst>
      <p:ext uri="{BB962C8B-B14F-4D97-AF65-F5344CB8AC3E}">
        <p14:creationId xmlns:p14="http://schemas.microsoft.com/office/powerpoint/2010/main" val="1276033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35</a:t>
            </a:fld>
            <a:endParaRPr lang="fr-FR"/>
          </a:p>
        </p:txBody>
      </p:sp>
    </p:spTree>
    <p:extLst>
      <p:ext uri="{BB962C8B-B14F-4D97-AF65-F5344CB8AC3E}">
        <p14:creationId xmlns:p14="http://schemas.microsoft.com/office/powerpoint/2010/main" val="2301929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2710209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2463322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333777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962663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053046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219073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1828228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2737819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3127184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2018999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1102374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6550" y="622300"/>
            <a:ext cx="7185025" cy="4041775"/>
          </a:xfrm>
        </p:spPr>
      </p:sp>
      <p:sp>
        <p:nvSpPr>
          <p:cNvPr id="3" name="Espace réservé des commentaires 2"/>
          <p:cNvSpPr>
            <a:spLocks noGrp="1"/>
          </p:cNvSpPr>
          <p:nvPr>
            <p:ph type="body" idx="1"/>
          </p:nvPr>
        </p:nvSpPr>
        <p:spPr/>
        <p:txBody>
          <a:bodyPr/>
          <a:lstStyle/>
          <a:p>
            <a:pPr marL="171450" lvl="0" indent="-171450">
              <a:buFontTx/>
              <a:buChar char="-"/>
            </a:pPr>
            <a:endParaRPr lang="en-US" dirty="0"/>
          </a:p>
        </p:txBody>
      </p:sp>
      <p:sp>
        <p:nvSpPr>
          <p:cNvPr id="4" name="Espace réservé du numéro de diapositive 3"/>
          <p:cNvSpPr>
            <a:spLocks noGrp="1"/>
          </p:cNvSpPr>
          <p:nvPr>
            <p:ph type="sldNum" sz="quarter" idx="10"/>
          </p:nvPr>
        </p:nvSpPr>
        <p:spPr/>
        <p:txBody>
          <a:bodyPr/>
          <a:lstStyle/>
          <a:p>
            <a:pPr>
              <a:defRPr/>
            </a:pPr>
            <a:fld id="{6E24DC4A-6A7E-41AF-ABC2-69C6DC346CFA}" type="slidenum">
              <a:rPr lang="fr-FR" smtClean="0">
                <a:solidFill>
                  <a:srgbClr val="1F497D"/>
                </a:solidFill>
              </a:rPr>
              <a:pPr>
                <a:defRPr/>
              </a:pPr>
              <a:t>46</a:t>
            </a:fld>
            <a:endParaRPr lang="fr-FR">
              <a:solidFill>
                <a:srgbClr val="1F497D"/>
              </a:solidFill>
            </a:endParaRPr>
          </a:p>
        </p:txBody>
      </p:sp>
    </p:spTree>
    <p:extLst>
      <p:ext uri="{BB962C8B-B14F-4D97-AF65-F5344CB8AC3E}">
        <p14:creationId xmlns:p14="http://schemas.microsoft.com/office/powerpoint/2010/main" val="2293739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750" y="601663"/>
            <a:ext cx="6945313" cy="3908425"/>
          </a:xfrm>
        </p:spPr>
      </p:sp>
      <p:sp>
        <p:nvSpPr>
          <p:cNvPr id="3" name="Espace réservé des commentaires 2"/>
          <p:cNvSpPr>
            <a:spLocks noGrp="1"/>
          </p:cNvSpPr>
          <p:nvPr>
            <p:ph type="body" idx="1"/>
          </p:nvPr>
        </p:nvSpPr>
        <p:spPr/>
        <p:txBody>
          <a:bodyPr/>
          <a:lstStyle/>
          <a:p>
            <a:pPr marL="0" lvl="0" indent="0">
              <a:buFont typeface="Arial" pitchFamily="34" charset="0"/>
              <a:buNone/>
            </a:pPr>
            <a:endParaRPr lang="en-US" dirty="0"/>
          </a:p>
        </p:txBody>
      </p:sp>
      <p:sp>
        <p:nvSpPr>
          <p:cNvPr id="4" name="Espace réservé du numéro de diapositive 3"/>
          <p:cNvSpPr>
            <a:spLocks noGrp="1"/>
          </p:cNvSpPr>
          <p:nvPr>
            <p:ph type="sldNum" sz="quarter" idx="10"/>
          </p:nvPr>
        </p:nvSpPr>
        <p:spPr/>
        <p:txBody>
          <a:bodyPr/>
          <a:lstStyle/>
          <a:p>
            <a:pPr>
              <a:defRPr/>
            </a:pPr>
            <a:fld id="{6E24DC4A-6A7E-41AF-ABC2-69C6DC346CFA}" type="slidenum">
              <a:rPr lang="fr-FR" smtClean="0"/>
              <a:pPr>
                <a:defRPr/>
              </a:pPr>
              <a:t>47</a:t>
            </a:fld>
            <a:endParaRPr lang="fr-FR"/>
          </a:p>
        </p:txBody>
      </p:sp>
    </p:spTree>
    <p:extLst>
      <p:ext uri="{BB962C8B-B14F-4D97-AF65-F5344CB8AC3E}">
        <p14:creationId xmlns:p14="http://schemas.microsoft.com/office/powerpoint/2010/main" val="1120612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394838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3710222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2397311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114787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5</a:t>
            </a:fld>
            <a:endParaRPr lang="fr-FR"/>
          </a:p>
        </p:txBody>
      </p:sp>
    </p:spTree>
    <p:extLst>
      <p:ext uri="{BB962C8B-B14F-4D97-AF65-F5344CB8AC3E}">
        <p14:creationId xmlns:p14="http://schemas.microsoft.com/office/powerpoint/2010/main" val="4019901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52</a:t>
            </a:fld>
            <a:endParaRPr lang="fr-FR"/>
          </a:p>
        </p:txBody>
      </p:sp>
    </p:spTree>
    <p:extLst>
      <p:ext uri="{BB962C8B-B14F-4D97-AF65-F5344CB8AC3E}">
        <p14:creationId xmlns:p14="http://schemas.microsoft.com/office/powerpoint/2010/main" val="3948399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2917944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54</a:t>
            </a:fld>
            <a:endParaRPr lang="en-US" dirty="0"/>
          </a:p>
        </p:txBody>
      </p:sp>
    </p:spTree>
    <p:extLst>
      <p:ext uri="{BB962C8B-B14F-4D97-AF65-F5344CB8AC3E}">
        <p14:creationId xmlns:p14="http://schemas.microsoft.com/office/powerpoint/2010/main" val="3407718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1417094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519436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1399646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59</a:t>
            </a:fld>
            <a:endParaRPr lang="fr-FR"/>
          </a:p>
        </p:txBody>
      </p:sp>
    </p:spTree>
    <p:extLst>
      <p:ext uri="{BB962C8B-B14F-4D97-AF65-F5344CB8AC3E}">
        <p14:creationId xmlns:p14="http://schemas.microsoft.com/office/powerpoint/2010/main" val="32209430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725" y="622300"/>
            <a:ext cx="7188200" cy="4043363"/>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60</a:t>
            </a:fld>
            <a:endParaRPr lang="fr-FR"/>
          </a:p>
        </p:txBody>
      </p:sp>
    </p:spTree>
    <p:extLst>
      <p:ext uri="{BB962C8B-B14F-4D97-AF65-F5344CB8AC3E}">
        <p14:creationId xmlns:p14="http://schemas.microsoft.com/office/powerpoint/2010/main" val="2355832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725" y="622300"/>
            <a:ext cx="7188200" cy="4043363"/>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61</a:t>
            </a:fld>
            <a:endParaRPr lang="fr-FR"/>
          </a:p>
        </p:txBody>
      </p:sp>
    </p:spTree>
    <p:extLst>
      <p:ext uri="{BB962C8B-B14F-4D97-AF65-F5344CB8AC3E}">
        <p14:creationId xmlns:p14="http://schemas.microsoft.com/office/powerpoint/2010/main" val="979875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64</a:t>
            </a:fld>
            <a:endParaRPr lang="en-US" dirty="0"/>
          </a:p>
        </p:txBody>
      </p:sp>
    </p:spTree>
    <p:extLst>
      <p:ext uri="{BB962C8B-B14F-4D97-AF65-F5344CB8AC3E}">
        <p14:creationId xmlns:p14="http://schemas.microsoft.com/office/powerpoint/2010/main" val="340562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7</a:t>
            </a:fld>
            <a:endParaRPr lang="fr-FR"/>
          </a:p>
        </p:txBody>
      </p:sp>
    </p:spTree>
    <p:extLst>
      <p:ext uri="{BB962C8B-B14F-4D97-AF65-F5344CB8AC3E}">
        <p14:creationId xmlns:p14="http://schemas.microsoft.com/office/powerpoint/2010/main" val="3634022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70</a:t>
            </a:fld>
            <a:endParaRPr lang="fr-FR"/>
          </a:p>
        </p:txBody>
      </p:sp>
    </p:spTree>
    <p:extLst>
      <p:ext uri="{BB962C8B-B14F-4D97-AF65-F5344CB8AC3E}">
        <p14:creationId xmlns:p14="http://schemas.microsoft.com/office/powerpoint/2010/main" val="1534987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73</a:t>
            </a:fld>
            <a:endParaRPr lang="fr-FR"/>
          </a:p>
        </p:txBody>
      </p:sp>
    </p:spTree>
    <p:extLst>
      <p:ext uri="{BB962C8B-B14F-4D97-AF65-F5344CB8AC3E}">
        <p14:creationId xmlns:p14="http://schemas.microsoft.com/office/powerpoint/2010/main" val="8698223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74</a:t>
            </a:fld>
            <a:endParaRPr lang="fr-FR"/>
          </a:p>
        </p:txBody>
      </p:sp>
    </p:spTree>
    <p:extLst>
      <p:ext uri="{BB962C8B-B14F-4D97-AF65-F5344CB8AC3E}">
        <p14:creationId xmlns:p14="http://schemas.microsoft.com/office/powerpoint/2010/main" val="3359844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75</a:t>
            </a:fld>
            <a:endParaRPr lang="en-US" dirty="0"/>
          </a:p>
        </p:txBody>
      </p:sp>
    </p:spTree>
    <p:extLst>
      <p:ext uri="{BB962C8B-B14F-4D97-AF65-F5344CB8AC3E}">
        <p14:creationId xmlns:p14="http://schemas.microsoft.com/office/powerpoint/2010/main" val="19895515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78</a:t>
            </a:fld>
            <a:endParaRPr lang="fr-FR"/>
          </a:p>
        </p:txBody>
      </p:sp>
    </p:spTree>
    <p:extLst>
      <p:ext uri="{BB962C8B-B14F-4D97-AF65-F5344CB8AC3E}">
        <p14:creationId xmlns:p14="http://schemas.microsoft.com/office/powerpoint/2010/main" val="152469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995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647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10</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31375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3" name="Group 12">
            <a:extLst>
              <a:ext uri="{FF2B5EF4-FFF2-40B4-BE49-F238E27FC236}">
                <a16:creationId xmlns:a16="http://schemas.microsoft.com/office/drawing/2014/main" id="{AC5A8E34-9CE4-AF44-8ECF-1A15F5760552}"/>
              </a:ext>
            </a:extLst>
          </p:cNvPr>
          <p:cNvGrpSpPr/>
          <p:nvPr userDrawn="1"/>
        </p:nvGrpSpPr>
        <p:grpSpPr>
          <a:xfrm>
            <a:off x="-163159" y="-7561"/>
            <a:ext cx="12359277" cy="1365965"/>
            <a:chOff x="-163159" y="-7561"/>
            <a:chExt cx="12359277" cy="1365965"/>
          </a:xfrm>
        </p:grpSpPr>
        <p:pic>
          <p:nvPicPr>
            <p:cNvPr id="15" name="Picture 14">
              <a:extLst>
                <a:ext uri="{FF2B5EF4-FFF2-40B4-BE49-F238E27FC236}">
                  <a16:creationId xmlns:a16="http://schemas.microsoft.com/office/drawing/2014/main" id="{FC247CD5-EAF5-7943-9D83-E63C7F8504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561"/>
              <a:ext cx="12196118" cy="1365965"/>
            </a:xfrm>
            <a:prstGeom prst="rect">
              <a:avLst/>
            </a:prstGeom>
          </p:spPr>
        </p:pic>
        <p:pic>
          <p:nvPicPr>
            <p:cNvPr id="16" name="Picture 15" descr="Text, logo&#10;&#10;Description automatically generated">
              <a:extLst>
                <a:ext uri="{FF2B5EF4-FFF2-40B4-BE49-F238E27FC236}">
                  <a16:creationId xmlns:a16="http://schemas.microsoft.com/office/drawing/2014/main" id="{1D9D1263-67F8-0C42-95F2-BCE53D216F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159" y="235526"/>
              <a:ext cx="2068503" cy="828209"/>
            </a:xfrm>
            <a:prstGeom prst="rect">
              <a:avLst/>
            </a:prstGeom>
          </p:spPr>
        </p:pic>
        <p:pic>
          <p:nvPicPr>
            <p:cNvPr id="23" name="Picture 22" descr="Icon, arrow&#10;&#10;Description automatically generated with medium confidence">
              <a:extLst>
                <a:ext uri="{FF2B5EF4-FFF2-40B4-BE49-F238E27FC236}">
                  <a16:creationId xmlns:a16="http://schemas.microsoft.com/office/drawing/2014/main" id="{6E31FE2B-790A-3E48-ABAD-18A9A978775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0272" y="186098"/>
              <a:ext cx="1057750" cy="1057750"/>
            </a:xfrm>
            <a:prstGeom prst="rect">
              <a:avLst/>
            </a:prstGeom>
          </p:spPr>
        </p:pic>
      </p:grpSp>
      <p:pic>
        <p:nvPicPr>
          <p:cNvPr id="24" name="Picture 23" descr="Icon, arrow&#10;&#10;Description automatically generated with medium confidence">
            <a:extLst>
              <a:ext uri="{FF2B5EF4-FFF2-40B4-BE49-F238E27FC236}">
                <a16:creationId xmlns:a16="http://schemas.microsoft.com/office/drawing/2014/main" id="{F48E79DC-45AD-A44E-A823-8346DA7AD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extLst>
      <p:ext uri="{BB962C8B-B14F-4D97-AF65-F5344CB8AC3E}">
        <p14:creationId xmlns:p14="http://schemas.microsoft.com/office/powerpoint/2010/main" val="3059139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p:cNvSpPr>
            <a:spLocks noGrp="1"/>
          </p:cNvSpPr>
          <p:nvPr>
            <p:ph type="title"/>
          </p:nvPr>
        </p:nvSpPr>
        <p:spPr>
          <a:xfrm>
            <a:off x="119336" y="116632"/>
            <a:ext cx="6350496" cy="490066"/>
          </a:xfrm>
        </p:spPr>
        <p:txBody>
          <a:bodyPr>
            <a:noAutofit/>
          </a:bodyPr>
          <a:lstStyle>
            <a:lvl1pPr>
              <a:defRPr sz="3200"/>
            </a:lvl1pPr>
          </a:lstStyle>
          <a:p>
            <a:r>
              <a:rPr lang="fr-FR"/>
              <a:t>Modifiez le style du titre</a:t>
            </a:r>
          </a:p>
        </p:txBody>
      </p:sp>
      <p:sp>
        <p:nvSpPr>
          <p:cNvPr id="4" name="Espace réservé de la date 3"/>
          <p:cNvSpPr>
            <a:spLocks noGrp="1"/>
          </p:cNvSpPr>
          <p:nvPr>
            <p:ph type="dt" sz="half" idx="10"/>
          </p:nvPr>
        </p:nvSpPr>
        <p:spPr>
          <a:xfrm>
            <a:off x="838200" y="6540218"/>
            <a:ext cx="2743200" cy="281465"/>
          </a:xfrm>
        </p:spPr>
        <p:txBody>
          <a:bodyPr/>
          <a:lstStyle/>
          <a:p>
            <a:endParaRPr lang="fr-FR"/>
          </a:p>
        </p:txBody>
      </p:sp>
      <p:sp>
        <p:nvSpPr>
          <p:cNvPr id="5" name="Espace réservé du pied de page 4"/>
          <p:cNvSpPr>
            <a:spLocks noGrp="1"/>
          </p:cNvSpPr>
          <p:nvPr>
            <p:ph type="ftr" sz="quarter" idx="11"/>
          </p:nvPr>
        </p:nvSpPr>
        <p:spPr>
          <a:xfrm>
            <a:off x="4038600" y="6540218"/>
            <a:ext cx="4114800" cy="281465"/>
          </a:xfrm>
        </p:spPr>
        <p:txBody>
          <a:bodyPr/>
          <a:lstStyle/>
          <a:p>
            <a:endParaRPr lang="fr-FR"/>
          </a:p>
        </p:txBody>
      </p:sp>
      <p:sp>
        <p:nvSpPr>
          <p:cNvPr id="7" name="Rectangle 3">
            <a:extLst>
              <a:ext uri="{FF2B5EF4-FFF2-40B4-BE49-F238E27FC236}">
                <a16:creationId xmlns:a16="http://schemas.microsoft.com/office/drawing/2014/main" id="{B4028C16-6DA3-4FAD-8E2C-7F83F32DF23B}"/>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39535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4183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4134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4037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9906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5687483" cy="2852737"/>
          </a:xfrm>
        </p:spPr>
        <p:txBody>
          <a:bodyPr anchor="b"/>
          <a:lstStyle>
            <a:lvl1pPr>
              <a:defRPr sz="4000">
                <a:solidFill>
                  <a:schemeClr val="tx1"/>
                </a:solidFill>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6" name="Espace réservé du numéro de diapositive 5"/>
          <p:cNvSpPr>
            <a:spLocks noGrp="1"/>
          </p:cNvSpPr>
          <p:nvPr>
            <p:ph type="sldNum" sz="quarter" idx="12"/>
          </p:nvPr>
        </p:nvSpPr>
        <p:spPr/>
        <p:txBody>
          <a:bodyPr/>
          <a:lstStyle/>
          <a:p>
            <a:fld id="{7E43FC93-3812-4E94-BCF9-439E87858954}" type="slidenum">
              <a:rPr lang="fr-FR" smtClean="0"/>
              <a:t>‹#›</a:t>
            </a:fld>
            <a:endParaRPr lang="fr-FR"/>
          </a:p>
        </p:txBody>
      </p:sp>
      <p:pic>
        <p:nvPicPr>
          <p:cNvPr id="5" name="Image 4">
            <a:extLst>
              <a:ext uri="{FF2B5EF4-FFF2-40B4-BE49-F238E27FC236}">
                <a16:creationId xmlns:a16="http://schemas.microsoft.com/office/drawing/2014/main" id="{0D7563D2-A4E4-4F79-BFBE-12EA3A0924A5}"/>
              </a:ext>
            </a:extLst>
          </p:cNvPr>
          <p:cNvPicPr>
            <a:picLocks noChangeAspect="1"/>
          </p:cNvPicPr>
          <p:nvPr userDrawn="1"/>
        </p:nvPicPr>
        <p:blipFill rotWithShape="1">
          <a:blip r:embed="rId2"/>
          <a:srcRect r="6982" b="90836"/>
          <a:stretch/>
        </p:blipFill>
        <p:spPr>
          <a:xfrm>
            <a:off x="7651155" y="1803043"/>
            <a:ext cx="4149029" cy="470142"/>
          </a:xfrm>
          <a:prstGeom prst="rect">
            <a:avLst/>
          </a:prstGeom>
        </p:spPr>
      </p:pic>
      <p:pic>
        <p:nvPicPr>
          <p:cNvPr id="4" name="Image 3">
            <a:extLst>
              <a:ext uri="{FF2B5EF4-FFF2-40B4-BE49-F238E27FC236}">
                <a16:creationId xmlns:a16="http://schemas.microsoft.com/office/drawing/2014/main" id="{7F93A61C-3E89-40AB-9555-DA374FF63198}"/>
              </a:ext>
            </a:extLst>
          </p:cNvPr>
          <p:cNvPicPr>
            <a:picLocks noChangeAspect="1"/>
          </p:cNvPicPr>
          <p:nvPr userDrawn="1"/>
        </p:nvPicPr>
        <p:blipFill>
          <a:blip r:embed="rId3"/>
          <a:stretch>
            <a:fillRect/>
          </a:stretch>
        </p:blipFill>
        <p:spPr>
          <a:xfrm>
            <a:off x="7651154" y="2345452"/>
            <a:ext cx="4149029" cy="3642707"/>
          </a:xfrm>
          <a:prstGeom prst="rect">
            <a:avLst/>
          </a:prstGeom>
        </p:spPr>
      </p:pic>
    </p:spTree>
    <p:extLst>
      <p:ext uri="{BB962C8B-B14F-4D97-AF65-F5344CB8AC3E}">
        <p14:creationId xmlns:p14="http://schemas.microsoft.com/office/powerpoint/2010/main" val="292482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a:extLst>
              <a:ext uri="{FF2B5EF4-FFF2-40B4-BE49-F238E27FC236}">
                <a16:creationId xmlns:a16="http://schemas.microsoft.com/office/drawing/2014/main" id="{D7733FA4-4678-493A-91D0-61768C3EF9CC}"/>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89797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63223" y="3015"/>
            <a:ext cx="9858756" cy="636957"/>
          </a:xfrm>
        </p:spPr>
        <p:txBody>
          <a:bodyPr>
            <a:noAutofit/>
          </a:bodyPr>
          <a:lstStyle>
            <a:lvl1pPr>
              <a:defRPr sz="3600"/>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7E43FC93-3812-4E94-BCF9-439E87858954}" type="slidenum">
              <a:rPr lang="fr-FR" smtClean="0"/>
              <a:t>‹#›</a:t>
            </a:fld>
            <a:endParaRPr lang="fr-FR"/>
          </a:p>
        </p:txBody>
      </p:sp>
    </p:spTree>
    <p:extLst>
      <p:ext uri="{BB962C8B-B14F-4D97-AF65-F5344CB8AC3E}">
        <p14:creationId xmlns:p14="http://schemas.microsoft.com/office/powerpoint/2010/main" val="2323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e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B1577516-114C-4177-B4C8-92736393E809}"/>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98108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3" name="Picture 12" descr="A picture containing outdoor, person, weapon&#10;&#10;Description automatically generated">
            <a:extLst>
              <a:ext uri="{FF2B5EF4-FFF2-40B4-BE49-F238E27FC236}">
                <a16:creationId xmlns:a16="http://schemas.microsoft.com/office/drawing/2014/main" id="{B14E10FF-C8D8-FF4A-9BE4-B8E11F20693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53" y="-96405"/>
            <a:ext cx="960719" cy="1159892"/>
          </a:xfrm>
          <a:prstGeom prst="rect">
            <a:avLst/>
          </a:prstGeom>
          <a:effectLst>
            <a:outerShdw blurRad="50800" dist="45243" dir="9720000" sx="94000" sy="94000" algn="tl" rotWithShape="0">
              <a:prstClr val="black">
                <a:alpha val="98074"/>
              </a:prstClr>
            </a:outerShdw>
          </a:effectLst>
        </p:spPr>
      </p:pic>
      <p:pic>
        <p:nvPicPr>
          <p:cNvPr id="14" name="Picture 13" descr="Icon, arrow&#10;&#10;Description automatically generated with medium confidence">
            <a:extLst>
              <a:ext uri="{FF2B5EF4-FFF2-40B4-BE49-F238E27FC236}">
                <a16:creationId xmlns:a16="http://schemas.microsoft.com/office/drawing/2014/main" id="{46471D51-9AB8-8342-BBE5-46FBFDA0D49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extLst>
      <p:ext uri="{BB962C8B-B14F-4D97-AF65-F5344CB8AC3E}">
        <p14:creationId xmlns:p14="http://schemas.microsoft.com/office/powerpoint/2010/main" val="33774910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61" r:id="rId9"/>
    <p:sldLayoutId id="2147483662" r:id="rId10"/>
    <p:sldLayoutId id="2147483681" r:id="rId11"/>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lgougeat@sogitec.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40.jpeg"/><Relationship Id="rId3" Type="http://schemas.openxmlformats.org/officeDocument/2006/relationships/image" Target="../media/image46.jpeg"/><Relationship Id="rId7" Type="http://schemas.openxmlformats.org/officeDocument/2006/relationships/image" Target="../media/image52.gif"/><Relationship Id="rId12"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gif"/><Relationship Id="rId11" Type="http://schemas.openxmlformats.org/officeDocument/2006/relationships/image" Target="../media/image56.gif"/><Relationship Id="rId5" Type="http://schemas.openxmlformats.org/officeDocument/2006/relationships/image" Target="../media/image50.png"/><Relationship Id="rId10" Type="http://schemas.openxmlformats.org/officeDocument/2006/relationships/image" Target="../media/image55.gif"/><Relationship Id="rId4" Type="http://schemas.openxmlformats.org/officeDocument/2006/relationships/image" Target="../media/image47.jpeg"/><Relationship Id="rId9" Type="http://schemas.openxmlformats.org/officeDocument/2006/relationships/image" Target="../media/image54.gif"/><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67.jpeg"/><Relationship Id="rId3" Type="http://schemas.openxmlformats.org/officeDocument/2006/relationships/notesSlide" Target="../notesSlides/notesSlide23.xml"/><Relationship Id="rId7" Type="http://schemas.openxmlformats.org/officeDocument/2006/relationships/image" Target="../media/image63.jpeg"/><Relationship Id="rId12" Type="http://schemas.openxmlformats.org/officeDocument/2006/relationships/image" Target="../media/image66.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2.png"/><Relationship Id="rId11" Type="http://schemas.openxmlformats.org/officeDocument/2006/relationships/image" Target="../media/image65.jpeg"/><Relationship Id="rId5" Type="http://schemas.openxmlformats.org/officeDocument/2006/relationships/image" Target="../media/image61.pn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60.jpeg"/><Relationship Id="rId9" Type="http://schemas.openxmlformats.org/officeDocument/2006/relationships/image" Target="../media/image59.png"/><Relationship Id="rId1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0.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image" Target="../media/image81.png"/><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90.png"/><Relationship Id="rId4" Type="http://schemas.openxmlformats.org/officeDocument/2006/relationships/image" Target="../media/image89.png"/><Relationship Id="rId9"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3.emf"/><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92.jpeg"/><Relationship Id="rId10"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3.emf"/><Relationship Id="rId7"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9.png"/><Relationship Id="rId5" Type="http://schemas.microsoft.com/office/2007/relationships/hdphoto" Target="../media/hdphoto3.wdp"/><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3.emf"/><Relationship Id="rId7" Type="http://schemas.openxmlformats.org/officeDocument/2006/relationships/image" Target="../media/image90.png"/><Relationship Id="rId12"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microsoft.com/office/2007/relationships/hdphoto" Target="../media/hdphoto3.wdp"/><Relationship Id="rId10" Type="http://schemas.openxmlformats.org/officeDocument/2006/relationships/image" Target="../media/image95.png"/><Relationship Id="rId4" Type="http://schemas.openxmlformats.org/officeDocument/2006/relationships/image" Target="../media/image92.jpeg"/><Relationship Id="rId9"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08.emf"/><Relationship Id="rId10" Type="http://schemas.openxmlformats.org/officeDocument/2006/relationships/image" Target="../media/image119.png"/><Relationship Id="rId4" Type="http://schemas.openxmlformats.org/officeDocument/2006/relationships/image" Target="../media/image115.png"/><Relationship Id="rId9" Type="http://schemas.openxmlformats.org/officeDocument/2006/relationships/image" Target="../media/image105.em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sisostds.org/" TargetMode="Externa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Travail/SISO-REF-xxx-RIEDP_V201500824_RefCoreTeam.docx" TargetMode="Externa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body" sz="quarter" idx="10"/>
          </p:nvPr>
        </p:nvSpPr>
        <p:spPr/>
        <p:txBody>
          <a:bodyPr>
            <a:noAutofit/>
          </a:bodyPr>
          <a:lstStyle/>
          <a:p>
            <a:r>
              <a:rPr lang="en-US" sz="3200" dirty="0"/>
              <a:t>An Introduction to RIEDP Concepts for Environmental Data Sharing</a:t>
            </a:r>
            <a:endParaRPr lang="en-US" sz="3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(Tutorial 20020 )</a:t>
            </a: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Reuse and Interoperation of Environmental Data and Processes (RIEDP)</a:t>
            </a:r>
          </a:p>
          <a:p>
            <a:endParaRPr lang="en-US" sz="2400" dirty="0">
              <a:latin typeface="Arial" panose="020B0604020202020204" pitchFamily="34" charset="0"/>
              <a:cs typeface="Arial" panose="020B0604020202020204" pitchFamily="34" charset="0"/>
            </a:endParaRPr>
          </a:p>
        </p:txBody>
      </p:sp>
      <p:sp>
        <p:nvSpPr>
          <p:cNvPr id="7" name="Espace réservé du texte 6">
            <a:extLst>
              <a:ext uri="{FF2B5EF4-FFF2-40B4-BE49-F238E27FC236}">
                <a16:creationId xmlns:a16="http://schemas.microsoft.com/office/drawing/2014/main" id="{BE5AFDCF-C9C3-478E-B115-E24425DAEED3}"/>
              </a:ext>
            </a:extLst>
          </p:cNvPr>
          <p:cNvSpPr>
            <a:spLocks noGrp="1"/>
          </p:cNvSpPr>
          <p:nvPr>
            <p:ph type="body" sz="quarter" idx="11"/>
          </p:nvPr>
        </p:nvSpPr>
        <p:spPr>
          <a:xfrm>
            <a:off x="2070100" y="4391025"/>
            <a:ext cx="8478838" cy="1934127"/>
          </a:xfrm>
        </p:spPr>
        <p:txBody>
          <a:bodyPr/>
          <a:lstStyle/>
          <a:p>
            <a:r>
              <a:rPr lang="fr-FR" sz="1800" dirty="0">
                <a:latin typeface="Arial" panose="020B0604020202020204" pitchFamily="34" charset="0"/>
                <a:cs typeface="Arial" panose="020B0604020202020204" pitchFamily="34" charset="0"/>
              </a:rPr>
              <a:t>Jean-Louis GOUGEAT (</a:t>
            </a:r>
            <a:r>
              <a:rPr lang="fr-FR" sz="1800" dirty="0">
                <a:latin typeface="Arial" panose="020B0604020202020204" pitchFamily="34" charset="0"/>
                <a:cs typeface="Arial" panose="020B0604020202020204" pitchFamily="34" charset="0"/>
                <a:hlinkClick r:id="rId3"/>
              </a:rPr>
              <a:t>jlgougeat@sogitec.fr</a:t>
            </a:r>
            <a:r>
              <a:rPr lang="fr-FR" sz="1800" dirty="0">
                <a:latin typeface="Arial" panose="020B0604020202020204" pitchFamily="34" charset="0"/>
                <a:cs typeface="Arial" panose="020B0604020202020204" pitchFamily="34" charset="0"/>
              </a:rPr>
              <a:t> )</a:t>
            </a:r>
          </a:p>
        </p:txBody>
      </p:sp>
      <p:pic>
        <p:nvPicPr>
          <p:cNvPr id="9" name="Image 8">
            <a:extLst>
              <a:ext uri="{FF2B5EF4-FFF2-40B4-BE49-F238E27FC236}">
                <a16:creationId xmlns:a16="http://schemas.microsoft.com/office/drawing/2014/main" id="{13C270CA-DC51-49FA-B77B-1CF8593BB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977" y="4391025"/>
            <a:ext cx="1329361" cy="418283"/>
          </a:xfrm>
          <a:prstGeom prst="rect">
            <a:avLst/>
          </a:prstGeom>
        </p:spPr>
      </p:pic>
      <p:pic>
        <p:nvPicPr>
          <p:cNvPr id="10" name="Picture 13" descr="header">
            <a:extLst>
              <a:ext uri="{FF2B5EF4-FFF2-40B4-BE49-F238E27FC236}">
                <a16:creationId xmlns:a16="http://schemas.microsoft.com/office/drawing/2014/main" id="{8845ACFB-0EC5-4D17-8036-16D4F22AC94A}"/>
              </a:ext>
            </a:extLst>
          </p:cNvPr>
          <p:cNvPicPr>
            <a:picLocks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4959729" y="5229129"/>
            <a:ext cx="2272540" cy="80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6262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5407" y="0"/>
            <a:ext cx="8240065" cy="795130"/>
          </a:xfrm>
        </p:spPr>
        <p:txBody>
          <a:bodyPr>
            <a:normAutofit fontScale="90000"/>
          </a:bodyPr>
          <a:lstStyle/>
          <a:p>
            <a:r>
              <a:rPr lang="en-US" dirty="0"/>
              <a:t>SE Requirements for an Aircraft Simulator (3/7)</a:t>
            </a:r>
            <a:endParaRPr lang="en-US" noProof="0" dirty="0"/>
          </a:p>
        </p:txBody>
      </p:sp>
      <p:sp>
        <p:nvSpPr>
          <p:cNvPr id="19" name="Rectangle 3">
            <a:extLst>
              <a:ext uri="{FF2B5EF4-FFF2-40B4-BE49-F238E27FC236}">
                <a16:creationId xmlns:a16="http://schemas.microsoft.com/office/drawing/2014/main" id="{29391739-B1D4-4871-A692-6D00789C00FC}"/>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10</a:t>
            </a:fld>
            <a:endParaRPr lang="en-US" dirty="0"/>
          </a:p>
        </p:txBody>
      </p:sp>
      <p:pic>
        <p:nvPicPr>
          <p:cNvPr id="12" name="Picture 5"/>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801746" y="1035558"/>
            <a:ext cx="10872019" cy="5521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WordArt 8"/>
          <p:cNvSpPr>
            <a:spLocks noChangeArrowheads="1" noChangeShapeType="1" noTextEdit="1"/>
          </p:cNvSpPr>
          <p:nvPr/>
        </p:nvSpPr>
        <p:spPr bwMode="auto">
          <a:xfrm>
            <a:off x="6405966" y="1673218"/>
            <a:ext cx="3888720" cy="131946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Large Areas</a:t>
            </a: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Diversity of Terrain Natures</a:t>
            </a:r>
          </a:p>
        </p:txBody>
      </p:sp>
    </p:spTree>
    <p:extLst>
      <p:ext uri="{BB962C8B-B14F-4D97-AF65-F5344CB8AC3E}">
        <p14:creationId xmlns:p14="http://schemas.microsoft.com/office/powerpoint/2010/main" val="20834877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26199" y="0"/>
            <a:ext cx="8158480" cy="795130"/>
          </a:xfrm>
        </p:spPr>
        <p:txBody>
          <a:bodyPr>
            <a:normAutofit fontScale="90000"/>
          </a:bodyPr>
          <a:lstStyle/>
          <a:p>
            <a:r>
              <a:rPr lang="en-US" dirty="0"/>
              <a:t>SE Requirements for an Aircraft Simulator (4/7)</a:t>
            </a:r>
            <a:endParaRPr lang="en-US" noProof="0" dirty="0"/>
          </a:p>
        </p:txBody>
      </p:sp>
      <p:sp>
        <p:nvSpPr>
          <p:cNvPr id="19" name="Rectangle 3">
            <a:extLst>
              <a:ext uri="{FF2B5EF4-FFF2-40B4-BE49-F238E27FC236}">
                <a16:creationId xmlns:a16="http://schemas.microsoft.com/office/drawing/2014/main" id="{29391739-B1D4-4871-A692-6D00789C00FC}"/>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11</a:t>
            </a:fld>
            <a:endParaRPr lang="en-US" dirty="0"/>
          </a:p>
        </p:txBody>
      </p:sp>
      <p:pic>
        <p:nvPicPr>
          <p:cNvPr id="12" name="Picture 5"/>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810566" y="1030896"/>
            <a:ext cx="10872019" cy="5521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638" y="1164763"/>
            <a:ext cx="4832537" cy="26778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156" y="1199408"/>
            <a:ext cx="4733619" cy="25611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descr="Picture0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4830" y="3801157"/>
            <a:ext cx="4574141" cy="2552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4" descr="2d"/>
          <p:cNvPicPr>
            <a:picLocks noChangeAspect="1" noChangeArrowheads="1"/>
          </p:cNvPicPr>
          <p:nvPr/>
        </p:nvPicPr>
        <p:blipFill>
          <a:blip r:embed="rId7" cstate="print">
            <a:extLst>
              <a:ext uri="{28A0092B-C50C-407E-A947-70E740481C1C}">
                <a14:useLocalDpi xmlns:a14="http://schemas.microsoft.com/office/drawing/2010/main" val="0"/>
              </a:ext>
            </a:extLst>
          </a:blip>
          <a:srcRect t="3479" r="13043" b="3767"/>
          <a:stretch>
            <a:fillRect/>
          </a:stretch>
        </p:blipFill>
        <p:spPr bwMode="auto">
          <a:xfrm>
            <a:off x="6458635" y="3832849"/>
            <a:ext cx="4442889" cy="2501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7588" y="2561285"/>
            <a:ext cx="4762879" cy="24502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WordArt 8"/>
          <p:cNvSpPr>
            <a:spLocks noChangeArrowheads="1" noChangeShapeType="1" noTextEdit="1"/>
          </p:cNvSpPr>
          <p:nvPr/>
        </p:nvSpPr>
        <p:spPr bwMode="auto">
          <a:xfrm>
            <a:off x="6405966" y="1673218"/>
            <a:ext cx="3888720" cy="131946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Large Areas</a:t>
            </a: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Diversity of Terrain Natures</a:t>
            </a:r>
          </a:p>
        </p:txBody>
      </p:sp>
      <p:sp>
        <p:nvSpPr>
          <p:cNvPr id="16" name="WordArt 8"/>
          <p:cNvSpPr>
            <a:spLocks noChangeArrowheads="1" noChangeShapeType="1" noTextEdit="1"/>
          </p:cNvSpPr>
          <p:nvPr/>
        </p:nvSpPr>
        <p:spPr bwMode="auto">
          <a:xfrm>
            <a:off x="5029203" y="3070657"/>
            <a:ext cx="5341331" cy="234490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endParaRPr lang="en-US" sz="3600" kern="10" dirty="0">
              <a:ln w="9525">
                <a:round/>
                <a:headEnd/>
                <a:tailEnd/>
              </a:ln>
              <a:gradFill rotWithShape="0">
                <a:gsLst>
                  <a:gs pos="0">
                    <a:srgbClr val="FFE701"/>
                  </a:gs>
                  <a:gs pos="100000">
                    <a:srgbClr val="FE3E02"/>
                  </a:gs>
                </a:gsLst>
                <a:lin ang="5400000" scaled="1"/>
              </a:gradFill>
              <a:latin typeface="Impact"/>
            </a:endParaRP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Diversity of Target applications</a:t>
            </a:r>
          </a:p>
          <a:p>
            <a:pPr algn="ctr" fontAlgn="base">
              <a:spcBef>
                <a:spcPct val="0"/>
              </a:spcBef>
              <a:spcAft>
                <a:spcPct val="0"/>
              </a:spcAft>
            </a:pPr>
            <a:endParaRPr lang="en-US" sz="3600" kern="10" dirty="0">
              <a:ln w="9525">
                <a:round/>
                <a:headEnd/>
                <a:tailEnd/>
              </a:ln>
              <a:gradFill rotWithShape="0">
                <a:gsLst>
                  <a:gs pos="0">
                    <a:srgbClr val="FFE701"/>
                  </a:gs>
                  <a:gs pos="100000">
                    <a:srgbClr val="FE3E02"/>
                  </a:gs>
                </a:gsLst>
                <a:lin ang="5400000" scaled="1"/>
              </a:gradFill>
              <a:latin typeface="Impact"/>
            </a:endParaRP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a:t>
            </a:r>
            <a:r>
              <a:rPr lang="en-US" sz="3600" kern="10" dirty="0" err="1">
                <a:ln w="9525">
                  <a:round/>
                  <a:headEnd/>
                  <a:tailEnd/>
                </a:ln>
                <a:gradFill rotWithShape="0">
                  <a:gsLst>
                    <a:gs pos="0">
                      <a:srgbClr val="FFE701"/>
                    </a:gs>
                    <a:gs pos="100000">
                      <a:srgbClr val="FE3E02"/>
                    </a:gs>
                  </a:gsLst>
                  <a:lin ang="5400000" scaled="1"/>
                </a:gradFill>
                <a:latin typeface="Impact"/>
              </a:rPr>
              <a:t>Visuel</a:t>
            </a:r>
            <a:r>
              <a:rPr lang="en-US" sz="3600" kern="10" dirty="0">
                <a:ln w="9525">
                  <a:round/>
                  <a:headEnd/>
                  <a:tailEnd/>
                </a:ln>
                <a:gradFill rotWithShape="0">
                  <a:gsLst>
                    <a:gs pos="0">
                      <a:srgbClr val="FFE701"/>
                    </a:gs>
                    <a:gs pos="100000">
                      <a:srgbClr val="FE3E02"/>
                    </a:gs>
                  </a:gsLst>
                  <a:lin ang="5400000" scaled="1"/>
                </a:gradFill>
                <a:latin typeface="Impact"/>
              </a:rPr>
              <a:t>, Sensors, IOS, CGF, C2…)</a:t>
            </a:r>
          </a:p>
        </p:txBody>
      </p:sp>
    </p:spTree>
    <p:extLst>
      <p:ext uri="{BB962C8B-B14F-4D97-AF65-F5344CB8AC3E}">
        <p14:creationId xmlns:p14="http://schemas.microsoft.com/office/powerpoint/2010/main" val="14188416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E340DD82-868A-49BD-9A2E-98BE368CFF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79" t="19286" r="19628" b="12577"/>
          <a:stretch/>
        </p:blipFill>
        <p:spPr bwMode="auto">
          <a:xfrm>
            <a:off x="10967774" y="787785"/>
            <a:ext cx="1031755" cy="649188"/>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911A6F2-3F8D-46FB-93FF-BF9641B870DC}"/>
              </a:ext>
            </a:extLst>
          </p:cNvPr>
          <p:cNvSpPr>
            <a:spLocks noGrp="1"/>
          </p:cNvSpPr>
          <p:nvPr>
            <p:ph type="title"/>
          </p:nvPr>
        </p:nvSpPr>
        <p:spPr>
          <a:xfrm>
            <a:off x="2397039" y="0"/>
            <a:ext cx="7728738" cy="795130"/>
          </a:xfrm>
        </p:spPr>
        <p:txBody>
          <a:bodyPr/>
          <a:lstStyle/>
          <a:p>
            <a:r>
              <a:rPr lang="en-US" sz="2400" dirty="0"/>
              <a:t>SE Requirements for an Aircraft Simulator (5/7)</a:t>
            </a:r>
            <a:endParaRPr lang="fr-FR" sz="2400" dirty="0"/>
          </a:p>
        </p:txBody>
      </p:sp>
      <p:sp>
        <p:nvSpPr>
          <p:cNvPr id="5" name="Rectangle 3">
            <a:extLst>
              <a:ext uri="{FF2B5EF4-FFF2-40B4-BE49-F238E27FC236}">
                <a16:creationId xmlns:a16="http://schemas.microsoft.com/office/drawing/2014/main" id="{BCEB003F-C0BC-49FF-BBD3-98AFE1C19B79}"/>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12</a:t>
            </a:fld>
            <a:endParaRPr lang="en-US"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4098" r="9054"/>
          <a:stretch/>
        </p:blipFill>
        <p:spPr bwMode="auto">
          <a:xfrm>
            <a:off x="2681922" y="1333624"/>
            <a:ext cx="6368222" cy="40930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9"/>
          <p:cNvSpPr txBox="1">
            <a:spLocks noChangeArrowheads="1"/>
          </p:cNvSpPr>
          <p:nvPr/>
        </p:nvSpPr>
        <p:spPr bwMode="auto">
          <a:xfrm>
            <a:off x="6923363" y="5106888"/>
            <a:ext cx="2126781" cy="25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72567" tIns="36283" rIns="72567" bIns="36283">
            <a:spAutoFit/>
          </a:bodyPr>
          <a:lstStyle>
            <a:lvl1pPr defTabSz="725488" eaLnBrk="0" hangingPunct="0">
              <a:defRPr sz="1200">
                <a:solidFill>
                  <a:schemeClr val="tx2"/>
                </a:solidFill>
                <a:latin typeface="Arial" pitchFamily="34" charset="0"/>
              </a:defRPr>
            </a:lvl1pPr>
            <a:lvl2pPr marL="742950" indent="-285750" defTabSz="725488" eaLnBrk="0" hangingPunct="0">
              <a:defRPr sz="1200">
                <a:solidFill>
                  <a:schemeClr val="tx2"/>
                </a:solidFill>
                <a:latin typeface="Arial" pitchFamily="34" charset="0"/>
              </a:defRPr>
            </a:lvl2pPr>
            <a:lvl3pPr marL="1143000" indent="-228600" defTabSz="725488" eaLnBrk="0" hangingPunct="0">
              <a:defRPr sz="1200">
                <a:solidFill>
                  <a:schemeClr val="tx2"/>
                </a:solidFill>
                <a:latin typeface="Arial" pitchFamily="34" charset="0"/>
              </a:defRPr>
            </a:lvl3pPr>
            <a:lvl4pPr marL="1600200" indent="-228600" defTabSz="725488" eaLnBrk="0" hangingPunct="0">
              <a:defRPr sz="1200">
                <a:solidFill>
                  <a:schemeClr val="tx2"/>
                </a:solidFill>
                <a:latin typeface="Arial" pitchFamily="34" charset="0"/>
              </a:defRPr>
            </a:lvl4pPr>
            <a:lvl5pPr marL="2057400" indent="-228600" defTabSz="725488" eaLnBrk="0" hangingPunct="0">
              <a:defRPr sz="1200">
                <a:solidFill>
                  <a:schemeClr val="tx2"/>
                </a:solidFill>
                <a:latin typeface="Arial" pitchFamily="34" charset="0"/>
              </a:defRPr>
            </a:lvl5pPr>
            <a:lvl6pPr marL="2514600" indent="-228600" algn="ctr" defTabSz="725488" eaLnBrk="0" fontAlgn="base" hangingPunct="0">
              <a:spcBef>
                <a:spcPct val="0"/>
              </a:spcBef>
              <a:spcAft>
                <a:spcPct val="0"/>
              </a:spcAft>
              <a:defRPr sz="1200">
                <a:solidFill>
                  <a:schemeClr val="tx2"/>
                </a:solidFill>
                <a:latin typeface="Arial" pitchFamily="34" charset="0"/>
              </a:defRPr>
            </a:lvl6pPr>
            <a:lvl7pPr marL="2971800" indent="-228600" algn="ctr" defTabSz="725488" eaLnBrk="0" fontAlgn="base" hangingPunct="0">
              <a:spcBef>
                <a:spcPct val="0"/>
              </a:spcBef>
              <a:spcAft>
                <a:spcPct val="0"/>
              </a:spcAft>
              <a:defRPr sz="1200">
                <a:solidFill>
                  <a:schemeClr val="tx2"/>
                </a:solidFill>
                <a:latin typeface="Arial" pitchFamily="34" charset="0"/>
              </a:defRPr>
            </a:lvl7pPr>
            <a:lvl8pPr marL="3429000" indent="-228600" algn="ctr" defTabSz="725488" eaLnBrk="0" fontAlgn="base" hangingPunct="0">
              <a:spcBef>
                <a:spcPct val="0"/>
              </a:spcBef>
              <a:spcAft>
                <a:spcPct val="0"/>
              </a:spcAft>
              <a:defRPr sz="1200">
                <a:solidFill>
                  <a:schemeClr val="tx2"/>
                </a:solidFill>
                <a:latin typeface="Arial" pitchFamily="34" charset="0"/>
              </a:defRPr>
            </a:lvl8pPr>
            <a:lvl9pPr marL="3886200" indent="-228600" algn="ctr" defTabSz="725488" eaLnBrk="0" fontAlgn="base" hangingPunct="0">
              <a:spcBef>
                <a:spcPct val="0"/>
              </a:spcBef>
              <a:spcAft>
                <a:spcPct val="0"/>
              </a:spcAft>
              <a:defRPr sz="1200">
                <a:solidFill>
                  <a:schemeClr val="tx2"/>
                </a:solidFill>
                <a:latin typeface="Arial" pitchFamily="34" charset="0"/>
              </a:defRPr>
            </a:lvl9pPr>
          </a:lstStyle>
          <a:p>
            <a:pPr eaLnBrk="1" hangingPunct="1">
              <a:spcBef>
                <a:spcPct val="50000"/>
              </a:spcBef>
            </a:pPr>
            <a:r>
              <a:rPr lang="en-US" dirty="0">
                <a:solidFill>
                  <a:srgbClr val="632523"/>
                </a:solidFill>
              </a:rPr>
              <a:t>©</a:t>
            </a:r>
            <a:r>
              <a:rPr lang="en-US" sz="1050" i="1" dirty="0">
                <a:solidFill>
                  <a:srgbClr val="632523"/>
                </a:solidFill>
                <a:latin typeface="Eras Demi ITC" pitchFamily="34" charset="0"/>
              </a:rPr>
              <a:t> Images courtesy of </a:t>
            </a:r>
            <a:r>
              <a:rPr lang="en-US" sz="1050" i="1" dirty="0" err="1">
                <a:solidFill>
                  <a:srgbClr val="632523"/>
                </a:solidFill>
                <a:latin typeface="Eras Demi ITC" pitchFamily="34" charset="0"/>
              </a:rPr>
              <a:t>Aditerna</a:t>
            </a:r>
            <a:r>
              <a:rPr lang="en-US" sz="1050" i="1" dirty="0">
                <a:solidFill>
                  <a:srgbClr val="632523"/>
                </a:solidFill>
                <a:latin typeface="Eras Demi ITC" pitchFamily="34" charset="0"/>
              </a:rPr>
              <a:t> </a:t>
            </a:r>
          </a:p>
        </p:txBody>
      </p:sp>
      <p:sp>
        <p:nvSpPr>
          <p:cNvPr id="2" name="Bulle narrative : ronde 1">
            <a:extLst>
              <a:ext uri="{FF2B5EF4-FFF2-40B4-BE49-F238E27FC236}">
                <a16:creationId xmlns:a16="http://schemas.microsoft.com/office/drawing/2014/main" id="{91AB68C4-7043-47E5-A648-9DECBD0BFD28}"/>
              </a:ext>
            </a:extLst>
          </p:cNvPr>
          <p:cNvSpPr/>
          <p:nvPr/>
        </p:nvSpPr>
        <p:spPr bwMode="auto">
          <a:xfrm>
            <a:off x="925195" y="4067175"/>
            <a:ext cx="3418205" cy="649188"/>
          </a:xfrm>
          <a:prstGeom prst="wedgeEllipseCallout">
            <a:avLst>
              <a:gd name="adj1" fmla="val -41487"/>
              <a:gd name="adj2" fmla="val 115723"/>
            </a:avLst>
          </a:prstGeom>
          <a:solidFill>
            <a:srgbClr val="92D05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ahoma" charset="0"/>
              </a:rPr>
              <a:t>Can </a:t>
            </a:r>
            <a:r>
              <a:rPr kumimoji="0" lang="fr-FR" sz="2400" b="0" i="0" u="none" strike="noStrike" cap="none" normalizeH="0" baseline="0" dirty="0" err="1">
                <a:ln>
                  <a:noFill/>
                </a:ln>
                <a:solidFill>
                  <a:schemeClr val="tx1"/>
                </a:solidFill>
                <a:effectLst/>
                <a:latin typeface="Tahoma" charset="0"/>
              </a:rPr>
              <a:t>you</a:t>
            </a:r>
            <a:r>
              <a:rPr kumimoji="0" lang="fr-FR" sz="2400" b="0" i="0" u="none" strike="noStrike" cap="none" normalizeH="0" baseline="0" dirty="0">
                <a:ln>
                  <a:noFill/>
                </a:ln>
                <a:solidFill>
                  <a:schemeClr val="tx1"/>
                </a:solidFill>
                <a:effectLst/>
                <a:latin typeface="Tahoma" charset="0"/>
              </a:rPr>
              <a:t> </a:t>
            </a:r>
            <a:r>
              <a:rPr kumimoji="0" lang="fr-FR" sz="2400" b="0" i="0" u="none" strike="noStrike" cap="none" normalizeH="0" baseline="0" dirty="0" err="1">
                <a:ln>
                  <a:noFill/>
                </a:ln>
                <a:solidFill>
                  <a:schemeClr val="tx1"/>
                </a:solidFill>
                <a:effectLst/>
                <a:latin typeface="Tahoma" charset="0"/>
              </a:rPr>
              <a:t>see</a:t>
            </a:r>
            <a:r>
              <a:rPr kumimoji="0" lang="fr-FR" sz="2400" b="0" i="0" u="none" strike="noStrike" cap="none" normalizeH="0" baseline="0" dirty="0">
                <a:ln>
                  <a:noFill/>
                </a:ln>
                <a:solidFill>
                  <a:schemeClr val="tx1"/>
                </a:solidFill>
                <a:effectLst/>
                <a:latin typeface="Tahoma" charset="0"/>
              </a:rPr>
              <a:t> the Tank at the </a:t>
            </a:r>
            <a:r>
              <a:rPr kumimoji="0" lang="fr-FR" sz="2400" b="0" i="0" u="none" strike="noStrike" cap="none" normalizeH="0" baseline="0" dirty="0" err="1">
                <a:ln>
                  <a:noFill/>
                </a:ln>
                <a:solidFill>
                  <a:schemeClr val="tx1"/>
                </a:solidFill>
                <a:effectLst/>
                <a:latin typeface="Tahoma" charset="0"/>
              </a:rPr>
              <a:t>edge</a:t>
            </a:r>
            <a:r>
              <a:rPr kumimoji="0" lang="fr-FR" sz="2400" b="0" i="0" u="none" strike="noStrike" cap="none" normalizeH="0" baseline="0" dirty="0">
                <a:ln>
                  <a:noFill/>
                </a:ln>
                <a:solidFill>
                  <a:schemeClr val="tx1"/>
                </a:solidFill>
                <a:effectLst/>
                <a:latin typeface="Tahoma" charset="0"/>
              </a:rPr>
              <a:t> of the </a:t>
            </a:r>
            <a:r>
              <a:rPr lang="fr-FR" sz="2400" dirty="0" err="1"/>
              <a:t>treeline</a:t>
            </a:r>
            <a:r>
              <a:rPr kumimoji="0" lang="fr-FR" sz="2400" b="0" i="0" u="none" strike="noStrike" cap="none" normalizeH="0" baseline="0" dirty="0">
                <a:ln>
                  <a:noFill/>
                </a:ln>
                <a:solidFill>
                  <a:schemeClr val="tx1"/>
                </a:solidFill>
                <a:effectLst/>
                <a:latin typeface="Tahoma" charset="0"/>
              </a:rPr>
              <a:t> ?</a:t>
            </a:r>
            <a:endParaRPr kumimoji="0" lang="en-US" sz="2400" b="0" i="0" u="none" strike="noStrike" cap="none" normalizeH="0" baseline="0" dirty="0">
              <a:ln>
                <a:noFill/>
              </a:ln>
              <a:solidFill>
                <a:schemeClr val="tx1"/>
              </a:solidFill>
              <a:effectLst/>
              <a:latin typeface="Tahoma" charset="0"/>
            </a:endParaRPr>
          </a:p>
        </p:txBody>
      </p:sp>
      <p:sp>
        <p:nvSpPr>
          <p:cNvPr id="8" name="Bulle narrative : ronde 7">
            <a:extLst>
              <a:ext uri="{FF2B5EF4-FFF2-40B4-BE49-F238E27FC236}">
                <a16:creationId xmlns:a16="http://schemas.microsoft.com/office/drawing/2014/main" id="{EF8C9BDF-73FE-4D29-8CB7-A7B08C22CA9F}"/>
              </a:ext>
            </a:extLst>
          </p:cNvPr>
          <p:cNvSpPr/>
          <p:nvPr/>
        </p:nvSpPr>
        <p:spPr bwMode="auto">
          <a:xfrm>
            <a:off x="8103548" y="1582031"/>
            <a:ext cx="3380104" cy="649188"/>
          </a:xfrm>
          <a:prstGeom prst="wedgeEllipseCallout">
            <a:avLst>
              <a:gd name="adj1" fmla="val 40312"/>
              <a:gd name="adj2" fmla="val -85775"/>
            </a:avLst>
          </a:prstGeom>
          <a:solidFill>
            <a:srgbClr val="00B0F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normAutofit fontScale="62500" lnSpcReduction="20000"/>
          </a:bodyPr>
          <a:lstStyle/>
          <a:p>
            <a:pPr algn="ctr"/>
            <a:r>
              <a:rPr kumimoji="0" lang="fr-FR" sz="2400" b="0" i="0" u="none" strike="noStrike" cap="none" normalizeH="0" baseline="0" dirty="0" err="1">
                <a:ln>
                  <a:noFill/>
                </a:ln>
                <a:solidFill>
                  <a:schemeClr val="tx1"/>
                </a:solidFill>
                <a:effectLst/>
                <a:latin typeface="Tahoma" charset="0"/>
              </a:rPr>
              <a:t>Well</a:t>
            </a:r>
            <a:r>
              <a:rPr kumimoji="0" lang="fr-FR" sz="2400" b="0" i="0" u="none" strike="noStrike" cap="none" normalizeH="0" baseline="0" dirty="0">
                <a:ln>
                  <a:noFill/>
                </a:ln>
                <a:solidFill>
                  <a:schemeClr val="tx1"/>
                </a:solidFill>
                <a:effectLst/>
                <a:latin typeface="Tahoma" charset="0"/>
              </a:rPr>
              <a:t>, </a:t>
            </a:r>
            <a:r>
              <a:rPr kumimoji="0" lang="fr-FR" sz="2400" b="0" i="0" u="none" strike="noStrike" cap="none" normalizeH="0" baseline="0" dirty="0" err="1">
                <a:ln>
                  <a:noFill/>
                </a:ln>
                <a:solidFill>
                  <a:schemeClr val="tx1"/>
                </a:solidFill>
                <a:effectLst/>
                <a:latin typeface="Tahoma" charset="0"/>
              </a:rPr>
              <a:t>it</a:t>
            </a:r>
            <a:r>
              <a:rPr kumimoji="0" lang="fr-FR" sz="2400" b="0" i="0" u="none" strike="noStrike" cap="none" normalizeH="0" baseline="0" dirty="0">
                <a:ln>
                  <a:noFill/>
                </a:ln>
                <a:solidFill>
                  <a:schemeClr val="tx1"/>
                </a:solidFill>
                <a:effectLst/>
                <a:latin typeface="Tahoma" charset="0"/>
              </a:rPr>
              <a:t> </a:t>
            </a:r>
            <a:r>
              <a:rPr kumimoji="0" lang="fr-FR" sz="2400" b="0" i="0" u="none" strike="noStrike" cap="none" normalizeH="0" baseline="0" dirty="0" err="1">
                <a:ln>
                  <a:noFill/>
                </a:ln>
                <a:solidFill>
                  <a:schemeClr val="tx1"/>
                </a:solidFill>
                <a:effectLst/>
                <a:latin typeface="Tahoma" charset="0"/>
              </a:rPr>
              <a:t>is</a:t>
            </a:r>
            <a:r>
              <a:rPr kumimoji="0" lang="fr-FR" sz="2400" b="0" i="0" u="none" strike="noStrike" cap="none" normalizeH="0" baseline="0" dirty="0">
                <a:ln>
                  <a:noFill/>
                </a:ln>
                <a:solidFill>
                  <a:schemeClr val="tx1"/>
                </a:solidFill>
                <a:effectLst/>
                <a:latin typeface="Tahoma" charset="0"/>
              </a:rPr>
              <a:t> not </a:t>
            </a:r>
            <a:r>
              <a:rPr kumimoji="0" lang="fr-FR" sz="2400" b="0" i="0" u="none" strike="noStrike" cap="none" normalizeH="0" baseline="0" dirty="0" err="1">
                <a:ln>
                  <a:noFill/>
                </a:ln>
                <a:solidFill>
                  <a:schemeClr val="tx1"/>
                </a:solidFill>
                <a:effectLst/>
                <a:latin typeface="Tahoma" charset="0"/>
              </a:rPr>
              <a:t>really</a:t>
            </a:r>
            <a:r>
              <a:rPr kumimoji="0" lang="fr-FR" sz="2400" b="0" i="0" u="none" strike="noStrike" cap="none" normalizeH="0" baseline="0" dirty="0">
                <a:ln>
                  <a:noFill/>
                </a:ln>
                <a:solidFill>
                  <a:schemeClr val="tx1"/>
                </a:solidFill>
                <a:effectLst/>
                <a:latin typeface="Tahoma" charset="0"/>
              </a:rPr>
              <a:t> in the </a:t>
            </a:r>
            <a:r>
              <a:rPr lang="fr-FR" sz="2400" dirty="0" err="1"/>
              <a:t>edge</a:t>
            </a:r>
            <a:r>
              <a:rPr lang="fr-FR" sz="2400" dirty="0"/>
              <a:t> of the </a:t>
            </a:r>
            <a:r>
              <a:rPr lang="fr-FR" sz="2400" dirty="0" err="1"/>
              <a:t>treeline</a:t>
            </a:r>
            <a:r>
              <a:rPr lang="fr-FR" sz="2400" dirty="0"/>
              <a:t> !!</a:t>
            </a:r>
            <a:endParaRPr kumimoji="0" lang="en-US" sz="2400" b="0" i="0" u="none" strike="noStrike" cap="none" normalizeH="0" baseline="0" dirty="0">
              <a:ln>
                <a:noFill/>
              </a:ln>
              <a:solidFill>
                <a:schemeClr val="tx1"/>
              </a:solidFill>
              <a:effectLst/>
              <a:latin typeface="Tahoma" charset="0"/>
            </a:endParaRPr>
          </a:p>
        </p:txBody>
      </p:sp>
      <p:pic>
        <p:nvPicPr>
          <p:cNvPr id="4098" name="Picture 2" descr="JTAC : les spécialistes de l'appui aérien">
            <a:extLst>
              <a:ext uri="{FF2B5EF4-FFF2-40B4-BE49-F238E27FC236}">
                <a16:creationId xmlns:a16="http://schemas.microsoft.com/office/drawing/2014/main" id="{AD0EC096-2132-480E-AAAF-1807032B24C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4657" y="5115333"/>
            <a:ext cx="981075" cy="96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231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7039" y="0"/>
            <a:ext cx="7959744" cy="795130"/>
          </a:xfrm>
        </p:spPr>
        <p:txBody>
          <a:bodyPr>
            <a:normAutofit fontScale="90000"/>
          </a:bodyPr>
          <a:lstStyle/>
          <a:p>
            <a:r>
              <a:rPr lang="en-US" dirty="0"/>
              <a:t>SE Requirements for an Aircraft Simulator (6/7)</a:t>
            </a:r>
          </a:p>
        </p:txBody>
      </p:sp>
      <p:sp>
        <p:nvSpPr>
          <p:cNvPr id="6" name="Rectangle 3">
            <a:extLst>
              <a:ext uri="{FF2B5EF4-FFF2-40B4-BE49-F238E27FC236}">
                <a16:creationId xmlns:a16="http://schemas.microsoft.com/office/drawing/2014/main" id="{197981C8-A2DA-4D34-9D97-15E3CD7A832A}"/>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13</a:t>
            </a:fld>
            <a:endParaRPr lang="en-US" dirty="0"/>
          </a:p>
        </p:txBody>
      </p:sp>
      <p:pic>
        <p:nvPicPr>
          <p:cNvPr id="7"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21" y="1538902"/>
            <a:ext cx="5357395" cy="4464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085" y="1538902"/>
            <a:ext cx="5247970" cy="3585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8006125" y="5228941"/>
            <a:ext cx="2867323" cy="757130"/>
          </a:xfrm>
          <a:prstGeom prst="rect">
            <a:avLst/>
          </a:prstGeom>
          <a:noFill/>
        </p:spPr>
        <p:txBody>
          <a:bodyPr wrap="none" rtlCol="0">
            <a:spAutoFit/>
          </a:bodyPr>
          <a:lstStyle/>
          <a:p>
            <a:pPr algn="ctr"/>
            <a:r>
              <a:rPr lang="en-US" sz="2160" b="1" dirty="0"/>
              <a:t>NATO “</a:t>
            </a:r>
            <a:r>
              <a:rPr lang="en-US" sz="2160" b="1" dirty="0" err="1"/>
              <a:t>Missionland</a:t>
            </a:r>
            <a:r>
              <a:rPr lang="en-US" sz="2160" b="1" dirty="0"/>
              <a:t>”</a:t>
            </a:r>
          </a:p>
          <a:p>
            <a:pPr algn="ctr"/>
            <a:r>
              <a:rPr lang="en-US" sz="2160" dirty="0"/>
              <a:t>2000x2000 km</a:t>
            </a:r>
          </a:p>
        </p:txBody>
      </p:sp>
    </p:spTree>
    <p:extLst>
      <p:ext uri="{BB962C8B-B14F-4D97-AF65-F5344CB8AC3E}">
        <p14:creationId xmlns:p14="http://schemas.microsoft.com/office/powerpoint/2010/main" val="14366069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46600" y="0"/>
            <a:ext cx="8117678" cy="795130"/>
          </a:xfrm>
        </p:spPr>
        <p:txBody>
          <a:bodyPr>
            <a:normAutofit fontScale="90000"/>
          </a:bodyPr>
          <a:lstStyle/>
          <a:p>
            <a:r>
              <a:rPr lang="en-US" dirty="0"/>
              <a:t>SE Requirements for an Aircraft Simulator (7/7)</a:t>
            </a:r>
          </a:p>
        </p:txBody>
      </p:sp>
      <p:sp>
        <p:nvSpPr>
          <p:cNvPr id="7" name="Rectangle 3">
            <a:extLst>
              <a:ext uri="{FF2B5EF4-FFF2-40B4-BE49-F238E27FC236}">
                <a16:creationId xmlns:a16="http://schemas.microsoft.com/office/drawing/2014/main" id="{D0198EFD-EB65-47B1-AA3A-C180FBE43B02}"/>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14</a:t>
            </a:fld>
            <a:endParaRPr lang="en-US" dirty="0"/>
          </a:p>
        </p:txBody>
      </p:sp>
      <p:pic>
        <p:nvPicPr>
          <p:cNvPr id="8" name="Picture 4"/>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b="45943"/>
          <a:stretch/>
        </p:blipFill>
        <p:spPr bwMode="auto">
          <a:xfrm>
            <a:off x="1252603" y="1344641"/>
            <a:ext cx="9237258" cy="2664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b="50000"/>
          <a:stretch/>
        </p:blipFill>
        <p:spPr bwMode="auto">
          <a:xfrm>
            <a:off x="1252603" y="4021172"/>
            <a:ext cx="9237258" cy="2464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10"/>
          <p:cNvSpPr/>
          <p:nvPr/>
        </p:nvSpPr>
        <p:spPr>
          <a:xfrm>
            <a:off x="7608169" y="1561165"/>
            <a:ext cx="2762295"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lgn="ctr" fontAlgn="base">
              <a:spcBef>
                <a:spcPct val="0"/>
              </a:spcBef>
              <a:spcAft>
                <a:spcPct val="0"/>
              </a:spcAft>
            </a:pP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Elevation</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a:t>
            </a: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Grid</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25 m</a:t>
            </a:r>
          </a:p>
        </p:txBody>
      </p:sp>
      <p:sp>
        <p:nvSpPr>
          <p:cNvPr id="11" name="Rectangle 11"/>
          <p:cNvSpPr/>
          <p:nvPr/>
        </p:nvSpPr>
        <p:spPr>
          <a:xfrm>
            <a:off x="7608169" y="4219413"/>
            <a:ext cx="2642070"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lgn="ctr" fontAlgn="base">
              <a:spcBef>
                <a:spcPct val="0"/>
              </a:spcBef>
              <a:spcAft>
                <a:spcPct val="0"/>
              </a:spcAft>
            </a:pP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Elevation</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a:t>
            </a: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Grid</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1 m</a:t>
            </a:r>
          </a:p>
        </p:txBody>
      </p:sp>
    </p:spTree>
    <p:extLst>
      <p:ext uri="{BB962C8B-B14F-4D97-AF65-F5344CB8AC3E}">
        <p14:creationId xmlns:p14="http://schemas.microsoft.com/office/powerpoint/2010/main" val="20266481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Building a Simulator Database</a:t>
            </a:r>
          </a:p>
        </p:txBody>
      </p:sp>
      <p:sp>
        <p:nvSpPr>
          <p:cNvPr id="32" name="Rectangle 3">
            <a:extLst>
              <a:ext uri="{FF2B5EF4-FFF2-40B4-BE49-F238E27FC236}">
                <a16:creationId xmlns:a16="http://schemas.microsoft.com/office/drawing/2014/main" id="{B8EFCAA9-13F3-4AC6-8B0E-191AAA92813B}"/>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15</a:t>
            </a:fld>
            <a:endParaRPr lang="en-US" dirty="0"/>
          </a:p>
        </p:txBody>
      </p:sp>
      <p:pic>
        <p:nvPicPr>
          <p:cNvPr id="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02521" y="2543696"/>
            <a:ext cx="1582916" cy="1850384"/>
          </a:xfrm>
          <a:prstGeom prst="roundRect">
            <a:avLst>
              <a:gd name="adj" fmla="val 16667"/>
            </a:avLst>
          </a:prstGeom>
          <a:ln>
            <a:noFill/>
          </a:ln>
          <a:effectLst>
            <a:outerShdw blurRad="76200" dir="18900000" sy="23000" kx="-1200000" algn="bl"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Cylindre 7"/>
          <p:cNvSpPr/>
          <p:nvPr/>
        </p:nvSpPr>
        <p:spPr bwMode="auto">
          <a:xfrm>
            <a:off x="2610023" y="2876662"/>
            <a:ext cx="1119679" cy="1306504"/>
          </a:xfrm>
          <a:prstGeom prst="can">
            <a:avLst/>
          </a:prstGeom>
          <a:ln>
            <a:solidFill>
              <a:schemeClr val="tx2"/>
            </a:solidFill>
            <a:headEnd type="none" w="med" len="med"/>
            <a:tailEnd type="triangle" w="med" len="med"/>
          </a:ln>
          <a:effectLst>
            <a:outerShdw blurRad="76200" dir="18900000" sy="23000" kx="-1200000" algn="bl"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wrap="none" lIns="36000" tIns="46800" rIns="36000" bIns="36000" rtlCol="0" anchor="ctr"/>
          <a:lstStyle/>
          <a:p>
            <a:pPr algn="ctr" fontAlgn="base">
              <a:spcBef>
                <a:spcPct val="0"/>
              </a:spcBef>
              <a:spcAft>
                <a:spcPct val="0"/>
              </a:spcAft>
            </a:pPr>
            <a:r>
              <a:rPr lang="en-US" sz="1400" b="1" dirty="0">
                <a:solidFill>
                  <a:srgbClr val="5378B3"/>
                </a:solidFill>
                <a:latin typeface="Arial"/>
              </a:rPr>
              <a:t>Source</a:t>
            </a:r>
          </a:p>
          <a:p>
            <a:pPr algn="ctr" fontAlgn="base">
              <a:spcBef>
                <a:spcPct val="0"/>
              </a:spcBef>
              <a:spcAft>
                <a:spcPct val="0"/>
              </a:spcAft>
            </a:pPr>
            <a:r>
              <a:rPr lang="en-US" sz="1400" b="1" dirty="0">
                <a:solidFill>
                  <a:srgbClr val="5378B3"/>
                </a:solidFill>
                <a:latin typeface="Arial"/>
              </a:rPr>
              <a:t>Data</a:t>
            </a:r>
          </a:p>
        </p:txBody>
      </p:sp>
      <p:sp>
        <p:nvSpPr>
          <p:cNvPr id="9" name="Rectangle à coins arrondis 8"/>
          <p:cNvSpPr/>
          <p:nvPr/>
        </p:nvSpPr>
        <p:spPr bwMode="auto">
          <a:xfrm>
            <a:off x="4949065" y="2819702"/>
            <a:ext cx="1870985" cy="1615093"/>
          </a:xfrm>
          <a:prstGeom prst="roundRect">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36000" tIns="46800" rIns="36000" bIns="36000" rtlCol="0" anchor="t" anchorCtr="0">
            <a:noAutofit/>
          </a:bodyPr>
          <a:lstStyle/>
          <a:p>
            <a:pPr algn="ctr" fontAlgn="base">
              <a:spcBef>
                <a:spcPct val="0"/>
              </a:spcBef>
              <a:spcAft>
                <a:spcPct val="0"/>
              </a:spcAft>
            </a:pPr>
            <a:r>
              <a:rPr lang="en-US" sz="1400" b="1" dirty="0">
                <a:solidFill>
                  <a:srgbClr val="5378B3"/>
                </a:solidFill>
                <a:latin typeface="Arial" charset="0"/>
              </a:rPr>
              <a:t>Database</a:t>
            </a:r>
          </a:p>
          <a:p>
            <a:pPr algn="ctr" fontAlgn="base">
              <a:spcBef>
                <a:spcPct val="0"/>
              </a:spcBef>
              <a:spcAft>
                <a:spcPct val="0"/>
              </a:spcAft>
            </a:pPr>
            <a:r>
              <a:rPr lang="en-US" sz="1400" b="1" dirty="0">
                <a:solidFill>
                  <a:srgbClr val="5378B3"/>
                </a:solidFill>
                <a:latin typeface="Arial" charset="0"/>
              </a:rPr>
              <a:t>Creation</a:t>
            </a:r>
          </a:p>
          <a:p>
            <a:pPr algn="ctr" fontAlgn="base">
              <a:spcBef>
                <a:spcPct val="0"/>
              </a:spcBef>
              <a:spcAft>
                <a:spcPct val="0"/>
              </a:spcAft>
            </a:pPr>
            <a:endParaRPr lang="en-US" sz="1400" b="1" dirty="0">
              <a:solidFill>
                <a:srgbClr val="5378B3"/>
              </a:solidFill>
              <a:latin typeface="Arial" charset="0"/>
            </a:endParaRPr>
          </a:p>
          <a:p>
            <a:pPr algn="ctr" fontAlgn="base">
              <a:spcBef>
                <a:spcPct val="0"/>
              </a:spcBef>
              <a:spcAft>
                <a:spcPct val="0"/>
              </a:spcAft>
            </a:pPr>
            <a:endParaRPr lang="en-US" sz="1400" b="1" dirty="0">
              <a:solidFill>
                <a:srgbClr val="5378B3"/>
              </a:solidFill>
              <a:latin typeface="Arial" charset="0"/>
            </a:endParaRPr>
          </a:p>
        </p:txBody>
      </p:sp>
      <p:sp>
        <p:nvSpPr>
          <p:cNvPr id="10" name="Cylindre 9"/>
          <p:cNvSpPr/>
          <p:nvPr/>
        </p:nvSpPr>
        <p:spPr bwMode="auto">
          <a:xfrm>
            <a:off x="7777436" y="1661131"/>
            <a:ext cx="1383179" cy="4080453"/>
          </a:xfrm>
          <a:prstGeom prst="can">
            <a:avLst>
              <a:gd name="adj" fmla="val 15084"/>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t" anchorCtr="0"/>
          <a:lstStyle/>
          <a:p>
            <a:pPr algn="ctr" defTabSz="1097280"/>
            <a:r>
              <a:rPr lang="en-US" sz="1680" b="1" kern="0" dirty="0">
                <a:solidFill>
                  <a:srgbClr val="5378B3"/>
                </a:solidFill>
                <a:latin typeface="Arial"/>
              </a:rPr>
              <a:t>Target</a:t>
            </a:r>
          </a:p>
          <a:p>
            <a:pPr algn="ctr" defTabSz="1097280"/>
            <a:r>
              <a:rPr lang="en-US" sz="1680" b="1" kern="0">
                <a:solidFill>
                  <a:srgbClr val="5378B3"/>
                </a:solidFill>
                <a:latin typeface="Arial"/>
              </a:rPr>
              <a:t>Databases</a:t>
            </a:r>
            <a:endParaRPr lang="en-US" sz="1680" b="1" kern="0" dirty="0">
              <a:solidFill>
                <a:srgbClr val="5378B3"/>
              </a:solidFill>
              <a:latin typeface="Arial"/>
            </a:endParaRPr>
          </a:p>
        </p:txBody>
      </p:sp>
      <p:sp>
        <p:nvSpPr>
          <p:cNvPr id="11" name="Rectangle à coins arrondis 10"/>
          <p:cNvSpPr/>
          <p:nvPr/>
        </p:nvSpPr>
        <p:spPr bwMode="auto">
          <a:xfrm>
            <a:off x="7949424" y="2426674"/>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Visual DB</a:t>
            </a:r>
          </a:p>
        </p:txBody>
      </p:sp>
      <p:sp>
        <p:nvSpPr>
          <p:cNvPr id="12" name="Rectangle à coins arrondis 11"/>
          <p:cNvSpPr/>
          <p:nvPr/>
        </p:nvSpPr>
        <p:spPr bwMode="auto">
          <a:xfrm>
            <a:off x="7949424" y="2853402"/>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Radar DB</a:t>
            </a:r>
          </a:p>
        </p:txBody>
      </p:sp>
      <p:sp>
        <p:nvSpPr>
          <p:cNvPr id="13" name="Rectangle à coins arrondis 12"/>
          <p:cNvSpPr/>
          <p:nvPr/>
        </p:nvSpPr>
        <p:spPr bwMode="auto">
          <a:xfrm>
            <a:off x="7949424" y="3317947"/>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Infra Red DB</a:t>
            </a:r>
          </a:p>
        </p:txBody>
      </p:sp>
      <p:sp>
        <p:nvSpPr>
          <p:cNvPr id="14" name="Rectangle à coins arrondis 13"/>
          <p:cNvSpPr/>
          <p:nvPr/>
        </p:nvSpPr>
        <p:spPr bwMode="auto">
          <a:xfrm>
            <a:off x="7949424" y="3798000"/>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Other Sensors</a:t>
            </a:r>
          </a:p>
        </p:txBody>
      </p:sp>
      <p:sp>
        <p:nvSpPr>
          <p:cNvPr id="15" name="Rectangle à coins arrondis 14"/>
          <p:cNvSpPr/>
          <p:nvPr/>
        </p:nvSpPr>
        <p:spPr bwMode="auto">
          <a:xfrm>
            <a:off x="7949424" y="4758107"/>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Maps</a:t>
            </a:r>
          </a:p>
        </p:txBody>
      </p:sp>
      <p:sp>
        <p:nvSpPr>
          <p:cNvPr id="16" name="Rectangle à coins arrondis 15"/>
          <p:cNvSpPr/>
          <p:nvPr/>
        </p:nvSpPr>
        <p:spPr bwMode="auto">
          <a:xfrm>
            <a:off x="7949424" y="4286881"/>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CGF DB</a:t>
            </a:r>
          </a:p>
        </p:txBody>
      </p:sp>
      <p:sp>
        <p:nvSpPr>
          <p:cNvPr id="17" name="Rectangle à coins arrondis 16"/>
          <p:cNvSpPr/>
          <p:nvPr/>
        </p:nvSpPr>
        <p:spPr bwMode="auto">
          <a:xfrm>
            <a:off x="7949424" y="5246988"/>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Others</a:t>
            </a:r>
          </a:p>
        </p:txBody>
      </p:sp>
      <p:sp>
        <p:nvSpPr>
          <p:cNvPr id="18" name="Flèche droite rayée 17"/>
          <p:cNvSpPr/>
          <p:nvPr/>
        </p:nvSpPr>
        <p:spPr bwMode="auto">
          <a:xfrm>
            <a:off x="4125717" y="3440714"/>
            <a:ext cx="685800" cy="402764"/>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algn="ctr" defTabSz="1097280"/>
            <a:endParaRPr lang="en-US" sz="1440" kern="0" dirty="0">
              <a:solidFill>
                <a:srgbClr val="5378B3"/>
              </a:solidFill>
              <a:latin typeface="Arial" charset="0"/>
            </a:endParaRPr>
          </a:p>
        </p:txBody>
      </p:sp>
      <p:sp>
        <p:nvSpPr>
          <p:cNvPr id="19" name="Flèche droite rayée 18"/>
          <p:cNvSpPr/>
          <p:nvPr/>
        </p:nvSpPr>
        <p:spPr bwMode="auto">
          <a:xfrm>
            <a:off x="6895588" y="3442834"/>
            <a:ext cx="685800" cy="402764"/>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algn="ctr" defTabSz="1097280"/>
            <a:endParaRPr lang="en-US" sz="1440" kern="0" dirty="0">
              <a:solidFill>
                <a:srgbClr val="5378B3"/>
              </a:solidFill>
              <a:latin typeface="Arial" charset="0"/>
            </a:endParaRPr>
          </a:p>
        </p:txBody>
      </p:sp>
      <p:sp>
        <p:nvSpPr>
          <p:cNvPr id="22" name="Rectangle 21"/>
          <p:cNvSpPr/>
          <p:nvPr/>
        </p:nvSpPr>
        <p:spPr>
          <a:xfrm>
            <a:off x="2268548" y="4662531"/>
            <a:ext cx="2193229" cy="738664"/>
          </a:xfrm>
          <a:prstGeom prst="rect">
            <a:avLst/>
          </a:prstGeom>
          <a:noFill/>
        </p:spPr>
        <p:txBody>
          <a:bodyPr wrap="none" lIns="91440" tIns="45720" rIns="91440" bIns="45720">
            <a:spAutoFit/>
          </a:bodyPr>
          <a:lstStyle/>
          <a:p>
            <a:pPr marL="285750" indent="-285750" fontAlgn="base">
              <a:spcBef>
                <a:spcPct val="0"/>
              </a:spcBef>
              <a:spcAft>
                <a:spcPct val="0"/>
              </a:spcAft>
              <a:buFont typeface="Arial" panose="020B0604020202020204" pitchFamily="34" charset="0"/>
              <a:buChar char="•"/>
            </a:pPr>
            <a:r>
              <a:rPr lang="fr-FR" sz="1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Geospatial</a:t>
            </a:r>
            <a:r>
              <a:rPr lang="fr-FR"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 &amp; </a:t>
            </a:r>
            <a:r>
              <a:rPr lang="fr-FR" sz="1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Others</a:t>
            </a:r>
            <a:endPar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Find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Solve IPR</a:t>
            </a:r>
          </a:p>
        </p:txBody>
      </p:sp>
      <p:sp>
        <p:nvSpPr>
          <p:cNvPr id="23" name="Rectangle 22"/>
          <p:cNvSpPr/>
          <p:nvPr/>
        </p:nvSpPr>
        <p:spPr>
          <a:xfrm>
            <a:off x="4873798" y="4624108"/>
            <a:ext cx="2173993" cy="1384995"/>
          </a:xfrm>
          <a:prstGeom prst="rect">
            <a:avLst/>
          </a:prstGeom>
          <a:noFill/>
        </p:spPr>
        <p:txBody>
          <a:bodyPr wrap="none" lIns="91440" tIns="45720" rIns="91440" bIns="45720">
            <a:spAutoFit/>
          </a:bodyPr>
          <a:lstStyle/>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Clean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Correlate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Create missing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Format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Intensify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Specialize the data</a:t>
            </a:r>
          </a:p>
        </p:txBody>
      </p:sp>
      <p:sp>
        <p:nvSpPr>
          <p:cNvPr id="24" name="Rectangle 23"/>
          <p:cNvSpPr/>
          <p:nvPr/>
        </p:nvSpPr>
        <p:spPr>
          <a:xfrm>
            <a:off x="10161689" y="4429969"/>
            <a:ext cx="1087157" cy="338554"/>
          </a:xfrm>
          <a:prstGeom prst="rect">
            <a:avLst/>
          </a:prstGeom>
          <a:noFill/>
        </p:spPr>
        <p:txBody>
          <a:bodyPr wrap="none" lIns="91440" tIns="45720" rIns="91440" bIns="45720">
            <a:spAutoFit/>
          </a:bodyPr>
          <a:lstStyle/>
          <a:p>
            <a:pPr algn="ctr" fontAlgn="base">
              <a:spcBef>
                <a:spcPct val="0"/>
              </a:spcBef>
              <a:spcAft>
                <a:spcPct val="0"/>
              </a:spcAft>
            </a:pPr>
            <a:r>
              <a:rPr lang="en-US" sz="16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Operate !</a:t>
            </a:r>
          </a:p>
        </p:txBody>
      </p:sp>
      <p:pic>
        <p:nvPicPr>
          <p:cNvPr id="247810" name="Picture 2" descr="C:\Users\jlgougeat\Pictures\Bibliothèque multimédia Microsoft\j0438068.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1635" y="1528824"/>
            <a:ext cx="810500" cy="67541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Flèche droite rayée 26"/>
          <p:cNvSpPr/>
          <p:nvPr/>
        </p:nvSpPr>
        <p:spPr bwMode="auto">
          <a:xfrm rot="5400000">
            <a:off x="2927235" y="2396477"/>
            <a:ext cx="559305" cy="325142"/>
          </a:xfrm>
          <a:prstGeom prst="striped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pic>
        <p:nvPicPr>
          <p:cNvPr id="28"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595" y="3547760"/>
            <a:ext cx="669925"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Accolade ouvrante 28"/>
          <p:cNvSpPr/>
          <p:nvPr/>
        </p:nvSpPr>
        <p:spPr bwMode="auto">
          <a:xfrm flipH="1">
            <a:off x="9206332" y="1808933"/>
            <a:ext cx="339870" cy="3759200"/>
          </a:xfrm>
          <a:prstGeom prst="leftBrace">
            <a:avLst>
              <a:gd name="adj1" fmla="val 8333"/>
              <a:gd name="adj2" fmla="val 44378"/>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dirty="0">
              <a:solidFill>
                <a:srgbClr val="5378B3"/>
              </a:solidFill>
              <a:latin typeface="Arial"/>
            </a:endParaRPr>
          </a:p>
        </p:txBody>
      </p:sp>
      <p:sp>
        <p:nvSpPr>
          <p:cNvPr id="35" name="Rectangle 34"/>
          <p:cNvSpPr/>
          <p:nvPr/>
        </p:nvSpPr>
        <p:spPr>
          <a:xfrm>
            <a:off x="5765580" y="1617291"/>
            <a:ext cx="1046193" cy="584775"/>
          </a:xfrm>
          <a:prstGeom prst="rect">
            <a:avLst/>
          </a:prstGeom>
          <a:noFill/>
          <a:effectLst>
            <a:outerShdw blurRad="76200" dir="18900000" sy="23000" kx="-1200000" algn="bl" rotWithShape="0">
              <a:prstClr val="black">
                <a:alpha val="20000"/>
              </a:prst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32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 $</a:t>
            </a:r>
          </a:p>
        </p:txBody>
      </p:sp>
      <p:pic>
        <p:nvPicPr>
          <p:cNvPr id="247811" name="Picture 3" descr="C:\Users\jlgougeat\Pictures\Bibliothèque multimédia Microsoft\j0433858.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30694" y="1561462"/>
            <a:ext cx="718761" cy="5989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0" name="Rectangle 29"/>
          <p:cNvSpPr/>
          <p:nvPr/>
        </p:nvSpPr>
        <p:spPr>
          <a:xfrm>
            <a:off x="919972" y="2054554"/>
            <a:ext cx="1083951" cy="415498"/>
          </a:xfrm>
          <a:prstGeom prst="rect">
            <a:avLst/>
          </a:prstGeom>
          <a:noFill/>
        </p:spPr>
        <p:txBody>
          <a:bodyPr wrap="none" lIns="91440" tIns="45720" rIns="91440" bIns="45720">
            <a:spAutoFit/>
          </a:bodyPr>
          <a:lstStyle/>
          <a:p>
            <a:pPr algn="ctr" fontAlgn="base">
              <a:spcBef>
                <a:spcPct val="0"/>
              </a:spcBef>
              <a:spcAft>
                <a:spcPct val="0"/>
              </a:spcAft>
            </a:pPr>
            <a:r>
              <a:rPr lang="en-US" sz="105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Database</a:t>
            </a:r>
            <a:br>
              <a:rPr lang="en-US" sz="105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br>
            <a:r>
              <a:rPr lang="en-US" sz="105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Requirements</a:t>
            </a:r>
          </a:p>
        </p:txBody>
      </p:sp>
      <p:sp>
        <p:nvSpPr>
          <p:cNvPr id="31" name="Flèche droite rayée 30"/>
          <p:cNvSpPr/>
          <p:nvPr/>
        </p:nvSpPr>
        <p:spPr bwMode="auto">
          <a:xfrm rot="5400000">
            <a:off x="5627740" y="2396477"/>
            <a:ext cx="559305" cy="325142"/>
          </a:xfrm>
          <a:prstGeom prst="striped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sp>
        <p:nvSpPr>
          <p:cNvPr id="3" name="Flèche à angle droit 2"/>
          <p:cNvSpPr/>
          <p:nvPr/>
        </p:nvSpPr>
        <p:spPr bwMode="auto">
          <a:xfrm rot="5400000">
            <a:off x="1041348" y="2815812"/>
            <a:ext cx="1294378" cy="668553"/>
          </a:xfrm>
          <a:prstGeom prst="bentUpArrow">
            <a:avLst>
              <a:gd name="adj1" fmla="val 25941"/>
              <a:gd name="adj2" fmla="val 50000"/>
              <a:gd name="adj3" fmla="val 45038"/>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pic>
        <p:nvPicPr>
          <p:cNvPr id="250882" name="Picture 2" descr="C:\Users\jlgougeat\Pictures\Symboles\Haut Parleur.JPG"/>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7780" y="1452452"/>
            <a:ext cx="550011" cy="666679"/>
          </a:xfrm>
          <a:prstGeom prst="rect">
            <a:avLst/>
          </a:prstGeom>
          <a:noFill/>
          <a:extLst>
            <a:ext uri="{909E8E84-426E-40DD-AFC4-6F175D3DCCD1}">
              <a14:hiddenFill xmlns:a14="http://schemas.microsoft.com/office/drawing/2010/main">
                <a:solidFill>
                  <a:srgbClr val="FFFFFF"/>
                </a:solidFill>
              </a14:hiddenFill>
            </a:ext>
          </a:extLst>
        </p:spPr>
      </p:pic>
      <p:sp>
        <p:nvSpPr>
          <p:cNvPr id="34" name="WordArt 8"/>
          <p:cNvSpPr>
            <a:spLocks noChangeArrowheads="1" noChangeShapeType="1" noTextEdit="1"/>
          </p:cNvSpPr>
          <p:nvPr/>
        </p:nvSpPr>
        <p:spPr bwMode="auto">
          <a:xfrm>
            <a:off x="2222831" y="5401195"/>
            <a:ext cx="1766936" cy="29118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337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800" b="1" spc="50" dirty="0">
                <a:ln w="11430"/>
                <a:solidFill>
                  <a:srgbClr val="FF9900"/>
                </a:solidFill>
                <a:effectLst>
                  <a:outerShdw blurRad="76200" dist="50800" dir="5400000" algn="tl" rotWithShape="0">
                    <a:srgbClr val="000000">
                      <a:alpha val="65000"/>
                    </a:srgbClr>
                  </a:outerShdw>
                </a:effectLst>
                <a:latin typeface="Arial" charset="0"/>
              </a:rPr>
              <a:t>Not so Easy</a:t>
            </a:r>
            <a:endParaRPr lang="en-US" sz="800" kern="10" dirty="0">
              <a:ln w="9525">
                <a:round/>
                <a:headEnd/>
                <a:tailEnd/>
              </a:ln>
              <a:gradFill rotWithShape="0">
                <a:gsLst>
                  <a:gs pos="0">
                    <a:srgbClr val="FFE701"/>
                  </a:gs>
                  <a:gs pos="100000">
                    <a:srgbClr val="FE3E02"/>
                  </a:gs>
                </a:gsLst>
                <a:lin ang="5400000" scaled="1"/>
              </a:gradFill>
              <a:effectLst>
                <a:outerShdw blurRad="60007" dist="200025" dir="15000000" sy="30000" kx="-1800000" algn="bl" rotWithShape="0">
                  <a:prstClr val="black">
                    <a:alpha val="32000"/>
                  </a:prstClr>
                </a:outerShdw>
              </a:effectLst>
              <a:latin typeface="Impact"/>
            </a:endParaRPr>
          </a:p>
        </p:txBody>
      </p:sp>
    </p:spTree>
    <p:extLst>
      <p:ext uri="{BB962C8B-B14F-4D97-AF65-F5344CB8AC3E}">
        <p14:creationId xmlns:p14="http://schemas.microsoft.com/office/powerpoint/2010/main" val="1809891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169559" y="0"/>
            <a:ext cx="9871761" cy="795130"/>
          </a:xfrm>
        </p:spPr>
        <p:txBody>
          <a:bodyPr/>
          <a:lstStyle/>
          <a:p>
            <a:r>
              <a:rPr lang="fr-FR" dirty="0"/>
              <a:t>Terrain </a:t>
            </a:r>
            <a:r>
              <a:rPr lang="fr-FR" dirty="0" err="1"/>
              <a:t>Database</a:t>
            </a:r>
            <a:r>
              <a:rPr lang="fr-FR" dirty="0"/>
              <a:t> </a:t>
            </a:r>
            <a:r>
              <a:rPr lang="fr-FR" dirty="0" err="1"/>
              <a:t>Generation</a:t>
            </a:r>
            <a:r>
              <a:rPr lang="fr-FR" dirty="0"/>
              <a:t> – A Universal Process</a:t>
            </a:r>
            <a:endParaRPr lang="en-US" dirty="0"/>
          </a:p>
        </p:txBody>
      </p:sp>
      <p:sp>
        <p:nvSpPr>
          <p:cNvPr id="13" name="Rectangle 3">
            <a:extLst>
              <a:ext uri="{FF2B5EF4-FFF2-40B4-BE49-F238E27FC236}">
                <a16:creationId xmlns:a16="http://schemas.microsoft.com/office/drawing/2014/main" id="{238F00B1-C4CA-4E1E-A05D-E8AC89B88A01}"/>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16</a:t>
            </a:fld>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796" y="837141"/>
            <a:ext cx="3689532" cy="268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578" y="823021"/>
            <a:ext cx="3689532" cy="277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099" y="3650020"/>
            <a:ext cx="3689532" cy="276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578" y="3703896"/>
            <a:ext cx="3689532" cy="270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5311" y="2242735"/>
            <a:ext cx="3689532" cy="276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216214" y="6505221"/>
            <a:ext cx="2250937" cy="215444"/>
          </a:xfrm>
          <a:prstGeom prst="rect">
            <a:avLst/>
          </a:prstGeom>
          <a:noFill/>
        </p:spPr>
        <p:txBody>
          <a:bodyPr wrap="none" rtlCol="0">
            <a:spAutoFit/>
          </a:bodyPr>
          <a:lstStyle/>
          <a:p>
            <a:r>
              <a:rPr lang="fr-FR" sz="800" i="1" dirty="0"/>
              <a:t>Images </a:t>
            </a:r>
            <a:r>
              <a:rPr lang="fr-FR" sz="800" i="1" dirty="0" err="1"/>
              <a:t>courtesy</a:t>
            </a:r>
            <a:r>
              <a:rPr lang="fr-FR" sz="800" i="1" dirty="0"/>
              <a:t> of </a:t>
            </a:r>
            <a:r>
              <a:rPr lang="fr-FR" sz="800" i="1" dirty="0" err="1"/>
              <a:t>their</a:t>
            </a:r>
            <a:r>
              <a:rPr lang="fr-FR" sz="800" i="1" dirty="0"/>
              <a:t> respective programs</a:t>
            </a:r>
            <a:endParaRPr lang="en-US" sz="800" i="1" dirty="0"/>
          </a:p>
        </p:txBody>
      </p:sp>
      <p:sp>
        <p:nvSpPr>
          <p:cNvPr id="3" name="Rectangle 2">
            <a:extLst>
              <a:ext uri="{FF2B5EF4-FFF2-40B4-BE49-F238E27FC236}">
                <a16:creationId xmlns:a16="http://schemas.microsoft.com/office/drawing/2014/main" id="{AACACC1A-B425-40F1-8F46-F5A29253C3EB}"/>
              </a:ext>
            </a:extLst>
          </p:cNvPr>
          <p:cNvSpPr/>
          <p:nvPr/>
        </p:nvSpPr>
        <p:spPr>
          <a:xfrm rot="20960076">
            <a:off x="3547593" y="5107483"/>
            <a:ext cx="6179832" cy="1200329"/>
          </a:xfrm>
          <a:prstGeom prst="rect">
            <a:avLst/>
          </a:prstGeom>
          <a:noFill/>
        </p:spPr>
        <p:txBody>
          <a:bodyPr wrap="none" lIns="91440" tIns="45720" rIns="91440" bIns="45720">
            <a:spAutoFit/>
          </a:bodyPr>
          <a:lstStyle/>
          <a:p>
            <a:pPr algn="ctr"/>
            <a:r>
              <a:rPr lang="fr-FR" sz="3600" b="0" cap="none" spc="0" dirty="0">
                <a:ln w="0"/>
                <a:solidFill>
                  <a:srgbClr val="0066CC"/>
                </a:solidFill>
                <a:effectLst>
                  <a:outerShdw blurRad="38100" dist="25400" dir="5400000" algn="ctr" rotWithShape="0">
                    <a:srgbClr val="6E747A">
                      <a:alpha val="43000"/>
                    </a:srgbClr>
                  </a:outerShdw>
                </a:effectLst>
              </a:rPr>
              <a:t>It looks </a:t>
            </a:r>
            <a:r>
              <a:rPr lang="fr-FR" sz="3600" b="0" cap="none" spc="0" dirty="0" err="1">
                <a:ln w="0"/>
                <a:solidFill>
                  <a:srgbClr val="0066CC"/>
                </a:solidFill>
                <a:effectLst>
                  <a:outerShdw blurRad="38100" dist="25400" dir="5400000" algn="ctr" rotWithShape="0">
                    <a:srgbClr val="6E747A">
                      <a:alpha val="43000"/>
                    </a:srgbClr>
                  </a:outerShdw>
                </a:effectLst>
              </a:rPr>
              <a:t>very</a:t>
            </a:r>
            <a:r>
              <a:rPr lang="fr-FR" sz="3600" b="0" cap="none" spc="0" dirty="0">
                <a:ln w="0"/>
                <a:solidFill>
                  <a:srgbClr val="0066CC"/>
                </a:solidFill>
                <a:effectLst>
                  <a:outerShdw blurRad="38100" dist="25400" dir="5400000" algn="ctr" rotWithShape="0">
                    <a:srgbClr val="6E747A">
                      <a:alpha val="43000"/>
                    </a:srgbClr>
                  </a:outerShdw>
                </a:effectLst>
              </a:rPr>
              <a:t> </a:t>
            </a:r>
            <a:r>
              <a:rPr lang="fr-FR" sz="3600" b="0" cap="none" spc="0" dirty="0" err="1">
                <a:ln w="0"/>
                <a:solidFill>
                  <a:srgbClr val="0066CC"/>
                </a:solidFill>
                <a:effectLst>
                  <a:outerShdw blurRad="38100" dist="25400" dir="5400000" algn="ctr" rotWithShape="0">
                    <a:srgbClr val="6E747A">
                      <a:alpha val="43000"/>
                    </a:srgbClr>
                  </a:outerShdw>
                </a:effectLst>
              </a:rPr>
              <a:t>similar</a:t>
            </a:r>
            <a:endParaRPr lang="fr-FR" sz="3600" b="0" cap="none" spc="0" dirty="0">
              <a:ln w="0"/>
              <a:solidFill>
                <a:srgbClr val="0066CC"/>
              </a:solidFill>
              <a:effectLst>
                <a:outerShdw blurRad="38100" dist="25400" dir="5400000" algn="ctr" rotWithShape="0">
                  <a:srgbClr val="6E747A">
                    <a:alpha val="43000"/>
                  </a:srgbClr>
                </a:outerShdw>
              </a:effectLst>
            </a:endParaRPr>
          </a:p>
          <a:p>
            <a:pPr algn="ctr"/>
            <a:r>
              <a:rPr lang="fr-FR" sz="3600" dirty="0">
                <a:ln w="0"/>
                <a:solidFill>
                  <a:srgbClr val="0066CC"/>
                </a:solidFill>
                <a:effectLst>
                  <a:outerShdw blurRad="38100" dist="25400" dir="5400000" algn="ctr" rotWithShape="0">
                    <a:srgbClr val="6E747A">
                      <a:alpha val="43000"/>
                    </a:srgbClr>
                  </a:outerShdw>
                </a:effectLst>
              </a:rPr>
              <a:t>But the Devil </a:t>
            </a:r>
            <a:r>
              <a:rPr lang="fr-FR" sz="3600" dirty="0" err="1">
                <a:ln w="0"/>
                <a:solidFill>
                  <a:srgbClr val="0066CC"/>
                </a:solidFill>
                <a:effectLst>
                  <a:outerShdw blurRad="38100" dist="25400" dir="5400000" algn="ctr" rotWithShape="0">
                    <a:srgbClr val="6E747A">
                      <a:alpha val="43000"/>
                    </a:srgbClr>
                  </a:outerShdw>
                </a:effectLst>
              </a:rPr>
              <a:t>is</a:t>
            </a:r>
            <a:r>
              <a:rPr lang="fr-FR" sz="3600" dirty="0">
                <a:ln w="0"/>
                <a:solidFill>
                  <a:srgbClr val="0066CC"/>
                </a:solidFill>
                <a:effectLst>
                  <a:outerShdw blurRad="38100" dist="25400" dir="5400000" algn="ctr" rotWithShape="0">
                    <a:srgbClr val="6E747A">
                      <a:alpha val="43000"/>
                    </a:srgbClr>
                  </a:outerShdw>
                </a:effectLst>
              </a:rPr>
              <a:t> in the </a:t>
            </a:r>
            <a:r>
              <a:rPr lang="fr-FR" sz="3600" dirty="0" err="1">
                <a:ln w="0"/>
                <a:solidFill>
                  <a:srgbClr val="0066CC"/>
                </a:solidFill>
                <a:effectLst>
                  <a:outerShdw blurRad="38100" dist="25400" dir="5400000" algn="ctr" rotWithShape="0">
                    <a:srgbClr val="6E747A">
                      <a:alpha val="43000"/>
                    </a:srgbClr>
                  </a:outerShdw>
                </a:effectLst>
              </a:rPr>
              <a:t>details</a:t>
            </a:r>
            <a:r>
              <a:rPr lang="fr-FR" sz="3600" dirty="0">
                <a:ln w="0"/>
                <a:solidFill>
                  <a:srgbClr val="0066CC"/>
                </a:solidFill>
                <a:effectLst>
                  <a:outerShdw blurRad="38100" dist="25400" dir="5400000" algn="ctr" rotWithShape="0">
                    <a:srgbClr val="6E747A">
                      <a:alpha val="43000"/>
                    </a:srgbClr>
                  </a:outerShdw>
                </a:effectLst>
              </a:rPr>
              <a:t> </a:t>
            </a:r>
            <a:endParaRPr lang="fr-FR" sz="3600" b="0" cap="none" spc="0" dirty="0">
              <a:ln w="0"/>
              <a:solidFill>
                <a:srgbClr val="0066CC"/>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59576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9559" y="-65634"/>
            <a:ext cx="9871761" cy="874643"/>
          </a:xfrm>
        </p:spPr>
        <p:txBody>
          <a:bodyPr>
            <a:noAutofit/>
          </a:bodyPr>
          <a:lstStyle/>
          <a:p>
            <a:r>
              <a:rPr lang="en-US" sz="2000" noProof="0" dirty="0"/>
              <a:t>Additional issues for Distributed Simulation / LVC</a:t>
            </a:r>
            <a:br>
              <a:rPr lang="en-US" sz="1400" dirty="0"/>
            </a:br>
            <a:r>
              <a:rPr lang="en-US" sz="2800" noProof="0" dirty="0"/>
              <a:t>Reuse – Correlation – Interoperability …. (1/2)</a:t>
            </a:r>
          </a:p>
        </p:txBody>
      </p:sp>
      <p:sp>
        <p:nvSpPr>
          <p:cNvPr id="35" name="Rectangle 3">
            <a:extLst>
              <a:ext uri="{FF2B5EF4-FFF2-40B4-BE49-F238E27FC236}">
                <a16:creationId xmlns:a16="http://schemas.microsoft.com/office/drawing/2014/main" id="{55B03513-6361-47B6-A09C-B8D4217A6B79}"/>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17</a:t>
            </a:fld>
            <a:endParaRPr lang="en-US" dirty="0"/>
          </a:p>
        </p:txBody>
      </p:sp>
      <p:grpSp>
        <p:nvGrpSpPr>
          <p:cNvPr id="27" name="Groupe 26"/>
          <p:cNvGrpSpPr/>
          <p:nvPr/>
        </p:nvGrpSpPr>
        <p:grpSpPr>
          <a:xfrm>
            <a:off x="7119314" y="1438579"/>
            <a:ext cx="1335484" cy="929545"/>
            <a:chOff x="2926465" y="1334423"/>
            <a:chExt cx="1335484" cy="1115452"/>
          </a:xfrm>
        </p:grpSpPr>
        <p:pic>
          <p:nvPicPr>
            <p:cNvPr id="4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92462" y="1641625"/>
              <a:ext cx="576184" cy="808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3" name="Text Box 78"/>
            <p:cNvSpPr txBox="1">
              <a:spLocks noChangeArrowheads="1"/>
            </p:cNvSpPr>
            <p:nvPr/>
          </p:nvSpPr>
          <p:spPr bwMode="auto">
            <a:xfrm>
              <a:off x="2926465" y="1334423"/>
              <a:ext cx="1335484"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050" b="1" dirty="0" err="1">
                  <a:solidFill>
                    <a:srgbClr val="000000"/>
                  </a:solidFill>
                  <a:latin typeface="Arial" charset="0"/>
                </a:rPr>
                <a:t>Sim</a:t>
              </a:r>
              <a:r>
                <a:rPr lang="en-US" sz="1050" b="1" dirty="0">
                  <a:solidFill>
                    <a:srgbClr val="000000"/>
                  </a:solidFill>
                  <a:latin typeface="Arial" charset="0"/>
                </a:rPr>
                <a:t> A - Provider 1</a:t>
              </a:r>
            </a:p>
          </p:txBody>
        </p:sp>
      </p:grpSp>
      <p:grpSp>
        <p:nvGrpSpPr>
          <p:cNvPr id="89" name="Groupe 88"/>
          <p:cNvGrpSpPr/>
          <p:nvPr/>
        </p:nvGrpSpPr>
        <p:grpSpPr>
          <a:xfrm>
            <a:off x="7102892" y="5495851"/>
            <a:ext cx="1476897" cy="779641"/>
            <a:chOff x="2803360" y="1393413"/>
            <a:chExt cx="1476897" cy="935568"/>
          </a:xfrm>
        </p:grpSpPr>
        <p:pic>
          <p:nvPicPr>
            <p:cNvPr id="90" name="Picture 1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098048" y="1678581"/>
              <a:ext cx="854710" cy="65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1" name="Text Box 78"/>
            <p:cNvSpPr txBox="1">
              <a:spLocks noChangeArrowheads="1"/>
            </p:cNvSpPr>
            <p:nvPr/>
          </p:nvSpPr>
          <p:spPr bwMode="auto">
            <a:xfrm>
              <a:off x="2803360" y="1393413"/>
              <a:ext cx="1476897"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050" b="1" dirty="0" err="1">
                  <a:solidFill>
                    <a:srgbClr val="000000"/>
                  </a:solidFill>
                  <a:latin typeface="Arial" charset="0"/>
                </a:rPr>
                <a:t>Sim</a:t>
              </a:r>
              <a:r>
                <a:rPr lang="en-US" sz="1050" b="1" dirty="0">
                  <a:solidFill>
                    <a:srgbClr val="000000"/>
                  </a:solidFill>
                  <a:latin typeface="Arial" charset="0"/>
                </a:rPr>
                <a:t> C – Provider 3</a:t>
              </a:r>
            </a:p>
          </p:txBody>
        </p:sp>
      </p:grpSp>
      <p:cxnSp>
        <p:nvCxnSpPr>
          <p:cNvPr id="85" name="Connecteur en angle 84"/>
          <p:cNvCxnSpPr>
            <a:stCxn id="47" idx="3"/>
            <a:endCxn id="38" idx="3"/>
          </p:cNvCxnSpPr>
          <p:nvPr/>
        </p:nvCxnSpPr>
        <p:spPr bwMode="auto">
          <a:xfrm>
            <a:off x="8061495" y="2031353"/>
            <a:ext cx="194417" cy="2026054"/>
          </a:xfrm>
          <a:prstGeom prst="bentConnector3">
            <a:avLst>
              <a:gd name="adj1" fmla="val 305768"/>
            </a:avLst>
          </a:prstGeom>
          <a:solidFill>
            <a:schemeClr val="accent1"/>
          </a:solidFill>
          <a:ln w="28575" cap="flat" cmpd="sng" algn="ctr">
            <a:solidFill>
              <a:schemeClr val="tx1"/>
            </a:solidFill>
            <a:prstDash val="solid"/>
            <a:round/>
            <a:headEnd type="arrow"/>
            <a:tailEnd type="arrow"/>
          </a:ln>
          <a:effectLst/>
        </p:spPr>
      </p:cxnSp>
      <p:cxnSp>
        <p:nvCxnSpPr>
          <p:cNvPr id="99" name="Connecteur en angle 98"/>
          <p:cNvCxnSpPr>
            <a:stCxn id="38" idx="3"/>
            <a:endCxn id="90" idx="3"/>
          </p:cNvCxnSpPr>
          <p:nvPr/>
        </p:nvCxnSpPr>
        <p:spPr bwMode="auto">
          <a:xfrm flipH="1">
            <a:off x="8252290" y="4057407"/>
            <a:ext cx="3622" cy="1947085"/>
          </a:xfrm>
          <a:prstGeom prst="bentConnector3">
            <a:avLst>
              <a:gd name="adj1" fmla="val -11045003"/>
            </a:avLst>
          </a:prstGeom>
          <a:solidFill>
            <a:schemeClr val="accent1"/>
          </a:solidFill>
          <a:ln w="28575" cap="flat" cmpd="sng" algn="ctr">
            <a:solidFill>
              <a:schemeClr val="tx1"/>
            </a:solidFill>
            <a:prstDash val="solid"/>
            <a:round/>
            <a:headEnd type="arrow"/>
            <a:tailEnd type="arrow"/>
          </a:ln>
          <a:effectLst/>
        </p:spPr>
      </p:cxnSp>
      <p:grpSp>
        <p:nvGrpSpPr>
          <p:cNvPr id="9" name="Groupe 8"/>
          <p:cNvGrpSpPr/>
          <p:nvPr/>
        </p:nvGrpSpPr>
        <p:grpSpPr>
          <a:xfrm>
            <a:off x="7084255" y="3555934"/>
            <a:ext cx="1571737" cy="760474"/>
            <a:chOff x="4617333" y="3311679"/>
            <a:chExt cx="1571737" cy="912567"/>
          </a:xfrm>
        </p:grpSpPr>
        <p:pic>
          <p:nvPicPr>
            <p:cNvPr id="38" name="Picture 5" descr="C:\Users\jlgougeat\Pictures\CSR\BHN_3304.jpg"/>
            <p:cNvPicPr preferRelativeResize="0">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23978" y="3602645"/>
              <a:ext cx="965012" cy="621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2" name="Text Box 78"/>
            <p:cNvSpPr txBox="1">
              <a:spLocks noChangeArrowheads="1"/>
            </p:cNvSpPr>
            <p:nvPr/>
          </p:nvSpPr>
          <p:spPr bwMode="auto">
            <a:xfrm>
              <a:off x="4617333" y="3311679"/>
              <a:ext cx="1571737"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fr-FR" sz="1050" b="1" dirty="0">
                  <a:solidFill>
                    <a:srgbClr val="000000"/>
                  </a:solidFill>
                  <a:latin typeface="Arial" charset="0"/>
                </a:rPr>
                <a:t>Sim B - Provider 2</a:t>
              </a:r>
              <a:endParaRPr lang="en-US" sz="1050" b="1" dirty="0">
                <a:solidFill>
                  <a:srgbClr val="000000"/>
                </a:solidFill>
                <a:latin typeface="Arial" charset="0"/>
              </a:endParaRPr>
            </a:p>
          </p:txBody>
        </p:sp>
      </p:grpSp>
      <p:sp>
        <p:nvSpPr>
          <p:cNvPr id="48" name="Rectangle 47"/>
          <p:cNvSpPr/>
          <p:nvPr/>
        </p:nvSpPr>
        <p:spPr>
          <a:xfrm>
            <a:off x="936541" y="3660794"/>
            <a:ext cx="1378904" cy="307777"/>
          </a:xfrm>
          <a:prstGeom prst="rect">
            <a:avLst/>
          </a:prstGeom>
          <a:noFill/>
        </p:spPr>
        <p:txBody>
          <a:bodyPr wrap="none" lIns="91440" tIns="45720" rIns="91440" bIns="45720">
            <a:spAutoFit/>
          </a:bodyPr>
          <a:lstStyle/>
          <a:p>
            <a:pPr algn="ctr" fontAlgn="base">
              <a:spcBef>
                <a:spcPct val="0"/>
              </a:spcBef>
              <a:spcAft>
                <a:spcPct val="0"/>
              </a:spcAft>
            </a:pPr>
            <a:r>
              <a:rPr lang="fr-FR" sz="1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Requirements</a:t>
            </a:r>
            <a:endParaRPr lang="fr-FR"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p:txBody>
      </p:sp>
      <p:pic>
        <p:nvPicPr>
          <p:cNvPr id="50" name="Picture 2" descr="C:\Users\jlgougeat\Pictures\Symboles\Haut Parleur.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5396" y="2680876"/>
            <a:ext cx="815801" cy="988848"/>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Connecteur en angle 50"/>
          <p:cNvCxnSpPr>
            <a:stCxn id="3" idx="1"/>
            <a:endCxn id="48" idx="3"/>
          </p:cNvCxnSpPr>
          <p:nvPr/>
        </p:nvCxnSpPr>
        <p:spPr bwMode="auto">
          <a:xfrm rot="10800000" flipV="1">
            <a:off x="2315446" y="1872919"/>
            <a:ext cx="1319143" cy="1941763"/>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54" name="Connecteur en angle 53"/>
          <p:cNvCxnSpPr>
            <a:stCxn id="48" idx="3"/>
            <a:endCxn id="40" idx="1"/>
          </p:cNvCxnSpPr>
          <p:nvPr/>
        </p:nvCxnSpPr>
        <p:spPr bwMode="auto">
          <a:xfrm>
            <a:off x="2315445" y="3814683"/>
            <a:ext cx="1313946" cy="1944280"/>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57" name="Connecteur en angle 56"/>
          <p:cNvCxnSpPr>
            <a:stCxn id="48" idx="3"/>
            <a:endCxn id="37" idx="1"/>
          </p:cNvCxnSpPr>
          <p:nvPr/>
        </p:nvCxnSpPr>
        <p:spPr bwMode="auto">
          <a:xfrm flipV="1">
            <a:off x="2315445" y="3811216"/>
            <a:ext cx="1313946" cy="3467"/>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pic>
        <p:nvPicPr>
          <p:cNvPr id="3" name="Image 2"/>
          <p:cNvPicPr>
            <a:picLocks noChangeAspect="1"/>
          </p:cNvPicPr>
          <p:nvPr/>
        </p:nvPicPr>
        <p:blipFill rotWithShape="1">
          <a:blip r:embed="rId7"/>
          <a:srcRect r="18810"/>
          <a:stretch/>
        </p:blipFill>
        <p:spPr>
          <a:xfrm>
            <a:off x="3634588" y="932167"/>
            <a:ext cx="2975337" cy="1881505"/>
          </a:xfrm>
          <a:prstGeom prst="rect">
            <a:avLst/>
          </a:prstGeom>
          <a:ln>
            <a:noFill/>
          </a:ln>
        </p:spPr>
      </p:pic>
      <p:pic>
        <p:nvPicPr>
          <p:cNvPr id="37" name="Image 36"/>
          <p:cNvPicPr>
            <a:picLocks noChangeAspect="1"/>
          </p:cNvPicPr>
          <p:nvPr/>
        </p:nvPicPr>
        <p:blipFill rotWithShape="1">
          <a:blip r:embed="rId7"/>
          <a:srcRect r="18810"/>
          <a:stretch/>
        </p:blipFill>
        <p:spPr>
          <a:xfrm>
            <a:off x="3629391" y="2870463"/>
            <a:ext cx="2975337" cy="1881505"/>
          </a:xfrm>
          <a:prstGeom prst="rect">
            <a:avLst/>
          </a:prstGeom>
          <a:ln>
            <a:noFill/>
          </a:ln>
        </p:spPr>
      </p:pic>
      <p:pic>
        <p:nvPicPr>
          <p:cNvPr id="40" name="Image 39"/>
          <p:cNvPicPr>
            <a:picLocks noChangeAspect="1"/>
          </p:cNvPicPr>
          <p:nvPr/>
        </p:nvPicPr>
        <p:blipFill rotWithShape="1">
          <a:blip r:embed="rId7"/>
          <a:srcRect r="18810"/>
          <a:stretch/>
        </p:blipFill>
        <p:spPr>
          <a:xfrm>
            <a:off x="3629391" y="4818210"/>
            <a:ext cx="2975337" cy="1881505"/>
          </a:xfrm>
          <a:prstGeom prst="rect">
            <a:avLst/>
          </a:prstGeom>
          <a:ln>
            <a:noFill/>
          </a:ln>
        </p:spPr>
      </p:pic>
    </p:spTree>
    <p:extLst>
      <p:ext uri="{BB962C8B-B14F-4D97-AF65-F5344CB8AC3E}">
        <p14:creationId xmlns:p14="http://schemas.microsoft.com/office/powerpoint/2010/main" val="2240548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8275" y="-34504"/>
            <a:ext cx="8974328" cy="795130"/>
          </a:xfrm>
        </p:spPr>
        <p:txBody>
          <a:bodyPr>
            <a:noAutofit/>
          </a:bodyPr>
          <a:lstStyle/>
          <a:p>
            <a:r>
              <a:rPr lang="en-US" sz="2000" noProof="0" dirty="0"/>
              <a:t>Additional issues for Distributed Simulation / LVC</a:t>
            </a:r>
            <a:br>
              <a:rPr lang="en-US" sz="1400" dirty="0"/>
            </a:br>
            <a:r>
              <a:rPr lang="en-US" sz="2800" noProof="0" dirty="0"/>
              <a:t>Reuse – Correlation – Interoperability …. (2/2)</a:t>
            </a:r>
          </a:p>
        </p:txBody>
      </p:sp>
      <p:sp>
        <p:nvSpPr>
          <p:cNvPr id="35" name="Rectangle 3">
            <a:extLst>
              <a:ext uri="{FF2B5EF4-FFF2-40B4-BE49-F238E27FC236}">
                <a16:creationId xmlns:a16="http://schemas.microsoft.com/office/drawing/2014/main" id="{55B03513-6361-47B6-A09C-B8D4217A6B79}"/>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18</a:t>
            </a:fld>
            <a:endParaRPr lang="en-US" dirty="0"/>
          </a:p>
        </p:txBody>
      </p:sp>
      <p:grpSp>
        <p:nvGrpSpPr>
          <p:cNvPr id="27" name="Groupe 26"/>
          <p:cNvGrpSpPr/>
          <p:nvPr/>
        </p:nvGrpSpPr>
        <p:grpSpPr>
          <a:xfrm>
            <a:off x="7119314" y="1438579"/>
            <a:ext cx="1335484" cy="929545"/>
            <a:chOff x="2926465" y="1334423"/>
            <a:chExt cx="1335484" cy="1115452"/>
          </a:xfrm>
        </p:grpSpPr>
        <p:pic>
          <p:nvPicPr>
            <p:cNvPr id="4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92462" y="1641625"/>
              <a:ext cx="576184" cy="808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3" name="Text Box 78"/>
            <p:cNvSpPr txBox="1">
              <a:spLocks noChangeArrowheads="1"/>
            </p:cNvSpPr>
            <p:nvPr/>
          </p:nvSpPr>
          <p:spPr bwMode="auto">
            <a:xfrm>
              <a:off x="2926465" y="1334423"/>
              <a:ext cx="1335484"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050" b="1" dirty="0" err="1">
                  <a:solidFill>
                    <a:srgbClr val="000000"/>
                  </a:solidFill>
                  <a:latin typeface="Arial" charset="0"/>
                </a:rPr>
                <a:t>Sim</a:t>
              </a:r>
              <a:r>
                <a:rPr lang="en-US" sz="1050" b="1" dirty="0">
                  <a:solidFill>
                    <a:srgbClr val="000000"/>
                  </a:solidFill>
                  <a:latin typeface="Arial" charset="0"/>
                </a:rPr>
                <a:t> A - Provider 1</a:t>
              </a:r>
            </a:p>
          </p:txBody>
        </p:sp>
      </p:grpSp>
      <p:grpSp>
        <p:nvGrpSpPr>
          <p:cNvPr id="89" name="Groupe 88"/>
          <p:cNvGrpSpPr/>
          <p:nvPr/>
        </p:nvGrpSpPr>
        <p:grpSpPr>
          <a:xfrm>
            <a:off x="7102892" y="5495851"/>
            <a:ext cx="1476897" cy="779641"/>
            <a:chOff x="2803360" y="1393413"/>
            <a:chExt cx="1476897" cy="935568"/>
          </a:xfrm>
        </p:grpSpPr>
        <p:pic>
          <p:nvPicPr>
            <p:cNvPr id="90" name="Picture 1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098048" y="1678581"/>
              <a:ext cx="854710" cy="65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1" name="Text Box 78"/>
            <p:cNvSpPr txBox="1">
              <a:spLocks noChangeArrowheads="1"/>
            </p:cNvSpPr>
            <p:nvPr/>
          </p:nvSpPr>
          <p:spPr bwMode="auto">
            <a:xfrm>
              <a:off x="2803360" y="1393413"/>
              <a:ext cx="1476897"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050" b="1" dirty="0" err="1">
                  <a:solidFill>
                    <a:srgbClr val="000000"/>
                  </a:solidFill>
                  <a:latin typeface="Arial" charset="0"/>
                </a:rPr>
                <a:t>Sim</a:t>
              </a:r>
              <a:r>
                <a:rPr lang="en-US" sz="1050" b="1" dirty="0">
                  <a:solidFill>
                    <a:srgbClr val="000000"/>
                  </a:solidFill>
                  <a:latin typeface="Arial" charset="0"/>
                </a:rPr>
                <a:t> C – Provider 3</a:t>
              </a:r>
            </a:p>
          </p:txBody>
        </p:sp>
      </p:grpSp>
      <p:sp>
        <p:nvSpPr>
          <p:cNvPr id="96" name="Text Box 78"/>
          <p:cNvSpPr txBox="1">
            <a:spLocks noChangeArrowheads="1"/>
          </p:cNvSpPr>
          <p:nvPr/>
        </p:nvSpPr>
        <p:spPr bwMode="auto">
          <a:xfrm>
            <a:off x="377921" y="1393119"/>
            <a:ext cx="2046912" cy="1169551"/>
          </a:xfrm>
          <a:prstGeom prst="borderCallout1">
            <a:avLst>
              <a:gd name="adj1" fmla="val 21924"/>
              <a:gd name="adj2" fmla="val 100504"/>
              <a:gd name="adj3" fmla="val 140952"/>
              <a:gd name="adj4" fmla="val 204575"/>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400" b="1" dirty="0">
                <a:solidFill>
                  <a:srgbClr val="FF0000"/>
                </a:solidFill>
                <a:latin typeface="Arial" charset="0"/>
              </a:rPr>
              <a:t>Duplication of efforts</a:t>
            </a:r>
          </a:p>
          <a:p>
            <a:pPr algn="ctr" fontAlgn="base">
              <a:spcBef>
                <a:spcPct val="0"/>
              </a:spcBef>
              <a:spcAft>
                <a:spcPct val="0"/>
              </a:spcAft>
            </a:pPr>
            <a:endParaRPr lang="fr-FR" sz="1400" b="1" dirty="0">
              <a:solidFill>
                <a:srgbClr val="FF0000"/>
              </a:solidFill>
              <a:latin typeface="Arial" charset="0"/>
            </a:endParaRPr>
          </a:p>
          <a:p>
            <a:pPr algn="ctr" fontAlgn="base">
              <a:spcBef>
                <a:spcPct val="0"/>
              </a:spcBef>
              <a:spcAft>
                <a:spcPct val="0"/>
              </a:spcAft>
            </a:pPr>
            <a:r>
              <a:rPr lang="en-US" sz="1400" b="1" dirty="0">
                <a:solidFill>
                  <a:srgbClr val="FF0000"/>
                </a:solidFill>
                <a:latin typeface="Arial" charset="0"/>
              </a:rPr>
              <a:t>Duplication of Cost</a:t>
            </a:r>
          </a:p>
          <a:p>
            <a:pPr algn="ctr" fontAlgn="base">
              <a:spcBef>
                <a:spcPct val="0"/>
              </a:spcBef>
              <a:spcAft>
                <a:spcPct val="0"/>
              </a:spcAft>
            </a:pPr>
            <a:endParaRPr lang="en-US" sz="1400" b="1" dirty="0">
              <a:solidFill>
                <a:srgbClr val="FF0000"/>
              </a:solidFill>
              <a:latin typeface="Arial" charset="0"/>
            </a:endParaRPr>
          </a:p>
          <a:p>
            <a:pPr algn="ctr" fontAlgn="base">
              <a:spcBef>
                <a:spcPct val="0"/>
              </a:spcBef>
              <a:spcAft>
                <a:spcPct val="0"/>
              </a:spcAft>
            </a:pPr>
            <a:r>
              <a:rPr lang="en-US" sz="1400" b="1" dirty="0">
                <a:solidFill>
                  <a:srgbClr val="FF0000"/>
                </a:solidFill>
                <a:latin typeface="Arial" charset="0"/>
              </a:rPr>
              <a:t>Time to market</a:t>
            </a:r>
          </a:p>
        </p:txBody>
      </p:sp>
      <p:cxnSp>
        <p:nvCxnSpPr>
          <p:cNvPr id="85" name="Connecteur en angle 84"/>
          <p:cNvCxnSpPr>
            <a:stCxn id="47" idx="3"/>
            <a:endCxn id="38" idx="3"/>
          </p:cNvCxnSpPr>
          <p:nvPr/>
        </p:nvCxnSpPr>
        <p:spPr bwMode="auto">
          <a:xfrm>
            <a:off x="8061495" y="2031353"/>
            <a:ext cx="194417" cy="2026054"/>
          </a:xfrm>
          <a:prstGeom prst="bentConnector3">
            <a:avLst>
              <a:gd name="adj1" fmla="val 305768"/>
            </a:avLst>
          </a:prstGeom>
          <a:solidFill>
            <a:schemeClr val="accent1"/>
          </a:solidFill>
          <a:ln w="28575" cap="flat" cmpd="sng" algn="ctr">
            <a:solidFill>
              <a:schemeClr val="tx1"/>
            </a:solidFill>
            <a:prstDash val="solid"/>
            <a:round/>
            <a:headEnd type="arrow"/>
            <a:tailEnd type="arrow"/>
          </a:ln>
          <a:effectLst/>
        </p:spPr>
      </p:cxnSp>
      <p:cxnSp>
        <p:nvCxnSpPr>
          <p:cNvPr id="99" name="Connecteur en angle 98"/>
          <p:cNvCxnSpPr>
            <a:stCxn id="38" idx="3"/>
            <a:endCxn id="90" idx="3"/>
          </p:cNvCxnSpPr>
          <p:nvPr/>
        </p:nvCxnSpPr>
        <p:spPr bwMode="auto">
          <a:xfrm flipH="1">
            <a:off x="8252290" y="4057407"/>
            <a:ext cx="3622" cy="1947085"/>
          </a:xfrm>
          <a:prstGeom prst="bentConnector3">
            <a:avLst>
              <a:gd name="adj1" fmla="val -11045003"/>
            </a:avLst>
          </a:prstGeom>
          <a:solidFill>
            <a:schemeClr val="accent1"/>
          </a:solidFill>
          <a:ln w="28575" cap="flat" cmpd="sng" algn="ctr">
            <a:solidFill>
              <a:schemeClr val="tx1"/>
            </a:solidFill>
            <a:prstDash val="solid"/>
            <a:round/>
            <a:headEnd type="arrow"/>
            <a:tailEnd type="arrow"/>
          </a:ln>
          <a:effectLst/>
        </p:spPr>
      </p:cxnSp>
      <p:sp>
        <p:nvSpPr>
          <p:cNvPr id="105" name="Ellipse 104"/>
          <p:cNvSpPr/>
          <p:nvPr/>
        </p:nvSpPr>
        <p:spPr bwMode="auto">
          <a:xfrm>
            <a:off x="8258119" y="1978663"/>
            <a:ext cx="621030" cy="3985145"/>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sp>
        <p:nvSpPr>
          <p:cNvPr id="106" name="Text Box 78"/>
          <p:cNvSpPr txBox="1">
            <a:spLocks noChangeArrowheads="1"/>
          </p:cNvSpPr>
          <p:nvPr/>
        </p:nvSpPr>
        <p:spPr bwMode="auto">
          <a:xfrm>
            <a:off x="9321839" y="1848212"/>
            <a:ext cx="1980730" cy="830997"/>
          </a:xfrm>
          <a:prstGeom prst="borderCallout1">
            <a:avLst>
              <a:gd name="adj1" fmla="val 62702"/>
              <a:gd name="adj2" fmla="val -14"/>
              <a:gd name="adj3" fmla="val 93721"/>
              <a:gd name="adj4" fmla="val -25278"/>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600" b="1" dirty="0">
                <a:solidFill>
                  <a:srgbClr val="FF0000"/>
                </a:solidFill>
                <a:latin typeface="Arial" charset="0"/>
              </a:rPr>
              <a:t>Consistency ?</a:t>
            </a:r>
          </a:p>
          <a:p>
            <a:pPr algn="ctr" fontAlgn="base">
              <a:spcBef>
                <a:spcPct val="0"/>
              </a:spcBef>
              <a:spcAft>
                <a:spcPct val="0"/>
              </a:spcAft>
            </a:pPr>
            <a:endParaRPr lang="en-US" sz="1600" b="1" dirty="0">
              <a:solidFill>
                <a:srgbClr val="FF0000"/>
              </a:solidFill>
              <a:latin typeface="Arial" charset="0"/>
            </a:endParaRPr>
          </a:p>
          <a:p>
            <a:pPr algn="ctr" fontAlgn="base">
              <a:spcBef>
                <a:spcPct val="0"/>
              </a:spcBef>
              <a:spcAft>
                <a:spcPct val="0"/>
              </a:spcAft>
            </a:pPr>
            <a:r>
              <a:rPr lang="en-US" sz="1600" b="1" dirty="0">
                <a:solidFill>
                  <a:srgbClr val="FF0000"/>
                </a:solidFill>
                <a:latin typeface="Arial" charset="0"/>
              </a:rPr>
              <a:t>Schedule ?</a:t>
            </a:r>
          </a:p>
        </p:txBody>
      </p:sp>
      <p:pic>
        <p:nvPicPr>
          <p:cNvPr id="107" name="Picture 7" descr="\\SSOG-NETAPP02\partagecifs\jlgougeat\Data\Pictures\Bibliothèque multimédia Microsoft\j0438068.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21269" y="3392598"/>
            <a:ext cx="835344" cy="69611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SSOG-NETAPP02\partagecifs\jlgougeat\Data\Pictures\Bibliothèque multimédia Microsoft\00178291.gif"/>
          <p:cNvPicPr>
            <a:picLocks noChangeAspect="1" noChangeArrowheads="1" noCrop="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46174" y="3813441"/>
            <a:ext cx="458939" cy="38244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SSOG-NETAPP02\partagecifs\jlgougeat\Data\Pictures\Bibliothèque multimédia Microsoft\00178249.gif"/>
          <p:cNvPicPr>
            <a:picLocks noChangeAspect="1" noChangeArrowheads="1" noCrop="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30251" y="3276221"/>
            <a:ext cx="432888" cy="36074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 descr="\\SSOG-NETAPP02\partagecifs\jlgougeat\Data\Pictures\Bibliothèque multimédia Microsoft\00178290.gif"/>
          <p:cNvPicPr>
            <a:picLocks noChangeAspect="1" noChangeArrowheads="1" noCrop="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60896" y="3241726"/>
            <a:ext cx="515679" cy="42973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descr="\\SSOG-NETAPP02\partagecifs\jlgougeat\Data\Pictures\Bibliothèque multimédia Microsoft\00178261.gif"/>
          <p:cNvPicPr>
            <a:picLocks noChangeAspect="1" noChangeArrowheads="1" noCrop="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56613" y="3824861"/>
            <a:ext cx="445236" cy="37102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SSOG-NETAPP02\partagecifs\jlgougeat\Data\Pictures\Bibliothèque multimédia Microsoft\00178248.gif"/>
          <p:cNvPicPr>
            <a:picLocks noChangeAspect="1" noChangeArrowheads="1" noCrop="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37629" y="4046929"/>
            <a:ext cx="533739" cy="444782"/>
          </a:xfrm>
          <a:prstGeom prst="rect">
            <a:avLst/>
          </a:prstGeom>
          <a:noFill/>
          <a:extLst>
            <a:ext uri="{909E8E84-426E-40DD-AFC4-6F175D3DCCD1}">
              <a14:hiddenFill xmlns:a14="http://schemas.microsoft.com/office/drawing/2010/main">
                <a:solidFill>
                  <a:srgbClr val="FFFFFF"/>
                </a:solidFill>
              </a14:hiddenFill>
            </a:ext>
          </a:extLst>
        </p:spPr>
      </p:pic>
      <p:sp>
        <p:nvSpPr>
          <p:cNvPr id="113" name="Ellipse 112"/>
          <p:cNvSpPr/>
          <p:nvPr/>
        </p:nvSpPr>
        <p:spPr bwMode="auto">
          <a:xfrm>
            <a:off x="9975320" y="3193998"/>
            <a:ext cx="1327249" cy="1093312"/>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rgbClr val="5378B3"/>
              </a:solidFill>
              <a:latin typeface="Arial" charset="0"/>
            </a:endParaRPr>
          </a:p>
        </p:txBody>
      </p:sp>
      <p:pic>
        <p:nvPicPr>
          <p:cNvPr id="114" name="ecx1C4165A0-6CB3-43BE-8294-A75E895055B6" descr="1C4165A0-6CB3-43BE-8294-A75E895055B6"/>
          <p:cNvPicPr>
            <a:picLocks noChangeAspect="1" noChangeArrowheads="1" noCrop="1"/>
          </p:cNvPicPr>
          <p:nvPr/>
        </p:nvPicPr>
        <p:blipFill>
          <a:blip r:embed="rId11">
            <a:clrChange>
              <a:clrFrom>
                <a:srgbClr val="F6F5FA"/>
              </a:clrFrom>
              <a:clrTo>
                <a:srgbClr val="F6F5FA">
                  <a:alpha val="0"/>
                </a:srgbClr>
              </a:clrTo>
            </a:clrChange>
            <a:extLst>
              <a:ext uri="{28A0092B-C50C-407E-A947-70E740481C1C}">
                <a14:useLocalDpi xmlns:a14="http://schemas.microsoft.com/office/drawing/2010/main"/>
              </a:ext>
            </a:extLst>
          </a:blip>
          <a:srcRect/>
          <a:stretch>
            <a:fillRect/>
          </a:stretch>
        </p:blipFill>
        <p:spPr bwMode="auto">
          <a:xfrm>
            <a:off x="10483228" y="3015036"/>
            <a:ext cx="477333" cy="29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p:cNvGrpSpPr/>
          <p:nvPr/>
        </p:nvGrpSpPr>
        <p:grpSpPr>
          <a:xfrm>
            <a:off x="7084255" y="3555934"/>
            <a:ext cx="1571737" cy="760474"/>
            <a:chOff x="4617333" y="3311679"/>
            <a:chExt cx="1571737" cy="912567"/>
          </a:xfrm>
        </p:grpSpPr>
        <p:pic>
          <p:nvPicPr>
            <p:cNvPr id="38" name="Picture 5" descr="C:\Users\jlgougeat\Pictures\CSR\BHN_3304.jpg"/>
            <p:cNvPicPr preferRelativeResize="0">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23978" y="3602645"/>
              <a:ext cx="965012" cy="621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2" name="Text Box 78"/>
            <p:cNvSpPr txBox="1">
              <a:spLocks noChangeArrowheads="1"/>
            </p:cNvSpPr>
            <p:nvPr/>
          </p:nvSpPr>
          <p:spPr bwMode="auto">
            <a:xfrm>
              <a:off x="4617333" y="3311679"/>
              <a:ext cx="1571737"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fr-FR" sz="1050" b="1" dirty="0">
                  <a:solidFill>
                    <a:srgbClr val="000000"/>
                  </a:solidFill>
                  <a:latin typeface="Arial" charset="0"/>
                </a:rPr>
                <a:t>Sim B - Provider 2</a:t>
              </a:r>
              <a:endParaRPr lang="en-US" sz="1050" b="1" dirty="0">
                <a:solidFill>
                  <a:srgbClr val="000000"/>
                </a:solidFill>
                <a:latin typeface="Arial" charset="0"/>
              </a:endParaRPr>
            </a:p>
          </p:txBody>
        </p:sp>
      </p:grpSp>
      <p:sp>
        <p:nvSpPr>
          <p:cNvPr id="48" name="Rectangle 47"/>
          <p:cNvSpPr/>
          <p:nvPr/>
        </p:nvSpPr>
        <p:spPr>
          <a:xfrm>
            <a:off x="936541" y="3660794"/>
            <a:ext cx="1378904" cy="307777"/>
          </a:xfrm>
          <a:prstGeom prst="rect">
            <a:avLst/>
          </a:prstGeom>
          <a:noFill/>
        </p:spPr>
        <p:txBody>
          <a:bodyPr wrap="none" lIns="91440" tIns="45720" rIns="91440" bIns="45720">
            <a:spAutoFit/>
          </a:bodyPr>
          <a:lstStyle/>
          <a:p>
            <a:pPr algn="ctr" fontAlgn="base">
              <a:spcBef>
                <a:spcPct val="0"/>
              </a:spcBef>
              <a:spcAft>
                <a:spcPct val="0"/>
              </a:spcAft>
            </a:pPr>
            <a:r>
              <a:rPr lang="fr-FR" sz="1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Requirements</a:t>
            </a:r>
            <a:endParaRPr lang="fr-FR"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p:txBody>
      </p:sp>
      <p:pic>
        <p:nvPicPr>
          <p:cNvPr id="50" name="Picture 2" descr="C:\Users\jlgougeat\Pictures\Symboles\Haut Parleur.JPG"/>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5396" y="2680876"/>
            <a:ext cx="815801" cy="988848"/>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Connecteur en angle 50"/>
          <p:cNvCxnSpPr>
            <a:stCxn id="3" idx="1"/>
            <a:endCxn id="48" idx="3"/>
          </p:cNvCxnSpPr>
          <p:nvPr/>
        </p:nvCxnSpPr>
        <p:spPr bwMode="auto">
          <a:xfrm rot="10800000" flipV="1">
            <a:off x="2315446" y="1872919"/>
            <a:ext cx="1319143" cy="1941763"/>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54" name="Connecteur en angle 53"/>
          <p:cNvCxnSpPr>
            <a:stCxn id="48" idx="3"/>
            <a:endCxn id="40" idx="1"/>
          </p:cNvCxnSpPr>
          <p:nvPr/>
        </p:nvCxnSpPr>
        <p:spPr bwMode="auto">
          <a:xfrm>
            <a:off x="2315445" y="3814683"/>
            <a:ext cx="1313946" cy="1944280"/>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57" name="Connecteur en angle 56"/>
          <p:cNvCxnSpPr>
            <a:stCxn id="48" idx="3"/>
            <a:endCxn id="37" idx="1"/>
          </p:cNvCxnSpPr>
          <p:nvPr/>
        </p:nvCxnSpPr>
        <p:spPr bwMode="auto">
          <a:xfrm flipV="1">
            <a:off x="2315445" y="3811216"/>
            <a:ext cx="1313946" cy="3467"/>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sp>
        <p:nvSpPr>
          <p:cNvPr id="39" name="Text Box 78"/>
          <p:cNvSpPr txBox="1">
            <a:spLocks noChangeArrowheads="1"/>
          </p:cNvSpPr>
          <p:nvPr/>
        </p:nvSpPr>
        <p:spPr bwMode="auto">
          <a:xfrm rot="20963675">
            <a:off x="9151290" y="4763479"/>
            <a:ext cx="2837510" cy="1569660"/>
          </a:xfrm>
          <a:prstGeom prst="borderCallout1">
            <a:avLst>
              <a:gd name="adj1" fmla="val -1170"/>
              <a:gd name="adj2" fmla="val 37310"/>
              <a:gd name="adj3" fmla="val -55806"/>
              <a:gd name="adj4" fmla="val 50300"/>
            </a:avLst>
          </a:prstGeom>
          <a:noFill/>
          <a:ln w="9525" algn="ctr">
            <a:solidFill>
              <a:schemeClr val="accent3"/>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600" b="1" dirty="0">
                <a:solidFill>
                  <a:srgbClr val="C00000"/>
                </a:solidFill>
                <a:latin typeface="Arial" charset="0"/>
              </a:rPr>
              <a:t>M&amp;S Interoperability </a:t>
            </a:r>
            <a:r>
              <a:rPr lang="en-US" sz="1600" b="1" dirty="0">
                <a:solidFill>
                  <a:srgbClr val="061DC8">
                    <a:lumMod val="75000"/>
                  </a:srgbClr>
                </a:solidFill>
                <a:latin typeface="Arial" charset="0"/>
              </a:rPr>
              <a:t>is</a:t>
            </a:r>
          </a:p>
          <a:p>
            <a:pPr algn="ctr" fontAlgn="base">
              <a:spcBef>
                <a:spcPct val="0"/>
              </a:spcBef>
              <a:spcAft>
                <a:spcPct val="0"/>
              </a:spcAft>
            </a:pPr>
            <a:r>
              <a:rPr lang="en-US" sz="1600" b="1" dirty="0">
                <a:solidFill>
                  <a:srgbClr val="061DC8">
                    <a:lumMod val="75000"/>
                  </a:srgbClr>
                </a:solidFill>
                <a:latin typeface="Arial" charset="0"/>
              </a:rPr>
              <a:t>even more critical in the International Arena </a:t>
            </a:r>
          </a:p>
          <a:p>
            <a:pPr algn="ctr" fontAlgn="base">
              <a:spcBef>
                <a:spcPct val="0"/>
              </a:spcBef>
              <a:spcAft>
                <a:spcPct val="0"/>
              </a:spcAft>
            </a:pPr>
            <a:r>
              <a:rPr lang="en-US" sz="1600" b="1" dirty="0">
                <a:solidFill>
                  <a:srgbClr val="061DC8">
                    <a:lumMod val="75000"/>
                  </a:srgbClr>
                </a:solidFill>
                <a:latin typeface="Arial" charset="0"/>
              </a:rPr>
              <a:t>with</a:t>
            </a:r>
          </a:p>
          <a:p>
            <a:pPr algn="ctr" fontAlgn="base">
              <a:spcBef>
                <a:spcPct val="0"/>
              </a:spcBef>
              <a:spcAft>
                <a:spcPct val="0"/>
              </a:spcAft>
            </a:pPr>
            <a:r>
              <a:rPr lang="en-US" sz="1600" b="1" dirty="0">
                <a:solidFill>
                  <a:srgbClr val="C00000"/>
                </a:solidFill>
                <a:latin typeface="Arial" charset="0"/>
              </a:rPr>
              <a:t>Multiple Providers </a:t>
            </a:r>
            <a:r>
              <a:rPr lang="en-US" sz="1600" b="1" dirty="0">
                <a:solidFill>
                  <a:srgbClr val="061DC8">
                    <a:lumMod val="75000"/>
                  </a:srgbClr>
                </a:solidFill>
                <a:latin typeface="Arial" charset="0"/>
              </a:rPr>
              <a:t>and </a:t>
            </a:r>
            <a:r>
              <a:rPr lang="en-US" sz="1600" b="1" dirty="0">
                <a:solidFill>
                  <a:srgbClr val="C00000"/>
                </a:solidFill>
                <a:latin typeface="Arial" charset="0"/>
              </a:rPr>
              <a:t>Multiple M&amp;S Solutions</a:t>
            </a:r>
          </a:p>
        </p:txBody>
      </p:sp>
      <p:pic>
        <p:nvPicPr>
          <p:cNvPr id="3" name="Image 2"/>
          <p:cNvPicPr>
            <a:picLocks noChangeAspect="1"/>
          </p:cNvPicPr>
          <p:nvPr/>
        </p:nvPicPr>
        <p:blipFill rotWithShape="1">
          <a:blip r:embed="rId14"/>
          <a:srcRect r="18810"/>
          <a:stretch/>
        </p:blipFill>
        <p:spPr>
          <a:xfrm>
            <a:off x="3634588" y="932167"/>
            <a:ext cx="2975337" cy="1881505"/>
          </a:xfrm>
          <a:prstGeom prst="rect">
            <a:avLst/>
          </a:prstGeom>
          <a:ln>
            <a:noFill/>
          </a:ln>
        </p:spPr>
      </p:pic>
      <p:pic>
        <p:nvPicPr>
          <p:cNvPr id="37" name="Image 36"/>
          <p:cNvPicPr>
            <a:picLocks noChangeAspect="1"/>
          </p:cNvPicPr>
          <p:nvPr/>
        </p:nvPicPr>
        <p:blipFill rotWithShape="1">
          <a:blip r:embed="rId14"/>
          <a:srcRect r="18810"/>
          <a:stretch/>
        </p:blipFill>
        <p:spPr>
          <a:xfrm>
            <a:off x="3629391" y="2870463"/>
            <a:ext cx="2975337" cy="1881505"/>
          </a:xfrm>
          <a:prstGeom prst="rect">
            <a:avLst/>
          </a:prstGeom>
          <a:ln>
            <a:noFill/>
          </a:ln>
        </p:spPr>
      </p:pic>
      <p:pic>
        <p:nvPicPr>
          <p:cNvPr id="40" name="Image 39"/>
          <p:cNvPicPr>
            <a:picLocks noChangeAspect="1"/>
          </p:cNvPicPr>
          <p:nvPr/>
        </p:nvPicPr>
        <p:blipFill rotWithShape="1">
          <a:blip r:embed="rId14"/>
          <a:srcRect r="18810"/>
          <a:stretch/>
        </p:blipFill>
        <p:spPr>
          <a:xfrm>
            <a:off x="3629391" y="4818210"/>
            <a:ext cx="2975337" cy="1881505"/>
          </a:xfrm>
          <a:prstGeom prst="rect">
            <a:avLst/>
          </a:prstGeom>
          <a:ln>
            <a:noFill/>
          </a:ln>
        </p:spPr>
      </p:pic>
      <p:sp>
        <p:nvSpPr>
          <p:cNvPr id="46" name="Ellipse 45"/>
          <p:cNvSpPr/>
          <p:nvPr/>
        </p:nvSpPr>
        <p:spPr bwMode="auto">
          <a:xfrm>
            <a:off x="4506153" y="1165860"/>
            <a:ext cx="1180668" cy="5074920"/>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spTree>
    <p:extLst>
      <p:ext uri="{BB962C8B-B14F-4D97-AF65-F5344CB8AC3E}">
        <p14:creationId xmlns:p14="http://schemas.microsoft.com/office/powerpoint/2010/main" val="3681307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DC3FFB-CEF7-43BA-BDBE-E24DA26B5307}"/>
              </a:ext>
            </a:extLst>
          </p:cNvPr>
          <p:cNvSpPr>
            <a:spLocks noGrp="1"/>
          </p:cNvSpPr>
          <p:nvPr>
            <p:ph type="title"/>
          </p:nvPr>
        </p:nvSpPr>
        <p:spPr>
          <a:xfrm>
            <a:off x="1169559" y="0"/>
            <a:ext cx="9871761" cy="795130"/>
          </a:xfrm>
        </p:spPr>
        <p:txBody>
          <a:bodyPr/>
          <a:lstStyle/>
          <a:p>
            <a:r>
              <a:rPr lang="fr-FR" dirty="0" err="1"/>
              <a:t>Examples</a:t>
            </a:r>
            <a:r>
              <a:rPr lang="fr-FR" dirty="0"/>
              <a:t> of </a:t>
            </a:r>
            <a:r>
              <a:rPr lang="fr-FR" dirty="0" err="1"/>
              <a:t>Interoperability</a:t>
            </a:r>
            <a:r>
              <a:rPr lang="fr-FR" dirty="0"/>
              <a:t> issues in Large </a:t>
            </a:r>
            <a:r>
              <a:rPr lang="fr-FR" dirty="0" err="1"/>
              <a:t>Exercises</a:t>
            </a:r>
            <a:endParaRPr lang="en-US" dirty="0"/>
          </a:p>
        </p:txBody>
      </p:sp>
      <p:sp>
        <p:nvSpPr>
          <p:cNvPr id="4" name="Espace réservé du contenu 3">
            <a:extLst>
              <a:ext uri="{FF2B5EF4-FFF2-40B4-BE49-F238E27FC236}">
                <a16:creationId xmlns:a16="http://schemas.microsoft.com/office/drawing/2014/main" id="{A21E8FE7-463E-4F8D-A46D-BB37B4C4A947}"/>
              </a:ext>
            </a:extLst>
          </p:cNvPr>
          <p:cNvSpPr>
            <a:spLocks noGrp="1"/>
          </p:cNvSpPr>
          <p:nvPr>
            <p:ph sz="quarter" idx="11"/>
          </p:nvPr>
        </p:nvSpPr>
        <p:spPr/>
        <p:txBody>
          <a:bodyPr/>
          <a:lstStyle/>
          <a:p>
            <a:pPr marL="0" indent="0">
              <a:buNone/>
            </a:pPr>
            <a:r>
              <a:rPr lang="fr-FR" dirty="0"/>
              <a:t>Events: I/ITSEC </a:t>
            </a:r>
            <a:r>
              <a:rPr lang="fr-FR" dirty="0" err="1"/>
              <a:t>Operation</a:t>
            </a:r>
            <a:r>
              <a:rPr lang="fr-FR" dirty="0"/>
              <a:t> Blended Warrior (OBW), NATO MSG-165 Spartan</a:t>
            </a:r>
          </a:p>
          <a:p>
            <a:r>
              <a:rPr lang="en-US" dirty="0"/>
              <a:t>Typical Issues</a:t>
            </a:r>
          </a:p>
          <a:p>
            <a:pPr lvl="1"/>
            <a:r>
              <a:rPr lang="en-US" dirty="0"/>
              <a:t>Many points of view: Ops Team, Tech Team, Sim. providers, data providers/consumers …</a:t>
            </a:r>
          </a:p>
          <a:p>
            <a:pPr lvl="1"/>
            <a:r>
              <a:rPr lang="en-US" dirty="0"/>
              <a:t>Different understanding – sometimes wrong understanding –  of the concepts</a:t>
            </a:r>
          </a:p>
          <a:p>
            <a:pPr lvl="1"/>
            <a:r>
              <a:rPr lang="en-US" dirty="0"/>
              <a:t>Communication/Miscommunication, Semantics  (Example case – Sample dialog)</a:t>
            </a:r>
          </a:p>
          <a:p>
            <a:r>
              <a:rPr lang="en-US" dirty="0"/>
              <a:t>Significant contributors to these Semantics problems:</a:t>
            </a:r>
          </a:p>
          <a:p>
            <a:pPr lvl="1"/>
            <a:r>
              <a:rPr lang="en-US" dirty="0"/>
              <a:t>Terrain-related issues</a:t>
            </a:r>
          </a:p>
          <a:p>
            <a:pPr lvl="1"/>
            <a:r>
              <a:rPr lang="en-US" dirty="0"/>
              <a:t>Interchange standards</a:t>
            </a:r>
          </a:p>
          <a:p>
            <a:r>
              <a:rPr lang="en-US" dirty="0"/>
              <a:t>Interoperability and reuse suffer from these issues</a:t>
            </a:r>
          </a:p>
          <a:p>
            <a:pPr lvl="1"/>
            <a:r>
              <a:rPr lang="en-US" dirty="0"/>
              <a:t>Critical in the International Arena with Multiple Providers and Multiple M&amp;S Solutions</a:t>
            </a:r>
            <a:endParaRPr lang="fr-FR" dirty="0"/>
          </a:p>
          <a:p>
            <a:endParaRPr lang="en-US" dirty="0"/>
          </a:p>
        </p:txBody>
      </p:sp>
      <p:sp>
        <p:nvSpPr>
          <p:cNvPr id="5" name="Rectangle 3">
            <a:extLst>
              <a:ext uri="{FF2B5EF4-FFF2-40B4-BE49-F238E27FC236}">
                <a16:creationId xmlns:a16="http://schemas.microsoft.com/office/drawing/2014/main" id="{5D2B2019-9B76-44BF-BDD1-9D476724C186}"/>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280546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Tutorial Objectives</a:t>
            </a:r>
            <a:endParaRPr lang="fr-FR" dirty="0"/>
          </a:p>
        </p:txBody>
      </p:sp>
      <p:sp>
        <p:nvSpPr>
          <p:cNvPr id="3" name="Espace réservé du contenu 2"/>
          <p:cNvSpPr>
            <a:spLocks noGrp="1"/>
          </p:cNvSpPr>
          <p:nvPr>
            <p:ph sz="quarter" idx="11"/>
          </p:nvPr>
        </p:nvSpPr>
        <p:spPr/>
        <p:txBody>
          <a:bodyPr>
            <a:normAutofit/>
          </a:bodyPr>
          <a:lstStyle/>
          <a:p>
            <a:r>
              <a:rPr lang="en-US" dirty="0"/>
              <a:t>At the completion of this tutorial the attendee will be able to:</a:t>
            </a:r>
          </a:p>
          <a:p>
            <a:pPr lvl="1"/>
            <a:r>
              <a:rPr lang="en-US" b="1" dirty="0"/>
              <a:t>Recognize</a:t>
            </a:r>
            <a:r>
              <a:rPr lang="en-US" dirty="0"/>
              <a:t> the main interoperability and reuse issues associated with  use of terrain/environmental data in distributed simulation</a:t>
            </a:r>
          </a:p>
          <a:p>
            <a:pPr lvl="1"/>
            <a:r>
              <a:rPr lang="en-US" b="1" dirty="0"/>
              <a:t>Discuss</a:t>
            </a:r>
            <a:r>
              <a:rPr lang="en-US" dirty="0"/>
              <a:t> the general process steps in creation of environmental databases, and the various data involved</a:t>
            </a:r>
          </a:p>
          <a:p>
            <a:pPr lvl="1"/>
            <a:r>
              <a:rPr lang="en-US" b="1" dirty="0"/>
              <a:t>Recognize/name</a:t>
            </a:r>
            <a:r>
              <a:rPr lang="en-US" dirty="0"/>
              <a:t> the two SISO RIEDP Products, their role, and their main components</a:t>
            </a:r>
          </a:p>
          <a:p>
            <a:pPr lvl="1"/>
            <a:r>
              <a:rPr lang="en-US" b="1" dirty="0"/>
              <a:t>Employ</a:t>
            </a:r>
            <a:r>
              <a:rPr lang="en-US" dirty="0"/>
              <a:t> the appropriate RIEDP products and principles to efficiently share environmental databases</a:t>
            </a:r>
          </a:p>
          <a:p>
            <a:pPr lvl="1"/>
            <a:r>
              <a:rPr lang="en-US" b="1" dirty="0"/>
              <a:t>Contrast</a:t>
            </a:r>
            <a:r>
              <a:rPr lang="en-US" dirty="0"/>
              <a:t> details of the RIEDP components with the issues to solve</a:t>
            </a:r>
          </a:p>
          <a:p>
            <a:pPr lvl="1"/>
            <a:r>
              <a:rPr lang="en-US" b="1" dirty="0"/>
              <a:t>Judge</a:t>
            </a:r>
            <a:r>
              <a:rPr lang="en-US" dirty="0"/>
              <a:t> the use of RIEDP in a simulation project</a:t>
            </a:r>
          </a:p>
          <a:p>
            <a:pPr lvl="1"/>
            <a:r>
              <a:rPr lang="en-US" b="1" dirty="0"/>
              <a:t>Support</a:t>
            </a:r>
            <a:r>
              <a:rPr lang="en-US" dirty="0"/>
              <a:t> the evolutions of the RIEDP Products</a:t>
            </a:r>
          </a:p>
        </p:txBody>
      </p:sp>
      <p:pic>
        <p:nvPicPr>
          <p:cNvPr id="5" name="Image 4">
            <a:extLst>
              <a:ext uri="{FF2B5EF4-FFF2-40B4-BE49-F238E27FC236}">
                <a16:creationId xmlns:a16="http://schemas.microsoft.com/office/drawing/2014/main" id="{4764522E-B55B-4C6B-B34E-36709A50F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272" y="4160252"/>
            <a:ext cx="2772870" cy="2079183"/>
          </a:xfrm>
          <a:prstGeom prst="rect">
            <a:avLst/>
          </a:prstGeom>
        </p:spPr>
      </p:pic>
      <p:sp>
        <p:nvSpPr>
          <p:cNvPr id="6" name="WordArt 8">
            <a:extLst>
              <a:ext uri="{FF2B5EF4-FFF2-40B4-BE49-F238E27FC236}">
                <a16:creationId xmlns:a16="http://schemas.microsoft.com/office/drawing/2014/main" id="{82916CD9-5157-4A23-AA24-CB4703892D9F}"/>
              </a:ext>
            </a:extLst>
          </p:cNvPr>
          <p:cNvSpPr>
            <a:spLocks noChangeArrowheads="1" noChangeShapeType="1" noTextEdit="1"/>
          </p:cNvSpPr>
          <p:nvPr/>
        </p:nvSpPr>
        <p:spPr bwMode="auto">
          <a:xfrm rot="20964052">
            <a:off x="5523652" y="5800040"/>
            <a:ext cx="4009020" cy="761306"/>
          </a:xfrm>
          <a:prstGeom prst="rect">
            <a:avLst/>
          </a:prstGeom>
          <a:extLst>
            <a:ext uri="{AF507438-7753-43E0-B8FC-AC1667EBCBE1}">
              <a14:hiddenEffects xmlns:a14="http://schemas.microsoft.com/office/drawing/2010/main">
                <a:effectLst/>
              </a14:hiddenEffects>
            </a:ext>
          </a:extLst>
        </p:spPr>
        <p:txBody>
          <a:bodyPr wrap="none" fromWordArt="1"/>
          <a:lstStyle/>
          <a:p>
            <a:pPr algn="ctr"/>
            <a:r>
              <a:rPr lang="en-US" sz="16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Product = Result of a SISO standardization effort </a:t>
            </a:r>
          </a:p>
          <a:p>
            <a:pPr algn="ctr"/>
            <a:r>
              <a:rPr lang="en-US" sz="16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Non-commercial !</a:t>
            </a:r>
          </a:p>
        </p:txBody>
      </p:sp>
      <p:sp>
        <p:nvSpPr>
          <p:cNvPr id="8" name="Rectangle 3">
            <a:extLst>
              <a:ext uri="{FF2B5EF4-FFF2-40B4-BE49-F238E27FC236}">
                <a16:creationId xmlns:a16="http://schemas.microsoft.com/office/drawing/2014/main" id="{E3BA57D3-BAE8-4179-9949-B4AAD52F0389}"/>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18709459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noProof="0" dirty="0"/>
              <a:t>M&amp;S Interoperability</a:t>
            </a:r>
          </a:p>
        </p:txBody>
      </p:sp>
      <p:sp>
        <p:nvSpPr>
          <p:cNvPr id="3" name="Espace réservé du contenu 2"/>
          <p:cNvSpPr>
            <a:spLocks noGrp="1"/>
          </p:cNvSpPr>
          <p:nvPr>
            <p:ph idx="1"/>
          </p:nvPr>
        </p:nvSpPr>
        <p:spPr>
          <a:xfrm>
            <a:off x="838199" y="1034018"/>
            <a:ext cx="10058143" cy="5081688"/>
          </a:xfrm>
        </p:spPr>
        <p:txBody>
          <a:bodyPr>
            <a:normAutofit fontScale="92500" lnSpcReduction="10000"/>
          </a:bodyPr>
          <a:lstStyle/>
          <a:p>
            <a:r>
              <a:rPr lang="en-US" noProof="0" dirty="0"/>
              <a:t>What it is NOT</a:t>
            </a:r>
          </a:p>
          <a:p>
            <a:pPr lvl="1"/>
            <a:r>
              <a:rPr lang="en-US" noProof="0" dirty="0"/>
              <a:t>The same Product and associated Solutions for everyone</a:t>
            </a:r>
          </a:p>
          <a:p>
            <a:pPr lvl="2"/>
            <a:r>
              <a:rPr lang="en-US" noProof="0" dirty="0"/>
              <a:t>Does not work, certainly not in the </a:t>
            </a:r>
            <a:r>
              <a:rPr lang="en-US" dirty="0">
                <a:solidFill>
                  <a:srgbClr val="0070C0"/>
                </a:solidFill>
              </a:rPr>
              <a:t>International Arena</a:t>
            </a:r>
          </a:p>
          <a:p>
            <a:pPr lvl="2"/>
            <a:r>
              <a:rPr lang="en-US" noProof="0" dirty="0"/>
              <a:t>Puts Innovation at risk</a:t>
            </a:r>
          </a:p>
          <a:p>
            <a:pPr lvl="2"/>
            <a:r>
              <a:rPr lang="en-US" noProof="0" dirty="0"/>
              <a:t>What product to choose?  Single Solution sufficient? What constraints?</a:t>
            </a:r>
          </a:p>
          <a:p>
            <a:r>
              <a:rPr lang="en-US" noProof="0" dirty="0"/>
              <a:t>What it is</a:t>
            </a:r>
          </a:p>
          <a:p>
            <a:pPr lvl="1"/>
            <a:r>
              <a:rPr lang="en-US" sz="2400" noProof="0" dirty="0">
                <a:solidFill>
                  <a:srgbClr val="0070C0"/>
                </a:solidFill>
              </a:rPr>
              <a:t>Consistency in Modelling</a:t>
            </a:r>
            <a:r>
              <a:rPr lang="en-US" sz="2400" noProof="0" dirty="0"/>
              <a:t>, associated Data and Semantics at Component Level</a:t>
            </a:r>
          </a:p>
          <a:p>
            <a:pPr lvl="1"/>
            <a:r>
              <a:rPr lang="en-US" sz="2400" noProof="0" dirty="0"/>
              <a:t>Allowing Components to work together at System &amp; System-of-Systems Levels</a:t>
            </a:r>
          </a:p>
          <a:p>
            <a:pPr lvl="1"/>
            <a:r>
              <a:rPr lang="en-US" sz="2400" noProof="0" dirty="0"/>
              <a:t>Fostering Multiple-Provider Solutions (e.g. : I/ITSEC/OBW Federations)</a:t>
            </a:r>
          </a:p>
          <a:p>
            <a:pPr lvl="1"/>
            <a:endParaRPr lang="en-US" noProof="0" dirty="0"/>
          </a:p>
          <a:p>
            <a:r>
              <a:rPr lang="en-US" dirty="0"/>
              <a:t>Simulation </a:t>
            </a:r>
            <a:r>
              <a:rPr lang="en-US" noProof="0" dirty="0"/>
              <a:t>Interoperability relies on </a:t>
            </a:r>
            <a:r>
              <a:rPr lang="en-US" b="1" noProof="0" dirty="0">
                <a:solidFill>
                  <a:srgbClr val="0070C0"/>
                </a:solidFill>
              </a:rPr>
              <a:t>Appropriate Standards</a:t>
            </a:r>
          </a:p>
          <a:p>
            <a:pPr lvl="1"/>
            <a:r>
              <a:rPr lang="en-US" sz="2400" dirty="0"/>
              <a:t>Open, based on Consensus, </a:t>
            </a:r>
            <a:r>
              <a:rPr lang="en-US" sz="2400" dirty="0">
                <a:solidFill>
                  <a:srgbClr val="FF0000"/>
                </a:solidFill>
              </a:rPr>
              <a:t>not Vendor Specific</a:t>
            </a:r>
          </a:p>
          <a:p>
            <a:pPr lvl="1"/>
            <a:r>
              <a:rPr lang="en-US" sz="2400" dirty="0"/>
              <a:t>Within the simulation community : SISO</a:t>
            </a:r>
          </a:p>
          <a:p>
            <a:pPr lvl="1"/>
            <a:endParaRPr lang="en-US" sz="2400" dirty="0"/>
          </a:p>
          <a:p>
            <a:pPr lvl="1"/>
            <a:endParaRPr lang="en-US" noProof="0" dirty="0"/>
          </a:p>
        </p:txBody>
      </p:sp>
      <p:pic>
        <p:nvPicPr>
          <p:cNvPr id="4" name="Imag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96342" y="1668086"/>
            <a:ext cx="914916" cy="1215196"/>
          </a:xfrm>
          <a:prstGeom prst="rect">
            <a:avLst/>
          </a:prstGeom>
        </p:spPr>
      </p:pic>
      <p:pic>
        <p:nvPicPr>
          <p:cNvPr id="5" name="Imag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06864" y="4854367"/>
            <a:ext cx="1512168" cy="1092338"/>
          </a:xfrm>
          <a:prstGeom prst="rect">
            <a:avLst/>
          </a:prstGeom>
        </p:spPr>
      </p:pic>
      <p:pic>
        <p:nvPicPr>
          <p:cNvPr id="8" name="Picture 13" descr="header">
            <a:extLst>
              <a:ext uri="{FF2B5EF4-FFF2-40B4-BE49-F238E27FC236}">
                <a16:creationId xmlns:a16="http://schemas.microsoft.com/office/drawing/2014/main" id="{5B37A48F-EF60-4B01-868F-E6C04EA3E981}"/>
              </a:ext>
            </a:extLst>
          </p:cNvPr>
          <p:cNvPicPr>
            <a:picLocks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7855329" y="5400536"/>
            <a:ext cx="2272540" cy="8002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B33D4533-FE9C-43C7-B49D-783AFE4434AC}"/>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1638195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en-US" dirty="0"/>
              <a:t>The RIEDP approach</a:t>
            </a:r>
            <a:endParaRPr lang="fr-FR" dirty="0"/>
          </a:p>
        </p:txBody>
      </p:sp>
      <p:sp>
        <p:nvSpPr>
          <p:cNvPr id="3" name="Espace réservé du contenu 2"/>
          <p:cNvSpPr>
            <a:spLocks noGrp="1"/>
          </p:cNvSpPr>
          <p:nvPr>
            <p:ph type="body" idx="1"/>
          </p:nvPr>
        </p:nvSpPr>
        <p:spPr/>
        <p:txBody>
          <a:bodyPr/>
          <a:lstStyle/>
          <a:p>
            <a:endParaRPr lang="fr-FR" dirty="0"/>
          </a:p>
        </p:txBody>
      </p:sp>
      <p:sp>
        <p:nvSpPr>
          <p:cNvPr id="4" name="Flèche droite rayée 3"/>
          <p:cNvSpPr/>
          <p:nvPr/>
        </p:nvSpPr>
        <p:spPr>
          <a:xfrm>
            <a:off x="7309208" y="2904073"/>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3">
            <a:extLst>
              <a:ext uri="{FF2B5EF4-FFF2-40B4-BE49-F238E27FC236}">
                <a16:creationId xmlns:a16="http://schemas.microsoft.com/office/drawing/2014/main" id="{45F1E01D-4089-4892-93A4-913EB2DB327A}"/>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221807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5971" y="0"/>
            <a:ext cx="10858937" cy="795130"/>
          </a:xfrm>
        </p:spPr>
        <p:txBody>
          <a:bodyPr/>
          <a:lstStyle/>
          <a:p>
            <a:r>
              <a:rPr lang="en-US" dirty="0"/>
              <a:t>Data Transformation Process – Two main phases (1/3)</a:t>
            </a:r>
            <a:endParaRPr lang="fr-FR" dirty="0"/>
          </a:p>
        </p:txBody>
      </p:sp>
      <p:sp>
        <p:nvSpPr>
          <p:cNvPr id="29" name="Rectangle 3">
            <a:extLst>
              <a:ext uri="{FF2B5EF4-FFF2-40B4-BE49-F238E27FC236}">
                <a16:creationId xmlns:a16="http://schemas.microsoft.com/office/drawing/2014/main" id="{5999C0F0-1241-41CE-9ED2-4654A2147FD2}"/>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22</a:t>
            </a:fld>
            <a:endParaRPr lang="en-US" dirty="0"/>
          </a:p>
        </p:txBody>
      </p:sp>
      <p:sp>
        <p:nvSpPr>
          <p:cNvPr id="30" name="Rectangle à coins arrondis 29"/>
          <p:cNvSpPr/>
          <p:nvPr/>
        </p:nvSpPr>
        <p:spPr bwMode="auto">
          <a:xfrm>
            <a:off x="5046802" y="2530667"/>
            <a:ext cx="1533488" cy="1456132"/>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43200" tIns="56160" rIns="43200" bIns="43200" rtlCol="0" anchor="t" anchorCtr="0">
            <a:noAutofit/>
          </a:bodyPr>
          <a:lstStyle/>
          <a:p>
            <a:pPr algn="ctr" defTabSz="1097280" fontAlgn="base">
              <a:spcBef>
                <a:spcPct val="0"/>
              </a:spcBef>
              <a:spcAft>
                <a:spcPct val="0"/>
              </a:spcAft>
            </a:pPr>
            <a:r>
              <a:rPr lang="fr-FR" sz="1680" b="1" dirty="0" err="1">
                <a:solidFill>
                  <a:srgbClr val="5378B3"/>
                </a:solidFill>
                <a:latin typeface="Arial"/>
              </a:rPr>
              <a:t>Database</a:t>
            </a:r>
            <a:endParaRPr lang="fr-FR" sz="1680" b="1" dirty="0">
              <a:solidFill>
                <a:srgbClr val="5378B3"/>
              </a:solidFill>
              <a:latin typeface="Arial"/>
            </a:endParaRPr>
          </a:p>
          <a:p>
            <a:pPr algn="ctr" defTabSz="1097280" fontAlgn="base">
              <a:spcBef>
                <a:spcPct val="0"/>
              </a:spcBef>
              <a:spcAft>
                <a:spcPct val="0"/>
              </a:spcAft>
            </a:pPr>
            <a:r>
              <a:rPr lang="fr-FR" sz="1680" b="1" dirty="0" err="1">
                <a:solidFill>
                  <a:srgbClr val="5378B3"/>
                </a:solidFill>
                <a:latin typeface="Arial"/>
              </a:rPr>
              <a:t>Creation</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pic>
        <p:nvPicPr>
          <p:cNvPr id="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1591" y="3163349"/>
            <a:ext cx="803910" cy="58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ylindre 31"/>
          <p:cNvSpPr/>
          <p:nvPr/>
        </p:nvSpPr>
        <p:spPr bwMode="auto">
          <a:xfrm>
            <a:off x="9800662" y="1019346"/>
            <a:ext cx="1659815" cy="5127059"/>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t" anchorCtr="0"/>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Target</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Databases</a:t>
            </a:r>
            <a:endParaRPr kumimoji="0" lang="fr-FR" sz="1680" b="1" i="0" u="none" strike="noStrike" kern="0" cap="none" spc="0" normalizeH="0" baseline="0" noProof="0" dirty="0">
              <a:ln>
                <a:noFill/>
              </a:ln>
              <a:solidFill>
                <a:srgbClr val="5378B3"/>
              </a:solidFill>
              <a:effectLst/>
              <a:uLnTx/>
              <a:uFillTx/>
              <a:latin typeface="Arial"/>
            </a:endParaRPr>
          </a:p>
        </p:txBody>
      </p:sp>
      <p:sp>
        <p:nvSpPr>
          <p:cNvPr id="37" name="Rectangle à coins arrondis 36"/>
          <p:cNvSpPr/>
          <p:nvPr/>
        </p:nvSpPr>
        <p:spPr bwMode="auto">
          <a:xfrm>
            <a:off x="10007048" y="2153530"/>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Visual DB</a:t>
            </a:r>
          </a:p>
        </p:txBody>
      </p:sp>
      <p:sp>
        <p:nvSpPr>
          <p:cNvPr id="38" name="Rectangle à coins arrondis 37"/>
          <p:cNvSpPr/>
          <p:nvPr/>
        </p:nvSpPr>
        <p:spPr bwMode="auto">
          <a:xfrm>
            <a:off x="10007048" y="2665603"/>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Radar DB</a:t>
            </a:r>
          </a:p>
        </p:txBody>
      </p:sp>
      <p:sp>
        <p:nvSpPr>
          <p:cNvPr id="39" name="Rectangle à coins arrondis 38"/>
          <p:cNvSpPr/>
          <p:nvPr/>
        </p:nvSpPr>
        <p:spPr bwMode="auto">
          <a:xfrm>
            <a:off x="10007048" y="3223057"/>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IR DB</a:t>
            </a:r>
          </a:p>
        </p:txBody>
      </p:sp>
      <p:sp>
        <p:nvSpPr>
          <p:cNvPr id="40" name="Rectangle à coins arrondis 39"/>
          <p:cNvSpPr/>
          <p:nvPr/>
        </p:nvSpPr>
        <p:spPr bwMode="auto">
          <a:xfrm>
            <a:off x="10007048" y="3799121"/>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a:t>
            </a:r>
            <a:r>
              <a:rPr lang="fr-FR" sz="1100" b="1" dirty="0">
                <a:solidFill>
                  <a:schemeClr val="bg1"/>
                </a:solidFill>
                <a:latin typeface="Arial" charset="0"/>
              </a:rPr>
              <a:t> </a:t>
            </a:r>
            <a:r>
              <a:rPr lang="fr-FR" sz="1100" b="1" dirty="0" err="1">
                <a:solidFill>
                  <a:schemeClr val="bg1"/>
                </a:solidFill>
                <a:latin typeface="Arial" charset="0"/>
              </a:rPr>
              <a:t>Sensors</a:t>
            </a:r>
            <a:endParaRPr lang="fr-FR" sz="1100" b="1" dirty="0">
              <a:solidFill>
                <a:schemeClr val="bg1"/>
              </a:solidFill>
              <a:latin typeface="Arial" charset="0"/>
            </a:endParaRPr>
          </a:p>
        </p:txBody>
      </p:sp>
      <p:sp>
        <p:nvSpPr>
          <p:cNvPr id="41" name="Rectangle à coins arrondis 40"/>
          <p:cNvSpPr/>
          <p:nvPr/>
        </p:nvSpPr>
        <p:spPr bwMode="auto">
          <a:xfrm>
            <a:off x="10007048" y="4951249"/>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Maps</a:t>
            </a:r>
            <a:endParaRPr lang="fr-FR" sz="1100" b="1" dirty="0">
              <a:solidFill>
                <a:schemeClr val="bg1"/>
              </a:solidFill>
              <a:latin typeface="Arial" charset="0"/>
            </a:endParaRPr>
          </a:p>
        </p:txBody>
      </p:sp>
      <p:sp>
        <p:nvSpPr>
          <p:cNvPr id="43" name="Rectangle à coins arrondis 42"/>
          <p:cNvSpPr/>
          <p:nvPr/>
        </p:nvSpPr>
        <p:spPr bwMode="auto">
          <a:xfrm>
            <a:off x="10007048" y="4385778"/>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CGF DB</a:t>
            </a:r>
          </a:p>
        </p:txBody>
      </p:sp>
      <p:sp>
        <p:nvSpPr>
          <p:cNvPr id="44" name="Rectangle à coins arrondis 43"/>
          <p:cNvSpPr/>
          <p:nvPr/>
        </p:nvSpPr>
        <p:spPr bwMode="auto">
          <a:xfrm>
            <a:off x="10007048" y="5537905"/>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Others</a:t>
            </a:r>
            <a:endParaRPr lang="fr-FR" sz="1100" b="1" dirty="0">
              <a:solidFill>
                <a:schemeClr val="bg1"/>
              </a:solidFill>
              <a:latin typeface="Arial" charset="0"/>
            </a:endParaRPr>
          </a:p>
        </p:txBody>
      </p:sp>
      <p:sp>
        <p:nvSpPr>
          <p:cNvPr id="45" name="Accolade ouvrante 44"/>
          <p:cNvSpPr/>
          <p:nvPr/>
        </p:nvSpPr>
        <p:spPr bwMode="auto">
          <a:xfrm>
            <a:off x="9469636" y="891306"/>
            <a:ext cx="432048" cy="5168600"/>
          </a:xfrm>
          <a:prstGeom prst="leftBrace">
            <a:avLst>
              <a:gd name="adj1" fmla="val 8333"/>
              <a:gd name="adj2" fmla="val 46319"/>
            </a:avLst>
          </a:prstGeom>
          <a:noFill/>
          <a:ln w="9525" cap="flat" cmpd="sng" algn="ctr">
            <a:solidFill>
              <a:srgbClr val="061DC8">
                <a:shade val="95000"/>
                <a:satMod val="105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46" name="Cylindre 45"/>
          <p:cNvSpPr/>
          <p:nvPr/>
        </p:nvSpPr>
        <p:spPr bwMode="auto">
          <a:xfrm>
            <a:off x="853568" y="2381535"/>
            <a:ext cx="1508922" cy="1748646"/>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Source</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Data</a:t>
            </a:r>
          </a:p>
        </p:txBody>
      </p:sp>
      <p:sp>
        <p:nvSpPr>
          <p:cNvPr id="52" name="Flèche droite rayée 51"/>
          <p:cNvSpPr/>
          <p:nvPr/>
        </p:nvSpPr>
        <p:spPr bwMode="auto">
          <a:xfrm>
            <a:off x="3483606" y="2956201"/>
            <a:ext cx="822960" cy="483317"/>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44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53" name="Flèche droite rayée 52"/>
          <p:cNvSpPr/>
          <p:nvPr/>
        </p:nvSpPr>
        <p:spPr bwMode="auto">
          <a:xfrm>
            <a:off x="7793477" y="2955351"/>
            <a:ext cx="822960" cy="483317"/>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440" b="0" i="0" u="none" strike="noStrike" kern="0" cap="none" spc="0" normalizeH="0" baseline="0" noProof="0">
              <a:ln>
                <a:noFill/>
              </a:ln>
              <a:solidFill>
                <a:srgbClr val="5378B3"/>
              </a:solidFill>
              <a:effectLst/>
              <a:uLnTx/>
              <a:uFillTx/>
              <a:latin typeface="Arial" charset="0"/>
              <a:ea typeface="+mn-ea"/>
              <a:cs typeface="+mn-cs"/>
            </a:endParaRPr>
          </a:p>
        </p:txBody>
      </p:sp>
    </p:spTree>
    <p:extLst>
      <p:ext uri="{BB962C8B-B14F-4D97-AF65-F5344CB8AC3E}">
        <p14:creationId xmlns:p14="http://schemas.microsoft.com/office/powerpoint/2010/main" val="2387699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5971" y="0"/>
            <a:ext cx="10858937" cy="795130"/>
          </a:xfrm>
        </p:spPr>
        <p:txBody>
          <a:bodyPr/>
          <a:lstStyle/>
          <a:p>
            <a:r>
              <a:rPr lang="en-US" dirty="0"/>
              <a:t>Data Transformation Process – Two main phases (2/3)</a:t>
            </a:r>
            <a:endParaRPr lang="fr-FR" dirty="0"/>
          </a:p>
        </p:txBody>
      </p:sp>
      <p:sp>
        <p:nvSpPr>
          <p:cNvPr id="29" name="Rectangle 3">
            <a:extLst>
              <a:ext uri="{FF2B5EF4-FFF2-40B4-BE49-F238E27FC236}">
                <a16:creationId xmlns:a16="http://schemas.microsoft.com/office/drawing/2014/main" id="{5999C0F0-1241-41CE-9ED2-4654A2147FD2}"/>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23</a:t>
            </a:fld>
            <a:endParaRPr lang="en-US" dirty="0"/>
          </a:p>
        </p:txBody>
      </p:sp>
      <p:pic>
        <p:nvPicPr>
          <p:cNvPr id="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1591" y="3163349"/>
            <a:ext cx="803910" cy="58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ylindre 31"/>
          <p:cNvSpPr/>
          <p:nvPr/>
        </p:nvSpPr>
        <p:spPr bwMode="auto">
          <a:xfrm>
            <a:off x="9800662" y="1019346"/>
            <a:ext cx="1659815" cy="5127059"/>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t" anchorCtr="0"/>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Target</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Databases</a:t>
            </a:r>
            <a:endParaRPr kumimoji="0" lang="fr-FR" sz="1680" b="1" i="0" u="none" strike="noStrike" kern="0" cap="none" spc="0" normalizeH="0" baseline="0" noProof="0" dirty="0">
              <a:ln>
                <a:noFill/>
              </a:ln>
              <a:solidFill>
                <a:srgbClr val="5378B3"/>
              </a:solidFill>
              <a:effectLst/>
              <a:uLnTx/>
              <a:uFillTx/>
              <a:latin typeface="Arial"/>
            </a:endParaRPr>
          </a:p>
        </p:txBody>
      </p:sp>
      <p:sp>
        <p:nvSpPr>
          <p:cNvPr id="33" name="Chevron 32"/>
          <p:cNvSpPr/>
          <p:nvPr/>
        </p:nvSpPr>
        <p:spPr bwMode="auto">
          <a:xfrm>
            <a:off x="2467855" y="2705572"/>
            <a:ext cx="2424342" cy="1155965"/>
          </a:xfrm>
          <a:prstGeom prst="chevron">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r>
              <a:rPr lang="fr-FR" sz="1680" b="1" dirty="0">
                <a:solidFill>
                  <a:srgbClr val="5378B3"/>
                </a:solidFill>
                <a:latin typeface="Arial"/>
              </a:rPr>
              <a:t>Phase 1</a:t>
            </a:r>
          </a:p>
          <a:p>
            <a:pPr algn="ctr" defTabSz="1097280" fontAlgn="base">
              <a:spcBef>
                <a:spcPct val="0"/>
              </a:spcBef>
              <a:spcAft>
                <a:spcPct val="0"/>
              </a:spcAft>
            </a:pPr>
            <a:r>
              <a:rPr lang="fr-FR" sz="1680" b="1" dirty="0">
                <a:solidFill>
                  <a:srgbClr val="5378B3"/>
                </a:solidFill>
                <a:latin typeface="Arial"/>
              </a:rPr>
              <a:t>Data</a:t>
            </a:r>
          </a:p>
          <a:p>
            <a:pPr algn="ctr" defTabSz="1097280" fontAlgn="base">
              <a:spcBef>
                <a:spcPct val="0"/>
              </a:spcBef>
              <a:spcAft>
                <a:spcPct val="0"/>
              </a:spcAft>
            </a:pPr>
            <a:r>
              <a:rPr lang="fr-FR" sz="1680" b="1" dirty="0" err="1">
                <a:solidFill>
                  <a:srgbClr val="5378B3"/>
                </a:solidFill>
                <a:latin typeface="Arial"/>
              </a:rPr>
              <a:t>Cleaning</a:t>
            </a:r>
            <a:r>
              <a:rPr lang="fr-FR" sz="1680" b="1" dirty="0">
                <a:solidFill>
                  <a:srgbClr val="5378B3"/>
                </a:solidFill>
                <a:latin typeface="Arial"/>
              </a:rPr>
              <a:t> &amp;</a:t>
            </a:r>
          </a:p>
          <a:p>
            <a:pPr algn="ctr" defTabSz="1097280" fontAlgn="base">
              <a:spcBef>
                <a:spcPct val="0"/>
              </a:spcBef>
              <a:spcAft>
                <a:spcPct val="0"/>
              </a:spcAft>
            </a:pPr>
            <a:r>
              <a:rPr lang="fr-FR" sz="1680" b="1" dirty="0" err="1">
                <a:solidFill>
                  <a:srgbClr val="5378B3"/>
                </a:solidFill>
                <a:latin typeface="Arial"/>
              </a:rPr>
              <a:t>Enhancement</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sp>
        <p:nvSpPr>
          <p:cNvPr id="34" name="Chevron 33"/>
          <p:cNvSpPr/>
          <p:nvPr/>
        </p:nvSpPr>
        <p:spPr bwMode="auto">
          <a:xfrm>
            <a:off x="6836238" y="2705572"/>
            <a:ext cx="2488547" cy="1155965"/>
          </a:xfrm>
          <a:prstGeom prst="chevron">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r>
              <a:rPr lang="fr-FR" sz="1680" b="1" dirty="0">
                <a:solidFill>
                  <a:srgbClr val="5378B3"/>
                </a:solidFill>
                <a:latin typeface="Arial"/>
              </a:rPr>
              <a:t>Phase 2</a:t>
            </a:r>
          </a:p>
          <a:p>
            <a:pPr algn="ctr" defTabSz="1097280" fontAlgn="base">
              <a:spcBef>
                <a:spcPct val="0"/>
              </a:spcBef>
              <a:spcAft>
                <a:spcPct val="0"/>
              </a:spcAft>
            </a:pPr>
            <a:r>
              <a:rPr lang="fr-FR" sz="1680" b="1" dirty="0">
                <a:solidFill>
                  <a:srgbClr val="5378B3"/>
                </a:solidFill>
                <a:latin typeface="Arial"/>
              </a:rPr>
              <a:t>Target</a:t>
            </a:r>
          </a:p>
          <a:p>
            <a:pPr algn="ctr" defTabSz="1097280" fontAlgn="base">
              <a:spcBef>
                <a:spcPct val="0"/>
              </a:spcBef>
              <a:spcAft>
                <a:spcPct val="0"/>
              </a:spcAft>
            </a:pPr>
            <a:r>
              <a:rPr lang="fr-FR" sz="1680" b="1" dirty="0" err="1">
                <a:solidFill>
                  <a:srgbClr val="5378B3"/>
                </a:solidFill>
                <a:latin typeface="Arial"/>
              </a:rPr>
              <a:t>DBs</a:t>
            </a:r>
            <a:endParaRPr lang="fr-FR" sz="1680" b="1" dirty="0">
              <a:solidFill>
                <a:srgbClr val="5378B3"/>
              </a:solidFill>
              <a:latin typeface="Arial"/>
            </a:endParaRPr>
          </a:p>
          <a:p>
            <a:pPr algn="ctr" defTabSz="1097280" fontAlgn="base">
              <a:spcBef>
                <a:spcPct val="0"/>
              </a:spcBef>
              <a:spcAft>
                <a:spcPct val="0"/>
              </a:spcAft>
            </a:pPr>
            <a:r>
              <a:rPr lang="fr-FR" sz="1680" b="1" dirty="0" err="1">
                <a:solidFill>
                  <a:srgbClr val="5378B3"/>
                </a:solidFill>
                <a:latin typeface="Arial"/>
              </a:rPr>
              <a:t>Generation</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sp>
        <p:nvSpPr>
          <p:cNvPr id="37" name="Rectangle à coins arrondis 36"/>
          <p:cNvSpPr/>
          <p:nvPr/>
        </p:nvSpPr>
        <p:spPr bwMode="auto">
          <a:xfrm>
            <a:off x="10007048" y="2153530"/>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Visual DB</a:t>
            </a:r>
          </a:p>
        </p:txBody>
      </p:sp>
      <p:sp>
        <p:nvSpPr>
          <p:cNvPr id="38" name="Rectangle à coins arrondis 37"/>
          <p:cNvSpPr/>
          <p:nvPr/>
        </p:nvSpPr>
        <p:spPr bwMode="auto">
          <a:xfrm>
            <a:off x="10007048" y="2665603"/>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Radar DB</a:t>
            </a:r>
          </a:p>
        </p:txBody>
      </p:sp>
      <p:sp>
        <p:nvSpPr>
          <p:cNvPr id="39" name="Rectangle à coins arrondis 38"/>
          <p:cNvSpPr/>
          <p:nvPr/>
        </p:nvSpPr>
        <p:spPr bwMode="auto">
          <a:xfrm>
            <a:off x="10007048" y="3223057"/>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IR DB</a:t>
            </a:r>
          </a:p>
        </p:txBody>
      </p:sp>
      <p:sp>
        <p:nvSpPr>
          <p:cNvPr id="40" name="Rectangle à coins arrondis 39"/>
          <p:cNvSpPr/>
          <p:nvPr/>
        </p:nvSpPr>
        <p:spPr bwMode="auto">
          <a:xfrm>
            <a:off x="10007048" y="3799121"/>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a:t>
            </a:r>
            <a:r>
              <a:rPr lang="fr-FR" sz="1100" b="1" dirty="0">
                <a:solidFill>
                  <a:schemeClr val="bg1"/>
                </a:solidFill>
                <a:latin typeface="Arial" charset="0"/>
              </a:rPr>
              <a:t> </a:t>
            </a:r>
            <a:r>
              <a:rPr lang="fr-FR" sz="1100" b="1" dirty="0" err="1">
                <a:solidFill>
                  <a:schemeClr val="bg1"/>
                </a:solidFill>
                <a:latin typeface="Arial" charset="0"/>
              </a:rPr>
              <a:t>Sensors</a:t>
            </a:r>
            <a:endParaRPr lang="fr-FR" sz="1100" b="1" dirty="0">
              <a:solidFill>
                <a:schemeClr val="bg1"/>
              </a:solidFill>
              <a:latin typeface="Arial" charset="0"/>
            </a:endParaRPr>
          </a:p>
        </p:txBody>
      </p:sp>
      <p:sp>
        <p:nvSpPr>
          <p:cNvPr id="41" name="Rectangle à coins arrondis 40"/>
          <p:cNvSpPr/>
          <p:nvPr/>
        </p:nvSpPr>
        <p:spPr bwMode="auto">
          <a:xfrm>
            <a:off x="10007048" y="4951249"/>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Maps</a:t>
            </a:r>
            <a:endParaRPr lang="fr-FR" sz="1100" b="1" dirty="0">
              <a:solidFill>
                <a:schemeClr val="bg1"/>
              </a:solidFill>
              <a:latin typeface="Arial" charset="0"/>
            </a:endParaRPr>
          </a:p>
        </p:txBody>
      </p:sp>
      <p:sp>
        <p:nvSpPr>
          <p:cNvPr id="43" name="Rectangle à coins arrondis 42"/>
          <p:cNvSpPr/>
          <p:nvPr/>
        </p:nvSpPr>
        <p:spPr bwMode="auto">
          <a:xfrm>
            <a:off x="10007048" y="4385778"/>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CGF DB</a:t>
            </a:r>
          </a:p>
        </p:txBody>
      </p:sp>
      <p:sp>
        <p:nvSpPr>
          <p:cNvPr id="44" name="Rectangle à coins arrondis 43"/>
          <p:cNvSpPr/>
          <p:nvPr/>
        </p:nvSpPr>
        <p:spPr bwMode="auto">
          <a:xfrm>
            <a:off x="10007048" y="5537905"/>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Others</a:t>
            </a:r>
            <a:endParaRPr lang="fr-FR" sz="1100" b="1" dirty="0">
              <a:solidFill>
                <a:schemeClr val="bg1"/>
              </a:solidFill>
              <a:latin typeface="Arial" charset="0"/>
            </a:endParaRPr>
          </a:p>
        </p:txBody>
      </p:sp>
      <p:sp>
        <p:nvSpPr>
          <p:cNvPr id="45" name="Accolade ouvrante 44"/>
          <p:cNvSpPr/>
          <p:nvPr/>
        </p:nvSpPr>
        <p:spPr bwMode="auto">
          <a:xfrm>
            <a:off x="9469636" y="891306"/>
            <a:ext cx="432048" cy="5168600"/>
          </a:xfrm>
          <a:prstGeom prst="leftBrace">
            <a:avLst>
              <a:gd name="adj1" fmla="val 8333"/>
              <a:gd name="adj2" fmla="val 46319"/>
            </a:avLst>
          </a:prstGeom>
          <a:noFill/>
          <a:ln w="9525" cap="flat" cmpd="sng" algn="ctr">
            <a:solidFill>
              <a:srgbClr val="061DC8">
                <a:shade val="95000"/>
                <a:satMod val="105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46" name="Cylindre 45"/>
          <p:cNvSpPr/>
          <p:nvPr/>
        </p:nvSpPr>
        <p:spPr bwMode="auto">
          <a:xfrm>
            <a:off x="853568" y="2381535"/>
            <a:ext cx="1508922" cy="1748646"/>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Source</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Data</a:t>
            </a:r>
          </a:p>
        </p:txBody>
      </p:sp>
      <p:sp>
        <p:nvSpPr>
          <p:cNvPr id="47" name="Cylindre 46"/>
          <p:cNvSpPr/>
          <p:nvPr/>
        </p:nvSpPr>
        <p:spPr bwMode="auto">
          <a:xfrm>
            <a:off x="5075080" y="2381535"/>
            <a:ext cx="1659815" cy="1748646"/>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Synthetic</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Environment</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Intermediate</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Data</a:t>
            </a:r>
          </a:p>
        </p:txBody>
      </p:sp>
      <p:sp>
        <p:nvSpPr>
          <p:cNvPr id="2" name="Double flèche horizontale 34">
            <a:extLst>
              <a:ext uri="{FF2B5EF4-FFF2-40B4-BE49-F238E27FC236}">
                <a16:creationId xmlns:a16="http://schemas.microsoft.com/office/drawing/2014/main" id="{E4DCBFD3-11D3-48E3-ADE3-377A5C56488B}"/>
              </a:ext>
            </a:extLst>
          </p:cNvPr>
          <p:cNvSpPr/>
          <p:nvPr/>
        </p:nvSpPr>
        <p:spPr bwMode="auto">
          <a:xfrm>
            <a:off x="853568" y="1769299"/>
            <a:ext cx="3741239" cy="322081"/>
          </a:xfrm>
          <a:prstGeom prst="leftRightArrow">
            <a:avLst/>
          </a:prstGeom>
          <a:solidFill>
            <a:srgbClr val="4F81BD"/>
          </a:solidFill>
          <a:ln w="25400" cap="flat" cmpd="sng" algn="ctr">
            <a:solidFill>
              <a:srgbClr val="4F81BD">
                <a:shade val="50000"/>
              </a:srgbClr>
            </a:solidFill>
            <a:prstDash val="solid"/>
            <a:headEnd type="none" w="med" len="med"/>
            <a:tailEnd type="triangle" w="med" len="med"/>
          </a:ln>
          <a:effectLst/>
        </p:spPr>
        <p:txBody>
          <a:bodyPr wrap="none" lIns="43200" tIns="56160" rIns="43200" bIns="43200" rtlCol="0" anchor="ctr"/>
          <a:lstStyle/>
          <a:p>
            <a:pPr algn="ctr" defTabSz="1097280"/>
            <a:endParaRPr lang="fr-FR" sz="2160" kern="0" dirty="0">
              <a:solidFill>
                <a:srgbClr val="FFFFFF"/>
              </a:solidFill>
              <a:latin typeface="Calibri"/>
            </a:endParaRPr>
          </a:p>
        </p:txBody>
      </p:sp>
      <p:sp>
        <p:nvSpPr>
          <p:cNvPr id="4" name="Double flèche horizontale 35">
            <a:extLst>
              <a:ext uri="{FF2B5EF4-FFF2-40B4-BE49-F238E27FC236}">
                <a16:creationId xmlns:a16="http://schemas.microsoft.com/office/drawing/2014/main" id="{B3686FD2-CD67-4BFF-BC6F-5D42FA06848B}"/>
              </a:ext>
            </a:extLst>
          </p:cNvPr>
          <p:cNvSpPr/>
          <p:nvPr/>
        </p:nvSpPr>
        <p:spPr bwMode="auto">
          <a:xfrm>
            <a:off x="3941585" y="2038751"/>
            <a:ext cx="5005934" cy="310585"/>
          </a:xfrm>
          <a:prstGeom prst="leftRightArrow">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type="none" w="med" len="med"/>
            <a:tailEnd type="triangle" w="med" len="med"/>
          </a:ln>
          <a:effectLst>
            <a:outerShdw blurRad="40000" dist="20000" dir="5400000" rotWithShape="0">
              <a:srgbClr val="000000">
                <a:alpha val="38000"/>
              </a:srgbClr>
            </a:outerShdw>
          </a:effectLst>
        </p:spPr>
        <p:txBody>
          <a:bodyPr wrap="none" lIns="43200" tIns="56160" rIns="43200" bIns="43200" rtlCol="0" anchor="ctr"/>
          <a:lstStyle/>
          <a:p>
            <a:pPr algn="ctr" defTabSz="1097280"/>
            <a:endParaRPr lang="fr-FR" sz="2160" kern="0" dirty="0">
              <a:solidFill>
                <a:srgbClr val="FFFFFF"/>
              </a:solidFill>
              <a:latin typeface="Calibri"/>
            </a:endParaRPr>
          </a:p>
        </p:txBody>
      </p:sp>
      <p:sp>
        <p:nvSpPr>
          <p:cNvPr id="5" name="WordArt 8">
            <a:extLst>
              <a:ext uri="{FF2B5EF4-FFF2-40B4-BE49-F238E27FC236}">
                <a16:creationId xmlns:a16="http://schemas.microsoft.com/office/drawing/2014/main" id="{6C8B80B9-4F62-4310-8C8A-B589E787C61E}"/>
              </a:ext>
            </a:extLst>
          </p:cNvPr>
          <p:cNvSpPr>
            <a:spLocks noChangeArrowheads="1" noChangeShapeType="1" noTextEdit="1"/>
          </p:cNvSpPr>
          <p:nvPr/>
        </p:nvSpPr>
        <p:spPr bwMode="auto">
          <a:xfrm>
            <a:off x="1714787" y="1365204"/>
            <a:ext cx="2120323" cy="349420"/>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9337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097280"/>
            <a:r>
              <a:rPr lang="fr-FR" sz="960" b="1" kern="1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innerShdw blurRad="114300">
                    <a:prstClr val="black"/>
                  </a:innerShdw>
                </a:effectLst>
                <a:latin typeface="Impact"/>
              </a:rPr>
              <a:t>GIS World</a:t>
            </a:r>
          </a:p>
        </p:txBody>
      </p:sp>
      <p:sp>
        <p:nvSpPr>
          <p:cNvPr id="6" name="WordArt 8">
            <a:extLst>
              <a:ext uri="{FF2B5EF4-FFF2-40B4-BE49-F238E27FC236}">
                <a16:creationId xmlns:a16="http://schemas.microsoft.com/office/drawing/2014/main" id="{C6FD1348-27A3-40AD-B4C2-BE5E6258FA38}"/>
              </a:ext>
            </a:extLst>
          </p:cNvPr>
          <p:cNvSpPr>
            <a:spLocks noChangeArrowheads="1" noChangeShapeType="1" noTextEdit="1"/>
          </p:cNvSpPr>
          <p:nvPr/>
        </p:nvSpPr>
        <p:spPr bwMode="auto">
          <a:xfrm>
            <a:off x="5927059" y="1635686"/>
            <a:ext cx="2120323" cy="349420"/>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93370"/>
              </a:avLst>
            </a:prstTxWarp>
          </a:bodyPr>
          <a:lstStyle/>
          <a:p>
            <a:pPr algn="ctr" defTabSz="1097280"/>
            <a:r>
              <a:rPr lang="fr-FR" sz="96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Impact"/>
              </a:rPr>
              <a:t>M&amp;S World</a:t>
            </a:r>
          </a:p>
        </p:txBody>
      </p:sp>
    </p:spTree>
    <p:extLst>
      <p:ext uri="{BB962C8B-B14F-4D97-AF65-F5344CB8AC3E}">
        <p14:creationId xmlns:p14="http://schemas.microsoft.com/office/powerpoint/2010/main" val="11594410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5971" y="0"/>
            <a:ext cx="10858937" cy="795130"/>
          </a:xfrm>
        </p:spPr>
        <p:txBody>
          <a:bodyPr/>
          <a:lstStyle/>
          <a:p>
            <a:r>
              <a:rPr lang="en-US" dirty="0"/>
              <a:t>Data Transformation Process – Two main phases (3/3)</a:t>
            </a:r>
            <a:endParaRPr lang="fr-FR" dirty="0"/>
          </a:p>
        </p:txBody>
      </p:sp>
      <p:sp>
        <p:nvSpPr>
          <p:cNvPr id="29" name="Rectangle 3">
            <a:extLst>
              <a:ext uri="{FF2B5EF4-FFF2-40B4-BE49-F238E27FC236}">
                <a16:creationId xmlns:a16="http://schemas.microsoft.com/office/drawing/2014/main" id="{5999C0F0-1241-41CE-9ED2-4654A2147FD2}"/>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24</a:t>
            </a:fld>
            <a:endParaRPr lang="en-US" dirty="0"/>
          </a:p>
        </p:txBody>
      </p:sp>
      <p:pic>
        <p:nvPicPr>
          <p:cNvPr id="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1591" y="3163349"/>
            <a:ext cx="803910" cy="58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ylindre 31"/>
          <p:cNvSpPr/>
          <p:nvPr/>
        </p:nvSpPr>
        <p:spPr bwMode="auto">
          <a:xfrm>
            <a:off x="9800662" y="1019346"/>
            <a:ext cx="1659815" cy="5127059"/>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t" anchorCtr="0"/>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Target</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Databases</a:t>
            </a:r>
            <a:endParaRPr kumimoji="0" lang="fr-FR" sz="1680" b="1" i="0" u="none" strike="noStrike" kern="0" cap="none" spc="0" normalizeH="0" baseline="0" noProof="0" dirty="0">
              <a:ln>
                <a:noFill/>
              </a:ln>
              <a:solidFill>
                <a:srgbClr val="5378B3"/>
              </a:solidFill>
              <a:effectLst/>
              <a:uLnTx/>
              <a:uFillTx/>
              <a:latin typeface="Arial"/>
            </a:endParaRPr>
          </a:p>
        </p:txBody>
      </p:sp>
      <p:sp>
        <p:nvSpPr>
          <p:cNvPr id="33" name="Chevron 32"/>
          <p:cNvSpPr/>
          <p:nvPr/>
        </p:nvSpPr>
        <p:spPr bwMode="auto">
          <a:xfrm>
            <a:off x="2467855" y="2705572"/>
            <a:ext cx="2424342" cy="1155965"/>
          </a:xfrm>
          <a:prstGeom prst="chevron">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r>
              <a:rPr lang="fr-FR" sz="1680" b="1" dirty="0">
                <a:solidFill>
                  <a:srgbClr val="5378B3"/>
                </a:solidFill>
                <a:latin typeface="Arial"/>
              </a:rPr>
              <a:t>Phase 1</a:t>
            </a:r>
          </a:p>
          <a:p>
            <a:pPr algn="ctr" defTabSz="1097280" fontAlgn="base">
              <a:spcBef>
                <a:spcPct val="0"/>
              </a:spcBef>
              <a:spcAft>
                <a:spcPct val="0"/>
              </a:spcAft>
            </a:pPr>
            <a:r>
              <a:rPr lang="fr-FR" sz="1680" b="1" dirty="0">
                <a:solidFill>
                  <a:srgbClr val="5378B3"/>
                </a:solidFill>
                <a:latin typeface="Arial"/>
              </a:rPr>
              <a:t>Data</a:t>
            </a:r>
          </a:p>
          <a:p>
            <a:pPr algn="ctr" defTabSz="1097280" fontAlgn="base">
              <a:spcBef>
                <a:spcPct val="0"/>
              </a:spcBef>
              <a:spcAft>
                <a:spcPct val="0"/>
              </a:spcAft>
            </a:pPr>
            <a:r>
              <a:rPr lang="fr-FR" sz="1680" b="1" dirty="0" err="1">
                <a:solidFill>
                  <a:srgbClr val="5378B3"/>
                </a:solidFill>
                <a:latin typeface="Arial"/>
              </a:rPr>
              <a:t>Cleaning</a:t>
            </a:r>
            <a:r>
              <a:rPr lang="fr-FR" sz="1680" b="1" dirty="0">
                <a:solidFill>
                  <a:srgbClr val="5378B3"/>
                </a:solidFill>
                <a:latin typeface="Arial"/>
              </a:rPr>
              <a:t> &amp;</a:t>
            </a:r>
          </a:p>
          <a:p>
            <a:pPr algn="ctr" defTabSz="1097280" fontAlgn="base">
              <a:spcBef>
                <a:spcPct val="0"/>
              </a:spcBef>
              <a:spcAft>
                <a:spcPct val="0"/>
              </a:spcAft>
            </a:pPr>
            <a:r>
              <a:rPr lang="fr-FR" sz="1680" b="1" dirty="0" err="1">
                <a:solidFill>
                  <a:srgbClr val="5378B3"/>
                </a:solidFill>
                <a:latin typeface="Arial"/>
              </a:rPr>
              <a:t>Enhancement</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sp>
        <p:nvSpPr>
          <p:cNvPr id="34" name="Chevron 33"/>
          <p:cNvSpPr/>
          <p:nvPr/>
        </p:nvSpPr>
        <p:spPr bwMode="auto">
          <a:xfrm>
            <a:off x="6836238" y="2705572"/>
            <a:ext cx="2488547" cy="1155965"/>
          </a:xfrm>
          <a:prstGeom prst="chevron">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r>
              <a:rPr lang="fr-FR" sz="1680" b="1" dirty="0">
                <a:solidFill>
                  <a:srgbClr val="5378B3"/>
                </a:solidFill>
                <a:latin typeface="Arial"/>
              </a:rPr>
              <a:t>Phase 2</a:t>
            </a:r>
          </a:p>
          <a:p>
            <a:pPr algn="ctr" defTabSz="1097280" fontAlgn="base">
              <a:spcBef>
                <a:spcPct val="0"/>
              </a:spcBef>
              <a:spcAft>
                <a:spcPct val="0"/>
              </a:spcAft>
            </a:pPr>
            <a:r>
              <a:rPr lang="fr-FR" sz="1680" b="1" dirty="0">
                <a:solidFill>
                  <a:srgbClr val="5378B3"/>
                </a:solidFill>
                <a:latin typeface="Arial"/>
              </a:rPr>
              <a:t>Target</a:t>
            </a:r>
          </a:p>
          <a:p>
            <a:pPr algn="ctr" defTabSz="1097280" fontAlgn="base">
              <a:spcBef>
                <a:spcPct val="0"/>
              </a:spcBef>
              <a:spcAft>
                <a:spcPct val="0"/>
              </a:spcAft>
            </a:pPr>
            <a:r>
              <a:rPr lang="fr-FR" sz="1680" b="1" dirty="0" err="1">
                <a:solidFill>
                  <a:srgbClr val="5378B3"/>
                </a:solidFill>
                <a:latin typeface="Arial"/>
              </a:rPr>
              <a:t>DBs</a:t>
            </a:r>
            <a:endParaRPr lang="fr-FR" sz="1680" b="1" dirty="0">
              <a:solidFill>
                <a:srgbClr val="5378B3"/>
              </a:solidFill>
              <a:latin typeface="Arial"/>
            </a:endParaRPr>
          </a:p>
          <a:p>
            <a:pPr algn="ctr" defTabSz="1097280" fontAlgn="base">
              <a:spcBef>
                <a:spcPct val="0"/>
              </a:spcBef>
              <a:spcAft>
                <a:spcPct val="0"/>
              </a:spcAft>
            </a:pPr>
            <a:r>
              <a:rPr lang="fr-FR" sz="1680" b="1" dirty="0" err="1">
                <a:solidFill>
                  <a:srgbClr val="5378B3"/>
                </a:solidFill>
                <a:latin typeface="Arial"/>
              </a:rPr>
              <a:t>Generation</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sp>
        <p:nvSpPr>
          <p:cNvPr id="35" name="Double flèche horizontale 34"/>
          <p:cNvSpPr/>
          <p:nvPr/>
        </p:nvSpPr>
        <p:spPr bwMode="auto">
          <a:xfrm>
            <a:off x="853568" y="1769299"/>
            <a:ext cx="3741239" cy="322081"/>
          </a:xfrm>
          <a:prstGeom prst="leftRightArrow">
            <a:avLst/>
          </a:prstGeom>
          <a:solidFill>
            <a:srgbClr val="4F81BD"/>
          </a:solidFill>
          <a:ln w="25400" cap="flat" cmpd="sng" algn="ctr">
            <a:solidFill>
              <a:srgbClr val="4F81BD">
                <a:shade val="50000"/>
              </a:srgbClr>
            </a:solidFill>
            <a:prstDash val="solid"/>
            <a:headEnd type="none" w="med" len="med"/>
            <a:tailEnd type="triangle" w="med" len="med"/>
          </a:ln>
          <a:effectLst/>
        </p:spPr>
        <p:txBody>
          <a:bodyPr wrap="none" lIns="43200" tIns="56160" rIns="43200" bIns="43200" rtlCol="0" anchor="ctr"/>
          <a:lstStyle/>
          <a:p>
            <a:pPr algn="ctr" defTabSz="1097280"/>
            <a:endParaRPr lang="fr-FR" sz="2160" kern="0" dirty="0">
              <a:solidFill>
                <a:srgbClr val="FFFFFF"/>
              </a:solidFill>
              <a:latin typeface="Calibri"/>
            </a:endParaRPr>
          </a:p>
        </p:txBody>
      </p:sp>
      <p:sp>
        <p:nvSpPr>
          <p:cNvPr id="36" name="Double flèche horizontale 35"/>
          <p:cNvSpPr/>
          <p:nvPr/>
        </p:nvSpPr>
        <p:spPr bwMode="auto">
          <a:xfrm>
            <a:off x="3941585" y="2038751"/>
            <a:ext cx="5005934" cy="310585"/>
          </a:xfrm>
          <a:prstGeom prst="leftRightArrow">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type="none" w="med" len="med"/>
            <a:tailEnd type="triangle" w="med" len="med"/>
          </a:ln>
          <a:effectLst>
            <a:outerShdw blurRad="40000" dist="20000" dir="5400000" rotWithShape="0">
              <a:srgbClr val="000000">
                <a:alpha val="38000"/>
              </a:srgbClr>
            </a:outerShdw>
          </a:effectLst>
        </p:spPr>
        <p:txBody>
          <a:bodyPr wrap="none" lIns="43200" tIns="56160" rIns="43200" bIns="43200" rtlCol="0" anchor="ctr"/>
          <a:lstStyle/>
          <a:p>
            <a:pPr algn="ctr" defTabSz="1097280"/>
            <a:endParaRPr lang="fr-FR" sz="2160" kern="0" dirty="0">
              <a:solidFill>
                <a:srgbClr val="FFFFFF"/>
              </a:solidFill>
              <a:latin typeface="Calibri"/>
            </a:endParaRPr>
          </a:p>
        </p:txBody>
      </p:sp>
      <p:sp>
        <p:nvSpPr>
          <p:cNvPr id="37" name="Rectangle à coins arrondis 36"/>
          <p:cNvSpPr/>
          <p:nvPr/>
        </p:nvSpPr>
        <p:spPr bwMode="auto">
          <a:xfrm>
            <a:off x="10007048" y="2153530"/>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Visual DB</a:t>
            </a:r>
          </a:p>
        </p:txBody>
      </p:sp>
      <p:sp>
        <p:nvSpPr>
          <p:cNvPr id="38" name="Rectangle à coins arrondis 37"/>
          <p:cNvSpPr/>
          <p:nvPr/>
        </p:nvSpPr>
        <p:spPr bwMode="auto">
          <a:xfrm>
            <a:off x="10007048" y="2665603"/>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Radar DB</a:t>
            </a:r>
          </a:p>
        </p:txBody>
      </p:sp>
      <p:sp>
        <p:nvSpPr>
          <p:cNvPr id="39" name="Rectangle à coins arrondis 38"/>
          <p:cNvSpPr/>
          <p:nvPr/>
        </p:nvSpPr>
        <p:spPr bwMode="auto">
          <a:xfrm>
            <a:off x="10007048" y="3223057"/>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IR DB</a:t>
            </a:r>
          </a:p>
        </p:txBody>
      </p:sp>
      <p:sp>
        <p:nvSpPr>
          <p:cNvPr id="40" name="Rectangle à coins arrondis 39"/>
          <p:cNvSpPr/>
          <p:nvPr/>
        </p:nvSpPr>
        <p:spPr bwMode="auto">
          <a:xfrm>
            <a:off x="10007048" y="3799121"/>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a:t>
            </a:r>
            <a:r>
              <a:rPr lang="fr-FR" sz="1100" b="1" dirty="0">
                <a:solidFill>
                  <a:schemeClr val="bg1"/>
                </a:solidFill>
                <a:latin typeface="Arial" charset="0"/>
              </a:rPr>
              <a:t> </a:t>
            </a:r>
            <a:r>
              <a:rPr lang="fr-FR" sz="1100" b="1" dirty="0" err="1">
                <a:solidFill>
                  <a:schemeClr val="bg1"/>
                </a:solidFill>
                <a:latin typeface="Arial" charset="0"/>
              </a:rPr>
              <a:t>Sensors</a:t>
            </a:r>
            <a:endParaRPr lang="fr-FR" sz="1100" b="1" dirty="0">
              <a:solidFill>
                <a:schemeClr val="bg1"/>
              </a:solidFill>
              <a:latin typeface="Arial" charset="0"/>
            </a:endParaRPr>
          </a:p>
        </p:txBody>
      </p:sp>
      <p:sp>
        <p:nvSpPr>
          <p:cNvPr id="41" name="Rectangle à coins arrondis 40"/>
          <p:cNvSpPr/>
          <p:nvPr/>
        </p:nvSpPr>
        <p:spPr bwMode="auto">
          <a:xfrm>
            <a:off x="10007048" y="4951249"/>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Maps</a:t>
            </a:r>
            <a:endParaRPr lang="fr-FR" sz="1100" b="1" dirty="0">
              <a:solidFill>
                <a:schemeClr val="bg1"/>
              </a:solidFill>
              <a:latin typeface="Arial" charset="0"/>
            </a:endParaRPr>
          </a:p>
        </p:txBody>
      </p:sp>
      <p:sp>
        <p:nvSpPr>
          <p:cNvPr id="42" name="Rectangle 41"/>
          <p:cNvSpPr/>
          <p:nvPr/>
        </p:nvSpPr>
        <p:spPr bwMode="auto">
          <a:xfrm>
            <a:off x="983454" y="5464004"/>
            <a:ext cx="7964065" cy="682400"/>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headEnd type="none" w="med" len="med"/>
            <a:tailEnd type="triangle" w="med" len="med"/>
          </a:ln>
          <a:effectLst>
            <a:outerShdw blurRad="76200" dir="18900000" sy="23000" kx="-1200000" algn="bl" rotWithShape="0">
              <a:prstClr val="black">
                <a:alpha val="20000"/>
              </a:prstClr>
            </a:outerShdw>
          </a:effectLst>
          <a:scene3d>
            <a:camera prst="orthographicFront">
              <a:rot lat="0" lon="0" rev="0"/>
            </a:camera>
            <a:lightRig rig="threePt" dir="t">
              <a:rot lat="0" lon="0" rev="1200000"/>
            </a:lightRig>
          </a:scene3d>
          <a:sp3d>
            <a:bevelT w="63500" h="25400"/>
          </a:sp3d>
        </p:spPr>
        <p:txBody>
          <a:bodyPr wrap="none" lIns="43200" tIns="56160" rIns="43200" bIns="43200" rtlCol="0" anchor="ctr"/>
          <a:lstStyle/>
          <a:p>
            <a:pPr marL="0" marR="0" lvl="0" indent="0" defTabSz="1097280" eaLnBrk="1" fontAlgn="base" latinLnBrk="0" hangingPunct="1">
              <a:lnSpc>
                <a:spcPct val="100000"/>
              </a:lnSpc>
              <a:spcBef>
                <a:spcPct val="0"/>
              </a:spcBef>
              <a:spcAft>
                <a:spcPct val="0"/>
              </a:spcAft>
              <a:buClrTx/>
              <a:buSzTx/>
              <a:buFontTx/>
              <a:buNone/>
              <a:tabLst>
                <a:tab pos="2588896" algn="l"/>
                <a:tab pos="6680836" algn="l"/>
              </a:tabLst>
              <a:defRPr/>
            </a:pPr>
            <a:r>
              <a:rPr kumimoji="0" lang="fr-FR" sz="1920" b="1" i="0" u="none" strike="noStrike" kern="0" cap="none" spc="0" normalizeH="0" baseline="0" noProof="0" dirty="0" err="1">
                <a:ln>
                  <a:noFill/>
                </a:ln>
                <a:solidFill>
                  <a:srgbClr val="000000"/>
                </a:solidFill>
                <a:effectLst/>
                <a:uLnTx/>
                <a:uFillTx/>
                <a:latin typeface="Arial"/>
                <a:ea typeface="+mn-ea"/>
                <a:cs typeface="+mn-cs"/>
              </a:rPr>
              <a:t>Manual</a:t>
            </a:r>
            <a:r>
              <a:rPr kumimoji="0" lang="fr-FR" sz="1920" b="1" i="0" u="none" strike="noStrike" kern="0" cap="none" spc="0" normalizeH="0" baseline="0" noProof="0" dirty="0">
                <a:ln>
                  <a:noFill/>
                </a:ln>
                <a:solidFill>
                  <a:srgbClr val="000000"/>
                </a:solidFill>
                <a:effectLst/>
                <a:uLnTx/>
                <a:uFillTx/>
                <a:latin typeface="Arial"/>
                <a:ea typeface="+mn-ea"/>
                <a:cs typeface="+mn-cs"/>
              </a:rPr>
              <a:t> </a:t>
            </a:r>
            <a:r>
              <a:rPr kumimoji="0" lang="fr-FR" sz="1920" b="1" i="0" u="none" strike="noStrike" kern="0" cap="none" spc="0" normalizeH="0" baseline="0" noProof="0" dirty="0" err="1">
                <a:ln>
                  <a:noFill/>
                </a:ln>
                <a:solidFill>
                  <a:srgbClr val="000000"/>
                </a:solidFill>
                <a:effectLst/>
                <a:uLnTx/>
                <a:uFillTx/>
                <a:latin typeface="Arial"/>
                <a:ea typeface="+mn-ea"/>
                <a:cs typeface="+mn-cs"/>
              </a:rPr>
              <a:t>Work</a:t>
            </a:r>
            <a:r>
              <a:rPr kumimoji="0" lang="fr-FR" sz="1920" b="1" i="0" u="none" strike="noStrike" kern="0" cap="none" spc="0" normalizeH="0" baseline="0" noProof="0" dirty="0">
                <a:ln>
                  <a:noFill/>
                </a:ln>
                <a:solidFill>
                  <a:srgbClr val="000000"/>
                </a:solidFill>
                <a:effectLst/>
                <a:uLnTx/>
                <a:uFillTx/>
                <a:latin typeface="Arial"/>
                <a:ea typeface="+mn-ea"/>
                <a:cs typeface="+mn-cs"/>
              </a:rPr>
              <a:t>:	80%	20%</a:t>
            </a:r>
          </a:p>
          <a:p>
            <a:pPr marL="0" marR="0" lvl="0" indent="0" defTabSz="1097280" eaLnBrk="1" fontAlgn="base" latinLnBrk="0" hangingPunct="1">
              <a:lnSpc>
                <a:spcPct val="100000"/>
              </a:lnSpc>
              <a:spcBef>
                <a:spcPct val="0"/>
              </a:spcBef>
              <a:spcAft>
                <a:spcPct val="0"/>
              </a:spcAft>
              <a:buClrTx/>
              <a:buSzTx/>
              <a:buFontTx/>
              <a:buNone/>
              <a:tabLst>
                <a:tab pos="2588896" algn="l"/>
                <a:tab pos="6680836" algn="l"/>
              </a:tabLst>
              <a:defRPr/>
            </a:pPr>
            <a:r>
              <a:rPr kumimoji="0" lang="fr-FR" sz="1920" b="1" i="0" u="none" strike="noStrike" kern="0" cap="none" spc="0" normalizeH="0" baseline="0" noProof="0" dirty="0">
                <a:ln>
                  <a:noFill/>
                </a:ln>
                <a:solidFill>
                  <a:srgbClr val="000000"/>
                </a:solidFill>
                <a:effectLst/>
                <a:uLnTx/>
                <a:uFillTx/>
                <a:latin typeface="Arial"/>
                <a:ea typeface="+mn-ea"/>
                <a:cs typeface="+mn-cs"/>
              </a:rPr>
              <a:t>Computation Time:	20%	80%	</a:t>
            </a:r>
          </a:p>
        </p:txBody>
      </p:sp>
      <p:sp>
        <p:nvSpPr>
          <p:cNvPr id="43" name="Rectangle à coins arrondis 42"/>
          <p:cNvSpPr/>
          <p:nvPr/>
        </p:nvSpPr>
        <p:spPr bwMode="auto">
          <a:xfrm>
            <a:off x="10007048" y="4385778"/>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CGF DB</a:t>
            </a:r>
          </a:p>
        </p:txBody>
      </p:sp>
      <p:sp>
        <p:nvSpPr>
          <p:cNvPr id="44" name="Rectangle à coins arrondis 43"/>
          <p:cNvSpPr/>
          <p:nvPr/>
        </p:nvSpPr>
        <p:spPr bwMode="auto">
          <a:xfrm>
            <a:off x="10007048" y="5537905"/>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Others</a:t>
            </a:r>
            <a:endParaRPr lang="fr-FR" sz="1100" b="1" dirty="0">
              <a:solidFill>
                <a:schemeClr val="bg1"/>
              </a:solidFill>
              <a:latin typeface="Arial" charset="0"/>
            </a:endParaRPr>
          </a:p>
        </p:txBody>
      </p:sp>
      <p:sp>
        <p:nvSpPr>
          <p:cNvPr id="45" name="Accolade ouvrante 44"/>
          <p:cNvSpPr/>
          <p:nvPr/>
        </p:nvSpPr>
        <p:spPr bwMode="auto">
          <a:xfrm>
            <a:off x="9469636" y="891306"/>
            <a:ext cx="432048" cy="5168600"/>
          </a:xfrm>
          <a:prstGeom prst="leftBrace">
            <a:avLst>
              <a:gd name="adj1" fmla="val 8333"/>
              <a:gd name="adj2" fmla="val 46319"/>
            </a:avLst>
          </a:prstGeom>
          <a:noFill/>
          <a:ln w="9525" cap="flat" cmpd="sng" algn="ctr">
            <a:solidFill>
              <a:srgbClr val="061DC8">
                <a:shade val="95000"/>
                <a:satMod val="105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46" name="Cylindre 45"/>
          <p:cNvSpPr/>
          <p:nvPr/>
        </p:nvSpPr>
        <p:spPr bwMode="auto">
          <a:xfrm>
            <a:off x="853568" y="2381535"/>
            <a:ext cx="1508922" cy="1748646"/>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Source</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Data</a:t>
            </a:r>
          </a:p>
        </p:txBody>
      </p:sp>
      <p:sp>
        <p:nvSpPr>
          <p:cNvPr id="47" name="Cylindre 46"/>
          <p:cNvSpPr/>
          <p:nvPr/>
        </p:nvSpPr>
        <p:spPr bwMode="auto">
          <a:xfrm>
            <a:off x="5075080" y="2381535"/>
            <a:ext cx="1659815" cy="1748646"/>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Synthetic</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Environment</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Intermediate</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Data</a:t>
            </a:r>
          </a:p>
        </p:txBody>
      </p:sp>
      <p:sp>
        <p:nvSpPr>
          <p:cNvPr id="48" name="Flèche droite rayée 47"/>
          <p:cNvSpPr/>
          <p:nvPr/>
        </p:nvSpPr>
        <p:spPr bwMode="auto">
          <a:xfrm rot="16200000">
            <a:off x="3433537" y="4720127"/>
            <a:ext cx="901776" cy="412980"/>
          </a:xfrm>
          <a:prstGeom prst="stripedRightArrow">
            <a:avLst/>
          </a:prstGeom>
          <a:solidFill>
            <a:srgbClr val="AAABE0"/>
          </a:solidFill>
          <a:ln w="25400" cap="flat" cmpd="sng" algn="ctr">
            <a:solidFill>
              <a:srgbClr val="AAABE0">
                <a:shade val="50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49" name="Flèche droite rayée 48"/>
          <p:cNvSpPr/>
          <p:nvPr/>
        </p:nvSpPr>
        <p:spPr bwMode="auto">
          <a:xfrm rot="16200000">
            <a:off x="7445473" y="4720127"/>
            <a:ext cx="901776" cy="412980"/>
          </a:xfrm>
          <a:prstGeom prst="stripedRightArrow">
            <a:avLst/>
          </a:prstGeom>
          <a:solidFill>
            <a:srgbClr val="AAABE0"/>
          </a:solidFill>
          <a:ln w="25400" cap="flat" cmpd="sng" algn="ctr">
            <a:solidFill>
              <a:srgbClr val="AAABE0">
                <a:shade val="50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50" name="WordArt 8"/>
          <p:cNvSpPr>
            <a:spLocks noChangeArrowheads="1" noChangeShapeType="1" noTextEdit="1"/>
          </p:cNvSpPr>
          <p:nvPr/>
        </p:nvSpPr>
        <p:spPr bwMode="auto">
          <a:xfrm>
            <a:off x="1714787" y="1365204"/>
            <a:ext cx="2120323" cy="349420"/>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9337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097280"/>
            <a:r>
              <a:rPr lang="fr-FR" sz="960" b="1" kern="1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innerShdw blurRad="114300">
                    <a:prstClr val="black"/>
                  </a:innerShdw>
                </a:effectLst>
                <a:latin typeface="Impact"/>
              </a:rPr>
              <a:t>GIS World</a:t>
            </a:r>
          </a:p>
        </p:txBody>
      </p:sp>
      <p:sp>
        <p:nvSpPr>
          <p:cNvPr id="51" name="WordArt 8"/>
          <p:cNvSpPr>
            <a:spLocks noChangeArrowheads="1" noChangeShapeType="1" noTextEdit="1"/>
          </p:cNvSpPr>
          <p:nvPr/>
        </p:nvSpPr>
        <p:spPr bwMode="auto">
          <a:xfrm>
            <a:off x="5927059" y="1635686"/>
            <a:ext cx="2120323" cy="349420"/>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93370"/>
              </a:avLst>
            </a:prstTxWarp>
          </a:bodyPr>
          <a:lstStyle/>
          <a:p>
            <a:pPr algn="ctr" defTabSz="1097280"/>
            <a:r>
              <a:rPr lang="fr-FR" sz="96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Impact"/>
              </a:rPr>
              <a:t>M&amp;S World</a:t>
            </a:r>
          </a:p>
        </p:txBody>
      </p:sp>
      <p:sp>
        <p:nvSpPr>
          <p:cNvPr id="54" name="Ellipse 53"/>
          <p:cNvSpPr/>
          <p:nvPr/>
        </p:nvSpPr>
        <p:spPr bwMode="auto">
          <a:xfrm>
            <a:off x="3481979" y="5470177"/>
            <a:ext cx="745236" cy="644029"/>
          </a:xfrm>
          <a:prstGeom prst="ellipse">
            <a:avLst/>
          </a:prstGeom>
          <a:noFill/>
          <a:ln w="25400" cap="flat" cmpd="sng" algn="ctr">
            <a:solidFill>
              <a:srgbClr val="FF0000"/>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44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55" name="Rectangle avec flèche vers le haut 54"/>
          <p:cNvSpPr/>
          <p:nvPr/>
        </p:nvSpPr>
        <p:spPr bwMode="auto">
          <a:xfrm>
            <a:off x="4586678" y="4077248"/>
            <a:ext cx="2724388" cy="1286958"/>
          </a:xfrm>
          <a:prstGeom prst="upArrowCallout">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effectLst/>
                <a:uLnTx/>
                <a:uFillTx/>
                <a:latin typeface="Arial"/>
                <a:ea typeface="+mn-ea"/>
                <a:cs typeface="+mn-cs"/>
              </a:rPr>
              <a:t>Standardize here</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effectLst/>
                <a:uLnTx/>
                <a:uFillTx/>
                <a:latin typeface="Arial"/>
                <a:ea typeface="+mn-ea"/>
                <a:cs typeface="+mn-cs"/>
              </a:rPr>
              <a:t>at appropriate Intermediate stages</a:t>
            </a:r>
          </a:p>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49128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12"/>
          <p:cNvSpPr>
            <a:spLocks noGrp="1" noChangeArrowheads="1"/>
          </p:cNvSpPr>
          <p:nvPr>
            <p:ph type="title"/>
          </p:nvPr>
        </p:nvSpPr>
        <p:spPr/>
        <p:txBody>
          <a:bodyPr/>
          <a:lstStyle/>
          <a:p>
            <a:r>
              <a:rPr lang="en-US" dirty="0"/>
              <a:t>Source Data from Various Origins</a:t>
            </a:r>
          </a:p>
        </p:txBody>
      </p:sp>
      <p:sp>
        <p:nvSpPr>
          <p:cNvPr id="2056" name="Rectangle 14"/>
          <p:cNvSpPr>
            <a:spLocks noGrp="1" noChangeArrowheads="1"/>
          </p:cNvSpPr>
          <p:nvPr>
            <p:ph idx="1"/>
          </p:nvPr>
        </p:nvSpPr>
        <p:spPr>
          <a:xfrm>
            <a:off x="593061" y="1053389"/>
            <a:ext cx="10928351" cy="5267024"/>
          </a:xfrm>
        </p:spPr>
        <p:txBody>
          <a:bodyPr/>
          <a:lstStyle/>
          <a:p>
            <a:pPr lvl="1"/>
            <a:r>
              <a:rPr lang="en-US" dirty="0"/>
              <a:t>From GIS world : DTED, DFAD, VMAP, SHAPEFILE, GEOTIFF, GML, KML, …</a:t>
            </a:r>
          </a:p>
          <a:p>
            <a:pPr lvl="2"/>
            <a:r>
              <a:rPr lang="en-US" dirty="0"/>
              <a:t>Application to simulation</a:t>
            </a:r>
          </a:p>
          <a:p>
            <a:pPr lvl="2"/>
            <a:endParaRPr lang="en-US" dirty="0"/>
          </a:p>
          <a:p>
            <a:pPr lvl="3"/>
            <a:r>
              <a:rPr lang="en-US" dirty="0"/>
              <a:t>Elevation, Vector (roads, rivers and building positions), Geo-referenced satellite imagery</a:t>
            </a:r>
          </a:p>
          <a:p>
            <a:pPr lvl="1"/>
            <a:r>
              <a:rPr lang="en-US" dirty="0"/>
              <a:t>From Photography World : BMP, ECW, JPEG ,JPEG 2000, RGB, TIFF™ </a:t>
            </a:r>
          </a:p>
          <a:p>
            <a:pPr lvl="2"/>
            <a:r>
              <a:rPr lang="en-US" dirty="0"/>
              <a:t>Application to simulation</a:t>
            </a:r>
          </a:p>
          <a:p>
            <a:pPr lvl="2"/>
            <a:endParaRPr lang="en-US" dirty="0"/>
          </a:p>
          <a:p>
            <a:pPr lvl="3"/>
            <a:r>
              <a:rPr lang="en-US" dirty="0"/>
              <a:t>Texture for Terrain or objects to add visual realism, without complex geometric models</a:t>
            </a:r>
          </a:p>
          <a:p>
            <a:pPr lvl="1"/>
            <a:r>
              <a:rPr lang="en-US" dirty="0"/>
              <a:t>From Architecture/Game Worlds : COLLADA, </a:t>
            </a:r>
            <a:r>
              <a:rPr lang="en-US" dirty="0" err="1"/>
              <a:t>OpenFlight</a:t>
            </a:r>
            <a:r>
              <a:rPr lang="en-US" dirty="0"/>
              <a:t>™, VRML, X3D, …</a:t>
            </a:r>
          </a:p>
          <a:p>
            <a:pPr lvl="2"/>
            <a:r>
              <a:rPr lang="en-US" dirty="0"/>
              <a:t>Application to simulation</a:t>
            </a:r>
          </a:p>
          <a:p>
            <a:pPr lvl="2"/>
            <a:endParaRPr lang="en-US" dirty="0"/>
          </a:p>
          <a:p>
            <a:pPr lvl="2"/>
            <a:endParaRPr lang="en-US" dirty="0"/>
          </a:p>
          <a:p>
            <a:pPr lvl="3"/>
            <a:r>
              <a:rPr lang="en-US" dirty="0"/>
              <a:t>Formats from 3D modelers (e.g. 3DS ™, Maya ™, Creator ™, ... )</a:t>
            </a:r>
          </a:p>
          <a:p>
            <a:pPr lvl="3"/>
            <a:r>
              <a:rPr lang="en-US" dirty="0"/>
              <a:t>Application to simulation : Dedicated to 3D Objects modeling for visual Systems.</a:t>
            </a:r>
          </a:p>
        </p:txBody>
      </p:sp>
      <p:grpSp>
        <p:nvGrpSpPr>
          <p:cNvPr id="2053" name="Group 1028"/>
          <p:cNvGrpSpPr>
            <a:grpSpLocks/>
          </p:cNvGrpSpPr>
          <p:nvPr/>
        </p:nvGrpSpPr>
        <p:grpSpPr bwMode="auto">
          <a:xfrm>
            <a:off x="7209352" y="4571992"/>
            <a:ext cx="4167763" cy="785798"/>
            <a:chOff x="249" y="3339"/>
            <a:chExt cx="5353" cy="789"/>
          </a:xfrm>
        </p:grpSpPr>
        <p:pic>
          <p:nvPicPr>
            <p:cNvPr id="2057" name="Picture 1029" descr="EC1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 y="3339"/>
              <a:ext cx="1043" cy="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3" y="3339"/>
              <a:ext cx="1044" cy="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0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2" y="3339"/>
              <a:ext cx="998" cy="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0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5" y="3339"/>
              <a:ext cx="1043" cy="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1033"/>
            <p:cNvGraphicFramePr>
              <a:graphicFrameLocks noChangeAspect="1"/>
            </p:cNvGraphicFramePr>
            <p:nvPr/>
          </p:nvGraphicFramePr>
          <p:xfrm>
            <a:off x="4604" y="3339"/>
            <a:ext cx="998" cy="787"/>
          </p:xfrm>
          <a:graphic>
            <a:graphicData uri="http://schemas.openxmlformats.org/presentationml/2006/ole">
              <mc:AlternateContent xmlns:mc="http://schemas.openxmlformats.org/markup-compatibility/2006">
                <mc:Choice xmlns:v="urn:schemas-microsoft-com:vml" Requires="v">
                  <p:oleObj spid="_x0000_s3174" name="Image" r:id="rId8" imgW="2526984" imgH="1993651" progId="Photoshop.Image.6">
                    <p:embed/>
                  </p:oleObj>
                </mc:Choice>
                <mc:Fallback>
                  <p:oleObj name="Image" r:id="rId8" imgW="2526984" imgH="1993651" progId="Photoshop.Image.6">
                    <p:embed/>
                    <p:pic>
                      <p:nvPicPr>
                        <p:cNvPr id="2050" name="Object 10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4" y="3339"/>
                          <a:ext cx="998"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 name="Group 1031">
            <a:extLst>
              <a:ext uri="{FF2B5EF4-FFF2-40B4-BE49-F238E27FC236}">
                <a16:creationId xmlns:a16="http://schemas.microsoft.com/office/drawing/2014/main" id="{1A26A265-21D0-46D4-BE9F-9FBE12CB704B}"/>
              </a:ext>
            </a:extLst>
          </p:cNvPr>
          <p:cNvGrpSpPr>
            <a:grpSpLocks/>
          </p:cNvGrpSpPr>
          <p:nvPr/>
        </p:nvGrpSpPr>
        <p:grpSpPr bwMode="auto">
          <a:xfrm>
            <a:off x="9092790" y="3001611"/>
            <a:ext cx="2284325" cy="637175"/>
            <a:chOff x="1724" y="4218"/>
            <a:chExt cx="3719" cy="952"/>
          </a:xfrm>
        </p:grpSpPr>
        <p:pic>
          <p:nvPicPr>
            <p:cNvPr id="14" name="Picture 1028" descr="ov1">
              <a:extLst>
                <a:ext uri="{FF2B5EF4-FFF2-40B4-BE49-F238E27FC236}">
                  <a16:creationId xmlns:a16="http://schemas.microsoft.com/office/drawing/2014/main" id="{FDE7DE9A-DD49-4B8D-9DEE-C0B88B48EA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4" y="4218"/>
              <a:ext cx="1406" cy="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AutoShape 1029">
              <a:extLst>
                <a:ext uri="{FF2B5EF4-FFF2-40B4-BE49-F238E27FC236}">
                  <a16:creationId xmlns:a16="http://schemas.microsoft.com/office/drawing/2014/main" id="{7351B595-EBBF-454F-B86E-BC3B24D3C298}"/>
                </a:ext>
              </a:extLst>
            </p:cNvPr>
            <p:cNvSpPr>
              <a:spLocks noChangeArrowheads="1"/>
            </p:cNvSpPr>
            <p:nvPr/>
          </p:nvSpPr>
          <p:spPr bwMode="auto">
            <a:xfrm>
              <a:off x="3221" y="4626"/>
              <a:ext cx="635" cy="182"/>
            </a:xfrm>
            <a:custGeom>
              <a:avLst/>
              <a:gdLst>
                <a:gd name="T0" fmla="*/ 14 w 21600"/>
                <a:gd name="T1" fmla="*/ 0 h 21600"/>
                <a:gd name="T2" fmla="*/ 0 w 21600"/>
                <a:gd name="T3" fmla="*/ 1 h 21600"/>
                <a:gd name="T4" fmla="*/ 14 w 21600"/>
                <a:gd name="T5" fmla="*/ 2 h 21600"/>
                <a:gd name="T6" fmla="*/ 19 w 21600"/>
                <a:gd name="T7" fmla="*/ 1 h 21600"/>
                <a:gd name="T8" fmla="*/ 17694720 60000 65536"/>
                <a:gd name="T9" fmla="*/ 11796480 60000 65536"/>
                <a:gd name="T10" fmla="*/ 5898240 60000 65536"/>
                <a:gd name="T11" fmla="*/ 0 60000 65536"/>
                <a:gd name="T12" fmla="*/ 3368 w 21600"/>
                <a:gd name="T13" fmla="*/ 5341 h 21600"/>
                <a:gd name="T14" fmla="*/ 18913 w 21600"/>
                <a:gd name="T15" fmla="*/ 1614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wrap="none" lIns="72567" tIns="36283" rIns="72567" bIns="36283" anchor="ctr"/>
            <a:lstStyle/>
            <a:p>
              <a:pPr algn="ctr" eaLnBrk="1" hangingPunct="1"/>
              <a:endParaRPr lang="en-US" sz="1200">
                <a:solidFill>
                  <a:srgbClr val="5378B3"/>
                </a:solidFill>
                <a:latin typeface="Arial" pitchFamily="34" charset="0"/>
              </a:endParaRPr>
            </a:p>
          </p:txBody>
        </p:sp>
        <p:pic>
          <p:nvPicPr>
            <p:cNvPr id="17" name="Picture 1030" descr="ov1">
              <a:extLst>
                <a:ext uri="{FF2B5EF4-FFF2-40B4-BE49-F238E27FC236}">
                  <a16:creationId xmlns:a16="http://schemas.microsoft.com/office/drawing/2014/main" id="{C6AC4ABF-0EA7-4E4F-9F3F-F535019832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7" y="4233"/>
              <a:ext cx="1406" cy="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8" name="Group 4">
            <a:extLst>
              <a:ext uri="{FF2B5EF4-FFF2-40B4-BE49-F238E27FC236}">
                <a16:creationId xmlns:a16="http://schemas.microsoft.com/office/drawing/2014/main" id="{92B6222D-6C31-4D95-966E-537BD4151550}"/>
              </a:ext>
            </a:extLst>
          </p:cNvPr>
          <p:cNvGrpSpPr>
            <a:grpSpLocks/>
          </p:cNvGrpSpPr>
          <p:nvPr/>
        </p:nvGrpSpPr>
        <p:grpSpPr bwMode="auto">
          <a:xfrm>
            <a:off x="7594241" y="1591948"/>
            <a:ext cx="3782874" cy="618110"/>
            <a:chOff x="884" y="3438"/>
            <a:chExt cx="4514" cy="718"/>
          </a:xfrm>
        </p:grpSpPr>
        <p:pic>
          <p:nvPicPr>
            <p:cNvPr id="19" name="Picture 5" descr="globe">
              <a:extLst>
                <a:ext uri="{FF2B5EF4-FFF2-40B4-BE49-F238E27FC236}">
                  <a16:creationId xmlns:a16="http://schemas.microsoft.com/office/drawing/2014/main" id="{3CEC28B4-2D6E-478F-9E4D-6F050E2B1D24}"/>
                </a:ext>
              </a:extLst>
            </p:cNvPr>
            <p:cNvPicPr>
              <a:picLocks noChangeAspect="1" noChangeArrowheads="1"/>
            </p:cNvPicPr>
            <p:nvPr/>
          </p:nvPicPr>
          <p:blipFill>
            <a:blip r:embed="rId12" cstate="print">
              <a:clrChange>
                <a:clrFrom>
                  <a:srgbClr val="FBF9FA"/>
                </a:clrFrom>
                <a:clrTo>
                  <a:srgbClr val="FBF9FA">
                    <a:alpha val="0"/>
                  </a:srgbClr>
                </a:clrTo>
              </a:clrChange>
              <a:extLst>
                <a:ext uri="{28A0092B-C50C-407E-A947-70E740481C1C}">
                  <a14:useLocalDpi xmlns:a14="http://schemas.microsoft.com/office/drawing/2010/main" val="0"/>
                </a:ext>
              </a:extLst>
            </a:blip>
            <a:srcRect/>
            <a:stretch>
              <a:fillRect/>
            </a:stretch>
          </p:blipFill>
          <p:spPr bwMode="auto">
            <a:xfrm>
              <a:off x="2381" y="3475"/>
              <a:ext cx="771" cy="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7F348754-D4FD-428F-A6E6-C530E862951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4" y="3451"/>
              <a:ext cx="862" cy="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7">
              <a:extLst>
                <a:ext uri="{FF2B5EF4-FFF2-40B4-BE49-F238E27FC236}">
                  <a16:creationId xmlns:a16="http://schemas.microsoft.com/office/drawing/2014/main" id="{D9ADA463-DDBD-44BE-B201-ACB0CD50539B}"/>
                </a:ext>
              </a:extLst>
            </p:cNvPr>
            <p:cNvSpPr>
              <a:spLocks noChangeArrowheads="1"/>
            </p:cNvSpPr>
            <p:nvPr/>
          </p:nvSpPr>
          <p:spPr bwMode="auto">
            <a:xfrm>
              <a:off x="1791" y="3702"/>
              <a:ext cx="635" cy="182"/>
            </a:xfrm>
            <a:custGeom>
              <a:avLst/>
              <a:gdLst>
                <a:gd name="T0" fmla="*/ 14 w 21600"/>
                <a:gd name="T1" fmla="*/ 0 h 21600"/>
                <a:gd name="T2" fmla="*/ 0 w 21600"/>
                <a:gd name="T3" fmla="*/ 1 h 21600"/>
                <a:gd name="T4" fmla="*/ 14 w 21600"/>
                <a:gd name="T5" fmla="*/ 2 h 21600"/>
                <a:gd name="T6" fmla="*/ 19 w 21600"/>
                <a:gd name="T7" fmla="*/ 1 h 21600"/>
                <a:gd name="T8" fmla="*/ 17694720 60000 65536"/>
                <a:gd name="T9" fmla="*/ 11796480 60000 65536"/>
                <a:gd name="T10" fmla="*/ 5898240 60000 65536"/>
                <a:gd name="T11" fmla="*/ 0 60000 65536"/>
                <a:gd name="T12" fmla="*/ 3368 w 21600"/>
                <a:gd name="T13" fmla="*/ 5341 h 21600"/>
                <a:gd name="T14" fmla="*/ 18913 w 21600"/>
                <a:gd name="T15" fmla="*/ 1614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wrap="none" lIns="72567" tIns="36283" rIns="72567" bIns="36283" anchor="ctr"/>
            <a:lstStyle/>
            <a:p>
              <a:pPr algn="ctr" eaLnBrk="1" hangingPunct="1"/>
              <a:endParaRPr lang="en-US" sz="1200">
                <a:solidFill>
                  <a:srgbClr val="5378B3"/>
                </a:solidFill>
                <a:latin typeface="Arial" pitchFamily="34" charset="0"/>
              </a:endParaRPr>
            </a:p>
          </p:txBody>
        </p:sp>
        <p:pic>
          <p:nvPicPr>
            <p:cNvPr id="22" name="Picture 8">
              <a:extLst>
                <a:ext uri="{FF2B5EF4-FFF2-40B4-BE49-F238E27FC236}">
                  <a16:creationId xmlns:a16="http://schemas.microsoft.com/office/drawing/2014/main" id="{B252D422-EED9-4D5F-AF86-45A2E945B18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24" y="3475"/>
              <a:ext cx="922" cy="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 name="Picture 9">
              <a:extLst>
                <a:ext uri="{FF2B5EF4-FFF2-40B4-BE49-F238E27FC236}">
                  <a16:creationId xmlns:a16="http://schemas.microsoft.com/office/drawing/2014/main" id="{70759E31-5E11-4B95-BF1B-4E2F0E745C3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8" y="3438"/>
              <a:ext cx="840" cy="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ctangle 3">
            <a:extLst>
              <a:ext uri="{FF2B5EF4-FFF2-40B4-BE49-F238E27FC236}">
                <a16:creationId xmlns:a16="http://schemas.microsoft.com/office/drawing/2014/main" id="{E7F31D19-B4BA-47DB-9FB4-521DA72A3D25}"/>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4278585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Phase1 :  </a:t>
            </a:r>
            <a:r>
              <a:rPr lang="fr-FR" sz="2800" dirty="0" err="1"/>
              <a:t>Generation</a:t>
            </a:r>
            <a:r>
              <a:rPr lang="fr-FR" sz="2800" dirty="0"/>
              <a:t> of the </a:t>
            </a:r>
            <a:r>
              <a:rPr lang="fr-FR" sz="2800" dirty="0" err="1"/>
              <a:t>Intermediate</a:t>
            </a:r>
            <a:r>
              <a:rPr lang="fr-FR" sz="2800" dirty="0"/>
              <a:t> </a:t>
            </a:r>
            <a:r>
              <a:rPr lang="fr-FR" sz="2800" dirty="0" err="1"/>
              <a:t>Datasets</a:t>
            </a:r>
            <a:endParaRPr lang="fr-FR" sz="2800" dirty="0"/>
          </a:p>
        </p:txBody>
      </p:sp>
      <p:sp>
        <p:nvSpPr>
          <p:cNvPr id="4" name="Cylindre 3"/>
          <p:cNvSpPr/>
          <p:nvPr/>
        </p:nvSpPr>
        <p:spPr bwMode="auto">
          <a:xfrm>
            <a:off x="1791384" y="948065"/>
            <a:ext cx="1856344" cy="5472608"/>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p:txBody>
      </p:sp>
      <p:sp>
        <p:nvSpPr>
          <p:cNvPr id="5" name="ZoneTexte 4"/>
          <p:cNvSpPr txBox="1"/>
          <p:nvPr/>
        </p:nvSpPr>
        <p:spPr>
          <a:xfrm>
            <a:off x="2068580" y="1047125"/>
            <a:ext cx="1261884" cy="261610"/>
          </a:xfrm>
          <a:prstGeom prst="rect">
            <a:avLst/>
          </a:prstGeom>
          <a:noFill/>
        </p:spPr>
        <p:txBody>
          <a:bodyPr wrap="none" rtlCol="0">
            <a:spAutoFit/>
          </a:bodyPr>
          <a:lstStyle/>
          <a:p>
            <a:r>
              <a:rPr lang="fr-FR" sz="1100" b="1" dirty="0"/>
              <a:t>Source </a:t>
            </a:r>
            <a:r>
              <a:rPr lang="fr-FR" sz="1100" b="1" dirty="0" err="1"/>
              <a:t>Dataset</a:t>
            </a:r>
            <a:endParaRPr lang="fr-FR" sz="1100" b="1" dirty="0"/>
          </a:p>
        </p:txBody>
      </p:sp>
      <p:sp>
        <p:nvSpPr>
          <p:cNvPr id="6" name="Organigramme : Disque magnétique 5"/>
          <p:cNvSpPr/>
          <p:nvPr/>
        </p:nvSpPr>
        <p:spPr bwMode="auto">
          <a:xfrm>
            <a:off x="2027548" y="1433453"/>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7" name="ZoneTexte 6"/>
          <p:cNvSpPr txBox="1"/>
          <p:nvPr/>
        </p:nvSpPr>
        <p:spPr>
          <a:xfrm>
            <a:off x="2184123" y="1444851"/>
            <a:ext cx="843501" cy="261610"/>
          </a:xfrm>
          <a:prstGeom prst="rect">
            <a:avLst/>
          </a:prstGeom>
          <a:noFill/>
        </p:spPr>
        <p:txBody>
          <a:bodyPr wrap="none" rtlCol="0">
            <a:spAutoFit/>
          </a:bodyPr>
          <a:lstStyle/>
          <a:p>
            <a:r>
              <a:rPr lang="fr-FR" sz="1100" b="1" i="1" dirty="0" err="1"/>
              <a:t>Elevation</a:t>
            </a:r>
            <a:endParaRPr lang="fr-FR" sz="1100" b="1" i="1"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486" y="1865502"/>
            <a:ext cx="850083" cy="56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rganigramme : Disque magnétique 9"/>
          <p:cNvSpPr/>
          <p:nvPr/>
        </p:nvSpPr>
        <p:spPr bwMode="auto">
          <a:xfrm>
            <a:off x="2027548" y="2657589"/>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8" name="ZoneTexte 7"/>
          <p:cNvSpPr txBox="1"/>
          <p:nvPr/>
        </p:nvSpPr>
        <p:spPr>
          <a:xfrm>
            <a:off x="2279704" y="2679075"/>
            <a:ext cx="787395" cy="261610"/>
          </a:xfrm>
          <a:prstGeom prst="rect">
            <a:avLst/>
          </a:prstGeom>
          <a:noFill/>
        </p:spPr>
        <p:txBody>
          <a:bodyPr wrap="none" rtlCol="0">
            <a:spAutoFit/>
          </a:bodyPr>
          <a:lstStyle/>
          <a:p>
            <a:r>
              <a:rPr lang="fr-FR" sz="1100" b="1" i="1" dirty="0" err="1"/>
              <a:t>Imagery</a:t>
            </a:r>
            <a:endParaRPr lang="fr-FR" sz="1100" b="1" i="1" dirty="0"/>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521" y="3075485"/>
            <a:ext cx="692054" cy="66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rganigramme : Disque magnétique 12"/>
          <p:cNvSpPr/>
          <p:nvPr/>
        </p:nvSpPr>
        <p:spPr bwMode="auto">
          <a:xfrm>
            <a:off x="2035480" y="3881725"/>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14" name="Organigramme : Disque magnétique 13"/>
          <p:cNvSpPr/>
          <p:nvPr/>
        </p:nvSpPr>
        <p:spPr bwMode="auto">
          <a:xfrm>
            <a:off x="2026414" y="5105861"/>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9" name="ZoneTexte 8"/>
          <p:cNvSpPr txBox="1"/>
          <p:nvPr/>
        </p:nvSpPr>
        <p:spPr>
          <a:xfrm>
            <a:off x="2190240" y="3912205"/>
            <a:ext cx="958917" cy="261610"/>
          </a:xfrm>
          <a:prstGeom prst="rect">
            <a:avLst/>
          </a:prstGeom>
          <a:noFill/>
        </p:spPr>
        <p:txBody>
          <a:bodyPr wrap="none" rtlCol="0">
            <a:spAutoFit/>
          </a:bodyPr>
          <a:lstStyle/>
          <a:p>
            <a:r>
              <a:rPr lang="fr-FR" sz="1100" b="1" i="1" dirty="0" err="1"/>
              <a:t>Planimetry</a:t>
            </a:r>
            <a:endParaRPr lang="fr-FR" sz="1100" b="1" i="1" dirty="0"/>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1177" y="4298806"/>
            <a:ext cx="952741" cy="63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2084520" y="5127347"/>
            <a:ext cx="923651" cy="261610"/>
          </a:xfrm>
          <a:prstGeom prst="rect">
            <a:avLst/>
          </a:prstGeom>
          <a:noFill/>
        </p:spPr>
        <p:txBody>
          <a:bodyPr wrap="none" rtlCol="0">
            <a:spAutoFit/>
          </a:bodyPr>
          <a:lstStyle/>
          <a:p>
            <a:r>
              <a:rPr lang="fr-FR" sz="1100" b="1" i="1" dirty="0"/>
              <a:t>3D </a:t>
            </a:r>
            <a:r>
              <a:rPr lang="fr-FR" sz="1100" b="1" i="1" dirty="0" err="1"/>
              <a:t>Models</a:t>
            </a:r>
            <a:endParaRPr lang="fr-FR" sz="1100" b="1" i="1" dirty="0"/>
          </a:p>
        </p:txBody>
      </p:sp>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5140" y="5537909"/>
            <a:ext cx="1106684" cy="49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ylindre 19"/>
          <p:cNvSpPr/>
          <p:nvPr/>
        </p:nvSpPr>
        <p:spPr bwMode="auto">
          <a:xfrm>
            <a:off x="8544272" y="952257"/>
            <a:ext cx="1856344" cy="5544616"/>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p:txBody>
      </p:sp>
      <p:sp>
        <p:nvSpPr>
          <p:cNvPr id="21" name="ZoneTexte 20"/>
          <p:cNvSpPr txBox="1"/>
          <p:nvPr/>
        </p:nvSpPr>
        <p:spPr>
          <a:xfrm>
            <a:off x="8940849" y="963306"/>
            <a:ext cx="1124026" cy="430887"/>
          </a:xfrm>
          <a:prstGeom prst="rect">
            <a:avLst/>
          </a:prstGeom>
          <a:noFill/>
        </p:spPr>
        <p:txBody>
          <a:bodyPr wrap="none" rtlCol="0">
            <a:spAutoFit/>
          </a:bodyPr>
          <a:lstStyle/>
          <a:p>
            <a:r>
              <a:rPr lang="fr-FR" sz="1100" b="1" dirty="0" err="1"/>
              <a:t>Intermediate</a:t>
            </a:r>
            <a:endParaRPr lang="fr-FR" sz="1100" b="1" dirty="0"/>
          </a:p>
          <a:p>
            <a:r>
              <a:rPr lang="fr-FR" sz="1100" b="1" dirty="0" err="1"/>
              <a:t>Dataset</a:t>
            </a:r>
            <a:endParaRPr lang="fr-FR" sz="1100" b="1" dirty="0"/>
          </a:p>
        </p:txBody>
      </p:sp>
      <p:grpSp>
        <p:nvGrpSpPr>
          <p:cNvPr id="15" name="Groupe 14"/>
          <p:cNvGrpSpPr/>
          <p:nvPr/>
        </p:nvGrpSpPr>
        <p:grpSpPr>
          <a:xfrm>
            <a:off x="8871313" y="1851604"/>
            <a:ext cx="1230793" cy="828845"/>
            <a:chOff x="4925383" y="2260239"/>
            <a:chExt cx="1230793" cy="828845"/>
          </a:xfrm>
        </p:grpSpPr>
        <p:sp>
          <p:nvSpPr>
            <p:cNvPr id="22" name="Organigramme : Disque magnétique 21"/>
            <p:cNvSpPr/>
            <p:nvPr/>
          </p:nvSpPr>
          <p:spPr bwMode="auto">
            <a:xfrm>
              <a:off x="4932040" y="2260239"/>
              <a:ext cx="1224136" cy="828845"/>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23" name="ZoneTexte 22"/>
            <p:cNvSpPr txBox="1"/>
            <p:nvPr/>
          </p:nvSpPr>
          <p:spPr>
            <a:xfrm>
              <a:off x="4925383" y="2270134"/>
              <a:ext cx="1174106" cy="230832"/>
            </a:xfrm>
            <a:prstGeom prst="rect">
              <a:avLst/>
            </a:prstGeom>
            <a:noFill/>
          </p:spPr>
          <p:txBody>
            <a:bodyPr wrap="square" rtlCol="0">
              <a:spAutoFit/>
            </a:bodyPr>
            <a:lstStyle/>
            <a:p>
              <a:pPr algn="ctr"/>
              <a:r>
                <a:rPr lang="fr-FR" sz="900" b="1" dirty="0" err="1"/>
                <a:t>Elevation</a:t>
              </a:r>
              <a:r>
                <a:rPr lang="fr-FR" sz="900" b="1" dirty="0"/>
                <a:t> (</a:t>
              </a:r>
              <a:r>
                <a:rPr lang="fr-FR" sz="900" b="1" dirty="0" err="1"/>
                <a:t>Tiled</a:t>
              </a:r>
              <a:r>
                <a:rPr lang="fr-FR" sz="900" b="1" dirty="0"/>
                <a:t> ) </a:t>
              </a:r>
            </a:p>
          </p:txBody>
        </p:sp>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9558" y="2586058"/>
              <a:ext cx="689099" cy="42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e 15"/>
          <p:cNvGrpSpPr/>
          <p:nvPr/>
        </p:nvGrpSpPr>
        <p:grpSpPr>
          <a:xfrm>
            <a:off x="8832083" y="2784679"/>
            <a:ext cx="1398616" cy="831875"/>
            <a:chOff x="7308082" y="2778363"/>
            <a:chExt cx="1398616" cy="831875"/>
          </a:xfrm>
        </p:grpSpPr>
        <p:sp>
          <p:nvSpPr>
            <p:cNvPr id="26" name="Organigramme : Disque magnétique 25"/>
            <p:cNvSpPr/>
            <p:nvPr/>
          </p:nvSpPr>
          <p:spPr bwMode="auto">
            <a:xfrm>
              <a:off x="7335512" y="2780928"/>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740" y="3094037"/>
              <a:ext cx="501679" cy="47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27"/>
            <p:cNvSpPr txBox="1"/>
            <p:nvPr/>
          </p:nvSpPr>
          <p:spPr>
            <a:xfrm>
              <a:off x="7308082" y="2778363"/>
              <a:ext cx="1398616" cy="246221"/>
            </a:xfrm>
            <a:prstGeom prst="rect">
              <a:avLst/>
            </a:prstGeom>
            <a:noFill/>
          </p:spPr>
          <p:txBody>
            <a:bodyPr wrap="square" rtlCol="0">
              <a:spAutoFit/>
            </a:bodyPr>
            <a:lstStyle/>
            <a:p>
              <a:pPr algn="ctr"/>
              <a:r>
                <a:rPr lang="fr-FR" sz="1000" b="1" i="1" dirty="0" err="1"/>
                <a:t>Imagery</a:t>
              </a:r>
              <a:r>
                <a:rPr lang="fr-FR" sz="1000" b="1" i="1" dirty="0"/>
                <a:t> </a:t>
              </a:r>
              <a:r>
                <a:rPr lang="fr-FR" sz="1000" b="1" dirty="0"/>
                <a:t>(</a:t>
              </a:r>
              <a:r>
                <a:rPr lang="fr-FR" sz="1000" b="1" dirty="0" err="1"/>
                <a:t>Tiled</a:t>
              </a:r>
              <a:r>
                <a:rPr lang="fr-FR" sz="1000" b="1" dirty="0"/>
                <a:t> )</a:t>
              </a:r>
              <a:r>
                <a:rPr lang="fr-FR" sz="1000" b="1" i="1" dirty="0"/>
                <a:t> </a:t>
              </a:r>
            </a:p>
          </p:txBody>
        </p:sp>
      </p:grpSp>
      <p:grpSp>
        <p:nvGrpSpPr>
          <p:cNvPr id="17" name="Groupe 16"/>
          <p:cNvGrpSpPr/>
          <p:nvPr/>
        </p:nvGrpSpPr>
        <p:grpSpPr>
          <a:xfrm>
            <a:off x="8877970" y="3680352"/>
            <a:ext cx="1224136" cy="867137"/>
            <a:chOff x="4860032" y="3671600"/>
            <a:chExt cx="1224136" cy="867137"/>
          </a:xfrm>
        </p:grpSpPr>
        <p:sp>
          <p:nvSpPr>
            <p:cNvPr id="32" name="Organigramme : Disque magnétique 31"/>
            <p:cNvSpPr/>
            <p:nvPr/>
          </p:nvSpPr>
          <p:spPr bwMode="auto">
            <a:xfrm>
              <a:off x="4860032" y="3709427"/>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34" name="ZoneTexte 33"/>
            <p:cNvSpPr txBox="1"/>
            <p:nvPr/>
          </p:nvSpPr>
          <p:spPr>
            <a:xfrm>
              <a:off x="4992642" y="3671600"/>
              <a:ext cx="958916" cy="261610"/>
            </a:xfrm>
            <a:prstGeom prst="rect">
              <a:avLst/>
            </a:prstGeom>
            <a:noFill/>
          </p:spPr>
          <p:txBody>
            <a:bodyPr wrap="none" rtlCol="0">
              <a:spAutoFit/>
            </a:bodyPr>
            <a:lstStyle/>
            <a:p>
              <a:pPr algn="ctr"/>
              <a:r>
                <a:rPr lang="fr-FR" sz="1100" b="1" i="1" dirty="0"/>
                <a:t>Classification</a:t>
              </a:r>
            </a:p>
          </p:txBody>
        </p:sp>
        <p:pic>
          <p:nvPicPr>
            <p:cNvPr id="51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9229" y="4001058"/>
              <a:ext cx="705743" cy="49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e 17"/>
          <p:cNvGrpSpPr/>
          <p:nvPr/>
        </p:nvGrpSpPr>
        <p:grpSpPr>
          <a:xfrm>
            <a:off x="8858165" y="4541610"/>
            <a:ext cx="1224136" cy="916375"/>
            <a:chOff x="4427984" y="4262303"/>
            <a:chExt cx="1224136" cy="916375"/>
          </a:xfrm>
        </p:grpSpPr>
        <p:sp>
          <p:nvSpPr>
            <p:cNvPr id="37" name="Organigramme : Disque magnétique 36"/>
            <p:cNvSpPr/>
            <p:nvPr/>
          </p:nvSpPr>
          <p:spPr bwMode="auto">
            <a:xfrm>
              <a:off x="4427984" y="4332000"/>
              <a:ext cx="1224136" cy="84667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38"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3681" y="4669891"/>
              <a:ext cx="952741" cy="42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ZoneTexte 35"/>
            <p:cNvSpPr txBox="1"/>
            <p:nvPr/>
          </p:nvSpPr>
          <p:spPr>
            <a:xfrm>
              <a:off x="4516392" y="4262303"/>
              <a:ext cx="965329" cy="430887"/>
            </a:xfrm>
            <a:prstGeom prst="rect">
              <a:avLst/>
            </a:prstGeom>
            <a:noFill/>
          </p:spPr>
          <p:txBody>
            <a:bodyPr wrap="none" rtlCol="0">
              <a:spAutoFit/>
            </a:bodyPr>
            <a:lstStyle/>
            <a:p>
              <a:r>
                <a:rPr lang="fr-FR" sz="1100" b="1" i="1" dirty="0" err="1"/>
                <a:t>Planimetry</a:t>
              </a:r>
              <a:endParaRPr lang="fr-FR" sz="1100" b="1" i="1" dirty="0"/>
            </a:p>
            <a:p>
              <a:r>
                <a:rPr lang="fr-FR" sz="1100" b="1" i="1" dirty="0"/>
                <a:t>&amp; Attribution</a:t>
              </a:r>
            </a:p>
          </p:txBody>
        </p:sp>
      </p:grpSp>
      <p:grpSp>
        <p:nvGrpSpPr>
          <p:cNvPr id="19" name="Groupe 18"/>
          <p:cNvGrpSpPr/>
          <p:nvPr/>
        </p:nvGrpSpPr>
        <p:grpSpPr>
          <a:xfrm>
            <a:off x="8847790" y="5518931"/>
            <a:ext cx="1224136" cy="847341"/>
            <a:chOff x="4499992" y="4669891"/>
            <a:chExt cx="1224136" cy="847341"/>
          </a:xfrm>
        </p:grpSpPr>
        <p:sp>
          <p:nvSpPr>
            <p:cNvPr id="40" name="Organigramme : Disque magnétique 39"/>
            <p:cNvSpPr/>
            <p:nvPr/>
          </p:nvSpPr>
          <p:spPr bwMode="auto">
            <a:xfrm>
              <a:off x="4499992" y="4669891"/>
              <a:ext cx="1224136" cy="847341"/>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100" b="1" dirty="0"/>
            </a:p>
          </p:txBody>
        </p:sp>
        <p:sp>
          <p:nvSpPr>
            <p:cNvPr id="41" name="ZoneTexte 40"/>
            <p:cNvSpPr txBox="1"/>
            <p:nvPr/>
          </p:nvSpPr>
          <p:spPr>
            <a:xfrm>
              <a:off x="4658483" y="4680063"/>
              <a:ext cx="923651" cy="261610"/>
            </a:xfrm>
            <a:prstGeom prst="rect">
              <a:avLst/>
            </a:prstGeom>
            <a:noFill/>
          </p:spPr>
          <p:txBody>
            <a:bodyPr wrap="none" rtlCol="0">
              <a:spAutoFit/>
            </a:bodyPr>
            <a:lstStyle/>
            <a:p>
              <a:r>
                <a:rPr lang="fr-FR" sz="1100" b="1" i="1" dirty="0"/>
                <a:t>3D </a:t>
              </a:r>
              <a:r>
                <a:rPr lang="fr-FR" sz="1100" b="1" i="1" dirty="0" err="1"/>
                <a:t>Models</a:t>
              </a:r>
              <a:endParaRPr lang="fr-FR" sz="1100" b="1" i="1" dirty="0"/>
            </a:p>
          </p:txBody>
        </p:sp>
        <p:pic>
          <p:nvPicPr>
            <p:cNvPr id="42"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5218" y="4996284"/>
              <a:ext cx="553342" cy="24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69025" y="4995414"/>
              <a:ext cx="366527" cy="36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ectangle à coins arrondis 23"/>
          <p:cNvSpPr/>
          <p:nvPr/>
        </p:nvSpPr>
        <p:spPr bwMode="auto">
          <a:xfrm>
            <a:off x="4655840" y="1094804"/>
            <a:ext cx="3024334" cy="1397495"/>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marL="82550" indent="-82550">
              <a:buFont typeface="Arial" pitchFamily="34" charset="0"/>
              <a:buChar char="•"/>
            </a:pPr>
            <a:r>
              <a:rPr lang="fr-FR" sz="1200" b="1" dirty="0">
                <a:solidFill>
                  <a:schemeClr val="accent2">
                    <a:lumMod val="50000"/>
                  </a:schemeClr>
                </a:solidFill>
              </a:rPr>
              <a:t>Projection Conversions</a:t>
            </a:r>
          </a:p>
          <a:p>
            <a:pPr marL="82550" indent="-82550">
              <a:buFont typeface="Arial" pitchFamily="34" charset="0"/>
              <a:buChar char="•"/>
            </a:pPr>
            <a:r>
              <a:rPr lang="fr-FR" sz="1200" b="1" dirty="0">
                <a:solidFill>
                  <a:schemeClr val="accent2">
                    <a:lumMod val="50000"/>
                  </a:schemeClr>
                </a:solidFill>
              </a:rPr>
              <a:t>Format Conversions</a:t>
            </a:r>
          </a:p>
          <a:p>
            <a:pPr marL="82550" indent="-82550">
              <a:buFont typeface="Arial" pitchFamily="34" charset="0"/>
              <a:buChar char="•"/>
            </a:pPr>
            <a:r>
              <a:rPr lang="fr-FR" sz="1200" b="1" dirty="0" err="1">
                <a:solidFill>
                  <a:schemeClr val="accent2">
                    <a:lumMod val="50000"/>
                  </a:schemeClr>
                </a:solidFill>
              </a:rPr>
              <a:t>Tiling</a:t>
            </a:r>
            <a:r>
              <a:rPr lang="fr-FR" sz="1200" b="1" dirty="0">
                <a:solidFill>
                  <a:schemeClr val="accent2">
                    <a:lumMod val="50000"/>
                  </a:schemeClr>
                </a:solidFill>
              </a:rPr>
              <a:t> (</a:t>
            </a:r>
            <a:r>
              <a:rPr lang="fr-FR" sz="1200" b="1" dirty="0" err="1">
                <a:solidFill>
                  <a:schemeClr val="accent2">
                    <a:lumMod val="50000"/>
                  </a:schemeClr>
                </a:solidFill>
              </a:rPr>
              <a:t>mosaïc</a:t>
            </a:r>
            <a:r>
              <a:rPr lang="fr-FR" sz="1200" b="1" dirty="0">
                <a:solidFill>
                  <a:schemeClr val="accent2">
                    <a:lumMod val="50000"/>
                  </a:schemeClr>
                </a:solidFill>
              </a:rPr>
              <a:t>)</a:t>
            </a:r>
          </a:p>
          <a:p>
            <a:pPr marL="82550" indent="-82550">
              <a:buFont typeface="Arial" pitchFamily="34" charset="0"/>
              <a:buChar char="•"/>
            </a:pPr>
            <a:r>
              <a:rPr lang="fr-FR" sz="1200" b="1" dirty="0">
                <a:solidFill>
                  <a:schemeClr val="accent2">
                    <a:lumMod val="50000"/>
                  </a:schemeClr>
                </a:solidFill>
              </a:rPr>
              <a:t>Harmonisation (</a:t>
            </a:r>
            <a:r>
              <a:rPr lang="fr-FR" sz="1200" b="1" dirty="0" err="1">
                <a:solidFill>
                  <a:schemeClr val="accent2">
                    <a:lumMod val="50000"/>
                  </a:schemeClr>
                </a:solidFill>
              </a:rPr>
              <a:t>between</a:t>
            </a:r>
            <a:r>
              <a:rPr lang="fr-FR" sz="1200" b="1" dirty="0">
                <a:solidFill>
                  <a:schemeClr val="accent2">
                    <a:lumMod val="50000"/>
                  </a:schemeClr>
                </a:solidFill>
              </a:rPr>
              <a:t> </a:t>
            </a:r>
            <a:r>
              <a:rPr lang="fr-FR" sz="1200" b="1" dirty="0" err="1">
                <a:solidFill>
                  <a:schemeClr val="accent2">
                    <a:lumMod val="50000"/>
                  </a:schemeClr>
                </a:solidFill>
              </a:rPr>
              <a:t>Tiles</a:t>
            </a:r>
            <a:r>
              <a:rPr lang="fr-FR" sz="1200" b="1" dirty="0">
                <a:solidFill>
                  <a:schemeClr val="accent2">
                    <a:lumMod val="50000"/>
                  </a:schemeClr>
                </a:solidFill>
              </a:rPr>
              <a:t>) </a:t>
            </a:r>
          </a:p>
          <a:p>
            <a:pPr marL="82550" indent="-82550">
              <a:buFont typeface="Arial" pitchFamily="34" charset="0"/>
              <a:buChar char="•"/>
            </a:pPr>
            <a:r>
              <a:rPr lang="fr-FR" sz="1200" b="1" dirty="0">
                <a:solidFill>
                  <a:schemeClr val="accent2">
                    <a:lumMod val="50000"/>
                  </a:schemeClr>
                </a:solidFill>
              </a:rPr>
              <a:t>Corrections of Source </a:t>
            </a:r>
            <a:r>
              <a:rPr lang="fr-FR" sz="1200" b="1" dirty="0" err="1">
                <a:solidFill>
                  <a:schemeClr val="accent2">
                    <a:lumMod val="50000"/>
                  </a:schemeClr>
                </a:solidFill>
              </a:rPr>
              <a:t>errors</a:t>
            </a:r>
            <a:endParaRPr lang="fr-FR" sz="1200" b="1" dirty="0">
              <a:solidFill>
                <a:schemeClr val="accent2">
                  <a:lumMod val="50000"/>
                </a:schemeClr>
              </a:solidFill>
            </a:endParaRPr>
          </a:p>
          <a:p>
            <a:pPr marL="82550" indent="-82550">
              <a:buFont typeface="Arial" pitchFamily="34" charset="0"/>
              <a:buChar char="•"/>
            </a:pPr>
            <a:r>
              <a:rPr lang="fr-FR" sz="1200" b="1" dirty="0" err="1">
                <a:solidFill>
                  <a:schemeClr val="accent2">
                    <a:lumMod val="50000"/>
                  </a:schemeClr>
                </a:solidFill>
              </a:rPr>
              <a:t>Reconciliation</a:t>
            </a:r>
            <a:r>
              <a:rPr lang="fr-FR" sz="1200" b="1" dirty="0">
                <a:solidFill>
                  <a:schemeClr val="accent2">
                    <a:lumMod val="50000"/>
                  </a:schemeClr>
                </a:solidFill>
              </a:rPr>
              <a:t> </a:t>
            </a:r>
            <a:r>
              <a:rPr lang="fr-FR" sz="1200" b="1" dirty="0" err="1">
                <a:solidFill>
                  <a:schemeClr val="accent2">
                    <a:lumMod val="50000"/>
                  </a:schemeClr>
                </a:solidFill>
              </a:rPr>
              <a:t>between</a:t>
            </a:r>
            <a:r>
              <a:rPr lang="fr-FR" sz="1200" b="1" dirty="0">
                <a:solidFill>
                  <a:schemeClr val="accent2">
                    <a:lumMod val="50000"/>
                  </a:schemeClr>
                </a:solidFill>
              </a:rPr>
              <a:t> </a:t>
            </a:r>
            <a:r>
              <a:rPr lang="fr-FR" sz="1200" b="1" dirty="0" err="1">
                <a:solidFill>
                  <a:schemeClr val="accent2">
                    <a:lumMod val="50000"/>
                  </a:schemeClr>
                </a:solidFill>
              </a:rPr>
              <a:t>Layers</a:t>
            </a:r>
            <a:endParaRPr lang="fr-FR" sz="1200" b="1" dirty="0">
              <a:solidFill>
                <a:schemeClr val="accent2">
                  <a:lumMod val="50000"/>
                </a:schemeClr>
              </a:solidFill>
            </a:endParaRP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p:txBody>
      </p:sp>
      <p:sp>
        <p:nvSpPr>
          <p:cNvPr id="47" name="Rectangle à coins arrondis 46"/>
          <p:cNvSpPr/>
          <p:nvPr/>
        </p:nvSpPr>
        <p:spPr bwMode="auto">
          <a:xfrm>
            <a:off x="4655841" y="2838777"/>
            <a:ext cx="3024334" cy="788424"/>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marL="82550" indent="-82550">
              <a:buFont typeface="Arial" panose="020B0604020202020204" pitchFamily="34" charset="0"/>
              <a:buChar char="•"/>
            </a:pPr>
            <a:r>
              <a:rPr lang="fr-FR" sz="1200" b="1" dirty="0" err="1">
                <a:solidFill>
                  <a:schemeClr val="accent2">
                    <a:lumMod val="50000"/>
                  </a:schemeClr>
                </a:solidFill>
              </a:rPr>
              <a:t>Material</a:t>
            </a:r>
            <a:r>
              <a:rPr lang="fr-FR" sz="1200" b="1" dirty="0">
                <a:solidFill>
                  <a:schemeClr val="accent2">
                    <a:lumMod val="50000"/>
                  </a:schemeClr>
                </a:solidFill>
              </a:rPr>
              <a:t> Classification </a:t>
            </a: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p:txBody>
      </p:sp>
      <p:cxnSp>
        <p:nvCxnSpPr>
          <p:cNvPr id="27" name="Connecteur en angle 26"/>
          <p:cNvCxnSpPr>
            <a:stCxn id="6" idx="4"/>
            <a:endCxn id="24" idx="1"/>
          </p:cNvCxnSpPr>
          <p:nvPr/>
        </p:nvCxnSpPr>
        <p:spPr bwMode="auto">
          <a:xfrm flipV="1">
            <a:off x="3251684" y="1793551"/>
            <a:ext cx="1404156" cy="215966"/>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en angle 55"/>
          <p:cNvCxnSpPr>
            <a:stCxn id="10" idx="4"/>
            <a:endCxn id="24" idx="1"/>
          </p:cNvCxnSpPr>
          <p:nvPr/>
        </p:nvCxnSpPr>
        <p:spPr bwMode="auto">
          <a:xfrm flipV="1">
            <a:off x="3251684" y="1793551"/>
            <a:ext cx="1404156" cy="1440102"/>
          </a:xfrm>
          <a:prstGeom prst="bentConnector3">
            <a:avLst>
              <a:gd name="adj1" fmla="val 50000"/>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en angle 57"/>
          <p:cNvCxnSpPr>
            <a:stCxn id="13" idx="4"/>
            <a:endCxn id="24" idx="1"/>
          </p:cNvCxnSpPr>
          <p:nvPr/>
        </p:nvCxnSpPr>
        <p:spPr bwMode="auto">
          <a:xfrm flipV="1">
            <a:off x="3259616" y="1793551"/>
            <a:ext cx="1396224" cy="2664238"/>
          </a:xfrm>
          <a:prstGeom prst="bentConnector3">
            <a:avLst>
              <a:gd name="adj1" fmla="val 50000"/>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avec flèche 59"/>
          <p:cNvCxnSpPr>
            <a:stCxn id="10" idx="4"/>
            <a:endCxn id="47" idx="1"/>
          </p:cNvCxnSpPr>
          <p:nvPr/>
        </p:nvCxnSpPr>
        <p:spPr bwMode="auto">
          <a:xfrm flipV="1">
            <a:off x="3251685" y="3232989"/>
            <a:ext cx="1404157" cy="664"/>
          </a:xfrm>
          <a:prstGeom prst="straightConnector1">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en angle 61"/>
          <p:cNvCxnSpPr>
            <a:stCxn id="24" idx="3"/>
            <a:endCxn id="22" idx="2"/>
          </p:cNvCxnSpPr>
          <p:nvPr/>
        </p:nvCxnSpPr>
        <p:spPr bwMode="auto">
          <a:xfrm>
            <a:off x="7680174" y="1793551"/>
            <a:ext cx="1197796" cy="472476"/>
          </a:xfrm>
          <a:prstGeom prst="bentConnector3">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0" name="Connecteur en angle 5119"/>
          <p:cNvCxnSpPr>
            <a:stCxn id="24" idx="3"/>
            <a:endCxn id="26" idx="2"/>
          </p:cNvCxnSpPr>
          <p:nvPr/>
        </p:nvCxnSpPr>
        <p:spPr bwMode="auto">
          <a:xfrm>
            <a:off x="7680174" y="1793552"/>
            <a:ext cx="1179338" cy="1408347"/>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3" name="Connecteur en angle 5132"/>
          <p:cNvCxnSpPr>
            <a:stCxn id="47" idx="3"/>
            <a:endCxn id="32" idx="2"/>
          </p:cNvCxnSpPr>
          <p:nvPr/>
        </p:nvCxnSpPr>
        <p:spPr bwMode="auto">
          <a:xfrm>
            <a:off x="7680176" y="3232989"/>
            <a:ext cx="1197795" cy="899844"/>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Rectangle à coins arrondis 77"/>
          <p:cNvSpPr/>
          <p:nvPr/>
        </p:nvSpPr>
        <p:spPr bwMode="auto">
          <a:xfrm>
            <a:off x="4655840" y="3885942"/>
            <a:ext cx="3096344" cy="1410543"/>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marL="82550" indent="-82550">
              <a:buFont typeface="Arial" pitchFamily="34" charset="0"/>
              <a:buChar char="•"/>
            </a:pPr>
            <a:r>
              <a:rPr lang="fr-FR" sz="1200" b="1" dirty="0">
                <a:solidFill>
                  <a:schemeClr val="accent2">
                    <a:lumMod val="50000"/>
                  </a:schemeClr>
                </a:solidFill>
              </a:rPr>
              <a:t>Attribution </a:t>
            </a:r>
            <a:r>
              <a:rPr lang="fr-FR" sz="1200" b="1" dirty="0" err="1">
                <a:solidFill>
                  <a:schemeClr val="accent2">
                    <a:lumMod val="50000"/>
                  </a:schemeClr>
                </a:solidFill>
              </a:rPr>
              <a:t>Definition</a:t>
            </a:r>
            <a:endParaRPr lang="fr-FR" sz="1200" b="1" dirty="0">
              <a:solidFill>
                <a:schemeClr val="accent2">
                  <a:lumMod val="50000"/>
                </a:schemeClr>
              </a:solidFill>
            </a:endParaRPr>
          </a:p>
          <a:p>
            <a:pPr marL="82550" indent="-82550">
              <a:buFont typeface="Arial" pitchFamily="34" charset="0"/>
              <a:buChar char="•"/>
            </a:pPr>
            <a:r>
              <a:rPr lang="fr-FR" sz="1200" b="1" dirty="0">
                <a:solidFill>
                  <a:schemeClr val="accent2">
                    <a:lumMod val="50000"/>
                  </a:schemeClr>
                </a:solidFill>
              </a:rPr>
              <a:t>Assignation of 3D </a:t>
            </a:r>
            <a:r>
              <a:rPr lang="fr-FR" sz="1200" b="1" dirty="0" err="1">
                <a:solidFill>
                  <a:schemeClr val="accent2">
                    <a:lumMod val="50000"/>
                  </a:schemeClr>
                </a:solidFill>
              </a:rPr>
              <a:t>models</a:t>
            </a:r>
            <a:r>
              <a:rPr lang="fr-FR" sz="1200" b="1" dirty="0">
                <a:solidFill>
                  <a:schemeClr val="accent2">
                    <a:lumMod val="50000"/>
                  </a:schemeClr>
                </a:solidFill>
              </a:rPr>
              <a:t> to Classes</a:t>
            </a:r>
          </a:p>
          <a:p>
            <a:pPr marL="82550" indent="-82550">
              <a:buFont typeface="Arial" pitchFamily="34" charset="0"/>
              <a:buChar char="•"/>
            </a:pPr>
            <a:r>
              <a:rPr lang="fr-FR" sz="1200" b="1" dirty="0" err="1">
                <a:solidFill>
                  <a:schemeClr val="accent2">
                    <a:lumMod val="50000"/>
                  </a:schemeClr>
                </a:solidFill>
              </a:rPr>
              <a:t>Definition</a:t>
            </a:r>
            <a:r>
              <a:rPr lang="fr-FR" sz="1200" b="1" dirty="0">
                <a:solidFill>
                  <a:schemeClr val="accent2">
                    <a:lumMod val="50000"/>
                  </a:schemeClr>
                </a:solidFill>
              </a:rPr>
              <a:t> of </a:t>
            </a:r>
            <a:r>
              <a:rPr lang="fr-FR" sz="1200" b="1" dirty="0" err="1">
                <a:solidFill>
                  <a:schemeClr val="accent2">
                    <a:lumMod val="50000"/>
                  </a:schemeClr>
                </a:solidFill>
              </a:rPr>
              <a:t>Procedural</a:t>
            </a:r>
            <a:r>
              <a:rPr lang="fr-FR" sz="1200" b="1" dirty="0">
                <a:solidFill>
                  <a:schemeClr val="accent2">
                    <a:lumMod val="50000"/>
                  </a:schemeClr>
                </a:solidFill>
              </a:rPr>
              <a:t> </a:t>
            </a:r>
            <a:r>
              <a:rPr lang="fr-FR" sz="1200" b="1" dirty="0" err="1">
                <a:solidFill>
                  <a:schemeClr val="accent2">
                    <a:lumMod val="50000"/>
                  </a:schemeClr>
                </a:solidFill>
              </a:rPr>
              <a:t>Generation</a:t>
            </a:r>
            <a:r>
              <a:rPr lang="fr-FR" sz="1200" b="1" dirty="0">
                <a:solidFill>
                  <a:schemeClr val="accent2">
                    <a:lumMod val="50000"/>
                  </a:schemeClr>
                </a:solidFill>
              </a:rPr>
              <a:t> </a:t>
            </a:r>
            <a:br>
              <a:rPr lang="fr-FR" sz="1200" b="1" dirty="0">
                <a:solidFill>
                  <a:schemeClr val="accent2">
                    <a:lumMod val="50000"/>
                  </a:schemeClr>
                </a:solidFill>
              </a:rPr>
            </a:br>
            <a:r>
              <a:rPr lang="fr-FR" sz="1200" b="1" dirty="0" err="1">
                <a:solidFill>
                  <a:schemeClr val="accent2">
                    <a:lumMod val="50000"/>
                  </a:schemeClr>
                </a:solidFill>
              </a:rPr>
              <a:t>Rules</a:t>
            </a:r>
            <a:r>
              <a:rPr lang="fr-FR" sz="1200" b="1" dirty="0">
                <a:solidFill>
                  <a:schemeClr val="accent2">
                    <a:lumMod val="50000"/>
                  </a:schemeClr>
                </a:solidFill>
              </a:rPr>
              <a:t> for </a:t>
            </a:r>
            <a:r>
              <a:rPr lang="fr-FR" sz="1200" b="1" dirty="0" err="1">
                <a:solidFill>
                  <a:schemeClr val="accent2">
                    <a:lumMod val="50000"/>
                  </a:schemeClr>
                </a:solidFill>
              </a:rPr>
              <a:t>Features</a:t>
            </a:r>
            <a:r>
              <a:rPr lang="fr-FR" sz="1200" b="1" dirty="0">
                <a:solidFill>
                  <a:schemeClr val="accent2">
                    <a:lumMod val="50000"/>
                  </a:schemeClr>
                </a:solidFill>
              </a:rPr>
              <a:t> (Off or on line) </a:t>
            </a: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algn="ctr"/>
            <a:r>
              <a:rPr lang="fr-FR" sz="1200" b="1" dirty="0">
                <a:solidFill>
                  <a:schemeClr val="accent2">
                    <a:lumMod val="50000"/>
                  </a:schemeClr>
                </a:solidFill>
              </a:rPr>
              <a:t> </a:t>
            </a:r>
          </a:p>
        </p:txBody>
      </p:sp>
      <p:cxnSp>
        <p:nvCxnSpPr>
          <p:cNvPr id="5142" name="Connecteur droit avec flèche 5141"/>
          <p:cNvCxnSpPr>
            <a:endCxn id="78" idx="1"/>
          </p:cNvCxnSpPr>
          <p:nvPr/>
        </p:nvCxnSpPr>
        <p:spPr bwMode="auto">
          <a:xfrm flipV="1">
            <a:off x="3250550" y="4591214"/>
            <a:ext cx="1405290" cy="14451"/>
          </a:xfrm>
          <a:prstGeom prst="straightConnector1">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en angle 64"/>
          <p:cNvCxnSpPr>
            <a:stCxn id="78" idx="3"/>
            <a:endCxn id="37" idx="2"/>
          </p:cNvCxnSpPr>
          <p:nvPr/>
        </p:nvCxnSpPr>
        <p:spPr bwMode="auto">
          <a:xfrm>
            <a:off x="7752185" y="4591213"/>
            <a:ext cx="1105981" cy="443432"/>
          </a:xfrm>
          <a:prstGeom prst="bentConnector3">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Rectangle à coins arrondis 98"/>
          <p:cNvSpPr/>
          <p:nvPr/>
        </p:nvSpPr>
        <p:spPr bwMode="auto">
          <a:xfrm>
            <a:off x="4655840" y="5488233"/>
            <a:ext cx="3096344" cy="788424"/>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marL="82550" indent="-82550">
              <a:buFont typeface="Arial" panose="020B0604020202020204" pitchFamily="34" charset="0"/>
              <a:buChar char="•"/>
            </a:pPr>
            <a:r>
              <a:rPr lang="fr-FR" sz="1200" b="1" dirty="0">
                <a:solidFill>
                  <a:schemeClr val="accent2">
                    <a:lumMod val="50000"/>
                  </a:schemeClr>
                </a:solidFill>
              </a:rPr>
              <a:t>Attribution </a:t>
            </a:r>
            <a:r>
              <a:rPr lang="fr-FR" sz="1200" b="1" dirty="0" err="1">
                <a:solidFill>
                  <a:schemeClr val="accent2">
                    <a:lumMod val="50000"/>
                  </a:schemeClr>
                </a:solidFill>
              </a:rPr>
              <a:t>Definition</a:t>
            </a:r>
            <a:endParaRPr lang="fr-FR" sz="1200" b="1" dirty="0">
              <a:solidFill>
                <a:schemeClr val="accent2">
                  <a:lumMod val="50000"/>
                </a:schemeClr>
              </a:solidFill>
            </a:endParaRPr>
          </a:p>
          <a:p>
            <a:pPr marL="82550" indent="-82550">
              <a:buFont typeface="Arial" panose="020B0604020202020204" pitchFamily="34" charset="0"/>
              <a:buChar char="•"/>
            </a:pPr>
            <a:r>
              <a:rPr lang="fr-FR" sz="1200" b="1" dirty="0" err="1">
                <a:solidFill>
                  <a:schemeClr val="accent2">
                    <a:lumMod val="50000"/>
                  </a:schemeClr>
                </a:solidFill>
              </a:rPr>
              <a:t>Creation</a:t>
            </a:r>
            <a:r>
              <a:rPr lang="fr-FR" sz="1200" b="1" dirty="0">
                <a:solidFill>
                  <a:schemeClr val="accent2">
                    <a:lumMod val="50000"/>
                  </a:schemeClr>
                </a:solidFill>
              </a:rPr>
              <a:t> of new </a:t>
            </a:r>
            <a:r>
              <a:rPr lang="fr-FR" sz="1200" b="1" dirty="0" err="1">
                <a:solidFill>
                  <a:schemeClr val="accent2">
                    <a:lumMod val="50000"/>
                  </a:schemeClr>
                </a:solidFill>
              </a:rPr>
              <a:t>models</a:t>
            </a:r>
            <a:r>
              <a:rPr lang="fr-FR" sz="1200" b="1" dirty="0">
                <a:solidFill>
                  <a:schemeClr val="accent2">
                    <a:lumMod val="50000"/>
                  </a:schemeClr>
                </a:solidFill>
              </a:rPr>
              <a:t> in Library</a:t>
            </a: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p:txBody>
      </p:sp>
      <p:cxnSp>
        <p:nvCxnSpPr>
          <p:cNvPr id="67" name="Connecteur en angle 66"/>
          <p:cNvCxnSpPr>
            <a:stCxn id="14" idx="4"/>
            <a:endCxn id="99" idx="1"/>
          </p:cNvCxnSpPr>
          <p:nvPr/>
        </p:nvCxnSpPr>
        <p:spPr bwMode="auto">
          <a:xfrm>
            <a:off x="3250550" y="5681925"/>
            <a:ext cx="1405290" cy="200520"/>
          </a:xfrm>
          <a:prstGeom prst="bentConnector3">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avec flèche 70"/>
          <p:cNvCxnSpPr>
            <a:endCxn id="40" idx="2"/>
          </p:cNvCxnSpPr>
          <p:nvPr/>
        </p:nvCxnSpPr>
        <p:spPr bwMode="auto">
          <a:xfrm>
            <a:off x="7752185" y="5942601"/>
            <a:ext cx="1095605" cy="1"/>
          </a:xfrm>
          <a:prstGeom prst="straightConnector1">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WordArt 8"/>
          <p:cNvSpPr>
            <a:spLocks noChangeArrowheads="1" noChangeShapeType="1" noTextEdit="1"/>
          </p:cNvSpPr>
          <p:nvPr/>
        </p:nvSpPr>
        <p:spPr bwMode="auto">
          <a:xfrm rot="20825419">
            <a:off x="6428721" y="1699195"/>
            <a:ext cx="2429185" cy="1232418"/>
          </a:xfrm>
          <a:prstGeom prst="rect">
            <a:avLst/>
          </a:prstGeom>
          <a:scene3d>
            <a:camera prst="legacyPerspectiveFront">
              <a:rot lat="20519999" lon="1080000" rev="0"/>
            </a:camera>
            <a:lightRig rig="legacyHarsh2" dir="b"/>
          </a:scene3d>
          <a:sp3d/>
          <a:extLst>
            <a:ext uri="{AF507438-7753-43E0-B8FC-AC1667EBCBE1}">
              <a14:hiddenEffects xmlns:a14="http://schemas.microsoft.com/office/drawing/2010/main">
                <a:effectLst/>
              </a14:hiddenEffects>
            </a:ext>
          </a:extLst>
        </p:spPr>
        <p:txBody>
          <a:bodyPr wrap="none" fromWordArt="1">
            <a:sp3d extrusionH="190500" prstMaterial="legacyMatte">
              <a:extrusionClr>
                <a:srgbClr val="FF6600"/>
              </a:extrusionClr>
            </a:sp3d>
          </a:bodyPr>
          <a:lstStyle/>
          <a:p>
            <a:pPr algn="ctr"/>
            <a:endParaRPr lang="fr-FR" sz="3600" kern="10" dirty="0">
              <a:ln w="9525">
                <a:round/>
                <a:headEnd/>
                <a:tailEnd/>
              </a:ln>
              <a:gradFill rotWithShape="0">
                <a:gsLst>
                  <a:gs pos="0">
                    <a:srgbClr val="FFE701"/>
                  </a:gs>
                  <a:gs pos="100000">
                    <a:srgbClr val="FE3E02"/>
                  </a:gs>
                </a:gsLst>
                <a:lin ang="5400000" scaled="1"/>
              </a:gradFill>
              <a:latin typeface="Impact"/>
            </a:endParaRPr>
          </a:p>
          <a:p>
            <a:pPr algn="ctr"/>
            <a:r>
              <a:rPr lang="fr-FR" sz="3600" kern="10" dirty="0" err="1">
                <a:ln w="9525">
                  <a:round/>
                  <a:headEnd/>
                  <a:tailEnd/>
                </a:ln>
                <a:gradFill rotWithShape="0">
                  <a:gsLst>
                    <a:gs pos="0">
                      <a:srgbClr val="FFE701"/>
                    </a:gs>
                    <a:gs pos="100000">
                      <a:srgbClr val="FE3E02"/>
                    </a:gs>
                  </a:gsLst>
                  <a:lin ang="5400000" scaled="1"/>
                </a:gradFill>
                <a:latin typeface="Impact"/>
              </a:rPr>
              <a:t>Geographical</a:t>
            </a:r>
            <a:r>
              <a:rPr lang="fr-FR" sz="3600" kern="10" dirty="0">
                <a:ln w="9525">
                  <a:round/>
                  <a:headEnd/>
                  <a:tailEnd/>
                </a:ln>
                <a:gradFill rotWithShape="0">
                  <a:gsLst>
                    <a:gs pos="0">
                      <a:srgbClr val="FFE701"/>
                    </a:gs>
                    <a:gs pos="100000">
                      <a:srgbClr val="FE3E02"/>
                    </a:gs>
                  </a:gsLst>
                  <a:lin ang="5400000" scaled="1"/>
                </a:gradFill>
                <a:latin typeface="Impact"/>
              </a:rPr>
              <a:t> </a:t>
            </a:r>
          </a:p>
          <a:p>
            <a:pPr algn="ctr"/>
            <a:r>
              <a:rPr lang="fr-FR" sz="3600" kern="10" dirty="0" err="1">
                <a:ln w="9525">
                  <a:round/>
                  <a:headEnd/>
                  <a:tailEnd/>
                </a:ln>
                <a:gradFill rotWithShape="0">
                  <a:gsLst>
                    <a:gs pos="0">
                      <a:srgbClr val="FFE701"/>
                    </a:gs>
                    <a:gs pos="100000">
                      <a:srgbClr val="FE3E02"/>
                    </a:gs>
                  </a:gsLst>
                  <a:lin ang="5400000" scaled="1"/>
                </a:gradFill>
                <a:latin typeface="Impact"/>
              </a:rPr>
              <a:t>Added</a:t>
            </a:r>
            <a:r>
              <a:rPr lang="fr-FR" sz="3600" kern="10" dirty="0">
                <a:ln w="9525">
                  <a:round/>
                  <a:headEnd/>
                  <a:tailEnd/>
                </a:ln>
                <a:gradFill rotWithShape="0">
                  <a:gsLst>
                    <a:gs pos="0">
                      <a:srgbClr val="FFE701"/>
                    </a:gs>
                    <a:gs pos="100000">
                      <a:srgbClr val="FE3E02"/>
                    </a:gs>
                  </a:gsLst>
                  <a:lin ang="5400000" scaled="1"/>
                </a:gradFill>
                <a:latin typeface="Impact"/>
              </a:rPr>
              <a:t> Value</a:t>
            </a:r>
          </a:p>
        </p:txBody>
      </p:sp>
      <p:sp>
        <p:nvSpPr>
          <p:cNvPr id="63" name="WordArt 8"/>
          <p:cNvSpPr>
            <a:spLocks noChangeArrowheads="1" noChangeShapeType="1" noTextEdit="1"/>
          </p:cNvSpPr>
          <p:nvPr/>
        </p:nvSpPr>
        <p:spPr bwMode="auto">
          <a:xfrm rot="20930346">
            <a:off x="6405758" y="4705868"/>
            <a:ext cx="2600522" cy="1015630"/>
          </a:xfrm>
          <a:prstGeom prst="rect">
            <a:avLst/>
          </a:prstGeom>
          <a:scene3d>
            <a:camera prst="legacyPerspectiveFront">
              <a:rot lat="20519999" lon="1080000" rev="0"/>
            </a:camera>
            <a:lightRig rig="legacyHarsh2" dir="b"/>
          </a:scene3d>
          <a:sp3d/>
          <a:extLst>
            <a:ext uri="{AF507438-7753-43E0-B8FC-AC1667EBCBE1}">
              <a14:hiddenEffects xmlns:a14="http://schemas.microsoft.com/office/drawing/2010/main">
                <a:effectLst/>
              </a14:hiddenEffects>
            </a:ext>
          </a:extLst>
        </p:spPr>
        <p:txBody>
          <a:bodyPr wrap="none" fromWordArt="1">
            <a:sp3d extrusionH="190500" prstMaterial="legacyMatte">
              <a:extrusionClr>
                <a:srgbClr val="FF6600"/>
              </a:extrusionClr>
            </a:sp3d>
          </a:bodyPr>
          <a:lstStyle/>
          <a:p>
            <a:pPr algn="ctr"/>
            <a:r>
              <a:rPr lang="fr-FR" sz="3600" kern="10" dirty="0">
                <a:ln w="9525">
                  <a:round/>
                  <a:headEnd/>
                  <a:tailEnd/>
                </a:ln>
                <a:gradFill rotWithShape="0">
                  <a:gsLst>
                    <a:gs pos="0">
                      <a:srgbClr val="FFE701"/>
                    </a:gs>
                    <a:gs pos="100000">
                      <a:srgbClr val="FE3E02"/>
                    </a:gs>
                  </a:gsLst>
                  <a:lin ang="5400000" scaled="1"/>
                </a:gradFill>
                <a:latin typeface="Impact"/>
              </a:rPr>
              <a:t>Simulation</a:t>
            </a:r>
          </a:p>
          <a:p>
            <a:pPr algn="ctr"/>
            <a:r>
              <a:rPr lang="fr-FR" sz="3600" kern="10" dirty="0" err="1">
                <a:ln w="9525">
                  <a:round/>
                  <a:headEnd/>
                  <a:tailEnd/>
                </a:ln>
                <a:gradFill rotWithShape="0">
                  <a:gsLst>
                    <a:gs pos="0">
                      <a:srgbClr val="FFE701"/>
                    </a:gs>
                    <a:gs pos="100000">
                      <a:srgbClr val="FE3E02"/>
                    </a:gs>
                  </a:gsLst>
                  <a:lin ang="5400000" scaled="1"/>
                </a:gradFill>
                <a:latin typeface="Impact"/>
              </a:rPr>
              <a:t>Added</a:t>
            </a:r>
            <a:r>
              <a:rPr lang="fr-FR" sz="3600" kern="10" dirty="0">
                <a:ln w="9525">
                  <a:round/>
                  <a:headEnd/>
                  <a:tailEnd/>
                </a:ln>
                <a:gradFill rotWithShape="0">
                  <a:gsLst>
                    <a:gs pos="0">
                      <a:srgbClr val="FFE701"/>
                    </a:gs>
                    <a:gs pos="100000">
                      <a:srgbClr val="FE3E02"/>
                    </a:gs>
                  </a:gsLst>
                  <a:lin ang="5400000" scaled="1"/>
                </a:gradFill>
                <a:latin typeface="Impact"/>
              </a:rPr>
              <a:t> Value</a:t>
            </a:r>
          </a:p>
        </p:txBody>
      </p:sp>
      <p:sp>
        <p:nvSpPr>
          <p:cNvPr id="59" name="Rectangle 3">
            <a:extLst>
              <a:ext uri="{FF2B5EF4-FFF2-40B4-BE49-F238E27FC236}">
                <a16:creationId xmlns:a16="http://schemas.microsoft.com/office/drawing/2014/main" id="{3C758BBB-450C-45C3-9EF3-0B2ECE55BAC9}"/>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14933552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ylindre 61"/>
          <p:cNvSpPr/>
          <p:nvPr/>
        </p:nvSpPr>
        <p:spPr bwMode="auto">
          <a:xfrm>
            <a:off x="1731972" y="913755"/>
            <a:ext cx="1856344" cy="5544616"/>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p:txBody>
      </p:sp>
      <p:sp>
        <p:nvSpPr>
          <p:cNvPr id="7176" name="Rectangle 7175"/>
          <p:cNvSpPr/>
          <p:nvPr/>
        </p:nvSpPr>
        <p:spPr bwMode="auto">
          <a:xfrm>
            <a:off x="8760296" y="225654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76" name="Rectangle 75"/>
          <p:cNvSpPr/>
          <p:nvPr/>
        </p:nvSpPr>
        <p:spPr bwMode="auto">
          <a:xfrm>
            <a:off x="8760296" y="261658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78" name="Rectangle 77"/>
          <p:cNvSpPr/>
          <p:nvPr/>
        </p:nvSpPr>
        <p:spPr bwMode="auto">
          <a:xfrm>
            <a:off x="7464152" y="2964002"/>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2" name="Rectangle 81"/>
          <p:cNvSpPr/>
          <p:nvPr/>
        </p:nvSpPr>
        <p:spPr bwMode="auto">
          <a:xfrm>
            <a:off x="8730308" y="369670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4" name="Rectangle 83"/>
          <p:cNvSpPr/>
          <p:nvPr/>
        </p:nvSpPr>
        <p:spPr bwMode="auto">
          <a:xfrm>
            <a:off x="8730308" y="4139212"/>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7" name="Rectangle 86"/>
          <p:cNvSpPr/>
          <p:nvPr/>
        </p:nvSpPr>
        <p:spPr bwMode="auto">
          <a:xfrm>
            <a:off x="7461139" y="3395726"/>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9" name="Rectangle 88"/>
          <p:cNvSpPr/>
          <p:nvPr/>
        </p:nvSpPr>
        <p:spPr bwMode="auto">
          <a:xfrm>
            <a:off x="7467165" y="4344335"/>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90" name="Rectangle 89"/>
          <p:cNvSpPr/>
          <p:nvPr/>
        </p:nvSpPr>
        <p:spPr bwMode="auto">
          <a:xfrm>
            <a:off x="7464152" y="4776059"/>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94" name="Rectangle 93"/>
          <p:cNvSpPr/>
          <p:nvPr/>
        </p:nvSpPr>
        <p:spPr bwMode="auto">
          <a:xfrm>
            <a:off x="2930661" y="4811819"/>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97" name="Rectangle 96"/>
          <p:cNvSpPr/>
          <p:nvPr/>
        </p:nvSpPr>
        <p:spPr bwMode="auto">
          <a:xfrm>
            <a:off x="2927648" y="513686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2" name="Titre 1"/>
          <p:cNvSpPr>
            <a:spLocks noGrp="1"/>
          </p:cNvSpPr>
          <p:nvPr>
            <p:ph type="title"/>
          </p:nvPr>
        </p:nvSpPr>
        <p:spPr/>
        <p:txBody>
          <a:bodyPr/>
          <a:lstStyle/>
          <a:p>
            <a:r>
              <a:rPr lang="fr-FR"/>
              <a:t>Phase 2 : Generation of Target DBs</a:t>
            </a:r>
            <a:endParaRPr lang="fr-FR" dirty="0"/>
          </a:p>
        </p:txBody>
      </p:sp>
      <p:sp>
        <p:nvSpPr>
          <p:cNvPr id="61" name="Rectangle 3">
            <a:extLst>
              <a:ext uri="{FF2B5EF4-FFF2-40B4-BE49-F238E27FC236}">
                <a16:creationId xmlns:a16="http://schemas.microsoft.com/office/drawing/2014/main" id="{FA741A3D-BA26-4F79-95C0-E211DBF7FC42}"/>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27</a:t>
            </a:fld>
            <a:endParaRPr lang="en-US" dirty="0"/>
          </a:p>
        </p:txBody>
      </p:sp>
      <p:sp>
        <p:nvSpPr>
          <p:cNvPr id="24" name="Rectangle à coins arrondis 23"/>
          <p:cNvSpPr/>
          <p:nvPr/>
        </p:nvSpPr>
        <p:spPr bwMode="auto">
          <a:xfrm>
            <a:off x="4439816" y="1275609"/>
            <a:ext cx="3240360" cy="1226727"/>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400" b="1" dirty="0">
              <a:solidFill>
                <a:schemeClr val="accent2">
                  <a:lumMod val="50000"/>
                </a:schemeClr>
              </a:solidFill>
            </a:endParaRPr>
          </a:p>
          <a:p>
            <a:pPr algn="ctr"/>
            <a:r>
              <a:rPr lang="fr-FR" sz="1400" b="1" dirty="0" err="1">
                <a:solidFill>
                  <a:schemeClr val="accent2">
                    <a:lumMod val="50000"/>
                  </a:schemeClr>
                </a:solidFill>
              </a:rPr>
              <a:t>Creation</a:t>
            </a:r>
            <a:r>
              <a:rPr lang="fr-FR" sz="1400" b="1" dirty="0">
                <a:solidFill>
                  <a:schemeClr val="accent2">
                    <a:lumMod val="50000"/>
                  </a:schemeClr>
                </a:solidFill>
              </a:rPr>
              <a:t> of 3D Terrain </a:t>
            </a:r>
            <a:br>
              <a:rPr lang="fr-FR" sz="1400" b="1" dirty="0">
                <a:solidFill>
                  <a:schemeClr val="accent2">
                    <a:lumMod val="50000"/>
                  </a:schemeClr>
                </a:solidFill>
              </a:rPr>
            </a:br>
            <a:r>
              <a:rPr lang="fr-FR" sz="1400" b="1" dirty="0">
                <a:solidFill>
                  <a:schemeClr val="accent2">
                    <a:lumMod val="50000"/>
                  </a:schemeClr>
                </a:solidFill>
              </a:rPr>
              <a:t>(</a:t>
            </a:r>
            <a:r>
              <a:rPr lang="fr-FR" sz="1400" b="1" dirty="0" err="1">
                <a:solidFill>
                  <a:schemeClr val="accent2">
                    <a:lumMod val="50000"/>
                  </a:schemeClr>
                </a:solidFill>
              </a:rPr>
              <a:t>Polygons</a:t>
            </a:r>
            <a:r>
              <a:rPr lang="fr-FR" sz="1400" b="1" dirty="0">
                <a:solidFill>
                  <a:schemeClr val="accent2">
                    <a:lumMod val="50000"/>
                  </a:schemeClr>
                </a:solidFill>
              </a:rPr>
              <a:t>, Levels of </a:t>
            </a:r>
            <a:r>
              <a:rPr lang="fr-FR" sz="1400" b="1" dirty="0" err="1">
                <a:solidFill>
                  <a:schemeClr val="accent2">
                    <a:lumMod val="50000"/>
                  </a:schemeClr>
                </a:solidFill>
              </a:rPr>
              <a:t>Detail</a:t>
            </a:r>
            <a:r>
              <a:rPr lang="fr-FR" sz="1400" b="1" dirty="0">
                <a:solidFill>
                  <a:schemeClr val="accent2">
                    <a:lumMod val="50000"/>
                  </a:schemeClr>
                </a:solidFill>
              </a:rPr>
              <a:t>, …)</a:t>
            </a:r>
          </a:p>
          <a:p>
            <a:pPr algn="ctr"/>
            <a:endParaRPr lang="fr-FR" sz="1400" b="1" dirty="0">
              <a:solidFill>
                <a:schemeClr val="accent2">
                  <a:lumMod val="50000"/>
                </a:schemeClr>
              </a:solidFill>
            </a:endParaRPr>
          </a:p>
        </p:txBody>
      </p:sp>
      <p:sp>
        <p:nvSpPr>
          <p:cNvPr id="59" name="Cylindre 58"/>
          <p:cNvSpPr/>
          <p:nvPr/>
        </p:nvSpPr>
        <p:spPr bwMode="auto">
          <a:xfrm>
            <a:off x="8544272" y="913755"/>
            <a:ext cx="2025552" cy="5544616"/>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a:p>
            <a:endParaRPr lang="fr-FR" sz="1400" b="1" dirty="0"/>
          </a:p>
          <a:p>
            <a:endParaRPr lang="fr-FR" sz="1400" b="1" dirty="0"/>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983" y="1636518"/>
            <a:ext cx="1742553" cy="1526878"/>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cxnSp>
        <p:nvCxnSpPr>
          <p:cNvPr id="7169" name="Connecteur en angle 7168"/>
          <p:cNvCxnSpPr>
            <a:stCxn id="81" idx="4"/>
            <a:endCxn id="24" idx="1"/>
          </p:cNvCxnSpPr>
          <p:nvPr/>
        </p:nvCxnSpPr>
        <p:spPr bwMode="auto">
          <a:xfrm flipV="1">
            <a:off x="3270002" y="1888973"/>
            <a:ext cx="1169815" cy="3107171"/>
          </a:xfrm>
          <a:prstGeom prst="bentConnector3">
            <a:avLst>
              <a:gd name="adj1" fmla="val 50000"/>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1" name="Connecteur en angle 7180"/>
          <p:cNvCxnSpPr>
            <a:stCxn id="24" idx="3"/>
            <a:endCxn id="7176" idx="1"/>
          </p:cNvCxnSpPr>
          <p:nvPr/>
        </p:nvCxnSpPr>
        <p:spPr bwMode="auto">
          <a:xfrm>
            <a:off x="7680176" y="1888973"/>
            <a:ext cx="1080120" cy="488265"/>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Rectangle à coins arrondis 82"/>
          <p:cNvSpPr/>
          <p:nvPr/>
        </p:nvSpPr>
        <p:spPr bwMode="auto">
          <a:xfrm>
            <a:off x="4443636" y="2638593"/>
            <a:ext cx="3240360" cy="1226727"/>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400" b="1" dirty="0">
              <a:solidFill>
                <a:schemeClr val="accent2">
                  <a:lumMod val="50000"/>
                </a:schemeClr>
              </a:solidFill>
            </a:endParaRPr>
          </a:p>
          <a:p>
            <a:pPr algn="ctr"/>
            <a:r>
              <a:rPr lang="fr-FR" sz="1400" b="1" dirty="0">
                <a:solidFill>
                  <a:schemeClr val="accent2">
                    <a:lumMod val="50000"/>
                  </a:schemeClr>
                </a:solidFill>
              </a:rPr>
              <a:t>Texturation (projection of </a:t>
            </a:r>
            <a:br>
              <a:rPr lang="fr-FR" sz="1400" b="1" dirty="0">
                <a:solidFill>
                  <a:schemeClr val="accent2">
                    <a:lumMod val="50000"/>
                  </a:schemeClr>
                </a:solidFill>
              </a:rPr>
            </a:br>
            <a:r>
              <a:rPr lang="fr-FR" sz="1400" b="1" dirty="0">
                <a:solidFill>
                  <a:schemeClr val="accent2">
                    <a:lumMod val="50000"/>
                  </a:schemeClr>
                </a:solidFill>
              </a:rPr>
              <a:t>images on the 3D Terrain)</a:t>
            </a:r>
          </a:p>
          <a:p>
            <a:pPr algn="ctr"/>
            <a:endParaRPr lang="fr-FR" sz="1400" b="1" dirty="0">
              <a:solidFill>
                <a:schemeClr val="accent2">
                  <a:lumMod val="50000"/>
                </a:schemeClr>
              </a:solidFill>
            </a:endParaRPr>
          </a:p>
        </p:txBody>
      </p:sp>
      <p:sp>
        <p:nvSpPr>
          <p:cNvPr id="7182" name="ZoneTexte 7181"/>
          <p:cNvSpPr txBox="1"/>
          <p:nvPr/>
        </p:nvSpPr>
        <p:spPr>
          <a:xfrm>
            <a:off x="8937328" y="2061403"/>
            <a:ext cx="1055289" cy="338554"/>
          </a:xfrm>
          <a:prstGeom prst="rect">
            <a:avLst/>
          </a:prstGeom>
          <a:noFill/>
        </p:spPr>
        <p:txBody>
          <a:bodyPr wrap="none" rtlCol="0">
            <a:spAutoFit/>
          </a:bodyPr>
          <a:lstStyle/>
          <a:p>
            <a:r>
              <a:rPr lang="fr-FR" sz="1600" b="1" dirty="0">
                <a:solidFill>
                  <a:srgbClr val="FFFF00"/>
                </a:solidFill>
              </a:rPr>
              <a:t>3D Terrain</a:t>
            </a:r>
          </a:p>
        </p:txBody>
      </p:sp>
      <p:cxnSp>
        <p:nvCxnSpPr>
          <p:cNvPr id="7184" name="Connecteur en angle 7183"/>
          <p:cNvCxnSpPr>
            <a:stCxn id="76" idx="1"/>
            <a:endCxn id="78" idx="3"/>
          </p:cNvCxnSpPr>
          <p:nvPr/>
        </p:nvCxnSpPr>
        <p:spPr bwMode="auto">
          <a:xfrm rot="10800000" flipV="1">
            <a:off x="7680176" y="2737277"/>
            <a:ext cx="1080120" cy="347419"/>
          </a:xfrm>
          <a:prstGeom prst="bentConnector3">
            <a:avLst>
              <a:gd name="adj1" fmla="val 50000"/>
            </a:avLst>
          </a:prstGeom>
          <a:noFill/>
          <a:ln w="38100" cap="flat" cmpd="sng" algn="ctr">
            <a:solidFill>
              <a:srgbClr val="3BFF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6" name="Connecteur en angle 7185"/>
          <p:cNvCxnSpPr>
            <a:stCxn id="69" idx="4"/>
          </p:cNvCxnSpPr>
          <p:nvPr/>
        </p:nvCxnSpPr>
        <p:spPr bwMode="auto">
          <a:xfrm>
            <a:off x="3271348" y="3163396"/>
            <a:ext cx="1168468" cy="53928"/>
          </a:xfrm>
          <a:prstGeom prst="bentConnector3">
            <a:avLst>
              <a:gd name="adj1" fmla="val 50000"/>
            </a:avLst>
          </a:prstGeom>
          <a:noFill/>
          <a:ln w="38100" cap="flat" cmpd="sng" algn="ctr">
            <a:solidFill>
              <a:srgbClr val="3BFF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9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1864" y="3330638"/>
            <a:ext cx="1789241" cy="1255086"/>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ZoneTexte 92"/>
          <p:cNvSpPr txBox="1"/>
          <p:nvPr/>
        </p:nvSpPr>
        <p:spPr>
          <a:xfrm>
            <a:off x="8766208" y="3988714"/>
            <a:ext cx="1513556" cy="584775"/>
          </a:xfrm>
          <a:prstGeom prst="rect">
            <a:avLst/>
          </a:prstGeom>
          <a:noFill/>
        </p:spPr>
        <p:txBody>
          <a:bodyPr wrap="none" rtlCol="0">
            <a:spAutoFit/>
          </a:bodyPr>
          <a:lstStyle/>
          <a:p>
            <a:r>
              <a:rPr lang="fr-FR" sz="1600" b="1" dirty="0" err="1">
                <a:solidFill>
                  <a:srgbClr val="FFFF00"/>
                </a:solidFill>
              </a:rPr>
              <a:t>Geo-specific</a:t>
            </a:r>
            <a:r>
              <a:rPr lang="fr-FR" sz="1600" b="1" dirty="0">
                <a:solidFill>
                  <a:srgbClr val="FFFF00"/>
                </a:solidFill>
              </a:rPr>
              <a:t> </a:t>
            </a:r>
          </a:p>
          <a:p>
            <a:r>
              <a:rPr lang="fr-FR" sz="1600" b="1" dirty="0">
                <a:solidFill>
                  <a:srgbClr val="FFFF00"/>
                </a:solidFill>
              </a:rPr>
              <a:t>Textures</a:t>
            </a:r>
          </a:p>
        </p:txBody>
      </p:sp>
      <p:cxnSp>
        <p:nvCxnSpPr>
          <p:cNvPr id="7192" name="Connecteur en angle 7191"/>
          <p:cNvCxnSpPr>
            <a:stCxn id="87" idx="3"/>
            <a:endCxn id="82" idx="1"/>
          </p:cNvCxnSpPr>
          <p:nvPr/>
        </p:nvCxnSpPr>
        <p:spPr bwMode="auto">
          <a:xfrm>
            <a:off x="7677164" y="3516421"/>
            <a:ext cx="1053145" cy="300977"/>
          </a:xfrm>
          <a:prstGeom prst="bentConnector3">
            <a:avLst>
              <a:gd name="adj1" fmla="val 50000"/>
            </a:avLst>
          </a:prstGeom>
          <a:noFill/>
          <a:ln w="38100" cap="flat" cmpd="sng" algn="ctr">
            <a:solidFill>
              <a:srgbClr val="3BFF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Rectangle à coins arrondis 95"/>
          <p:cNvSpPr/>
          <p:nvPr/>
        </p:nvSpPr>
        <p:spPr bwMode="auto">
          <a:xfrm>
            <a:off x="4439816" y="4057274"/>
            <a:ext cx="3240360" cy="1226727"/>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normAutofit/>
          </a:bodyPr>
          <a:lstStyle/>
          <a:p>
            <a:pPr algn="ctr"/>
            <a:endParaRPr lang="fr-FR" sz="1400" b="1" dirty="0">
              <a:solidFill>
                <a:schemeClr val="accent2">
                  <a:lumMod val="50000"/>
                </a:schemeClr>
              </a:solidFill>
            </a:endParaRPr>
          </a:p>
          <a:p>
            <a:pPr algn="ctr"/>
            <a:r>
              <a:rPr lang="fr-FR" sz="1400" b="1" dirty="0" err="1">
                <a:solidFill>
                  <a:schemeClr val="accent2">
                    <a:lumMod val="50000"/>
                  </a:schemeClr>
                </a:solidFill>
              </a:rPr>
              <a:t>Enrichment</a:t>
            </a:r>
            <a:r>
              <a:rPr lang="fr-FR" sz="1400" b="1" dirty="0">
                <a:solidFill>
                  <a:schemeClr val="accent2">
                    <a:lumMod val="50000"/>
                  </a:schemeClr>
                </a:solidFill>
              </a:rPr>
              <a:t> of terrain </a:t>
            </a:r>
            <a:br>
              <a:rPr lang="fr-FR" sz="1400" b="1" dirty="0">
                <a:solidFill>
                  <a:schemeClr val="accent2">
                    <a:lumMod val="50000"/>
                  </a:schemeClr>
                </a:solidFill>
              </a:rPr>
            </a:br>
            <a:r>
              <a:rPr lang="fr-FR" sz="1400" b="1" dirty="0" err="1">
                <a:solidFill>
                  <a:schemeClr val="accent2">
                    <a:lumMod val="50000"/>
                  </a:schemeClr>
                </a:solidFill>
              </a:rPr>
              <a:t>with</a:t>
            </a:r>
            <a:r>
              <a:rPr lang="fr-FR" sz="1400" b="1" dirty="0">
                <a:solidFill>
                  <a:schemeClr val="accent2">
                    <a:lumMod val="50000"/>
                  </a:schemeClr>
                </a:solidFill>
              </a:rPr>
              <a:t> 3D </a:t>
            </a:r>
            <a:r>
              <a:rPr lang="fr-FR" sz="1400" b="1" dirty="0" err="1">
                <a:solidFill>
                  <a:schemeClr val="accent2">
                    <a:lumMod val="50000"/>
                  </a:schemeClr>
                </a:solidFill>
              </a:rPr>
              <a:t>elements</a:t>
            </a:r>
            <a:r>
              <a:rPr lang="fr-FR" sz="1400" b="1" dirty="0">
                <a:solidFill>
                  <a:schemeClr val="accent2">
                    <a:lumMod val="50000"/>
                  </a:schemeClr>
                </a:solidFill>
              </a:rPr>
              <a:t> </a:t>
            </a:r>
            <a:br>
              <a:rPr lang="fr-FR" sz="1400" b="1" dirty="0">
                <a:solidFill>
                  <a:schemeClr val="accent2">
                    <a:lumMod val="50000"/>
                  </a:schemeClr>
                </a:solidFill>
              </a:rPr>
            </a:br>
            <a:r>
              <a:rPr lang="fr-FR" sz="1400" b="1" dirty="0">
                <a:solidFill>
                  <a:schemeClr val="accent2">
                    <a:lumMod val="50000"/>
                  </a:schemeClr>
                </a:solidFill>
              </a:rPr>
              <a:t>(Cultures, Buildings, Networks,..)</a:t>
            </a:r>
          </a:p>
          <a:p>
            <a:pPr algn="ctr"/>
            <a:endParaRPr lang="fr-FR" sz="1400" b="1" dirty="0">
              <a:solidFill>
                <a:schemeClr val="accent2">
                  <a:lumMod val="50000"/>
                </a:schemeClr>
              </a:solidFill>
            </a:endParaRPr>
          </a:p>
        </p:txBody>
      </p:sp>
      <p:pic>
        <p:nvPicPr>
          <p:cNvPr id="719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4349" y="4704627"/>
            <a:ext cx="1830326" cy="1102194"/>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Connecteur en angle 51"/>
          <p:cNvCxnSpPr>
            <a:stCxn id="75" idx="4"/>
            <a:endCxn id="96" idx="1"/>
          </p:cNvCxnSpPr>
          <p:nvPr/>
        </p:nvCxnSpPr>
        <p:spPr bwMode="auto">
          <a:xfrm>
            <a:off x="3289806" y="4094331"/>
            <a:ext cx="1150010" cy="576306"/>
          </a:xfrm>
          <a:prstGeom prst="bentConnector3">
            <a:avLst>
              <a:gd name="adj1" fmla="val 50000"/>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Connecteur en angle 69"/>
          <p:cNvCxnSpPr>
            <a:stCxn id="91" idx="4"/>
            <a:endCxn id="96" idx="1"/>
          </p:cNvCxnSpPr>
          <p:nvPr/>
        </p:nvCxnSpPr>
        <p:spPr bwMode="auto">
          <a:xfrm flipV="1">
            <a:off x="3259626" y="4670637"/>
            <a:ext cx="1180191" cy="1233462"/>
          </a:xfrm>
          <a:prstGeom prst="bentConnector3">
            <a:avLst>
              <a:gd name="adj1" fmla="val 50000"/>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72"/>
          <p:cNvCxnSpPr>
            <a:stCxn id="81" idx="4"/>
            <a:endCxn id="96" idx="1"/>
          </p:cNvCxnSpPr>
          <p:nvPr/>
        </p:nvCxnSpPr>
        <p:spPr bwMode="auto">
          <a:xfrm flipV="1">
            <a:off x="3270002" y="4670637"/>
            <a:ext cx="1169815" cy="325506"/>
          </a:xfrm>
          <a:prstGeom prst="bentConnector3">
            <a:avLst>
              <a:gd name="adj1" fmla="val 50000"/>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Connecteur droit avec flèche 94"/>
          <p:cNvCxnSpPr>
            <a:stCxn id="93" idx="1"/>
            <a:endCxn id="89" idx="3"/>
          </p:cNvCxnSpPr>
          <p:nvPr/>
        </p:nvCxnSpPr>
        <p:spPr bwMode="auto">
          <a:xfrm rot="10800000" flipV="1">
            <a:off x="7683190" y="4281102"/>
            <a:ext cx="1083019" cy="183928"/>
          </a:xfrm>
          <a:prstGeom prst="bentConnector3">
            <a:avLst>
              <a:gd name="adj1" fmla="val 50000"/>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Connecteur en angle 103"/>
          <p:cNvCxnSpPr>
            <a:endCxn id="7193" idx="1"/>
          </p:cNvCxnSpPr>
          <p:nvPr/>
        </p:nvCxnSpPr>
        <p:spPr bwMode="auto">
          <a:xfrm>
            <a:off x="7677163" y="5041532"/>
            <a:ext cx="997186" cy="214192"/>
          </a:xfrm>
          <a:prstGeom prst="bentConnector3">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ZoneTexte 147"/>
          <p:cNvSpPr txBox="1"/>
          <p:nvPr/>
        </p:nvSpPr>
        <p:spPr>
          <a:xfrm>
            <a:off x="9062888" y="5450314"/>
            <a:ext cx="1080744" cy="338554"/>
          </a:xfrm>
          <a:prstGeom prst="rect">
            <a:avLst/>
          </a:prstGeom>
          <a:noFill/>
        </p:spPr>
        <p:txBody>
          <a:bodyPr wrap="none" rtlCol="0">
            <a:spAutoFit/>
          </a:bodyPr>
          <a:lstStyle/>
          <a:p>
            <a:pPr algn="ctr"/>
            <a:r>
              <a:rPr lang="fr-FR" sz="1600" b="1" dirty="0">
                <a:solidFill>
                  <a:srgbClr val="FFFF00"/>
                </a:solidFill>
              </a:rPr>
              <a:t>3D </a:t>
            </a:r>
            <a:r>
              <a:rPr lang="fr-FR" sz="1600" b="1" dirty="0" err="1">
                <a:solidFill>
                  <a:srgbClr val="FFFF00"/>
                </a:solidFill>
              </a:rPr>
              <a:t>objects</a:t>
            </a:r>
            <a:endParaRPr lang="fr-FR" sz="1600" b="1" dirty="0">
              <a:solidFill>
                <a:srgbClr val="FFFF00"/>
              </a:solidFill>
            </a:endParaRPr>
          </a:p>
        </p:txBody>
      </p:sp>
      <p:sp>
        <p:nvSpPr>
          <p:cNvPr id="98" name="WordArt 8"/>
          <p:cNvSpPr>
            <a:spLocks noChangeArrowheads="1" noChangeShapeType="1" noTextEdit="1"/>
          </p:cNvSpPr>
          <p:nvPr/>
        </p:nvSpPr>
        <p:spPr bwMode="auto">
          <a:xfrm>
            <a:off x="4787280" y="5098403"/>
            <a:ext cx="5460828" cy="1526089"/>
          </a:xfrm>
          <a:prstGeom prst="rect">
            <a:avLst/>
          </a:prstGeom>
          <a:scene3d>
            <a:camera prst="legacyPerspectiveFront">
              <a:rot lat="20519999" lon="1080000" rev="0"/>
            </a:camera>
            <a:lightRig rig="legacyHarsh2" dir="b"/>
          </a:scene3d>
          <a:sp3d/>
          <a:extLst>
            <a:ext uri="{AF507438-7753-43E0-B8FC-AC1667EBCBE1}">
              <a14:hiddenEffects xmlns:a14="http://schemas.microsoft.com/office/drawing/2010/main">
                <a:effectLst/>
              </a14:hiddenEffects>
            </a:ext>
          </a:extLst>
        </p:spPr>
        <p:txBody>
          <a:bodyPr wrap="none" fromWordArt="1">
            <a:sp3d extrusionH="1905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Competition </a:t>
            </a:r>
            <a:br>
              <a:rPr lang="en-US" sz="3600" kern="10" dirty="0">
                <a:ln w="9525">
                  <a:round/>
                  <a:headEnd/>
                  <a:tailEnd/>
                </a:ln>
                <a:gradFill rotWithShape="0">
                  <a:gsLst>
                    <a:gs pos="0">
                      <a:srgbClr val="FFE701"/>
                    </a:gs>
                    <a:gs pos="100000">
                      <a:srgbClr val="FE3E02"/>
                    </a:gs>
                  </a:gsLst>
                  <a:lin ang="5400000" scaled="1"/>
                </a:gradFill>
                <a:latin typeface="Impact"/>
              </a:rPr>
            </a:br>
            <a:r>
              <a:rPr lang="en-US" sz="3600" kern="10" dirty="0">
                <a:ln w="9525">
                  <a:round/>
                  <a:headEnd/>
                  <a:tailEnd/>
                </a:ln>
                <a:gradFill rotWithShape="0">
                  <a:gsLst>
                    <a:gs pos="0">
                      <a:srgbClr val="FFE701"/>
                    </a:gs>
                    <a:gs pos="100000">
                      <a:srgbClr val="FE3E02"/>
                    </a:gs>
                  </a:gsLst>
                  <a:lin ang="5400000" scaled="1"/>
                </a:gradFill>
                <a:latin typeface="Impact"/>
                <a:sym typeface="Wingdings" panose="05000000000000000000" pitchFamily="2" charset="2"/>
              </a:rPr>
              <a:t> </a:t>
            </a:r>
            <a:r>
              <a:rPr lang="en-US" sz="3600" kern="10" dirty="0">
                <a:ln w="9525">
                  <a:round/>
                  <a:headEnd/>
                  <a:tailEnd/>
                </a:ln>
                <a:gradFill rotWithShape="0">
                  <a:gsLst>
                    <a:gs pos="0">
                      <a:srgbClr val="FFE701"/>
                    </a:gs>
                    <a:gs pos="100000">
                      <a:srgbClr val="FE3E02"/>
                    </a:gs>
                  </a:gsLst>
                  <a:lin ang="5400000" scaled="1"/>
                </a:gradFill>
                <a:latin typeface="Impact"/>
              </a:rPr>
              <a:t>Proprietary</a:t>
            </a:r>
          </a:p>
          <a:p>
            <a:pPr algn="ctr"/>
            <a:r>
              <a:rPr lang="en-US" sz="3600" kern="10" dirty="0">
                <a:ln w="9525">
                  <a:round/>
                  <a:headEnd/>
                  <a:tailEnd/>
                </a:ln>
                <a:gradFill rotWithShape="0">
                  <a:gsLst>
                    <a:gs pos="0">
                      <a:srgbClr val="FFE701"/>
                    </a:gs>
                    <a:gs pos="100000">
                      <a:srgbClr val="FE3E02"/>
                    </a:gs>
                  </a:gsLst>
                  <a:lin ang="5400000" scaled="1"/>
                </a:gradFill>
                <a:latin typeface="Impact"/>
              </a:rPr>
              <a:t>Solutions &amp; Formats</a:t>
            </a:r>
          </a:p>
        </p:txBody>
      </p:sp>
      <p:sp>
        <p:nvSpPr>
          <p:cNvPr id="63" name="ZoneTexte 62"/>
          <p:cNvSpPr txBox="1"/>
          <p:nvPr/>
        </p:nvSpPr>
        <p:spPr>
          <a:xfrm>
            <a:off x="2128549" y="917184"/>
            <a:ext cx="1207382" cy="461665"/>
          </a:xfrm>
          <a:prstGeom prst="rect">
            <a:avLst/>
          </a:prstGeom>
          <a:noFill/>
        </p:spPr>
        <p:txBody>
          <a:bodyPr wrap="none" rtlCol="0">
            <a:spAutoFit/>
          </a:bodyPr>
          <a:lstStyle/>
          <a:p>
            <a:pPr algn="ctr"/>
            <a:r>
              <a:rPr lang="fr-FR" sz="1200" b="1" dirty="0" err="1"/>
              <a:t>Intermediate</a:t>
            </a:r>
            <a:endParaRPr lang="fr-FR" sz="1200" b="1" dirty="0"/>
          </a:p>
          <a:p>
            <a:pPr algn="ctr"/>
            <a:r>
              <a:rPr lang="fr-FR" sz="1200" b="1" dirty="0" err="1"/>
              <a:t>Datasets</a:t>
            </a:r>
            <a:endParaRPr lang="fr-FR" sz="1200" b="1" dirty="0"/>
          </a:p>
        </p:txBody>
      </p:sp>
      <p:grpSp>
        <p:nvGrpSpPr>
          <p:cNvPr id="64" name="Groupe 63"/>
          <p:cNvGrpSpPr/>
          <p:nvPr/>
        </p:nvGrpSpPr>
        <p:grpSpPr>
          <a:xfrm>
            <a:off x="2065670" y="1759937"/>
            <a:ext cx="1224136" cy="882010"/>
            <a:chOff x="4932040" y="2207074"/>
            <a:chExt cx="1224136" cy="882010"/>
          </a:xfrm>
        </p:grpSpPr>
        <p:sp>
          <p:nvSpPr>
            <p:cNvPr id="65" name="Organigramme : Disque magnétique 64"/>
            <p:cNvSpPr/>
            <p:nvPr/>
          </p:nvSpPr>
          <p:spPr bwMode="auto">
            <a:xfrm>
              <a:off x="4932040" y="2260239"/>
              <a:ext cx="1224136" cy="828845"/>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66" name="ZoneTexte 65"/>
            <p:cNvSpPr txBox="1"/>
            <p:nvPr/>
          </p:nvSpPr>
          <p:spPr>
            <a:xfrm>
              <a:off x="5195296" y="2207074"/>
              <a:ext cx="813043" cy="577081"/>
            </a:xfrm>
            <a:prstGeom prst="rect">
              <a:avLst/>
            </a:prstGeom>
            <a:noFill/>
          </p:spPr>
          <p:txBody>
            <a:bodyPr wrap="none" rtlCol="0">
              <a:spAutoFit/>
            </a:bodyPr>
            <a:lstStyle/>
            <a:p>
              <a:pPr algn="ctr"/>
              <a:r>
                <a:rPr lang="fr-FR" sz="1050" b="1" dirty="0" err="1"/>
                <a:t>Elevation</a:t>
              </a:r>
              <a:br>
                <a:rPr lang="fr-FR" sz="1050" b="1" dirty="0"/>
              </a:br>
              <a:r>
                <a:rPr lang="fr-FR" sz="1050" b="1" dirty="0"/>
                <a:t>(</a:t>
              </a:r>
              <a:r>
                <a:rPr lang="fr-FR" sz="1050" b="1" dirty="0" err="1"/>
                <a:t>Tiled</a:t>
              </a:r>
              <a:r>
                <a:rPr lang="fr-FR" sz="1050" b="1" dirty="0"/>
                <a:t> )</a:t>
              </a:r>
              <a:br>
                <a:rPr lang="fr-FR" sz="1050" b="1" dirty="0"/>
              </a:br>
              <a:endParaRPr lang="fr-FR" sz="1050" b="1" dirty="0"/>
            </a:p>
          </p:txBody>
        </p:sp>
        <p:pic>
          <p:nvPicPr>
            <p:cNvPr id="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9558" y="2586058"/>
              <a:ext cx="689099" cy="42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e 67"/>
          <p:cNvGrpSpPr/>
          <p:nvPr/>
        </p:nvGrpSpPr>
        <p:grpSpPr>
          <a:xfrm>
            <a:off x="2047213" y="2665152"/>
            <a:ext cx="1256413" cy="912900"/>
            <a:chOff x="7335512" y="2697338"/>
            <a:chExt cx="1256413" cy="912900"/>
          </a:xfrm>
        </p:grpSpPr>
        <p:sp>
          <p:nvSpPr>
            <p:cNvPr id="69" name="Organigramme : Disque magnétique 68"/>
            <p:cNvSpPr/>
            <p:nvPr/>
          </p:nvSpPr>
          <p:spPr bwMode="auto">
            <a:xfrm>
              <a:off x="7335512" y="2780928"/>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7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740" y="3094037"/>
              <a:ext cx="501679" cy="47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ZoneTexte 71"/>
            <p:cNvSpPr txBox="1"/>
            <p:nvPr/>
          </p:nvSpPr>
          <p:spPr>
            <a:xfrm>
              <a:off x="7377532" y="2697338"/>
              <a:ext cx="1214393" cy="600164"/>
            </a:xfrm>
            <a:prstGeom prst="rect">
              <a:avLst/>
            </a:prstGeom>
            <a:noFill/>
          </p:spPr>
          <p:txBody>
            <a:bodyPr wrap="square" rtlCol="0">
              <a:spAutoFit/>
            </a:bodyPr>
            <a:lstStyle/>
            <a:p>
              <a:pPr algn="ctr"/>
              <a:r>
                <a:rPr lang="fr-FR" sz="1100" b="1" i="1" dirty="0"/>
                <a:t>Images </a:t>
              </a:r>
              <a:br>
                <a:rPr lang="fr-FR" sz="1100" b="1" i="1" dirty="0"/>
              </a:br>
              <a:r>
                <a:rPr lang="fr-FR" sz="1100" b="1" dirty="0"/>
                <a:t>(</a:t>
              </a:r>
              <a:r>
                <a:rPr lang="fr-FR" sz="1100" b="1" dirty="0" err="1"/>
                <a:t>Tiled</a:t>
              </a:r>
              <a:r>
                <a:rPr lang="fr-FR" sz="1100" b="1" dirty="0"/>
                <a:t> )</a:t>
              </a:r>
              <a:br>
                <a:rPr lang="fr-FR" sz="1100" b="1" dirty="0"/>
              </a:br>
              <a:r>
                <a:rPr lang="fr-FR" sz="1100" b="1" i="1" dirty="0"/>
                <a:t> </a:t>
              </a:r>
            </a:p>
          </p:txBody>
        </p:sp>
      </p:grpSp>
      <p:grpSp>
        <p:nvGrpSpPr>
          <p:cNvPr id="74" name="Groupe 73"/>
          <p:cNvGrpSpPr/>
          <p:nvPr/>
        </p:nvGrpSpPr>
        <p:grpSpPr>
          <a:xfrm>
            <a:off x="2065670" y="3641850"/>
            <a:ext cx="1224136" cy="867137"/>
            <a:chOff x="4860032" y="3671600"/>
            <a:chExt cx="1224136" cy="867137"/>
          </a:xfrm>
        </p:grpSpPr>
        <p:sp>
          <p:nvSpPr>
            <p:cNvPr id="75" name="Organigramme : Disque magnétique 74"/>
            <p:cNvSpPr/>
            <p:nvPr/>
          </p:nvSpPr>
          <p:spPr bwMode="auto">
            <a:xfrm>
              <a:off x="4860032" y="3709427"/>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77" name="ZoneTexte 76"/>
            <p:cNvSpPr txBox="1"/>
            <p:nvPr/>
          </p:nvSpPr>
          <p:spPr>
            <a:xfrm>
              <a:off x="4992642" y="3671600"/>
              <a:ext cx="958916" cy="261610"/>
            </a:xfrm>
            <a:prstGeom prst="rect">
              <a:avLst/>
            </a:prstGeom>
            <a:noFill/>
          </p:spPr>
          <p:txBody>
            <a:bodyPr wrap="none" rtlCol="0">
              <a:spAutoFit/>
            </a:bodyPr>
            <a:lstStyle/>
            <a:p>
              <a:pPr algn="ctr"/>
              <a:r>
                <a:rPr lang="fr-FR" sz="1100" b="1" i="1" dirty="0"/>
                <a:t>Classification</a:t>
              </a:r>
            </a:p>
          </p:txBody>
        </p:sp>
        <p:pic>
          <p:nvPicPr>
            <p:cNvPr id="7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229" y="4001058"/>
              <a:ext cx="705743" cy="49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0" name="Groupe 79"/>
          <p:cNvGrpSpPr/>
          <p:nvPr/>
        </p:nvGrpSpPr>
        <p:grpSpPr>
          <a:xfrm>
            <a:off x="2045865" y="4502818"/>
            <a:ext cx="1224136" cy="916665"/>
            <a:chOff x="4427984" y="4262013"/>
            <a:chExt cx="1224136" cy="916665"/>
          </a:xfrm>
        </p:grpSpPr>
        <p:sp>
          <p:nvSpPr>
            <p:cNvPr id="81" name="Organigramme : Disque magnétique 80"/>
            <p:cNvSpPr/>
            <p:nvPr/>
          </p:nvSpPr>
          <p:spPr bwMode="auto">
            <a:xfrm>
              <a:off x="4427984" y="4332000"/>
              <a:ext cx="1224136" cy="84667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8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3681" y="4669891"/>
              <a:ext cx="952741" cy="42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ZoneTexte 85"/>
            <p:cNvSpPr txBox="1"/>
            <p:nvPr/>
          </p:nvSpPr>
          <p:spPr>
            <a:xfrm>
              <a:off x="4526457" y="4262013"/>
              <a:ext cx="1071127" cy="415498"/>
            </a:xfrm>
            <a:prstGeom prst="rect">
              <a:avLst/>
            </a:prstGeom>
            <a:noFill/>
          </p:spPr>
          <p:txBody>
            <a:bodyPr wrap="none" rtlCol="0">
              <a:spAutoFit/>
            </a:bodyPr>
            <a:lstStyle/>
            <a:p>
              <a:pPr algn="ctr"/>
              <a:r>
                <a:rPr lang="fr-FR" sz="1050" b="1" i="1" dirty="0" err="1"/>
                <a:t>Features</a:t>
              </a:r>
              <a:endParaRPr lang="fr-FR" sz="1050" b="1" i="1" dirty="0"/>
            </a:p>
            <a:p>
              <a:pPr algn="ctr"/>
              <a:r>
                <a:rPr lang="fr-FR" sz="1050" b="1" i="1" dirty="0"/>
                <a:t>&amp; Attribution</a:t>
              </a:r>
            </a:p>
          </p:txBody>
        </p:sp>
      </p:grpSp>
      <p:grpSp>
        <p:nvGrpSpPr>
          <p:cNvPr id="88" name="Groupe 87"/>
          <p:cNvGrpSpPr/>
          <p:nvPr/>
        </p:nvGrpSpPr>
        <p:grpSpPr>
          <a:xfrm>
            <a:off x="2035490" y="5480429"/>
            <a:ext cx="1224136" cy="847341"/>
            <a:chOff x="4499992" y="4669891"/>
            <a:chExt cx="1224136" cy="847341"/>
          </a:xfrm>
        </p:grpSpPr>
        <p:sp>
          <p:nvSpPr>
            <p:cNvPr id="91" name="Organigramme : Disque magnétique 90"/>
            <p:cNvSpPr/>
            <p:nvPr/>
          </p:nvSpPr>
          <p:spPr bwMode="auto">
            <a:xfrm>
              <a:off x="4499992" y="4669891"/>
              <a:ext cx="1224136" cy="847341"/>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300" b="1" dirty="0"/>
            </a:p>
          </p:txBody>
        </p:sp>
        <p:sp>
          <p:nvSpPr>
            <p:cNvPr id="92" name="ZoneTexte 91"/>
            <p:cNvSpPr txBox="1"/>
            <p:nvPr/>
          </p:nvSpPr>
          <p:spPr>
            <a:xfrm>
              <a:off x="4658483" y="4680063"/>
              <a:ext cx="989373" cy="276999"/>
            </a:xfrm>
            <a:prstGeom prst="rect">
              <a:avLst/>
            </a:prstGeom>
            <a:noFill/>
          </p:spPr>
          <p:txBody>
            <a:bodyPr wrap="none" rtlCol="0">
              <a:spAutoFit/>
            </a:bodyPr>
            <a:lstStyle/>
            <a:p>
              <a:pPr algn="ctr"/>
              <a:r>
                <a:rPr lang="fr-FR" sz="1200" b="1" i="1" dirty="0"/>
                <a:t>3D </a:t>
              </a:r>
              <a:r>
                <a:rPr lang="fr-FR" sz="1200" b="1" i="1" dirty="0" err="1"/>
                <a:t>Models</a:t>
              </a:r>
              <a:endParaRPr lang="fr-FR" sz="1200" b="1" i="1" dirty="0"/>
            </a:p>
          </p:txBody>
        </p:sp>
        <p:pic>
          <p:nvPicPr>
            <p:cNvPr id="99"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5218" y="4996284"/>
              <a:ext cx="553342" cy="24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9025" y="4995414"/>
              <a:ext cx="366527" cy="36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1" name="Connecteur en angle 30"/>
          <p:cNvCxnSpPr>
            <a:stCxn id="65" idx="4"/>
            <a:endCxn id="24" idx="1"/>
          </p:cNvCxnSpPr>
          <p:nvPr/>
        </p:nvCxnSpPr>
        <p:spPr bwMode="auto">
          <a:xfrm flipV="1">
            <a:off x="3289806" y="1888973"/>
            <a:ext cx="1150010" cy="338553"/>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ZoneTexte 100"/>
          <p:cNvSpPr txBox="1"/>
          <p:nvPr/>
        </p:nvSpPr>
        <p:spPr>
          <a:xfrm>
            <a:off x="9057155" y="970190"/>
            <a:ext cx="1109599" cy="276999"/>
          </a:xfrm>
          <a:prstGeom prst="rect">
            <a:avLst/>
          </a:prstGeom>
          <a:noFill/>
        </p:spPr>
        <p:txBody>
          <a:bodyPr wrap="none" rtlCol="0">
            <a:spAutoFit/>
          </a:bodyPr>
          <a:lstStyle/>
          <a:p>
            <a:pPr algn="ctr"/>
            <a:r>
              <a:rPr lang="fr-FR" sz="1200" b="1" dirty="0" err="1"/>
              <a:t>Runtime</a:t>
            </a:r>
            <a:r>
              <a:rPr lang="fr-FR" sz="1200" b="1" dirty="0"/>
              <a:t> DB</a:t>
            </a:r>
          </a:p>
        </p:txBody>
      </p:sp>
    </p:spTree>
    <p:extLst>
      <p:ext uri="{BB962C8B-B14F-4D97-AF65-F5344CB8AC3E}">
        <p14:creationId xmlns:p14="http://schemas.microsoft.com/office/powerpoint/2010/main" val="1533696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2581159" y="2847602"/>
            <a:ext cx="8390437" cy="3595319"/>
          </a:xfrm>
          <a:prstGeom prst="rect">
            <a:avLst/>
          </a:prstGeom>
        </p:spPr>
      </p:pic>
      <p:sp>
        <p:nvSpPr>
          <p:cNvPr id="2" name="Titre 1"/>
          <p:cNvSpPr>
            <a:spLocks noGrp="1"/>
          </p:cNvSpPr>
          <p:nvPr>
            <p:ph type="title"/>
          </p:nvPr>
        </p:nvSpPr>
        <p:spPr>
          <a:xfrm>
            <a:off x="1169559" y="0"/>
            <a:ext cx="9871761" cy="795130"/>
          </a:xfrm>
        </p:spPr>
        <p:txBody>
          <a:bodyPr>
            <a:normAutofit fontScale="90000"/>
          </a:bodyPr>
          <a:lstStyle/>
          <a:p>
            <a:r>
              <a:rPr lang="en-US" dirty="0"/>
              <a:t>Data Transformation Process – Possible Improvement (1/4)</a:t>
            </a:r>
          </a:p>
        </p:txBody>
      </p:sp>
      <p:sp>
        <p:nvSpPr>
          <p:cNvPr id="3" name="Espace réservé du contenu 2"/>
          <p:cNvSpPr>
            <a:spLocks noGrp="1"/>
          </p:cNvSpPr>
          <p:nvPr>
            <p:ph sz="quarter" idx="11"/>
          </p:nvPr>
        </p:nvSpPr>
        <p:spPr>
          <a:xfrm>
            <a:off x="480132" y="1046716"/>
            <a:ext cx="11250613" cy="597393"/>
          </a:xfrm>
        </p:spPr>
        <p:txBody>
          <a:bodyPr>
            <a:normAutofit fontScale="85000" lnSpcReduction="10000"/>
          </a:bodyPr>
          <a:lstStyle/>
          <a:p>
            <a:r>
              <a:rPr lang="en-US" dirty="0"/>
              <a:t>The process may be made more efficient in Mission Training via Distributed Simulation (MTDS)</a:t>
            </a:r>
          </a:p>
          <a:p>
            <a:pPr lvl="1"/>
            <a:endParaRPr lang="en-US" dirty="0"/>
          </a:p>
        </p:txBody>
      </p:sp>
      <p:sp>
        <p:nvSpPr>
          <p:cNvPr id="6" name="Rectangle 3">
            <a:extLst>
              <a:ext uri="{FF2B5EF4-FFF2-40B4-BE49-F238E27FC236}">
                <a16:creationId xmlns:a16="http://schemas.microsoft.com/office/drawing/2014/main" id="{95CEC00A-0C48-4291-981D-BAF847B1E52E}"/>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32393993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2581159" y="2847602"/>
            <a:ext cx="8390437" cy="3595319"/>
          </a:xfrm>
          <a:prstGeom prst="rect">
            <a:avLst/>
          </a:prstGeom>
        </p:spPr>
      </p:pic>
      <p:sp>
        <p:nvSpPr>
          <p:cNvPr id="2" name="Titre 1"/>
          <p:cNvSpPr>
            <a:spLocks noGrp="1"/>
          </p:cNvSpPr>
          <p:nvPr>
            <p:ph type="title"/>
          </p:nvPr>
        </p:nvSpPr>
        <p:spPr>
          <a:xfrm>
            <a:off x="1169559" y="0"/>
            <a:ext cx="9871761" cy="795130"/>
          </a:xfrm>
        </p:spPr>
        <p:txBody>
          <a:bodyPr>
            <a:normAutofit fontScale="90000"/>
          </a:bodyPr>
          <a:lstStyle/>
          <a:p>
            <a:r>
              <a:rPr lang="en-US" dirty="0"/>
              <a:t>Data Transformation Process – Possible Improvement (2/4)</a:t>
            </a:r>
          </a:p>
        </p:txBody>
      </p:sp>
      <p:sp>
        <p:nvSpPr>
          <p:cNvPr id="3" name="Espace réservé du contenu 2"/>
          <p:cNvSpPr>
            <a:spLocks noGrp="1"/>
          </p:cNvSpPr>
          <p:nvPr>
            <p:ph sz="quarter" idx="11"/>
          </p:nvPr>
        </p:nvSpPr>
        <p:spPr>
          <a:xfrm>
            <a:off x="480132" y="1046716"/>
            <a:ext cx="11250613" cy="597393"/>
          </a:xfrm>
        </p:spPr>
        <p:txBody>
          <a:bodyPr>
            <a:normAutofit fontScale="85000" lnSpcReduction="10000"/>
          </a:bodyPr>
          <a:lstStyle/>
          <a:p>
            <a:r>
              <a:rPr lang="en-US" dirty="0"/>
              <a:t>The process may be made more efficient in Mission Training via Distributed Simulation (MTDS)</a:t>
            </a:r>
          </a:p>
          <a:p>
            <a:pPr lvl="1"/>
            <a:endParaRPr lang="en-US" dirty="0"/>
          </a:p>
        </p:txBody>
      </p:sp>
      <p:sp>
        <p:nvSpPr>
          <p:cNvPr id="6" name="Pensées 12">
            <a:extLst>
              <a:ext uri="{FF2B5EF4-FFF2-40B4-BE49-F238E27FC236}">
                <a16:creationId xmlns:a16="http://schemas.microsoft.com/office/drawing/2014/main" id="{89840377-4B3C-499D-8E19-86AC76599CE9}"/>
              </a:ext>
            </a:extLst>
          </p:cNvPr>
          <p:cNvSpPr/>
          <p:nvPr/>
        </p:nvSpPr>
        <p:spPr bwMode="auto">
          <a:xfrm>
            <a:off x="10066008" y="3213970"/>
            <a:ext cx="1987761" cy="1074791"/>
          </a:xfrm>
          <a:prstGeom prst="cloudCallout">
            <a:avLst>
              <a:gd name="adj1" fmla="val -72864"/>
              <a:gd name="adj2" fmla="val 4541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r>
              <a:rPr lang="en-US" sz="1600" dirty="0">
                <a:solidFill>
                  <a:srgbClr val="5378B3"/>
                </a:solidFill>
                <a:latin typeface="Arial Narrow" panose="020B0606020202030204" pitchFamily="34" charset="0"/>
              </a:rPr>
              <a:t>Hardly Reusable</a:t>
            </a:r>
          </a:p>
          <a:p>
            <a:pPr algn="ctr" fontAlgn="base">
              <a:spcBef>
                <a:spcPct val="0"/>
              </a:spcBef>
              <a:spcAft>
                <a:spcPct val="0"/>
              </a:spcAft>
            </a:pPr>
            <a:r>
              <a:rPr lang="en-US" sz="1600" dirty="0">
                <a:solidFill>
                  <a:srgbClr val="5378B3"/>
                </a:solidFill>
                <a:latin typeface="Arial Narrow" panose="020B0606020202030204" pitchFamily="34" charset="0"/>
              </a:rPr>
              <a:t>(Unless same target platforms)</a:t>
            </a:r>
          </a:p>
        </p:txBody>
      </p:sp>
      <p:sp>
        <p:nvSpPr>
          <p:cNvPr id="7" name="WordArt 8">
            <a:extLst>
              <a:ext uri="{FF2B5EF4-FFF2-40B4-BE49-F238E27FC236}">
                <a16:creationId xmlns:a16="http://schemas.microsoft.com/office/drawing/2014/main" id="{8DFDDB6D-8469-4F36-B1C2-195165C09125}"/>
              </a:ext>
            </a:extLst>
          </p:cNvPr>
          <p:cNvSpPr>
            <a:spLocks noChangeArrowheads="1" noChangeShapeType="1" noTextEdit="1"/>
          </p:cNvSpPr>
          <p:nvPr/>
        </p:nvSpPr>
        <p:spPr bwMode="auto">
          <a:xfrm>
            <a:off x="10127508" y="452193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Competition</a:t>
            </a:r>
          </a:p>
        </p:txBody>
      </p:sp>
      <p:sp>
        <p:nvSpPr>
          <p:cNvPr id="9" name="WordArt 8">
            <a:extLst>
              <a:ext uri="{FF2B5EF4-FFF2-40B4-BE49-F238E27FC236}">
                <a16:creationId xmlns:a16="http://schemas.microsoft.com/office/drawing/2014/main" id="{84B539DF-B45C-4B63-90C0-A4AC80D7E95B}"/>
              </a:ext>
            </a:extLst>
          </p:cNvPr>
          <p:cNvSpPr>
            <a:spLocks noChangeArrowheads="1" noChangeShapeType="1" noTextEdit="1"/>
          </p:cNvSpPr>
          <p:nvPr/>
        </p:nvSpPr>
        <p:spPr bwMode="auto">
          <a:xfrm>
            <a:off x="10017097" y="563545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Various Trade-offs</a:t>
            </a:r>
          </a:p>
        </p:txBody>
      </p:sp>
      <p:pic>
        <p:nvPicPr>
          <p:cNvPr id="10" name="Picture 2">
            <a:extLst>
              <a:ext uri="{FF2B5EF4-FFF2-40B4-BE49-F238E27FC236}">
                <a16:creationId xmlns:a16="http://schemas.microsoft.com/office/drawing/2014/main" id="{2D084106-733F-47AA-943B-F1FC4DA6FF1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0332516" y="5008063"/>
            <a:ext cx="1080119" cy="8137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A4F65C3B-89A4-4F25-8859-349FC6D71FC5}"/>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29</a:t>
            </a:fld>
            <a:endParaRPr lang="en-US" dirty="0"/>
          </a:p>
        </p:txBody>
      </p:sp>
    </p:spTree>
    <p:extLst>
      <p:ext uri="{BB962C8B-B14F-4D97-AF65-F5344CB8AC3E}">
        <p14:creationId xmlns:p14="http://schemas.microsoft.com/office/powerpoint/2010/main" val="1695474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75D06-2A26-4247-B576-06E9EE7B07A1}"/>
              </a:ext>
            </a:extLst>
          </p:cNvPr>
          <p:cNvSpPr>
            <a:spLocks noGrp="1"/>
          </p:cNvSpPr>
          <p:nvPr>
            <p:ph type="title"/>
          </p:nvPr>
        </p:nvSpPr>
        <p:spPr/>
        <p:txBody>
          <a:bodyPr/>
          <a:lstStyle/>
          <a:p>
            <a:r>
              <a:rPr lang="fr-FR" dirty="0" err="1"/>
              <a:t>Problem</a:t>
            </a:r>
            <a:r>
              <a:rPr lang="fr-FR" dirty="0"/>
              <a:t> – Importance - Relevance</a:t>
            </a:r>
            <a:endParaRPr lang="en-US" dirty="0"/>
          </a:p>
        </p:txBody>
      </p:sp>
      <p:sp>
        <p:nvSpPr>
          <p:cNvPr id="3" name="Espace réservé du contenu 2">
            <a:extLst>
              <a:ext uri="{FF2B5EF4-FFF2-40B4-BE49-F238E27FC236}">
                <a16:creationId xmlns:a16="http://schemas.microsoft.com/office/drawing/2014/main" id="{28CE6739-8046-4685-A4AA-C5D0F7DC36A1}"/>
              </a:ext>
            </a:extLst>
          </p:cNvPr>
          <p:cNvSpPr>
            <a:spLocks noGrp="1"/>
          </p:cNvSpPr>
          <p:nvPr>
            <p:ph sz="quarter" idx="11"/>
          </p:nvPr>
        </p:nvSpPr>
        <p:spPr/>
        <p:txBody>
          <a:bodyPr>
            <a:normAutofit fontScale="92500"/>
          </a:bodyPr>
          <a:lstStyle/>
          <a:p>
            <a:r>
              <a:rPr lang="en-US" dirty="0"/>
              <a:t>What is the problem</a:t>
            </a:r>
          </a:p>
          <a:p>
            <a:pPr lvl="1"/>
            <a:r>
              <a:rPr lang="en-US" dirty="0"/>
              <a:t>Building terrain databases still </a:t>
            </a:r>
            <a:r>
              <a:rPr lang="en-US" dirty="0">
                <a:solidFill>
                  <a:srgbClr val="0033CC"/>
                </a:solidFill>
              </a:rPr>
              <a:t>very expensive</a:t>
            </a:r>
          </a:p>
          <a:p>
            <a:pPr lvl="1"/>
            <a:r>
              <a:rPr lang="en-US" dirty="0"/>
              <a:t>Sharing </a:t>
            </a:r>
            <a:r>
              <a:rPr lang="en-US" dirty="0">
                <a:solidFill>
                  <a:srgbClr val="0033CC"/>
                </a:solidFill>
              </a:rPr>
              <a:t>saves cost</a:t>
            </a:r>
            <a:r>
              <a:rPr lang="en-US" dirty="0"/>
              <a:t>, and also </a:t>
            </a:r>
            <a:r>
              <a:rPr lang="en-US" dirty="0">
                <a:solidFill>
                  <a:srgbClr val="0033CC"/>
                </a:solidFill>
              </a:rPr>
              <a:t>increases consistency</a:t>
            </a:r>
            <a:r>
              <a:rPr lang="en-US" dirty="0"/>
              <a:t>, but …</a:t>
            </a:r>
          </a:p>
          <a:p>
            <a:pPr lvl="1"/>
            <a:r>
              <a:rPr lang="en-US" dirty="0">
                <a:solidFill>
                  <a:srgbClr val="0033CC"/>
                </a:solidFill>
              </a:rPr>
              <a:t>Shared data </a:t>
            </a:r>
            <a:r>
              <a:rPr lang="en-US" dirty="0"/>
              <a:t>often not clear - </a:t>
            </a:r>
            <a:r>
              <a:rPr lang="en-US" dirty="0">
                <a:solidFill>
                  <a:srgbClr val="0033CC"/>
                </a:solidFill>
              </a:rPr>
              <a:t>Conventions and Semantics </a:t>
            </a:r>
            <a:r>
              <a:rPr lang="en-US" dirty="0"/>
              <a:t>not always uniform or standardized</a:t>
            </a:r>
          </a:p>
          <a:p>
            <a:pPr lvl="1"/>
            <a:r>
              <a:rPr lang="en-US" dirty="0">
                <a:solidFill>
                  <a:srgbClr val="0033CC"/>
                </a:solidFill>
              </a:rPr>
              <a:t>This leads to interoperability problems and high costs</a:t>
            </a:r>
          </a:p>
          <a:p>
            <a:r>
              <a:rPr lang="en-US" dirty="0"/>
              <a:t>Why is this important</a:t>
            </a:r>
          </a:p>
          <a:p>
            <a:pPr lvl="1"/>
            <a:r>
              <a:rPr lang="en-US" dirty="0">
                <a:solidFill>
                  <a:srgbClr val="0033CC"/>
                </a:solidFill>
              </a:rPr>
              <a:t>Consistency</a:t>
            </a:r>
            <a:r>
              <a:rPr lang="en-US" dirty="0"/>
              <a:t> in Terrain Representation key to </a:t>
            </a:r>
            <a:r>
              <a:rPr lang="en-US" dirty="0">
                <a:solidFill>
                  <a:srgbClr val="0033CC"/>
                </a:solidFill>
              </a:rPr>
              <a:t>Fair Fight in Distributed Simulation / LVC</a:t>
            </a:r>
          </a:p>
          <a:p>
            <a:pPr lvl="1"/>
            <a:r>
              <a:rPr lang="en-US" dirty="0">
                <a:solidFill>
                  <a:srgbClr val="0033CC"/>
                </a:solidFill>
              </a:rPr>
              <a:t>Consistency</a:t>
            </a:r>
            <a:r>
              <a:rPr lang="en-US" dirty="0"/>
              <a:t> required for </a:t>
            </a:r>
            <a:r>
              <a:rPr lang="en-US" dirty="0">
                <a:solidFill>
                  <a:srgbClr val="0033CC"/>
                </a:solidFill>
              </a:rPr>
              <a:t>Services</a:t>
            </a:r>
            <a:r>
              <a:rPr lang="en-US" dirty="0"/>
              <a:t>, Joint and </a:t>
            </a:r>
            <a:r>
              <a:rPr lang="en-US" dirty="0">
                <a:solidFill>
                  <a:srgbClr val="0033CC"/>
                </a:solidFill>
              </a:rPr>
              <a:t>International /Coalition </a:t>
            </a:r>
            <a:r>
              <a:rPr lang="en-US" dirty="0"/>
              <a:t>Training</a:t>
            </a:r>
          </a:p>
          <a:p>
            <a:r>
              <a:rPr lang="en-US" dirty="0"/>
              <a:t>Who should care</a:t>
            </a:r>
          </a:p>
          <a:p>
            <a:pPr lvl="1"/>
            <a:r>
              <a:rPr lang="en-US" dirty="0"/>
              <a:t>Customers/Users, Program Managers, Engineers in </a:t>
            </a:r>
            <a:r>
              <a:rPr lang="en-US" dirty="0">
                <a:solidFill>
                  <a:srgbClr val="2B56AB"/>
                </a:solidFill>
              </a:rPr>
              <a:t>Distributed Simulation </a:t>
            </a:r>
            <a:r>
              <a:rPr lang="en-US" dirty="0"/>
              <a:t>/ LVC</a:t>
            </a:r>
          </a:p>
          <a:p>
            <a:pPr lvl="1"/>
            <a:r>
              <a:rPr lang="en-US" dirty="0"/>
              <a:t>Interested in </a:t>
            </a:r>
            <a:r>
              <a:rPr lang="en-US" dirty="0">
                <a:solidFill>
                  <a:srgbClr val="0033CC"/>
                </a:solidFill>
              </a:rPr>
              <a:t>stand-alone</a:t>
            </a:r>
            <a:r>
              <a:rPr lang="en-US" dirty="0"/>
              <a:t> or </a:t>
            </a:r>
            <a:r>
              <a:rPr lang="en-US" dirty="0">
                <a:solidFill>
                  <a:srgbClr val="0033CC"/>
                </a:solidFill>
              </a:rPr>
              <a:t>networked M&amp;S applications</a:t>
            </a:r>
            <a:r>
              <a:rPr lang="en-US" dirty="0"/>
              <a:t>, including visualization, training, analysis, rehearsal, testing (using traditional, VR, or AR visualizations)</a:t>
            </a:r>
          </a:p>
        </p:txBody>
      </p:sp>
      <p:sp>
        <p:nvSpPr>
          <p:cNvPr id="6" name="Rectangle 3">
            <a:extLst>
              <a:ext uri="{FF2B5EF4-FFF2-40B4-BE49-F238E27FC236}">
                <a16:creationId xmlns:a16="http://schemas.microsoft.com/office/drawing/2014/main" id="{6B79176A-DFF2-4161-8A19-EED14883D77C}"/>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896988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2581159" y="2847602"/>
            <a:ext cx="8390437" cy="3595319"/>
          </a:xfrm>
          <a:prstGeom prst="rect">
            <a:avLst/>
          </a:prstGeom>
        </p:spPr>
      </p:pic>
      <p:sp>
        <p:nvSpPr>
          <p:cNvPr id="2" name="Titre 1"/>
          <p:cNvSpPr>
            <a:spLocks noGrp="1"/>
          </p:cNvSpPr>
          <p:nvPr>
            <p:ph type="title"/>
          </p:nvPr>
        </p:nvSpPr>
        <p:spPr>
          <a:xfrm>
            <a:off x="1169559" y="0"/>
            <a:ext cx="9871761" cy="795130"/>
          </a:xfrm>
        </p:spPr>
        <p:txBody>
          <a:bodyPr>
            <a:normAutofit fontScale="90000"/>
          </a:bodyPr>
          <a:lstStyle/>
          <a:p>
            <a:r>
              <a:rPr lang="en-US" dirty="0"/>
              <a:t>Data Transformation Process – Possible Improvement (3/4)</a:t>
            </a:r>
          </a:p>
        </p:txBody>
      </p:sp>
      <p:sp>
        <p:nvSpPr>
          <p:cNvPr id="3" name="Espace réservé du contenu 2"/>
          <p:cNvSpPr>
            <a:spLocks noGrp="1"/>
          </p:cNvSpPr>
          <p:nvPr>
            <p:ph sz="quarter" idx="11"/>
          </p:nvPr>
        </p:nvSpPr>
        <p:spPr>
          <a:xfrm>
            <a:off x="480132" y="1046716"/>
            <a:ext cx="11250613" cy="1655722"/>
          </a:xfrm>
        </p:spPr>
        <p:txBody>
          <a:bodyPr>
            <a:normAutofit fontScale="85000" lnSpcReduction="20000"/>
          </a:bodyPr>
          <a:lstStyle/>
          <a:p>
            <a:r>
              <a:rPr lang="en-US" dirty="0"/>
              <a:t>The process may be made more efficient in Mission Training via Distributed Simulation (MTDS)</a:t>
            </a:r>
          </a:p>
          <a:p>
            <a:pPr lvl="1"/>
            <a:r>
              <a:rPr lang="en-US" dirty="0"/>
              <a:t>If Source data is comprehensive and consistent </a:t>
            </a:r>
          </a:p>
          <a:p>
            <a:pPr lvl="2"/>
            <a:r>
              <a:rPr lang="en-US" dirty="0"/>
              <a:t>Within each and between the layers </a:t>
            </a:r>
            <a:r>
              <a:rPr lang="en-US" dirty="0">
                <a:sym typeface="Wingdings" panose="05000000000000000000" pitchFamily="2" charset="2"/>
              </a:rPr>
              <a:t> Depends on Data Providers</a:t>
            </a:r>
            <a:endParaRPr lang="en-US" dirty="0"/>
          </a:p>
          <a:p>
            <a:pPr lvl="1"/>
            <a:r>
              <a:rPr lang="en-US" dirty="0"/>
              <a:t>If previous creation efforts may be reused</a:t>
            </a:r>
          </a:p>
          <a:p>
            <a:pPr lvl="2"/>
            <a:r>
              <a:rPr lang="en-US" dirty="0"/>
              <a:t>At Source Data Level (Linked to GIS World)</a:t>
            </a:r>
          </a:p>
        </p:txBody>
      </p:sp>
      <p:sp>
        <p:nvSpPr>
          <p:cNvPr id="7" name="Pensées 6"/>
          <p:cNvSpPr/>
          <p:nvPr/>
        </p:nvSpPr>
        <p:spPr bwMode="auto">
          <a:xfrm>
            <a:off x="236808" y="4800065"/>
            <a:ext cx="2338727" cy="660093"/>
          </a:xfrm>
          <a:prstGeom prst="cloudCallout">
            <a:avLst>
              <a:gd name="adj1" fmla="val 65831"/>
              <a:gd name="adj2" fmla="val -72675"/>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Discovery &amp; Access</a:t>
            </a:r>
          </a:p>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Metadata</a:t>
            </a:r>
          </a:p>
        </p:txBody>
      </p:sp>
      <p:sp>
        <p:nvSpPr>
          <p:cNvPr id="32" name="WordArt 8"/>
          <p:cNvSpPr>
            <a:spLocks noChangeArrowheads="1" noChangeShapeType="1" noTextEdit="1"/>
          </p:cNvSpPr>
          <p:nvPr/>
        </p:nvSpPr>
        <p:spPr bwMode="auto">
          <a:xfrm>
            <a:off x="424847" y="5592545"/>
            <a:ext cx="1132286" cy="412892"/>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4444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Repository</a:t>
            </a:r>
          </a:p>
        </p:txBody>
      </p:sp>
      <p:sp>
        <p:nvSpPr>
          <p:cNvPr id="16" name="Pensées 15"/>
          <p:cNvSpPr/>
          <p:nvPr/>
        </p:nvSpPr>
        <p:spPr bwMode="auto">
          <a:xfrm>
            <a:off x="236808" y="3896695"/>
            <a:ext cx="2338727" cy="565243"/>
          </a:xfrm>
          <a:prstGeom prst="cloudCallout">
            <a:avLst>
              <a:gd name="adj1" fmla="val 63713"/>
              <a:gd name="adj2" fmla="val 32058"/>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18000" rIns="0" bIns="45720" numCol="1" rtlCol="0"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Data Diversity</a:t>
            </a:r>
          </a:p>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Data Quality</a:t>
            </a:r>
          </a:p>
        </p:txBody>
      </p:sp>
      <p:sp>
        <p:nvSpPr>
          <p:cNvPr id="17" name="WordArt 8"/>
          <p:cNvSpPr>
            <a:spLocks noChangeArrowheads="1" noChangeShapeType="1" noTextEdit="1"/>
          </p:cNvSpPr>
          <p:nvPr/>
        </p:nvSpPr>
        <p:spPr bwMode="auto">
          <a:xfrm>
            <a:off x="402071" y="3381777"/>
            <a:ext cx="1132286" cy="412892"/>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6105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Providers</a:t>
            </a:r>
          </a:p>
        </p:txBody>
      </p:sp>
      <p:sp>
        <p:nvSpPr>
          <p:cNvPr id="5" name="Pensées 12">
            <a:extLst>
              <a:ext uri="{FF2B5EF4-FFF2-40B4-BE49-F238E27FC236}">
                <a16:creationId xmlns:a16="http://schemas.microsoft.com/office/drawing/2014/main" id="{DE8013F0-9CC6-4E7B-8585-EC4E9939F445}"/>
              </a:ext>
            </a:extLst>
          </p:cNvPr>
          <p:cNvSpPr/>
          <p:nvPr/>
        </p:nvSpPr>
        <p:spPr bwMode="auto">
          <a:xfrm>
            <a:off x="10066008" y="3213970"/>
            <a:ext cx="1987761" cy="1074791"/>
          </a:xfrm>
          <a:prstGeom prst="cloudCallout">
            <a:avLst>
              <a:gd name="adj1" fmla="val -72864"/>
              <a:gd name="adj2" fmla="val 4541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r>
              <a:rPr lang="en-US" sz="1600" dirty="0">
                <a:solidFill>
                  <a:srgbClr val="5378B3"/>
                </a:solidFill>
                <a:latin typeface="Arial Narrow" panose="020B0606020202030204" pitchFamily="34" charset="0"/>
              </a:rPr>
              <a:t>Hardly Reusable</a:t>
            </a:r>
          </a:p>
          <a:p>
            <a:pPr algn="ctr" fontAlgn="base">
              <a:spcBef>
                <a:spcPct val="0"/>
              </a:spcBef>
              <a:spcAft>
                <a:spcPct val="0"/>
              </a:spcAft>
            </a:pPr>
            <a:r>
              <a:rPr lang="en-US" sz="1600" dirty="0">
                <a:solidFill>
                  <a:srgbClr val="5378B3"/>
                </a:solidFill>
                <a:latin typeface="Arial Narrow" panose="020B0606020202030204" pitchFamily="34" charset="0"/>
              </a:rPr>
              <a:t>(Unless same target platforms)</a:t>
            </a:r>
          </a:p>
        </p:txBody>
      </p:sp>
      <p:sp>
        <p:nvSpPr>
          <p:cNvPr id="6" name="WordArt 8">
            <a:extLst>
              <a:ext uri="{FF2B5EF4-FFF2-40B4-BE49-F238E27FC236}">
                <a16:creationId xmlns:a16="http://schemas.microsoft.com/office/drawing/2014/main" id="{065DEA08-420F-446D-9F85-3D8794A09630}"/>
              </a:ext>
            </a:extLst>
          </p:cNvPr>
          <p:cNvSpPr>
            <a:spLocks noChangeArrowheads="1" noChangeShapeType="1" noTextEdit="1"/>
          </p:cNvSpPr>
          <p:nvPr/>
        </p:nvSpPr>
        <p:spPr bwMode="auto">
          <a:xfrm>
            <a:off x="10127508" y="452193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Competition</a:t>
            </a:r>
          </a:p>
        </p:txBody>
      </p:sp>
      <p:sp>
        <p:nvSpPr>
          <p:cNvPr id="9" name="WordArt 8">
            <a:extLst>
              <a:ext uri="{FF2B5EF4-FFF2-40B4-BE49-F238E27FC236}">
                <a16:creationId xmlns:a16="http://schemas.microsoft.com/office/drawing/2014/main" id="{C7577326-2565-4C45-A5A3-D0F0E8BDF7A4}"/>
              </a:ext>
            </a:extLst>
          </p:cNvPr>
          <p:cNvSpPr>
            <a:spLocks noChangeArrowheads="1" noChangeShapeType="1" noTextEdit="1"/>
          </p:cNvSpPr>
          <p:nvPr/>
        </p:nvSpPr>
        <p:spPr bwMode="auto">
          <a:xfrm>
            <a:off x="10017097" y="563545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Various Trade-offs</a:t>
            </a:r>
          </a:p>
        </p:txBody>
      </p:sp>
      <p:pic>
        <p:nvPicPr>
          <p:cNvPr id="10" name="Picture 2">
            <a:extLst>
              <a:ext uri="{FF2B5EF4-FFF2-40B4-BE49-F238E27FC236}">
                <a16:creationId xmlns:a16="http://schemas.microsoft.com/office/drawing/2014/main" id="{63764D34-FD55-40E3-99F0-E0B86BAEAE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0332516" y="5008063"/>
            <a:ext cx="1080119" cy="8137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61550D4D-8535-4FB2-9B42-D7180FEBED65}"/>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5684395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2581159" y="2847602"/>
            <a:ext cx="8390437" cy="3595319"/>
          </a:xfrm>
          <a:prstGeom prst="rect">
            <a:avLst/>
          </a:prstGeom>
        </p:spPr>
      </p:pic>
      <p:sp>
        <p:nvSpPr>
          <p:cNvPr id="2" name="Titre 1"/>
          <p:cNvSpPr>
            <a:spLocks noGrp="1"/>
          </p:cNvSpPr>
          <p:nvPr>
            <p:ph type="title"/>
          </p:nvPr>
        </p:nvSpPr>
        <p:spPr>
          <a:xfrm>
            <a:off x="1169559" y="0"/>
            <a:ext cx="9871761" cy="795130"/>
          </a:xfrm>
        </p:spPr>
        <p:txBody>
          <a:bodyPr>
            <a:normAutofit fontScale="90000"/>
          </a:bodyPr>
          <a:lstStyle/>
          <a:p>
            <a:r>
              <a:rPr lang="en-US" dirty="0"/>
              <a:t>Data Transformation Process – Possible Improvement (4/4)</a:t>
            </a:r>
          </a:p>
        </p:txBody>
      </p:sp>
      <p:sp>
        <p:nvSpPr>
          <p:cNvPr id="3" name="Espace réservé du contenu 2"/>
          <p:cNvSpPr>
            <a:spLocks noGrp="1"/>
          </p:cNvSpPr>
          <p:nvPr>
            <p:ph sz="quarter" idx="11"/>
          </p:nvPr>
        </p:nvSpPr>
        <p:spPr>
          <a:xfrm>
            <a:off x="480132" y="1046716"/>
            <a:ext cx="11250613" cy="2193118"/>
          </a:xfrm>
        </p:spPr>
        <p:txBody>
          <a:bodyPr>
            <a:normAutofit fontScale="85000" lnSpcReduction="20000"/>
          </a:bodyPr>
          <a:lstStyle/>
          <a:p>
            <a:r>
              <a:rPr lang="en-US" dirty="0"/>
              <a:t>The process may be made more efficient in Mission Training via Distributed Simulation (MTDS)</a:t>
            </a:r>
          </a:p>
          <a:p>
            <a:pPr lvl="1"/>
            <a:r>
              <a:rPr lang="en-US" dirty="0"/>
              <a:t>If Source data is comprehensive and consistent </a:t>
            </a:r>
          </a:p>
          <a:p>
            <a:pPr lvl="2"/>
            <a:r>
              <a:rPr lang="en-US" dirty="0"/>
              <a:t>Within each and between the layers </a:t>
            </a:r>
            <a:r>
              <a:rPr lang="en-US" dirty="0">
                <a:sym typeface="Wingdings" panose="05000000000000000000" pitchFamily="2" charset="2"/>
              </a:rPr>
              <a:t> Depends on Data Providers</a:t>
            </a:r>
            <a:endParaRPr lang="en-US" dirty="0"/>
          </a:p>
          <a:p>
            <a:pPr lvl="1"/>
            <a:r>
              <a:rPr lang="en-US" dirty="0"/>
              <a:t>If previous creation efforts may be reused</a:t>
            </a:r>
          </a:p>
          <a:p>
            <a:pPr lvl="2"/>
            <a:r>
              <a:rPr lang="en-US" dirty="0"/>
              <a:t>At Source Data Level (Linked to GIS World)</a:t>
            </a:r>
          </a:p>
          <a:p>
            <a:pPr lvl="2"/>
            <a:r>
              <a:rPr lang="en-US" dirty="0"/>
              <a:t>At Intermediate Level</a:t>
            </a:r>
          </a:p>
          <a:p>
            <a:pPr lvl="2"/>
            <a:r>
              <a:rPr lang="en-US" dirty="0"/>
              <a:t>Requires Common Processes, Representations, and Formats at this level</a:t>
            </a:r>
          </a:p>
        </p:txBody>
      </p:sp>
      <p:sp>
        <p:nvSpPr>
          <p:cNvPr id="7" name="Pensées 6"/>
          <p:cNvSpPr/>
          <p:nvPr/>
        </p:nvSpPr>
        <p:spPr bwMode="auto">
          <a:xfrm>
            <a:off x="236808" y="4800065"/>
            <a:ext cx="2338727" cy="660093"/>
          </a:xfrm>
          <a:prstGeom prst="cloudCallout">
            <a:avLst>
              <a:gd name="adj1" fmla="val 65831"/>
              <a:gd name="adj2" fmla="val -72675"/>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Discovery &amp; Access</a:t>
            </a:r>
          </a:p>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Metadata</a:t>
            </a:r>
          </a:p>
        </p:txBody>
      </p:sp>
      <p:sp>
        <p:nvSpPr>
          <p:cNvPr id="12" name="Pensées 11"/>
          <p:cNvSpPr/>
          <p:nvPr/>
        </p:nvSpPr>
        <p:spPr bwMode="auto">
          <a:xfrm>
            <a:off x="7219019" y="2157309"/>
            <a:ext cx="2218881" cy="556236"/>
          </a:xfrm>
          <a:prstGeom prst="cloudCallout">
            <a:avLst>
              <a:gd name="adj1" fmla="val -99365"/>
              <a:gd name="adj2" fmla="val 263214"/>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0" rIns="0" bIns="45720" numCol="1" rtlCol="0" anchor="t" anchorCtr="0" compatLnSpc="1">
            <a:prstTxWarp prst="textNoShape">
              <a:avLst/>
            </a:prstTxWarp>
          </a:bodyPr>
          <a:lstStyle/>
          <a:p>
            <a:pPr algn="ctr" fontAlgn="base">
              <a:spcBef>
                <a:spcPct val="0"/>
              </a:spcBef>
              <a:spcAft>
                <a:spcPct val="0"/>
              </a:spcAft>
            </a:pPr>
            <a:r>
              <a:rPr lang="en-US" sz="1200" dirty="0">
                <a:solidFill>
                  <a:srgbClr val="5378B3"/>
                </a:solidFill>
                <a:latin typeface="Arial" charset="0"/>
              </a:rPr>
              <a:t>Reuse of Intensification efforts</a:t>
            </a:r>
          </a:p>
        </p:txBody>
      </p:sp>
      <p:sp>
        <p:nvSpPr>
          <p:cNvPr id="32" name="WordArt 8"/>
          <p:cNvSpPr>
            <a:spLocks noChangeArrowheads="1" noChangeShapeType="1" noTextEdit="1"/>
          </p:cNvSpPr>
          <p:nvPr/>
        </p:nvSpPr>
        <p:spPr bwMode="auto">
          <a:xfrm>
            <a:off x="424847" y="5592545"/>
            <a:ext cx="1132286" cy="412892"/>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4444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Repository</a:t>
            </a:r>
          </a:p>
        </p:txBody>
      </p:sp>
      <p:sp>
        <p:nvSpPr>
          <p:cNvPr id="33" name="WordArt 8"/>
          <p:cNvSpPr>
            <a:spLocks noChangeArrowheads="1" noChangeShapeType="1" noTextEdit="1"/>
          </p:cNvSpPr>
          <p:nvPr/>
        </p:nvSpPr>
        <p:spPr bwMode="auto">
          <a:xfrm>
            <a:off x="9477036" y="1646165"/>
            <a:ext cx="1490137" cy="601988"/>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4444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RIEDP</a:t>
            </a:r>
          </a:p>
        </p:txBody>
      </p:sp>
      <p:sp>
        <p:nvSpPr>
          <p:cNvPr id="16" name="Pensées 15"/>
          <p:cNvSpPr/>
          <p:nvPr/>
        </p:nvSpPr>
        <p:spPr bwMode="auto">
          <a:xfrm>
            <a:off x="236808" y="3896695"/>
            <a:ext cx="2338727" cy="565243"/>
          </a:xfrm>
          <a:prstGeom prst="cloudCallout">
            <a:avLst>
              <a:gd name="adj1" fmla="val 63713"/>
              <a:gd name="adj2" fmla="val 32058"/>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18000" rIns="0" bIns="45720" numCol="1" rtlCol="0"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Data Diversity</a:t>
            </a:r>
          </a:p>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Data Quality</a:t>
            </a:r>
          </a:p>
        </p:txBody>
      </p:sp>
      <p:sp>
        <p:nvSpPr>
          <p:cNvPr id="17" name="WordArt 8"/>
          <p:cNvSpPr>
            <a:spLocks noChangeArrowheads="1" noChangeShapeType="1" noTextEdit="1"/>
          </p:cNvSpPr>
          <p:nvPr/>
        </p:nvSpPr>
        <p:spPr bwMode="auto">
          <a:xfrm>
            <a:off x="402071" y="3381777"/>
            <a:ext cx="1132286" cy="412892"/>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6105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Providers</a:t>
            </a:r>
          </a:p>
        </p:txBody>
      </p:sp>
      <p:pic>
        <p:nvPicPr>
          <p:cNvPr id="1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0061351" y="2107030"/>
            <a:ext cx="1080119" cy="690688"/>
          </a:xfrm>
          <a:prstGeom prst="rect">
            <a:avLst/>
          </a:prstGeom>
          <a:noFill/>
          <a:extLst>
            <a:ext uri="{909E8E84-426E-40DD-AFC4-6F175D3DCCD1}">
              <a14:hiddenFill xmlns:a14="http://schemas.microsoft.com/office/drawing/2010/main">
                <a:solidFill>
                  <a:srgbClr val="FFFFFF"/>
                </a:solidFill>
              </a14:hiddenFill>
            </a:ext>
          </a:extLst>
        </p:spPr>
      </p:pic>
      <p:sp>
        <p:nvSpPr>
          <p:cNvPr id="6" name="Pensées 12">
            <a:extLst>
              <a:ext uri="{FF2B5EF4-FFF2-40B4-BE49-F238E27FC236}">
                <a16:creationId xmlns:a16="http://schemas.microsoft.com/office/drawing/2014/main" id="{0CBEDC28-583A-4EBF-9AF4-DDD6C6B35D0F}"/>
              </a:ext>
            </a:extLst>
          </p:cNvPr>
          <p:cNvSpPr/>
          <p:nvPr/>
        </p:nvSpPr>
        <p:spPr bwMode="auto">
          <a:xfrm>
            <a:off x="10066008" y="3213970"/>
            <a:ext cx="1987761" cy="1074791"/>
          </a:xfrm>
          <a:prstGeom prst="cloudCallout">
            <a:avLst>
              <a:gd name="adj1" fmla="val -72864"/>
              <a:gd name="adj2" fmla="val 4541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r>
              <a:rPr lang="en-US" sz="1600" dirty="0">
                <a:solidFill>
                  <a:srgbClr val="5378B3"/>
                </a:solidFill>
                <a:latin typeface="Arial Narrow" panose="020B0606020202030204" pitchFamily="34" charset="0"/>
              </a:rPr>
              <a:t>Hardly Reusable</a:t>
            </a:r>
          </a:p>
          <a:p>
            <a:pPr algn="ctr" fontAlgn="base">
              <a:spcBef>
                <a:spcPct val="0"/>
              </a:spcBef>
              <a:spcAft>
                <a:spcPct val="0"/>
              </a:spcAft>
            </a:pPr>
            <a:r>
              <a:rPr lang="en-US" sz="1600" dirty="0">
                <a:solidFill>
                  <a:srgbClr val="5378B3"/>
                </a:solidFill>
                <a:latin typeface="Arial Narrow" panose="020B0606020202030204" pitchFamily="34" charset="0"/>
              </a:rPr>
              <a:t>(Unless same target platforms)</a:t>
            </a:r>
          </a:p>
        </p:txBody>
      </p:sp>
      <p:sp>
        <p:nvSpPr>
          <p:cNvPr id="9" name="WordArt 8">
            <a:extLst>
              <a:ext uri="{FF2B5EF4-FFF2-40B4-BE49-F238E27FC236}">
                <a16:creationId xmlns:a16="http://schemas.microsoft.com/office/drawing/2014/main" id="{D513AE3F-D78C-489A-BFD0-CA43867346C5}"/>
              </a:ext>
            </a:extLst>
          </p:cNvPr>
          <p:cNvSpPr>
            <a:spLocks noChangeArrowheads="1" noChangeShapeType="1" noTextEdit="1"/>
          </p:cNvSpPr>
          <p:nvPr/>
        </p:nvSpPr>
        <p:spPr bwMode="auto">
          <a:xfrm>
            <a:off x="10127508" y="452193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Competition</a:t>
            </a:r>
          </a:p>
        </p:txBody>
      </p:sp>
      <p:sp>
        <p:nvSpPr>
          <p:cNvPr id="10" name="WordArt 8">
            <a:extLst>
              <a:ext uri="{FF2B5EF4-FFF2-40B4-BE49-F238E27FC236}">
                <a16:creationId xmlns:a16="http://schemas.microsoft.com/office/drawing/2014/main" id="{BD713CC8-4268-403D-84D5-4589167578B7}"/>
              </a:ext>
            </a:extLst>
          </p:cNvPr>
          <p:cNvSpPr>
            <a:spLocks noChangeArrowheads="1" noChangeShapeType="1" noTextEdit="1"/>
          </p:cNvSpPr>
          <p:nvPr/>
        </p:nvSpPr>
        <p:spPr bwMode="auto">
          <a:xfrm>
            <a:off x="10017097" y="563545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Various Trade-offs</a:t>
            </a:r>
          </a:p>
        </p:txBody>
      </p:sp>
      <p:pic>
        <p:nvPicPr>
          <p:cNvPr id="11" name="Picture 2">
            <a:extLst>
              <a:ext uri="{FF2B5EF4-FFF2-40B4-BE49-F238E27FC236}">
                <a16:creationId xmlns:a16="http://schemas.microsoft.com/office/drawing/2014/main" id="{81C655E7-8B35-462C-AC21-BA1CB70C337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0332516" y="5008063"/>
            <a:ext cx="1080119" cy="81378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a:extLst>
              <a:ext uri="{FF2B5EF4-FFF2-40B4-BE49-F238E27FC236}">
                <a16:creationId xmlns:a16="http://schemas.microsoft.com/office/drawing/2014/main" id="{5DAAA35D-4453-48AD-BB3D-7D8219AB6FA8}"/>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23269333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en-US"/>
              <a:t>Key Topics for Database sharing</a:t>
            </a:r>
            <a:endParaRPr lang="en-US" dirty="0"/>
          </a:p>
        </p:txBody>
      </p:sp>
      <p:sp>
        <p:nvSpPr>
          <p:cNvPr id="6" name="Espace réservé du contenu 5"/>
          <p:cNvSpPr>
            <a:spLocks noGrp="1"/>
          </p:cNvSpPr>
          <p:nvPr>
            <p:ph idx="1"/>
          </p:nvPr>
        </p:nvSpPr>
        <p:spPr/>
        <p:txBody>
          <a:bodyPr/>
          <a:lstStyle/>
          <a:p>
            <a:r>
              <a:rPr lang="en-US" dirty="0"/>
              <a:t>When reusing data from a partner, you need to know</a:t>
            </a:r>
          </a:p>
          <a:p>
            <a:pPr lvl="1">
              <a:tabLst>
                <a:tab pos="6461125" algn="l"/>
              </a:tabLst>
            </a:pPr>
            <a:r>
              <a:rPr lang="en-US" dirty="0"/>
              <a:t>How the database was built	</a:t>
            </a:r>
            <a:r>
              <a:rPr lang="en-US" dirty="0">
                <a:sym typeface="Wingdings" panose="05000000000000000000" pitchFamily="2" charset="2"/>
              </a:rPr>
              <a:t> Tasks performed or not </a:t>
            </a:r>
            <a:endParaRPr lang="en-US" dirty="0"/>
          </a:p>
          <a:p>
            <a:pPr lvl="1">
              <a:tabLst>
                <a:tab pos="6461125" algn="l"/>
              </a:tabLst>
            </a:pPr>
            <a:r>
              <a:rPr lang="en-US" dirty="0"/>
              <a:t>How the database is represented	</a:t>
            </a:r>
            <a:r>
              <a:rPr lang="en-US" dirty="0">
                <a:sym typeface="Wingdings" panose="05000000000000000000" pitchFamily="2" charset="2"/>
              </a:rPr>
              <a:t> Conceptual Model</a:t>
            </a:r>
            <a:endParaRPr lang="en-US" dirty="0"/>
          </a:p>
          <a:p>
            <a:pPr lvl="1">
              <a:tabLst>
                <a:tab pos="6461125" algn="l"/>
              </a:tabLst>
            </a:pPr>
            <a:r>
              <a:rPr lang="en-US" dirty="0"/>
              <a:t>How the database is spatially referenced	</a:t>
            </a:r>
            <a:r>
              <a:rPr lang="en-US" dirty="0">
                <a:sym typeface="Wingdings" panose="05000000000000000000" pitchFamily="2" charset="2"/>
              </a:rPr>
              <a:t> Spatial Reference Model</a:t>
            </a:r>
            <a:endParaRPr lang="en-US" dirty="0"/>
          </a:p>
          <a:p>
            <a:pPr lvl="1">
              <a:tabLst>
                <a:tab pos="6461125" algn="l"/>
              </a:tabLst>
            </a:pPr>
            <a:r>
              <a:rPr lang="en-US" dirty="0"/>
              <a:t>How the database is structured	</a:t>
            </a:r>
            <a:r>
              <a:rPr lang="en-US" dirty="0">
                <a:sym typeface="Wingdings" panose="05000000000000000000" pitchFamily="2" charset="2"/>
              </a:rPr>
              <a:t> Physical data model</a:t>
            </a:r>
            <a:endParaRPr lang="en-US" dirty="0"/>
          </a:p>
          <a:p>
            <a:pPr lvl="1">
              <a:tabLst>
                <a:tab pos="6461125" algn="l"/>
              </a:tabLst>
            </a:pPr>
            <a:r>
              <a:rPr lang="en-US" dirty="0"/>
              <a:t>How the database is organized on the media	</a:t>
            </a:r>
            <a:r>
              <a:rPr lang="en-US" dirty="0">
                <a:sym typeface="Wingdings" panose="05000000000000000000" pitchFamily="2" charset="2"/>
              </a:rPr>
              <a:t> Files/Folders/Hierarchies</a:t>
            </a:r>
            <a:endParaRPr lang="en-US" dirty="0"/>
          </a:p>
          <a:p>
            <a:pPr lvl="1">
              <a:tabLst>
                <a:tab pos="6461125" algn="l"/>
              </a:tabLst>
            </a:pPr>
            <a:r>
              <a:rPr lang="en-US" dirty="0"/>
              <a:t>How well the database conforms to Standards	</a:t>
            </a:r>
            <a:r>
              <a:rPr lang="en-US" dirty="0">
                <a:sym typeface="Wingdings" panose="05000000000000000000" pitchFamily="2" charset="2"/>
              </a:rPr>
              <a:t> Compliancy &amp; Profiles</a:t>
            </a:r>
            <a:endParaRPr lang="en-US" dirty="0"/>
          </a:p>
          <a:p>
            <a:pPr lvl="1">
              <a:tabLst>
                <a:tab pos="6461125" algn="l"/>
              </a:tabLst>
            </a:pPr>
            <a:r>
              <a:rPr lang="en-US" dirty="0"/>
              <a:t>Information about the data product	</a:t>
            </a:r>
            <a:r>
              <a:rPr lang="en-US" dirty="0">
                <a:sym typeface="Wingdings" panose="05000000000000000000" pitchFamily="2" charset="2"/>
              </a:rPr>
              <a:t> Metadata</a:t>
            </a:r>
          </a:p>
        </p:txBody>
      </p:sp>
      <p:grpSp>
        <p:nvGrpSpPr>
          <p:cNvPr id="7" name="Groupe 6"/>
          <p:cNvGrpSpPr/>
          <p:nvPr/>
        </p:nvGrpSpPr>
        <p:grpSpPr>
          <a:xfrm>
            <a:off x="2063552" y="5426767"/>
            <a:ext cx="7900827" cy="416092"/>
            <a:chOff x="4354040" y="3767818"/>
            <a:chExt cx="4122366" cy="435701"/>
          </a:xfrm>
        </p:grpSpPr>
        <p:sp>
          <p:nvSpPr>
            <p:cNvPr id="8" name="Rectangle 7"/>
            <p:cNvSpPr/>
            <p:nvPr/>
          </p:nvSpPr>
          <p:spPr>
            <a:xfrm>
              <a:off x="4545765" y="3849010"/>
              <a:ext cx="3738916" cy="354509"/>
            </a:xfrm>
            <a:prstGeom prst="rect">
              <a:avLst/>
            </a:prstGeom>
          </p:spPr>
          <p:txBody>
            <a:bodyPr wrap="square">
              <a:spAutoFit/>
            </a:bodyPr>
            <a:lstStyle/>
            <a:p>
              <a:pPr algn="ctr" fontAlgn="base">
                <a:spcBef>
                  <a:spcPct val="0"/>
                </a:spcBef>
                <a:spcAft>
                  <a:spcPct val="0"/>
                </a:spcAft>
                <a:defRPr/>
              </a:pPr>
              <a:r>
                <a:rPr lang="en-US" sz="1600" b="1" kern="0" dirty="0">
                  <a:solidFill>
                    <a:srgbClr val="7030A0"/>
                  </a:solidFill>
                  <a:latin typeface="Arial" charset="0"/>
                  <a:sym typeface="Wingdings" panose="05000000000000000000" pitchFamily="2" charset="2"/>
                </a:rPr>
                <a:t>No existing solution fully satisfies </a:t>
              </a:r>
              <a:r>
                <a:rPr lang="en-US" sz="1600" b="1" u="sng" kern="0" dirty="0">
                  <a:solidFill>
                    <a:srgbClr val="7030A0"/>
                  </a:solidFill>
                  <a:latin typeface="Arial" charset="0"/>
                  <a:sym typeface="Wingdings" panose="05000000000000000000" pitchFamily="2" charset="2"/>
                </a:rPr>
                <a:t>all</a:t>
              </a:r>
              <a:r>
                <a:rPr lang="en-US" sz="1600" b="1" kern="0" dirty="0">
                  <a:solidFill>
                    <a:srgbClr val="7030A0"/>
                  </a:solidFill>
                  <a:latin typeface="Arial" charset="0"/>
                  <a:sym typeface="Wingdings" panose="05000000000000000000" pitchFamily="2" charset="2"/>
                </a:rPr>
                <a:t> of these requirements</a:t>
              </a:r>
              <a:endParaRPr lang="fr-FR" sz="1600" b="1" kern="0" dirty="0">
                <a:solidFill>
                  <a:srgbClr val="7030A0"/>
                </a:solidFill>
                <a:latin typeface="Arial" charset="0"/>
              </a:endParaRPr>
            </a:p>
          </p:txBody>
        </p:sp>
        <p:grpSp>
          <p:nvGrpSpPr>
            <p:cNvPr id="9" name="Groupe 8"/>
            <p:cNvGrpSpPr/>
            <p:nvPr/>
          </p:nvGrpSpPr>
          <p:grpSpPr>
            <a:xfrm>
              <a:off x="4354040" y="3767818"/>
              <a:ext cx="4122366" cy="432960"/>
              <a:chOff x="2510817" y="1635646"/>
              <a:chExt cx="4122366" cy="432960"/>
            </a:xfrm>
          </p:grpSpPr>
          <p:sp>
            <p:nvSpPr>
              <p:cNvPr id="10" name="Parallélogramme 9"/>
              <p:cNvSpPr/>
              <p:nvPr/>
            </p:nvSpPr>
            <p:spPr>
              <a:xfrm>
                <a:off x="2510817" y="1635646"/>
                <a:ext cx="4122366" cy="430954"/>
              </a:xfrm>
              <a:prstGeom prst="parallelogram">
                <a:avLst>
                  <a:gd name="adj" fmla="val 0"/>
                </a:avLst>
              </a:prstGeom>
              <a:noFill/>
              <a:ln w="9525">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fr-FR" sz="1100">
                  <a:solidFill>
                    <a:srgbClr val="FFFFFF"/>
                  </a:solidFill>
                  <a:latin typeface="Arial"/>
                </a:endParaRPr>
              </a:p>
            </p:txBody>
          </p:sp>
          <p:sp>
            <p:nvSpPr>
              <p:cNvPr id="11" name="Demi-cadre 10"/>
              <p:cNvSpPr/>
              <p:nvPr/>
            </p:nvSpPr>
            <p:spPr bwMode="auto">
              <a:xfrm rot="10800000">
                <a:off x="6441458" y="1851123"/>
                <a:ext cx="191066" cy="217483"/>
              </a:xfrm>
              <a:prstGeom prst="halfFrame">
                <a:avLst>
                  <a:gd name="adj1" fmla="val 9900"/>
                  <a:gd name="adj2" fmla="val 10828"/>
                </a:avLst>
              </a:prstGeom>
              <a:solidFill>
                <a:srgbClr val="7030A0"/>
              </a:solidFill>
              <a:ln>
                <a:solidFill>
                  <a:srgbClr val="7030A0"/>
                </a:solidFill>
              </a:ln>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r-FR" sz="1400">
                  <a:solidFill>
                    <a:srgbClr val="5378B3"/>
                  </a:solidFill>
                  <a:latin typeface="Arial" charset="0"/>
                </a:endParaRPr>
              </a:p>
            </p:txBody>
          </p:sp>
          <p:sp>
            <p:nvSpPr>
              <p:cNvPr id="12" name="Demi-cadre 11"/>
              <p:cNvSpPr/>
              <p:nvPr/>
            </p:nvSpPr>
            <p:spPr bwMode="auto">
              <a:xfrm>
                <a:off x="2510906" y="1635646"/>
                <a:ext cx="191636" cy="215477"/>
              </a:xfrm>
              <a:prstGeom prst="halfFrame">
                <a:avLst>
                  <a:gd name="adj1" fmla="val 9900"/>
                  <a:gd name="adj2" fmla="val 10828"/>
                </a:avLst>
              </a:prstGeom>
              <a:solidFill>
                <a:srgbClr val="7030A0"/>
              </a:solidFill>
              <a:ln>
                <a:solidFill>
                  <a:srgbClr val="7030A0"/>
                </a:solidFill>
              </a:ln>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r-FR" sz="1400">
                  <a:solidFill>
                    <a:srgbClr val="5378B3"/>
                  </a:solidFill>
                  <a:latin typeface="Arial" charset="0"/>
                </a:endParaRPr>
              </a:p>
            </p:txBody>
          </p:sp>
        </p:grpSp>
      </p:grpSp>
      <p:sp>
        <p:nvSpPr>
          <p:cNvPr id="14" name="Rectangle 3">
            <a:extLst>
              <a:ext uri="{FF2B5EF4-FFF2-40B4-BE49-F238E27FC236}">
                <a16:creationId xmlns:a16="http://schemas.microsoft.com/office/drawing/2014/main" id="{C6345434-3C61-4859-AFA1-A560D995CA77}"/>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32</a:t>
            </a:fld>
            <a:endParaRPr lang="en-US" dirty="0"/>
          </a:p>
        </p:txBody>
      </p:sp>
    </p:spTree>
    <p:extLst>
      <p:ext uri="{BB962C8B-B14F-4D97-AF65-F5344CB8AC3E}">
        <p14:creationId xmlns:p14="http://schemas.microsoft.com/office/powerpoint/2010/main" val="2536973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400" dirty="0"/>
              <a:t>International M&amp;S Initiatives &amp; Standardization Efforts (1/2)</a:t>
            </a:r>
          </a:p>
        </p:txBody>
      </p:sp>
      <p:sp>
        <p:nvSpPr>
          <p:cNvPr id="3" name="Espace réservé du pied de page 2"/>
          <p:cNvSpPr>
            <a:spLocks noGrp="1"/>
          </p:cNvSpPr>
          <p:nvPr>
            <p:ph type="ftr" sz="quarter" idx="4294967295"/>
          </p:nvPr>
        </p:nvSpPr>
        <p:spPr>
          <a:xfrm>
            <a:off x="0" y="6645275"/>
            <a:ext cx="4114800" cy="1873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it-IT"/>
              <a:t>EDRS</a:t>
            </a:r>
            <a:endParaRPr lang="fr-FR" dirty="0"/>
          </a:p>
        </p:txBody>
      </p:sp>
      <p:sp>
        <p:nvSpPr>
          <p:cNvPr id="4" name="Espace réservé de la date 3"/>
          <p:cNvSpPr>
            <a:spLocks noGrp="1"/>
          </p:cNvSpPr>
          <p:nvPr>
            <p:ph type="dt" sz="half" idx="4294967295"/>
          </p:nvPr>
        </p:nvSpPr>
        <p:spPr>
          <a:xfrm>
            <a:off x="0" y="6645275"/>
            <a:ext cx="1536700" cy="1873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xx May 2020</a:t>
            </a:r>
            <a:endParaRPr lang="fr-FR" dirty="0"/>
          </a:p>
        </p:txBody>
      </p:sp>
      <p:graphicFrame>
        <p:nvGraphicFramePr>
          <p:cNvPr id="26" name="Tableau 25">
            <a:extLst>
              <a:ext uri="{FF2B5EF4-FFF2-40B4-BE49-F238E27FC236}">
                <a16:creationId xmlns:a16="http://schemas.microsoft.com/office/drawing/2014/main" id="{46113B59-4AC4-41DE-B33C-143C9594F82D}"/>
              </a:ext>
            </a:extLst>
          </p:cNvPr>
          <p:cNvGraphicFramePr>
            <a:graphicFrameLocks noGrp="1"/>
          </p:cNvGraphicFramePr>
          <p:nvPr>
            <p:extLst>
              <p:ext uri="{D42A27DB-BD31-4B8C-83A1-F6EECF244321}">
                <p14:modId xmlns:p14="http://schemas.microsoft.com/office/powerpoint/2010/main" val="2313783394"/>
              </p:ext>
            </p:extLst>
          </p:nvPr>
        </p:nvGraphicFramePr>
        <p:xfrm>
          <a:off x="838200" y="1264038"/>
          <a:ext cx="10802416" cy="4521444"/>
        </p:xfrm>
        <a:graphic>
          <a:graphicData uri="http://schemas.openxmlformats.org/drawingml/2006/table">
            <a:tbl>
              <a:tblPr firstRow="1" firstCol="1" bandRow="1">
                <a:effectLst>
                  <a:outerShdw blurRad="76200" dir="18900000" sy="23000" kx="-1200000" algn="bl" rotWithShape="0">
                    <a:prstClr val="black">
                      <a:alpha val="20000"/>
                    </a:prstClr>
                  </a:outerShdw>
                </a:effectLst>
              </a:tblPr>
              <a:tblGrid>
                <a:gridCol w="1330542">
                  <a:extLst>
                    <a:ext uri="{9D8B030D-6E8A-4147-A177-3AD203B41FA5}">
                      <a16:colId xmlns:a16="http://schemas.microsoft.com/office/drawing/2014/main" val="20000"/>
                    </a:ext>
                  </a:extLst>
                </a:gridCol>
                <a:gridCol w="988026">
                  <a:extLst>
                    <a:ext uri="{9D8B030D-6E8A-4147-A177-3AD203B41FA5}">
                      <a16:colId xmlns:a16="http://schemas.microsoft.com/office/drawing/2014/main" val="20001"/>
                    </a:ext>
                  </a:extLst>
                </a:gridCol>
                <a:gridCol w="1040370">
                  <a:extLst>
                    <a:ext uri="{9D8B030D-6E8A-4147-A177-3AD203B41FA5}">
                      <a16:colId xmlns:a16="http://schemas.microsoft.com/office/drawing/2014/main" val="20002"/>
                    </a:ext>
                  </a:extLst>
                </a:gridCol>
                <a:gridCol w="893358">
                  <a:extLst>
                    <a:ext uri="{9D8B030D-6E8A-4147-A177-3AD203B41FA5}">
                      <a16:colId xmlns:a16="http://schemas.microsoft.com/office/drawing/2014/main" val="20003"/>
                    </a:ext>
                  </a:extLst>
                </a:gridCol>
                <a:gridCol w="893357">
                  <a:extLst>
                    <a:ext uri="{9D8B030D-6E8A-4147-A177-3AD203B41FA5}">
                      <a16:colId xmlns:a16="http://schemas.microsoft.com/office/drawing/2014/main" val="20004"/>
                    </a:ext>
                  </a:extLst>
                </a:gridCol>
                <a:gridCol w="1220628">
                  <a:extLst>
                    <a:ext uri="{9D8B030D-6E8A-4147-A177-3AD203B41FA5}">
                      <a16:colId xmlns:a16="http://schemas.microsoft.com/office/drawing/2014/main" val="20005"/>
                    </a:ext>
                  </a:extLst>
                </a:gridCol>
                <a:gridCol w="1183538">
                  <a:extLst>
                    <a:ext uri="{9D8B030D-6E8A-4147-A177-3AD203B41FA5}">
                      <a16:colId xmlns:a16="http://schemas.microsoft.com/office/drawing/2014/main" val="20006"/>
                    </a:ext>
                  </a:extLst>
                </a:gridCol>
                <a:gridCol w="1115855">
                  <a:extLst>
                    <a:ext uri="{9D8B030D-6E8A-4147-A177-3AD203B41FA5}">
                      <a16:colId xmlns:a16="http://schemas.microsoft.com/office/drawing/2014/main" val="20007"/>
                    </a:ext>
                  </a:extLst>
                </a:gridCol>
                <a:gridCol w="989955">
                  <a:extLst>
                    <a:ext uri="{9D8B030D-6E8A-4147-A177-3AD203B41FA5}">
                      <a16:colId xmlns:a16="http://schemas.microsoft.com/office/drawing/2014/main" val="20008"/>
                    </a:ext>
                  </a:extLst>
                </a:gridCol>
                <a:gridCol w="1146787">
                  <a:extLst>
                    <a:ext uri="{9D8B030D-6E8A-4147-A177-3AD203B41FA5}">
                      <a16:colId xmlns:a16="http://schemas.microsoft.com/office/drawing/2014/main" val="20009"/>
                    </a:ext>
                  </a:extLst>
                </a:gridCol>
              </a:tblGrid>
              <a:tr h="19007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dirty="0">
                          <a:effectLst/>
                        </a:rPr>
                        <a:t>Nature</a:t>
                      </a:r>
                      <a:endParaRPr lang="en-US" sz="11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dirty="0">
                          <a:solidFill>
                            <a:schemeClr val="tx1"/>
                          </a:solidFill>
                          <a:effectLst/>
                        </a:rPr>
                        <a:t>M&amp;S standards</a:t>
                      </a:r>
                      <a:endParaRPr lang="en-US" sz="1100" dirty="0">
                        <a:solidFill>
                          <a:schemeClr val="tx1"/>
                        </a:solidFill>
                        <a:effectLst/>
                        <a:latin typeface="Calibri"/>
                        <a:ea typeface="Calibri"/>
                        <a:cs typeface="Times New Roman"/>
                      </a:endParaRP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hMerge="1">
                  <a:txBody>
                    <a:bodyPr/>
                    <a:lstStyle/>
                    <a:p>
                      <a:endParaRPr lang="en-US"/>
                    </a:p>
                  </a:txBody>
                  <a:tcPr/>
                </a:tc>
                <a:tc gridSpan="6">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b="1" kern="1200" dirty="0">
                          <a:solidFill>
                            <a:schemeClr val="tx1"/>
                          </a:solidFill>
                          <a:effectLst/>
                          <a:latin typeface="+mn-lt"/>
                          <a:ea typeface="+mn-ea"/>
                          <a:cs typeface="+mn-cs"/>
                        </a:rPr>
                        <a:t>Projects / Initiatives</a:t>
                      </a: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1C5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fr-FR" sz="1100" dirty="0" err="1">
                          <a:solidFill>
                            <a:schemeClr val="tx1"/>
                          </a:solidFill>
                          <a:effectLst/>
                          <a:latin typeface="Calibri"/>
                          <a:ea typeface="Calibri"/>
                          <a:cs typeface="Times New Roman"/>
                        </a:rPr>
                        <a:t>Geospatial</a:t>
                      </a:r>
                      <a:endParaRPr lang="en-US" sz="1100" dirty="0">
                        <a:solidFill>
                          <a:schemeClr val="tx1"/>
                        </a:solidFill>
                        <a:effectLst/>
                        <a:latin typeface="Calibri"/>
                        <a:ea typeface="Calibri"/>
                        <a:cs typeface="Times New Roman"/>
                      </a:endParaRP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900"/>
                    </a:solidFill>
                  </a:tcPr>
                </a:tc>
                <a:extLst>
                  <a:ext uri="{0D108BD9-81ED-4DB2-BD59-A6C34878D82A}">
                    <a16:rowId xmlns:a16="http://schemas.microsoft.com/office/drawing/2014/main" val="10000"/>
                  </a:ext>
                </a:extLst>
              </a:tr>
              <a:tr h="283792">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Name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SIF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SEDRIS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BDD7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NPSI</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AFCD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M</a:t>
                      </a:r>
                      <a:r>
                        <a:rPr lang="en-US" sz="1200" dirty="0">
                          <a:effectLst/>
                          <a:latin typeface="Calibri"/>
                          <a:ea typeface="Calibri"/>
                          <a:cs typeface="Times New Roman"/>
                        </a:rPr>
                        <a:t>DB</a:t>
                      </a: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CDB</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Mission</a:t>
                      </a:r>
                      <a:r>
                        <a:rPr lang="en-US" sz="1200" baseline="0" dirty="0">
                          <a:effectLst/>
                        </a:rPr>
                        <a:t> L</a:t>
                      </a:r>
                      <a:r>
                        <a:rPr lang="en-US" sz="1200" dirty="0">
                          <a:effectLst/>
                        </a:rPr>
                        <a:t>and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Other</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OGC CDB</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1"/>
                  </a:ext>
                </a:extLst>
              </a:tr>
              <a:tr h="320233">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Origin</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DOD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DOD</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Navy</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USAF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Army</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SOCOM</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NATO</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e.g.</a:t>
                      </a:r>
                      <a:r>
                        <a:rPr lang="en-US" sz="1200" baseline="0" dirty="0">
                          <a:effectLst/>
                        </a:rPr>
                        <a:t> </a:t>
                      </a:r>
                      <a:r>
                        <a:rPr lang="en-US" sz="1200" dirty="0">
                          <a:effectLst/>
                        </a:rPr>
                        <a:t>French</a:t>
                      </a:r>
                    </a:p>
                    <a:p>
                      <a:pPr algn="ctr">
                        <a:spcAft>
                          <a:spcPts val="0"/>
                        </a:spcAft>
                      </a:pPr>
                      <a:r>
                        <a:rPr lang="fr-FR" sz="1200" dirty="0">
                          <a:effectLst/>
                          <a:latin typeface="Calibri"/>
                          <a:ea typeface="Calibri"/>
                          <a:cs typeface="Times New Roman"/>
                        </a:rPr>
                        <a:t>Air</a:t>
                      </a:r>
                      <a:r>
                        <a:rPr lang="fr-FR" sz="1200" baseline="0" dirty="0">
                          <a:effectLst/>
                          <a:latin typeface="Calibri"/>
                          <a:ea typeface="Calibri"/>
                          <a:cs typeface="Times New Roman"/>
                        </a:rPr>
                        <a:t> Force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PRESAGIS</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2"/>
                  </a:ext>
                </a:extLst>
              </a:tr>
              <a:tr h="31102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Introduction Date </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1991</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1994</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2004</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2006</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2008</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2004</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2010</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2006</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latin typeface="Calibri"/>
                          <a:ea typeface="Calibri"/>
                          <a:cs typeface="Times New Roman"/>
                        </a:rPr>
                        <a:t>2013</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3"/>
                  </a:ext>
                </a:extLst>
              </a:tr>
              <a:tr h="311025">
                <a:tc>
                  <a:txBody>
                    <a:bodyPr/>
                    <a:lstStyle/>
                    <a:p>
                      <a:pPr algn="ctr">
                        <a:spcAft>
                          <a:spcPts val="0"/>
                        </a:spcAft>
                      </a:pPr>
                      <a:r>
                        <a:rPr lang="fr-FR" sz="1200" b="1" kern="1200" dirty="0">
                          <a:solidFill>
                            <a:schemeClr val="lt1"/>
                          </a:solidFill>
                          <a:effectLst/>
                          <a:latin typeface="Calibri" panose="020F0502020204030204"/>
                          <a:ea typeface="+mn-ea"/>
                          <a:cs typeface="+mn-cs"/>
                        </a:rPr>
                        <a:t>Publication Date</a:t>
                      </a:r>
                      <a:endParaRPr lang="en-US" sz="1200" b="1" kern="1200" dirty="0">
                        <a:solidFill>
                          <a:schemeClr val="lt1"/>
                        </a:solidFill>
                        <a:effectLst/>
                        <a:latin typeface="Calibri" panose="020F0502020204030204"/>
                        <a:ea typeface="+mn-ea"/>
                        <a:cs typeface="+mn-cs"/>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p>
                      <a:pPr algn="ctr">
                        <a:spcAft>
                          <a:spcPts val="0"/>
                        </a:spcAft>
                      </a:pPr>
                      <a:r>
                        <a:rPr lang="fr-FR" sz="1200" dirty="0">
                          <a:effectLst/>
                          <a:latin typeface="Calibri"/>
                          <a:ea typeface="Calibri"/>
                          <a:cs typeface="Times New Roman"/>
                        </a:rPr>
                        <a:t>2005</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r>
                        <a:rPr lang="fr-FR" sz="1200" dirty="0">
                          <a:effectLst/>
                          <a:latin typeface="Calibri"/>
                          <a:ea typeface="Calibri"/>
                          <a:cs typeface="Times New Roman"/>
                        </a:rPr>
                        <a:t>2016</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120228174"/>
                  </a:ext>
                </a:extLst>
              </a:tr>
              <a:tr h="62205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Formal</a:t>
                      </a:r>
                    </a:p>
                    <a:p>
                      <a:pPr algn="ctr">
                        <a:spcAft>
                          <a:spcPts val="0"/>
                        </a:spcAft>
                      </a:pPr>
                      <a:r>
                        <a:rPr lang="en-US" sz="1200" kern="1200" dirty="0">
                          <a:solidFill>
                            <a:schemeClr val="dk1"/>
                          </a:solidFill>
                          <a:effectLst/>
                          <a:latin typeface="+mn-lt"/>
                          <a:ea typeface="+mn-ea"/>
                          <a:cs typeface="+mn-cs"/>
                        </a:rPr>
                        <a:t>ISO/IEC</a:t>
                      </a: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Standard</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ctr" defTabSz="914400" rtl="0" eaLnBrk="1" latinLnBrk="0" hangingPunct="1">
                        <a:spcAft>
                          <a:spcPts val="0"/>
                        </a:spcAft>
                      </a:pPr>
                      <a:r>
                        <a:rPr lang="en-US" sz="1200" kern="1200" dirty="0">
                          <a:solidFill>
                            <a:schemeClr val="dk1"/>
                          </a:solidFill>
                          <a:effectLst/>
                          <a:latin typeface="+mn-lt"/>
                          <a:ea typeface="+mn-ea"/>
                          <a:cs typeface="+mn-cs"/>
                        </a:rPr>
                        <a:t>User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&amp; Commercial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kern="1200" dirty="0" err="1">
                          <a:solidFill>
                            <a:schemeClr val="dk1"/>
                          </a:solidFill>
                          <a:effectLst/>
                          <a:latin typeface="+mn-lt"/>
                          <a:ea typeface="+mn-ea"/>
                          <a:cs typeface="+mn-cs"/>
                        </a:rPr>
                        <a:t>Formal</a:t>
                      </a:r>
                      <a:endParaRPr lang="fr-FR" sz="1200" kern="1200" dirty="0">
                        <a:solidFill>
                          <a:schemeClr val="dk1"/>
                        </a:solidFill>
                        <a:effectLst/>
                        <a:latin typeface="+mn-lt"/>
                        <a:ea typeface="+mn-ea"/>
                        <a:cs typeface="+mn-cs"/>
                      </a:endParaRPr>
                    </a:p>
                    <a:p>
                      <a:pPr algn="ctr">
                        <a:spcAft>
                          <a:spcPts val="0"/>
                        </a:spcAft>
                      </a:pPr>
                      <a:r>
                        <a:rPr lang="fr-FR" sz="1200" kern="1200" dirty="0">
                          <a:solidFill>
                            <a:schemeClr val="dk1"/>
                          </a:solidFill>
                          <a:effectLst/>
                          <a:latin typeface="+mn-lt"/>
                          <a:ea typeface="+mn-ea"/>
                          <a:cs typeface="+mn-cs"/>
                        </a:rPr>
                        <a:t>OGC</a:t>
                      </a:r>
                      <a:endParaRPr lang="en-US" sz="1200" kern="1200" dirty="0">
                        <a:solidFill>
                          <a:schemeClr val="dk1"/>
                        </a:solidFill>
                        <a:effectLst/>
                        <a:latin typeface="+mn-lt"/>
                        <a:ea typeface="+mn-ea"/>
                        <a:cs typeface="+mn-cs"/>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4"/>
                  </a:ext>
                </a:extLst>
              </a:tr>
              <a:tr h="31102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Open 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Format according to 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ctr" defTabSz="914400" rtl="0" eaLnBrk="1" latinLnBrk="0" hangingPunct="1">
                        <a:spcAft>
                          <a:spcPts val="0"/>
                        </a:spcAft>
                      </a:pPr>
                      <a:r>
                        <a:rPr lang="en-US" sz="1200" kern="1200" dirty="0">
                          <a:solidFill>
                            <a:schemeClr val="dk1"/>
                          </a:solidFill>
                          <a:effectLst/>
                          <a:latin typeface="Calibri" panose="020F0502020204030204"/>
                          <a:ea typeface="+mn-ea"/>
                          <a:cs typeface="+mn-cs"/>
                        </a:rPr>
                        <a:t>Limited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noProof="0" dirty="0">
                          <a:effectLst/>
                          <a:latin typeface="Calibri"/>
                          <a:ea typeface="Calibri"/>
                          <a:cs typeface="Times New Roman"/>
                        </a:rPr>
                        <a:t>Yes</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5"/>
                  </a:ext>
                </a:extLst>
              </a:tr>
              <a:tr h="1244099">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Approach</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Obsolete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100" kern="1200" dirty="0">
                          <a:solidFill>
                            <a:schemeClr val="dk1"/>
                          </a:solidFill>
                          <a:effectLst/>
                          <a:latin typeface="+mn-lt"/>
                          <a:ea typeface="+mn-ea"/>
                          <a:cs typeface="+mn-cs"/>
                        </a:rPr>
                        <a:t>Standardized Semantics and Data Model</a:t>
                      </a:r>
                    </a:p>
                    <a:p>
                      <a:pPr algn="ctr">
                        <a:spcAft>
                          <a:spcPts val="0"/>
                        </a:spcAft>
                      </a:pPr>
                      <a:r>
                        <a:rPr lang="fr-FR" sz="1100" kern="1200" dirty="0">
                          <a:solidFill>
                            <a:schemeClr val="dk1"/>
                          </a:solidFill>
                          <a:effectLst/>
                          <a:latin typeface="+mn-lt"/>
                          <a:ea typeface="+mn-ea"/>
                          <a:cs typeface="+mn-cs"/>
                        </a:rPr>
                        <a:t>+</a:t>
                      </a:r>
                      <a:endParaRPr lang="en-US" sz="1100" kern="1200" dirty="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Format according to standard</a:t>
                      </a: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gridSpan="6">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FF0000"/>
                        </a:solidFill>
                        <a:effectLst/>
                        <a:latin typeface="+mn-lt"/>
                        <a:ea typeface="+mn-ea"/>
                        <a:cs typeface="+mn-cs"/>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050" noProof="0" dirty="0">
                          <a:effectLst/>
                          <a:latin typeface="Century Gothic" pitchFamily="34" charset="0"/>
                          <a:ea typeface="Calibri"/>
                          <a:cs typeface="Times New Roman"/>
                        </a:rPr>
                        <a:t>Similar </a:t>
                      </a:r>
                      <a:r>
                        <a:rPr lang="en-US" sz="1050" baseline="0" noProof="0" dirty="0">
                          <a:effectLst/>
                          <a:latin typeface="Century Gothic" pitchFamily="34" charset="0"/>
                          <a:ea typeface="Calibri"/>
                          <a:cs typeface="Times New Roman"/>
                        </a:rPr>
                        <a:t>to US SOCOM CDB but with formalized semantics and Conceptual Data Model</a:t>
                      </a:r>
                      <a:endParaRPr lang="en-US" sz="1050" noProof="0" dirty="0">
                        <a:effectLst/>
                        <a:latin typeface="Century Gothic" pitchFamily="34" charset="0"/>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6"/>
                  </a:ext>
                </a:extLst>
              </a:tr>
              <a:tr h="644983">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Availability of Commercial Support Tools</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SIF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Tools developed in SEDRIS COI </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gridSpan="6">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050" dirty="0">
                          <a:effectLst/>
                          <a:latin typeface="Century Gothic" pitchFamily="34" charset="0"/>
                          <a:ea typeface="Calibri"/>
                          <a:cs typeface="Times New Roman"/>
                        </a:rPr>
                        <a:t>PRESAGIS </a:t>
                      </a:r>
                      <a:r>
                        <a:rPr lang="fr-FR" sz="1050" dirty="0" err="1">
                          <a:effectLst/>
                          <a:latin typeface="Century Gothic" pitchFamily="34" charset="0"/>
                          <a:ea typeface="Calibri"/>
                          <a:cs typeface="Times New Roman"/>
                        </a:rPr>
                        <a:t>tools</a:t>
                      </a:r>
                      <a:endParaRPr lang="en-US" sz="1200" dirty="0">
                        <a:effectLst/>
                        <a:latin typeface="Century Gothic" pitchFamily="34" charset="0"/>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7"/>
                  </a:ext>
                </a:extLst>
              </a:tr>
            </a:tbl>
          </a:graphicData>
        </a:graphic>
      </p:graphicFrame>
      <p:sp>
        <p:nvSpPr>
          <p:cNvPr id="32" name="Rectangle 31">
            <a:extLst>
              <a:ext uri="{FF2B5EF4-FFF2-40B4-BE49-F238E27FC236}">
                <a16:creationId xmlns:a16="http://schemas.microsoft.com/office/drawing/2014/main" id="{98C44395-AD0D-4AF9-9F0D-0C4D60B0D5B4}"/>
              </a:ext>
            </a:extLst>
          </p:cNvPr>
          <p:cNvSpPr/>
          <p:nvPr/>
        </p:nvSpPr>
        <p:spPr>
          <a:xfrm>
            <a:off x="3647728" y="5869313"/>
            <a:ext cx="7992888" cy="543506"/>
          </a:xfrm>
          <a:prstGeom prst="rect">
            <a:avLst/>
          </a:prstGeom>
        </p:spPr>
        <p:txBody>
          <a:bodyPr wrap="square" numCol="2">
            <a:noAutofit/>
          </a:bodyPr>
          <a:lstStyle/>
          <a:p>
            <a:pPr marL="0" lvl="1"/>
            <a:r>
              <a:rPr lang="en-US" sz="1100" i="1" dirty="0">
                <a:solidFill>
                  <a:srgbClr val="5378B3"/>
                </a:solidFill>
                <a:latin typeface="Arial" charset="0"/>
              </a:rPr>
              <a:t>AFCD: Air Force Common Dataset</a:t>
            </a:r>
          </a:p>
          <a:p>
            <a:pPr marL="0" lvl="1"/>
            <a:r>
              <a:rPr lang="en-US" sz="1100" i="1" dirty="0">
                <a:solidFill>
                  <a:srgbClr val="5378B3"/>
                </a:solidFill>
                <a:latin typeface="Arial" charset="0"/>
              </a:rPr>
              <a:t>EDS: Enterprise Data Services</a:t>
            </a:r>
          </a:p>
          <a:p>
            <a:pPr marL="0" lvl="1"/>
            <a:r>
              <a:rPr lang="en-US" sz="1100" i="1" dirty="0">
                <a:solidFill>
                  <a:srgbClr val="5378B3"/>
                </a:solidFill>
                <a:latin typeface="Arial" charset="0"/>
              </a:rPr>
              <a:t>NPSI: NAVAIR Portable Source Initiative</a:t>
            </a:r>
          </a:p>
          <a:p>
            <a:pPr marL="0" lvl="1"/>
            <a:r>
              <a:rPr lang="en-US" sz="1100" i="1" dirty="0">
                <a:solidFill>
                  <a:srgbClr val="5378B3"/>
                </a:solidFill>
                <a:latin typeface="Arial" charset="0"/>
              </a:rPr>
              <a:t>CDB: Common Database</a:t>
            </a:r>
            <a:br>
              <a:rPr lang="en-US" sz="1100" i="1" dirty="0">
                <a:solidFill>
                  <a:srgbClr val="5378B3"/>
                </a:solidFill>
                <a:latin typeface="Arial" charset="0"/>
              </a:rPr>
            </a:br>
            <a:r>
              <a:rPr lang="en-US" sz="1100" i="1" dirty="0">
                <a:solidFill>
                  <a:srgbClr val="5378B3"/>
                </a:solidFill>
                <a:latin typeface="Arial" charset="0"/>
              </a:rPr>
              <a:t>MDB : SE Core Master Data Base</a:t>
            </a:r>
          </a:p>
          <a:p>
            <a:pPr marL="0" lvl="1"/>
            <a:r>
              <a:rPr lang="en-US" sz="1100" i="1" dirty="0">
                <a:solidFill>
                  <a:srgbClr val="5378B3"/>
                </a:solidFill>
                <a:latin typeface="Arial" charset="0"/>
              </a:rPr>
              <a:t>SIF: SSDB (Standard Simulator Database) Interchange Format</a:t>
            </a:r>
            <a:endParaRPr lang="en-US" sz="1400" i="1" dirty="0">
              <a:solidFill>
                <a:srgbClr val="5378B3"/>
              </a:solidFill>
              <a:latin typeface="Arial" charset="0"/>
            </a:endParaRPr>
          </a:p>
        </p:txBody>
      </p:sp>
      <p:sp>
        <p:nvSpPr>
          <p:cNvPr id="33" name="ZoneTexte 32">
            <a:extLst>
              <a:ext uri="{FF2B5EF4-FFF2-40B4-BE49-F238E27FC236}">
                <a16:creationId xmlns:a16="http://schemas.microsoft.com/office/drawing/2014/main" id="{E3BBFC1F-3A82-4825-87B8-F0B4B6B50198}"/>
              </a:ext>
            </a:extLst>
          </p:cNvPr>
          <p:cNvSpPr txBox="1"/>
          <p:nvPr/>
        </p:nvSpPr>
        <p:spPr>
          <a:xfrm>
            <a:off x="5015880" y="872340"/>
            <a:ext cx="1646120" cy="307777"/>
          </a:xfrm>
          <a:prstGeom prst="rect">
            <a:avLst/>
          </a:prstGeom>
          <a:solidFill>
            <a:srgbClr val="E7E6E6">
              <a:lumMod val="60000"/>
              <a:lumOff val="40000"/>
            </a:srgbClr>
          </a:solidFill>
          <a:ln>
            <a:solidFill>
              <a:sysClr val="windowText" lastClr="000000">
                <a:lumMod val="7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378B3"/>
                </a:solidFill>
                <a:effectLst/>
                <a:uLnTx/>
                <a:uFillTx/>
                <a:latin typeface="Arial" charset="0"/>
              </a:rPr>
              <a:t>Process oriented</a:t>
            </a:r>
          </a:p>
        </p:txBody>
      </p:sp>
      <p:sp>
        <p:nvSpPr>
          <p:cNvPr id="34" name="ZoneTexte 33">
            <a:extLst>
              <a:ext uri="{FF2B5EF4-FFF2-40B4-BE49-F238E27FC236}">
                <a16:creationId xmlns:a16="http://schemas.microsoft.com/office/drawing/2014/main" id="{C63B2BEB-D330-4C1A-B6DF-E89B229879CD}"/>
              </a:ext>
            </a:extLst>
          </p:cNvPr>
          <p:cNvSpPr txBox="1"/>
          <p:nvPr/>
        </p:nvSpPr>
        <p:spPr>
          <a:xfrm>
            <a:off x="8002152" y="880591"/>
            <a:ext cx="1446662" cy="307777"/>
          </a:xfrm>
          <a:prstGeom prst="rect">
            <a:avLst/>
          </a:prstGeom>
          <a:solidFill>
            <a:srgbClr val="F1C5EE"/>
          </a:solidFill>
          <a:ln>
            <a:solidFill>
              <a:sysClr val="windowText" lastClr="000000">
                <a:lumMod val="7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378B3"/>
                </a:solidFill>
                <a:effectLst/>
                <a:uLnTx/>
                <a:uFillTx/>
                <a:latin typeface="Arial" charset="0"/>
              </a:rPr>
              <a:t>DB oriented</a:t>
            </a:r>
          </a:p>
        </p:txBody>
      </p:sp>
      <p:sp>
        <p:nvSpPr>
          <p:cNvPr id="12" name="Oval 423">
            <a:extLst>
              <a:ext uri="{FF2B5EF4-FFF2-40B4-BE49-F238E27FC236}">
                <a16:creationId xmlns:a16="http://schemas.microsoft.com/office/drawing/2014/main" id="{E03258B2-2B0C-45D8-AC1C-A7ECD82AB42A}"/>
              </a:ext>
            </a:extLst>
          </p:cNvPr>
          <p:cNvSpPr>
            <a:spLocks noChangeArrowheads="1"/>
          </p:cNvSpPr>
          <p:nvPr/>
        </p:nvSpPr>
        <p:spPr bwMode="auto">
          <a:xfrm>
            <a:off x="5621267" y="4101005"/>
            <a:ext cx="3499067" cy="792958"/>
          </a:xfrm>
          <a:prstGeom prst="roundRect">
            <a:avLst>
              <a:gd name="adj" fmla="val 16667"/>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50" dirty="0">
                <a:solidFill>
                  <a:srgbClr val="000000"/>
                </a:solidFill>
                <a:latin typeface="Arial" charset="0"/>
              </a:rPr>
              <a:t>Based on de-facto standard formats (GIS Source)</a:t>
            </a:r>
          </a:p>
          <a:p>
            <a:pPr algn="ctr" fontAlgn="auto">
              <a:spcBef>
                <a:spcPts val="0"/>
              </a:spcBef>
              <a:spcAft>
                <a:spcPts val="0"/>
              </a:spcAft>
              <a:defRPr/>
            </a:pPr>
            <a:r>
              <a:rPr lang="en-US" sz="1050" dirty="0">
                <a:solidFill>
                  <a:srgbClr val="FF0000"/>
                </a:solidFill>
                <a:latin typeface="Arial" charset="0"/>
              </a:rPr>
              <a:t>but</a:t>
            </a:r>
          </a:p>
          <a:p>
            <a:pPr algn="ctr" fontAlgn="auto">
              <a:spcBef>
                <a:spcPts val="0"/>
              </a:spcBef>
              <a:spcAft>
                <a:spcPts val="0"/>
              </a:spcAft>
              <a:defRPr/>
            </a:pPr>
            <a:r>
              <a:rPr lang="en-US" sz="1050" dirty="0">
                <a:solidFill>
                  <a:srgbClr val="FF0000"/>
                </a:solidFill>
                <a:latin typeface="Arial" charset="0"/>
              </a:rPr>
              <a:t>- No consistent Semantics or Data Model</a:t>
            </a:r>
          </a:p>
          <a:p>
            <a:pPr algn="ctr" fontAlgn="auto">
              <a:spcBef>
                <a:spcPts val="0"/>
              </a:spcBef>
              <a:spcAft>
                <a:spcPts val="0"/>
              </a:spcAft>
              <a:defRPr/>
            </a:pPr>
            <a:r>
              <a:rPr lang="en-US" sz="1050" dirty="0">
                <a:solidFill>
                  <a:srgbClr val="FF0000"/>
                </a:solidFill>
                <a:latin typeface="Arial" charset="0"/>
              </a:rPr>
              <a:t>- Similar but not Standard Data Generation Process</a:t>
            </a:r>
          </a:p>
        </p:txBody>
      </p:sp>
      <p:sp>
        <p:nvSpPr>
          <p:cNvPr id="13" name="Oval 423">
            <a:extLst>
              <a:ext uri="{FF2B5EF4-FFF2-40B4-BE49-F238E27FC236}">
                <a16:creationId xmlns:a16="http://schemas.microsoft.com/office/drawing/2014/main" id="{27AFA153-2B48-4B03-897A-8863EF20400B}"/>
              </a:ext>
            </a:extLst>
          </p:cNvPr>
          <p:cNvSpPr>
            <a:spLocks noChangeArrowheads="1"/>
          </p:cNvSpPr>
          <p:nvPr/>
        </p:nvSpPr>
        <p:spPr bwMode="auto">
          <a:xfrm>
            <a:off x="5693277" y="5245378"/>
            <a:ext cx="3499067" cy="515447"/>
          </a:xfrm>
          <a:prstGeom prst="roundRect">
            <a:avLst>
              <a:gd name="adj" fmla="val 16667"/>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Aft>
                <a:spcPts val="0"/>
              </a:spcAft>
            </a:pPr>
            <a:r>
              <a:rPr lang="en-US" sz="1100" dirty="0">
                <a:solidFill>
                  <a:srgbClr val="000000"/>
                </a:solidFill>
                <a:latin typeface="Arial" charset="0"/>
              </a:rPr>
              <a:t>Commercial tools</a:t>
            </a:r>
          </a:p>
          <a:p>
            <a:pPr algn="ctr">
              <a:spcAft>
                <a:spcPts val="0"/>
              </a:spcAft>
            </a:pPr>
            <a:r>
              <a:rPr lang="en-US" sz="1100" dirty="0">
                <a:solidFill>
                  <a:srgbClr val="000000"/>
                </a:solidFill>
                <a:latin typeface="Arial" charset="0"/>
              </a:rPr>
              <a:t>for commercial &amp; standard formats</a:t>
            </a:r>
            <a:endParaRPr lang="en-US" sz="1400" dirty="0">
              <a:solidFill>
                <a:srgbClr val="000000"/>
              </a:solidFill>
              <a:latin typeface="Calibri"/>
              <a:ea typeface="Calibri"/>
              <a:cs typeface="Times New Roman"/>
            </a:endParaRPr>
          </a:p>
        </p:txBody>
      </p:sp>
      <p:sp>
        <p:nvSpPr>
          <p:cNvPr id="14" name="Oval 423">
            <a:extLst>
              <a:ext uri="{FF2B5EF4-FFF2-40B4-BE49-F238E27FC236}">
                <a16:creationId xmlns:a16="http://schemas.microsoft.com/office/drawing/2014/main" id="{B85FFB0D-4E98-4DD8-99E6-555BF337CC85}"/>
              </a:ext>
            </a:extLst>
          </p:cNvPr>
          <p:cNvSpPr>
            <a:spLocks noChangeArrowheads="1"/>
          </p:cNvSpPr>
          <p:nvPr/>
        </p:nvSpPr>
        <p:spPr bwMode="auto">
          <a:xfrm>
            <a:off x="2297389" y="5271533"/>
            <a:ext cx="703598" cy="40288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200">
              <a:solidFill>
                <a:srgbClr val="5378B3"/>
              </a:solidFill>
              <a:latin typeface="Arial" charset="0"/>
            </a:endParaRPr>
          </a:p>
        </p:txBody>
      </p:sp>
      <p:sp>
        <p:nvSpPr>
          <p:cNvPr id="15" name="Oval 423">
            <a:extLst>
              <a:ext uri="{FF2B5EF4-FFF2-40B4-BE49-F238E27FC236}">
                <a16:creationId xmlns:a16="http://schemas.microsoft.com/office/drawing/2014/main" id="{1874528D-3A29-4AED-A205-B48393EA8B5D}"/>
              </a:ext>
            </a:extLst>
          </p:cNvPr>
          <p:cNvSpPr>
            <a:spLocks noChangeArrowheads="1"/>
          </p:cNvSpPr>
          <p:nvPr/>
        </p:nvSpPr>
        <p:spPr bwMode="auto">
          <a:xfrm>
            <a:off x="3148963" y="5193899"/>
            <a:ext cx="1040325" cy="556478"/>
          </a:xfrm>
          <a:prstGeom prst="roundRect">
            <a:avLst>
              <a:gd name="adj" fmla="val 16667"/>
            </a:avLst>
          </a:prstGeom>
          <a:noFill/>
          <a:ln w="38100" algn="ctr">
            <a:solidFill>
              <a:srgbClr val="00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ndParaRPr>
          </a:p>
        </p:txBody>
      </p:sp>
      <p:sp>
        <p:nvSpPr>
          <p:cNvPr id="17" name="Rectangle 3">
            <a:extLst>
              <a:ext uri="{FF2B5EF4-FFF2-40B4-BE49-F238E27FC236}">
                <a16:creationId xmlns:a16="http://schemas.microsoft.com/office/drawing/2014/main" id="{DEA7E04B-F378-4A80-B2CB-91A9F8560293}"/>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33</a:t>
            </a:fld>
            <a:endParaRPr lang="en-US" dirty="0"/>
          </a:p>
        </p:txBody>
      </p:sp>
      <p:sp>
        <p:nvSpPr>
          <p:cNvPr id="16" name="Oval 423">
            <a:extLst>
              <a:ext uri="{FF2B5EF4-FFF2-40B4-BE49-F238E27FC236}">
                <a16:creationId xmlns:a16="http://schemas.microsoft.com/office/drawing/2014/main" id="{E5C71257-5EA0-45CC-8A76-EA5B9383E6A9}"/>
              </a:ext>
            </a:extLst>
          </p:cNvPr>
          <p:cNvSpPr>
            <a:spLocks noChangeArrowheads="1"/>
          </p:cNvSpPr>
          <p:nvPr/>
        </p:nvSpPr>
        <p:spPr bwMode="auto">
          <a:xfrm>
            <a:off x="10559350" y="5304460"/>
            <a:ext cx="1081266" cy="36995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200">
              <a:solidFill>
                <a:srgbClr val="5378B3"/>
              </a:solidFill>
              <a:latin typeface="Arial" charset="0"/>
            </a:endParaRPr>
          </a:p>
        </p:txBody>
      </p:sp>
    </p:spTree>
    <p:extLst>
      <p:ext uri="{BB962C8B-B14F-4D97-AF65-F5344CB8AC3E}">
        <p14:creationId xmlns:p14="http://schemas.microsoft.com/office/powerpoint/2010/main" val="2419551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400" dirty="0"/>
              <a:t>International M&amp;S Initiatives &amp; Standardization Efforts (2/2)</a:t>
            </a:r>
          </a:p>
        </p:txBody>
      </p:sp>
      <p:sp>
        <p:nvSpPr>
          <p:cNvPr id="3" name="Espace réservé du pied de page 2"/>
          <p:cNvSpPr>
            <a:spLocks noGrp="1"/>
          </p:cNvSpPr>
          <p:nvPr>
            <p:ph type="ftr" sz="quarter" idx="4294967295"/>
          </p:nvPr>
        </p:nvSpPr>
        <p:spPr>
          <a:xfrm>
            <a:off x="0" y="6645275"/>
            <a:ext cx="4114800" cy="1873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it-IT"/>
              <a:t>EDRS</a:t>
            </a:r>
            <a:endParaRPr lang="fr-FR" dirty="0"/>
          </a:p>
        </p:txBody>
      </p:sp>
      <p:sp>
        <p:nvSpPr>
          <p:cNvPr id="4" name="Espace réservé de la date 3"/>
          <p:cNvSpPr>
            <a:spLocks noGrp="1"/>
          </p:cNvSpPr>
          <p:nvPr>
            <p:ph type="dt" sz="half" idx="4294967295"/>
          </p:nvPr>
        </p:nvSpPr>
        <p:spPr>
          <a:xfrm>
            <a:off x="0" y="6645275"/>
            <a:ext cx="1536700" cy="1873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xx May 2020</a:t>
            </a:r>
            <a:endParaRPr lang="fr-FR" dirty="0"/>
          </a:p>
        </p:txBody>
      </p:sp>
      <p:graphicFrame>
        <p:nvGraphicFramePr>
          <p:cNvPr id="26" name="Tableau 25">
            <a:extLst>
              <a:ext uri="{FF2B5EF4-FFF2-40B4-BE49-F238E27FC236}">
                <a16:creationId xmlns:a16="http://schemas.microsoft.com/office/drawing/2014/main" id="{46113B59-4AC4-41DE-B33C-143C9594F82D}"/>
              </a:ext>
            </a:extLst>
          </p:cNvPr>
          <p:cNvGraphicFramePr>
            <a:graphicFrameLocks noGrp="1"/>
          </p:cNvGraphicFramePr>
          <p:nvPr/>
        </p:nvGraphicFramePr>
        <p:xfrm>
          <a:off x="838200" y="1264038"/>
          <a:ext cx="10802416" cy="4521444"/>
        </p:xfrm>
        <a:graphic>
          <a:graphicData uri="http://schemas.openxmlformats.org/drawingml/2006/table">
            <a:tbl>
              <a:tblPr firstRow="1" firstCol="1" bandRow="1">
                <a:effectLst>
                  <a:outerShdw blurRad="76200" dir="18900000" sy="23000" kx="-1200000" algn="bl" rotWithShape="0">
                    <a:prstClr val="black">
                      <a:alpha val="20000"/>
                    </a:prstClr>
                  </a:outerShdw>
                </a:effectLst>
              </a:tblPr>
              <a:tblGrid>
                <a:gridCol w="1330542">
                  <a:extLst>
                    <a:ext uri="{9D8B030D-6E8A-4147-A177-3AD203B41FA5}">
                      <a16:colId xmlns:a16="http://schemas.microsoft.com/office/drawing/2014/main" val="20000"/>
                    </a:ext>
                  </a:extLst>
                </a:gridCol>
                <a:gridCol w="988026">
                  <a:extLst>
                    <a:ext uri="{9D8B030D-6E8A-4147-A177-3AD203B41FA5}">
                      <a16:colId xmlns:a16="http://schemas.microsoft.com/office/drawing/2014/main" val="20001"/>
                    </a:ext>
                  </a:extLst>
                </a:gridCol>
                <a:gridCol w="1040370">
                  <a:extLst>
                    <a:ext uri="{9D8B030D-6E8A-4147-A177-3AD203B41FA5}">
                      <a16:colId xmlns:a16="http://schemas.microsoft.com/office/drawing/2014/main" val="20002"/>
                    </a:ext>
                  </a:extLst>
                </a:gridCol>
                <a:gridCol w="893358">
                  <a:extLst>
                    <a:ext uri="{9D8B030D-6E8A-4147-A177-3AD203B41FA5}">
                      <a16:colId xmlns:a16="http://schemas.microsoft.com/office/drawing/2014/main" val="20003"/>
                    </a:ext>
                  </a:extLst>
                </a:gridCol>
                <a:gridCol w="893357">
                  <a:extLst>
                    <a:ext uri="{9D8B030D-6E8A-4147-A177-3AD203B41FA5}">
                      <a16:colId xmlns:a16="http://schemas.microsoft.com/office/drawing/2014/main" val="20004"/>
                    </a:ext>
                  </a:extLst>
                </a:gridCol>
                <a:gridCol w="1220628">
                  <a:extLst>
                    <a:ext uri="{9D8B030D-6E8A-4147-A177-3AD203B41FA5}">
                      <a16:colId xmlns:a16="http://schemas.microsoft.com/office/drawing/2014/main" val="20005"/>
                    </a:ext>
                  </a:extLst>
                </a:gridCol>
                <a:gridCol w="1183538">
                  <a:extLst>
                    <a:ext uri="{9D8B030D-6E8A-4147-A177-3AD203B41FA5}">
                      <a16:colId xmlns:a16="http://schemas.microsoft.com/office/drawing/2014/main" val="20006"/>
                    </a:ext>
                  </a:extLst>
                </a:gridCol>
                <a:gridCol w="1115855">
                  <a:extLst>
                    <a:ext uri="{9D8B030D-6E8A-4147-A177-3AD203B41FA5}">
                      <a16:colId xmlns:a16="http://schemas.microsoft.com/office/drawing/2014/main" val="20007"/>
                    </a:ext>
                  </a:extLst>
                </a:gridCol>
                <a:gridCol w="989955">
                  <a:extLst>
                    <a:ext uri="{9D8B030D-6E8A-4147-A177-3AD203B41FA5}">
                      <a16:colId xmlns:a16="http://schemas.microsoft.com/office/drawing/2014/main" val="20008"/>
                    </a:ext>
                  </a:extLst>
                </a:gridCol>
                <a:gridCol w="1146787">
                  <a:extLst>
                    <a:ext uri="{9D8B030D-6E8A-4147-A177-3AD203B41FA5}">
                      <a16:colId xmlns:a16="http://schemas.microsoft.com/office/drawing/2014/main" val="20009"/>
                    </a:ext>
                  </a:extLst>
                </a:gridCol>
              </a:tblGrid>
              <a:tr h="19007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dirty="0">
                          <a:effectLst/>
                        </a:rPr>
                        <a:t>Nature</a:t>
                      </a:r>
                      <a:endParaRPr lang="en-US" sz="11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dirty="0">
                          <a:solidFill>
                            <a:schemeClr val="tx1"/>
                          </a:solidFill>
                          <a:effectLst/>
                        </a:rPr>
                        <a:t>M&amp;S standards</a:t>
                      </a:r>
                      <a:endParaRPr lang="en-US" sz="1100" dirty="0">
                        <a:solidFill>
                          <a:schemeClr val="tx1"/>
                        </a:solidFill>
                        <a:effectLst/>
                        <a:latin typeface="Calibri"/>
                        <a:ea typeface="Calibri"/>
                        <a:cs typeface="Times New Roman"/>
                      </a:endParaRP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hMerge="1">
                  <a:txBody>
                    <a:bodyPr/>
                    <a:lstStyle/>
                    <a:p>
                      <a:endParaRPr lang="en-US"/>
                    </a:p>
                  </a:txBody>
                  <a:tcPr/>
                </a:tc>
                <a:tc gridSpan="6">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b="1" kern="1200" dirty="0">
                          <a:solidFill>
                            <a:schemeClr val="tx1"/>
                          </a:solidFill>
                          <a:effectLst/>
                          <a:latin typeface="+mn-lt"/>
                          <a:ea typeface="+mn-ea"/>
                          <a:cs typeface="+mn-cs"/>
                        </a:rPr>
                        <a:t>Projects / Initiatives</a:t>
                      </a: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1C5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fr-FR" sz="1100" dirty="0" err="1">
                          <a:solidFill>
                            <a:schemeClr val="tx1"/>
                          </a:solidFill>
                          <a:effectLst/>
                          <a:latin typeface="Calibri"/>
                          <a:ea typeface="Calibri"/>
                          <a:cs typeface="Times New Roman"/>
                        </a:rPr>
                        <a:t>Geospatial</a:t>
                      </a:r>
                      <a:endParaRPr lang="en-US" sz="1100" dirty="0">
                        <a:solidFill>
                          <a:schemeClr val="tx1"/>
                        </a:solidFill>
                        <a:effectLst/>
                        <a:latin typeface="Calibri"/>
                        <a:ea typeface="Calibri"/>
                        <a:cs typeface="Times New Roman"/>
                      </a:endParaRP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900"/>
                    </a:solidFill>
                  </a:tcPr>
                </a:tc>
                <a:extLst>
                  <a:ext uri="{0D108BD9-81ED-4DB2-BD59-A6C34878D82A}">
                    <a16:rowId xmlns:a16="http://schemas.microsoft.com/office/drawing/2014/main" val="10000"/>
                  </a:ext>
                </a:extLst>
              </a:tr>
              <a:tr h="283792">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Name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SIF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SEDRIS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BDD7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NPSI</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AFCD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M</a:t>
                      </a:r>
                      <a:r>
                        <a:rPr lang="en-US" sz="1200" dirty="0">
                          <a:effectLst/>
                          <a:latin typeface="Calibri"/>
                          <a:ea typeface="Calibri"/>
                          <a:cs typeface="Times New Roman"/>
                        </a:rPr>
                        <a:t>DB</a:t>
                      </a: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CDB</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Mission</a:t>
                      </a:r>
                      <a:r>
                        <a:rPr lang="en-US" sz="1200" baseline="0" dirty="0">
                          <a:effectLst/>
                        </a:rPr>
                        <a:t> L</a:t>
                      </a:r>
                      <a:r>
                        <a:rPr lang="en-US" sz="1200" dirty="0">
                          <a:effectLst/>
                        </a:rPr>
                        <a:t>and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Other</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OGC CDB</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1"/>
                  </a:ext>
                </a:extLst>
              </a:tr>
              <a:tr h="320233">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Origin</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DOD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DOD</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Navy</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USAF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Army</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SOCOM</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NATO</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e.g.</a:t>
                      </a:r>
                      <a:r>
                        <a:rPr lang="en-US" sz="1200" baseline="0" dirty="0">
                          <a:effectLst/>
                        </a:rPr>
                        <a:t> </a:t>
                      </a:r>
                      <a:r>
                        <a:rPr lang="en-US" sz="1200" dirty="0">
                          <a:effectLst/>
                        </a:rPr>
                        <a:t>French</a:t>
                      </a:r>
                    </a:p>
                    <a:p>
                      <a:pPr algn="ctr">
                        <a:spcAft>
                          <a:spcPts val="0"/>
                        </a:spcAft>
                      </a:pPr>
                      <a:r>
                        <a:rPr lang="fr-FR" sz="1200" dirty="0">
                          <a:effectLst/>
                          <a:latin typeface="Calibri"/>
                          <a:ea typeface="Calibri"/>
                          <a:cs typeface="Times New Roman"/>
                        </a:rPr>
                        <a:t>Air</a:t>
                      </a:r>
                      <a:r>
                        <a:rPr lang="fr-FR" sz="1200" baseline="0" dirty="0">
                          <a:effectLst/>
                          <a:latin typeface="Calibri"/>
                          <a:ea typeface="Calibri"/>
                          <a:cs typeface="Times New Roman"/>
                        </a:rPr>
                        <a:t> Force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PRESAGIS</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2"/>
                  </a:ext>
                </a:extLst>
              </a:tr>
              <a:tr h="31102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Introduction Date </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1991</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1994</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2004</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2006</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2008</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2004</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2010</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2006</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latin typeface="Calibri"/>
                          <a:ea typeface="Calibri"/>
                          <a:cs typeface="Times New Roman"/>
                        </a:rPr>
                        <a:t>2013</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3"/>
                  </a:ext>
                </a:extLst>
              </a:tr>
              <a:tr h="311025">
                <a:tc>
                  <a:txBody>
                    <a:bodyPr/>
                    <a:lstStyle/>
                    <a:p>
                      <a:pPr algn="ctr">
                        <a:spcAft>
                          <a:spcPts val="0"/>
                        </a:spcAft>
                      </a:pPr>
                      <a:r>
                        <a:rPr lang="fr-FR" sz="1200" b="1" kern="1200" dirty="0">
                          <a:solidFill>
                            <a:schemeClr val="lt1"/>
                          </a:solidFill>
                          <a:effectLst/>
                          <a:latin typeface="Calibri" panose="020F0502020204030204"/>
                          <a:ea typeface="+mn-ea"/>
                          <a:cs typeface="+mn-cs"/>
                        </a:rPr>
                        <a:t>Publication Date</a:t>
                      </a:r>
                      <a:endParaRPr lang="en-US" sz="1200" b="1" kern="1200" dirty="0">
                        <a:solidFill>
                          <a:schemeClr val="lt1"/>
                        </a:solidFill>
                        <a:effectLst/>
                        <a:latin typeface="Calibri" panose="020F0502020204030204"/>
                        <a:ea typeface="+mn-ea"/>
                        <a:cs typeface="+mn-cs"/>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p>
                      <a:pPr algn="ctr">
                        <a:spcAft>
                          <a:spcPts val="0"/>
                        </a:spcAft>
                      </a:pPr>
                      <a:r>
                        <a:rPr lang="fr-FR" sz="1200" dirty="0">
                          <a:effectLst/>
                          <a:latin typeface="Calibri"/>
                          <a:ea typeface="Calibri"/>
                          <a:cs typeface="Times New Roman"/>
                        </a:rPr>
                        <a:t>2005</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r>
                        <a:rPr lang="fr-FR" sz="1200" dirty="0">
                          <a:effectLst/>
                          <a:latin typeface="Calibri"/>
                          <a:ea typeface="Calibri"/>
                          <a:cs typeface="Times New Roman"/>
                        </a:rPr>
                        <a:t>2016</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120228174"/>
                  </a:ext>
                </a:extLst>
              </a:tr>
              <a:tr h="62205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Formal</a:t>
                      </a:r>
                    </a:p>
                    <a:p>
                      <a:pPr algn="ctr">
                        <a:spcAft>
                          <a:spcPts val="0"/>
                        </a:spcAft>
                      </a:pPr>
                      <a:r>
                        <a:rPr lang="en-US" sz="1200" kern="1200" dirty="0">
                          <a:solidFill>
                            <a:schemeClr val="dk1"/>
                          </a:solidFill>
                          <a:effectLst/>
                          <a:latin typeface="+mn-lt"/>
                          <a:ea typeface="+mn-ea"/>
                          <a:cs typeface="+mn-cs"/>
                        </a:rPr>
                        <a:t>ISO/IEC</a:t>
                      </a: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Standard</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ctr" defTabSz="914400" rtl="0" eaLnBrk="1" latinLnBrk="0" hangingPunct="1">
                        <a:spcAft>
                          <a:spcPts val="0"/>
                        </a:spcAft>
                      </a:pPr>
                      <a:r>
                        <a:rPr lang="en-US" sz="1200" kern="1200" dirty="0">
                          <a:solidFill>
                            <a:schemeClr val="dk1"/>
                          </a:solidFill>
                          <a:effectLst/>
                          <a:latin typeface="+mn-lt"/>
                          <a:ea typeface="+mn-ea"/>
                          <a:cs typeface="+mn-cs"/>
                        </a:rPr>
                        <a:t>User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&amp; Commercial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kern="1200" dirty="0" err="1">
                          <a:solidFill>
                            <a:schemeClr val="dk1"/>
                          </a:solidFill>
                          <a:effectLst/>
                          <a:latin typeface="+mn-lt"/>
                          <a:ea typeface="+mn-ea"/>
                          <a:cs typeface="+mn-cs"/>
                        </a:rPr>
                        <a:t>Formal</a:t>
                      </a:r>
                      <a:endParaRPr lang="fr-FR" sz="1200" kern="1200" dirty="0">
                        <a:solidFill>
                          <a:schemeClr val="dk1"/>
                        </a:solidFill>
                        <a:effectLst/>
                        <a:latin typeface="+mn-lt"/>
                        <a:ea typeface="+mn-ea"/>
                        <a:cs typeface="+mn-cs"/>
                      </a:endParaRPr>
                    </a:p>
                    <a:p>
                      <a:pPr algn="ctr">
                        <a:spcAft>
                          <a:spcPts val="0"/>
                        </a:spcAft>
                      </a:pPr>
                      <a:r>
                        <a:rPr lang="fr-FR" sz="1200" kern="1200" dirty="0">
                          <a:solidFill>
                            <a:schemeClr val="dk1"/>
                          </a:solidFill>
                          <a:effectLst/>
                          <a:latin typeface="+mn-lt"/>
                          <a:ea typeface="+mn-ea"/>
                          <a:cs typeface="+mn-cs"/>
                        </a:rPr>
                        <a:t>OGC</a:t>
                      </a:r>
                      <a:endParaRPr lang="en-US" sz="1200" kern="1200" dirty="0">
                        <a:solidFill>
                          <a:schemeClr val="dk1"/>
                        </a:solidFill>
                        <a:effectLst/>
                        <a:latin typeface="+mn-lt"/>
                        <a:ea typeface="+mn-ea"/>
                        <a:cs typeface="+mn-cs"/>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4"/>
                  </a:ext>
                </a:extLst>
              </a:tr>
              <a:tr h="31102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Open 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Format according to 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ctr" defTabSz="914400" rtl="0" eaLnBrk="1" latinLnBrk="0" hangingPunct="1">
                        <a:spcAft>
                          <a:spcPts val="0"/>
                        </a:spcAft>
                      </a:pPr>
                      <a:r>
                        <a:rPr lang="en-US" sz="1200" kern="1200" dirty="0">
                          <a:solidFill>
                            <a:schemeClr val="dk1"/>
                          </a:solidFill>
                          <a:effectLst/>
                          <a:latin typeface="Calibri" panose="020F0502020204030204"/>
                          <a:ea typeface="+mn-ea"/>
                          <a:cs typeface="+mn-cs"/>
                        </a:rPr>
                        <a:t>Limited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noProof="0" dirty="0">
                          <a:effectLst/>
                          <a:latin typeface="Calibri"/>
                          <a:ea typeface="Calibri"/>
                          <a:cs typeface="Times New Roman"/>
                        </a:rPr>
                        <a:t>Yes</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5"/>
                  </a:ext>
                </a:extLst>
              </a:tr>
              <a:tr h="1244099">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Approach</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Obsolete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100" kern="1200" dirty="0">
                          <a:solidFill>
                            <a:schemeClr val="dk1"/>
                          </a:solidFill>
                          <a:effectLst/>
                          <a:latin typeface="+mn-lt"/>
                          <a:ea typeface="+mn-ea"/>
                          <a:cs typeface="+mn-cs"/>
                        </a:rPr>
                        <a:t>Standardized Semantics and Data Model</a:t>
                      </a:r>
                    </a:p>
                    <a:p>
                      <a:pPr algn="ctr">
                        <a:spcAft>
                          <a:spcPts val="0"/>
                        </a:spcAft>
                      </a:pPr>
                      <a:r>
                        <a:rPr lang="fr-FR" sz="1100" kern="1200" dirty="0">
                          <a:solidFill>
                            <a:schemeClr val="dk1"/>
                          </a:solidFill>
                          <a:effectLst/>
                          <a:latin typeface="+mn-lt"/>
                          <a:ea typeface="+mn-ea"/>
                          <a:cs typeface="+mn-cs"/>
                        </a:rPr>
                        <a:t>+</a:t>
                      </a:r>
                      <a:endParaRPr lang="en-US" sz="1100" kern="1200" dirty="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Format according to standard</a:t>
                      </a: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gridSpan="6">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FF0000"/>
                        </a:solidFill>
                        <a:effectLst/>
                        <a:latin typeface="+mn-lt"/>
                        <a:ea typeface="+mn-ea"/>
                        <a:cs typeface="+mn-cs"/>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050" noProof="0" dirty="0">
                          <a:effectLst/>
                          <a:latin typeface="Century Gothic" pitchFamily="34" charset="0"/>
                          <a:ea typeface="Calibri"/>
                          <a:cs typeface="Times New Roman"/>
                        </a:rPr>
                        <a:t>Similar </a:t>
                      </a:r>
                      <a:r>
                        <a:rPr lang="en-US" sz="1050" baseline="0" noProof="0" dirty="0">
                          <a:effectLst/>
                          <a:latin typeface="Century Gothic" pitchFamily="34" charset="0"/>
                          <a:ea typeface="Calibri"/>
                          <a:cs typeface="Times New Roman"/>
                        </a:rPr>
                        <a:t>to US SOCOM CDB but with formalized semantics and Conceptual Data Model</a:t>
                      </a:r>
                      <a:endParaRPr lang="en-US" sz="1050" noProof="0" dirty="0">
                        <a:effectLst/>
                        <a:latin typeface="Century Gothic" pitchFamily="34" charset="0"/>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6"/>
                  </a:ext>
                </a:extLst>
              </a:tr>
              <a:tr h="644983">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Availability of Commercial Support Tools</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SIF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Tools developed in SEDRIS COI </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gridSpan="6">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050" dirty="0">
                          <a:effectLst/>
                          <a:latin typeface="Century Gothic" pitchFamily="34" charset="0"/>
                          <a:ea typeface="Calibri"/>
                          <a:cs typeface="Times New Roman"/>
                        </a:rPr>
                        <a:t>PRESAGIS </a:t>
                      </a:r>
                      <a:r>
                        <a:rPr lang="fr-FR" sz="1050" dirty="0" err="1">
                          <a:effectLst/>
                          <a:latin typeface="Century Gothic" pitchFamily="34" charset="0"/>
                          <a:ea typeface="Calibri"/>
                          <a:cs typeface="Times New Roman"/>
                        </a:rPr>
                        <a:t>tools</a:t>
                      </a:r>
                      <a:endParaRPr lang="en-US" sz="1200" dirty="0">
                        <a:effectLst/>
                        <a:latin typeface="Century Gothic" pitchFamily="34" charset="0"/>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7"/>
                  </a:ext>
                </a:extLst>
              </a:tr>
            </a:tbl>
          </a:graphicData>
        </a:graphic>
      </p:graphicFrame>
      <p:sp>
        <p:nvSpPr>
          <p:cNvPr id="32" name="Rectangle 31">
            <a:extLst>
              <a:ext uri="{FF2B5EF4-FFF2-40B4-BE49-F238E27FC236}">
                <a16:creationId xmlns:a16="http://schemas.microsoft.com/office/drawing/2014/main" id="{98C44395-AD0D-4AF9-9F0D-0C4D60B0D5B4}"/>
              </a:ext>
            </a:extLst>
          </p:cNvPr>
          <p:cNvSpPr/>
          <p:nvPr/>
        </p:nvSpPr>
        <p:spPr>
          <a:xfrm>
            <a:off x="3647728" y="5869313"/>
            <a:ext cx="7992888" cy="543506"/>
          </a:xfrm>
          <a:prstGeom prst="rect">
            <a:avLst/>
          </a:prstGeom>
        </p:spPr>
        <p:txBody>
          <a:bodyPr wrap="square" numCol="2">
            <a:noAutofit/>
          </a:bodyPr>
          <a:lstStyle/>
          <a:p>
            <a:pPr marL="0" lvl="1"/>
            <a:r>
              <a:rPr lang="en-US" sz="1100" i="1" dirty="0">
                <a:solidFill>
                  <a:srgbClr val="5378B3"/>
                </a:solidFill>
                <a:latin typeface="Arial" charset="0"/>
              </a:rPr>
              <a:t>AFCD: Air Force Common Dataset</a:t>
            </a:r>
          </a:p>
          <a:p>
            <a:pPr marL="0" lvl="1"/>
            <a:r>
              <a:rPr lang="en-US" sz="1100" i="1" dirty="0">
                <a:solidFill>
                  <a:srgbClr val="5378B3"/>
                </a:solidFill>
                <a:latin typeface="Arial" charset="0"/>
              </a:rPr>
              <a:t>EDS: Enterprise Data Services</a:t>
            </a:r>
          </a:p>
          <a:p>
            <a:pPr marL="0" lvl="1"/>
            <a:r>
              <a:rPr lang="en-US" sz="1100" i="1" dirty="0">
                <a:solidFill>
                  <a:srgbClr val="5378B3"/>
                </a:solidFill>
                <a:latin typeface="Arial" charset="0"/>
              </a:rPr>
              <a:t>NPSI: NAVAIR Portable Source Initiative</a:t>
            </a:r>
          </a:p>
          <a:p>
            <a:pPr marL="0" lvl="1"/>
            <a:r>
              <a:rPr lang="en-US" sz="1100" i="1" dirty="0">
                <a:solidFill>
                  <a:srgbClr val="5378B3"/>
                </a:solidFill>
                <a:latin typeface="Arial" charset="0"/>
              </a:rPr>
              <a:t>CDB: Common Database</a:t>
            </a:r>
            <a:br>
              <a:rPr lang="en-US" sz="1100" i="1" dirty="0">
                <a:solidFill>
                  <a:srgbClr val="5378B3"/>
                </a:solidFill>
                <a:latin typeface="Arial" charset="0"/>
              </a:rPr>
            </a:br>
            <a:r>
              <a:rPr lang="en-US" sz="1100" i="1" dirty="0">
                <a:solidFill>
                  <a:srgbClr val="5378B3"/>
                </a:solidFill>
                <a:latin typeface="Arial" charset="0"/>
              </a:rPr>
              <a:t>MDB : SE Core Master Data Base</a:t>
            </a:r>
          </a:p>
          <a:p>
            <a:pPr marL="0" lvl="1"/>
            <a:r>
              <a:rPr lang="en-US" sz="1100" i="1" dirty="0">
                <a:solidFill>
                  <a:srgbClr val="5378B3"/>
                </a:solidFill>
                <a:latin typeface="Arial" charset="0"/>
              </a:rPr>
              <a:t>SIF: SSDB (Standard Simulator Database) Interchange Format</a:t>
            </a:r>
            <a:endParaRPr lang="en-US" sz="1400" i="1" dirty="0">
              <a:solidFill>
                <a:srgbClr val="5378B3"/>
              </a:solidFill>
              <a:latin typeface="Arial" charset="0"/>
            </a:endParaRPr>
          </a:p>
        </p:txBody>
      </p:sp>
      <p:sp>
        <p:nvSpPr>
          <p:cNvPr id="33" name="ZoneTexte 32">
            <a:extLst>
              <a:ext uri="{FF2B5EF4-FFF2-40B4-BE49-F238E27FC236}">
                <a16:creationId xmlns:a16="http://schemas.microsoft.com/office/drawing/2014/main" id="{E3BBFC1F-3A82-4825-87B8-F0B4B6B50198}"/>
              </a:ext>
            </a:extLst>
          </p:cNvPr>
          <p:cNvSpPr txBox="1"/>
          <p:nvPr/>
        </p:nvSpPr>
        <p:spPr>
          <a:xfrm>
            <a:off x="5015880" y="872340"/>
            <a:ext cx="1646120" cy="307777"/>
          </a:xfrm>
          <a:prstGeom prst="rect">
            <a:avLst/>
          </a:prstGeom>
          <a:solidFill>
            <a:srgbClr val="E7E6E6">
              <a:lumMod val="60000"/>
              <a:lumOff val="40000"/>
            </a:srgbClr>
          </a:solidFill>
          <a:ln>
            <a:solidFill>
              <a:sysClr val="windowText" lastClr="000000">
                <a:lumMod val="7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378B3"/>
                </a:solidFill>
                <a:effectLst/>
                <a:uLnTx/>
                <a:uFillTx/>
                <a:latin typeface="Arial" charset="0"/>
              </a:rPr>
              <a:t>Process oriented</a:t>
            </a:r>
          </a:p>
        </p:txBody>
      </p:sp>
      <p:sp>
        <p:nvSpPr>
          <p:cNvPr id="34" name="ZoneTexte 33">
            <a:extLst>
              <a:ext uri="{FF2B5EF4-FFF2-40B4-BE49-F238E27FC236}">
                <a16:creationId xmlns:a16="http://schemas.microsoft.com/office/drawing/2014/main" id="{C63B2BEB-D330-4C1A-B6DF-E89B229879CD}"/>
              </a:ext>
            </a:extLst>
          </p:cNvPr>
          <p:cNvSpPr txBox="1"/>
          <p:nvPr/>
        </p:nvSpPr>
        <p:spPr>
          <a:xfrm>
            <a:off x="8002152" y="880591"/>
            <a:ext cx="1446662" cy="307777"/>
          </a:xfrm>
          <a:prstGeom prst="rect">
            <a:avLst/>
          </a:prstGeom>
          <a:solidFill>
            <a:srgbClr val="F1C5EE"/>
          </a:solidFill>
          <a:ln>
            <a:solidFill>
              <a:sysClr val="windowText" lastClr="000000">
                <a:lumMod val="7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378B3"/>
                </a:solidFill>
                <a:effectLst/>
                <a:uLnTx/>
                <a:uFillTx/>
                <a:latin typeface="Arial" charset="0"/>
              </a:rPr>
              <a:t>DB oriented</a:t>
            </a:r>
          </a:p>
        </p:txBody>
      </p:sp>
      <p:sp>
        <p:nvSpPr>
          <p:cNvPr id="12" name="Oval 423">
            <a:extLst>
              <a:ext uri="{FF2B5EF4-FFF2-40B4-BE49-F238E27FC236}">
                <a16:creationId xmlns:a16="http://schemas.microsoft.com/office/drawing/2014/main" id="{E03258B2-2B0C-45D8-AC1C-A7ECD82AB42A}"/>
              </a:ext>
            </a:extLst>
          </p:cNvPr>
          <p:cNvSpPr>
            <a:spLocks noChangeArrowheads="1"/>
          </p:cNvSpPr>
          <p:nvPr/>
        </p:nvSpPr>
        <p:spPr bwMode="auto">
          <a:xfrm>
            <a:off x="5621267" y="4101005"/>
            <a:ext cx="3499067" cy="792958"/>
          </a:xfrm>
          <a:prstGeom prst="roundRect">
            <a:avLst>
              <a:gd name="adj" fmla="val 16667"/>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50" dirty="0">
                <a:solidFill>
                  <a:srgbClr val="000000"/>
                </a:solidFill>
                <a:latin typeface="Arial" charset="0"/>
              </a:rPr>
              <a:t>Based on de-facto standard formats (GIS Source)</a:t>
            </a:r>
          </a:p>
          <a:p>
            <a:pPr algn="ctr" fontAlgn="auto">
              <a:spcBef>
                <a:spcPts val="0"/>
              </a:spcBef>
              <a:spcAft>
                <a:spcPts val="0"/>
              </a:spcAft>
              <a:defRPr/>
            </a:pPr>
            <a:r>
              <a:rPr lang="en-US" sz="1050" dirty="0">
                <a:solidFill>
                  <a:srgbClr val="FF0000"/>
                </a:solidFill>
                <a:latin typeface="Arial" charset="0"/>
              </a:rPr>
              <a:t>but</a:t>
            </a:r>
          </a:p>
          <a:p>
            <a:pPr algn="ctr" fontAlgn="auto">
              <a:spcBef>
                <a:spcPts val="0"/>
              </a:spcBef>
              <a:spcAft>
                <a:spcPts val="0"/>
              </a:spcAft>
              <a:defRPr/>
            </a:pPr>
            <a:r>
              <a:rPr lang="en-US" sz="1050" dirty="0">
                <a:solidFill>
                  <a:srgbClr val="FF0000"/>
                </a:solidFill>
                <a:latin typeface="Arial" charset="0"/>
              </a:rPr>
              <a:t>- No consistent Semantics or Data Model</a:t>
            </a:r>
          </a:p>
          <a:p>
            <a:pPr algn="ctr" fontAlgn="auto">
              <a:spcBef>
                <a:spcPts val="0"/>
              </a:spcBef>
              <a:spcAft>
                <a:spcPts val="0"/>
              </a:spcAft>
              <a:defRPr/>
            </a:pPr>
            <a:r>
              <a:rPr lang="en-US" sz="1050" dirty="0">
                <a:solidFill>
                  <a:srgbClr val="FF0000"/>
                </a:solidFill>
                <a:latin typeface="Arial" charset="0"/>
              </a:rPr>
              <a:t>- Similar but not Standard Data Generation Process</a:t>
            </a:r>
          </a:p>
        </p:txBody>
      </p:sp>
      <p:sp>
        <p:nvSpPr>
          <p:cNvPr id="13" name="Oval 423">
            <a:extLst>
              <a:ext uri="{FF2B5EF4-FFF2-40B4-BE49-F238E27FC236}">
                <a16:creationId xmlns:a16="http://schemas.microsoft.com/office/drawing/2014/main" id="{27AFA153-2B48-4B03-897A-8863EF20400B}"/>
              </a:ext>
            </a:extLst>
          </p:cNvPr>
          <p:cNvSpPr>
            <a:spLocks noChangeArrowheads="1"/>
          </p:cNvSpPr>
          <p:nvPr/>
        </p:nvSpPr>
        <p:spPr bwMode="auto">
          <a:xfrm>
            <a:off x="5693277" y="5245378"/>
            <a:ext cx="3499067" cy="515447"/>
          </a:xfrm>
          <a:prstGeom prst="roundRect">
            <a:avLst>
              <a:gd name="adj" fmla="val 16667"/>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Aft>
                <a:spcPts val="0"/>
              </a:spcAft>
            </a:pPr>
            <a:r>
              <a:rPr lang="en-US" sz="1100" dirty="0">
                <a:solidFill>
                  <a:srgbClr val="000000"/>
                </a:solidFill>
                <a:latin typeface="Arial" charset="0"/>
              </a:rPr>
              <a:t>Commercial tools</a:t>
            </a:r>
          </a:p>
          <a:p>
            <a:pPr algn="ctr">
              <a:spcAft>
                <a:spcPts val="0"/>
              </a:spcAft>
            </a:pPr>
            <a:r>
              <a:rPr lang="en-US" sz="1100" dirty="0">
                <a:solidFill>
                  <a:srgbClr val="000000"/>
                </a:solidFill>
                <a:latin typeface="Arial" charset="0"/>
              </a:rPr>
              <a:t>for commercial &amp; standard formats</a:t>
            </a:r>
            <a:endParaRPr lang="en-US" sz="1400" dirty="0">
              <a:solidFill>
                <a:srgbClr val="000000"/>
              </a:solidFill>
              <a:latin typeface="Calibri"/>
              <a:ea typeface="Calibri"/>
              <a:cs typeface="Times New Roman"/>
            </a:endParaRPr>
          </a:p>
        </p:txBody>
      </p:sp>
      <p:sp>
        <p:nvSpPr>
          <p:cNvPr id="14" name="Oval 423">
            <a:extLst>
              <a:ext uri="{FF2B5EF4-FFF2-40B4-BE49-F238E27FC236}">
                <a16:creationId xmlns:a16="http://schemas.microsoft.com/office/drawing/2014/main" id="{B85FFB0D-4E98-4DD8-99E6-555BF337CC85}"/>
              </a:ext>
            </a:extLst>
          </p:cNvPr>
          <p:cNvSpPr>
            <a:spLocks noChangeArrowheads="1"/>
          </p:cNvSpPr>
          <p:nvPr/>
        </p:nvSpPr>
        <p:spPr bwMode="auto">
          <a:xfrm>
            <a:off x="2297389" y="5271533"/>
            <a:ext cx="703598" cy="40288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200">
              <a:solidFill>
                <a:srgbClr val="5378B3"/>
              </a:solidFill>
              <a:latin typeface="Arial" charset="0"/>
            </a:endParaRPr>
          </a:p>
        </p:txBody>
      </p:sp>
      <p:sp>
        <p:nvSpPr>
          <p:cNvPr id="15" name="Oval 423">
            <a:extLst>
              <a:ext uri="{FF2B5EF4-FFF2-40B4-BE49-F238E27FC236}">
                <a16:creationId xmlns:a16="http://schemas.microsoft.com/office/drawing/2014/main" id="{1874528D-3A29-4AED-A205-B48393EA8B5D}"/>
              </a:ext>
            </a:extLst>
          </p:cNvPr>
          <p:cNvSpPr>
            <a:spLocks noChangeArrowheads="1"/>
          </p:cNvSpPr>
          <p:nvPr/>
        </p:nvSpPr>
        <p:spPr bwMode="auto">
          <a:xfrm>
            <a:off x="3148963" y="5193899"/>
            <a:ext cx="1040325" cy="556478"/>
          </a:xfrm>
          <a:prstGeom prst="roundRect">
            <a:avLst>
              <a:gd name="adj" fmla="val 16667"/>
            </a:avLst>
          </a:prstGeom>
          <a:noFill/>
          <a:ln w="38100" algn="ctr">
            <a:solidFill>
              <a:srgbClr val="00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ndParaRPr>
          </a:p>
        </p:txBody>
      </p:sp>
      <p:sp>
        <p:nvSpPr>
          <p:cNvPr id="16" name="WordArt 8">
            <a:extLst>
              <a:ext uri="{FF2B5EF4-FFF2-40B4-BE49-F238E27FC236}">
                <a16:creationId xmlns:a16="http://schemas.microsoft.com/office/drawing/2014/main" id="{F197CBB3-DD8C-4CA7-9B88-FAC0DA57B3CA}"/>
              </a:ext>
            </a:extLst>
          </p:cNvPr>
          <p:cNvSpPr>
            <a:spLocks noChangeArrowheads="1" noChangeShapeType="1" noTextEdit="1"/>
          </p:cNvSpPr>
          <p:nvPr/>
        </p:nvSpPr>
        <p:spPr bwMode="auto">
          <a:xfrm rot="21422889">
            <a:off x="4904928" y="3916608"/>
            <a:ext cx="5075762" cy="150367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2400" kern="10" dirty="0">
                <a:ln w="9525">
                  <a:noFill/>
                  <a:round/>
                  <a:headEnd/>
                  <a:tailEnd/>
                </a:ln>
                <a:gradFill rotWithShape="0">
                  <a:gsLst>
                    <a:gs pos="0">
                      <a:srgbClr val="FFE701"/>
                    </a:gs>
                    <a:gs pos="100000">
                      <a:srgbClr val="FE3E02"/>
                    </a:gs>
                  </a:gsLst>
                  <a:lin ang="5400000" scaled="1"/>
                </a:gradFill>
                <a:effectLst/>
                <a:latin typeface="Arial" panose="020B0604020202020204" pitchFamily="34" charset="0"/>
                <a:cs typeface="Arial" panose="020B0604020202020204" pitchFamily="34" charset="0"/>
              </a:rPr>
              <a:t>RIEDP addresses these Topics </a:t>
            </a:r>
          </a:p>
          <a:p>
            <a:pPr algn="ctr"/>
            <a:r>
              <a:rPr lang="en-US" sz="2400" kern="10" dirty="0">
                <a:ln w="9525">
                  <a:noFill/>
                  <a:round/>
                  <a:headEnd/>
                  <a:tailEnd/>
                </a:ln>
                <a:gradFill rotWithShape="0">
                  <a:gsLst>
                    <a:gs pos="0">
                      <a:srgbClr val="FFE701"/>
                    </a:gs>
                    <a:gs pos="100000">
                      <a:srgbClr val="FE3E02"/>
                    </a:gs>
                  </a:gsLst>
                  <a:lin ang="5400000" scaled="1"/>
                </a:gradFill>
                <a:effectLst/>
                <a:latin typeface="Arial" panose="020B0604020202020204" pitchFamily="34" charset="0"/>
                <a:cs typeface="Arial" panose="020B0604020202020204" pitchFamily="34" charset="0"/>
              </a:rPr>
              <a:t>(see how in RPM and RADM)</a:t>
            </a:r>
          </a:p>
        </p:txBody>
      </p:sp>
      <p:sp>
        <p:nvSpPr>
          <p:cNvPr id="17" name="Rectangle 3">
            <a:extLst>
              <a:ext uri="{FF2B5EF4-FFF2-40B4-BE49-F238E27FC236}">
                <a16:creationId xmlns:a16="http://schemas.microsoft.com/office/drawing/2014/main" id="{DEA7E04B-F378-4A80-B2CB-91A9F8560293}"/>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34</a:t>
            </a:fld>
            <a:endParaRPr lang="en-US" dirty="0"/>
          </a:p>
        </p:txBody>
      </p:sp>
      <p:sp>
        <p:nvSpPr>
          <p:cNvPr id="18" name="Oval 423">
            <a:extLst>
              <a:ext uri="{FF2B5EF4-FFF2-40B4-BE49-F238E27FC236}">
                <a16:creationId xmlns:a16="http://schemas.microsoft.com/office/drawing/2014/main" id="{DB1297F8-B865-418E-8C5D-FF8D08566D7F}"/>
              </a:ext>
            </a:extLst>
          </p:cNvPr>
          <p:cNvSpPr>
            <a:spLocks noChangeArrowheads="1"/>
          </p:cNvSpPr>
          <p:nvPr/>
        </p:nvSpPr>
        <p:spPr bwMode="auto">
          <a:xfrm>
            <a:off x="10559350" y="5304460"/>
            <a:ext cx="1081266" cy="369955"/>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200">
              <a:solidFill>
                <a:srgbClr val="5378B3"/>
              </a:solidFill>
              <a:latin typeface="Arial" charset="0"/>
            </a:endParaRPr>
          </a:p>
        </p:txBody>
      </p:sp>
    </p:spTree>
    <p:extLst>
      <p:ext uri="{BB962C8B-B14F-4D97-AF65-F5344CB8AC3E}">
        <p14:creationId xmlns:p14="http://schemas.microsoft.com/office/powerpoint/2010/main" val="4105947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RIEDP – Two Products</a:t>
            </a:r>
          </a:p>
        </p:txBody>
      </p:sp>
      <p:sp>
        <p:nvSpPr>
          <p:cNvPr id="3" name="Espace réservé du contenu 2"/>
          <p:cNvSpPr>
            <a:spLocks noGrp="1"/>
          </p:cNvSpPr>
          <p:nvPr>
            <p:ph idx="1"/>
          </p:nvPr>
        </p:nvSpPr>
        <p:spPr/>
        <p:txBody>
          <a:bodyPr>
            <a:normAutofit/>
          </a:bodyPr>
          <a:lstStyle/>
          <a:p>
            <a:pPr>
              <a:lnSpc>
                <a:spcPct val="150000"/>
              </a:lnSpc>
            </a:pPr>
            <a:r>
              <a:rPr lang="en-US" sz="2400" dirty="0"/>
              <a:t>RIEDP provides what is needed to share Environmental data :</a:t>
            </a:r>
          </a:p>
          <a:p>
            <a:pPr lvl="1">
              <a:lnSpc>
                <a:spcPct val="150000"/>
              </a:lnSpc>
            </a:pPr>
            <a:r>
              <a:rPr lang="en-US" sz="2000" dirty="0">
                <a:solidFill>
                  <a:srgbClr val="0066CC"/>
                </a:solidFill>
              </a:rPr>
              <a:t>A Reference Process Model (RPM)</a:t>
            </a:r>
          </a:p>
          <a:p>
            <a:pPr lvl="1">
              <a:lnSpc>
                <a:spcPct val="150000"/>
              </a:lnSpc>
            </a:pPr>
            <a:r>
              <a:rPr lang="en-US" sz="2000" dirty="0">
                <a:solidFill>
                  <a:srgbClr val="0066CC"/>
                </a:solidFill>
              </a:rPr>
              <a:t>A Reference Abstract Data Model (RADM)</a:t>
            </a:r>
          </a:p>
          <a:p>
            <a:pPr lvl="1">
              <a:lnSpc>
                <a:spcPct val="150000"/>
              </a:lnSpc>
            </a:pPr>
            <a:r>
              <a:rPr lang="en-US" sz="2000" dirty="0">
                <a:solidFill>
                  <a:srgbClr val="0066CC"/>
                </a:solidFill>
              </a:rPr>
              <a:t>A Tiling Scheme and Spatial Referencing </a:t>
            </a:r>
          </a:p>
          <a:p>
            <a:pPr lvl="1">
              <a:lnSpc>
                <a:spcPct val="150000"/>
              </a:lnSpc>
            </a:pPr>
            <a:r>
              <a:rPr lang="en-US" sz="2000" dirty="0">
                <a:solidFill>
                  <a:srgbClr val="0066CC"/>
                </a:solidFill>
              </a:rPr>
              <a:t>A List of Formats from the GIS and M&amp;S worlds</a:t>
            </a:r>
          </a:p>
          <a:p>
            <a:pPr lvl="1">
              <a:lnSpc>
                <a:spcPct val="150000"/>
              </a:lnSpc>
            </a:pPr>
            <a:r>
              <a:rPr lang="en-US" sz="2000" dirty="0">
                <a:solidFill>
                  <a:srgbClr val="00B050"/>
                </a:solidFill>
              </a:rPr>
              <a:t>A Consistent Semantics (through Features, attribution rules)</a:t>
            </a:r>
          </a:p>
          <a:p>
            <a:pPr lvl="1">
              <a:lnSpc>
                <a:spcPct val="150000"/>
              </a:lnSpc>
            </a:pPr>
            <a:r>
              <a:rPr lang="en-US" sz="2000" dirty="0">
                <a:solidFill>
                  <a:srgbClr val="0066CC"/>
                </a:solidFill>
              </a:rPr>
              <a:t>An Organization on the Media</a:t>
            </a:r>
          </a:p>
          <a:p>
            <a:pPr lvl="1">
              <a:lnSpc>
                <a:spcPct val="150000"/>
              </a:lnSpc>
            </a:pPr>
            <a:r>
              <a:rPr lang="en-US" sz="2000" dirty="0">
                <a:solidFill>
                  <a:srgbClr val="0066CC"/>
                </a:solidFill>
              </a:rPr>
              <a:t>A Metadata structure</a:t>
            </a:r>
          </a:p>
          <a:p>
            <a:pPr lvl="1">
              <a:lnSpc>
                <a:spcPct val="150000"/>
              </a:lnSpc>
            </a:pPr>
            <a:r>
              <a:rPr lang="en-US" sz="2000" dirty="0">
                <a:solidFill>
                  <a:srgbClr val="0066CC"/>
                </a:solidFill>
              </a:rPr>
              <a:t>A set of Exchange Profiles</a:t>
            </a:r>
          </a:p>
          <a:p>
            <a:endParaRPr lang="en-US" dirty="0"/>
          </a:p>
        </p:txBody>
      </p:sp>
      <p:sp>
        <p:nvSpPr>
          <p:cNvPr id="4" name="Rectangle 3"/>
          <p:cNvSpPr/>
          <p:nvPr/>
        </p:nvSpPr>
        <p:spPr>
          <a:xfrm rot="20837305">
            <a:off x="5498203" y="2261542"/>
            <a:ext cx="5918095" cy="461665"/>
          </a:xfrm>
          <a:prstGeom prst="rect">
            <a:avLst/>
          </a:prstGeom>
          <a:noFill/>
        </p:spPr>
        <p:txBody>
          <a:bodyPr wrap="none" lIns="91440" tIns="45720" rIns="91440" bIns="45720">
            <a:spAutoFit/>
          </a:bodyPr>
          <a:lstStyle/>
          <a:p>
            <a:pPr algn="ctr"/>
            <a:r>
              <a:rPr lang="fr-FR" sz="2400" b="0" cap="none" spc="0" dirty="0">
                <a:ln w="0"/>
                <a:solidFill>
                  <a:srgbClr val="0066CC"/>
                </a:solidFill>
                <a:effectLst>
                  <a:outerShdw blurRad="38100" dist="25400" dir="5400000" algn="ctr" rotWithShape="0">
                    <a:srgbClr val="6E747A">
                      <a:alpha val="43000"/>
                    </a:srgbClr>
                  </a:outerShdw>
                </a:effectLst>
              </a:rPr>
              <a:t>Product 1: RIEDP Data Model </a:t>
            </a:r>
            <a:r>
              <a:rPr lang="fr-FR" sz="2400" b="0" cap="none" spc="0" dirty="0" err="1">
                <a:ln w="0"/>
                <a:solidFill>
                  <a:srgbClr val="0066CC"/>
                </a:solidFill>
                <a:effectLst>
                  <a:outerShdw blurRad="38100" dist="25400" dir="5400000" algn="ctr" rotWithShape="0">
                    <a:srgbClr val="6E747A">
                      <a:alpha val="43000"/>
                    </a:srgbClr>
                  </a:outerShdw>
                </a:effectLst>
              </a:rPr>
              <a:t>Foundations</a:t>
            </a:r>
            <a:endParaRPr lang="fr-FR" sz="2400" b="0" cap="none" spc="0" dirty="0">
              <a:ln w="0"/>
              <a:solidFill>
                <a:srgbClr val="0066CC"/>
              </a:solidFill>
              <a:effectLst>
                <a:outerShdw blurRad="38100" dist="25400" dir="5400000" algn="ctr" rotWithShape="0">
                  <a:srgbClr val="6E747A">
                    <a:alpha val="43000"/>
                  </a:srgbClr>
                </a:outerShdw>
              </a:effectLst>
            </a:endParaRPr>
          </a:p>
        </p:txBody>
      </p:sp>
      <p:sp>
        <p:nvSpPr>
          <p:cNvPr id="14" name="Rectangle 13"/>
          <p:cNvSpPr/>
          <p:nvPr/>
        </p:nvSpPr>
        <p:spPr>
          <a:xfrm rot="20837305">
            <a:off x="4742626" y="4502027"/>
            <a:ext cx="6614247" cy="461665"/>
          </a:xfrm>
          <a:prstGeom prst="rect">
            <a:avLst/>
          </a:prstGeom>
          <a:noFill/>
        </p:spPr>
        <p:txBody>
          <a:bodyPr wrap="none" lIns="91440" tIns="45720" rIns="91440" bIns="45720">
            <a:spAutoFit/>
          </a:bodyPr>
          <a:lstStyle/>
          <a:p>
            <a:pPr algn="ctr"/>
            <a:r>
              <a:rPr lang="fr-FR" sz="2400" dirty="0">
                <a:ln w="0"/>
                <a:solidFill>
                  <a:srgbClr val="00B050"/>
                </a:solidFill>
                <a:effectLst>
                  <a:outerShdw blurRad="38100" dist="25400" dir="5400000" algn="ctr" rotWithShape="0">
                    <a:srgbClr val="6E747A">
                      <a:alpha val="43000"/>
                    </a:srgbClr>
                  </a:outerShdw>
                </a:effectLst>
              </a:rPr>
              <a:t>Product 2: RIEDP </a:t>
            </a:r>
            <a:r>
              <a:rPr lang="fr-FR" sz="2400" dirty="0" err="1">
                <a:ln w="0"/>
                <a:solidFill>
                  <a:srgbClr val="00B050"/>
                </a:solidFill>
                <a:effectLst>
                  <a:outerShdw blurRad="38100" dist="25400" dir="5400000" algn="ctr" rotWithShape="0">
                    <a:srgbClr val="6E747A">
                      <a:alpha val="43000"/>
                    </a:srgbClr>
                  </a:outerShdw>
                </a:effectLst>
              </a:rPr>
              <a:t>Detailed</a:t>
            </a:r>
            <a:r>
              <a:rPr lang="fr-FR" sz="2400" dirty="0">
                <a:ln w="0"/>
                <a:solidFill>
                  <a:srgbClr val="00B050"/>
                </a:solidFill>
                <a:effectLst>
                  <a:outerShdw blurRad="38100" dist="25400" dir="5400000" algn="ctr" rotWithShape="0">
                    <a:srgbClr val="6E747A">
                      <a:alpha val="43000"/>
                    </a:srgbClr>
                  </a:outerShdw>
                </a:effectLst>
              </a:rPr>
              <a:t> </a:t>
            </a:r>
            <a:r>
              <a:rPr lang="fr-FR" sz="2400" dirty="0" err="1">
                <a:ln w="0"/>
                <a:solidFill>
                  <a:srgbClr val="00B050"/>
                </a:solidFill>
                <a:effectLst>
                  <a:outerShdw blurRad="38100" dist="25400" dir="5400000" algn="ctr" rotWithShape="0">
                    <a:srgbClr val="6E747A">
                      <a:alpha val="43000"/>
                    </a:srgbClr>
                  </a:outerShdw>
                </a:effectLst>
              </a:rPr>
              <a:t>Features</a:t>
            </a:r>
            <a:r>
              <a:rPr lang="fr-FR" sz="2400" dirty="0">
                <a:ln w="0"/>
                <a:solidFill>
                  <a:srgbClr val="00B050"/>
                </a:solidFill>
                <a:effectLst>
                  <a:outerShdw blurRad="38100" dist="25400" dir="5400000" algn="ctr" rotWithShape="0">
                    <a:srgbClr val="6E747A">
                      <a:alpha val="43000"/>
                    </a:srgbClr>
                  </a:outerShdw>
                </a:effectLst>
              </a:rPr>
              <a:t> Description</a:t>
            </a:r>
          </a:p>
        </p:txBody>
      </p:sp>
      <p:sp>
        <p:nvSpPr>
          <p:cNvPr id="7" name="Rectangle 3">
            <a:extLst>
              <a:ext uri="{FF2B5EF4-FFF2-40B4-BE49-F238E27FC236}">
                <a16:creationId xmlns:a16="http://schemas.microsoft.com/office/drawing/2014/main" id="{36E347A6-F75B-4DD4-BBB8-2D842D7A2095}"/>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35</a:t>
            </a:fld>
            <a:endParaRPr lang="en-US" dirty="0"/>
          </a:p>
        </p:txBody>
      </p:sp>
    </p:spTree>
    <p:extLst>
      <p:ext uri="{BB962C8B-B14F-4D97-AF65-F5344CB8AC3E}">
        <p14:creationId xmlns:p14="http://schemas.microsoft.com/office/powerpoint/2010/main" val="3202156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fr-FR" dirty="0"/>
              <a:t>The RIEDP Components:</a:t>
            </a:r>
            <a:br>
              <a:rPr lang="fr-FR" dirty="0"/>
            </a:br>
            <a:br>
              <a:rPr lang="fr-FR" dirty="0"/>
            </a:br>
            <a:r>
              <a:rPr lang="fr-FR" dirty="0"/>
              <a:t>The RPM</a:t>
            </a:r>
            <a:endParaRPr lang="en-US" dirty="0"/>
          </a:p>
        </p:txBody>
      </p:sp>
      <p:sp>
        <p:nvSpPr>
          <p:cNvPr id="8" name="Espace réservé du texte 7"/>
          <p:cNvSpPr>
            <a:spLocks noGrp="1"/>
          </p:cNvSpPr>
          <p:nvPr>
            <p:ph type="body" idx="1"/>
          </p:nvPr>
        </p:nvSpPr>
        <p:spPr/>
        <p:txBody>
          <a:bodyPr/>
          <a:lstStyle/>
          <a:p>
            <a:r>
              <a:rPr lang="fr-FR" dirty="0"/>
              <a:t>Reference Process Model</a:t>
            </a:r>
            <a:endParaRPr lang="en-US" dirty="0"/>
          </a:p>
        </p:txBody>
      </p:sp>
      <p:sp>
        <p:nvSpPr>
          <p:cNvPr id="4" name="Flèche droite rayée 3"/>
          <p:cNvSpPr/>
          <p:nvPr/>
        </p:nvSpPr>
        <p:spPr>
          <a:xfrm>
            <a:off x="7805443" y="3660320"/>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3">
            <a:extLst>
              <a:ext uri="{FF2B5EF4-FFF2-40B4-BE49-F238E27FC236}">
                <a16:creationId xmlns:a16="http://schemas.microsoft.com/office/drawing/2014/main" id="{7DCF68B8-698B-439A-BBD0-CFA9D1EC5D1F}"/>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2603113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1392" y="790958"/>
            <a:ext cx="11169215" cy="5945143"/>
          </a:xfrm>
          <a:prstGeom prst="rect">
            <a:avLst/>
          </a:prstGeom>
        </p:spPr>
      </p:pic>
      <p:sp>
        <p:nvSpPr>
          <p:cNvPr id="2" name="Titre 1"/>
          <p:cNvSpPr>
            <a:spLocks noGrp="1"/>
          </p:cNvSpPr>
          <p:nvPr>
            <p:ph type="title"/>
          </p:nvPr>
        </p:nvSpPr>
        <p:spPr>
          <a:xfrm>
            <a:off x="1566977" y="0"/>
            <a:ext cx="8974328" cy="841248"/>
          </a:xfrm>
        </p:spPr>
        <p:txBody>
          <a:bodyPr>
            <a:normAutofit/>
          </a:bodyPr>
          <a:lstStyle/>
          <a:p>
            <a:r>
              <a:rPr lang="en-US" dirty="0"/>
              <a:t>RIEDP Reference Process Model / Process Flow (1/2)</a:t>
            </a:r>
            <a:endParaRPr lang="en-US" sz="5400" noProof="0" dirty="0"/>
          </a:p>
        </p:txBody>
      </p:sp>
      <p:sp>
        <p:nvSpPr>
          <p:cNvPr id="3" name="Espace réservé du contenu 2"/>
          <p:cNvSpPr>
            <a:spLocks noGrp="1"/>
          </p:cNvSpPr>
          <p:nvPr>
            <p:ph idx="1"/>
          </p:nvPr>
        </p:nvSpPr>
        <p:spPr>
          <a:xfrm>
            <a:off x="2855639" y="757165"/>
            <a:ext cx="8818125" cy="625499"/>
          </a:xfrm>
        </p:spPr>
        <p:txBody>
          <a:bodyPr/>
          <a:lstStyle/>
          <a:p>
            <a:pPr lvl="1"/>
            <a:r>
              <a:rPr lang="fr-FR" dirty="0" err="1"/>
              <a:t>Standardized</a:t>
            </a:r>
            <a:r>
              <a:rPr lang="fr-FR" dirty="0"/>
              <a:t> model of </a:t>
            </a:r>
            <a:r>
              <a:rPr lang="fr-FR" dirty="0" err="1"/>
              <a:t>Typical</a:t>
            </a:r>
            <a:r>
              <a:rPr lang="fr-FR" dirty="0"/>
              <a:t> </a:t>
            </a:r>
            <a:r>
              <a:rPr lang="fr-FR" dirty="0" err="1"/>
              <a:t>Generation</a:t>
            </a:r>
            <a:r>
              <a:rPr lang="fr-FR" dirty="0"/>
              <a:t> Process for a </a:t>
            </a:r>
            <a:r>
              <a:rPr lang="fr-FR" dirty="0" err="1"/>
              <a:t>Database</a:t>
            </a:r>
            <a:endParaRPr lang="fr-FR" dirty="0"/>
          </a:p>
        </p:txBody>
      </p:sp>
      <p:sp>
        <p:nvSpPr>
          <p:cNvPr id="6" name="Rectangle 3">
            <a:extLst>
              <a:ext uri="{FF2B5EF4-FFF2-40B4-BE49-F238E27FC236}">
                <a16:creationId xmlns:a16="http://schemas.microsoft.com/office/drawing/2014/main" id="{8A57C467-8E4E-49EE-91E6-DD018DB2954F}"/>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37</a:t>
            </a:fld>
            <a:endParaRPr lang="en-US" dirty="0"/>
          </a:p>
        </p:txBody>
      </p:sp>
    </p:spTree>
    <p:extLst>
      <p:ext uri="{BB962C8B-B14F-4D97-AF65-F5344CB8AC3E}">
        <p14:creationId xmlns:p14="http://schemas.microsoft.com/office/powerpoint/2010/main" val="2106489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1392" y="790958"/>
            <a:ext cx="11169215" cy="5945143"/>
          </a:xfrm>
          <a:prstGeom prst="rect">
            <a:avLst/>
          </a:prstGeom>
        </p:spPr>
      </p:pic>
      <p:sp>
        <p:nvSpPr>
          <p:cNvPr id="2" name="Titre 1"/>
          <p:cNvSpPr>
            <a:spLocks noGrp="1"/>
          </p:cNvSpPr>
          <p:nvPr>
            <p:ph type="title"/>
          </p:nvPr>
        </p:nvSpPr>
        <p:spPr>
          <a:xfrm>
            <a:off x="1566977" y="0"/>
            <a:ext cx="8974328" cy="841248"/>
          </a:xfrm>
        </p:spPr>
        <p:txBody>
          <a:bodyPr>
            <a:normAutofit/>
          </a:bodyPr>
          <a:lstStyle/>
          <a:p>
            <a:r>
              <a:rPr lang="en-US" dirty="0"/>
              <a:t>RIEDP Reference Process Model / Process Flow (2/2)</a:t>
            </a:r>
            <a:endParaRPr lang="en-US" sz="5400" noProof="0" dirty="0"/>
          </a:p>
        </p:txBody>
      </p:sp>
      <p:sp>
        <p:nvSpPr>
          <p:cNvPr id="3" name="Espace réservé du contenu 2"/>
          <p:cNvSpPr>
            <a:spLocks noGrp="1"/>
          </p:cNvSpPr>
          <p:nvPr>
            <p:ph idx="1"/>
          </p:nvPr>
        </p:nvSpPr>
        <p:spPr>
          <a:xfrm>
            <a:off x="2855639" y="757165"/>
            <a:ext cx="8974327" cy="625499"/>
          </a:xfrm>
        </p:spPr>
        <p:txBody>
          <a:bodyPr/>
          <a:lstStyle/>
          <a:p>
            <a:pPr lvl="1"/>
            <a:r>
              <a:rPr lang="fr-FR" dirty="0" err="1"/>
              <a:t>Standardized</a:t>
            </a:r>
            <a:r>
              <a:rPr lang="fr-FR" dirty="0"/>
              <a:t> model of </a:t>
            </a:r>
            <a:r>
              <a:rPr lang="fr-FR" dirty="0" err="1"/>
              <a:t>Typical</a:t>
            </a:r>
            <a:r>
              <a:rPr lang="fr-FR" dirty="0"/>
              <a:t> </a:t>
            </a:r>
            <a:r>
              <a:rPr lang="fr-FR" dirty="0" err="1"/>
              <a:t>Generation</a:t>
            </a:r>
            <a:r>
              <a:rPr lang="fr-FR" dirty="0"/>
              <a:t> Process for a </a:t>
            </a:r>
            <a:r>
              <a:rPr lang="fr-FR" dirty="0" err="1"/>
              <a:t>Database</a:t>
            </a:r>
            <a:endParaRPr lang="fr-FR" dirty="0"/>
          </a:p>
        </p:txBody>
      </p:sp>
      <p:sp>
        <p:nvSpPr>
          <p:cNvPr id="4" name="Rectangle à coins arrondis 3"/>
          <p:cNvSpPr/>
          <p:nvPr/>
        </p:nvSpPr>
        <p:spPr bwMode="auto">
          <a:xfrm>
            <a:off x="1062411" y="756092"/>
            <a:ext cx="1011205" cy="915427"/>
          </a:xfrm>
          <a:prstGeom prst="roundRect">
            <a:avLst/>
          </a:prstGeom>
          <a:noFill/>
          <a:ln>
            <a:solidFill>
              <a:srgbClr val="0066CC"/>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5" name="Rectangle 4"/>
          <p:cNvSpPr/>
          <p:nvPr/>
        </p:nvSpPr>
        <p:spPr>
          <a:xfrm>
            <a:off x="2050479" y="756092"/>
            <a:ext cx="1266693" cy="276999"/>
          </a:xfrm>
          <a:prstGeom prst="rect">
            <a:avLst/>
          </a:prstGeom>
          <a:noFill/>
        </p:spPr>
        <p:txBody>
          <a:bodyPr wrap="none" lIns="91440" tIns="45720" rIns="91440" bIns="45720">
            <a:spAutoFit/>
          </a:bodyPr>
          <a:lstStyle/>
          <a:p>
            <a:pPr algn="ctr" fontAlgn="base">
              <a:spcBef>
                <a:spcPct val="0"/>
              </a:spcBef>
              <a:spcAft>
                <a:spcPct val="0"/>
              </a:spcAft>
            </a:pPr>
            <a:r>
              <a:rPr lang="fr-FR" sz="1200" b="1" dirty="0" err="1">
                <a:ln w="1905"/>
                <a:solidFill>
                  <a:srgbClr val="0033CC"/>
                </a:solidFill>
                <a:effectLst>
                  <a:innerShdw blurRad="69850" dist="43180" dir="5400000">
                    <a:srgbClr val="000000">
                      <a:alpha val="65000"/>
                    </a:srgbClr>
                  </a:innerShdw>
                </a:effectLst>
              </a:rPr>
              <a:t>Requirements</a:t>
            </a:r>
            <a:endParaRPr lang="fr-FR" sz="1200" b="1" dirty="0">
              <a:ln w="1905"/>
              <a:solidFill>
                <a:srgbClr val="0033CC"/>
              </a:solidFill>
              <a:effectLst>
                <a:innerShdw blurRad="69850" dist="43180" dir="5400000">
                  <a:srgbClr val="000000">
                    <a:alpha val="65000"/>
                  </a:srgbClr>
                </a:innerShdw>
              </a:effectLst>
            </a:endParaRPr>
          </a:p>
        </p:txBody>
      </p:sp>
      <p:sp>
        <p:nvSpPr>
          <p:cNvPr id="10" name="Rectangle à coins arrondis 9"/>
          <p:cNvSpPr/>
          <p:nvPr/>
        </p:nvSpPr>
        <p:spPr bwMode="auto">
          <a:xfrm rot="1316744">
            <a:off x="1412402" y="3131665"/>
            <a:ext cx="9006949" cy="1095855"/>
          </a:xfrm>
          <a:prstGeom prst="roundRect">
            <a:avLst/>
          </a:prstGeom>
          <a:no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1" name="Rectangle à coins arrondis 10"/>
          <p:cNvSpPr/>
          <p:nvPr/>
        </p:nvSpPr>
        <p:spPr bwMode="auto">
          <a:xfrm>
            <a:off x="3140513" y="4834952"/>
            <a:ext cx="859932" cy="922158"/>
          </a:xfrm>
          <a:prstGeom prst="roundRect">
            <a:avLst/>
          </a:prstGeom>
          <a:no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2" name="Rectangle 11"/>
          <p:cNvSpPr/>
          <p:nvPr/>
        </p:nvSpPr>
        <p:spPr>
          <a:xfrm>
            <a:off x="1769954" y="4215190"/>
            <a:ext cx="1547218" cy="276999"/>
          </a:xfrm>
          <a:prstGeom prst="rect">
            <a:avLst/>
          </a:prstGeom>
          <a:noFill/>
        </p:spPr>
        <p:txBody>
          <a:bodyPr wrap="none" lIns="91440" tIns="45720" rIns="91440" bIns="45720">
            <a:spAutoFit/>
          </a:bodyPr>
          <a:lstStyle/>
          <a:p>
            <a:pPr algn="ctr"/>
            <a:r>
              <a:rPr lang="fr-FR" sz="1200" b="1" dirty="0">
                <a:ln w="1905"/>
                <a:solidFill>
                  <a:srgbClr val="7030A0"/>
                </a:solidFill>
                <a:effectLst>
                  <a:innerShdw blurRad="69850" dist="43180" dir="5400000">
                    <a:srgbClr val="000000">
                      <a:alpha val="65000"/>
                    </a:srgbClr>
                  </a:innerShdw>
                </a:effectLst>
              </a:rPr>
              <a:t>7 </a:t>
            </a:r>
            <a:r>
              <a:rPr lang="fr-FR" sz="1200" b="1" dirty="0" err="1">
                <a:ln w="1905"/>
                <a:solidFill>
                  <a:srgbClr val="7030A0"/>
                </a:solidFill>
                <a:effectLst>
                  <a:innerShdw blurRad="69850" dist="43180" dir="5400000">
                    <a:srgbClr val="000000">
                      <a:alpha val="65000"/>
                    </a:srgbClr>
                  </a:innerShdw>
                </a:effectLst>
              </a:rPr>
              <a:t>Creation</a:t>
            </a:r>
            <a:r>
              <a:rPr lang="fr-FR" sz="1200" b="1" dirty="0">
                <a:ln w="1905"/>
                <a:solidFill>
                  <a:srgbClr val="7030A0"/>
                </a:solidFill>
                <a:effectLst>
                  <a:innerShdw blurRad="69850" dist="43180" dir="5400000">
                    <a:srgbClr val="000000">
                      <a:alpha val="65000"/>
                    </a:srgbClr>
                  </a:innerShdw>
                </a:effectLst>
              </a:rPr>
              <a:t> Stages</a:t>
            </a:r>
          </a:p>
        </p:txBody>
      </p:sp>
      <p:sp>
        <p:nvSpPr>
          <p:cNvPr id="16" name="Rectangle à coins arrondis 15"/>
          <p:cNvSpPr/>
          <p:nvPr/>
        </p:nvSpPr>
        <p:spPr bwMode="auto">
          <a:xfrm>
            <a:off x="10163968" y="5291498"/>
            <a:ext cx="859932" cy="922158"/>
          </a:xfrm>
          <a:prstGeom prst="round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7" name="Rectangle 16"/>
          <p:cNvSpPr/>
          <p:nvPr/>
        </p:nvSpPr>
        <p:spPr>
          <a:xfrm>
            <a:off x="10285383" y="4855134"/>
            <a:ext cx="1443024" cy="276999"/>
          </a:xfrm>
          <a:prstGeom prst="rect">
            <a:avLst/>
          </a:prstGeom>
          <a:noFill/>
        </p:spPr>
        <p:txBody>
          <a:bodyPr wrap="none" lIns="91440" tIns="45720" rIns="91440" bIns="45720">
            <a:spAutoFit/>
          </a:bodyPr>
          <a:lstStyle/>
          <a:p>
            <a:pPr algn="ctr"/>
            <a:r>
              <a:rPr lang="fr-FR" sz="1200" b="1" dirty="0">
                <a:ln w="1905"/>
                <a:solidFill>
                  <a:srgbClr val="FF0000"/>
                </a:solidFill>
                <a:effectLst>
                  <a:innerShdw blurRad="69850" dist="43180" dir="5400000">
                    <a:srgbClr val="000000">
                      <a:alpha val="65000"/>
                    </a:srgbClr>
                  </a:innerShdw>
                </a:effectLst>
              </a:rPr>
              <a:t>Target DB Stage</a:t>
            </a:r>
          </a:p>
        </p:txBody>
      </p:sp>
      <p:sp>
        <p:nvSpPr>
          <p:cNvPr id="18" name="Rectangle à coins arrondis 17"/>
          <p:cNvSpPr/>
          <p:nvPr/>
        </p:nvSpPr>
        <p:spPr bwMode="auto">
          <a:xfrm>
            <a:off x="7235769" y="1457560"/>
            <a:ext cx="1011205" cy="915427"/>
          </a:xfrm>
          <a:prstGeom prst="roundRect">
            <a:avLst/>
          </a:prstGeom>
          <a:no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9" name="Rectangle 18"/>
          <p:cNvSpPr/>
          <p:nvPr/>
        </p:nvSpPr>
        <p:spPr>
          <a:xfrm>
            <a:off x="8246974" y="1533019"/>
            <a:ext cx="1180131" cy="276999"/>
          </a:xfrm>
          <a:prstGeom prst="rect">
            <a:avLst/>
          </a:prstGeom>
          <a:noFill/>
        </p:spPr>
        <p:txBody>
          <a:bodyPr wrap="none" lIns="91440" tIns="45720" rIns="91440" bIns="45720">
            <a:spAutoFit/>
          </a:bodyPr>
          <a:lstStyle/>
          <a:p>
            <a:pPr algn="ctr"/>
            <a:r>
              <a:rPr lang="fr-FR" sz="1200" b="1" dirty="0">
                <a:ln w="1905"/>
                <a:solidFill>
                  <a:srgbClr val="00B050"/>
                </a:solidFill>
                <a:effectLst>
                  <a:innerShdw blurRad="69850" dist="43180" dir="5400000">
                    <a:srgbClr val="000000">
                      <a:alpha val="65000"/>
                    </a:srgbClr>
                  </a:innerShdw>
                </a:effectLst>
              </a:rPr>
              <a:t>Export Stage</a:t>
            </a:r>
          </a:p>
        </p:txBody>
      </p:sp>
      <p:sp>
        <p:nvSpPr>
          <p:cNvPr id="20" name="WordArt 8">
            <a:extLst>
              <a:ext uri="{FF2B5EF4-FFF2-40B4-BE49-F238E27FC236}">
                <a16:creationId xmlns:a16="http://schemas.microsoft.com/office/drawing/2014/main" id="{2BD62C8B-AC45-486C-8186-DD45A360470C}"/>
              </a:ext>
            </a:extLst>
          </p:cNvPr>
          <p:cNvSpPr>
            <a:spLocks noChangeArrowheads="1" noChangeShapeType="1" noTextEdit="1"/>
          </p:cNvSpPr>
          <p:nvPr/>
        </p:nvSpPr>
        <p:spPr bwMode="auto">
          <a:xfrm rot="20605683">
            <a:off x="7819574" y="2225739"/>
            <a:ext cx="3810777" cy="816939"/>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0066C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Using RIEDP does not require</a:t>
            </a:r>
          </a:p>
          <a:p>
            <a:pPr algn="ctr"/>
            <a:r>
              <a:rPr lang="en-US" sz="1200" kern="10" dirty="0">
                <a:ln w="0"/>
                <a:solidFill>
                  <a:srgbClr val="0066C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changes to the user’s workflow</a:t>
            </a:r>
          </a:p>
        </p:txBody>
      </p:sp>
      <p:sp>
        <p:nvSpPr>
          <p:cNvPr id="21" name="Rectangle 3">
            <a:extLst>
              <a:ext uri="{FF2B5EF4-FFF2-40B4-BE49-F238E27FC236}">
                <a16:creationId xmlns:a16="http://schemas.microsoft.com/office/drawing/2014/main" id="{0CEC4BB5-6A60-4945-AF08-021A04E5C494}"/>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38</a:t>
            </a:fld>
            <a:endParaRPr lang="en-US" dirty="0"/>
          </a:p>
        </p:txBody>
      </p:sp>
    </p:spTree>
    <p:extLst>
      <p:ext uri="{BB962C8B-B14F-4D97-AF65-F5344CB8AC3E}">
        <p14:creationId xmlns:p14="http://schemas.microsoft.com/office/powerpoint/2010/main" val="4249651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426983" y="632934"/>
            <a:ext cx="9650261" cy="5852906"/>
          </a:xfrm>
          <a:prstGeom prst="rect">
            <a:avLst/>
          </a:prstGeom>
        </p:spPr>
      </p:pic>
      <p:sp>
        <p:nvSpPr>
          <p:cNvPr id="2" name="Titre 1"/>
          <p:cNvSpPr>
            <a:spLocks noGrp="1"/>
          </p:cNvSpPr>
          <p:nvPr>
            <p:ph type="title"/>
          </p:nvPr>
        </p:nvSpPr>
        <p:spPr/>
        <p:txBody>
          <a:bodyPr/>
          <a:lstStyle/>
          <a:p>
            <a:r>
              <a:rPr lang="en-US" sz="2400" noProof="0" dirty="0"/>
              <a:t>RIEDP Reference Process Model - Data Flow</a:t>
            </a:r>
          </a:p>
        </p:txBody>
      </p:sp>
      <p:sp>
        <p:nvSpPr>
          <p:cNvPr id="8" name="Rectangle 3">
            <a:extLst>
              <a:ext uri="{FF2B5EF4-FFF2-40B4-BE49-F238E27FC236}">
                <a16:creationId xmlns:a16="http://schemas.microsoft.com/office/drawing/2014/main" id="{68E33EFC-161F-4DCC-8358-79BD8FFB38F2}"/>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39</a:t>
            </a:fld>
            <a:endParaRPr lang="en-US" dirty="0"/>
          </a:p>
        </p:txBody>
      </p:sp>
      <p:sp>
        <p:nvSpPr>
          <p:cNvPr id="15" name="Rectangle à coins arrondis 14"/>
          <p:cNvSpPr/>
          <p:nvPr/>
        </p:nvSpPr>
        <p:spPr bwMode="auto">
          <a:xfrm>
            <a:off x="9451707" y="4259767"/>
            <a:ext cx="1882961" cy="1565422"/>
          </a:xfrm>
          <a:prstGeom prst="round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6" name="Rectangle 15"/>
          <p:cNvSpPr/>
          <p:nvPr/>
        </p:nvSpPr>
        <p:spPr>
          <a:xfrm>
            <a:off x="9451707" y="5825189"/>
            <a:ext cx="1791626" cy="343592"/>
          </a:xfrm>
          <a:prstGeom prst="rect">
            <a:avLst/>
          </a:prstGeom>
          <a:noFill/>
        </p:spPr>
        <p:txBody>
          <a:bodyPr wrap="square" lIns="91440" tIns="45720" rIns="91440" bIns="45720">
            <a:spAutoFit/>
          </a:bodyPr>
          <a:lstStyle/>
          <a:p>
            <a:pPr algn="ctr" fontAlgn="base">
              <a:spcBef>
                <a:spcPct val="0"/>
              </a:spcBef>
              <a:spcAft>
                <a:spcPct val="0"/>
              </a:spcAft>
            </a:pPr>
            <a:r>
              <a:rPr lang="fr-FR" sz="1600" b="1" dirty="0" err="1">
                <a:ln w="1905"/>
                <a:solidFill>
                  <a:srgbClr val="FF0000"/>
                </a:solidFill>
                <a:effectLst>
                  <a:innerShdw blurRad="69850" dist="43180" dir="5400000">
                    <a:srgbClr val="000000">
                      <a:alpha val="65000"/>
                    </a:srgbClr>
                  </a:innerShdw>
                </a:effectLst>
              </a:rPr>
              <a:t>Runtime</a:t>
            </a:r>
            <a:r>
              <a:rPr lang="fr-FR" sz="1600" b="1" dirty="0">
                <a:ln w="1905"/>
                <a:solidFill>
                  <a:srgbClr val="FF0000"/>
                </a:solidFill>
                <a:effectLst>
                  <a:innerShdw blurRad="69850" dist="43180" dir="5400000">
                    <a:srgbClr val="000000">
                      <a:alpha val="65000"/>
                    </a:srgbClr>
                  </a:innerShdw>
                </a:effectLst>
              </a:rPr>
              <a:t> Stage</a:t>
            </a:r>
          </a:p>
        </p:txBody>
      </p:sp>
      <p:sp>
        <p:nvSpPr>
          <p:cNvPr id="17" name="Rectangle à coins arrondis 16"/>
          <p:cNvSpPr/>
          <p:nvPr/>
        </p:nvSpPr>
        <p:spPr bwMode="auto">
          <a:xfrm>
            <a:off x="7082924" y="978996"/>
            <a:ext cx="2113724" cy="1120648"/>
          </a:xfrm>
          <a:prstGeom prst="roundRect">
            <a:avLst/>
          </a:prstGeom>
          <a:no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8" name="Rectangle 17"/>
          <p:cNvSpPr/>
          <p:nvPr/>
        </p:nvSpPr>
        <p:spPr>
          <a:xfrm>
            <a:off x="5426227" y="1226963"/>
            <a:ext cx="1412571" cy="312357"/>
          </a:xfrm>
          <a:prstGeom prst="rect">
            <a:avLst/>
          </a:prstGeom>
          <a:noFill/>
        </p:spPr>
        <p:txBody>
          <a:bodyPr wrap="square" lIns="91440" tIns="45720" rIns="91440" bIns="45720">
            <a:spAutoFit/>
          </a:bodyPr>
          <a:lstStyle/>
          <a:p>
            <a:pPr algn="ctr" fontAlgn="base">
              <a:spcBef>
                <a:spcPct val="0"/>
              </a:spcBef>
              <a:spcAft>
                <a:spcPct val="0"/>
              </a:spcAft>
            </a:pPr>
            <a:r>
              <a:rPr lang="fr-FR" sz="1400" b="1" dirty="0">
                <a:ln w="1905"/>
                <a:solidFill>
                  <a:srgbClr val="00B050"/>
                </a:solidFill>
                <a:effectLst>
                  <a:innerShdw blurRad="69850" dist="43180" dir="5400000">
                    <a:srgbClr val="000000">
                      <a:alpha val="65000"/>
                    </a:srgbClr>
                  </a:innerShdw>
                </a:effectLst>
              </a:rPr>
              <a:t>Export Stage</a:t>
            </a:r>
          </a:p>
        </p:txBody>
      </p:sp>
      <p:sp>
        <p:nvSpPr>
          <p:cNvPr id="9" name="WordArt 8">
            <a:extLst>
              <a:ext uri="{FF2B5EF4-FFF2-40B4-BE49-F238E27FC236}">
                <a16:creationId xmlns:a16="http://schemas.microsoft.com/office/drawing/2014/main" id="{4042DE1F-2A85-41DB-A222-1FC08A3F19E5}"/>
              </a:ext>
            </a:extLst>
          </p:cNvPr>
          <p:cNvSpPr>
            <a:spLocks noChangeArrowheads="1" noChangeShapeType="1" noTextEdit="1"/>
          </p:cNvSpPr>
          <p:nvPr/>
        </p:nvSpPr>
        <p:spPr bwMode="auto">
          <a:xfrm rot="20963786">
            <a:off x="7862366" y="2274310"/>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RPM details in Product 1 - § 4.2.2</a:t>
            </a:r>
          </a:p>
        </p:txBody>
      </p:sp>
    </p:spTree>
    <p:extLst>
      <p:ext uri="{BB962C8B-B14F-4D97-AF65-F5344CB8AC3E}">
        <p14:creationId xmlns:p14="http://schemas.microsoft.com/office/powerpoint/2010/main" val="30175867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75D06-2A26-4247-B576-06E9EE7B07A1}"/>
              </a:ext>
            </a:extLst>
          </p:cNvPr>
          <p:cNvSpPr>
            <a:spLocks noGrp="1"/>
          </p:cNvSpPr>
          <p:nvPr>
            <p:ph type="title"/>
          </p:nvPr>
        </p:nvSpPr>
        <p:spPr/>
        <p:txBody>
          <a:bodyPr/>
          <a:lstStyle/>
          <a:p>
            <a:r>
              <a:rPr lang="fr-FR" dirty="0"/>
              <a:t>How RIEDP adresses </a:t>
            </a:r>
            <a:r>
              <a:rPr lang="fr-FR" dirty="0" err="1"/>
              <a:t>this</a:t>
            </a:r>
            <a:endParaRPr lang="en-US" dirty="0"/>
          </a:p>
        </p:txBody>
      </p:sp>
      <p:sp>
        <p:nvSpPr>
          <p:cNvPr id="3" name="Espace réservé du contenu 2">
            <a:extLst>
              <a:ext uri="{FF2B5EF4-FFF2-40B4-BE49-F238E27FC236}">
                <a16:creationId xmlns:a16="http://schemas.microsoft.com/office/drawing/2014/main" id="{28CE6739-8046-4685-A4AA-C5D0F7DC36A1}"/>
              </a:ext>
            </a:extLst>
          </p:cNvPr>
          <p:cNvSpPr>
            <a:spLocks noGrp="1"/>
          </p:cNvSpPr>
          <p:nvPr>
            <p:ph sz="quarter" idx="11"/>
          </p:nvPr>
        </p:nvSpPr>
        <p:spPr>
          <a:xfrm>
            <a:off x="480132" y="1237633"/>
            <a:ext cx="11250613" cy="5075237"/>
          </a:xfrm>
        </p:spPr>
        <p:txBody>
          <a:bodyPr/>
          <a:lstStyle/>
          <a:p>
            <a:r>
              <a:rPr lang="en-US" dirty="0"/>
              <a:t>RIEDP is a </a:t>
            </a:r>
            <a:r>
              <a:rPr lang="en-US" dirty="0">
                <a:solidFill>
                  <a:srgbClr val="0033CC"/>
                </a:solidFill>
              </a:rPr>
              <a:t>SISO standard </a:t>
            </a:r>
            <a:r>
              <a:rPr lang="en-US" dirty="0"/>
              <a:t>for communicating and </a:t>
            </a:r>
            <a:r>
              <a:rPr lang="en-US" dirty="0">
                <a:solidFill>
                  <a:srgbClr val="0033CC"/>
                </a:solidFill>
              </a:rPr>
              <a:t>sharing</a:t>
            </a:r>
            <a:r>
              <a:rPr lang="en-US" dirty="0"/>
              <a:t> </a:t>
            </a:r>
            <a:r>
              <a:rPr lang="en-US" dirty="0">
                <a:solidFill>
                  <a:srgbClr val="0033CC"/>
                </a:solidFill>
              </a:rPr>
              <a:t>environmental data</a:t>
            </a:r>
          </a:p>
          <a:p>
            <a:r>
              <a:rPr lang="en-US" dirty="0"/>
              <a:t>Building M&amp;S environmental data products (or databases) requires various types of </a:t>
            </a:r>
            <a:r>
              <a:rPr lang="en-US" dirty="0">
                <a:solidFill>
                  <a:srgbClr val="0033CC"/>
                </a:solidFill>
              </a:rPr>
              <a:t>source data</a:t>
            </a:r>
            <a:r>
              <a:rPr lang="en-US" dirty="0"/>
              <a:t>, including (but </a:t>
            </a:r>
            <a:r>
              <a:rPr lang="en-US" dirty="0">
                <a:solidFill>
                  <a:srgbClr val="0033CC"/>
                </a:solidFill>
              </a:rPr>
              <a:t>not limited to</a:t>
            </a:r>
            <a:r>
              <a:rPr lang="en-US" dirty="0"/>
              <a:t>) data in </a:t>
            </a:r>
            <a:r>
              <a:rPr lang="en-US" dirty="0">
                <a:solidFill>
                  <a:srgbClr val="0033CC"/>
                </a:solidFill>
              </a:rPr>
              <a:t>popular GIS formats</a:t>
            </a:r>
            <a:endParaRPr lang="en-US" dirty="0"/>
          </a:p>
          <a:p>
            <a:r>
              <a:rPr lang="en-US" dirty="0"/>
              <a:t>RIEDP leverages those popular formats and standardizes a </a:t>
            </a:r>
            <a:r>
              <a:rPr lang="en-US" dirty="0">
                <a:solidFill>
                  <a:srgbClr val="0033CC"/>
                </a:solidFill>
              </a:rPr>
              <a:t>comprehensive framework </a:t>
            </a:r>
            <a:r>
              <a:rPr lang="en-US" dirty="0"/>
              <a:t>comprising:</a:t>
            </a:r>
          </a:p>
          <a:p>
            <a:pPr lvl="1"/>
            <a:r>
              <a:rPr lang="en-US" dirty="0"/>
              <a:t>A </a:t>
            </a:r>
            <a:r>
              <a:rPr lang="en-US" dirty="0">
                <a:solidFill>
                  <a:srgbClr val="0033CC"/>
                </a:solidFill>
              </a:rPr>
              <a:t>data generation process model </a:t>
            </a:r>
            <a:r>
              <a:rPr lang="en-US" dirty="0"/>
              <a:t>to align/understand completeness of shared terrain data </a:t>
            </a:r>
          </a:p>
          <a:p>
            <a:pPr lvl="1"/>
            <a:r>
              <a:rPr lang="en-US" dirty="0"/>
              <a:t>A </a:t>
            </a:r>
            <a:r>
              <a:rPr lang="en-US" dirty="0">
                <a:solidFill>
                  <a:srgbClr val="0033CC"/>
                </a:solidFill>
              </a:rPr>
              <a:t>data model </a:t>
            </a:r>
            <a:r>
              <a:rPr lang="en-US" dirty="0"/>
              <a:t>to represent and organize terrain data, and</a:t>
            </a:r>
          </a:p>
          <a:p>
            <a:pPr lvl="1"/>
            <a:r>
              <a:rPr lang="en-US" dirty="0"/>
              <a:t>The semantics, rules, methods and conventions to </a:t>
            </a:r>
            <a:r>
              <a:rPr lang="en-US" dirty="0">
                <a:solidFill>
                  <a:srgbClr val="0033CC"/>
                </a:solidFill>
              </a:rPr>
              <a:t>unambiguously share </a:t>
            </a:r>
            <a:r>
              <a:rPr lang="en-US" dirty="0"/>
              <a:t>the data</a:t>
            </a:r>
          </a:p>
          <a:p>
            <a:endParaRPr lang="en-US" dirty="0"/>
          </a:p>
          <a:p>
            <a:r>
              <a:rPr lang="en-US" dirty="0"/>
              <a:t>RIEDP does </a:t>
            </a:r>
            <a:r>
              <a:rPr lang="en-US" u="sng" dirty="0"/>
              <a:t>not</a:t>
            </a:r>
            <a:r>
              <a:rPr lang="en-US" dirty="0"/>
              <a:t> impose internal solutions on data producers </a:t>
            </a:r>
          </a:p>
          <a:p>
            <a:pPr lvl="1"/>
            <a:endParaRPr lang="en-US" dirty="0"/>
          </a:p>
          <a:p>
            <a:pPr marL="0" indent="0">
              <a:buNone/>
            </a:pPr>
            <a:endParaRPr lang="en-US" dirty="0"/>
          </a:p>
        </p:txBody>
      </p:sp>
      <p:pic>
        <p:nvPicPr>
          <p:cNvPr id="5" name="Picture 13" descr="header">
            <a:extLst>
              <a:ext uri="{FF2B5EF4-FFF2-40B4-BE49-F238E27FC236}">
                <a16:creationId xmlns:a16="http://schemas.microsoft.com/office/drawing/2014/main" id="{F67EA161-3435-43D6-85CB-39CE89CC012B}"/>
              </a:ext>
            </a:extLst>
          </p:cNvPr>
          <p:cNvPicPr>
            <a:picLocks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10852131" y="736048"/>
            <a:ext cx="1166479" cy="4107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77E27FFD-E88E-4A6D-ACD2-B075397F6237}"/>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4182216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l"/>
            <a:r>
              <a:rPr lang="fr-FR" dirty="0"/>
              <a:t>The RIEDP Components:</a:t>
            </a:r>
            <a:br>
              <a:rPr lang="fr-FR" dirty="0"/>
            </a:br>
            <a:br>
              <a:rPr lang="fr-FR" dirty="0"/>
            </a:br>
            <a:r>
              <a:rPr lang="fr-FR" dirty="0"/>
              <a:t>The RADM</a:t>
            </a:r>
          </a:p>
        </p:txBody>
      </p:sp>
      <p:sp>
        <p:nvSpPr>
          <p:cNvPr id="6" name="Espace réservé du texte 5"/>
          <p:cNvSpPr>
            <a:spLocks noGrp="1"/>
          </p:cNvSpPr>
          <p:nvPr>
            <p:ph type="body" idx="1"/>
          </p:nvPr>
        </p:nvSpPr>
        <p:spPr/>
        <p:txBody>
          <a:bodyPr/>
          <a:lstStyle/>
          <a:p>
            <a:r>
              <a:rPr lang="fr-FR" dirty="0"/>
              <a:t>Reference Abstract Data Model</a:t>
            </a:r>
          </a:p>
        </p:txBody>
      </p:sp>
      <p:sp>
        <p:nvSpPr>
          <p:cNvPr id="4" name="Flèche droite rayée 3"/>
          <p:cNvSpPr/>
          <p:nvPr/>
        </p:nvSpPr>
        <p:spPr>
          <a:xfrm>
            <a:off x="7917738" y="4019076"/>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7" name="Rectangle 3">
            <a:extLst>
              <a:ext uri="{FF2B5EF4-FFF2-40B4-BE49-F238E27FC236}">
                <a16:creationId xmlns:a16="http://schemas.microsoft.com/office/drawing/2014/main" id="{6ED18FC0-948D-4A22-89A1-F2AA95BFA12B}"/>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40</a:t>
            </a:fld>
            <a:endParaRPr lang="en-US" dirty="0"/>
          </a:p>
        </p:txBody>
      </p:sp>
    </p:spTree>
    <p:extLst>
      <p:ext uri="{BB962C8B-B14F-4D97-AF65-F5344CB8AC3E}">
        <p14:creationId xmlns:p14="http://schemas.microsoft.com/office/powerpoint/2010/main" val="23082297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sz="3200" dirty="0"/>
              <a:t>M</a:t>
            </a:r>
            <a:r>
              <a:rPr lang="fr-FR" sz="3200" dirty="0" err="1"/>
              <a:t>ain</a:t>
            </a:r>
            <a:r>
              <a:rPr lang="fr-FR" sz="3200" dirty="0"/>
              <a:t> Components of a </a:t>
            </a:r>
            <a:r>
              <a:rPr lang="fr-FR" sz="3200" dirty="0" err="1"/>
              <a:t>Database</a:t>
            </a:r>
            <a:endParaRPr lang="fr-FR" sz="3200" dirty="0"/>
          </a:p>
        </p:txBody>
      </p:sp>
      <p:sp>
        <p:nvSpPr>
          <p:cNvPr id="50" name="Rectangle 3">
            <a:extLst>
              <a:ext uri="{FF2B5EF4-FFF2-40B4-BE49-F238E27FC236}">
                <a16:creationId xmlns:a16="http://schemas.microsoft.com/office/drawing/2014/main" id="{F3D8A4F0-931D-4F64-828C-0111C63B639F}"/>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41</a:t>
            </a:fld>
            <a:endParaRPr lang="en-US" dirty="0"/>
          </a:p>
        </p:txBody>
      </p:sp>
      <p:sp>
        <p:nvSpPr>
          <p:cNvPr id="55" name="ZoneTexte 54"/>
          <p:cNvSpPr txBox="1"/>
          <p:nvPr/>
        </p:nvSpPr>
        <p:spPr>
          <a:xfrm>
            <a:off x="2843777" y="6087263"/>
            <a:ext cx="766557"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Elevation</a:t>
            </a:r>
            <a:endParaRPr lang="fr-FR" sz="1100" dirty="0">
              <a:solidFill>
                <a:srgbClr val="000000"/>
              </a:solidFill>
              <a:latin typeface="Arial" charset="0"/>
            </a:endParaRPr>
          </a:p>
        </p:txBody>
      </p:sp>
      <p:pic>
        <p:nvPicPr>
          <p:cNvPr id="5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5935" y="5709884"/>
            <a:ext cx="1982705" cy="536441"/>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ZoneTexte 56"/>
          <p:cNvSpPr txBox="1"/>
          <p:nvPr/>
        </p:nvSpPr>
        <p:spPr>
          <a:xfrm>
            <a:off x="2917515" y="5784206"/>
            <a:ext cx="692818"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Imagery</a:t>
            </a:r>
            <a:endParaRPr lang="fr-FR" sz="1100" dirty="0">
              <a:solidFill>
                <a:srgbClr val="000000"/>
              </a:solidFill>
              <a:latin typeface="Arial" charset="0"/>
            </a:endParaRPr>
          </a:p>
        </p:txBody>
      </p:sp>
      <p:pic>
        <p:nvPicPr>
          <p:cNvPr id="58"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85315" y="5410874"/>
            <a:ext cx="2055085" cy="590393"/>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6762" y="5029164"/>
            <a:ext cx="2416678" cy="85530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Cylindre 59"/>
          <p:cNvSpPr/>
          <p:nvPr/>
        </p:nvSpPr>
        <p:spPr bwMode="auto">
          <a:xfrm>
            <a:off x="8548314" y="848978"/>
            <a:ext cx="1057835" cy="754156"/>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200" b="0" i="0" u="none" strike="noStrike" kern="0" cap="none" spc="0" normalizeH="0" baseline="0" noProof="0" dirty="0" err="1">
                <a:ln>
                  <a:noFill/>
                </a:ln>
                <a:solidFill>
                  <a:srgbClr val="5378B3"/>
                </a:solidFill>
                <a:effectLst/>
                <a:uLnTx/>
                <a:uFillTx/>
                <a:latin typeface="Arial" charset="0"/>
                <a:ea typeface="+mn-ea"/>
                <a:cs typeface="+mn-cs"/>
              </a:rPr>
              <a:t>Repository</a:t>
            </a:r>
            <a:endParaRPr kumimoji="0" lang="en-US" sz="120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61" name="ZoneTexte 60"/>
          <p:cNvSpPr txBox="1"/>
          <p:nvPr/>
        </p:nvSpPr>
        <p:spPr>
          <a:xfrm>
            <a:off x="2869425" y="5478683"/>
            <a:ext cx="740908"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Features</a:t>
            </a:r>
            <a:endParaRPr lang="fr-FR" sz="1100" dirty="0">
              <a:solidFill>
                <a:srgbClr val="000000"/>
              </a:solidFill>
              <a:latin typeface="Arial" charset="0"/>
            </a:endParaRPr>
          </a:p>
        </p:txBody>
      </p:sp>
      <p:sp>
        <p:nvSpPr>
          <p:cNvPr id="62" name="Organigramme : Multidocument 61"/>
          <p:cNvSpPr/>
          <p:nvPr/>
        </p:nvSpPr>
        <p:spPr bwMode="auto">
          <a:xfrm>
            <a:off x="7041527" y="4120172"/>
            <a:ext cx="3039035" cy="1764300"/>
          </a:xfrm>
          <a:prstGeom prst="flowChartMultidocument">
            <a:avLst/>
          </a:prstGeom>
          <a:solidFill>
            <a:srgbClr val="FFFFFF"/>
          </a:solidFill>
          <a:ln w="25400" cap="flat" cmpd="sng" algn="ctr">
            <a:solidFill>
              <a:srgbClr val="B4BAE5"/>
            </a:solidFill>
            <a:prstDash val="solid"/>
            <a:headEnd type="none" w="med" len="med"/>
            <a:tailEnd type="none" w="med" len="med"/>
          </a:ln>
          <a:effectLst>
            <a:innerShdw blurRad="635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a typeface="+mn-ea"/>
              <a:cs typeface="+mn-cs"/>
            </a:endParaRPr>
          </a:p>
        </p:txBody>
      </p:sp>
      <p:sp>
        <p:nvSpPr>
          <p:cNvPr id="63" name="Carré corné 62"/>
          <p:cNvSpPr/>
          <p:nvPr/>
        </p:nvSpPr>
        <p:spPr bwMode="auto">
          <a:xfrm>
            <a:off x="9440816" y="1488027"/>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Catalog</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64" name="Rectangle 63"/>
          <p:cNvSpPr/>
          <p:nvPr/>
        </p:nvSpPr>
        <p:spPr>
          <a:xfrm>
            <a:off x="1450638" y="4416458"/>
            <a:ext cx="1178528" cy="461665"/>
          </a:xfrm>
          <a:prstGeom prst="rect">
            <a:avLst/>
          </a:prstGeom>
          <a:noFill/>
        </p:spPr>
        <p:txBody>
          <a:bodyPr wrap="none" lIns="91440" tIns="45720" rIns="91440" bIns="45720">
            <a:spAutoFit/>
          </a:bodyPr>
          <a:lstStyle/>
          <a:p>
            <a:pPr algn="ctr" fontAlgn="base">
              <a:spcBef>
                <a:spcPct val="0"/>
              </a:spcBef>
              <a:spcAft>
                <a:spcPct val="0"/>
              </a:spcAft>
            </a:pPr>
            <a:r>
              <a:rPr lang="fr-FR" sz="2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Layers</a:t>
            </a:r>
            <a:endParaRPr lang="fr-FR" sz="2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p:txBody>
      </p:sp>
      <p:sp>
        <p:nvSpPr>
          <p:cNvPr id="65" name="Rectangle 64"/>
          <p:cNvSpPr/>
          <p:nvPr/>
        </p:nvSpPr>
        <p:spPr>
          <a:xfrm>
            <a:off x="1507513" y="3440060"/>
            <a:ext cx="996619" cy="461665"/>
          </a:xfrm>
          <a:prstGeom prst="rect">
            <a:avLst/>
          </a:prstGeom>
          <a:noFill/>
        </p:spPr>
        <p:txBody>
          <a:bodyPr wrap="none" lIns="91440" tIns="45720" rIns="91440" bIns="45720">
            <a:spAutoFit/>
          </a:bodyPr>
          <a:lstStyle/>
          <a:p>
            <a:pPr algn="ctr" fontAlgn="base">
              <a:spcBef>
                <a:spcPct val="0"/>
              </a:spcBef>
              <a:spcAft>
                <a:spcPct val="0"/>
              </a:spcAft>
            </a:pPr>
            <a:r>
              <a:rPr lang="fr-FR" sz="2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Tiling</a:t>
            </a:r>
            <a:endParaRPr lang="fr-FR" sz="2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p:txBody>
      </p:sp>
      <p:sp>
        <p:nvSpPr>
          <p:cNvPr id="66" name="Rectangle 65"/>
          <p:cNvSpPr/>
          <p:nvPr/>
        </p:nvSpPr>
        <p:spPr>
          <a:xfrm>
            <a:off x="7503359" y="3676939"/>
            <a:ext cx="1053494" cy="400110"/>
          </a:xfrm>
          <a:prstGeom prst="rect">
            <a:avLst/>
          </a:prstGeom>
          <a:noFill/>
        </p:spPr>
        <p:txBody>
          <a:bodyPr wrap="none" lIns="91440" tIns="45720" rIns="91440" bIns="45720">
            <a:spAutoFit/>
          </a:bodyPr>
          <a:lstStyle/>
          <a:p>
            <a:pPr algn="ctr" fontAlgn="base">
              <a:spcBef>
                <a:spcPct val="0"/>
              </a:spcBef>
              <a:spcAft>
                <a:spcPct val="0"/>
              </a:spcAft>
            </a:pPr>
            <a:r>
              <a:rPr lang="fr-FR" sz="20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Library</a:t>
            </a:r>
          </a:p>
        </p:txBody>
      </p:sp>
      <p:sp>
        <p:nvSpPr>
          <p:cNvPr id="67" name="ZoneTexte 66"/>
          <p:cNvSpPr txBox="1"/>
          <p:nvPr/>
        </p:nvSpPr>
        <p:spPr>
          <a:xfrm>
            <a:off x="7303147" y="4549671"/>
            <a:ext cx="917239"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3D </a:t>
            </a:r>
            <a:r>
              <a:rPr lang="fr-FR" sz="1200" dirty="0" err="1">
                <a:solidFill>
                  <a:srgbClr val="000000"/>
                </a:solidFill>
                <a:latin typeface="Arial" charset="0"/>
              </a:rPr>
              <a:t>Models</a:t>
            </a:r>
            <a:endParaRPr lang="fr-FR" sz="1200" dirty="0">
              <a:solidFill>
                <a:srgbClr val="000000"/>
              </a:solidFill>
              <a:latin typeface="Arial" charset="0"/>
            </a:endParaRPr>
          </a:p>
        </p:txBody>
      </p:sp>
      <p:sp>
        <p:nvSpPr>
          <p:cNvPr id="68" name="ZoneTexte 67"/>
          <p:cNvSpPr txBox="1"/>
          <p:nvPr/>
        </p:nvSpPr>
        <p:spPr>
          <a:xfrm>
            <a:off x="7261216" y="4892124"/>
            <a:ext cx="765531"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Textures</a:t>
            </a:r>
          </a:p>
        </p:txBody>
      </p:sp>
      <p:sp>
        <p:nvSpPr>
          <p:cNvPr id="69" name="ZoneTexte 68"/>
          <p:cNvSpPr txBox="1"/>
          <p:nvPr/>
        </p:nvSpPr>
        <p:spPr>
          <a:xfrm>
            <a:off x="8367629" y="4449180"/>
            <a:ext cx="884153" cy="461665"/>
          </a:xfrm>
          <a:prstGeom prst="rect">
            <a:avLst/>
          </a:prstGeom>
          <a:noFill/>
        </p:spPr>
        <p:txBody>
          <a:bodyPr wrap="none" rtlCol="0">
            <a:spAutoFit/>
          </a:bodyPr>
          <a:lstStyle/>
          <a:p>
            <a:pPr algn="ctr" fontAlgn="base">
              <a:spcBef>
                <a:spcPct val="0"/>
              </a:spcBef>
              <a:spcAft>
                <a:spcPct val="0"/>
              </a:spcAft>
            </a:pPr>
            <a:r>
              <a:rPr lang="fr-FR" sz="1200" dirty="0" err="1">
                <a:solidFill>
                  <a:srgbClr val="000000"/>
                </a:solidFill>
                <a:latin typeface="Arial" charset="0"/>
              </a:rPr>
              <a:t>Feature</a:t>
            </a:r>
            <a:br>
              <a:rPr lang="fr-FR" sz="1200" dirty="0">
                <a:solidFill>
                  <a:srgbClr val="000000"/>
                </a:solidFill>
                <a:latin typeface="Arial" charset="0"/>
              </a:rPr>
            </a:br>
            <a:r>
              <a:rPr lang="fr-FR" sz="1200" dirty="0" err="1">
                <a:solidFill>
                  <a:srgbClr val="000000"/>
                </a:solidFill>
                <a:latin typeface="Arial" charset="0"/>
              </a:rPr>
              <a:t>Templates</a:t>
            </a:r>
            <a:endParaRPr lang="fr-FR" sz="1200" dirty="0">
              <a:solidFill>
                <a:srgbClr val="000000"/>
              </a:solidFill>
              <a:latin typeface="Arial" charset="0"/>
            </a:endParaRPr>
          </a:p>
        </p:txBody>
      </p:sp>
      <p:cxnSp>
        <p:nvCxnSpPr>
          <p:cNvPr id="70" name="Connecteur en angle 69"/>
          <p:cNvCxnSpPr>
            <a:stCxn id="76" idx="3"/>
            <a:endCxn id="92" idx="0"/>
          </p:cNvCxnSpPr>
          <p:nvPr/>
        </p:nvCxnSpPr>
        <p:spPr bwMode="auto">
          <a:xfrm rot="5400000">
            <a:off x="4875657" y="1843515"/>
            <a:ext cx="823081" cy="1922506"/>
          </a:xfrm>
          <a:prstGeom prst="bentConnector3">
            <a:avLst>
              <a:gd name="adj1" fmla="val 50000"/>
            </a:avLst>
          </a:prstGeom>
          <a:solidFill>
            <a:srgbClr val="061DC8"/>
          </a:solidFill>
          <a:ln w="190500" cap="flat" cmpd="sng" algn="ctr">
            <a:solidFill>
              <a:srgbClr val="92D050"/>
            </a:solidFill>
            <a:prstDash val="solid"/>
            <a:round/>
            <a:headEnd type="none" w="med" len="med"/>
            <a:tailEnd type="none" w="med" len="med"/>
          </a:ln>
          <a:effectLst/>
        </p:spPr>
      </p:cxnSp>
      <p:cxnSp>
        <p:nvCxnSpPr>
          <p:cNvPr id="71" name="Connecteur en angle 70"/>
          <p:cNvCxnSpPr>
            <a:stCxn id="76" idx="3"/>
            <a:endCxn id="62" idx="0"/>
          </p:cNvCxnSpPr>
          <p:nvPr/>
        </p:nvCxnSpPr>
        <p:spPr bwMode="auto">
          <a:xfrm rot="16200000" flipH="1">
            <a:off x="6645811" y="1995866"/>
            <a:ext cx="1726944" cy="2521669"/>
          </a:xfrm>
          <a:prstGeom prst="bentConnector3">
            <a:avLst>
              <a:gd name="adj1" fmla="val 50000"/>
            </a:avLst>
          </a:prstGeom>
          <a:solidFill>
            <a:srgbClr val="061DC8"/>
          </a:solidFill>
          <a:ln w="190500" cap="flat" cmpd="sng" algn="ctr">
            <a:solidFill>
              <a:srgbClr val="92D050"/>
            </a:solidFill>
            <a:prstDash val="solid"/>
            <a:round/>
            <a:headEnd type="none" w="med" len="med"/>
            <a:tailEnd type="none" w="med" len="med"/>
          </a:ln>
          <a:effectLst/>
        </p:spPr>
      </p:cxnSp>
      <p:sp>
        <p:nvSpPr>
          <p:cNvPr id="72" name="ZoneTexte 71"/>
          <p:cNvSpPr txBox="1"/>
          <p:nvPr/>
        </p:nvSpPr>
        <p:spPr>
          <a:xfrm>
            <a:off x="7824035" y="5153624"/>
            <a:ext cx="934871" cy="461665"/>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Reference </a:t>
            </a:r>
            <a:br>
              <a:rPr lang="fr-FR" sz="1200" dirty="0">
                <a:solidFill>
                  <a:srgbClr val="000000"/>
                </a:solidFill>
                <a:latin typeface="Arial" charset="0"/>
              </a:rPr>
            </a:br>
            <a:r>
              <a:rPr lang="fr-FR" sz="1200" dirty="0">
                <a:solidFill>
                  <a:srgbClr val="000000"/>
                </a:solidFill>
                <a:latin typeface="Arial" charset="0"/>
              </a:rPr>
              <a:t>Tables</a:t>
            </a:r>
          </a:p>
        </p:txBody>
      </p:sp>
      <p:cxnSp>
        <p:nvCxnSpPr>
          <p:cNvPr id="73" name="Connecteur en angle 72"/>
          <p:cNvCxnSpPr>
            <a:stCxn id="76" idx="1"/>
            <a:endCxn id="60" idx="2"/>
          </p:cNvCxnSpPr>
          <p:nvPr/>
        </p:nvCxnSpPr>
        <p:spPr bwMode="auto">
          <a:xfrm rot="5400000" flipH="1" flipV="1">
            <a:off x="7161108" y="313397"/>
            <a:ext cx="474546" cy="2299864"/>
          </a:xfrm>
          <a:prstGeom prst="bentConnector2">
            <a:avLst/>
          </a:prstGeom>
          <a:solidFill>
            <a:srgbClr val="061DC8"/>
          </a:solidFill>
          <a:ln w="28575" cap="flat" cmpd="sng" algn="ctr">
            <a:solidFill>
              <a:srgbClr val="000000"/>
            </a:solidFill>
            <a:prstDash val="solid"/>
            <a:round/>
            <a:headEnd type="none" w="med" len="med"/>
            <a:tailEnd type="none" w="med" len="med"/>
          </a:ln>
          <a:effectLst/>
        </p:spPr>
      </p:cxnSp>
      <p:sp>
        <p:nvSpPr>
          <p:cNvPr id="74" name="Carré corné 73"/>
          <p:cNvSpPr/>
          <p:nvPr/>
        </p:nvSpPr>
        <p:spPr bwMode="auto">
          <a:xfrm>
            <a:off x="8974679" y="3754292"/>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75" name="Carré corné 74"/>
          <p:cNvSpPr/>
          <p:nvPr/>
        </p:nvSpPr>
        <p:spPr bwMode="auto">
          <a:xfrm>
            <a:off x="2668307" y="3665299"/>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76" name="Cylindre 75"/>
          <p:cNvSpPr/>
          <p:nvPr/>
        </p:nvSpPr>
        <p:spPr bwMode="auto">
          <a:xfrm>
            <a:off x="5719532" y="1700602"/>
            <a:ext cx="1057835" cy="692626"/>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200" b="0" i="0" u="none" strike="noStrike" kern="0" cap="none" spc="0" normalizeH="0" baseline="0" noProof="0" dirty="0">
                <a:ln>
                  <a:noFill/>
                </a:ln>
                <a:solidFill>
                  <a:srgbClr val="5378B3"/>
                </a:solidFill>
                <a:effectLst/>
                <a:uLnTx/>
                <a:uFillTx/>
                <a:latin typeface="Arial" charset="0"/>
                <a:ea typeface="+mn-ea"/>
                <a:cs typeface="+mn-cs"/>
              </a:rPr>
              <a:t>DB</a:t>
            </a:r>
            <a:endParaRPr kumimoji="0" lang="en-US" sz="120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77" name="Carré corné 76"/>
          <p:cNvSpPr/>
          <p:nvPr/>
        </p:nvSpPr>
        <p:spPr bwMode="auto">
          <a:xfrm>
            <a:off x="6512907" y="2262234"/>
            <a:ext cx="528918" cy="261988"/>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pic>
        <p:nvPicPr>
          <p:cNvPr id="78" name="Picture 2" descr="C:\Users\jlgougeat\Pictures\Bibliothèque multimédia Microsoft\j0438068.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83204" y="997702"/>
            <a:ext cx="1557022" cy="1557022"/>
          </a:xfrm>
          <a:prstGeom prst="rect">
            <a:avLst/>
          </a:prstGeom>
          <a:noFill/>
          <a:extLst>
            <a:ext uri="{909E8E84-426E-40DD-AFC4-6F175D3DCCD1}">
              <a14:hiddenFill xmlns:a14="http://schemas.microsoft.com/office/drawing/2010/main">
                <a:solidFill>
                  <a:srgbClr val="FFFFFF"/>
                </a:solidFill>
              </a14:hiddenFill>
            </a:ext>
          </a:extLst>
        </p:spPr>
      </p:pic>
      <p:sp>
        <p:nvSpPr>
          <p:cNvPr id="79" name="Flèche droite rayée 78"/>
          <p:cNvSpPr/>
          <p:nvPr/>
        </p:nvSpPr>
        <p:spPr bwMode="auto">
          <a:xfrm rot="5400000">
            <a:off x="2278712" y="2666648"/>
            <a:ext cx="652065" cy="425521"/>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a typeface="+mn-ea"/>
              <a:cs typeface="+mn-cs"/>
            </a:endParaRPr>
          </a:p>
        </p:txBody>
      </p:sp>
      <p:sp>
        <p:nvSpPr>
          <p:cNvPr id="80" name="Flèche droite rayée 79"/>
          <p:cNvSpPr/>
          <p:nvPr/>
        </p:nvSpPr>
        <p:spPr bwMode="auto">
          <a:xfrm rot="5400000">
            <a:off x="4403130" y="4122877"/>
            <a:ext cx="470274" cy="425521"/>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a typeface="+mn-ea"/>
              <a:cs typeface="+mn-cs"/>
            </a:endParaRPr>
          </a:p>
        </p:txBody>
      </p:sp>
      <p:sp>
        <p:nvSpPr>
          <p:cNvPr id="81" name="Carré corné 80"/>
          <p:cNvSpPr/>
          <p:nvPr/>
        </p:nvSpPr>
        <p:spPr bwMode="auto">
          <a:xfrm>
            <a:off x="2776537" y="4612604"/>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82" name="ZoneTexte 81"/>
          <p:cNvSpPr txBox="1"/>
          <p:nvPr/>
        </p:nvSpPr>
        <p:spPr>
          <a:xfrm>
            <a:off x="8400102" y="4952190"/>
            <a:ext cx="1121975" cy="276999"/>
          </a:xfrm>
          <a:prstGeom prst="rect">
            <a:avLst/>
          </a:prstGeom>
          <a:noFill/>
        </p:spPr>
        <p:txBody>
          <a:bodyPr wrap="none" rtlCol="0">
            <a:spAutoFit/>
          </a:bodyPr>
          <a:lstStyle/>
          <a:p>
            <a:pPr algn="ctr" fontAlgn="base">
              <a:spcBef>
                <a:spcPct val="0"/>
              </a:spcBef>
              <a:spcAft>
                <a:spcPct val="0"/>
              </a:spcAft>
            </a:pPr>
            <a:r>
              <a:rPr lang="fr-FR" sz="1200" dirty="0" err="1">
                <a:solidFill>
                  <a:srgbClr val="000000"/>
                </a:solidFill>
                <a:latin typeface="Arial" charset="0"/>
              </a:rPr>
              <a:t>Special</a:t>
            </a:r>
            <a:r>
              <a:rPr lang="fr-FR" sz="1200" dirty="0">
                <a:solidFill>
                  <a:srgbClr val="000000"/>
                </a:solidFill>
                <a:latin typeface="Arial" charset="0"/>
              </a:rPr>
              <a:t> Areas</a:t>
            </a:r>
          </a:p>
        </p:txBody>
      </p:sp>
      <p:grpSp>
        <p:nvGrpSpPr>
          <p:cNvPr id="83" name="Groupe 82"/>
          <p:cNvGrpSpPr/>
          <p:nvPr/>
        </p:nvGrpSpPr>
        <p:grpSpPr>
          <a:xfrm>
            <a:off x="4382660" y="1541588"/>
            <a:ext cx="917273" cy="1026649"/>
            <a:chOff x="2990739" y="1734974"/>
            <a:chExt cx="917273" cy="1026649"/>
          </a:xfrm>
        </p:grpSpPr>
        <p:sp>
          <p:nvSpPr>
            <p:cNvPr id="84" name="Carré corné 83"/>
            <p:cNvSpPr/>
            <p:nvPr/>
          </p:nvSpPr>
          <p:spPr bwMode="auto">
            <a:xfrm>
              <a:off x="2990739" y="1734974"/>
              <a:ext cx="917273" cy="331569"/>
            </a:xfrm>
            <a:prstGeom prst="foldedCorner">
              <a:avLst/>
            </a:prstGeom>
            <a:no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a:ln>
                    <a:noFill/>
                  </a:ln>
                  <a:solidFill>
                    <a:srgbClr val="5378B3"/>
                  </a:solidFill>
                  <a:effectLst/>
                  <a:uLnTx/>
                  <a:uFillTx/>
                  <a:latin typeface="Arial" charset="0"/>
                  <a:ea typeface="+mn-ea"/>
                  <a:cs typeface="+mn-cs"/>
                </a:rPr>
                <a:t>Spatial</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a:ln>
                    <a:noFill/>
                  </a:ln>
                  <a:solidFill>
                    <a:srgbClr val="5378B3"/>
                  </a:solidFill>
                  <a:effectLst/>
                  <a:uLnTx/>
                  <a:uFillTx/>
                  <a:latin typeface="Arial" charset="0"/>
                  <a:ea typeface="+mn-ea"/>
                  <a:cs typeface="+mn-cs"/>
                </a:rPr>
                <a:t>Reference Frame</a:t>
              </a:r>
              <a:endParaRPr kumimoji="0" lang="en-US" sz="900" b="0" i="0" u="none" strike="noStrike" kern="0" cap="none" spc="0" normalizeH="0" baseline="0" noProof="0" dirty="0">
                <a:ln>
                  <a:noFill/>
                </a:ln>
                <a:solidFill>
                  <a:srgbClr val="5378B3"/>
                </a:solidFill>
                <a:effectLst/>
                <a:uLnTx/>
                <a:uFillTx/>
                <a:latin typeface="Arial" charset="0"/>
                <a:ea typeface="+mn-ea"/>
                <a:cs typeface="+mn-cs"/>
              </a:endParaRPr>
            </a:p>
          </p:txBody>
        </p:sp>
        <p:pic>
          <p:nvPicPr>
            <p:cNvPr id="85" name="Picture 4" descr="Figure 41 KC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515" t="18837" r="3055" b="19322"/>
            <a:stretch/>
          </p:blipFill>
          <p:spPr bwMode="auto">
            <a:xfrm>
              <a:off x="3078593" y="2091520"/>
              <a:ext cx="741567" cy="67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Parallélogramme 85"/>
          <p:cNvSpPr/>
          <p:nvPr/>
        </p:nvSpPr>
        <p:spPr bwMode="auto">
          <a:xfrm>
            <a:off x="2783247" y="1542448"/>
            <a:ext cx="290888" cy="211552"/>
          </a:xfrm>
          <a:prstGeom prst="parallelogram">
            <a:avLst>
              <a:gd name="adj"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ndParaRPr>
          </a:p>
        </p:txBody>
      </p:sp>
      <p:pic>
        <p:nvPicPr>
          <p:cNvPr id="8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786604" y="4935284"/>
            <a:ext cx="1932927" cy="489352"/>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ZoneTexte 87"/>
          <p:cNvSpPr txBox="1"/>
          <p:nvPr/>
        </p:nvSpPr>
        <p:spPr>
          <a:xfrm>
            <a:off x="2620961" y="5208220"/>
            <a:ext cx="989373"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Other</a:t>
            </a:r>
            <a:r>
              <a:rPr lang="fr-FR" sz="1100" dirty="0">
                <a:solidFill>
                  <a:srgbClr val="000000"/>
                </a:solidFill>
                <a:latin typeface="Arial" charset="0"/>
              </a:rPr>
              <a:t> Raster</a:t>
            </a:r>
          </a:p>
        </p:txBody>
      </p:sp>
      <p:cxnSp>
        <p:nvCxnSpPr>
          <p:cNvPr id="89" name="Connecteur droit avec flèche 13"/>
          <p:cNvCxnSpPr>
            <a:stCxn id="58" idx="2"/>
            <a:endCxn id="62" idx="1"/>
          </p:cNvCxnSpPr>
          <p:nvPr/>
        </p:nvCxnSpPr>
        <p:spPr bwMode="auto">
          <a:xfrm flipV="1">
            <a:off x="5420826" y="5002322"/>
            <a:ext cx="1620701" cy="703748"/>
          </a:xfrm>
          <a:prstGeom prst="bentConnector3">
            <a:avLst>
              <a:gd name="adj1" fmla="val 50000"/>
            </a:avLst>
          </a:prstGeom>
          <a:solidFill>
            <a:srgbClr val="061DC8"/>
          </a:solidFill>
          <a:ln w="9525" cap="flat" cmpd="sng" algn="ctr">
            <a:solidFill>
              <a:srgbClr val="000000"/>
            </a:solidFill>
            <a:prstDash val="solid"/>
            <a:round/>
            <a:headEnd type="arrow"/>
            <a:tailEnd type="arrow"/>
          </a:ln>
          <a:effectLst/>
        </p:spPr>
      </p:cxnSp>
      <p:sp>
        <p:nvSpPr>
          <p:cNvPr id="90" name="ZoneTexte 89"/>
          <p:cNvSpPr txBox="1"/>
          <p:nvPr/>
        </p:nvSpPr>
        <p:spPr>
          <a:xfrm>
            <a:off x="5810672" y="4668559"/>
            <a:ext cx="875561"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Attribution</a:t>
            </a:r>
          </a:p>
        </p:txBody>
      </p:sp>
      <p:grpSp>
        <p:nvGrpSpPr>
          <p:cNvPr id="91" name="Groupe 90"/>
          <p:cNvGrpSpPr/>
          <p:nvPr/>
        </p:nvGrpSpPr>
        <p:grpSpPr>
          <a:xfrm>
            <a:off x="3119783" y="3205440"/>
            <a:ext cx="2412321" cy="874740"/>
            <a:chOff x="1595782" y="3520747"/>
            <a:chExt cx="2412321" cy="874740"/>
          </a:xfrm>
        </p:grpSpPr>
        <p:sp>
          <p:nvSpPr>
            <p:cNvPr id="92" name="Parallélogramme 91"/>
            <p:cNvSpPr/>
            <p:nvPr/>
          </p:nvSpPr>
          <p:spPr bwMode="auto">
            <a:xfrm>
              <a:off x="1595782" y="3531616"/>
              <a:ext cx="2412321" cy="863871"/>
            </a:xfrm>
            <a:prstGeom prst="parallelogram">
              <a:avLst>
                <a:gd name="adj" fmla="val 80660"/>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ndParaRPr>
            </a:p>
          </p:txBody>
        </p:sp>
        <p:grpSp>
          <p:nvGrpSpPr>
            <p:cNvPr id="93" name="Groupe 92"/>
            <p:cNvGrpSpPr/>
            <p:nvPr/>
          </p:nvGrpSpPr>
          <p:grpSpPr>
            <a:xfrm>
              <a:off x="1761301" y="3520747"/>
              <a:ext cx="2050803" cy="874740"/>
              <a:chOff x="1761301" y="3520747"/>
              <a:chExt cx="2050803" cy="874740"/>
            </a:xfrm>
          </p:grpSpPr>
          <p:cxnSp>
            <p:nvCxnSpPr>
              <p:cNvPr id="96" name="Connecteur droit 95"/>
              <p:cNvCxnSpPr>
                <a:stCxn id="92" idx="1"/>
                <a:endCxn id="92" idx="3"/>
              </p:cNvCxnSpPr>
              <p:nvPr/>
            </p:nvCxnSpPr>
            <p:spPr bwMode="auto">
              <a:xfrm flipH="1">
                <a:off x="2453543" y="3531616"/>
                <a:ext cx="696799" cy="863871"/>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7" name="Connecteur droit 96"/>
              <p:cNvCxnSpPr>
                <a:stCxn id="92" idx="2"/>
                <a:endCxn id="92" idx="5"/>
              </p:cNvCxnSpPr>
              <p:nvPr/>
            </p:nvCxnSpPr>
            <p:spPr bwMode="auto">
              <a:xfrm flipH="1">
                <a:off x="1944181" y="3963552"/>
                <a:ext cx="1715523" cy="0"/>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8" name="Connecteur droit 97"/>
              <p:cNvCxnSpPr/>
              <p:nvPr/>
            </p:nvCxnSpPr>
            <p:spPr bwMode="auto">
              <a:xfrm flipH="1">
                <a:off x="2849783" y="3531616"/>
                <a:ext cx="696799" cy="863871"/>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9" name="Connecteur droit 98"/>
              <p:cNvCxnSpPr/>
              <p:nvPr/>
            </p:nvCxnSpPr>
            <p:spPr bwMode="auto">
              <a:xfrm flipH="1">
                <a:off x="2023377" y="3520747"/>
                <a:ext cx="696799" cy="863871"/>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100" name="Connecteur droit 99"/>
              <p:cNvCxnSpPr/>
              <p:nvPr/>
            </p:nvCxnSpPr>
            <p:spPr bwMode="auto">
              <a:xfrm flipH="1">
                <a:off x="1761301" y="4176912"/>
                <a:ext cx="1715523" cy="0"/>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101" name="Connecteur droit 100"/>
              <p:cNvCxnSpPr/>
              <p:nvPr/>
            </p:nvCxnSpPr>
            <p:spPr bwMode="auto">
              <a:xfrm flipH="1">
                <a:off x="2096581" y="3760352"/>
                <a:ext cx="1715523" cy="0"/>
              </a:xfrm>
              <a:prstGeom prst="line">
                <a:avLst/>
              </a:prstGeom>
              <a:solidFill>
                <a:srgbClr val="061DC8"/>
              </a:solidFill>
              <a:ln w="9525" cap="flat" cmpd="sng" algn="ctr">
                <a:solidFill>
                  <a:srgbClr val="000000"/>
                </a:solidFill>
                <a:prstDash val="solid"/>
                <a:round/>
                <a:headEnd type="none" w="med" len="med"/>
                <a:tailEnd type="none" w="med" len="med"/>
              </a:ln>
              <a:effectLst/>
            </p:spPr>
          </p:cxnSp>
        </p:grpSp>
        <p:cxnSp>
          <p:nvCxnSpPr>
            <p:cNvPr id="94" name="Connecteur droit 93"/>
            <p:cNvCxnSpPr/>
            <p:nvPr/>
          </p:nvCxnSpPr>
          <p:spPr bwMode="auto">
            <a:xfrm flipH="1">
              <a:off x="3583638" y="3541776"/>
              <a:ext cx="176305" cy="218576"/>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5" name="Connecteur droit 94"/>
            <p:cNvCxnSpPr/>
            <p:nvPr/>
          </p:nvCxnSpPr>
          <p:spPr bwMode="auto">
            <a:xfrm flipH="1">
              <a:off x="3476824" y="3651064"/>
              <a:ext cx="420001" cy="0"/>
            </a:xfrm>
            <a:prstGeom prst="line">
              <a:avLst/>
            </a:prstGeom>
            <a:solidFill>
              <a:srgbClr val="061DC8"/>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3194138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83" t="-482" r="183" b="41309"/>
          <a:stretch/>
        </p:blipFill>
        <p:spPr bwMode="auto">
          <a:xfrm>
            <a:off x="370745" y="833898"/>
            <a:ext cx="11469388" cy="5167509"/>
          </a:xfrm>
          <a:prstGeom prst="rect">
            <a:avLst/>
          </a:prstGeom>
          <a:noFill/>
          <a:ln>
            <a:noFill/>
          </a:ln>
        </p:spPr>
      </p:pic>
      <p:sp>
        <p:nvSpPr>
          <p:cNvPr id="2" name="Titre 1"/>
          <p:cNvSpPr>
            <a:spLocks noGrp="1"/>
          </p:cNvSpPr>
          <p:nvPr>
            <p:ph type="title"/>
          </p:nvPr>
        </p:nvSpPr>
        <p:spPr>
          <a:xfrm>
            <a:off x="675971" y="56534"/>
            <a:ext cx="10858937" cy="597393"/>
          </a:xfrm>
        </p:spPr>
        <p:txBody>
          <a:bodyPr/>
          <a:lstStyle/>
          <a:p>
            <a:r>
              <a:rPr lang="en-US" dirty="0"/>
              <a:t>RIEDP Reference Abstract Data Model (upper part - 1/2)</a:t>
            </a:r>
            <a:endParaRPr lang="fr-FR" dirty="0"/>
          </a:p>
        </p:txBody>
      </p:sp>
      <p:sp>
        <p:nvSpPr>
          <p:cNvPr id="21" name="Rectangle 3">
            <a:extLst>
              <a:ext uri="{FF2B5EF4-FFF2-40B4-BE49-F238E27FC236}">
                <a16:creationId xmlns:a16="http://schemas.microsoft.com/office/drawing/2014/main" id="{93DB92D4-D89C-40A2-B6AC-CAC0E473D38D}"/>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42</a:t>
            </a:fld>
            <a:endParaRPr lang="en-US" dirty="0"/>
          </a:p>
        </p:txBody>
      </p:sp>
    </p:spTree>
    <p:extLst>
      <p:ext uri="{BB962C8B-B14F-4D97-AF65-F5344CB8AC3E}">
        <p14:creationId xmlns:p14="http://schemas.microsoft.com/office/powerpoint/2010/main" val="277513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83" t="-482" r="183" b="41309"/>
          <a:stretch/>
        </p:blipFill>
        <p:spPr bwMode="auto">
          <a:xfrm>
            <a:off x="370745" y="833898"/>
            <a:ext cx="11469388" cy="5167509"/>
          </a:xfrm>
          <a:prstGeom prst="rect">
            <a:avLst/>
          </a:prstGeom>
          <a:noFill/>
          <a:ln>
            <a:noFill/>
          </a:ln>
        </p:spPr>
      </p:pic>
      <p:sp>
        <p:nvSpPr>
          <p:cNvPr id="2" name="Titre 1"/>
          <p:cNvSpPr>
            <a:spLocks noGrp="1"/>
          </p:cNvSpPr>
          <p:nvPr>
            <p:ph type="title"/>
          </p:nvPr>
        </p:nvSpPr>
        <p:spPr>
          <a:xfrm>
            <a:off x="675971" y="56534"/>
            <a:ext cx="10858937" cy="597393"/>
          </a:xfrm>
        </p:spPr>
        <p:txBody>
          <a:bodyPr/>
          <a:lstStyle/>
          <a:p>
            <a:r>
              <a:rPr lang="en-US" dirty="0"/>
              <a:t>RIEDP Reference Abstract Data Model (upper part - 2/2)</a:t>
            </a:r>
            <a:endParaRPr lang="fr-FR" dirty="0"/>
          </a:p>
        </p:txBody>
      </p:sp>
      <p:sp>
        <p:nvSpPr>
          <p:cNvPr id="21" name="Rectangle 3">
            <a:extLst>
              <a:ext uri="{FF2B5EF4-FFF2-40B4-BE49-F238E27FC236}">
                <a16:creationId xmlns:a16="http://schemas.microsoft.com/office/drawing/2014/main" id="{93DB92D4-D89C-40A2-B6AC-CAC0E473D38D}"/>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43</a:t>
            </a:fld>
            <a:endParaRPr lang="en-US" dirty="0"/>
          </a:p>
        </p:txBody>
      </p:sp>
      <p:sp>
        <p:nvSpPr>
          <p:cNvPr id="25" name="Rectangle 24">
            <a:extLst>
              <a:ext uri="{FF2B5EF4-FFF2-40B4-BE49-F238E27FC236}">
                <a16:creationId xmlns:a16="http://schemas.microsoft.com/office/drawing/2014/main" id="{797A4706-AB3E-4CAA-A052-D0F518A1A6E6}"/>
              </a:ext>
            </a:extLst>
          </p:cNvPr>
          <p:cNvSpPr/>
          <p:nvPr/>
        </p:nvSpPr>
        <p:spPr bwMode="auto">
          <a:xfrm>
            <a:off x="3526347" y="786419"/>
            <a:ext cx="1619549" cy="5394959"/>
          </a:xfrm>
          <a:prstGeom prst="rect">
            <a:avLst/>
          </a:prstGeom>
          <a:solidFill>
            <a:srgbClr val="FFFFFF">
              <a:alpha val="5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26" name="Rectangle 25">
            <a:extLst>
              <a:ext uri="{FF2B5EF4-FFF2-40B4-BE49-F238E27FC236}">
                <a16:creationId xmlns:a16="http://schemas.microsoft.com/office/drawing/2014/main" id="{1DAF1DB5-3AED-46D6-9C87-30886B531F65}"/>
              </a:ext>
            </a:extLst>
          </p:cNvPr>
          <p:cNvSpPr/>
          <p:nvPr/>
        </p:nvSpPr>
        <p:spPr bwMode="auto">
          <a:xfrm>
            <a:off x="5151256" y="1759352"/>
            <a:ext cx="6748909" cy="4422026"/>
          </a:xfrm>
          <a:prstGeom prst="rect">
            <a:avLst/>
          </a:prstGeom>
          <a:solidFill>
            <a:srgbClr val="FFFFFF">
              <a:alpha val="5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29" name="Rectangle 28">
            <a:extLst>
              <a:ext uri="{FF2B5EF4-FFF2-40B4-BE49-F238E27FC236}">
                <a16:creationId xmlns:a16="http://schemas.microsoft.com/office/drawing/2014/main" id="{484BFB57-7373-46F1-91F9-A29C9C53EDC9}"/>
              </a:ext>
            </a:extLst>
          </p:cNvPr>
          <p:cNvSpPr/>
          <p:nvPr/>
        </p:nvSpPr>
        <p:spPr bwMode="auto">
          <a:xfrm>
            <a:off x="1687435" y="786419"/>
            <a:ext cx="761550" cy="5394959"/>
          </a:xfrm>
          <a:prstGeom prst="rect">
            <a:avLst/>
          </a:prstGeom>
          <a:solidFill>
            <a:srgbClr val="FFFFFF">
              <a:alpha val="5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30" name="Rectangle 29">
            <a:extLst>
              <a:ext uri="{FF2B5EF4-FFF2-40B4-BE49-F238E27FC236}">
                <a16:creationId xmlns:a16="http://schemas.microsoft.com/office/drawing/2014/main" id="{47AB7D26-1239-47E1-BEA6-C55E9328A3FB}"/>
              </a:ext>
            </a:extLst>
          </p:cNvPr>
          <p:cNvSpPr/>
          <p:nvPr/>
        </p:nvSpPr>
        <p:spPr bwMode="auto">
          <a:xfrm>
            <a:off x="2450099" y="786419"/>
            <a:ext cx="1073328" cy="5394959"/>
          </a:xfrm>
          <a:prstGeom prst="rect">
            <a:avLst/>
          </a:prstGeom>
          <a:solidFill>
            <a:srgbClr val="FFFFFF">
              <a:alpha val="5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4" name="Rectangle 3">
            <a:extLst>
              <a:ext uri="{FF2B5EF4-FFF2-40B4-BE49-F238E27FC236}">
                <a16:creationId xmlns:a16="http://schemas.microsoft.com/office/drawing/2014/main" id="{0C2EABA0-B3F3-4994-9357-02E32496ED82}"/>
              </a:ext>
            </a:extLst>
          </p:cNvPr>
          <p:cNvSpPr/>
          <p:nvPr/>
        </p:nvSpPr>
        <p:spPr bwMode="auto">
          <a:xfrm>
            <a:off x="151815" y="2194560"/>
            <a:ext cx="1535973" cy="3986818"/>
          </a:xfrm>
          <a:prstGeom prst="rect">
            <a:avLst/>
          </a:prstGeom>
          <a:solidFill>
            <a:srgbClr val="FFFFFF">
              <a:alpha val="5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31" name="Rectangle 30">
            <a:extLst>
              <a:ext uri="{FF2B5EF4-FFF2-40B4-BE49-F238E27FC236}">
                <a16:creationId xmlns:a16="http://schemas.microsoft.com/office/drawing/2014/main" id="{ECD33998-3FF0-404D-B34C-D777034A2DC4}"/>
              </a:ext>
            </a:extLst>
          </p:cNvPr>
          <p:cNvSpPr/>
          <p:nvPr/>
        </p:nvSpPr>
        <p:spPr bwMode="auto">
          <a:xfrm>
            <a:off x="5141731" y="786418"/>
            <a:ext cx="6748909" cy="989761"/>
          </a:xfrm>
          <a:prstGeom prst="rect">
            <a:avLst/>
          </a:prstGeom>
          <a:solidFill>
            <a:srgbClr val="FFFFFF">
              <a:alpha val="5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32" name="Rectangle 31">
            <a:extLst>
              <a:ext uri="{FF2B5EF4-FFF2-40B4-BE49-F238E27FC236}">
                <a16:creationId xmlns:a16="http://schemas.microsoft.com/office/drawing/2014/main" id="{36EB69B9-673C-4A49-A041-7AE1428BA321}"/>
              </a:ext>
            </a:extLst>
          </p:cNvPr>
          <p:cNvSpPr/>
          <p:nvPr/>
        </p:nvSpPr>
        <p:spPr bwMode="auto">
          <a:xfrm>
            <a:off x="2914651" y="1740302"/>
            <a:ext cx="2236605" cy="1126494"/>
          </a:xfrm>
          <a:prstGeom prst="rect">
            <a:avLst/>
          </a:prstGeom>
          <a:solidFill>
            <a:srgbClr val="FFFFFF">
              <a:alpha val="50196"/>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33" name="Rectangle 32">
            <a:extLst>
              <a:ext uri="{FF2B5EF4-FFF2-40B4-BE49-F238E27FC236}">
                <a16:creationId xmlns:a16="http://schemas.microsoft.com/office/drawing/2014/main" id="{92FE85AA-A5A1-4A40-BF15-A4AB3AD85480}"/>
              </a:ext>
            </a:extLst>
          </p:cNvPr>
          <p:cNvSpPr/>
          <p:nvPr/>
        </p:nvSpPr>
        <p:spPr bwMode="auto">
          <a:xfrm>
            <a:off x="5286588" y="2325914"/>
            <a:ext cx="3160649" cy="511673"/>
          </a:xfrm>
          <a:prstGeom prst="rect">
            <a:avLst/>
          </a:prstGeom>
          <a:solidFill>
            <a:schemeClr val="bg1">
              <a:alpha val="5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34" name="Rectangle 33">
            <a:extLst>
              <a:ext uri="{FF2B5EF4-FFF2-40B4-BE49-F238E27FC236}">
                <a16:creationId xmlns:a16="http://schemas.microsoft.com/office/drawing/2014/main" id="{A143046B-027D-4ED5-8C90-B19E374BA640}"/>
              </a:ext>
            </a:extLst>
          </p:cNvPr>
          <p:cNvSpPr/>
          <p:nvPr/>
        </p:nvSpPr>
        <p:spPr bwMode="auto">
          <a:xfrm>
            <a:off x="151815" y="786418"/>
            <a:ext cx="1535973" cy="1408142"/>
          </a:xfrm>
          <a:prstGeom prst="rect">
            <a:avLst/>
          </a:prstGeom>
          <a:solidFill>
            <a:srgbClr val="FFFFFF">
              <a:alpha val="5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35" name="Rectangle 34">
            <a:extLst>
              <a:ext uri="{FF2B5EF4-FFF2-40B4-BE49-F238E27FC236}">
                <a16:creationId xmlns:a16="http://schemas.microsoft.com/office/drawing/2014/main" id="{CBA94A60-0B2F-4EE4-ACDE-5002C9AFA413}"/>
              </a:ext>
            </a:extLst>
          </p:cNvPr>
          <p:cNvSpPr/>
          <p:nvPr/>
        </p:nvSpPr>
        <p:spPr bwMode="auto">
          <a:xfrm>
            <a:off x="1647820" y="1908670"/>
            <a:ext cx="1398991" cy="871502"/>
          </a:xfrm>
          <a:prstGeom prst="rect">
            <a:avLst/>
          </a:prstGeom>
          <a:solidFill>
            <a:schemeClr val="bg1">
              <a:alpha val="7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162" y="1233490"/>
            <a:ext cx="1211262" cy="4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562356" y="3017558"/>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11517" y="3035523"/>
            <a:ext cx="981767" cy="313598"/>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14384" y="2953975"/>
            <a:ext cx="1222444" cy="434055"/>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457" y="3045912"/>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Figure 41 KCT"/>
          <p:cNvPicPr>
            <a:picLocks noChangeAspect="1" noChangeArrowheads="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l="62515" t="18837" r="3055" b="19322"/>
          <a:stretch/>
        </p:blipFill>
        <p:spPr bwMode="auto">
          <a:xfrm>
            <a:off x="3932740" y="2325914"/>
            <a:ext cx="619647" cy="55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ylindre 11"/>
          <p:cNvSpPr/>
          <p:nvPr/>
        </p:nvSpPr>
        <p:spPr bwMode="auto">
          <a:xfrm>
            <a:off x="5358274" y="972709"/>
            <a:ext cx="722515" cy="473073"/>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1050" kern="0" dirty="0">
                <a:solidFill>
                  <a:srgbClr val="5378B3"/>
                </a:solidFill>
                <a:latin typeface="Arial" charset="0"/>
              </a:rPr>
              <a:t>DB</a:t>
            </a:r>
            <a:endParaRPr lang="en-US" sz="1050" kern="0" dirty="0">
              <a:solidFill>
                <a:srgbClr val="5378B3"/>
              </a:solidFill>
              <a:latin typeface="Arial" charset="0"/>
            </a:endParaRPr>
          </a:p>
        </p:txBody>
      </p:sp>
      <p:sp>
        <p:nvSpPr>
          <p:cNvPr id="13" name="Cylindre 12"/>
          <p:cNvSpPr/>
          <p:nvPr/>
        </p:nvSpPr>
        <p:spPr bwMode="auto">
          <a:xfrm>
            <a:off x="6576067" y="632078"/>
            <a:ext cx="794767" cy="425701"/>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900" kern="0" dirty="0" err="1">
                <a:solidFill>
                  <a:srgbClr val="5378B3"/>
                </a:solidFill>
                <a:latin typeface="Arial" charset="0"/>
              </a:rPr>
              <a:t>Repository</a:t>
            </a:r>
            <a:endParaRPr lang="en-US" sz="900" kern="0" dirty="0">
              <a:solidFill>
                <a:srgbClr val="5378B3"/>
              </a:solidFill>
              <a:latin typeface="Arial" charset="0"/>
            </a:endParaRPr>
          </a:p>
        </p:txBody>
      </p:sp>
      <p:sp>
        <p:nvSpPr>
          <p:cNvPr id="14" name="Carré corné 13"/>
          <p:cNvSpPr/>
          <p:nvPr/>
        </p:nvSpPr>
        <p:spPr bwMode="auto">
          <a:xfrm>
            <a:off x="9021523" y="786419"/>
            <a:ext cx="629863" cy="288187"/>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a:solidFill>
                  <a:srgbClr val="FFFFFF"/>
                </a:solidFill>
              </a:rPr>
              <a:t>Catalogue</a:t>
            </a:r>
            <a:endParaRPr lang="en-US" sz="900" dirty="0">
              <a:solidFill>
                <a:srgbClr val="FFFFFF"/>
              </a:solidFill>
            </a:endParaRPr>
          </a:p>
        </p:txBody>
      </p:sp>
      <p:sp>
        <p:nvSpPr>
          <p:cNvPr id="15" name="Carré corné 14"/>
          <p:cNvSpPr/>
          <p:nvPr/>
        </p:nvSpPr>
        <p:spPr bwMode="auto">
          <a:xfrm>
            <a:off x="6510280" y="2165112"/>
            <a:ext cx="528918" cy="261988"/>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err="1">
                <a:solidFill>
                  <a:srgbClr val="FFFFFF"/>
                </a:solidFill>
              </a:rPr>
              <a:t>Metadata</a:t>
            </a:r>
            <a:endParaRPr lang="en-US" sz="900" dirty="0">
              <a:solidFill>
                <a:srgbClr val="FFFFFF"/>
              </a:solidFill>
            </a:endParaRPr>
          </a:p>
        </p:txBody>
      </p:sp>
      <p:sp>
        <p:nvSpPr>
          <p:cNvPr id="17" name="Rectangle à coins arrondis 16"/>
          <p:cNvSpPr/>
          <p:nvPr/>
        </p:nvSpPr>
        <p:spPr bwMode="auto">
          <a:xfrm>
            <a:off x="249947" y="2728901"/>
            <a:ext cx="5164772" cy="3272506"/>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23" name="Rectangle à coins arrondis 16">
            <a:extLst>
              <a:ext uri="{FF2B5EF4-FFF2-40B4-BE49-F238E27FC236}">
                <a16:creationId xmlns:a16="http://schemas.microsoft.com/office/drawing/2014/main" id="{28ED77AF-1B77-42CB-BE61-79FA9B495811}"/>
              </a:ext>
            </a:extLst>
          </p:cNvPr>
          <p:cNvSpPr/>
          <p:nvPr/>
        </p:nvSpPr>
        <p:spPr bwMode="auto">
          <a:xfrm>
            <a:off x="5431207" y="2194560"/>
            <a:ext cx="6242558" cy="3806846"/>
          </a:xfrm>
          <a:custGeom>
            <a:avLst/>
            <a:gdLst>
              <a:gd name="connsiteX0" fmla="*/ 0 w 6371336"/>
              <a:gd name="connsiteY0" fmla="*/ 545429 h 3272506"/>
              <a:gd name="connsiteX1" fmla="*/ 545429 w 6371336"/>
              <a:gd name="connsiteY1" fmla="*/ 0 h 3272506"/>
              <a:gd name="connsiteX2" fmla="*/ 5825907 w 6371336"/>
              <a:gd name="connsiteY2" fmla="*/ 0 h 3272506"/>
              <a:gd name="connsiteX3" fmla="*/ 6371336 w 6371336"/>
              <a:gd name="connsiteY3" fmla="*/ 545429 h 3272506"/>
              <a:gd name="connsiteX4" fmla="*/ 6371336 w 6371336"/>
              <a:gd name="connsiteY4" fmla="*/ 2727077 h 3272506"/>
              <a:gd name="connsiteX5" fmla="*/ 5825907 w 6371336"/>
              <a:gd name="connsiteY5" fmla="*/ 3272506 h 3272506"/>
              <a:gd name="connsiteX6" fmla="*/ 545429 w 6371336"/>
              <a:gd name="connsiteY6" fmla="*/ 3272506 h 3272506"/>
              <a:gd name="connsiteX7" fmla="*/ 0 w 6371336"/>
              <a:gd name="connsiteY7" fmla="*/ 2727077 h 3272506"/>
              <a:gd name="connsiteX8" fmla="*/ 0 w 6371336"/>
              <a:gd name="connsiteY8" fmla="*/ 545429 h 3272506"/>
              <a:gd name="connsiteX0" fmla="*/ 0 w 6371336"/>
              <a:gd name="connsiteY0" fmla="*/ 546370 h 3273447"/>
              <a:gd name="connsiteX1" fmla="*/ 545429 w 6371336"/>
              <a:gd name="connsiteY1" fmla="*/ 941 h 3273447"/>
              <a:gd name="connsiteX2" fmla="*/ 3987113 w 6371336"/>
              <a:gd name="connsiteY2" fmla="*/ 0 h 3273447"/>
              <a:gd name="connsiteX3" fmla="*/ 5825907 w 6371336"/>
              <a:gd name="connsiteY3" fmla="*/ 941 h 3273447"/>
              <a:gd name="connsiteX4" fmla="*/ 6371336 w 6371336"/>
              <a:gd name="connsiteY4" fmla="*/ 546370 h 3273447"/>
              <a:gd name="connsiteX5" fmla="*/ 6371336 w 6371336"/>
              <a:gd name="connsiteY5" fmla="*/ 2728018 h 3273447"/>
              <a:gd name="connsiteX6" fmla="*/ 5825907 w 6371336"/>
              <a:gd name="connsiteY6" fmla="*/ 3273447 h 3273447"/>
              <a:gd name="connsiteX7" fmla="*/ 545429 w 6371336"/>
              <a:gd name="connsiteY7" fmla="*/ 3273447 h 3273447"/>
              <a:gd name="connsiteX8" fmla="*/ 0 w 6371336"/>
              <a:gd name="connsiteY8" fmla="*/ 2728018 h 3273447"/>
              <a:gd name="connsiteX9" fmla="*/ 0 w 6371336"/>
              <a:gd name="connsiteY9" fmla="*/ 546370 h 3273447"/>
              <a:gd name="connsiteX0" fmla="*/ 0 w 6371336"/>
              <a:gd name="connsiteY0" fmla="*/ 546370 h 3273447"/>
              <a:gd name="connsiteX1" fmla="*/ 545429 w 6371336"/>
              <a:gd name="connsiteY1" fmla="*/ 941 h 3273447"/>
              <a:gd name="connsiteX2" fmla="*/ 3987113 w 6371336"/>
              <a:gd name="connsiteY2" fmla="*/ 0 h 3273447"/>
              <a:gd name="connsiteX3" fmla="*/ 4185233 w 6371336"/>
              <a:gd name="connsiteY3" fmla="*/ 1 h 3273447"/>
              <a:gd name="connsiteX4" fmla="*/ 5825907 w 6371336"/>
              <a:gd name="connsiteY4" fmla="*/ 941 h 3273447"/>
              <a:gd name="connsiteX5" fmla="*/ 6371336 w 6371336"/>
              <a:gd name="connsiteY5" fmla="*/ 546370 h 3273447"/>
              <a:gd name="connsiteX6" fmla="*/ 6371336 w 6371336"/>
              <a:gd name="connsiteY6" fmla="*/ 2728018 h 3273447"/>
              <a:gd name="connsiteX7" fmla="*/ 5825907 w 6371336"/>
              <a:gd name="connsiteY7" fmla="*/ 3273447 h 3273447"/>
              <a:gd name="connsiteX8" fmla="*/ 545429 w 6371336"/>
              <a:gd name="connsiteY8" fmla="*/ 3273447 h 3273447"/>
              <a:gd name="connsiteX9" fmla="*/ 0 w 6371336"/>
              <a:gd name="connsiteY9" fmla="*/ 2728018 h 3273447"/>
              <a:gd name="connsiteX10" fmla="*/ 0 w 6371336"/>
              <a:gd name="connsiteY10" fmla="*/ 546370 h 3273447"/>
              <a:gd name="connsiteX0" fmla="*/ 0 w 6371336"/>
              <a:gd name="connsiteY0" fmla="*/ 1079769 h 3806846"/>
              <a:gd name="connsiteX1" fmla="*/ 545429 w 6371336"/>
              <a:gd name="connsiteY1" fmla="*/ 534340 h 3806846"/>
              <a:gd name="connsiteX2" fmla="*/ 3987113 w 6371336"/>
              <a:gd name="connsiteY2" fmla="*/ 533399 h 3806846"/>
              <a:gd name="connsiteX3" fmla="*/ 3979493 w 6371336"/>
              <a:gd name="connsiteY3" fmla="*/ 0 h 3806846"/>
              <a:gd name="connsiteX4" fmla="*/ 5825907 w 6371336"/>
              <a:gd name="connsiteY4" fmla="*/ 534340 h 3806846"/>
              <a:gd name="connsiteX5" fmla="*/ 6371336 w 6371336"/>
              <a:gd name="connsiteY5" fmla="*/ 1079769 h 3806846"/>
              <a:gd name="connsiteX6" fmla="*/ 6371336 w 6371336"/>
              <a:gd name="connsiteY6" fmla="*/ 3261417 h 3806846"/>
              <a:gd name="connsiteX7" fmla="*/ 5825907 w 6371336"/>
              <a:gd name="connsiteY7" fmla="*/ 3806846 h 3806846"/>
              <a:gd name="connsiteX8" fmla="*/ 545429 w 6371336"/>
              <a:gd name="connsiteY8" fmla="*/ 3806846 h 3806846"/>
              <a:gd name="connsiteX9" fmla="*/ 0 w 6371336"/>
              <a:gd name="connsiteY9" fmla="*/ 3261417 h 3806846"/>
              <a:gd name="connsiteX10" fmla="*/ 0 w 6371336"/>
              <a:gd name="connsiteY10" fmla="*/ 1079769 h 3806846"/>
              <a:gd name="connsiteX0" fmla="*/ 0 w 6378956"/>
              <a:gd name="connsiteY0" fmla="*/ 1079769 h 3806846"/>
              <a:gd name="connsiteX1" fmla="*/ 545429 w 6378956"/>
              <a:gd name="connsiteY1" fmla="*/ 534340 h 3806846"/>
              <a:gd name="connsiteX2" fmla="*/ 3987113 w 6378956"/>
              <a:gd name="connsiteY2" fmla="*/ 533399 h 3806846"/>
              <a:gd name="connsiteX3" fmla="*/ 3979493 w 6378956"/>
              <a:gd name="connsiteY3" fmla="*/ 0 h 3806846"/>
              <a:gd name="connsiteX4" fmla="*/ 5825907 w 6378956"/>
              <a:gd name="connsiteY4" fmla="*/ 534340 h 3806846"/>
              <a:gd name="connsiteX5" fmla="*/ 6378956 w 6378956"/>
              <a:gd name="connsiteY5" fmla="*/ 302529 h 3806846"/>
              <a:gd name="connsiteX6" fmla="*/ 6371336 w 6378956"/>
              <a:gd name="connsiteY6" fmla="*/ 3261417 h 3806846"/>
              <a:gd name="connsiteX7" fmla="*/ 5825907 w 6378956"/>
              <a:gd name="connsiteY7" fmla="*/ 3806846 h 3806846"/>
              <a:gd name="connsiteX8" fmla="*/ 545429 w 6378956"/>
              <a:gd name="connsiteY8" fmla="*/ 3806846 h 3806846"/>
              <a:gd name="connsiteX9" fmla="*/ 0 w 6378956"/>
              <a:gd name="connsiteY9" fmla="*/ 3261417 h 3806846"/>
              <a:gd name="connsiteX10" fmla="*/ 0 w 6378956"/>
              <a:gd name="connsiteY10" fmla="*/ 1079769 h 3806846"/>
              <a:gd name="connsiteX0" fmla="*/ 0 w 6378956"/>
              <a:gd name="connsiteY0" fmla="*/ 1079769 h 3806846"/>
              <a:gd name="connsiteX1" fmla="*/ 545429 w 6378956"/>
              <a:gd name="connsiteY1" fmla="*/ 534340 h 3806846"/>
              <a:gd name="connsiteX2" fmla="*/ 3987113 w 6378956"/>
              <a:gd name="connsiteY2" fmla="*/ 533399 h 3806846"/>
              <a:gd name="connsiteX3" fmla="*/ 3979493 w 6378956"/>
              <a:gd name="connsiteY3" fmla="*/ 0 h 3806846"/>
              <a:gd name="connsiteX4" fmla="*/ 5947827 w 6378956"/>
              <a:gd name="connsiteY4" fmla="*/ 8560 h 3806846"/>
              <a:gd name="connsiteX5" fmla="*/ 6378956 w 6378956"/>
              <a:gd name="connsiteY5" fmla="*/ 302529 h 3806846"/>
              <a:gd name="connsiteX6" fmla="*/ 6371336 w 6378956"/>
              <a:gd name="connsiteY6" fmla="*/ 3261417 h 3806846"/>
              <a:gd name="connsiteX7" fmla="*/ 5825907 w 6378956"/>
              <a:gd name="connsiteY7" fmla="*/ 3806846 h 3806846"/>
              <a:gd name="connsiteX8" fmla="*/ 545429 w 6378956"/>
              <a:gd name="connsiteY8" fmla="*/ 3806846 h 3806846"/>
              <a:gd name="connsiteX9" fmla="*/ 0 w 6378956"/>
              <a:gd name="connsiteY9" fmla="*/ 3261417 h 3806846"/>
              <a:gd name="connsiteX10" fmla="*/ 0 w 6378956"/>
              <a:gd name="connsiteY10" fmla="*/ 1079769 h 38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8956" h="3806846">
                <a:moveTo>
                  <a:pt x="0" y="1079769"/>
                </a:moveTo>
                <a:cubicBezTo>
                  <a:pt x="0" y="778537"/>
                  <a:pt x="244197" y="534340"/>
                  <a:pt x="545429" y="534340"/>
                </a:cubicBezTo>
                <a:lnTo>
                  <a:pt x="3987113" y="533399"/>
                </a:lnTo>
                <a:lnTo>
                  <a:pt x="3979493" y="0"/>
                </a:lnTo>
                <a:lnTo>
                  <a:pt x="5947827" y="8560"/>
                </a:lnTo>
                <a:cubicBezTo>
                  <a:pt x="6249059" y="8560"/>
                  <a:pt x="6378956" y="1297"/>
                  <a:pt x="6378956" y="302529"/>
                </a:cubicBezTo>
                <a:lnTo>
                  <a:pt x="6371336" y="3261417"/>
                </a:lnTo>
                <a:cubicBezTo>
                  <a:pt x="6371336" y="3562649"/>
                  <a:pt x="6127139" y="3806846"/>
                  <a:pt x="5825907" y="3806846"/>
                </a:cubicBezTo>
                <a:lnTo>
                  <a:pt x="545429" y="3806846"/>
                </a:lnTo>
                <a:cubicBezTo>
                  <a:pt x="244197" y="3806846"/>
                  <a:pt x="0" y="3562649"/>
                  <a:pt x="0" y="3261417"/>
                </a:cubicBezTo>
                <a:lnTo>
                  <a:pt x="0" y="1079769"/>
                </a:lnTo>
                <a:close/>
              </a:path>
            </a:pathLst>
          </a:cu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grpSp>
        <p:nvGrpSpPr>
          <p:cNvPr id="5" name="Groupe 4">
            <a:extLst>
              <a:ext uri="{FF2B5EF4-FFF2-40B4-BE49-F238E27FC236}">
                <a16:creationId xmlns:a16="http://schemas.microsoft.com/office/drawing/2014/main" id="{761A2066-8A1E-4C78-958D-19D2B8239763}"/>
              </a:ext>
            </a:extLst>
          </p:cNvPr>
          <p:cNvGrpSpPr/>
          <p:nvPr/>
        </p:nvGrpSpPr>
        <p:grpSpPr>
          <a:xfrm>
            <a:off x="6612351" y="2856638"/>
            <a:ext cx="3039035" cy="850499"/>
            <a:chOff x="7041527" y="4556388"/>
            <a:chExt cx="3039035" cy="1210265"/>
          </a:xfrm>
        </p:grpSpPr>
        <p:sp>
          <p:nvSpPr>
            <p:cNvPr id="36" name="Organigramme : Multidocument 35">
              <a:extLst>
                <a:ext uri="{FF2B5EF4-FFF2-40B4-BE49-F238E27FC236}">
                  <a16:creationId xmlns:a16="http://schemas.microsoft.com/office/drawing/2014/main" id="{920A2730-1C61-4DA3-8E64-2203E4B55676}"/>
                </a:ext>
              </a:extLst>
            </p:cNvPr>
            <p:cNvSpPr/>
            <p:nvPr/>
          </p:nvSpPr>
          <p:spPr bwMode="auto">
            <a:xfrm>
              <a:off x="7041527" y="4556388"/>
              <a:ext cx="3039035" cy="1210265"/>
            </a:xfrm>
            <a:prstGeom prst="flowChartMultidocument">
              <a:avLst/>
            </a:prstGeom>
            <a:solidFill>
              <a:srgbClr val="FFFFFF"/>
            </a:solidFill>
            <a:ln w="25400" cap="flat" cmpd="sng" algn="ctr">
              <a:solidFill>
                <a:srgbClr val="B4BAE5"/>
              </a:solidFill>
              <a:prstDash val="solid"/>
              <a:headEnd type="none" w="med" len="med"/>
              <a:tailEnd type="none" w="med" len="med"/>
            </a:ln>
            <a:effectLst>
              <a:innerShdw blurRad="635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rgbClr val="5378B3"/>
                </a:solidFill>
                <a:effectLst/>
                <a:uLnTx/>
                <a:uFillTx/>
                <a:latin typeface="Arial" charset="0"/>
                <a:ea typeface="+mn-ea"/>
                <a:cs typeface="+mn-cs"/>
              </a:endParaRPr>
            </a:p>
          </p:txBody>
        </p:sp>
        <p:sp>
          <p:nvSpPr>
            <p:cNvPr id="37" name="ZoneTexte 36">
              <a:extLst>
                <a:ext uri="{FF2B5EF4-FFF2-40B4-BE49-F238E27FC236}">
                  <a16:creationId xmlns:a16="http://schemas.microsoft.com/office/drawing/2014/main" id="{65DC244A-C05A-41CC-9046-8B5A8C5085C6}"/>
                </a:ext>
              </a:extLst>
            </p:cNvPr>
            <p:cNvSpPr txBox="1"/>
            <p:nvPr/>
          </p:nvSpPr>
          <p:spPr>
            <a:xfrm>
              <a:off x="8192994" y="5260377"/>
              <a:ext cx="736099"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3D </a:t>
              </a:r>
              <a:r>
                <a:rPr lang="fr-FR" sz="900" dirty="0" err="1">
                  <a:solidFill>
                    <a:srgbClr val="000000"/>
                  </a:solidFill>
                  <a:latin typeface="Arial" charset="0"/>
                </a:rPr>
                <a:t>Models</a:t>
              </a:r>
              <a:endParaRPr lang="fr-FR" sz="900" dirty="0">
                <a:solidFill>
                  <a:srgbClr val="000000"/>
                </a:solidFill>
                <a:latin typeface="Arial" charset="0"/>
              </a:endParaRPr>
            </a:p>
          </p:txBody>
        </p:sp>
        <p:sp>
          <p:nvSpPr>
            <p:cNvPr id="38" name="ZoneTexte 37">
              <a:extLst>
                <a:ext uri="{FF2B5EF4-FFF2-40B4-BE49-F238E27FC236}">
                  <a16:creationId xmlns:a16="http://schemas.microsoft.com/office/drawing/2014/main" id="{6C5C14F1-AD4D-45F5-BAD8-96D24823BEB0}"/>
                </a:ext>
              </a:extLst>
            </p:cNvPr>
            <p:cNvSpPr txBox="1"/>
            <p:nvPr/>
          </p:nvSpPr>
          <p:spPr>
            <a:xfrm>
              <a:off x="8993185" y="5189469"/>
              <a:ext cx="633507"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Textures</a:t>
              </a:r>
            </a:p>
          </p:txBody>
        </p:sp>
        <p:sp>
          <p:nvSpPr>
            <p:cNvPr id="39" name="ZoneTexte 38">
              <a:extLst>
                <a:ext uri="{FF2B5EF4-FFF2-40B4-BE49-F238E27FC236}">
                  <a16:creationId xmlns:a16="http://schemas.microsoft.com/office/drawing/2014/main" id="{B9A9A112-B9A9-48A0-B07C-410DF35F55D2}"/>
                </a:ext>
              </a:extLst>
            </p:cNvPr>
            <p:cNvSpPr txBox="1"/>
            <p:nvPr/>
          </p:nvSpPr>
          <p:spPr>
            <a:xfrm>
              <a:off x="7379638" y="5170741"/>
              <a:ext cx="723275" cy="482260"/>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Feature</a:t>
              </a:r>
              <a:br>
                <a:rPr lang="fr-FR" sz="900" dirty="0">
                  <a:solidFill>
                    <a:srgbClr val="000000"/>
                  </a:solidFill>
                  <a:latin typeface="Arial" charset="0"/>
                </a:rPr>
              </a:br>
              <a:r>
                <a:rPr lang="fr-FR" sz="900" dirty="0" err="1">
                  <a:solidFill>
                    <a:srgbClr val="000000"/>
                  </a:solidFill>
                  <a:latin typeface="Arial" charset="0"/>
                </a:rPr>
                <a:t>Templates</a:t>
              </a:r>
              <a:endParaRPr lang="fr-FR" sz="900" dirty="0">
                <a:solidFill>
                  <a:srgbClr val="000000"/>
                </a:solidFill>
                <a:latin typeface="Arial" charset="0"/>
              </a:endParaRPr>
            </a:p>
          </p:txBody>
        </p:sp>
        <p:sp>
          <p:nvSpPr>
            <p:cNvPr id="40" name="ZoneTexte 39">
              <a:extLst>
                <a:ext uri="{FF2B5EF4-FFF2-40B4-BE49-F238E27FC236}">
                  <a16:creationId xmlns:a16="http://schemas.microsoft.com/office/drawing/2014/main" id="{239F4EC3-E2C6-4B73-9F58-A16140E2BB49}"/>
                </a:ext>
              </a:extLst>
            </p:cNvPr>
            <p:cNvSpPr txBox="1"/>
            <p:nvPr/>
          </p:nvSpPr>
          <p:spPr>
            <a:xfrm>
              <a:off x="8851552" y="4716732"/>
              <a:ext cx="748923" cy="482260"/>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Reference </a:t>
              </a:r>
              <a:br>
                <a:rPr lang="fr-FR" sz="900" dirty="0">
                  <a:solidFill>
                    <a:srgbClr val="000000"/>
                  </a:solidFill>
                  <a:latin typeface="Arial" charset="0"/>
                </a:rPr>
              </a:br>
              <a:r>
                <a:rPr lang="fr-FR" sz="900" dirty="0">
                  <a:solidFill>
                    <a:srgbClr val="000000"/>
                  </a:solidFill>
                  <a:latin typeface="Arial" charset="0"/>
                </a:rPr>
                <a:t>Tables</a:t>
              </a:r>
            </a:p>
          </p:txBody>
        </p:sp>
        <p:sp>
          <p:nvSpPr>
            <p:cNvPr id="41" name="ZoneTexte 40">
              <a:extLst>
                <a:ext uri="{FF2B5EF4-FFF2-40B4-BE49-F238E27FC236}">
                  <a16:creationId xmlns:a16="http://schemas.microsoft.com/office/drawing/2014/main" id="{E351778B-8CB9-474C-BCAA-5B87E4D57F0B}"/>
                </a:ext>
              </a:extLst>
            </p:cNvPr>
            <p:cNvSpPr txBox="1"/>
            <p:nvPr/>
          </p:nvSpPr>
          <p:spPr>
            <a:xfrm>
              <a:off x="7151985" y="4850806"/>
              <a:ext cx="896399" cy="301413"/>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Special</a:t>
              </a:r>
              <a:r>
                <a:rPr lang="fr-FR" sz="900" dirty="0">
                  <a:solidFill>
                    <a:srgbClr val="000000"/>
                  </a:solidFill>
                  <a:latin typeface="Arial" charset="0"/>
                </a:rPr>
                <a:t> Areas</a:t>
              </a:r>
            </a:p>
          </p:txBody>
        </p:sp>
      </p:grpSp>
    </p:spTree>
    <p:extLst>
      <p:ext uri="{BB962C8B-B14F-4D97-AF65-F5344CB8AC3E}">
        <p14:creationId xmlns:p14="http://schemas.microsoft.com/office/powerpoint/2010/main" val="3994354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9559" y="0"/>
            <a:ext cx="9871761" cy="795130"/>
          </a:xfrm>
        </p:spPr>
        <p:txBody>
          <a:bodyPr/>
          <a:lstStyle/>
          <a:p>
            <a:r>
              <a:rPr lang="en-US" dirty="0"/>
              <a:t>RIEDP Reference Abstract Data Model</a:t>
            </a:r>
            <a:r>
              <a:rPr lang="fr-FR" dirty="0"/>
              <a:t> (</a:t>
            </a:r>
            <a:r>
              <a:rPr lang="fr-FR" dirty="0" err="1"/>
              <a:t>Lower</a:t>
            </a:r>
            <a:r>
              <a:rPr lang="fr-FR" dirty="0"/>
              <a:t> part)</a:t>
            </a:r>
          </a:p>
        </p:txBody>
      </p:sp>
      <p:sp>
        <p:nvSpPr>
          <p:cNvPr id="10" name="Rectangle 3">
            <a:extLst>
              <a:ext uri="{FF2B5EF4-FFF2-40B4-BE49-F238E27FC236}">
                <a16:creationId xmlns:a16="http://schemas.microsoft.com/office/drawing/2014/main" id="{96C27AD0-EFA2-4D30-94B9-8442CB6230E6}"/>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44</a:t>
            </a:fld>
            <a:endParaRPr lang="en-US"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66" t="58750" r="-1211" b="-394"/>
          <a:stretch/>
        </p:blipFill>
        <p:spPr bwMode="auto">
          <a:xfrm>
            <a:off x="370745" y="2447323"/>
            <a:ext cx="11650270" cy="3636580"/>
          </a:xfrm>
          <a:prstGeom prst="rect">
            <a:avLst/>
          </a:prstGeom>
          <a:noFill/>
          <a:ln>
            <a:noFill/>
          </a:ln>
        </p:spPr>
      </p:pic>
    </p:spTree>
    <p:extLst>
      <p:ext uri="{BB962C8B-B14F-4D97-AF65-F5344CB8AC3E}">
        <p14:creationId xmlns:p14="http://schemas.microsoft.com/office/powerpoint/2010/main" val="1948977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D127F89-34FA-4719-8B57-B204EA0F26D3}"/>
              </a:ext>
            </a:extLst>
          </p:cNvPr>
          <p:cNvSpPr/>
          <p:nvPr/>
        </p:nvSpPr>
        <p:spPr bwMode="auto">
          <a:xfrm>
            <a:off x="5712259"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48FC0BBC-2EEE-4A9C-84C6-A70842852C67}"/>
              </a:ext>
            </a:extLst>
          </p:cNvPr>
          <p:cNvSpPr/>
          <p:nvPr/>
        </p:nvSpPr>
        <p:spPr bwMode="auto">
          <a:xfrm>
            <a:off x="8798361"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Rectangle 27">
            <a:extLst>
              <a:ext uri="{FF2B5EF4-FFF2-40B4-BE49-F238E27FC236}">
                <a16:creationId xmlns:a16="http://schemas.microsoft.com/office/drawing/2014/main" id="{419540C3-8EDB-4C61-9DA7-B1CB9E30FCAD}"/>
              </a:ext>
            </a:extLst>
          </p:cNvPr>
          <p:cNvSpPr/>
          <p:nvPr/>
        </p:nvSpPr>
        <p:spPr bwMode="auto">
          <a:xfrm>
            <a:off x="11112936"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re 1"/>
          <p:cNvSpPr>
            <a:spLocks noGrp="1"/>
          </p:cNvSpPr>
          <p:nvPr>
            <p:ph type="title"/>
          </p:nvPr>
        </p:nvSpPr>
        <p:spPr>
          <a:xfrm>
            <a:off x="1169559" y="0"/>
            <a:ext cx="9871761" cy="795130"/>
          </a:xfrm>
        </p:spPr>
        <p:txBody>
          <a:bodyPr/>
          <a:lstStyle/>
          <a:p>
            <a:r>
              <a:rPr lang="en-US" dirty="0"/>
              <a:t>RIEDP Reference Abstract Data Model</a:t>
            </a:r>
            <a:r>
              <a:rPr lang="fr-FR" dirty="0"/>
              <a:t> (</a:t>
            </a:r>
            <a:r>
              <a:rPr lang="fr-FR" dirty="0" err="1"/>
              <a:t>Lower</a:t>
            </a:r>
            <a:r>
              <a:rPr lang="fr-FR" dirty="0"/>
              <a:t> part)</a:t>
            </a:r>
          </a:p>
        </p:txBody>
      </p:sp>
      <p:sp>
        <p:nvSpPr>
          <p:cNvPr id="10" name="Rectangle 3">
            <a:extLst>
              <a:ext uri="{FF2B5EF4-FFF2-40B4-BE49-F238E27FC236}">
                <a16:creationId xmlns:a16="http://schemas.microsoft.com/office/drawing/2014/main" id="{96C27AD0-EFA2-4D30-94B9-8442CB6230E6}"/>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45</a:t>
            </a:fld>
            <a:endParaRPr lang="en-US"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66" t="58750" r="-1211" b="-394"/>
          <a:stretch/>
        </p:blipFill>
        <p:spPr bwMode="auto">
          <a:xfrm>
            <a:off x="370745" y="2447323"/>
            <a:ext cx="11650270" cy="3636580"/>
          </a:xfrm>
          <a:prstGeom prst="rect">
            <a:avLst/>
          </a:prstGeom>
          <a:noFill/>
          <a:ln>
            <a:noFill/>
          </a:ln>
        </p:spPr>
      </p:pic>
      <p:sp>
        <p:nvSpPr>
          <p:cNvPr id="6" name="Carré corné 5"/>
          <p:cNvSpPr/>
          <p:nvPr/>
        </p:nvSpPr>
        <p:spPr bwMode="auto">
          <a:xfrm>
            <a:off x="7535960" y="6171372"/>
            <a:ext cx="1144932" cy="340935"/>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1400" dirty="0" err="1">
                <a:solidFill>
                  <a:srgbClr val="FFFFFF"/>
                </a:solidFill>
              </a:rPr>
              <a:t>Metadata</a:t>
            </a:r>
            <a:endParaRPr lang="en-US" sz="1400" dirty="0">
              <a:solidFill>
                <a:srgbClr val="FFFFFF"/>
              </a:solidFill>
            </a:endParaRPr>
          </a:p>
        </p:txBody>
      </p:sp>
      <p:sp>
        <p:nvSpPr>
          <p:cNvPr id="8" name="Rectangle à coins arrondis 7"/>
          <p:cNvSpPr/>
          <p:nvPr/>
        </p:nvSpPr>
        <p:spPr bwMode="auto">
          <a:xfrm>
            <a:off x="378426" y="5528937"/>
            <a:ext cx="11408413" cy="580124"/>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grpSp>
        <p:nvGrpSpPr>
          <p:cNvPr id="11" name="Groupe 10">
            <a:extLst>
              <a:ext uri="{FF2B5EF4-FFF2-40B4-BE49-F238E27FC236}">
                <a16:creationId xmlns:a16="http://schemas.microsoft.com/office/drawing/2014/main" id="{89573C40-B1B9-4558-9226-8C31AC4B0F43}"/>
              </a:ext>
            </a:extLst>
          </p:cNvPr>
          <p:cNvGrpSpPr/>
          <p:nvPr/>
        </p:nvGrpSpPr>
        <p:grpSpPr>
          <a:xfrm>
            <a:off x="6793326" y="1057939"/>
            <a:ext cx="3039035" cy="850499"/>
            <a:chOff x="7041527" y="4556388"/>
            <a:chExt cx="3039035" cy="1210265"/>
          </a:xfrm>
        </p:grpSpPr>
        <p:sp>
          <p:nvSpPr>
            <p:cNvPr id="12" name="Organigramme : Multidocument 11">
              <a:extLst>
                <a:ext uri="{FF2B5EF4-FFF2-40B4-BE49-F238E27FC236}">
                  <a16:creationId xmlns:a16="http://schemas.microsoft.com/office/drawing/2014/main" id="{FEFFC572-BB17-447B-8D25-D06A5513EA5C}"/>
                </a:ext>
              </a:extLst>
            </p:cNvPr>
            <p:cNvSpPr/>
            <p:nvPr/>
          </p:nvSpPr>
          <p:spPr bwMode="auto">
            <a:xfrm>
              <a:off x="7041527" y="4556388"/>
              <a:ext cx="3039035" cy="1210265"/>
            </a:xfrm>
            <a:prstGeom prst="flowChartMultidocument">
              <a:avLst/>
            </a:prstGeom>
            <a:solidFill>
              <a:srgbClr val="FFFFFF"/>
            </a:solidFill>
            <a:ln w="25400" cap="flat" cmpd="sng" algn="ctr">
              <a:solidFill>
                <a:srgbClr val="B4BAE5"/>
              </a:solidFill>
              <a:prstDash val="solid"/>
              <a:headEnd type="none" w="med" len="med"/>
              <a:tailEnd type="none" w="med" len="med"/>
            </a:ln>
            <a:effectLst>
              <a:innerShdw blurRad="635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rgbClr val="5378B3"/>
                </a:solidFill>
                <a:effectLst/>
                <a:uLnTx/>
                <a:uFillTx/>
                <a:latin typeface="Arial" charset="0"/>
                <a:ea typeface="+mn-ea"/>
                <a:cs typeface="+mn-cs"/>
              </a:endParaRPr>
            </a:p>
          </p:txBody>
        </p:sp>
        <p:sp>
          <p:nvSpPr>
            <p:cNvPr id="13" name="ZoneTexte 12">
              <a:extLst>
                <a:ext uri="{FF2B5EF4-FFF2-40B4-BE49-F238E27FC236}">
                  <a16:creationId xmlns:a16="http://schemas.microsoft.com/office/drawing/2014/main" id="{2F883293-C498-40EA-9546-A11F8F128092}"/>
                </a:ext>
              </a:extLst>
            </p:cNvPr>
            <p:cNvSpPr txBox="1"/>
            <p:nvPr/>
          </p:nvSpPr>
          <p:spPr>
            <a:xfrm>
              <a:off x="8192994" y="5260377"/>
              <a:ext cx="736099"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3D </a:t>
              </a:r>
              <a:r>
                <a:rPr lang="fr-FR" sz="900" dirty="0" err="1">
                  <a:solidFill>
                    <a:srgbClr val="000000"/>
                  </a:solidFill>
                  <a:latin typeface="Arial" charset="0"/>
                </a:rPr>
                <a:t>Models</a:t>
              </a:r>
              <a:endParaRPr lang="fr-FR" sz="900" dirty="0">
                <a:solidFill>
                  <a:srgbClr val="000000"/>
                </a:solidFill>
                <a:latin typeface="Arial" charset="0"/>
              </a:endParaRPr>
            </a:p>
          </p:txBody>
        </p:sp>
        <p:sp>
          <p:nvSpPr>
            <p:cNvPr id="14" name="ZoneTexte 13">
              <a:extLst>
                <a:ext uri="{FF2B5EF4-FFF2-40B4-BE49-F238E27FC236}">
                  <a16:creationId xmlns:a16="http://schemas.microsoft.com/office/drawing/2014/main" id="{BB932514-16C4-401F-9A56-08B78D658F67}"/>
                </a:ext>
              </a:extLst>
            </p:cNvPr>
            <p:cNvSpPr txBox="1"/>
            <p:nvPr/>
          </p:nvSpPr>
          <p:spPr>
            <a:xfrm>
              <a:off x="8993185" y="5189469"/>
              <a:ext cx="633507"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Textures</a:t>
              </a:r>
            </a:p>
          </p:txBody>
        </p:sp>
        <p:sp>
          <p:nvSpPr>
            <p:cNvPr id="15" name="ZoneTexte 14">
              <a:extLst>
                <a:ext uri="{FF2B5EF4-FFF2-40B4-BE49-F238E27FC236}">
                  <a16:creationId xmlns:a16="http://schemas.microsoft.com/office/drawing/2014/main" id="{F4EDE99B-2938-4BDC-934F-4919C58EDF35}"/>
                </a:ext>
              </a:extLst>
            </p:cNvPr>
            <p:cNvSpPr txBox="1"/>
            <p:nvPr/>
          </p:nvSpPr>
          <p:spPr>
            <a:xfrm>
              <a:off x="7379638" y="5170741"/>
              <a:ext cx="723275" cy="482260"/>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Feature</a:t>
              </a:r>
              <a:br>
                <a:rPr lang="fr-FR" sz="900" dirty="0">
                  <a:solidFill>
                    <a:srgbClr val="000000"/>
                  </a:solidFill>
                  <a:latin typeface="Arial" charset="0"/>
                </a:rPr>
              </a:br>
              <a:r>
                <a:rPr lang="fr-FR" sz="900" dirty="0" err="1">
                  <a:solidFill>
                    <a:srgbClr val="000000"/>
                  </a:solidFill>
                  <a:latin typeface="Arial" charset="0"/>
                </a:rPr>
                <a:t>Templates</a:t>
              </a:r>
              <a:endParaRPr lang="fr-FR" sz="900" dirty="0">
                <a:solidFill>
                  <a:srgbClr val="000000"/>
                </a:solidFill>
                <a:latin typeface="Arial" charset="0"/>
              </a:endParaRPr>
            </a:p>
          </p:txBody>
        </p:sp>
        <p:sp>
          <p:nvSpPr>
            <p:cNvPr id="16" name="ZoneTexte 15">
              <a:extLst>
                <a:ext uri="{FF2B5EF4-FFF2-40B4-BE49-F238E27FC236}">
                  <a16:creationId xmlns:a16="http://schemas.microsoft.com/office/drawing/2014/main" id="{5A3A5D15-8722-48C7-9347-5F4FF2286F95}"/>
                </a:ext>
              </a:extLst>
            </p:cNvPr>
            <p:cNvSpPr txBox="1"/>
            <p:nvPr/>
          </p:nvSpPr>
          <p:spPr>
            <a:xfrm>
              <a:off x="8851552" y="4716732"/>
              <a:ext cx="748923" cy="482260"/>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Reference </a:t>
              </a:r>
              <a:br>
                <a:rPr lang="fr-FR" sz="900" dirty="0">
                  <a:solidFill>
                    <a:srgbClr val="000000"/>
                  </a:solidFill>
                  <a:latin typeface="Arial" charset="0"/>
                </a:rPr>
              </a:br>
              <a:r>
                <a:rPr lang="fr-FR" sz="900" dirty="0">
                  <a:solidFill>
                    <a:srgbClr val="000000"/>
                  </a:solidFill>
                  <a:latin typeface="Arial" charset="0"/>
                </a:rPr>
                <a:t>Tables</a:t>
              </a:r>
            </a:p>
          </p:txBody>
        </p:sp>
        <p:sp>
          <p:nvSpPr>
            <p:cNvPr id="17" name="ZoneTexte 16">
              <a:extLst>
                <a:ext uri="{FF2B5EF4-FFF2-40B4-BE49-F238E27FC236}">
                  <a16:creationId xmlns:a16="http://schemas.microsoft.com/office/drawing/2014/main" id="{FCF40AE6-13BA-4D54-A38F-28BA633745A4}"/>
                </a:ext>
              </a:extLst>
            </p:cNvPr>
            <p:cNvSpPr txBox="1"/>
            <p:nvPr/>
          </p:nvSpPr>
          <p:spPr>
            <a:xfrm>
              <a:off x="7151985" y="4850806"/>
              <a:ext cx="896399" cy="301413"/>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Special</a:t>
              </a:r>
              <a:r>
                <a:rPr lang="fr-FR" sz="900" dirty="0">
                  <a:solidFill>
                    <a:srgbClr val="000000"/>
                  </a:solidFill>
                  <a:latin typeface="Arial" charset="0"/>
                </a:rPr>
                <a:t> Areas</a:t>
              </a:r>
            </a:p>
          </p:txBody>
        </p:sp>
      </p:grpSp>
      <p:cxnSp>
        <p:nvCxnSpPr>
          <p:cNvPr id="19" name="Connecteur : en angle 18">
            <a:extLst>
              <a:ext uri="{FF2B5EF4-FFF2-40B4-BE49-F238E27FC236}">
                <a16:creationId xmlns:a16="http://schemas.microsoft.com/office/drawing/2014/main" id="{BF1EE28B-945B-44C1-BBB4-E0D89ABB202A}"/>
              </a:ext>
            </a:extLst>
          </p:cNvPr>
          <p:cNvCxnSpPr>
            <a:cxnSpLocks/>
            <a:stCxn id="12" idx="2"/>
            <a:endCxn id="21" idx="0"/>
          </p:cNvCxnSpPr>
          <p:nvPr/>
        </p:nvCxnSpPr>
        <p:spPr bwMode="auto">
          <a:xfrm rot="5400000">
            <a:off x="6654785" y="976566"/>
            <a:ext cx="547070" cy="2346396"/>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cxnSp>
        <p:nvCxnSpPr>
          <p:cNvPr id="24" name="Connecteur : en angle 23">
            <a:extLst>
              <a:ext uri="{FF2B5EF4-FFF2-40B4-BE49-F238E27FC236}">
                <a16:creationId xmlns:a16="http://schemas.microsoft.com/office/drawing/2014/main" id="{A5D6F9C6-DAB6-4AEC-B660-7CB4888F4018}"/>
              </a:ext>
            </a:extLst>
          </p:cNvPr>
          <p:cNvCxnSpPr>
            <a:cxnSpLocks/>
            <a:stCxn id="12" idx="2"/>
            <a:endCxn id="25" idx="0"/>
          </p:cNvCxnSpPr>
          <p:nvPr/>
        </p:nvCxnSpPr>
        <p:spPr bwMode="auto">
          <a:xfrm rot="16200000" flipH="1">
            <a:off x="8197836" y="1779911"/>
            <a:ext cx="547070" cy="739706"/>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cxnSp>
        <p:nvCxnSpPr>
          <p:cNvPr id="27" name="Connecteur : en angle 26">
            <a:extLst>
              <a:ext uri="{FF2B5EF4-FFF2-40B4-BE49-F238E27FC236}">
                <a16:creationId xmlns:a16="http://schemas.microsoft.com/office/drawing/2014/main" id="{F4ACC12D-BF42-43F2-9A67-B3AA09887785}"/>
              </a:ext>
            </a:extLst>
          </p:cNvPr>
          <p:cNvCxnSpPr>
            <a:cxnSpLocks/>
            <a:stCxn id="12" idx="2"/>
            <a:endCxn id="28" idx="0"/>
          </p:cNvCxnSpPr>
          <p:nvPr/>
        </p:nvCxnSpPr>
        <p:spPr bwMode="auto">
          <a:xfrm rot="16200000" flipH="1">
            <a:off x="9355123" y="622623"/>
            <a:ext cx="547070" cy="3054281"/>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7" name="Rectangle à coins arrondis 6"/>
          <p:cNvSpPr/>
          <p:nvPr/>
        </p:nvSpPr>
        <p:spPr bwMode="auto">
          <a:xfrm>
            <a:off x="274293" y="2422165"/>
            <a:ext cx="11371232" cy="2879500"/>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pic>
        <p:nvPicPr>
          <p:cNvPr id="31" name="Picture 3">
            <a:extLst>
              <a:ext uri="{FF2B5EF4-FFF2-40B4-BE49-F238E27FC236}">
                <a16:creationId xmlns:a16="http://schemas.microsoft.com/office/drawing/2014/main" id="{E23C8B8D-8C13-4B8A-BDDD-87DC44F292A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562356" y="1369733"/>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a:extLst>
              <a:ext uri="{FF2B5EF4-FFF2-40B4-BE49-F238E27FC236}">
                <a16:creationId xmlns:a16="http://schemas.microsoft.com/office/drawing/2014/main" id="{AE559926-BE31-416F-A283-C71DA4831FE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11517" y="1387698"/>
            <a:ext cx="981767" cy="313598"/>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a:extLst>
              <a:ext uri="{FF2B5EF4-FFF2-40B4-BE49-F238E27FC236}">
                <a16:creationId xmlns:a16="http://schemas.microsoft.com/office/drawing/2014/main" id="{D1A99F84-4369-4498-96E3-34833B41F9F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28634" y="1306150"/>
            <a:ext cx="1222444" cy="434055"/>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a:extLst>
              <a:ext uri="{FF2B5EF4-FFF2-40B4-BE49-F238E27FC236}">
                <a16:creationId xmlns:a16="http://schemas.microsoft.com/office/drawing/2014/main" id="{C47138E5-0D27-4ABF-9B71-11AE1C355D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457" y="1398087"/>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ZoneTexte 34">
            <a:extLst>
              <a:ext uri="{FF2B5EF4-FFF2-40B4-BE49-F238E27FC236}">
                <a16:creationId xmlns:a16="http://schemas.microsoft.com/office/drawing/2014/main" id="{DC1B21B5-99B5-46E8-8D57-076D07EE398F}"/>
              </a:ext>
            </a:extLst>
          </p:cNvPr>
          <p:cNvSpPr txBox="1"/>
          <p:nvPr/>
        </p:nvSpPr>
        <p:spPr>
          <a:xfrm>
            <a:off x="5171465" y="1700953"/>
            <a:ext cx="875561"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Attribution</a:t>
            </a:r>
          </a:p>
        </p:txBody>
      </p:sp>
      <p:sp>
        <p:nvSpPr>
          <p:cNvPr id="36" name="Rectangle 35">
            <a:extLst>
              <a:ext uri="{FF2B5EF4-FFF2-40B4-BE49-F238E27FC236}">
                <a16:creationId xmlns:a16="http://schemas.microsoft.com/office/drawing/2014/main" id="{8DEE3520-0E37-45C7-8F8B-EEC53AC94CA4}"/>
              </a:ext>
            </a:extLst>
          </p:cNvPr>
          <p:cNvSpPr/>
          <p:nvPr/>
        </p:nvSpPr>
        <p:spPr bwMode="auto">
          <a:xfrm>
            <a:off x="403740"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37" name="Connecteur : en angle 36">
            <a:extLst>
              <a:ext uri="{FF2B5EF4-FFF2-40B4-BE49-F238E27FC236}">
                <a16:creationId xmlns:a16="http://schemas.microsoft.com/office/drawing/2014/main" id="{FE2F6B1F-F796-462F-9D2D-687DC15268F7}"/>
              </a:ext>
            </a:extLst>
          </p:cNvPr>
          <p:cNvCxnSpPr>
            <a:cxnSpLocks/>
            <a:stCxn id="34" idx="4"/>
            <a:endCxn id="36" idx="0"/>
          </p:cNvCxnSpPr>
          <p:nvPr/>
        </p:nvCxnSpPr>
        <p:spPr bwMode="auto">
          <a:xfrm rot="5400000">
            <a:off x="333689" y="1814851"/>
            <a:ext cx="721363" cy="495533"/>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39" name="Rectangle 38">
            <a:extLst>
              <a:ext uri="{FF2B5EF4-FFF2-40B4-BE49-F238E27FC236}">
                <a16:creationId xmlns:a16="http://schemas.microsoft.com/office/drawing/2014/main" id="{B15E9C05-1609-4A4E-8F13-506117842F99}"/>
              </a:ext>
            </a:extLst>
          </p:cNvPr>
          <p:cNvSpPr/>
          <p:nvPr/>
        </p:nvSpPr>
        <p:spPr bwMode="auto">
          <a:xfrm>
            <a:off x="1414058"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40" name="Connecteur : en angle 39">
            <a:extLst>
              <a:ext uri="{FF2B5EF4-FFF2-40B4-BE49-F238E27FC236}">
                <a16:creationId xmlns:a16="http://schemas.microsoft.com/office/drawing/2014/main" id="{C9A957F2-652F-4D5F-A70C-F7984FF5E21A}"/>
              </a:ext>
            </a:extLst>
          </p:cNvPr>
          <p:cNvCxnSpPr>
            <a:cxnSpLocks/>
            <a:stCxn id="32" idx="3"/>
            <a:endCxn id="39" idx="0"/>
          </p:cNvCxnSpPr>
          <p:nvPr/>
        </p:nvCxnSpPr>
        <p:spPr bwMode="auto">
          <a:xfrm rot="5400000">
            <a:off x="1283786" y="1874431"/>
            <a:ext cx="722003" cy="375732"/>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42" name="Rectangle 41">
            <a:extLst>
              <a:ext uri="{FF2B5EF4-FFF2-40B4-BE49-F238E27FC236}">
                <a16:creationId xmlns:a16="http://schemas.microsoft.com/office/drawing/2014/main" id="{ECADB2FB-6599-40D9-924C-55D00A894038}"/>
              </a:ext>
            </a:extLst>
          </p:cNvPr>
          <p:cNvSpPr/>
          <p:nvPr/>
        </p:nvSpPr>
        <p:spPr bwMode="auto">
          <a:xfrm>
            <a:off x="2452715" y="2423300"/>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43" name="Connecteur : en angle 42">
            <a:extLst>
              <a:ext uri="{FF2B5EF4-FFF2-40B4-BE49-F238E27FC236}">
                <a16:creationId xmlns:a16="http://schemas.microsoft.com/office/drawing/2014/main" id="{6EF5B80A-EF0B-405A-B40E-2CDB7559988E}"/>
              </a:ext>
            </a:extLst>
          </p:cNvPr>
          <p:cNvCxnSpPr>
            <a:cxnSpLocks/>
            <a:stCxn id="31" idx="3"/>
            <a:endCxn id="42" idx="0"/>
          </p:cNvCxnSpPr>
          <p:nvPr/>
        </p:nvCxnSpPr>
        <p:spPr bwMode="auto">
          <a:xfrm rot="5400000">
            <a:off x="2341934" y="1827226"/>
            <a:ext cx="749718" cy="442430"/>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45" name="Rectangle 44">
            <a:extLst>
              <a:ext uri="{FF2B5EF4-FFF2-40B4-BE49-F238E27FC236}">
                <a16:creationId xmlns:a16="http://schemas.microsoft.com/office/drawing/2014/main" id="{C040DCA0-7AEA-4F51-B5D8-3964905A4CB0}"/>
              </a:ext>
            </a:extLst>
          </p:cNvPr>
          <p:cNvSpPr/>
          <p:nvPr/>
        </p:nvSpPr>
        <p:spPr bwMode="auto">
          <a:xfrm>
            <a:off x="3720221" y="2423300"/>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46" name="Connecteur : en angle 45">
            <a:extLst>
              <a:ext uri="{FF2B5EF4-FFF2-40B4-BE49-F238E27FC236}">
                <a16:creationId xmlns:a16="http://schemas.microsoft.com/office/drawing/2014/main" id="{D4187E84-BBDA-412E-8BC6-4E05AA2B399B}"/>
              </a:ext>
            </a:extLst>
          </p:cNvPr>
          <p:cNvCxnSpPr>
            <a:cxnSpLocks/>
            <a:endCxn id="45" idx="0"/>
          </p:cNvCxnSpPr>
          <p:nvPr/>
        </p:nvCxnSpPr>
        <p:spPr bwMode="auto">
          <a:xfrm rot="5400000">
            <a:off x="3633310" y="1816645"/>
            <a:ext cx="736429" cy="476880"/>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48" name="ZoneTexte 47">
            <a:extLst>
              <a:ext uri="{FF2B5EF4-FFF2-40B4-BE49-F238E27FC236}">
                <a16:creationId xmlns:a16="http://schemas.microsoft.com/office/drawing/2014/main" id="{9A6C236C-295D-488C-A15D-4E470692C290}"/>
              </a:ext>
            </a:extLst>
          </p:cNvPr>
          <p:cNvSpPr txBox="1"/>
          <p:nvPr/>
        </p:nvSpPr>
        <p:spPr>
          <a:xfrm>
            <a:off x="2350633" y="824653"/>
            <a:ext cx="644728" cy="276999"/>
          </a:xfrm>
          <a:prstGeom prst="rect">
            <a:avLst/>
          </a:prstGeom>
          <a:noFill/>
        </p:spPr>
        <p:txBody>
          <a:bodyPr wrap="none" rtlCol="0">
            <a:spAutoFit/>
          </a:bodyPr>
          <a:lstStyle/>
          <a:p>
            <a:pPr algn="ctr" fontAlgn="base">
              <a:spcBef>
                <a:spcPct val="0"/>
              </a:spcBef>
              <a:spcAft>
                <a:spcPct val="0"/>
              </a:spcAft>
            </a:pPr>
            <a:r>
              <a:rPr lang="fr-FR" sz="1200" dirty="0" err="1">
                <a:solidFill>
                  <a:srgbClr val="000000"/>
                </a:solidFill>
                <a:latin typeface="Arial" charset="0"/>
              </a:rPr>
              <a:t>Layers</a:t>
            </a:r>
            <a:endParaRPr lang="fr-FR" sz="1200" dirty="0">
              <a:solidFill>
                <a:srgbClr val="000000"/>
              </a:solidFill>
              <a:latin typeface="Arial" charset="0"/>
            </a:endParaRPr>
          </a:p>
        </p:txBody>
      </p:sp>
      <p:sp>
        <p:nvSpPr>
          <p:cNvPr id="49" name="ZoneTexte 48">
            <a:extLst>
              <a:ext uri="{FF2B5EF4-FFF2-40B4-BE49-F238E27FC236}">
                <a16:creationId xmlns:a16="http://schemas.microsoft.com/office/drawing/2014/main" id="{FBFBC37C-3323-4FDE-8C2A-AFD4F8434DEF}"/>
              </a:ext>
            </a:extLst>
          </p:cNvPr>
          <p:cNvSpPr txBox="1"/>
          <p:nvPr/>
        </p:nvSpPr>
        <p:spPr>
          <a:xfrm>
            <a:off x="7823501" y="824653"/>
            <a:ext cx="652743"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Library</a:t>
            </a:r>
          </a:p>
        </p:txBody>
      </p:sp>
    </p:spTree>
    <p:extLst>
      <p:ext uri="{BB962C8B-B14F-4D97-AF65-F5344CB8AC3E}">
        <p14:creationId xmlns:p14="http://schemas.microsoft.com/office/powerpoint/2010/main" val="163261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0122" y="1065303"/>
            <a:ext cx="7191756" cy="5476031"/>
          </a:xfrm>
          <a:prstGeom prst="rect">
            <a:avLst/>
          </a:prstGeom>
          <a:noFill/>
          <a:ln>
            <a:noFill/>
          </a:ln>
        </p:spPr>
      </p:pic>
      <p:sp>
        <p:nvSpPr>
          <p:cNvPr id="2" name="Titre 1"/>
          <p:cNvSpPr>
            <a:spLocks noGrp="1"/>
          </p:cNvSpPr>
          <p:nvPr>
            <p:ph type="title"/>
          </p:nvPr>
        </p:nvSpPr>
        <p:spPr>
          <a:xfrm>
            <a:off x="2026199" y="0"/>
            <a:ext cx="8158480" cy="795130"/>
          </a:xfrm>
        </p:spPr>
        <p:txBody>
          <a:bodyPr/>
          <a:lstStyle/>
          <a:p>
            <a:r>
              <a:rPr lang="en-US" noProof="0" dirty="0"/>
              <a:t>RIEDP Reference Abstract Data Model (Full)</a:t>
            </a:r>
          </a:p>
        </p:txBody>
      </p:sp>
      <p:sp>
        <p:nvSpPr>
          <p:cNvPr id="24" name="Rectangle 3">
            <a:extLst>
              <a:ext uri="{FF2B5EF4-FFF2-40B4-BE49-F238E27FC236}">
                <a16:creationId xmlns:a16="http://schemas.microsoft.com/office/drawing/2014/main" id="{11AF3F1B-A312-46FA-A903-F04C5E373785}"/>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46</a:t>
            </a:fld>
            <a:endParaRPr lang="en-US" dirty="0"/>
          </a:p>
        </p:txBody>
      </p:sp>
      <p:sp>
        <p:nvSpPr>
          <p:cNvPr id="6" name="Rectangle 2"/>
          <p:cNvSpPr>
            <a:spLocks noChangeArrowheads="1"/>
          </p:cNvSpPr>
          <p:nvPr/>
        </p:nvSpPr>
        <p:spPr bwMode="auto">
          <a:xfrm>
            <a:off x="6003635"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1200">
              <a:solidFill>
                <a:srgbClr val="5378B3"/>
              </a:solidFill>
            </a:endParaRPr>
          </a:p>
        </p:txBody>
      </p:sp>
      <p:sp>
        <p:nvSpPr>
          <p:cNvPr id="8" name="Rectangle 4"/>
          <p:cNvSpPr>
            <a:spLocks noChangeArrowheads="1"/>
          </p:cNvSpPr>
          <p:nvPr/>
        </p:nvSpPr>
        <p:spPr bwMode="auto">
          <a:xfrm>
            <a:off x="6003635"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1200">
              <a:solidFill>
                <a:srgbClr val="5378B3"/>
              </a:solidFill>
            </a:endParaRPr>
          </a:p>
        </p:txBody>
      </p:sp>
      <p:sp>
        <p:nvSpPr>
          <p:cNvPr id="10" name="Rectangle 8"/>
          <p:cNvSpPr>
            <a:spLocks noChangeArrowheads="1"/>
          </p:cNvSpPr>
          <p:nvPr/>
        </p:nvSpPr>
        <p:spPr bwMode="auto">
          <a:xfrm>
            <a:off x="6003635"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1200">
              <a:solidFill>
                <a:srgbClr val="5378B3"/>
              </a:solidFill>
            </a:endParaRPr>
          </a:p>
        </p:txBody>
      </p:sp>
      <p:pic>
        <p:nvPicPr>
          <p:cNvPr id="2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443301" y="3017558"/>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93547" y="3035523"/>
            <a:ext cx="981767" cy="313598"/>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37767" y="2953975"/>
            <a:ext cx="1222444" cy="434055"/>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1417" y="3045912"/>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Carré corné 40"/>
          <p:cNvSpPr/>
          <p:nvPr/>
        </p:nvSpPr>
        <p:spPr bwMode="auto">
          <a:xfrm>
            <a:off x="2484977" y="6315820"/>
            <a:ext cx="528918" cy="261988"/>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err="1">
                <a:solidFill>
                  <a:srgbClr val="FFFFFF"/>
                </a:solidFill>
              </a:rPr>
              <a:t>Metadata</a:t>
            </a:r>
            <a:endParaRPr lang="en-US" sz="900" dirty="0">
              <a:solidFill>
                <a:srgbClr val="FFFFFF"/>
              </a:solidFill>
            </a:endParaRPr>
          </a:p>
        </p:txBody>
      </p:sp>
      <p:sp>
        <p:nvSpPr>
          <p:cNvPr id="42" name="Cylindre 41"/>
          <p:cNvSpPr/>
          <p:nvPr/>
        </p:nvSpPr>
        <p:spPr bwMode="auto">
          <a:xfrm>
            <a:off x="5358274" y="972709"/>
            <a:ext cx="722515" cy="473073"/>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1050" kern="0" dirty="0">
                <a:solidFill>
                  <a:srgbClr val="5378B3"/>
                </a:solidFill>
                <a:latin typeface="Arial" charset="0"/>
              </a:rPr>
              <a:t>DB</a:t>
            </a:r>
            <a:endParaRPr lang="en-US" sz="1050" kern="0" dirty="0">
              <a:solidFill>
                <a:srgbClr val="5378B3"/>
              </a:solidFill>
              <a:latin typeface="Arial" charset="0"/>
            </a:endParaRPr>
          </a:p>
        </p:txBody>
      </p:sp>
      <p:sp>
        <p:nvSpPr>
          <p:cNvPr id="43" name="Cylindre 42"/>
          <p:cNvSpPr/>
          <p:nvPr/>
        </p:nvSpPr>
        <p:spPr bwMode="auto">
          <a:xfrm>
            <a:off x="6576067" y="632078"/>
            <a:ext cx="794767" cy="425701"/>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900" kern="0" dirty="0" err="1">
                <a:solidFill>
                  <a:srgbClr val="5378B3"/>
                </a:solidFill>
                <a:latin typeface="Arial" charset="0"/>
              </a:rPr>
              <a:t>Repository</a:t>
            </a:r>
            <a:endParaRPr lang="en-US" sz="900" kern="0" dirty="0">
              <a:solidFill>
                <a:srgbClr val="5378B3"/>
              </a:solidFill>
              <a:latin typeface="Arial" charset="0"/>
            </a:endParaRPr>
          </a:p>
        </p:txBody>
      </p:sp>
      <p:sp>
        <p:nvSpPr>
          <p:cNvPr id="44" name="Carré corné 43"/>
          <p:cNvSpPr/>
          <p:nvPr/>
        </p:nvSpPr>
        <p:spPr bwMode="auto">
          <a:xfrm>
            <a:off x="8040217" y="786419"/>
            <a:ext cx="629863" cy="288187"/>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a:solidFill>
                  <a:srgbClr val="FFFFFF"/>
                </a:solidFill>
              </a:rPr>
              <a:t>Catalogue</a:t>
            </a:r>
            <a:endParaRPr lang="en-US" sz="900" dirty="0">
              <a:solidFill>
                <a:srgbClr val="FFFFFF"/>
              </a:solidFill>
            </a:endParaRPr>
          </a:p>
        </p:txBody>
      </p:sp>
      <p:sp>
        <p:nvSpPr>
          <p:cNvPr id="45" name="Carré corné 44"/>
          <p:cNvSpPr/>
          <p:nvPr/>
        </p:nvSpPr>
        <p:spPr bwMode="auto">
          <a:xfrm>
            <a:off x="6253804" y="1886333"/>
            <a:ext cx="528918" cy="261988"/>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err="1">
                <a:solidFill>
                  <a:srgbClr val="FFFFFF"/>
                </a:solidFill>
              </a:rPr>
              <a:t>Metadata</a:t>
            </a:r>
            <a:endParaRPr lang="en-US" sz="900" dirty="0">
              <a:solidFill>
                <a:srgbClr val="FFFFFF"/>
              </a:solidFill>
            </a:endParaRPr>
          </a:p>
        </p:txBody>
      </p:sp>
      <p:pic>
        <p:nvPicPr>
          <p:cNvPr id="6179"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8264" y="2480642"/>
            <a:ext cx="2445317" cy="103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à coins arrondis 6"/>
          <p:cNvSpPr/>
          <p:nvPr/>
        </p:nvSpPr>
        <p:spPr bwMode="auto">
          <a:xfrm>
            <a:off x="1861417" y="2728901"/>
            <a:ext cx="3698795" cy="1487499"/>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pic>
        <p:nvPicPr>
          <p:cNvPr id="59" name="Picture 4" descr="Figure 41 KCT"/>
          <p:cNvPicPr>
            <a:picLocks noChangeAspect="1" noChangeArrowheads="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l="62515" t="18837" r="3055" b="19322"/>
          <a:stretch/>
        </p:blipFill>
        <p:spPr bwMode="auto">
          <a:xfrm>
            <a:off x="4804610" y="2113886"/>
            <a:ext cx="619647" cy="55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à coins arrondis 59"/>
          <p:cNvSpPr/>
          <p:nvPr/>
        </p:nvSpPr>
        <p:spPr bwMode="auto">
          <a:xfrm>
            <a:off x="1861417" y="4304590"/>
            <a:ext cx="8196984" cy="1688732"/>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63" name="Rectangle à coins arrondis 62"/>
          <p:cNvSpPr/>
          <p:nvPr/>
        </p:nvSpPr>
        <p:spPr bwMode="auto">
          <a:xfrm>
            <a:off x="1861417" y="6089937"/>
            <a:ext cx="8196985" cy="480895"/>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64" name="Rectangle à coins arrondis 63"/>
          <p:cNvSpPr/>
          <p:nvPr/>
        </p:nvSpPr>
        <p:spPr bwMode="auto">
          <a:xfrm>
            <a:off x="5522049" y="1609518"/>
            <a:ext cx="3972686" cy="2606880"/>
          </a:xfrm>
          <a:custGeom>
            <a:avLst/>
            <a:gdLst>
              <a:gd name="connsiteX0" fmla="*/ 0 w 3698795"/>
              <a:gd name="connsiteY0" fmla="*/ 247921 h 1487499"/>
              <a:gd name="connsiteX1" fmla="*/ 247921 w 3698795"/>
              <a:gd name="connsiteY1" fmla="*/ 0 h 1487499"/>
              <a:gd name="connsiteX2" fmla="*/ 3450874 w 3698795"/>
              <a:gd name="connsiteY2" fmla="*/ 0 h 1487499"/>
              <a:gd name="connsiteX3" fmla="*/ 3698795 w 3698795"/>
              <a:gd name="connsiteY3" fmla="*/ 247921 h 1487499"/>
              <a:gd name="connsiteX4" fmla="*/ 3698795 w 3698795"/>
              <a:gd name="connsiteY4" fmla="*/ 1239578 h 1487499"/>
              <a:gd name="connsiteX5" fmla="*/ 3450874 w 3698795"/>
              <a:gd name="connsiteY5" fmla="*/ 1487499 h 1487499"/>
              <a:gd name="connsiteX6" fmla="*/ 247921 w 3698795"/>
              <a:gd name="connsiteY6" fmla="*/ 1487499 h 1487499"/>
              <a:gd name="connsiteX7" fmla="*/ 0 w 3698795"/>
              <a:gd name="connsiteY7" fmla="*/ 1239578 h 1487499"/>
              <a:gd name="connsiteX8" fmla="*/ 0 w 3698795"/>
              <a:gd name="connsiteY8" fmla="*/ 247921 h 1487499"/>
              <a:gd name="connsiteX0" fmla="*/ 0 w 3708955"/>
              <a:gd name="connsiteY0" fmla="*/ 522241 h 1487499"/>
              <a:gd name="connsiteX1" fmla="*/ 258081 w 3708955"/>
              <a:gd name="connsiteY1" fmla="*/ 0 h 1487499"/>
              <a:gd name="connsiteX2" fmla="*/ 3461034 w 3708955"/>
              <a:gd name="connsiteY2" fmla="*/ 0 h 1487499"/>
              <a:gd name="connsiteX3" fmla="*/ 3708955 w 3708955"/>
              <a:gd name="connsiteY3" fmla="*/ 247921 h 1487499"/>
              <a:gd name="connsiteX4" fmla="*/ 3708955 w 3708955"/>
              <a:gd name="connsiteY4" fmla="*/ 1239578 h 1487499"/>
              <a:gd name="connsiteX5" fmla="*/ 3461034 w 3708955"/>
              <a:gd name="connsiteY5" fmla="*/ 1487499 h 1487499"/>
              <a:gd name="connsiteX6" fmla="*/ 258081 w 3708955"/>
              <a:gd name="connsiteY6" fmla="*/ 1487499 h 1487499"/>
              <a:gd name="connsiteX7" fmla="*/ 10160 w 3708955"/>
              <a:gd name="connsiteY7" fmla="*/ 1239578 h 1487499"/>
              <a:gd name="connsiteX8" fmla="*/ 0 w 3708955"/>
              <a:gd name="connsiteY8" fmla="*/ 522241 h 1487499"/>
              <a:gd name="connsiteX0" fmla="*/ 0 w 3708955"/>
              <a:gd name="connsiteY0" fmla="*/ 522241 h 1487499"/>
              <a:gd name="connsiteX1" fmla="*/ 410481 w 3708955"/>
              <a:gd name="connsiteY1" fmla="*/ 223520 h 1487499"/>
              <a:gd name="connsiteX2" fmla="*/ 3461034 w 3708955"/>
              <a:gd name="connsiteY2" fmla="*/ 0 h 1487499"/>
              <a:gd name="connsiteX3" fmla="*/ 3708955 w 3708955"/>
              <a:gd name="connsiteY3" fmla="*/ 247921 h 1487499"/>
              <a:gd name="connsiteX4" fmla="*/ 3708955 w 3708955"/>
              <a:gd name="connsiteY4" fmla="*/ 1239578 h 1487499"/>
              <a:gd name="connsiteX5" fmla="*/ 3461034 w 3708955"/>
              <a:gd name="connsiteY5" fmla="*/ 1487499 h 1487499"/>
              <a:gd name="connsiteX6" fmla="*/ 258081 w 3708955"/>
              <a:gd name="connsiteY6" fmla="*/ 1487499 h 1487499"/>
              <a:gd name="connsiteX7" fmla="*/ 10160 w 3708955"/>
              <a:gd name="connsiteY7" fmla="*/ 1239578 h 1487499"/>
              <a:gd name="connsiteX8" fmla="*/ 0 w 3708955"/>
              <a:gd name="connsiteY8" fmla="*/ 522241 h 1487499"/>
              <a:gd name="connsiteX0" fmla="*/ 0 w 3708955"/>
              <a:gd name="connsiteY0" fmla="*/ 522241 h 1487499"/>
              <a:gd name="connsiteX1" fmla="*/ 410481 w 3708955"/>
              <a:gd name="connsiteY1" fmla="*/ 223520 h 1487499"/>
              <a:gd name="connsiteX2" fmla="*/ 3461034 w 3708955"/>
              <a:gd name="connsiteY2" fmla="*/ 0 h 1487499"/>
              <a:gd name="connsiteX3" fmla="*/ 3708955 w 3708955"/>
              <a:gd name="connsiteY3" fmla="*/ 247921 h 1487499"/>
              <a:gd name="connsiteX4" fmla="*/ 3708955 w 3708955"/>
              <a:gd name="connsiteY4" fmla="*/ 1239578 h 1487499"/>
              <a:gd name="connsiteX5" fmla="*/ 3461034 w 3708955"/>
              <a:gd name="connsiteY5" fmla="*/ 1487499 h 1487499"/>
              <a:gd name="connsiteX6" fmla="*/ 258081 w 3708955"/>
              <a:gd name="connsiteY6" fmla="*/ 1487499 h 1487499"/>
              <a:gd name="connsiteX7" fmla="*/ 10160 w 3708955"/>
              <a:gd name="connsiteY7" fmla="*/ 1239578 h 1487499"/>
              <a:gd name="connsiteX8" fmla="*/ 0 w 3708955"/>
              <a:gd name="connsiteY8" fmla="*/ 522241 h 1487499"/>
              <a:gd name="connsiteX0" fmla="*/ 0 w 3708955"/>
              <a:gd name="connsiteY0" fmla="*/ 536125 h 1501383"/>
              <a:gd name="connsiteX1" fmla="*/ 410481 w 3708955"/>
              <a:gd name="connsiteY1" fmla="*/ 237404 h 1501383"/>
              <a:gd name="connsiteX2" fmla="*/ 2730904 w 3708955"/>
              <a:gd name="connsiteY2" fmla="*/ 53364 h 1501383"/>
              <a:gd name="connsiteX3" fmla="*/ 3461034 w 3708955"/>
              <a:gd name="connsiteY3" fmla="*/ 13884 h 1501383"/>
              <a:gd name="connsiteX4" fmla="*/ 3708955 w 3708955"/>
              <a:gd name="connsiteY4" fmla="*/ 261805 h 1501383"/>
              <a:gd name="connsiteX5" fmla="*/ 3708955 w 3708955"/>
              <a:gd name="connsiteY5" fmla="*/ 1253462 h 1501383"/>
              <a:gd name="connsiteX6" fmla="*/ 3461034 w 3708955"/>
              <a:gd name="connsiteY6" fmla="*/ 1501383 h 1501383"/>
              <a:gd name="connsiteX7" fmla="*/ 258081 w 3708955"/>
              <a:gd name="connsiteY7" fmla="*/ 1501383 h 1501383"/>
              <a:gd name="connsiteX8" fmla="*/ 10160 w 3708955"/>
              <a:gd name="connsiteY8" fmla="*/ 1253462 h 1501383"/>
              <a:gd name="connsiteX9" fmla="*/ 0 w 3708955"/>
              <a:gd name="connsiteY9" fmla="*/ 536125 h 1501383"/>
              <a:gd name="connsiteX0" fmla="*/ 0 w 3708955"/>
              <a:gd name="connsiteY0" fmla="*/ 671678 h 1636936"/>
              <a:gd name="connsiteX1" fmla="*/ 410481 w 3708955"/>
              <a:gd name="connsiteY1" fmla="*/ 372957 h 1636936"/>
              <a:gd name="connsiteX2" fmla="*/ 1460904 w 3708955"/>
              <a:gd name="connsiteY2" fmla="*/ 6037 h 1636936"/>
              <a:gd name="connsiteX3" fmla="*/ 3461034 w 3708955"/>
              <a:gd name="connsiteY3" fmla="*/ 149437 h 1636936"/>
              <a:gd name="connsiteX4" fmla="*/ 3708955 w 3708955"/>
              <a:gd name="connsiteY4" fmla="*/ 397358 h 1636936"/>
              <a:gd name="connsiteX5" fmla="*/ 3708955 w 3708955"/>
              <a:gd name="connsiteY5" fmla="*/ 1389015 h 1636936"/>
              <a:gd name="connsiteX6" fmla="*/ 3461034 w 3708955"/>
              <a:gd name="connsiteY6" fmla="*/ 1636936 h 1636936"/>
              <a:gd name="connsiteX7" fmla="*/ 258081 w 3708955"/>
              <a:gd name="connsiteY7" fmla="*/ 1636936 h 1636936"/>
              <a:gd name="connsiteX8" fmla="*/ 10160 w 3708955"/>
              <a:gd name="connsiteY8" fmla="*/ 1389015 h 1636936"/>
              <a:gd name="connsiteX9" fmla="*/ 0 w 3708955"/>
              <a:gd name="connsiteY9" fmla="*/ 671678 h 1636936"/>
              <a:gd name="connsiteX0" fmla="*/ 0 w 3708955"/>
              <a:gd name="connsiteY0" fmla="*/ 703833 h 1669091"/>
              <a:gd name="connsiteX1" fmla="*/ 410481 w 3708955"/>
              <a:gd name="connsiteY1" fmla="*/ 405112 h 1669091"/>
              <a:gd name="connsiteX2" fmla="*/ 1460904 w 3708955"/>
              <a:gd name="connsiteY2" fmla="*/ 38192 h 1669091"/>
              <a:gd name="connsiteX3" fmla="*/ 3450874 w 3708955"/>
              <a:gd name="connsiteY3" fmla="*/ 19032 h 1669091"/>
              <a:gd name="connsiteX4" fmla="*/ 3708955 w 3708955"/>
              <a:gd name="connsiteY4" fmla="*/ 429513 h 1669091"/>
              <a:gd name="connsiteX5" fmla="*/ 3708955 w 3708955"/>
              <a:gd name="connsiteY5" fmla="*/ 1421170 h 1669091"/>
              <a:gd name="connsiteX6" fmla="*/ 3461034 w 3708955"/>
              <a:gd name="connsiteY6" fmla="*/ 1669091 h 1669091"/>
              <a:gd name="connsiteX7" fmla="*/ 258081 w 3708955"/>
              <a:gd name="connsiteY7" fmla="*/ 1669091 h 1669091"/>
              <a:gd name="connsiteX8" fmla="*/ 10160 w 3708955"/>
              <a:gd name="connsiteY8" fmla="*/ 1421170 h 1669091"/>
              <a:gd name="connsiteX9" fmla="*/ 0 w 3708955"/>
              <a:gd name="connsiteY9" fmla="*/ 703833 h 1669091"/>
              <a:gd name="connsiteX0" fmla="*/ 0 w 3708955"/>
              <a:gd name="connsiteY0" fmla="*/ 687784 h 1653042"/>
              <a:gd name="connsiteX1" fmla="*/ 410481 w 3708955"/>
              <a:gd name="connsiteY1" fmla="*/ 389063 h 1653042"/>
              <a:gd name="connsiteX2" fmla="*/ 1460904 w 3708955"/>
              <a:gd name="connsiteY2" fmla="*/ 22143 h 1653042"/>
              <a:gd name="connsiteX3" fmla="*/ 3450874 w 3708955"/>
              <a:gd name="connsiteY3" fmla="*/ 33463 h 1653042"/>
              <a:gd name="connsiteX4" fmla="*/ 3708955 w 3708955"/>
              <a:gd name="connsiteY4" fmla="*/ 413464 h 1653042"/>
              <a:gd name="connsiteX5" fmla="*/ 3708955 w 3708955"/>
              <a:gd name="connsiteY5" fmla="*/ 1405121 h 1653042"/>
              <a:gd name="connsiteX6" fmla="*/ 3461034 w 3708955"/>
              <a:gd name="connsiteY6" fmla="*/ 1653042 h 1653042"/>
              <a:gd name="connsiteX7" fmla="*/ 258081 w 3708955"/>
              <a:gd name="connsiteY7" fmla="*/ 1653042 h 1653042"/>
              <a:gd name="connsiteX8" fmla="*/ 10160 w 3708955"/>
              <a:gd name="connsiteY8" fmla="*/ 1405121 h 1653042"/>
              <a:gd name="connsiteX9" fmla="*/ 0 w 3708955"/>
              <a:gd name="connsiteY9" fmla="*/ 687784 h 1653042"/>
              <a:gd name="connsiteX0" fmla="*/ 0 w 3708955"/>
              <a:gd name="connsiteY0" fmla="*/ 687784 h 1653042"/>
              <a:gd name="connsiteX1" fmla="*/ 969281 w 3708955"/>
              <a:gd name="connsiteY1" fmla="*/ 409383 h 1653042"/>
              <a:gd name="connsiteX2" fmla="*/ 1460904 w 3708955"/>
              <a:gd name="connsiteY2" fmla="*/ 22143 h 1653042"/>
              <a:gd name="connsiteX3" fmla="*/ 3450874 w 3708955"/>
              <a:gd name="connsiteY3" fmla="*/ 33463 h 1653042"/>
              <a:gd name="connsiteX4" fmla="*/ 3708955 w 3708955"/>
              <a:gd name="connsiteY4" fmla="*/ 413464 h 1653042"/>
              <a:gd name="connsiteX5" fmla="*/ 3708955 w 3708955"/>
              <a:gd name="connsiteY5" fmla="*/ 1405121 h 1653042"/>
              <a:gd name="connsiteX6" fmla="*/ 3461034 w 3708955"/>
              <a:gd name="connsiteY6" fmla="*/ 1653042 h 1653042"/>
              <a:gd name="connsiteX7" fmla="*/ 258081 w 3708955"/>
              <a:gd name="connsiteY7" fmla="*/ 1653042 h 1653042"/>
              <a:gd name="connsiteX8" fmla="*/ 10160 w 3708955"/>
              <a:gd name="connsiteY8" fmla="*/ 1405121 h 1653042"/>
              <a:gd name="connsiteX9" fmla="*/ 0 w 3708955"/>
              <a:gd name="connsiteY9" fmla="*/ 687784 h 1653042"/>
              <a:gd name="connsiteX0" fmla="*/ 0 w 3708955"/>
              <a:gd name="connsiteY0" fmla="*/ 687784 h 1653042"/>
              <a:gd name="connsiteX1" fmla="*/ 553325 w 3708955"/>
              <a:gd name="connsiteY1" fmla="*/ 476245 h 1653042"/>
              <a:gd name="connsiteX2" fmla="*/ 969281 w 3708955"/>
              <a:gd name="connsiteY2" fmla="*/ 409383 h 1653042"/>
              <a:gd name="connsiteX3" fmla="*/ 1460904 w 3708955"/>
              <a:gd name="connsiteY3" fmla="*/ 22143 h 1653042"/>
              <a:gd name="connsiteX4" fmla="*/ 3450874 w 3708955"/>
              <a:gd name="connsiteY4" fmla="*/ 33463 h 1653042"/>
              <a:gd name="connsiteX5" fmla="*/ 3708955 w 3708955"/>
              <a:gd name="connsiteY5" fmla="*/ 413464 h 1653042"/>
              <a:gd name="connsiteX6" fmla="*/ 3708955 w 3708955"/>
              <a:gd name="connsiteY6" fmla="*/ 1405121 h 1653042"/>
              <a:gd name="connsiteX7" fmla="*/ 3461034 w 3708955"/>
              <a:gd name="connsiteY7" fmla="*/ 1653042 h 1653042"/>
              <a:gd name="connsiteX8" fmla="*/ 258081 w 3708955"/>
              <a:gd name="connsiteY8" fmla="*/ 1653042 h 1653042"/>
              <a:gd name="connsiteX9" fmla="*/ 10160 w 3708955"/>
              <a:gd name="connsiteY9" fmla="*/ 1405121 h 1653042"/>
              <a:gd name="connsiteX10" fmla="*/ 0 w 3708955"/>
              <a:gd name="connsiteY10" fmla="*/ 687784 h 1653042"/>
              <a:gd name="connsiteX0" fmla="*/ 124318 w 3833273"/>
              <a:gd name="connsiteY0" fmla="*/ 687784 h 1653042"/>
              <a:gd name="connsiteX1" fmla="*/ 45108 w 3833273"/>
              <a:gd name="connsiteY1" fmla="*/ 355729 h 1653042"/>
              <a:gd name="connsiteX2" fmla="*/ 1093599 w 3833273"/>
              <a:gd name="connsiteY2" fmla="*/ 409383 h 1653042"/>
              <a:gd name="connsiteX3" fmla="*/ 1585222 w 3833273"/>
              <a:gd name="connsiteY3" fmla="*/ 22143 h 1653042"/>
              <a:gd name="connsiteX4" fmla="*/ 3575192 w 3833273"/>
              <a:gd name="connsiteY4" fmla="*/ 33463 h 1653042"/>
              <a:gd name="connsiteX5" fmla="*/ 3833273 w 3833273"/>
              <a:gd name="connsiteY5" fmla="*/ 413464 h 1653042"/>
              <a:gd name="connsiteX6" fmla="*/ 3833273 w 3833273"/>
              <a:gd name="connsiteY6" fmla="*/ 1405121 h 1653042"/>
              <a:gd name="connsiteX7" fmla="*/ 3585352 w 3833273"/>
              <a:gd name="connsiteY7" fmla="*/ 1653042 h 1653042"/>
              <a:gd name="connsiteX8" fmla="*/ 382399 w 3833273"/>
              <a:gd name="connsiteY8" fmla="*/ 1653042 h 1653042"/>
              <a:gd name="connsiteX9" fmla="*/ 134478 w 3833273"/>
              <a:gd name="connsiteY9" fmla="*/ 1405121 h 1653042"/>
              <a:gd name="connsiteX10" fmla="*/ 124318 w 3833273"/>
              <a:gd name="connsiteY10" fmla="*/ 687784 h 1653042"/>
              <a:gd name="connsiteX0" fmla="*/ 124318 w 3833273"/>
              <a:gd name="connsiteY0" fmla="*/ 692092 h 1657350"/>
              <a:gd name="connsiteX1" fmla="*/ 45108 w 3833273"/>
              <a:gd name="connsiteY1" fmla="*/ 360037 h 1657350"/>
              <a:gd name="connsiteX2" fmla="*/ 1112767 w 3833273"/>
              <a:gd name="connsiteY2" fmla="*/ 321532 h 1657350"/>
              <a:gd name="connsiteX3" fmla="*/ 1585222 w 3833273"/>
              <a:gd name="connsiteY3" fmla="*/ 26451 h 1657350"/>
              <a:gd name="connsiteX4" fmla="*/ 3575192 w 3833273"/>
              <a:gd name="connsiteY4" fmla="*/ 37771 h 1657350"/>
              <a:gd name="connsiteX5" fmla="*/ 3833273 w 3833273"/>
              <a:gd name="connsiteY5" fmla="*/ 417772 h 1657350"/>
              <a:gd name="connsiteX6" fmla="*/ 3833273 w 3833273"/>
              <a:gd name="connsiteY6" fmla="*/ 1409429 h 1657350"/>
              <a:gd name="connsiteX7" fmla="*/ 3585352 w 3833273"/>
              <a:gd name="connsiteY7" fmla="*/ 1657350 h 1657350"/>
              <a:gd name="connsiteX8" fmla="*/ 382399 w 3833273"/>
              <a:gd name="connsiteY8" fmla="*/ 1657350 h 1657350"/>
              <a:gd name="connsiteX9" fmla="*/ 134478 w 3833273"/>
              <a:gd name="connsiteY9" fmla="*/ 1409429 h 1657350"/>
              <a:gd name="connsiteX10" fmla="*/ 124318 w 3833273"/>
              <a:gd name="connsiteY10" fmla="*/ 692092 h 1657350"/>
              <a:gd name="connsiteX0" fmla="*/ 0 w 3708955"/>
              <a:gd name="connsiteY0" fmla="*/ 692092 h 1657350"/>
              <a:gd name="connsiteX1" fmla="*/ 96820 w 3708955"/>
              <a:gd name="connsiteY1" fmla="*/ 373058 h 1657350"/>
              <a:gd name="connsiteX2" fmla="*/ 988449 w 3708955"/>
              <a:gd name="connsiteY2" fmla="*/ 321532 h 1657350"/>
              <a:gd name="connsiteX3" fmla="*/ 1460904 w 3708955"/>
              <a:gd name="connsiteY3" fmla="*/ 26451 h 1657350"/>
              <a:gd name="connsiteX4" fmla="*/ 3450874 w 3708955"/>
              <a:gd name="connsiteY4" fmla="*/ 37771 h 1657350"/>
              <a:gd name="connsiteX5" fmla="*/ 3708955 w 3708955"/>
              <a:gd name="connsiteY5" fmla="*/ 417772 h 1657350"/>
              <a:gd name="connsiteX6" fmla="*/ 3708955 w 3708955"/>
              <a:gd name="connsiteY6" fmla="*/ 1409429 h 1657350"/>
              <a:gd name="connsiteX7" fmla="*/ 3461034 w 3708955"/>
              <a:gd name="connsiteY7" fmla="*/ 1657350 h 1657350"/>
              <a:gd name="connsiteX8" fmla="*/ 258081 w 3708955"/>
              <a:gd name="connsiteY8" fmla="*/ 1657350 h 1657350"/>
              <a:gd name="connsiteX9" fmla="*/ 10160 w 3708955"/>
              <a:gd name="connsiteY9" fmla="*/ 1409429 h 1657350"/>
              <a:gd name="connsiteX10" fmla="*/ 0 w 3708955"/>
              <a:gd name="connsiteY10" fmla="*/ 692092 h 1657350"/>
              <a:gd name="connsiteX0" fmla="*/ 37946 w 3746901"/>
              <a:gd name="connsiteY0" fmla="*/ 693030 h 1658288"/>
              <a:gd name="connsiteX1" fmla="*/ 134766 w 3746901"/>
              <a:gd name="connsiteY1" fmla="*/ 373996 h 1658288"/>
              <a:gd name="connsiteX2" fmla="*/ 1783325 w 3746901"/>
              <a:gd name="connsiteY2" fmla="*/ 335491 h 1658288"/>
              <a:gd name="connsiteX3" fmla="*/ 1498850 w 3746901"/>
              <a:gd name="connsiteY3" fmla="*/ 27389 h 1658288"/>
              <a:gd name="connsiteX4" fmla="*/ 3488820 w 3746901"/>
              <a:gd name="connsiteY4" fmla="*/ 38709 h 1658288"/>
              <a:gd name="connsiteX5" fmla="*/ 3746901 w 3746901"/>
              <a:gd name="connsiteY5" fmla="*/ 418710 h 1658288"/>
              <a:gd name="connsiteX6" fmla="*/ 3746901 w 3746901"/>
              <a:gd name="connsiteY6" fmla="*/ 1410367 h 1658288"/>
              <a:gd name="connsiteX7" fmla="*/ 3498980 w 3746901"/>
              <a:gd name="connsiteY7" fmla="*/ 1658288 h 1658288"/>
              <a:gd name="connsiteX8" fmla="*/ 296027 w 3746901"/>
              <a:gd name="connsiteY8" fmla="*/ 1658288 h 1658288"/>
              <a:gd name="connsiteX9" fmla="*/ 48106 w 3746901"/>
              <a:gd name="connsiteY9" fmla="*/ 1410367 h 1658288"/>
              <a:gd name="connsiteX10" fmla="*/ 37946 w 3746901"/>
              <a:gd name="connsiteY10" fmla="*/ 693030 h 1658288"/>
              <a:gd name="connsiteX0" fmla="*/ 37946 w 3746901"/>
              <a:gd name="connsiteY0" fmla="*/ 830344 h 1795602"/>
              <a:gd name="connsiteX1" fmla="*/ 134766 w 3746901"/>
              <a:gd name="connsiteY1" fmla="*/ 511310 h 1795602"/>
              <a:gd name="connsiteX2" fmla="*/ 1783325 w 3746901"/>
              <a:gd name="connsiteY2" fmla="*/ 472805 h 1795602"/>
              <a:gd name="connsiteX3" fmla="*/ 1850911 w 3746901"/>
              <a:gd name="connsiteY3" fmla="*/ 8452 h 1795602"/>
              <a:gd name="connsiteX4" fmla="*/ 3488820 w 3746901"/>
              <a:gd name="connsiteY4" fmla="*/ 176023 h 1795602"/>
              <a:gd name="connsiteX5" fmla="*/ 3746901 w 3746901"/>
              <a:gd name="connsiteY5" fmla="*/ 556024 h 1795602"/>
              <a:gd name="connsiteX6" fmla="*/ 3746901 w 3746901"/>
              <a:gd name="connsiteY6" fmla="*/ 1547681 h 1795602"/>
              <a:gd name="connsiteX7" fmla="*/ 3498980 w 3746901"/>
              <a:gd name="connsiteY7" fmla="*/ 1795602 h 1795602"/>
              <a:gd name="connsiteX8" fmla="*/ 296027 w 3746901"/>
              <a:gd name="connsiteY8" fmla="*/ 1795602 h 1795602"/>
              <a:gd name="connsiteX9" fmla="*/ 48106 w 3746901"/>
              <a:gd name="connsiteY9" fmla="*/ 1547681 h 1795602"/>
              <a:gd name="connsiteX10" fmla="*/ 37946 w 3746901"/>
              <a:gd name="connsiteY10" fmla="*/ 830344 h 1795602"/>
              <a:gd name="connsiteX0" fmla="*/ 28864 w 3737819"/>
              <a:gd name="connsiteY0" fmla="*/ 831255 h 1796513"/>
              <a:gd name="connsiteX1" fmla="*/ 125684 w 3737819"/>
              <a:gd name="connsiteY1" fmla="*/ 512221 h 1796513"/>
              <a:gd name="connsiteX2" fmla="*/ 1651022 w 3737819"/>
              <a:gd name="connsiteY2" fmla="*/ 493247 h 1796513"/>
              <a:gd name="connsiteX3" fmla="*/ 1841829 w 3737819"/>
              <a:gd name="connsiteY3" fmla="*/ 9363 h 1796513"/>
              <a:gd name="connsiteX4" fmla="*/ 3479738 w 3737819"/>
              <a:gd name="connsiteY4" fmla="*/ 176934 h 1796513"/>
              <a:gd name="connsiteX5" fmla="*/ 3737819 w 3737819"/>
              <a:gd name="connsiteY5" fmla="*/ 556935 h 1796513"/>
              <a:gd name="connsiteX6" fmla="*/ 3737819 w 3737819"/>
              <a:gd name="connsiteY6" fmla="*/ 1548592 h 1796513"/>
              <a:gd name="connsiteX7" fmla="*/ 3489898 w 3737819"/>
              <a:gd name="connsiteY7" fmla="*/ 1796513 h 1796513"/>
              <a:gd name="connsiteX8" fmla="*/ 286945 w 3737819"/>
              <a:gd name="connsiteY8" fmla="*/ 1796513 h 1796513"/>
              <a:gd name="connsiteX9" fmla="*/ 39024 w 3737819"/>
              <a:gd name="connsiteY9" fmla="*/ 1548592 h 1796513"/>
              <a:gd name="connsiteX10" fmla="*/ 28864 w 3737819"/>
              <a:gd name="connsiteY10" fmla="*/ 831255 h 1796513"/>
              <a:gd name="connsiteX0" fmla="*/ 28864 w 3737819"/>
              <a:gd name="connsiteY0" fmla="*/ 831255 h 1796513"/>
              <a:gd name="connsiteX1" fmla="*/ 125684 w 3737819"/>
              <a:gd name="connsiteY1" fmla="*/ 512221 h 1796513"/>
              <a:gd name="connsiteX2" fmla="*/ 1651022 w 3737819"/>
              <a:gd name="connsiteY2" fmla="*/ 493247 h 1796513"/>
              <a:gd name="connsiteX3" fmla="*/ 1841829 w 3737819"/>
              <a:gd name="connsiteY3" fmla="*/ 9363 h 1796513"/>
              <a:gd name="connsiteX4" fmla="*/ 3479738 w 3737819"/>
              <a:gd name="connsiteY4" fmla="*/ 176934 h 1796513"/>
              <a:gd name="connsiteX5" fmla="*/ 3737819 w 3737819"/>
              <a:gd name="connsiteY5" fmla="*/ 556935 h 1796513"/>
              <a:gd name="connsiteX6" fmla="*/ 3737819 w 3737819"/>
              <a:gd name="connsiteY6" fmla="*/ 1548592 h 1796513"/>
              <a:gd name="connsiteX7" fmla="*/ 3489898 w 3737819"/>
              <a:gd name="connsiteY7" fmla="*/ 1796513 h 1796513"/>
              <a:gd name="connsiteX8" fmla="*/ 286945 w 3737819"/>
              <a:gd name="connsiteY8" fmla="*/ 1796513 h 1796513"/>
              <a:gd name="connsiteX9" fmla="*/ 39024 w 3737819"/>
              <a:gd name="connsiteY9" fmla="*/ 1548592 h 1796513"/>
              <a:gd name="connsiteX10" fmla="*/ 28864 w 3737819"/>
              <a:gd name="connsiteY10" fmla="*/ 831255 h 1796513"/>
              <a:gd name="connsiteX0" fmla="*/ 35999 w 3744954"/>
              <a:gd name="connsiteY0" fmla="*/ 831564 h 1796822"/>
              <a:gd name="connsiteX1" fmla="*/ 132819 w 3744954"/>
              <a:gd name="connsiteY1" fmla="*/ 512530 h 1796822"/>
              <a:gd name="connsiteX2" fmla="*/ 1754973 w 3744954"/>
              <a:gd name="connsiteY2" fmla="*/ 500067 h 1796822"/>
              <a:gd name="connsiteX3" fmla="*/ 1848964 w 3744954"/>
              <a:gd name="connsiteY3" fmla="*/ 9672 h 1796822"/>
              <a:gd name="connsiteX4" fmla="*/ 3486873 w 3744954"/>
              <a:gd name="connsiteY4" fmla="*/ 177243 h 1796822"/>
              <a:gd name="connsiteX5" fmla="*/ 3744954 w 3744954"/>
              <a:gd name="connsiteY5" fmla="*/ 557244 h 1796822"/>
              <a:gd name="connsiteX6" fmla="*/ 3744954 w 3744954"/>
              <a:gd name="connsiteY6" fmla="*/ 1548901 h 1796822"/>
              <a:gd name="connsiteX7" fmla="*/ 3497033 w 3744954"/>
              <a:gd name="connsiteY7" fmla="*/ 1796822 h 1796822"/>
              <a:gd name="connsiteX8" fmla="*/ 294080 w 3744954"/>
              <a:gd name="connsiteY8" fmla="*/ 1796822 h 1796822"/>
              <a:gd name="connsiteX9" fmla="*/ 46159 w 3744954"/>
              <a:gd name="connsiteY9" fmla="*/ 1548901 h 1796822"/>
              <a:gd name="connsiteX10" fmla="*/ 35999 w 3744954"/>
              <a:gd name="connsiteY10" fmla="*/ 831564 h 1796822"/>
              <a:gd name="connsiteX0" fmla="*/ 35999 w 3744954"/>
              <a:gd name="connsiteY0" fmla="*/ 831564 h 1796822"/>
              <a:gd name="connsiteX1" fmla="*/ 132819 w 3744954"/>
              <a:gd name="connsiteY1" fmla="*/ 512530 h 1796822"/>
              <a:gd name="connsiteX2" fmla="*/ 1754973 w 3744954"/>
              <a:gd name="connsiteY2" fmla="*/ 500067 h 1796822"/>
              <a:gd name="connsiteX3" fmla="*/ 1848964 w 3744954"/>
              <a:gd name="connsiteY3" fmla="*/ 9672 h 1796822"/>
              <a:gd name="connsiteX4" fmla="*/ 3486873 w 3744954"/>
              <a:gd name="connsiteY4" fmla="*/ 177243 h 1796822"/>
              <a:gd name="connsiteX5" fmla="*/ 3744954 w 3744954"/>
              <a:gd name="connsiteY5" fmla="*/ 557244 h 1796822"/>
              <a:gd name="connsiteX6" fmla="*/ 3744954 w 3744954"/>
              <a:gd name="connsiteY6" fmla="*/ 1548901 h 1796822"/>
              <a:gd name="connsiteX7" fmla="*/ 3497033 w 3744954"/>
              <a:gd name="connsiteY7" fmla="*/ 1796822 h 1796822"/>
              <a:gd name="connsiteX8" fmla="*/ 294080 w 3744954"/>
              <a:gd name="connsiteY8" fmla="*/ 1796822 h 1796822"/>
              <a:gd name="connsiteX9" fmla="*/ 46159 w 3744954"/>
              <a:gd name="connsiteY9" fmla="*/ 1548901 h 1796822"/>
              <a:gd name="connsiteX10" fmla="*/ 35999 w 3744954"/>
              <a:gd name="connsiteY10" fmla="*/ 831564 h 1796822"/>
              <a:gd name="connsiteX0" fmla="*/ 35999 w 3747409"/>
              <a:gd name="connsiteY0" fmla="*/ 853694 h 1818952"/>
              <a:gd name="connsiteX1" fmla="*/ 132819 w 3747409"/>
              <a:gd name="connsiteY1" fmla="*/ 534660 h 1818952"/>
              <a:gd name="connsiteX2" fmla="*/ 1754973 w 3747409"/>
              <a:gd name="connsiteY2" fmla="*/ 522197 h 1818952"/>
              <a:gd name="connsiteX3" fmla="*/ 1848964 w 3747409"/>
              <a:gd name="connsiteY3" fmla="*/ 31802 h 1818952"/>
              <a:gd name="connsiteX4" fmla="*/ 3636499 w 3747409"/>
              <a:gd name="connsiteY4" fmla="*/ 69165 h 1818952"/>
              <a:gd name="connsiteX5" fmla="*/ 3744954 w 3747409"/>
              <a:gd name="connsiteY5" fmla="*/ 579374 h 1818952"/>
              <a:gd name="connsiteX6" fmla="*/ 3744954 w 3747409"/>
              <a:gd name="connsiteY6" fmla="*/ 1571031 h 1818952"/>
              <a:gd name="connsiteX7" fmla="*/ 3497033 w 3747409"/>
              <a:gd name="connsiteY7" fmla="*/ 1818952 h 1818952"/>
              <a:gd name="connsiteX8" fmla="*/ 294080 w 3747409"/>
              <a:gd name="connsiteY8" fmla="*/ 1818952 h 1818952"/>
              <a:gd name="connsiteX9" fmla="*/ 46159 w 3747409"/>
              <a:gd name="connsiteY9" fmla="*/ 1571031 h 1818952"/>
              <a:gd name="connsiteX10" fmla="*/ 35999 w 3747409"/>
              <a:gd name="connsiteY10" fmla="*/ 853694 h 181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7409" h="1818952">
                <a:moveTo>
                  <a:pt x="35999" y="853694"/>
                </a:moveTo>
                <a:cubicBezTo>
                  <a:pt x="126526" y="698881"/>
                  <a:pt x="-153677" y="589910"/>
                  <a:pt x="132819" y="534660"/>
                </a:cubicBezTo>
                <a:cubicBezTo>
                  <a:pt x="419315" y="479411"/>
                  <a:pt x="1603710" y="597881"/>
                  <a:pt x="1754973" y="522197"/>
                </a:cubicBezTo>
                <a:cubicBezTo>
                  <a:pt x="1849262" y="252935"/>
                  <a:pt x="1535376" y="107307"/>
                  <a:pt x="1848964" y="31802"/>
                </a:cubicBezTo>
                <a:cubicBezTo>
                  <a:pt x="2162552" y="-43703"/>
                  <a:pt x="3473491" y="34425"/>
                  <a:pt x="3636499" y="69165"/>
                </a:cubicBezTo>
                <a:cubicBezTo>
                  <a:pt x="3773422" y="69165"/>
                  <a:pt x="3744954" y="442451"/>
                  <a:pt x="3744954" y="579374"/>
                </a:cubicBezTo>
                <a:lnTo>
                  <a:pt x="3744954" y="1571031"/>
                </a:lnTo>
                <a:cubicBezTo>
                  <a:pt x="3744954" y="1707954"/>
                  <a:pt x="3633956" y="1818952"/>
                  <a:pt x="3497033" y="1818952"/>
                </a:cubicBezTo>
                <a:lnTo>
                  <a:pt x="294080" y="1818952"/>
                </a:lnTo>
                <a:cubicBezTo>
                  <a:pt x="157157" y="1818952"/>
                  <a:pt x="46159" y="1707954"/>
                  <a:pt x="46159" y="1571031"/>
                </a:cubicBezTo>
                <a:cubicBezTo>
                  <a:pt x="46159" y="1240479"/>
                  <a:pt x="35999" y="1184246"/>
                  <a:pt x="35999" y="853694"/>
                </a:cubicBezTo>
                <a:close/>
              </a:path>
            </a:pathLst>
          </a:cu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pic>
        <p:nvPicPr>
          <p:cNvPr id="1126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9370" y="1597386"/>
            <a:ext cx="1211262" cy="4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b="58247"/>
          <a:stretch/>
        </p:blipFill>
        <p:spPr bwMode="auto">
          <a:xfrm>
            <a:off x="9119342" y="4907548"/>
            <a:ext cx="1921978" cy="34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WordArt 8">
            <a:extLst>
              <a:ext uri="{FF2B5EF4-FFF2-40B4-BE49-F238E27FC236}">
                <a16:creationId xmlns:a16="http://schemas.microsoft.com/office/drawing/2014/main" id="{80ECB4C1-33E3-4419-B882-A5551BB80017}"/>
              </a:ext>
            </a:extLst>
          </p:cNvPr>
          <p:cNvSpPr>
            <a:spLocks noChangeArrowheads="1" noChangeShapeType="1" noTextEdit="1"/>
          </p:cNvSpPr>
          <p:nvPr/>
        </p:nvSpPr>
        <p:spPr bwMode="auto">
          <a:xfrm rot="20963786">
            <a:off x="8046115" y="3363886"/>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RADM details in Product 1 - § 4.3.3</a:t>
            </a:r>
          </a:p>
        </p:txBody>
      </p:sp>
    </p:spTree>
    <p:extLst>
      <p:ext uri="{BB962C8B-B14F-4D97-AF65-F5344CB8AC3E}">
        <p14:creationId xmlns:p14="http://schemas.microsoft.com/office/powerpoint/2010/main" val="712588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p:nvPr/>
        </p:nvPicPr>
        <p:blipFill>
          <a:blip r:embed="rId3">
            <a:extLst>
              <a:ext uri="{28A0092B-C50C-407E-A947-70E740481C1C}">
                <a14:useLocalDpi xmlns:a14="http://schemas.microsoft.com/office/drawing/2010/main" val="0"/>
              </a:ext>
            </a:extLst>
          </a:blip>
          <a:srcRect/>
          <a:stretch>
            <a:fillRect/>
          </a:stretch>
        </p:blipFill>
        <p:spPr bwMode="auto">
          <a:xfrm>
            <a:off x="2169142" y="919871"/>
            <a:ext cx="7872461" cy="5525770"/>
          </a:xfrm>
          <a:prstGeom prst="rect">
            <a:avLst/>
          </a:prstGeom>
          <a:noFill/>
          <a:ln>
            <a:noFill/>
          </a:ln>
        </p:spPr>
      </p:pic>
      <p:sp>
        <p:nvSpPr>
          <p:cNvPr id="23" name="Rectangle 22"/>
          <p:cNvSpPr/>
          <p:nvPr/>
        </p:nvSpPr>
        <p:spPr bwMode="auto">
          <a:xfrm>
            <a:off x="119336" y="2993257"/>
            <a:ext cx="181946" cy="100973"/>
          </a:xfrm>
          <a:prstGeom prst="rect">
            <a:avLst/>
          </a:prstGeom>
          <a:solidFill>
            <a:srgbClr val="FFFF99"/>
          </a:solidFill>
          <a:ln w="9525" cap="flat" cmpd="sng" algn="ctr">
            <a:solidFill>
              <a:schemeClr val="accent5"/>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algn="ctr" defTabSz="1097280" fontAlgn="base">
              <a:spcBef>
                <a:spcPct val="0"/>
              </a:spcBef>
              <a:spcAft>
                <a:spcPct val="0"/>
              </a:spcAft>
            </a:pPr>
            <a:endParaRPr lang="fr-FR" sz="1920">
              <a:solidFill>
                <a:schemeClr val="tx2"/>
              </a:solidFill>
              <a:latin typeface="Arial" charset="0"/>
            </a:endParaRPr>
          </a:p>
        </p:txBody>
      </p:sp>
      <p:sp>
        <p:nvSpPr>
          <p:cNvPr id="24" name="Rectangle 23"/>
          <p:cNvSpPr/>
          <p:nvPr/>
        </p:nvSpPr>
        <p:spPr bwMode="auto">
          <a:xfrm>
            <a:off x="119336" y="2793444"/>
            <a:ext cx="181946" cy="100973"/>
          </a:xfrm>
          <a:prstGeom prst="rect">
            <a:avLst/>
          </a:prstGeom>
          <a:pattFill prst="wdUpDiag">
            <a:fgClr>
              <a:srgbClr val="FF8FFF"/>
            </a:fgClr>
            <a:bgClr>
              <a:schemeClr val="bg2"/>
            </a:bgClr>
          </a:patt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endParaRPr lang="fr-FR" sz="2160"/>
          </a:p>
        </p:txBody>
      </p:sp>
      <p:sp>
        <p:nvSpPr>
          <p:cNvPr id="25" name="Rectangle 24"/>
          <p:cNvSpPr/>
          <p:nvPr/>
        </p:nvSpPr>
        <p:spPr bwMode="auto">
          <a:xfrm>
            <a:off x="119336" y="2584666"/>
            <a:ext cx="181946" cy="100973"/>
          </a:xfrm>
          <a:prstGeom prst="rect">
            <a:avLst/>
          </a:prstGeom>
          <a:solidFill>
            <a:srgbClr val="FF8FFF"/>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endParaRPr lang="fr-FR" sz="2160">
              <a:ln>
                <a:solidFill>
                  <a:schemeClr val="accent6"/>
                </a:solidFill>
              </a:ln>
            </a:endParaRPr>
          </a:p>
        </p:txBody>
      </p:sp>
      <p:sp>
        <p:nvSpPr>
          <p:cNvPr id="18" name="ZoneTexte 17"/>
          <p:cNvSpPr txBox="1"/>
          <p:nvPr/>
        </p:nvSpPr>
        <p:spPr>
          <a:xfrm>
            <a:off x="322288" y="2520412"/>
            <a:ext cx="984565" cy="258532"/>
          </a:xfrm>
          <a:prstGeom prst="rect">
            <a:avLst/>
          </a:prstGeom>
          <a:noFill/>
        </p:spPr>
        <p:txBody>
          <a:bodyPr wrap="none" rtlCol="0">
            <a:spAutoFit/>
          </a:bodyPr>
          <a:lstStyle/>
          <a:p>
            <a:pPr algn="l"/>
            <a:r>
              <a:rPr lang="fr-FR" sz="1080" dirty="0"/>
              <a:t>Convergence</a:t>
            </a:r>
          </a:p>
        </p:txBody>
      </p:sp>
      <p:sp>
        <p:nvSpPr>
          <p:cNvPr id="27" name="ZoneTexte 26"/>
          <p:cNvSpPr txBox="1"/>
          <p:nvPr/>
        </p:nvSpPr>
        <p:spPr>
          <a:xfrm>
            <a:off x="322287" y="2730974"/>
            <a:ext cx="1196161" cy="258532"/>
          </a:xfrm>
          <a:prstGeom prst="rect">
            <a:avLst/>
          </a:prstGeom>
          <a:noFill/>
        </p:spPr>
        <p:txBody>
          <a:bodyPr wrap="none" rtlCol="0">
            <a:spAutoFit/>
          </a:bodyPr>
          <a:lstStyle/>
          <a:p>
            <a:pPr algn="l"/>
            <a:r>
              <a:rPr lang="fr-FR" sz="1080" dirty="0"/>
              <a:t>Common format</a:t>
            </a:r>
          </a:p>
        </p:txBody>
      </p:sp>
      <p:sp>
        <p:nvSpPr>
          <p:cNvPr id="28" name="ZoneTexte 27"/>
          <p:cNvSpPr txBox="1"/>
          <p:nvPr/>
        </p:nvSpPr>
        <p:spPr>
          <a:xfrm>
            <a:off x="322287" y="2938175"/>
            <a:ext cx="797013" cy="258532"/>
          </a:xfrm>
          <a:prstGeom prst="rect">
            <a:avLst/>
          </a:prstGeom>
          <a:noFill/>
        </p:spPr>
        <p:txBody>
          <a:bodyPr wrap="none" rtlCol="0">
            <a:spAutoFit/>
          </a:bodyPr>
          <a:lstStyle/>
          <a:p>
            <a:pPr algn="l"/>
            <a:r>
              <a:rPr lang="fr-FR" sz="1080" dirty="0" err="1"/>
              <a:t>Variability</a:t>
            </a:r>
            <a:endParaRPr lang="fr-FR" sz="1080" dirty="0"/>
          </a:p>
        </p:txBody>
      </p:sp>
      <p:sp>
        <p:nvSpPr>
          <p:cNvPr id="29" name="WordArt 105"/>
          <p:cNvSpPr>
            <a:spLocks noChangeArrowheads="1" noChangeShapeType="1" noTextEdit="1"/>
          </p:cNvSpPr>
          <p:nvPr/>
        </p:nvSpPr>
        <p:spPr bwMode="auto">
          <a:xfrm>
            <a:off x="191345" y="569215"/>
            <a:ext cx="5904655" cy="673528"/>
          </a:xfrm>
          <a:prstGeom prst="rect">
            <a:avLst/>
          </a:prstGeom>
        </p:spPr>
        <p:txBody>
          <a:bodyPr wrap="none" fromWordArt="1">
            <a:prstTxWarp prst="textSlantUp">
              <a:avLst>
                <a:gd name="adj" fmla="val 32056"/>
              </a:avLst>
            </a:prstTxWarp>
          </a:bodyPr>
          <a:lstStyle/>
          <a:p>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High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Level</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Concepts of a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Database</a:t>
            </a:r>
            <a:endPar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endParaRPr>
          </a:p>
          <a:p>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Showing</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areas of convergence and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variability</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among</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initiatives</a:t>
            </a:r>
          </a:p>
        </p:txBody>
      </p:sp>
      <p:sp>
        <p:nvSpPr>
          <p:cNvPr id="33" name="WordArt 105"/>
          <p:cNvSpPr>
            <a:spLocks noChangeArrowheads="1" noChangeShapeType="1" noTextEdit="1"/>
          </p:cNvSpPr>
          <p:nvPr/>
        </p:nvSpPr>
        <p:spPr bwMode="auto">
          <a:xfrm>
            <a:off x="9976448" y="1314484"/>
            <a:ext cx="2024208" cy="410527"/>
          </a:xfrm>
          <a:prstGeom prst="rect">
            <a:avLst/>
          </a:prstGeom>
        </p:spPr>
        <p:txBody>
          <a:bodyPr wrap="none" fromWordArt="1">
            <a:prstTxWarp prst="textSlantUp">
              <a:avLst>
                <a:gd name="adj" fmla="val 32056"/>
              </a:avLst>
            </a:prstTxWarp>
          </a:bodyPr>
          <a:lstStyle/>
          <a:p>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Tiles</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Layers</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Library, </a:t>
            </a:r>
          </a:p>
        </p:txBody>
      </p:sp>
      <p:sp>
        <p:nvSpPr>
          <p:cNvPr id="34" name="WordArt 105"/>
          <p:cNvSpPr>
            <a:spLocks noChangeArrowheads="1" noChangeShapeType="1" noTextEdit="1"/>
          </p:cNvSpPr>
          <p:nvPr/>
        </p:nvSpPr>
        <p:spPr bwMode="auto">
          <a:xfrm>
            <a:off x="10214984" y="3258823"/>
            <a:ext cx="1261976" cy="197173"/>
          </a:xfrm>
          <a:prstGeom prst="rect">
            <a:avLst/>
          </a:prstGeom>
        </p:spPr>
        <p:txBody>
          <a:bodyPr wrap="none" fromWordArt="1">
            <a:prstTxWarp prst="textSlantUp">
              <a:avLst>
                <a:gd name="adj" fmla="val 32056"/>
              </a:avLst>
            </a:prstTxWarp>
          </a:bodyPr>
          <a:lstStyle/>
          <a:p>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COTS</a:t>
            </a:r>
          </a:p>
        </p:txBody>
      </p:sp>
      <p:sp>
        <p:nvSpPr>
          <p:cNvPr id="6" name="Rectangle 2"/>
          <p:cNvSpPr>
            <a:spLocks noChangeArrowheads="1"/>
          </p:cNvSpPr>
          <p:nvPr/>
        </p:nvSpPr>
        <p:spPr bwMode="auto">
          <a:xfrm>
            <a:off x="5985162" y="-22159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a:p>
        </p:txBody>
      </p:sp>
      <p:sp>
        <p:nvSpPr>
          <p:cNvPr id="8" name="Rectangle 4"/>
          <p:cNvSpPr>
            <a:spLocks noChangeArrowheads="1"/>
          </p:cNvSpPr>
          <p:nvPr/>
        </p:nvSpPr>
        <p:spPr bwMode="auto">
          <a:xfrm>
            <a:off x="5985162" y="-22159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a:p>
        </p:txBody>
      </p:sp>
      <p:sp>
        <p:nvSpPr>
          <p:cNvPr id="10" name="Rectangle 8"/>
          <p:cNvSpPr>
            <a:spLocks noChangeArrowheads="1"/>
          </p:cNvSpPr>
          <p:nvPr/>
        </p:nvSpPr>
        <p:spPr bwMode="auto">
          <a:xfrm>
            <a:off x="5985162" y="-22159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a:p>
        </p:txBody>
      </p:sp>
      <p:sp>
        <p:nvSpPr>
          <p:cNvPr id="19" name="Rectangle à coins arrondis 18"/>
          <p:cNvSpPr/>
          <p:nvPr/>
        </p:nvSpPr>
        <p:spPr bwMode="auto">
          <a:xfrm>
            <a:off x="1789043" y="4183205"/>
            <a:ext cx="8408506" cy="1688732"/>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09728" tIns="54864" rIns="109728" bIns="54864" numCol="1" rtlCol="0" anchor="t" anchorCtr="0" compatLnSpc="1">
            <a:prstTxWarp prst="textNoShape">
              <a:avLst/>
            </a:prstTxWarp>
          </a:bodyPr>
          <a:lstStyle/>
          <a:p>
            <a:pPr algn="ctr" defTabSz="1097280" fontAlgn="base">
              <a:spcBef>
                <a:spcPct val="0"/>
              </a:spcBef>
              <a:spcAft>
                <a:spcPct val="0"/>
              </a:spcAft>
            </a:pPr>
            <a:endParaRPr lang="en-US" sz="1440">
              <a:solidFill>
                <a:schemeClr val="tx2"/>
              </a:solidFill>
              <a:latin typeface="Arial" charset="0"/>
            </a:endParaRPr>
          </a:p>
        </p:txBody>
      </p:sp>
      <p:sp>
        <p:nvSpPr>
          <p:cNvPr id="21" name="WordArt 105"/>
          <p:cNvSpPr>
            <a:spLocks noChangeArrowheads="1" noChangeShapeType="1" noTextEdit="1"/>
          </p:cNvSpPr>
          <p:nvPr/>
        </p:nvSpPr>
        <p:spPr bwMode="auto">
          <a:xfrm>
            <a:off x="10214984" y="5996446"/>
            <a:ext cx="1797860" cy="296687"/>
          </a:xfrm>
          <a:prstGeom prst="rect">
            <a:avLst/>
          </a:prstGeom>
        </p:spPr>
        <p:txBody>
          <a:bodyPr wrap="none" fromWordArt="1">
            <a:prstTxWarp prst="textSlantUp">
              <a:avLst>
                <a:gd name="adj" fmla="val 32056"/>
              </a:avLst>
            </a:prstTxWarp>
          </a:bodyPr>
          <a:lstStyle/>
          <a:p>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Metadata</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t>
            </a:r>
          </a:p>
        </p:txBody>
      </p:sp>
      <p:sp>
        <p:nvSpPr>
          <p:cNvPr id="9" name="Titre 8"/>
          <p:cNvSpPr>
            <a:spLocks noGrp="1"/>
          </p:cNvSpPr>
          <p:nvPr>
            <p:ph type="title"/>
          </p:nvPr>
        </p:nvSpPr>
        <p:spPr/>
        <p:txBody>
          <a:bodyPr/>
          <a:lstStyle/>
          <a:p>
            <a:r>
              <a:rPr lang="en-US" dirty="0"/>
              <a:t>RIEDP Reference Abstract Data Model</a:t>
            </a:r>
            <a:endParaRPr lang="fr-FR" dirty="0"/>
          </a:p>
        </p:txBody>
      </p:sp>
      <p:sp>
        <p:nvSpPr>
          <p:cNvPr id="20" name="Rectangle 3">
            <a:extLst>
              <a:ext uri="{FF2B5EF4-FFF2-40B4-BE49-F238E27FC236}">
                <a16:creationId xmlns:a16="http://schemas.microsoft.com/office/drawing/2014/main" id="{0B6AEC1C-7657-4C55-AA2F-1A539A19098B}"/>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47</a:t>
            </a:fld>
            <a:endParaRPr lang="en-US" dirty="0"/>
          </a:p>
        </p:txBody>
      </p:sp>
      <p:sp>
        <p:nvSpPr>
          <p:cNvPr id="26" name="WordArt 105"/>
          <p:cNvSpPr>
            <a:spLocks noChangeArrowheads="1" noChangeShapeType="1" noTextEdit="1"/>
          </p:cNvSpPr>
          <p:nvPr/>
        </p:nvSpPr>
        <p:spPr bwMode="auto">
          <a:xfrm>
            <a:off x="10214984" y="4968220"/>
            <a:ext cx="1481401" cy="332987"/>
          </a:xfrm>
          <a:prstGeom prst="rect">
            <a:avLst/>
          </a:prstGeom>
        </p:spPr>
        <p:txBody>
          <a:bodyPr wrap="none" fromWordArt="1">
            <a:prstTxWarp prst="textSlantUp">
              <a:avLst>
                <a:gd name="adj" fmla="val 32056"/>
              </a:avLst>
            </a:prstTxWarp>
          </a:bodyPr>
          <a:lstStyle/>
          <a:p>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Attribution</a:t>
            </a:r>
          </a:p>
        </p:txBody>
      </p:sp>
    </p:spTree>
    <p:extLst>
      <p:ext uri="{BB962C8B-B14F-4D97-AF65-F5344CB8AC3E}">
        <p14:creationId xmlns:p14="http://schemas.microsoft.com/office/powerpoint/2010/main" val="251965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fr-FR" dirty="0"/>
              <a:t>The RIEDP Components:</a:t>
            </a:r>
            <a:br>
              <a:rPr lang="fr-FR" dirty="0"/>
            </a:br>
            <a:br>
              <a:rPr lang="fr-FR" dirty="0"/>
            </a:br>
            <a:r>
              <a:rPr lang="fr-FR" dirty="0"/>
              <a:t>The RADM Parts</a:t>
            </a:r>
          </a:p>
        </p:txBody>
      </p:sp>
      <p:sp>
        <p:nvSpPr>
          <p:cNvPr id="8" name="Espace réservé du texte 7"/>
          <p:cNvSpPr>
            <a:spLocks noGrp="1"/>
          </p:cNvSpPr>
          <p:nvPr>
            <p:ph type="body" idx="1"/>
          </p:nvPr>
        </p:nvSpPr>
        <p:spPr/>
        <p:txBody>
          <a:bodyPr>
            <a:normAutofit fontScale="62500" lnSpcReduction="20000"/>
          </a:bodyPr>
          <a:lstStyle/>
          <a:p>
            <a:pPr marL="342900" indent="-342900">
              <a:buFontTx/>
              <a:buChar char="-"/>
            </a:pPr>
            <a:r>
              <a:rPr lang="fr-FR" dirty="0"/>
              <a:t>List of Formats</a:t>
            </a:r>
          </a:p>
          <a:p>
            <a:pPr marL="342900" indent="-342900">
              <a:buFontTx/>
              <a:buChar char="-"/>
            </a:pPr>
            <a:r>
              <a:rPr lang="fr-FR" dirty="0"/>
              <a:t>Spatial Reference Frame</a:t>
            </a:r>
          </a:p>
          <a:p>
            <a:pPr marL="342900" indent="-342900">
              <a:buFontTx/>
              <a:buChar char="-"/>
            </a:pPr>
            <a:r>
              <a:rPr lang="fr-FR" dirty="0"/>
              <a:t>Attribution Model</a:t>
            </a:r>
          </a:p>
          <a:p>
            <a:pPr marL="342900" indent="-342900">
              <a:buFontTx/>
              <a:buChar char="-"/>
            </a:pPr>
            <a:r>
              <a:rPr lang="fr-FR" dirty="0"/>
              <a:t>Data </a:t>
            </a:r>
            <a:r>
              <a:rPr lang="fr-FR" dirty="0" err="1"/>
              <a:t>Organization</a:t>
            </a:r>
            <a:r>
              <a:rPr lang="fr-FR" dirty="0"/>
              <a:t> on the Media</a:t>
            </a:r>
          </a:p>
          <a:p>
            <a:pPr marL="342900" indent="-342900">
              <a:buFontTx/>
              <a:buChar char="-"/>
            </a:pPr>
            <a:r>
              <a:rPr lang="fr-FR" dirty="0" err="1"/>
              <a:t>Metadata</a:t>
            </a:r>
            <a:r>
              <a:rPr lang="fr-FR" dirty="0"/>
              <a:t> </a:t>
            </a:r>
            <a:r>
              <a:rPr lang="fr-FR" dirty="0" err="1"/>
              <a:t>Schema</a:t>
            </a:r>
            <a:endParaRPr lang="fr-FR" dirty="0"/>
          </a:p>
          <a:p>
            <a:pPr marL="342900" indent="-342900">
              <a:buFontTx/>
              <a:buChar char="-"/>
            </a:pPr>
            <a:r>
              <a:rPr lang="fr-FR" dirty="0"/>
              <a:t>Profiles</a:t>
            </a:r>
          </a:p>
        </p:txBody>
      </p:sp>
      <p:sp>
        <p:nvSpPr>
          <p:cNvPr id="4" name="Flèche droite rayée 3"/>
          <p:cNvSpPr/>
          <p:nvPr/>
        </p:nvSpPr>
        <p:spPr>
          <a:xfrm>
            <a:off x="7908112" y="4361901"/>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3">
            <a:extLst>
              <a:ext uri="{FF2B5EF4-FFF2-40B4-BE49-F238E27FC236}">
                <a16:creationId xmlns:a16="http://schemas.microsoft.com/office/drawing/2014/main" id="{B7D88169-1A71-4B4C-9D82-67A4242B6401}"/>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48</a:t>
            </a:fld>
            <a:endParaRPr lang="en-US" dirty="0"/>
          </a:p>
        </p:txBody>
      </p:sp>
    </p:spTree>
    <p:extLst>
      <p:ext uri="{BB962C8B-B14F-4D97-AF65-F5344CB8AC3E}">
        <p14:creationId xmlns:p14="http://schemas.microsoft.com/office/powerpoint/2010/main" val="42694512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RIEDP-</a:t>
            </a:r>
            <a:r>
              <a:rPr lang="fr-FR" dirty="0" err="1"/>
              <a:t>required</a:t>
            </a:r>
            <a:r>
              <a:rPr lang="fr-FR" dirty="0"/>
              <a:t> formats</a:t>
            </a:r>
            <a:endParaRPr lang="en-US" dirty="0"/>
          </a:p>
        </p:txBody>
      </p:sp>
      <p:sp>
        <p:nvSpPr>
          <p:cNvPr id="3" name="Espace réservé du contenu 2"/>
          <p:cNvSpPr>
            <a:spLocks noGrp="1"/>
          </p:cNvSpPr>
          <p:nvPr>
            <p:ph sz="quarter" idx="11"/>
          </p:nvPr>
        </p:nvSpPr>
        <p:spPr/>
        <p:txBody>
          <a:bodyPr>
            <a:normAutofit fontScale="77500" lnSpcReduction="20000"/>
          </a:bodyPr>
          <a:lstStyle/>
          <a:p>
            <a:r>
              <a:rPr lang="en-US" dirty="0"/>
              <a:t>The data formats required for RIEDP-compliant data exchange:</a:t>
            </a:r>
          </a:p>
          <a:p>
            <a:pPr lvl="1"/>
            <a:r>
              <a:rPr lang="en-US" dirty="0" err="1">
                <a:solidFill>
                  <a:srgbClr val="0070C0"/>
                </a:solidFill>
              </a:rPr>
              <a:t>GeoTIFF</a:t>
            </a:r>
            <a:r>
              <a:rPr lang="en-US" dirty="0"/>
              <a:t> (revision 1.0 October 1995), for terrain elevation data.</a:t>
            </a:r>
          </a:p>
          <a:p>
            <a:pPr lvl="1"/>
            <a:r>
              <a:rPr lang="en-US" dirty="0">
                <a:solidFill>
                  <a:srgbClr val="0070C0"/>
                </a:solidFill>
              </a:rPr>
              <a:t>ESRI </a:t>
            </a:r>
            <a:r>
              <a:rPr lang="en-US" dirty="0" err="1">
                <a:solidFill>
                  <a:srgbClr val="0070C0"/>
                </a:solidFill>
              </a:rPr>
              <a:t>Shapefile</a:t>
            </a:r>
            <a:r>
              <a:rPr lang="en-US" dirty="0">
                <a:solidFill>
                  <a:srgbClr val="0070C0"/>
                </a:solidFill>
              </a:rPr>
              <a:t> </a:t>
            </a:r>
            <a:r>
              <a:rPr lang="en-US" dirty="0"/>
              <a:t>(technical description White Paper July 1998), for instances, and possibly for classes of terrain features and vector data.</a:t>
            </a:r>
          </a:p>
          <a:p>
            <a:pPr lvl="1"/>
            <a:r>
              <a:rPr lang="en-US" dirty="0" err="1">
                <a:solidFill>
                  <a:srgbClr val="0070C0"/>
                </a:solidFill>
              </a:rPr>
              <a:t>GeoTIFF</a:t>
            </a:r>
            <a:r>
              <a:rPr lang="en-US" dirty="0"/>
              <a:t> (revision 1.0 October 1995) or </a:t>
            </a:r>
            <a:r>
              <a:rPr lang="en-US" dirty="0">
                <a:solidFill>
                  <a:srgbClr val="0070C0"/>
                </a:solidFill>
              </a:rPr>
              <a:t>JPEG 2000 </a:t>
            </a:r>
            <a:r>
              <a:rPr lang="en-US" dirty="0"/>
              <a:t>(ISO/IEC 15444 – Part 1) for terrain imagery data, as well as other raster-based data.</a:t>
            </a:r>
          </a:p>
          <a:p>
            <a:pPr lvl="1"/>
            <a:r>
              <a:rPr lang="en-US" dirty="0" err="1">
                <a:solidFill>
                  <a:srgbClr val="0070C0"/>
                </a:solidFill>
              </a:rPr>
              <a:t>OpenFlight</a:t>
            </a:r>
            <a:r>
              <a:rPr lang="en-US" dirty="0"/>
              <a:t> (version 16.0 or higher), for 3D models, both natural and man-made, placed on the terrain or dynamically included in the environment.</a:t>
            </a:r>
          </a:p>
          <a:p>
            <a:pPr lvl="1"/>
            <a:r>
              <a:rPr lang="en-US" dirty="0">
                <a:solidFill>
                  <a:srgbClr val="0070C0"/>
                </a:solidFill>
              </a:rPr>
              <a:t>PNG</a:t>
            </a:r>
            <a:r>
              <a:rPr lang="en-US" dirty="0"/>
              <a:t> (ISO/IEC 15948:2004), </a:t>
            </a:r>
            <a:r>
              <a:rPr lang="en-US" dirty="0">
                <a:solidFill>
                  <a:srgbClr val="0070C0"/>
                </a:solidFill>
              </a:rPr>
              <a:t>SGI RGB</a:t>
            </a:r>
            <a:r>
              <a:rPr lang="en-US" dirty="0"/>
              <a:t> or </a:t>
            </a:r>
            <a:r>
              <a:rPr lang="en-US" dirty="0">
                <a:solidFill>
                  <a:srgbClr val="0070C0"/>
                </a:solidFill>
              </a:rPr>
              <a:t>SGI RGBA</a:t>
            </a:r>
            <a:r>
              <a:rPr lang="en-US" dirty="0"/>
              <a:t>, image formats for texture maps, used in portraying object surfaces and some terrain surfaces. </a:t>
            </a:r>
          </a:p>
          <a:p>
            <a:pPr lvl="1"/>
            <a:endParaRPr lang="en-US" dirty="0"/>
          </a:p>
          <a:p>
            <a:pPr lvl="1"/>
            <a:r>
              <a:rPr lang="en-US" dirty="0"/>
              <a:t>In addition, </a:t>
            </a:r>
            <a:r>
              <a:rPr lang="en-US" dirty="0">
                <a:solidFill>
                  <a:srgbClr val="0070C0"/>
                </a:solidFill>
              </a:rPr>
              <a:t>XML</a:t>
            </a:r>
            <a:r>
              <a:rPr lang="en-US" dirty="0"/>
              <a:t> (and associated XML schema) is used to provide those RIEDP-required data that is not supported through the above formats.</a:t>
            </a:r>
          </a:p>
          <a:p>
            <a:endParaRPr lang="fr-FR" dirty="0"/>
          </a:p>
          <a:p>
            <a:r>
              <a:rPr lang="fr-FR" dirty="0"/>
              <a:t>NOTE : </a:t>
            </a:r>
          </a:p>
          <a:p>
            <a:pPr lvl="1"/>
            <a:r>
              <a:rPr lang="en-US" dirty="0"/>
              <a:t>RIEDP does NOT impose </a:t>
            </a:r>
            <a:r>
              <a:rPr lang="fr-FR" dirty="0"/>
              <a:t>RIEDP-</a:t>
            </a:r>
            <a:r>
              <a:rPr lang="fr-FR" dirty="0" err="1"/>
              <a:t>required</a:t>
            </a:r>
            <a:r>
              <a:rPr lang="en-US" dirty="0"/>
              <a:t> Formats for use within a Data Producer’s internal Processes</a:t>
            </a:r>
          </a:p>
          <a:p>
            <a:pPr lvl="1"/>
            <a:r>
              <a:rPr lang="en-US" dirty="0"/>
              <a:t>The list of </a:t>
            </a:r>
            <a:r>
              <a:rPr lang="en-US" dirty="0">
                <a:solidFill>
                  <a:srgbClr val="3366CC"/>
                </a:solidFill>
              </a:rPr>
              <a:t>RIEDP-required formats may be extended</a:t>
            </a:r>
            <a:r>
              <a:rPr lang="en-US" dirty="0"/>
              <a:t>, updated, or modified through amendment or revision of this specification. Condition : Candidate formats shall </a:t>
            </a:r>
            <a:r>
              <a:rPr lang="en-US" dirty="0">
                <a:solidFill>
                  <a:srgbClr val="3366CC"/>
                </a:solidFill>
              </a:rPr>
              <a:t>comply with the RADM principles</a:t>
            </a:r>
            <a:r>
              <a:rPr lang="en-US" dirty="0"/>
              <a:t>.</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9968" y="204090"/>
            <a:ext cx="1379220" cy="89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2021" y="280124"/>
            <a:ext cx="1283888" cy="74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WordArt 8">
            <a:extLst>
              <a:ext uri="{FF2B5EF4-FFF2-40B4-BE49-F238E27FC236}">
                <a16:creationId xmlns:a16="http://schemas.microsoft.com/office/drawing/2014/main" id="{DA4671F8-7EC9-4D9F-8FD9-6CB242CE5C81}"/>
              </a:ext>
            </a:extLst>
          </p:cNvPr>
          <p:cNvSpPr>
            <a:spLocks noChangeArrowheads="1" noChangeShapeType="1" noTextEdit="1"/>
          </p:cNvSpPr>
          <p:nvPr/>
        </p:nvSpPr>
        <p:spPr bwMode="auto">
          <a:xfrm rot="21335813">
            <a:off x="7787455" y="4548110"/>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4.4</a:t>
            </a:r>
          </a:p>
        </p:txBody>
      </p:sp>
      <p:sp>
        <p:nvSpPr>
          <p:cNvPr id="12" name="WordArt 8">
            <a:extLst>
              <a:ext uri="{FF2B5EF4-FFF2-40B4-BE49-F238E27FC236}">
                <a16:creationId xmlns:a16="http://schemas.microsoft.com/office/drawing/2014/main" id="{4D7FC5F6-0F73-4506-AEF5-D02ED77EB5AE}"/>
              </a:ext>
            </a:extLst>
          </p:cNvPr>
          <p:cNvSpPr>
            <a:spLocks noChangeArrowheads="1" noChangeShapeType="1" noTextEdit="1"/>
          </p:cNvSpPr>
          <p:nvPr/>
        </p:nvSpPr>
        <p:spPr bwMode="auto">
          <a:xfrm rot="21335813">
            <a:off x="7787455" y="602480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4.6</a:t>
            </a:r>
          </a:p>
        </p:txBody>
      </p:sp>
      <p:sp>
        <p:nvSpPr>
          <p:cNvPr id="9" name="Rectangle 3">
            <a:extLst>
              <a:ext uri="{FF2B5EF4-FFF2-40B4-BE49-F238E27FC236}">
                <a16:creationId xmlns:a16="http://schemas.microsoft.com/office/drawing/2014/main" id="{1DD66A36-77E6-43DB-A750-E2ED156A211B}"/>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49</a:t>
            </a:fld>
            <a:endParaRPr lang="en-US" dirty="0"/>
          </a:p>
        </p:txBody>
      </p:sp>
    </p:spTree>
    <p:extLst>
      <p:ext uri="{BB962C8B-B14F-4D97-AF65-F5344CB8AC3E}">
        <p14:creationId xmlns:p14="http://schemas.microsoft.com/office/powerpoint/2010/main" val="15377225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Agenda</a:t>
            </a:r>
          </a:p>
        </p:txBody>
      </p:sp>
      <p:sp>
        <p:nvSpPr>
          <p:cNvPr id="3" name="Espace réservé du contenu 2"/>
          <p:cNvSpPr>
            <a:spLocks noGrp="1"/>
          </p:cNvSpPr>
          <p:nvPr>
            <p:ph idx="1"/>
          </p:nvPr>
        </p:nvSpPr>
        <p:spPr/>
        <p:txBody>
          <a:bodyPr>
            <a:normAutofit/>
          </a:bodyPr>
          <a:lstStyle/>
          <a:p>
            <a:r>
              <a:rPr lang="en-US" dirty="0"/>
              <a:t>The Operational Context</a:t>
            </a:r>
          </a:p>
          <a:p>
            <a:r>
              <a:rPr lang="en-US" dirty="0"/>
              <a:t>The RIEDP Approach</a:t>
            </a:r>
          </a:p>
          <a:p>
            <a:r>
              <a:rPr lang="en-US" dirty="0"/>
              <a:t>The RIEDP Components</a:t>
            </a:r>
          </a:p>
          <a:p>
            <a:pPr lvl="1"/>
            <a:r>
              <a:rPr lang="en-US" dirty="0"/>
              <a:t>RPM Stages</a:t>
            </a:r>
          </a:p>
          <a:p>
            <a:pPr lvl="1"/>
            <a:r>
              <a:rPr lang="en-US" dirty="0"/>
              <a:t>RADM</a:t>
            </a:r>
          </a:p>
          <a:p>
            <a:pPr lvl="1"/>
            <a:r>
              <a:rPr lang="en-US" dirty="0"/>
              <a:t>RADM Parts</a:t>
            </a:r>
          </a:p>
          <a:p>
            <a:r>
              <a:rPr lang="en-US" dirty="0"/>
              <a:t>Semantics for RIEDP data sharing</a:t>
            </a:r>
          </a:p>
          <a:p>
            <a:r>
              <a:rPr lang="en-US" dirty="0"/>
              <a:t>RIEDP and Other Similar Initiatives</a:t>
            </a:r>
          </a:p>
          <a:p>
            <a:r>
              <a:rPr lang="en-US" dirty="0"/>
              <a:t>Summary and Q/A</a:t>
            </a:r>
          </a:p>
        </p:txBody>
      </p:sp>
      <p:sp>
        <p:nvSpPr>
          <p:cNvPr id="6" name="Rectangle 3">
            <a:extLst>
              <a:ext uri="{FF2B5EF4-FFF2-40B4-BE49-F238E27FC236}">
                <a16:creationId xmlns:a16="http://schemas.microsoft.com/office/drawing/2014/main" id="{DF1318C1-C913-41D7-A086-565778D7E56E}"/>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a:t>
            </a:fld>
            <a:endParaRPr lang="en-US" dirty="0"/>
          </a:p>
        </p:txBody>
      </p:sp>
    </p:spTree>
    <p:extLst>
      <p:ext uri="{BB962C8B-B14F-4D97-AF65-F5344CB8AC3E}">
        <p14:creationId xmlns:p14="http://schemas.microsoft.com/office/powerpoint/2010/main" val="1256318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Export </a:t>
            </a:r>
            <a:r>
              <a:rPr lang="fr-FR" dirty="0" err="1"/>
              <a:t>Database</a:t>
            </a:r>
            <a:endParaRPr lang="fr-FR" dirty="0"/>
          </a:p>
        </p:txBody>
      </p:sp>
      <p:sp>
        <p:nvSpPr>
          <p:cNvPr id="5" name="Rectangle 3">
            <a:extLst>
              <a:ext uri="{FF2B5EF4-FFF2-40B4-BE49-F238E27FC236}">
                <a16:creationId xmlns:a16="http://schemas.microsoft.com/office/drawing/2014/main" id="{421BC001-0F14-4FF8-9187-C4956CC3869A}"/>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50</a:t>
            </a:fld>
            <a:endParaRPr lang="en-US" dirty="0"/>
          </a:p>
        </p:txBody>
      </p:sp>
      <p:pic>
        <p:nvPicPr>
          <p:cNvPr id="6" name="Image 5"/>
          <p:cNvPicPr>
            <a:picLocks noChangeAspect="1"/>
          </p:cNvPicPr>
          <p:nvPr/>
        </p:nvPicPr>
        <p:blipFill>
          <a:blip r:embed="rId3"/>
          <a:stretch>
            <a:fillRect/>
          </a:stretch>
        </p:blipFill>
        <p:spPr>
          <a:xfrm>
            <a:off x="2179623" y="796142"/>
            <a:ext cx="7832754" cy="5943428"/>
          </a:xfrm>
          <a:prstGeom prst="rect">
            <a:avLst/>
          </a:prstGeom>
        </p:spPr>
      </p:pic>
      <p:sp>
        <p:nvSpPr>
          <p:cNvPr id="3" name="Rectangle 2">
            <a:extLst>
              <a:ext uri="{FF2B5EF4-FFF2-40B4-BE49-F238E27FC236}">
                <a16:creationId xmlns:a16="http://schemas.microsoft.com/office/drawing/2014/main" id="{5BF57C85-48D1-4806-9CC2-75F7B01E6610}"/>
              </a:ext>
            </a:extLst>
          </p:cNvPr>
          <p:cNvSpPr/>
          <p:nvPr/>
        </p:nvSpPr>
        <p:spPr>
          <a:xfrm rot="20495738">
            <a:off x="6110132" y="759256"/>
            <a:ext cx="1141659" cy="400110"/>
          </a:xfrm>
          <a:prstGeom prst="rect">
            <a:avLst/>
          </a:prstGeom>
          <a:noFill/>
        </p:spPr>
        <p:txBody>
          <a:bodyPr wrap="none" lIns="91440" tIns="45720" rIns="91440" bIns="45720">
            <a:spAutoFit/>
          </a:bodyPr>
          <a:lstStyle/>
          <a:p>
            <a:pPr algn="ctr"/>
            <a:r>
              <a:rPr lang="fr-FR" sz="2000" b="0" cap="none" spc="0" dirty="0" err="1">
                <a:ln w="0"/>
                <a:solidFill>
                  <a:srgbClr val="C00000"/>
                </a:solidFill>
                <a:effectLst>
                  <a:outerShdw blurRad="38100" dist="25400" dir="5400000" algn="ctr" rotWithShape="0">
                    <a:srgbClr val="6E747A">
                      <a:alpha val="43000"/>
                    </a:srgbClr>
                  </a:outerShdw>
                </a:effectLst>
              </a:rPr>
              <a:t>GeoTIFF</a:t>
            </a:r>
            <a:endParaRPr lang="fr-FR" sz="2000" b="0" cap="none" spc="0" dirty="0">
              <a:ln w="0"/>
              <a:solidFill>
                <a:srgbClr val="C00000"/>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D81EDA91-27E4-4CE9-A085-0F1BBFB61920}"/>
              </a:ext>
            </a:extLst>
          </p:cNvPr>
          <p:cNvSpPr/>
          <p:nvPr/>
        </p:nvSpPr>
        <p:spPr>
          <a:xfrm rot="20495738">
            <a:off x="6172071" y="1564878"/>
            <a:ext cx="1329467"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Shapefiles</a:t>
            </a:r>
          </a:p>
        </p:txBody>
      </p:sp>
      <p:sp>
        <p:nvSpPr>
          <p:cNvPr id="8" name="Rectangle 7">
            <a:extLst>
              <a:ext uri="{FF2B5EF4-FFF2-40B4-BE49-F238E27FC236}">
                <a16:creationId xmlns:a16="http://schemas.microsoft.com/office/drawing/2014/main" id="{4EB89CAB-E15E-408F-AD7A-EEF562413790}"/>
              </a:ext>
            </a:extLst>
          </p:cNvPr>
          <p:cNvSpPr/>
          <p:nvPr/>
        </p:nvSpPr>
        <p:spPr>
          <a:xfrm rot="20495738">
            <a:off x="6154232" y="2442412"/>
            <a:ext cx="659155"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XML</a:t>
            </a:r>
          </a:p>
        </p:txBody>
      </p:sp>
      <p:sp>
        <p:nvSpPr>
          <p:cNvPr id="9" name="Rectangle 8">
            <a:extLst>
              <a:ext uri="{FF2B5EF4-FFF2-40B4-BE49-F238E27FC236}">
                <a16:creationId xmlns:a16="http://schemas.microsoft.com/office/drawing/2014/main" id="{4ECFA9AB-9CC8-4F1A-94D7-EF0F429DFA46}"/>
              </a:ext>
            </a:extLst>
          </p:cNvPr>
          <p:cNvSpPr/>
          <p:nvPr/>
        </p:nvSpPr>
        <p:spPr>
          <a:xfrm rot="20495738">
            <a:off x="6170104" y="3268072"/>
            <a:ext cx="1406412" cy="400110"/>
          </a:xfrm>
          <a:prstGeom prst="rect">
            <a:avLst/>
          </a:prstGeom>
          <a:noFill/>
        </p:spPr>
        <p:txBody>
          <a:bodyPr wrap="none" lIns="91440" tIns="45720" rIns="91440" bIns="45720">
            <a:spAutoFit/>
          </a:bodyPr>
          <a:lstStyle/>
          <a:p>
            <a:pPr algn="ctr"/>
            <a:r>
              <a:rPr lang="fr-FR" sz="2000" b="0" cap="none" spc="0" dirty="0" err="1">
                <a:ln w="0"/>
                <a:solidFill>
                  <a:srgbClr val="C00000"/>
                </a:solidFill>
                <a:effectLst>
                  <a:outerShdw blurRad="38100" dist="25400" dir="5400000" algn="ctr" rotWithShape="0">
                    <a:srgbClr val="6E747A">
                      <a:alpha val="43000"/>
                    </a:srgbClr>
                  </a:outerShdw>
                </a:effectLst>
              </a:rPr>
              <a:t>OpenFlight</a:t>
            </a:r>
            <a:endParaRPr lang="fr-FR" sz="2000" b="0" cap="none" spc="0" dirty="0">
              <a:ln w="0"/>
              <a:solidFill>
                <a:srgbClr val="C00000"/>
              </a:solidFill>
              <a:effectLst>
                <a:outerShdw blurRad="38100" dist="25400" dir="5400000" algn="ctr" rotWithShape="0">
                  <a:srgbClr val="6E747A">
                    <a:alpha val="43000"/>
                  </a:srgbClr>
                </a:outerShdw>
              </a:effectLst>
            </a:endParaRPr>
          </a:p>
        </p:txBody>
      </p:sp>
      <p:sp>
        <p:nvSpPr>
          <p:cNvPr id="10" name="Rectangle 9">
            <a:extLst>
              <a:ext uri="{FF2B5EF4-FFF2-40B4-BE49-F238E27FC236}">
                <a16:creationId xmlns:a16="http://schemas.microsoft.com/office/drawing/2014/main" id="{38011E7C-D95D-4DBF-99B5-A7F87BBFF267}"/>
              </a:ext>
            </a:extLst>
          </p:cNvPr>
          <p:cNvSpPr/>
          <p:nvPr/>
        </p:nvSpPr>
        <p:spPr>
          <a:xfrm rot="20495738">
            <a:off x="6174620" y="4155689"/>
            <a:ext cx="1229824"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PNG RGB</a:t>
            </a:r>
          </a:p>
        </p:txBody>
      </p:sp>
      <p:sp>
        <p:nvSpPr>
          <p:cNvPr id="11" name="Rectangle 10">
            <a:extLst>
              <a:ext uri="{FF2B5EF4-FFF2-40B4-BE49-F238E27FC236}">
                <a16:creationId xmlns:a16="http://schemas.microsoft.com/office/drawing/2014/main" id="{868A6538-C46B-4C73-AAAD-663E72596904}"/>
              </a:ext>
            </a:extLst>
          </p:cNvPr>
          <p:cNvSpPr/>
          <p:nvPr/>
        </p:nvSpPr>
        <p:spPr>
          <a:xfrm rot="20495738">
            <a:off x="591761" y="4539654"/>
            <a:ext cx="3052310"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RIEDP Exchange Formats</a:t>
            </a:r>
          </a:p>
        </p:txBody>
      </p:sp>
      <p:sp>
        <p:nvSpPr>
          <p:cNvPr id="12" name="Rectangle 11">
            <a:extLst>
              <a:ext uri="{FF2B5EF4-FFF2-40B4-BE49-F238E27FC236}">
                <a16:creationId xmlns:a16="http://schemas.microsoft.com/office/drawing/2014/main" id="{DBB1D50B-10BC-421F-909C-9747A211A080}"/>
              </a:ext>
            </a:extLst>
          </p:cNvPr>
          <p:cNvSpPr/>
          <p:nvPr/>
        </p:nvSpPr>
        <p:spPr>
          <a:xfrm rot="20495738">
            <a:off x="6154232" y="6020947"/>
            <a:ext cx="659155"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XML</a:t>
            </a:r>
          </a:p>
        </p:txBody>
      </p:sp>
      <p:sp>
        <p:nvSpPr>
          <p:cNvPr id="13" name="WordArt 8">
            <a:extLst>
              <a:ext uri="{FF2B5EF4-FFF2-40B4-BE49-F238E27FC236}">
                <a16:creationId xmlns:a16="http://schemas.microsoft.com/office/drawing/2014/main" id="{C758DEDE-F90A-484D-A3D1-6A0D2570E72D}"/>
              </a:ext>
            </a:extLst>
          </p:cNvPr>
          <p:cNvSpPr>
            <a:spLocks noChangeArrowheads="1" noChangeShapeType="1" noTextEdit="1"/>
          </p:cNvSpPr>
          <p:nvPr/>
        </p:nvSpPr>
        <p:spPr bwMode="auto">
          <a:xfrm rot="20963786">
            <a:off x="8106989" y="5280621"/>
            <a:ext cx="3810777" cy="816939"/>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Additional formats can be introduced through </a:t>
            </a:r>
          </a:p>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SISO EDRS  Product Support Group</a:t>
            </a:r>
          </a:p>
        </p:txBody>
      </p:sp>
    </p:spTree>
    <p:extLst>
      <p:ext uri="{BB962C8B-B14F-4D97-AF65-F5344CB8AC3E}">
        <p14:creationId xmlns:p14="http://schemas.microsoft.com/office/powerpoint/2010/main" val="40924729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p:txBody>
          <a:bodyPr/>
          <a:lstStyle/>
          <a:p>
            <a:r>
              <a:rPr lang="en-US"/>
              <a:t>RIEDP Geospatial Conventions / Tiling</a:t>
            </a:r>
            <a:endParaRPr lang="en-US" dirty="0"/>
          </a:p>
        </p:txBody>
      </p:sp>
      <p:sp>
        <p:nvSpPr>
          <p:cNvPr id="16" name="Espace réservé du contenu 15"/>
          <p:cNvSpPr>
            <a:spLocks noGrp="1"/>
          </p:cNvSpPr>
          <p:nvPr>
            <p:ph idx="1"/>
          </p:nvPr>
        </p:nvSpPr>
        <p:spPr/>
        <p:txBody>
          <a:bodyPr/>
          <a:lstStyle/>
          <a:p>
            <a:r>
              <a:rPr lang="fr-FR" dirty="0" err="1"/>
              <a:t>Tiling</a:t>
            </a:r>
            <a:r>
              <a:rPr lang="fr-FR" dirty="0"/>
              <a:t>:</a:t>
            </a:r>
          </a:p>
          <a:p>
            <a:pPr lvl="1"/>
            <a:r>
              <a:rPr lang="fr-FR" dirty="0"/>
              <a:t>Division of the area of </a:t>
            </a:r>
            <a:r>
              <a:rPr lang="fr-FR" dirty="0" err="1"/>
              <a:t>interest</a:t>
            </a:r>
            <a:r>
              <a:rPr lang="fr-FR" dirty="0"/>
              <a:t> </a:t>
            </a:r>
          </a:p>
          <a:p>
            <a:pPr lvl="1"/>
            <a:r>
              <a:rPr lang="fr-FR" dirty="0"/>
              <a:t>1square </a:t>
            </a:r>
            <a:r>
              <a:rPr lang="fr-FR" dirty="0" err="1"/>
              <a:t>degree</a:t>
            </a:r>
            <a:endParaRPr lang="fr-FR" dirty="0"/>
          </a:p>
          <a:p>
            <a:pPr lvl="1"/>
            <a:endParaRPr lang="fr-FR" dirty="0"/>
          </a:p>
          <a:p>
            <a:endParaRPr lang="fr-FR" dirty="0"/>
          </a:p>
          <a:p>
            <a:endParaRPr lang="fr-FR" dirty="0"/>
          </a:p>
          <a:p>
            <a:endParaRPr lang="fr-FR" dirty="0"/>
          </a:p>
          <a:p>
            <a:endParaRPr lang="fr-FR" dirty="0"/>
          </a:p>
          <a:p>
            <a:r>
              <a:rPr lang="en-US" dirty="0"/>
              <a:t>Region</a:t>
            </a:r>
          </a:p>
          <a:p>
            <a:pPr lvl="1"/>
            <a:r>
              <a:rPr lang="fr-FR" dirty="0"/>
              <a:t>Single Block</a:t>
            </a:r>
          </a:p>
          <a:p>
            <a:pPr lvl="1"/>
            <a:r>
              <a:rPr lang="fr-FR" dirty="0"/>
              <a:t>For </a:t>
            </a:r>
            <a:r>
              <a:rPr lang="fr-FR" dirty="0" err="1"/>
              <a:t>those</a:t>
            </a:r>
            <a:r>
              <a:rPr lang="fr-FR" dirty="0"/>
              <a:t> </a:t>
            </a:r>
            <a:r>
              <a:rPr lang="fr-FR" dirty="0" err="1"/>
              <a:t>who</a:t>
            </a:r>
            <a:r>
              <a:rPr lang="fr-FR" dirty="0"/>
              <a:t> do not </a:t>
            </a:r>
            <a:r>
              <a:rPr lang="fr-FR" dirty="0" err="1"/>
              <a:t>consider</a:t>
            </a:r>
            <a:r>
              <a:rPr lang="fr-FR" dirty="0"/>
              <a:t> </a:t>
            </a:r>
            <a:r>
              <a:rPr lang="fr-FR" dirty="0" err="1"/>
              <a:t>Tiles</a:t>
            </a:r>
            <a:endParaRPr lang="fr-FR" dirty="0"/>
          </a:p>
        </p:txBody>
      </p:sp>
      <p:pic>
        <p:nvPicPr>
          <p:cNvPr id="8" name="Image 7"/>
          <p:cNvPicPr>
            <a:picLocks noChangeAspect="1"/>
          </p:cNvPicPr>
          <p:nvPr/>
        </p:nvPicPr>
        <p:blipFill rotWithShape="1">
          <a:blip r:embed="rId3"/>
          <a:srcRect r="42806"/>
          <a:stretch/>
        </p:blipFill>
        <p:spPr>
          <a:xfrm>
            <a:off x="1257895" y="2457450"/>
            <a:ext cx="4764628" cy="2526030"/>
          </a:xfrm>
          <a:prstGeom prst="rect">
            <a:avLst/>
          </a:prstGeo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5781" y="806311"/>
            <a:ext cx="1211262" cy="4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4108" y="892996"/>
            <a:ext cx="5268742" cy="525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WordArt 8">
            <a:extLst>
              <a:ext uri="{FF2B5EF4-FFF2-40B4-BE49-F238E27FC236}">
                <a16:creationId xmlns:a16="http://schemas.microsoft.com/office/drawing/2014/main" id="{3353B083-9B76-4AE5-9B6B-D3D5574D7BD8}"/>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4.3.3.2.7</a:t>
            </a:r>
          </a:p>
        </p:txBody>
      </p:sp>
      <p:sp>
        <p:nvSpPr>
          <p:cNvPr id="11" name="Rectangle 3">
            <a:extLst>
              <a:ext uri="{FF2B5EF4-FFF2-40B4-BE49-F238E27FC236}">
                <a16:creationId xmlns:a16="http://schemas.microsoft.com/office/drawing/2014/main" id="{AED6ECE7-4264-4B3F-9B54-D76322A6FC90}"/>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51</a:t>
            </a:fld>
            <a:endParaRPr lang="en-US" dirty="0"/>
          </a:p>
        </p:txBody>
      </p:sp>
    </p:spTree>
    <p:extLst>
      <p:ext uri="{BB962C8B-B14F-4D97-AF65-F5344CB8AC3E}">
        <p14:creationId xmlns:p14="http://schemas.microsoft.com/office/powerpoint/2010/main" val="29412164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a:xfrm>
            <a:off x="1169559" y="0"/>
            <a:ext cx="9871761" cy="795130"/>
          </a:xfrm>
        </p:spPr>
        <p:txBody>
          <a:bodyPr/>
          <a:lstStyle/>
          <a:p>
            <a:r>
              <a:rPr lang="en-US" dirty="0"/>
              <a:t>RIEDP Geospatial Conventions / Spatial Reference</a:t>
            </a:r>
          </a:p>
        </p:txBody>
      </p:sp>
      <p:sp>
        <p:nvSpPr>
          <p:cNvPr id="7" name="Rectangle 3">
            <a:extLst>
              <a:ext uri="{FF2B5EF4-FFF2-40B4-BE49-F238E27FC236}">
                <a16:creationId xmlns:a16="http://schemas.microsoft.com/office/drawing/2014/main" id="{18C64D12-6A48-4242-9C21-7B30834B2F0B}"/>
              </a:ext>
            </a:extLst>
          </p:cNvPr>
          <p:cNvSpPr>
            <a:spLocks noGrp="1" noChangeArrowheads="1"/>
          </p:cNvSpPr>
          <p:nvPr>
            <p:ph type="sldNum" sz="quarter" idx="10"/>
          </p:nvPr>
        </p:nvSpPr>
        <p:spPr>
          <a:prstGeom prst="rect">
            <a:avLst/>
          </a:prstGeom>
        </p:spPr>
        <p:txBody>
          <a:bodyPr/>
          <a:lstStyle>
            <a:lvl1pPr algn="r">
              <a:defRPr sz="1400"/>
            </a:lvl1pPr>
          </a:lstStyle>
          <a:p>
            <a:pPr>
              <a:defRPr/>
            </a:pPr>
            <a:fld id="{D68E8870-17DE-45C4-A8DD-7644B2422933}" type="slidenum">
              <a:rPr lang="en-US" smtClean="0"/>
              <a:pPr>
                <a:defRPr/>
              </a:pPr>
              <a:t>52</a:t>
            </a:fld>
            <a:endParaRPr lang="en-US" dirty="0"/>
          </a:p>
        </p:txBody>
      </p:sp>
      <p:sp>
        <p:nvSpPr>
          <p:cNvPr id="16" name="Espace réservé du contenu 15"/>
          <p:cNvSpPr>
            <a:spLocks noGrp="1"/>
          </p:cNvSpPr>
          <p:nvPr>
            <p:ph type="body" sz="quarter" idx="12"/>
          </p:nvPr>
        </p:nvSpPr>
        <p:spPr/>
        <p:txBody>
          <a:bodyPr>
            <a:normAutofit fontScale="85000" lnSpcReduction="10000"/>
          </a:bodyPr>
          <a:lstStyle/>
          <a:p>
            <a:r>
              <a:rPr lang="en-US" dirty="0"/>
              <a:t>RIEDP-compliant &lt;Database&gt; conforms to the following:</a:t>
            </a:r>
          </a:p>
          <a:p>
            <a:pPr lvl="1"/>
            <a:r>
              <a:rPr lang="en-US" dirty="0" err="1"/>
              <a:t>Database_SRF</a:t>
            </a:r>
            <a:r>
              <a:rPr lang="en-US" dirty="0"/>
              <a:t>: GEODETIC_WGS_1984</a:t>
            </a:r>
          </a:p>
          <a:p>
            <a:pPr lvl="1"/>
            <a:r>
              <a:rPr lang="en-US" dirty="0" err="1"/>
              <a:t>Database_Origin</a:t>
            </a:r>
            <a:r>
              <a:rPr lang="en-US" dirty="0"/>
              <a:t>: longitude value, latitude value, (and optionally, height value)</a:t>
            </a:r>
          </a:p>
          <a:p>
            <a:pPr lvl="1"/>
            <a:r>
              <a:rPr lang="en-US" dirty="0" err="1"/>
              <a:t>Database_Spatial_Domain</a:t>
            </a:r>
            <a:r>
              <a:rPr lang="en-US" dirty="0"/>
              <a:t>: </a:t>
            </a:r>
          </a:p>
          <a:p>
            <a:pPr lvl="2"/>
            <a:r>
              <a:rPr lang="en-US" dirty="0"/>
              <a:t>Coordinate values : longitude, latitude, </a:t>
            </a:r>
            <a:br>
              <a:rPr lang="en-US" dirty="0"/>
            </a:br>
            <a:r>
              <a:rPr lang="en-US" dirty="0"/>
              <a:t>(and optionally height)</a:t>
            </a:r>
          </a:p>
          <a:p>
            <a:pPr lvl="2"/>
            <a:r>
              <a:rPr lang="en-US" dirty="0"/>
              <a:t>for the Lower Left and Upper Right corners of the database, in that order</a:t>
            </a:r>
          </a:p>
          <a:p>
            <a:pPr lvl="1"/>
            <a:r>
              <a:rPr lang="en-US" dirty="0"/>
              <a:t>3DModel_SRF: LOCAL_SPACE_RECTANGULAR_3D SRF</a:t>
            </a:r>
          </a:p>
          <a:p>
            <a:pPr lvl="1"/>
            <a:r>
              <a:rPr lang="en-US" dirty="0" err="1"/>
              <a:t>OrientationVectorSpace_SRF</a:t>
            </a:r>
            <a:r>
              <a:rPr lang="en-US" dirty="0"/>
              <a:t>: LOCAL_TANGENT_SPACE_EUCLIDEAN</a:t>
            </a:r>
          </a:p>
          <a:p>
            <a:pPr lvl="1"/>
            <a:r>
              <a:rPr lang="en-US" dirty="0" err="1"/>
              <a:t>Orientation_Values_Convention</a:t>
            </a:r>
            <a:r>
              <a:rPr lang="en-US" dirty="0"/>
              <a:t>: </a:t>
            </a:r>
            <a:r>
              <a:rPr lang="en-US" dirty="0" err="1"/>
              <a:t>Intrinsic_Euler_ZYX</a:t>
            </a:r>
            <a:r>
              <a:rPr lang="en-US" dirty="0"/>
              <a:t> or ZY’X”</a:t>
            </a:r>
          </a:p>
          <a:p>
            <a:endParaRPr lang="fr-FR" dirty="0"/>
          </a:p>
        </p:txBody>
      </p:sp>
      <p:pic>
        <p:nvPicPr>
          <p:cNvPr id="13" name="Picture 4" descr="Figure 41 KCT"/>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62515" t="18837" r="3055" b="19322"/>
          <a:stretch/>
        </p:blipFill>
        <p:spPr bwMode="auto">
          <a:xfrm>
            <a:off x="11072069" y="896061"/>
            <a:ext cx="710677" cy="64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5D524F49-971B-402B-8DE6-8A4B1A90AD34}"/>
              </a:ext>
            </a:extLst>
          </p:cNvPr>
          <p:cNvPicPr>
            <a:picLocks noChangeAspect="1"/>
          </p:cNvPicPr>
          <p:nvPr/>
        </p:nvPicPr>
        <p:blipFill>
          <a:blip r:embed="rId4"/>
          <a:stretch>
            <a:fillRect/>
          </a:stretch>
        </p:blipFill>
        <p:spPr>
          <a:xfrm>
            <a:off x="6421496" y="2466742"/>
            <a:ext cx="5252269" cy="2491390"/>
          </a:xfrm>
          <a:prstGeom prst="rect">
            <a:avLst/>
          </a:prstGeom>
        </p:spPr>
      </p:pic>
      <p:sp>
        <p:nvSpPr>
          <p:cNvPr id="8" name="WordArt 8">
            <a:extLst>
              <a:ext uri="{FF2B5EF4-FFF2-40B4-BE49-F238E27FC236}">
                <a16:creationId xmlns:a16="http://schemas.microsoft.com/office/drawing/2014/main" id="{9367302E-A6CA-4DA0-997F-9C04F83CC828}"/>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4.3.3.2.5</a:t>
            </a:r>
          </a:p>
        </p:txBody>
      </p:sp>
    </p:spTree>
    <p:extLst>
      <p:ext uri="{BB962C8B-B14F-4D97-AF65-F5344CB8AC3E}">
        <p14:creationId xmlns:p14="http://schemas.microsoft.com/office/powerpoint/2010/main" val="1183204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RIEDP Attribution Model</a:t>
            </a:r>
            <a:endParaRPr lang="en-US" dirty="0"/>
          </a:p>
        </p:txBody>
      </p:sp>
      <p:sp>
        <p:nvSpPr>
          <p:cNvPr id="8" name="Espace réservé du contenu 7"/>
          <p:cNvSpPr>
            <a:spLocks noGrp="1"/>
          </p:cNvSpPr>
          <p:nvPr>
            <p:ph idx="1"/>
          </p:nvPr>
        </p:nvSpPr>
        <p:spPr>
          <a:xfrm>
            <a:off x="593061" y="1053389"/>
            <a:ext cx="10928351" cy="5067582"/>
          </a:xfrm>
        </p:spPr>
        <p:txBody>
          <a:bodyPr>
            <a:normAutofit fontScale="92500" lnSpcReduction="20000"/>
          </a:bodyPr>
          <a:lstStyle/>
          <a:p>
            <a:pPr>
              <a:tabLst>
                <a:tab pos="4033838" algn="l"/>
              </a:tabLst>
            </a:pPr>
            <a:r>
              <a:rPr lang="fr-FR" dirty="0" err="1"/>
              <a:t>Related</a:t>
            </a:r>
            <a:r>
              <a:rPr lang="fr-FR" dirty="0"/>
              <a:t> to </a:t>
            </a:r>
            <a:r>
              <a:rPr lang="fr-FR" dirty="0" err="1"/>
              <a:t>Feature</a:t>
            </a:r>
            <a:r>
              <a:rPr lang="fr-FR" dirty="0"/>
              <a:t> instances and </a:t>
            </a:r>
            <a:r>
              <a:rPr lang="fr-FR" dirty="0" err="1"/>
              <a:t>Templates</a:t>
            </a:r>
            <a:endParaRPr lang="fr-FR" dirty="0"/>
          </a:p>
          <a:p>
            <a:pPr lvl="1"/>
            <a:r>
              <a:rPr lang="fr-FR" dirty="0" err="1"/>
              <a:t>Detailed</a:t>
            </a:r>
            <a:r>
              <a:rPr lang="fr-FR" dirty="0"/>
              <a:t> </a:t>
            </a:r>
            <a:r>
              <a:rPr lang="fr-FR" dirty="0" err="1"/>
              <a:t>Characterization</a:t>
            </a:r>
            <a:r>
              <a:rPr lang="fr-FR" dirty="0"/>
              <a:t> of </a:t>
            </a:r>
            <a:r>
              <a:rPr lang="fr-FR" dirty="0" err="1"/>
              <a:t>their</a:t>
            </a:r>
            <a:r>
              <a:rPr lang="fr-FR" dirty="0"/>
              <a:t> </a:t>
            </a:r>
            <a:r>
              <a:rPr lang="fr-FR" dirty="0" err="1"/>
              <a:t>Properties</a:t>
            </a:r>
            <a:endParaRPr lang="fr-FR" dirty="0"/>
          </a:p>
          <a:p>
            <a:pPr lvl="2"/>
            <a:r>
              <a:rPr lang="fr-FR" dirty="0"/>
              <a:t>For </a:t>
            </a:r>
            <a:r>
              <a:rPr lang="fr-FR" dirty="0" err="1"/>
              <a:t>Geospatial</a:t>
            </a:r>
            <a:r>
              <a:rPr lang="fr-FR" dirty="0"/>
              <a:t> information</a:t>
            </a:r>
          </a:p>
          <a:p>
            <a:pPr lvl="2"/>
            <a:r>
              <a:rPr lang="fr-FR" dirty="0"/>
              <a:t>For Formats </a:t>
            </a:r>
            <a:r>
              <a:rPr lang="fr-FR" dirty="0" err="1"/>
              <a:t>Organization</a:t>
            </a:r>
            <a:r>
              <a:rPr lang="fr-FR" dirty="0"/>
              <a:t> (structure of the data in a format)</a:t>
            </a:r>
          </a:p>
          <a:p>
            <a:pPr lvl="2"/>
            <a:r>
              <a:rPr lang="fr-FR" dirty="0"/>
              <a:t>For Process guidance (how to </a:t>
            </a:r>
            <a:r>
              <a:rPr lang="fr-FR" dirty="0" err="1"/>
              <a:t>eventually</a:t>
            </a:r>
            <a:r>
              <a:rPr lang="fr-FR" dirty="0"/>
              <a:t> process the data)</a:t>
            </a:r>
          </a:p>
          <a:p>
            <a:pPr lvl="1"/>
            <a:r>
              <a:rPr lang="fr-FR" dirty="0" err="1"/>
              <a:t>Factored</a:t>
            </a:r>
            <a:r>
              <a:rPr lang="fr-FR" dirty="0"/>
              <a:t> out </a:t>
            </a:r>
            <a:r>
              <a:rPr lang="fr-FR" dirty="0" err="1"/>
              <a:t>into</a:t>
            </a:r>
            <a:r>
              <a:rPr lang="fr-FR" dirty="0"/>
              <a:t> Library </a:t>
            </a:r>
            <a:r>
              <a:rPr lang="fr-FR" dirty="0" err="1"/>
              <a:t>through</a:t>
            </a:r>
            <a:r>
              <a:rPr lang="fr-FR" dirty="0"/>
              <a:t> </a:t>
            </a:r>
            <a:r>
              <a:rPr lang="fr-FR" dirty="0" err="1"/>
              <a:t>Templates</a:t>
            </a:r>
            <a:endParaRPr lang="en-US" dirty="0"/>
          </a:p>
          <a:p>
            <a:r>
              <a:rPr lang="fr-FR" dirty="0"/>
              <a:t>Example : A road</a:t>
            </a:r>
          </a:p>
          <a:p>
            <a:pPr lvl="1"/>
            <a:r>
              <a:rPr lang="fr-FR" dirty="0"/>
              <a:t>Concept </a:t>
            </a:r>
            <a:r>
              <a:rPr lang="fr-FR" dirty="0" err="1"/>
              <a:t>from</a:t>
            </a:r>
            <a:r>
              <a:rPr lang="fr-FR" dirty="0"/>
              <a:t> the Real World : </a:t>
            </a:r>
            <a:r>
              <a:rPr lang="fr-FR" dirty="0" err="1"/>
              <a:t>Polyline</a:t>
            </a:r>
            <a:r>
              <a:rPr lang="fr-FR" dirty="0"/>
              <a:t> + Size + </a:t>
            </a:r>
            <a:r>
              <a:rPr lang="fr-FR" dirty="0" err="1"/>
              <a:t>Lanes</a:t>
            </a:r>
            <a:r>
              <a:rPr lang="fr-FR" dirty="0"/>
              <a:t> </a:t>
            </a:r>
            <a:r>
              <a:rPr lang="fr-FR" dirty="0" err="1"/>
              <a:t>Number</a:t>
            </a:r>
            <a:r>
              <a:rPr lang="fr-FR" dirty="0"/>
              <a:t> + Type</a:t>
            </a:r>
          </a:p>
          <a:p>
            <a:pPr lvl="1"/>
            <a:r>
              <a:rPr lang="fr-FR" dirty="0" err="1"/>
              <a:t>Based</a:t>
            </a:r>
            <a:r>
              <a:rPr lang="fr-FR" dirty="0"/>
              <a:t> on GIS </a:t>
            </a:r>
            <a:r>
              <a:rPr lang="fr-FR" dirty="0" err="1"/>
              <a:t>Attributes</a:t>
            </a:r>
            <a:r>
              <a:rPr lang="fr-FR" dirty="0"/>
              <a:t> </a:t>
            </a:r>
            <a:r>
              <a:rPr lang="fr-FR" dirty="0" err="1"/>
              <a:t>from</a:t>
            </a:r>
            <a:r>
              <a:rPr lang="fr-FR" dirty="0"/>
              <a:t> the Provider</a:t>
            </a:r>
          </a:p>
          <a:p>
            <a:pPr lvl="1"/>
            <a:r>
              <a:rPr lang="fr-FR" dirty="0" err="1"/>
              <a:t>Augmented</a:t>
            </a:r>
            <a:r>
              <a:rPr lang="fr-FR" dirty="0"/>
              <a:t> </a:t>
            </a:r>
            <a:r>
              <a:rPr lang="fr-FR" dirty="0" err="1"/>
              <a:t>with</a:t>
            </a:r>
            <a:r>
              <a:rPr lang="fr-FR" dirty="0"/>
              <a:t> </a:t>
            </a:r>
            <a:r>
              <a:rPr lang="fr-FR" dirty="0" err="1"/>
              <a:t>attributes</a:t>
            </a:r>
            <a:r>
              <a:rPr lang="fr-FR" dirty="0"/>
              <a:t> of the instance or </a:t>
            </a:r>
            <a:r>
              <a:rPr lang="fr-FR" dirty="0" err="1"/>
              <a:t>from</a:t>
            </a:r>
            <a:r>
              <a:rPr lang="fr-FR" dirty="0"/>
              <a:t> a </a:t>
            </a:r>
            <a:r>
              <a:rPr lang="fr-FR" dirty="0" err="1"/>
              <a:t>template</a:t>
            </a:r>
            <a:r>
              <a:rPr lang="fr-FR" dirty="0"/>
              <a:t> in the Library</a:t>
            </a:r>
          </a:p>
          <a:p>
            <a:pPr lvl="2"/>
            <a:r>
              <a:rPr lang="fr-FR" dirty="0"/>
              <a:t>Cross Section, Visual </a:t>
            </a:r>
            <a:r>
              <a:rPr lang="fr-FR" dirty="0" err="1"/>
              <a:t>representation</a:t>
            </a:r>
            <a:r>
              <a:rPr lang="fr-FR" dirty="0"/>
              <a:t>, </a:t>
            </a:r>
            <a:r>
              <a:rPr lang="fr-FR" dirty="0" err="1"/>
              <a:t>Sensor</a:t>
            </a:r>
            <a:r>
              <a:rPr lang="fr-FR" dirty="0"/>
              <a:t> </a:t>
            </a:r>
            <a:r>
              <a:rPr lang="fr-FR" dirty="0" err="1"/>
              <a:t>representation</a:t>
            </a:r>
            <a:endParaRPr lang="fr-FR" dirty="0"/>
          </a:p>
          <a:p>
            <a:pPr lvl="2"/>
            <a:r>
              <a:rPr lang="fr-FR" dirty="0"/>
              <a:t>Rules for </a:t>
            </a:r>
            <a:r>
              <a:rPr lang="fr-FR" dirty="0" err="1"/>
              <a:t>conforming</a:t>
            </a:r>
            <a:r>
              <a:rPr lang="fr-FR" dirty="0"/>
              <a:t> to the terrain</a:t>
            </a:r>
          </a:p>
          <a:p>
            <a:pPr lvl="2"/>
            <a:r>
              <a:rPr lang="fr-FR" dirty="0" err="1"/>
              <a:t>Detailed</a:t>
            </a:r>
            <a:r>
              <a:rPr lang="fr-FR" dirty="0"/>
              <a:t> </a:t>
            </a:r>
            <a:r>
              <a:rPr lang="fr-FR" dirty="0" err="1"/>
              <a:t>properties</a:t>
            </a:r>
            <a:r>
              <a:rPr lang="fr-FR" dirty="0"/>
              <a:t> </a:t>
            </a:r>
            <a:r>
              <a:rPr lang="fr-FR" dirty="0" err="1"/>
              <a:t>captured</a:t>
            </a:r>
            <a:r>
              <a:rPr lang="fr-FR" dirty="0"/>
              <a:t> in Reference Tables</a:t>
            </a:r>
          </a:p>
          <a:p>
            <a:endParaRPr lang="fr-FR" dirty="0"/>
          </a:p>
          <a:p>
            <a:r>
              <a:rPr lang="fr-FR" dirty="0" err="1"/>
              <a:t>Standardized</a:t>
            </a:r>
            <a:r>
              <a:rPr lang="fr-FR" dirty="0"/>
              <a:t> </a:t>
            </a:r>
            <a:r>
              <a:rPr lang="fr-FR" dirty="0" err="1"/>
              <a:t>Semantics</a:t>
            </a:r>
            <a:r>
              <a:rPr lang="fr-FR" dirty="0"/>
              <a:t> and Attribution </a:t>
            </a:r>
            <a:r>
              <a:rPr lang="fr-FR" dirty="0" err="1"/>
              <a:t>Schema</a:t>
            </a:r>
            <a:r>
              <a:rPr lang="fr-FR" dirty="0"/>
              <a:t> (</a:t>
            </a:r>
            <a:r>
              <a:rPr lang="fr-FR" dirty="0" err="1"/>
              <a:t>next</a:t>
            </a:r>
            <a:r>
              <a:rPr lang="fr-FR" dirty="0"/>
              <a:t> </a:t>
            </a:r>
            <a:r>
              <a:rPr lang="fr-FR" dirty="0" err="1"/>
              <a:t>chapter</a:t>
            </a:r>
            <a:r>
              <a:rPr lang="fr-FR" dirty="0"/>
              <a:t>)</a:t>
            </a:r>
          </a:p>
          <a:p>
            <a:pPr lvl="1"/>
            <a:endParaRPr lang="fr-FR" dirty="0"/>
          </a:p>
          <a:p>
            <a:pPr lvl="1"/>
            <a:endParaRPr lang="fr-FR" dirty="0"/>
          </a:p>
        </p:txBody>
      </p:sp>
      <p:sp>
        <p:nvSpPr>
          <p:cNvPr id="9" name="Rectangle à coins arrondis 8"/>
          <p:cNvSpPr/>
          <p:nvPr/>
        </p:nvSpPr>
        <p:spPr bwMode="auto">
          <a:xfrm>
            <a:off x="9915050" y="968257"/>
            <a:ext cx="1267863" cy="469210"/>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650" y="919627"/>
            <a:ext cx="1166263" cy="4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WordArt 8">
            <a:extLst>
              <a:ext uri="{FF2B5EF4-FFF2-40B4-BE49-F238E27FC236}">
                <a16:creationId xmlns:a16="http://schemas.microsoft.com/office/drawing/2014/main" id="{84347706-0987-4BA2-85C9-DC169D5ED816}"/>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4.3.3.3</a:t>
            </a:r>
          </a:p>
        </p:txBody>
      </p:sp>
      <p:sp>
        <p:nvSpPr>
          <p:cNvPr id="11" name="Rectangle 3">
            <a:extLst>
              <a:ext uri="{FF2B5EF4-FFF2-40B4-BE49-F238E27FC236}">
                <a16:creationId xmlns:a16="http://schemas.microsoft.com/office/drawing/2014/main" id="{4C1DEEC5-681B-48B6-8722-17E1B871A88E}"/>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53</a:t>
            </a:fld>
            <a:endParaRPr lang="en-US" dirty="0"/>
          </a:p>
        </p:txBody>
      </p:sp>
    </p:spTree>
    <p:extLst>
      <p:ext uri="{BB962C8B-B14F-4D97-AF65-F5344CB8AC3E}">
        <p14:creationId xmlns:p14="http://schemas.microsoft.com/office/powerpoint/2010/main" val="3537815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RIEDP Data Organization</a:t>
            </a:r>
          </a:p>
        </p:txBody>
      </p:sp>
      <p:sp>
        <p:nvSpPr>
          <p:cNvPr id="3" name="Espace réservé du contenu 2"/>
          <p:cNvSpPr>
            <a:spLocks noGrp="1"/>
          </p:cNvSpPr>
          <p:nvPr>
            <p:ph idx="1"/>
          </p:nvPr>
        </p:nvSpPr>
        <p:spPr/>
        <p:txBody>
          <a:bodyPr/>
          <a:lstStyle/>
          <a:p>
            <a:r>
              <a:rPr lang="fr-FR" dirty="0"/>
              <a:t>Physical </a:t>
            </a:r>
            <a:r>
              <a:rPr lang="fr-FR" dirty="0" err="1"/>
              <a:t>Organization</a:t>
            </a:r>
            <a:r>
              <a:rPr lang="fr-FR" dirty="0"/>
              <a:t> on the Media</a:t>
            </a:r>
          </a:p>
          <a:p>
            <a:pPr lvl="1"/>
            <a:r>
              <a:rPr lang="fr-FR" dirty="0" err="1"/>
              <a:t>Layers</a:t>
            </a:r>
            <a:r>
              <a:rPr lang="fr-FR" dirty="0"/>
              <a:t> in </a:t>
            </a:r>
            <a:r>
              <a:rPr lang="fr-FR" dirty="0" err="1"/>
              <a:t>Tiles</a:t>
            </a:r>
            <a:r>
              <a:rPr lang="fr-FR" dirty="0"/>
              <a:t> or </a:t>
            </a:r>
            <a:r>
              <a:rPr lang="fr-FR" dirty="0" err="1"/>
              <a:t>Region</a:t>
            </a:r>
            <a:r>
              <a:rPr lang="fr-FR" dirty="0"/>
              <a:t> Folder</a:t>
            </a:r>
          </a:p>
          <a:p>
            <a:pPr lvl="1"/>
            <a:r>
              <a:rPr lang="fr-FR" dirty="0"/>
              <a:t>Library</a:t>
            </a:r>
          </a:p>
          <a:p>
            <a:pPr lvl="1"/>
            <a:r>
              <a:rPr lang="fr-FR" dirty="0" err="1"/>
              <a:t>Metadata</a:t>
            </a:r>
            <a:endParaRPr lang="en-US" dirty="0"/>
          </a:p>
        </p:txBody>
      </p:sp>
      <p:pic>
        <p:nvPicPr>
          <p:cNvPr id="7" name="Image 6"/>
          <p:cNvPicPr/>
          <p:nvPr/>
        </p:nvPicPr>
        <p:blipFill>
          <a:blip r:embed="rId3">
            <a:extLst>
              <a:ext uri="{28A0092B-C50C-407E-A947-70E740481C1C}">
                <a14:useLocalDpi xmlns:a14="http://schemas.microsoft.com/office/drawing/2010/main" val="0"/>
              </a:ext>
            </a:extLst>
          </a:blip>
          <a:srcRect/>
          <a:stretch>
            <a:fillRect/>
          </a:stretch>
        </p:blipFill>
        <p:spPr bwMode="auto">
          <a:xfrm>
            <a:off x="5306510" y="2377440"/>
            <a:ext cx="4853490" cy="3788689"/>
          </a:xfrm>
          <a:prstGeom prst="rect">
            <a:avLst/>
          </a:prstGeom>
          <a:noFill/>
          <a:ln>
            <a:noFill/>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644" y="3444054"/>
            <a:ext cx="2317423" cy="292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llipse 8"/>
          <p:cNvSpPr/>
          <p:nvPr/>
        </p:nvSpPr>
        <p:spPr bwMode="auto">
          <a:xfrm>
            <a:off x="3180080" y="3677734"/>
            <a:ext cx="701040" cy="290131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0" name="Flèche droite rayée 9"/>
          <p:cNvSpPr/>
          <p:nvPr/>
        </p:nvSpPr>
        <p:spPr bwMode="auto">
          <a:xfrm rot="20002569">
            <a:off x="4048015" y="3828490"/>
            <a:ext cx="1046480" cy="264160"/>
          </a:xfrm>
          <a:prstGeom prst="stripedRightArrow">
            <a:avLst/>
          </a:prstGeom>
          <a:ln>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2" name="WordArt 8">
            <a:extLst>
              <a:ext uri="{FF2B5EF4-FFF2-40B4-BE49-F238E27FC236}">
                <a16:creationId xmlns:a16="http://schemas.microsoft.com/office/drawing/2014/main" id="{5861C1F1-05F2-47AB-97DE-69F38540A82F}"/>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4.5</a:t>
            </a:r>
          </a:p>
        </p:txBody>
      </p:sp>
      <p:sp>
        <p:nvSpPr>
          <p:cNvPr id="13" name="Rectangle 3">
            <a:extLst>
              <a:ext uri="{FF2B5EF4-FFF2-40B4-BE49-F238E27FC236}">
                <a16:creationId xmlns:a16="http://schemas.microsoft.com/office/drawing/2014/main" id="{E198657C-5CEC-4FE4-84A9-812D6076B81C}"/>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54</a:t>
            </a:fld>
            <a:endParaRPr lang="en-US" dirty="0"/>
          </a:p>
        </p:txBody>
      </p:sp>
    </p:spTree>
    <p:extLst>
      <p:ext uri="{BB962C8B-B14F-4D97-AF65-F5344CB8AC3E}">
        <p14:creationId xmlns:p14="http://schemas.microsoft.com/office/powerpoint/2010/main" val="14131614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RIEDP Metadata - Organization</a:t>
            </a:r>
            <a:endParaRPr lang="en-US" dirty="0"/>
          </a:p>
        </p:txBody>
      </p:sp>
      <p:sp>
        <p:nvSpPr>
          <p:cNvPr id="3" name="Espace réservé du contenu 2"/>
          <p:cNvSpPr>
            <a:spLocks noGrp="1"/>
          </p:cNvSpPr>
          <p:nvPr>
            <p:ph idx="1"/>
          </p:nvPr>
        </p:nvSpPr>
        <p:spPr>
          <a:xfrm>
            <a:off x="193040" y="1265129"/>
            <a:ext cx="6116678" cy="2989019"/>
          </a:xfrm>
        </p:spPr>
        <p:txBody>
          <a:bodyPr>
            <a:normAutofit fontScale="85000" lnSpcReduction="10000"/>
          </a:bodyPr>
          <a:lstStyle/>
          <a:p>
            <a:r>
              <a:rPr lang="en-US" dirty="0"/>
              <a:t>Successful data exchange relies heavily on the appropriate use of metadata</a:t>
            </a:r>
          </a:p>
          <a:p>
            <a:r>
              <a:rPr lang="en-US" dirty="0"/>
              <a:t>RIEDP Compliant Data products shall include the appropriate metadata classes, as specified by the RADM </a:t>
            </a:r>
          </a:p>
          <a:p>
            <a:pPr lvl="1"/>
            <a:r>
              <a:rPr lang="fr-FR" dirty="0" err="1"/>
              <a:t>Structured</a:t>
            </a:r>
            <a:r>
              <a:rPr lang="fr-FR" dirty="0"/>
              <a:t> </a:t>
            </a:r>
            <a:r>
              <a:rPr lang="fr-FR" dirty="0" err="1"/>
              <a:t>metadata</a:t>
            </a:r>
            <a:endParaRPr lang="fr-FR" dirty="0"/>
          </a:p>
          <a:p>
            <a:pPr lvl="1"/>
            <a:r>
              <a:rPr lang="fr-FR" dirty="0" err="1"/>
              <a:t>Based</a:t>
            </a:r>
            <a:r>
              <a:rPr lang="fr-FR" dirty="0"/>
              <a:t> on XML files for </a:t>
            </a:r>
            <a:r>
              <a:rPr lang="fr-FR" dirty="0" err="1"/>
              <a:t>each</a:t>
            </a:r>
            <a:r>
              <a:rPr lang="fr-FR" dirty="0"/>
              <a:t> component of the RADM</a:t>
            </a:r>
          </a:p>
          <a:p>
            <a:pPr lvl="1"/>
            <a:r>
              <a:rPr lang="fr-FR" dirty="0" err="1"/>
              <a:t>According</a:t>
            </a:r>
            <a:r>
              <a:rPr lang="fr-FR" dirty="0"/>
              <a:t> to </a:t>
            </a:r>
            <a:r>
              <a:rPr lang="fr-FR" dirty="0" err="1"/>
              <a:t>rules</a:t>
            </a:r>
            <a:r>
              <a:rPr lang="fr-FR" dirty="0"/>
              <a:t> </a:t>
            </a:r>
            <a:r>
              <a:rPr lang="fr-FR" dirty="0" err="1"/>
              <a:t>captured</a:t>
            </a:r>
            <a:r>
              <a:rPr lang="fr-FR" dirty="0"/>
              <a:t> in XML </a:t>
            </a:r>
            <a:r>
              <a:rPr lang="fr-FR" dirty="0" err="1"/>
              <a:t>schemas</a:t>
            </a:r>
            <a:endParaRPr lang="en-US" dirty="0"/>
          </a:p>
        </p:txBody>
      </p:sp>
      <p:sp>
        <p:nvSpPr>
          <p:cNvPr id="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452"/>
          <a:stretch/>
        </p:blipFill>
        <p:spPr bwMode="auto">
          <a:xfrm>
            <a:off x="6583480" y="709938"/>
            <a:ext cx="5165702" cy="594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415" y="4352926"/>
            <a:ext cx="1503997" cy="189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Ellipse 14"/>
          <p:cNvSpPr/>
          <p:nvPr/>
        </p:nvSpPr>
        <p:spPr bwMode="auto">
          <a:xfrm>
            <a:off x="2296160" y="5765166"/>
            <a:ext cx="619760" cy="67627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3" name="Flèche droite rayée 12"/>
          <p:cNvSpPr/>
          <p:nvPr/>
        </p:nvSpPr>
        <p:spPr bwMode="auto">
          <a:xfrm rot="20002569">
            <a:off x="2963826" y="4877174"/>
            <a:ext cx="3470706" cy="264160"/>
          </a:xfrm>
          <a:prstGeom prst="stripedRightArrow">
            <a:avLst/>
          </a:prstGeom>
          <a:ln>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6" name="Carré corné 15"/>
          <p:cNvSpPr/>
          <p:nvPr/>
        </p:nvSpPr>
        <p:spPr bwMode="auto">
          <a:xfrm>
            <a:off x="8965538" y="513356"/>
            <a:ext cx="1172623" cy="359888"/>
          </a:xfrm>
          <a:prstGeom prst="foldedCorner">
            <a:avLst>
              <a:gd name="adj" fmla="val 0"/>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1800" dirty="0" err="1">
                <a:solidFill>
                  <a:schemeClr val="bg1"/>
                </a:solidFill>
                <a:latin typeface="Arial" charset="0"/>
              </a:rPr>
              <a:t>Metadata</a:t>
            </a:r>
            <a:endParaRPr lang="en-US" sz="1800" dirty="0">
              <a:solidFill>
                <a:schemeClr val="bg1"/>
              </a:solidFill>
              <a:latin typeface="Arial" charset="0"/>
            </a:endParaRPr>
          </a:p>
        </p:txBody>
      </p:sp>
      <p:sp>
        <p:nvSpPr>
          <p:cNvPr id="4" name="Rectangle 3">
            <a:extLst>
              <a:ext uri="{FF2B5EF4-FFF2-40B4-BE49-F238E27FC236}">
                <a16:creationId xmlns:a16="http://schemas.microsoft.com/office/drawing/2014/main" id="{A4802BFF-62F0-470D-BCA1-8EDEC8117726}"/>
              </a:ext>
            </a:extLst>
          </p:cNvPr>
          <p:cNvSpPr/>
          <p:nvPr/>
        </p:nvSpPr>
        <p:spPr>
          <a:xfrm>
            <a:off x="4124755" y="3136613"/>
            <a:ext cx="184731" cy="584775"/>
          </a:xfrm>
          <a:prstGeom prst="rect">
            <a:avLst/>
          </a:prstGeom>
        </p:spPr>
        <p:txBody>
          <a:bodyPr wrap="none">
            <a:spAutoFit/>
          </a:bodyPr>
          <a:lstStyle/>
          <a:p>
            <a:pPr lvl="0" defTabSz="1219170" fontAlgn="auto">
              <a:spcBef>
                <a:spcPts val="0"/>
              </a:spcBef>
              <a:spcAft>
                <a:spcPts val="0"/>
              </a:spcAft>
              <a:defRPr/>
            </a:pPr>
            <a:endParaRPr lang="en-US" dirty="0">
              <a:solidFill>
                <a:schemeClr val="dk1"/>
              </a:solidFill>
            </a:endParaRPr>
          </a:p>
        </p:txBody>
      </p:sp>
      <p:sp>
        <p:nvSpPr>
          <p:cNvPr id="18" name="WordArt 8">
            <a:extLst>
              <a:ext uri="{FF2B5EF4-FFF2-40B4-BE49-F238E27FC236}">
                <a16:creationId xmlns:a16="http://schemas.microsoft.com/office/drawing/2014/main" id="{98B68386-294C-4CE9-AD1E-2DCF10EF4035}"/>
              </a:ext>
            </a:extLst>
          </p:cNvPr>
          <p:cNvSpPr>
            <a:spLocks noChangeArrowheads="1" noChangeShapeType="1" noTextEdit="1"/>
          </p:cNvSpPr>
          <p:nvPr/>
        </p:nvSpPr>
        <p:spPr bwMode="auto">
          <a:xfrm rot="20963786">
            <a:off x="6589378" y="5547099"/>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4.3.3.4</a:t>
            </a:r>
          </a:p>
        </p:txBody>
      </p:sp>
      <p:sp>
        <p:nvSpPr>
          <p:cNvPr id="19" name="Rectangle 3">
            <a:extLst>
              <a:ext uri="{FF2B5EF4-FFF2-40B4-BE49-F238E27FC236}">
                <a16:creationId xmlns:a16="http://schemas.microsoft.com/office/drawing/2014/main" id="{8CEE28C7-59DC-4A9D-A088-31EC6F306C1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55</a:t>
            </a:fld>
            <a:endParaRPr lang="en-US" dirty="0"/>
          </a:p>
        </p:txBody>
      </p:sp>
    </p:spTree>
    <p:extLst>
      <p:ext uri="{BB962C8B-B14F-4D97-AF65-F5344CB8AC3E}">
        <p14:creationId xmlns:p14="http://schemas.microsoft.com/office/powerpoint/2010/main" val="1789864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RIEDP Profiles</a:t>
            </a:r>
            <a:endParaRPr lang="en-US" noProof="0" dirty="0"/>
          </a:p>
        </p:txBody>
      </p:sp>
      <p:sp>
        <p:nvSpPr>
          <p:cNvPr id="8" name="Espace réservé du contenu 7"/>
          <p:cNvSpPr>
            <a:spLocks noGrp="1"/>
          </p:cNvSpPr>
          <p:nvPr>
            <p:ph sz="quarter" idx="11"/>
          </p:nvPr>
        </p:nvSpPr>
        <p:spPr>
          <a:xfrm>
            <a:off x="348716" y="761136"/>
            <a:ext cx="11250613" cy="951352"/>
          </a:xfrm>
        </p:spPr>
        <p:txBody>
          <a:bodyPr>
            <a:normAutofit fontScale="85000" lnSpcReduction="20000"/>
          </a:bodyPr>
          <a:lstStyle/>
          <a:p>
            <a:pPr lvl="1"/>
            <a:r>
              <a:rPr lang="en-US" sz="1800" noProof="0" dirty="0"/>
              <a:t>RIEDP-compliant Data Products shall conform to one of the RIEDP Profiles </a:t>
            </a:r>
          </a:p>
          <a:p>
            <a:pPr lvl="1"/>
            <a:r>
              <a:rPr lang="en-US" sz="1800" noProof="0" dirty="0"/>
              <a:t>A Profile specifies:</a:t>
            </a:r>
          </a:p>
          <a:p>
            <a:pPr lvl="2"/>
            <a:r>
              <a:rPr lang="en-US" sz="1600" noProof="0" dirty="0"/>
              <a:t>A stage in the RPM</a:t>
            </a:r>
          </a:p>
          <a:p>
            <a:pPr lvl="2"/>
            <a:r>
              <a:rPr lang="en-US" sz="1600" noProof="0" dirty="0"/>
              <a:t>Mandatory and Optional Data in accordance with the RADM</a:t>
            </a:r>
          </a:p>
        </p:txBody>
      </p:sp>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288" y="1763289"/>
            <a:ext cx="9691880" cy="45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à coins arrondis 8"/>
          <p:cNvSpPr/>
          <p:nvPr/>
        </p:nvSpPr>
        <p:spPr bwMode="auto">
          <a:xfrm>
            <a:off x="815724" y="3366087"/>
            <a:ext cx="8445507" cy="843280"/>
          </a:xfrm>
          <a:prstGeom prst="roundRect">
            <a:avLst/>
          </a:prstGeom>
          <a:noFill/>
          <a:ln>
            <a:solidFill>
              <a:srgbClr val="FF0000"/>
            </a:solidFill>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FF0000"/>
              </a:solidFill>
              <a:latin typeface="Arial" charset="0"/>
            </a:endParaRPr>
          </a:p>
        </p:txBody>
      </p:sp>
      <p:sp>
        <p:nvSpPr>
          <p:cNvPr id="10" name="Rectangle à coins arrondis 9"/>
          <p:cNvSpPr/>
          <p:nvPr/>
        </p:nvSpPr>
        <p:spPr bwMode="auto">
          <a:xfrm>
            <a:off x="815724" y="4260167"/>
            <a:ext cx="8445507" cy="2095760"/>
          </a:xfrm>
          <a:prstGeom prst="roundRect">
            <a:avLst/>
          </a:prstGeom>
          <a:noFill/>
          <a:ln>
            <a:solidFill>
              <a:srgbClr val="FF0000"/>
            </a:solidFill>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FF0000"/>
              </a:solidFill>
              <a:latin typeface="Arial" charset="0"/>
            </a:endParaRPr>
          </a:p>
        </p:txBody>
      </p:sp>
      <p:sp>
        <p:nvSpPr>
          <p:cNvPr id="11" name="Rectangle à coins arrondis 10"/>
          <p:cNvSpPr/>
          <p:nvPr/>
        </p:nvSpPr>
        <p:spPr bwMode="auto">
          <a:xfrm>
            <a:off x="1503967" y="1845817"/>
            <a:ext cx="8940109" cy="1428796"/>
          </a:xfrm>
          <a:prstGeom prst="roundRect">
            <a:avLst/>
          </a:prstGeom>
          <a:noFill/>
          <a:ln>
            <a:solidFill>
              <a:srgbClr val="FF0000"/>
            </a:solidFill>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FF0000"/>
              </a:solidFill>
              <a:latin typeface="Arial" charset="0"/>
            </a:endParaRPr>
          </a:p>
        </p:txBody>
      </p:sp>
      <p:sp>
        <p:nvSpPr>
          <p:cNvPr id="12" name="WordArt 8">
            <a:extLst>
              <a:ext uri="{FF2B5EF4-FFF2-40B4-BE49-F238E27FC236}">
                <a16:creationId xmlns:a16="http://schemas.microsoft.com/office/drawing/2014/main" id="{C510D51A-1AE6-4DCB-91F8-9F686F205521}"/>
              </a:ext>
            </a:extLst>
          </p:cNvPr>
          <p:cNvSpPr>
            <a:spLocks noChangeArrowheads="1" noChangeShapeType="1" noTextEdit="1"/>
          </p:cNvSpPr>
          <p:nvPr/>
        </p:nvSpPr>
        <p:spPr bwMode="auto">
          <a:xfrm rot="20963786">
            <a:off x="7920189" y="6000203"/>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4.7.</a:t>
            </a:r>
          </a:p>
        </p:txBody>
      </p:sp>
      <p:sp>
        <p:nvSpPr>
          <p:cNvPr id="13" name="Rectangle 3">
            <a:extLst>
              <a:ext uri="{FF2B5EF4-FFF2-40B4-BE49-F238E27FC236}">
                <a16:creationId xmlns:a16="http://schemas.microsoft.com/office/drawing/2014/main" id="{03293DA1-D147-47F3-AFCF-5D439F37C281}"/>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56</a:t>
            </a:fld>
            <a:endParaRPr lang="en-US" dirty="0"/>
          </a:p>
        </p:txBody>
      </p:sp>
    </p:spTree>
    <p:extLst>
      <p:ext uri="{BB962C8B-B14F-4D97-AF65-F5344CB8AC3E}">
        <p14:creationId xmlns:p14="http://schemas.microsoft.com/office/powerpoint/2010/main" val="36171890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Conformance</a:t>
            </a:r>
            <a:endParaRPr lang="fr-FR" dirty="0"/>
          </a:p>
        </p:txBody>
      </p:sp>
      <p:sp>
        <p:nvSpPr>
          <p:cNvPr id="3" name="Espace réservé du contenu 2"/>
          <p:cNvSpPr>
            <a:spLocks noGrp="1"/>
          </p:cNvSpPr>
          <p:nvPr>
            <p:ph idx="1"/>
          </p:nvPr>
        </p:nvSpPr>
        <p:spPr>
          <a:xfrm>
            <a:off x="593061" y="1053389"/>
            <a:ext cx="11229484" cy="4890211"/>
          </a:xfrm>
        </p:spPr>
        <p:txBody>
          <a:bodyPr>
            <a:normAutofit fontScale="92500"/>
          </a:bodyPr>
          <a:lstStyle/>
          <a:p>
            <a:r>
              <a:rPr lang="en-US" dirty="0"/>
              <a:t>RIEDP specifies the conformance requirements for:</a:t>
            </a:r>
            <a:endParaRPr lang="fr-FR" dirty="0"/>
          </a:p>
          <a:p>
            <a:pPr lvl="1"/>
            <a:r>
              <a:rPr lang="en-US" dirty="0"/>
              <a:t>RIEDP RPM stages,</a:t>
            </a:r>
            <a:endParaRPr lang="fr-FR" dirty="0"/>
          </a:p>
          <a:p>
            <a:pPr lvl="1"/>
            <a:r>
              <a:rPr lang="en-US" dirty="0"/>
              <a:t>RIEDP RADM classes,</a:t>
            </a:r>
            <a:endParaRPr lang="fr-FR" dirty="0"/>
          </a:p>
          <a:p>
            <a:pPr lvl="1"/>
            <a:r>
              <a:rPr lang="en-US" dirty="0"/>
              <a:t>RIEDP Profiles, and</a:t>
            </a:r>
            <a:endParaRPr lang="fr-FR" dirty="0"/>
          </a:p>
          <a:p>
            <a:pPr lvl="1"/>
            <a:r>
              <a:rPr lang="en-US" dirty="0"/>
              <a:t>RIEDP-compliant data products.</a:t>
            </a:r>
            <a:endParaRPr lang="fr-FR" dirty="0"/>
          </a:p>
          <a:p>
            <a:r>
              <a:rPr lang="en-US" dirty="0"/>
              <a:t>The conformance requirements apply to any of the following:</a:t>
            </a:r>
            <a:endParaRPr lang="fr-FR" dirty="0"/>
          </a:p>
          <a:p>
            <a:pPr lvl="1"/>
            <a:r>
              <a:rPr lang="en-US" dirty="0"/>
              <a:t>Database generation systems or processes,</a:t>
            </a:r>
            <a:endParaRPr lang="fr-FR" dirty="0"/>
          </a:p>
          <a:p>
            <a:pPr lvl="1"/>
            <a:r>
              <a:rPr lang="en-US" dirty="0"/>
              <a:t>Data models that represent RIEDP products,</a:t>
            </a:r>
            <a:endParaRPr lang="fr-FR" dirty="0"/>
          </a:p>
          <a:p>
            <a:pPr lvl="1"/>
            <a:r>
              <a:rPr lang="en-US" dirty="0"/>
              <a:t>Interchange of RIEDP data products,</a:t>
            </a:r>
            <a:endParaRPr lang="fr-FR" dirty="0"/>
          </a:p>
          <a:p>
            <a:pPr lvl="1"/>
            <a:r>
              <a:rPr lang="en-US" dirty="0"/>
              <a:t>Applications that produce or consume RIEDP data products. </a:t>
            </a:r>
            <a:endParaRPr lang="fr-FR" dirty="0"/>
          </a:p>
          <a:p>
            <a:r>
              <a:rPr lang="en-US" dirty="0"/>
              <a:t>Conformance requirements define the degree of flexibility allowed for all uses of RIEDP.  </a:t>
            </a:r>
          </a:p>
          <a:p>
            <a:endParaRPr lang="fr-FR" dirty="0"/>
          </a:p>
        </p:txBody>
      </p:sp>
      <p:sp>
        <p:nvSpPr>
          <p:cNvPr id="8" name="WordArt 8">
            <a:extLst>
              <a:ext uri="{FF2B5EF4-FFF2-40B4-BE49-F238E27FC236}">
                <a16:creationId xmlns:a16="http://schemas.microsoft.com/office/drawing/2014/main" id="{4C1E8810-6BEB-4EEE-939A-0714F961C565}"/>
              </a:ext>
            </a:extLst>
          </p:cNvPr>
          <p:cNvSpPr>
            <a:spLocks noChangeArrowheads="1" noChangeShapeType="1" noTextEdit="1"/>
          </p:cNvSpPr>
          <p:nvPr/>
        </p:nvSpPr>
        <p:spPr bwMode="auto">
          <a:xfrm rot="20963786">
            <a:off x="7897682" y="4015424"/>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5</a:t>
            </a:r>
          </a:p>
        </p:txBody>
      </p:sp>
      <p:sp>
        <p:nvSpPr>
          <p:cNvPr id="7" name="Rectangle 3">
            <a:extLst>
              <a:ext uri="{FF2B5EF4-FFF2-40B4-BE49-F238E27FC236}">
                <a16:creationId xmlns:a16="http://schemas.microsoft.com/office/drawing/2014/main" id="{CDADC061-04B0-4672-9753-AA07E3C223E1}"/>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57</a:t>
            </a:fld>
            <a:endParaRPr lang="en-US" dirty="0"/>
          </a:p>
        </p:txBody>
      </p:sp>
    </p:spTree>
    <p:extLst>
      <p:ext uri="{BB962C8B-B14F-4D97-AF65-F5344CB8AC3E}">
        <p14:creationId xmlns:p14="http://schemas.microsoft.com/office/powerpoint/2010/main" val="2708463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l"/>
            <a:r>
              <a:rPr lang="en-US" dirty="0"/>
              <a:t>Semantics for RIEDP data sharing</a:t>
            </a:r>
            <a:endParaRPr lang="fr-FR" dirty="0"/>
          </a:p>
        </p:txBody>
      </p:sp>
      <p:sp>
        <p:nvSpPr>
          <p:cNvPr id="7" name="Espace réservé du texte 6"/>
          <p:cNvSpPr>
            <a:spLocks noGrp="1"/>
          </p:cNvSpPr>
          <p:nvPr>
            <p:ph type="body" idx="1"/>
          </p:nvPr>
        </p:nvSpPr>
        <p:spPr/>
        <p:txBody>
          <a:bodyPr/>
          <a:lstStyle/>
          <a:p>
            <a:endParaRPr lang="fr-FR" dirty="0"/>
          </a:p>
        </p:txBody>
      </p:sp>
      <p:sp>
        <p:nvSpPr>
          <p:cNvPr id="5" name="Flèche droite rayée 4"/>
          <p:cNvSpPr/>
          <p:nvPr/>
        </p:nvSpPr>
        <p:spPr>
          <a:xfrm>
            <a:off x="7447170" y="4682368"/>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3">
            <a:extLst>
              <a:ext uri="{FF2B5EF4-FFF2-40B4-BE49-F238E27FC236}">
                <a16:creationId xmlns:a16="http://schemas.microsoft.com/office/drawing/2014/main" id="{960D3FEB-E30C-4D3A-A003-A3C3E6A9D6B6}"/>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58</a:t>
            </a:fld>
            <a:endParaRPr lang="en-US" dirty="0"/>
          </a:p>
        </p:txBody>
      </p:sp>
    </p:spTree>
    <p:extLst>
      <p:ext uri="{BB962C8B-B14F-4D97-AF65-F5344CB8AC3E}">
        <p14:creationId xmlns:p14="http://schemas.microsoft.com/office/powerpoint/2010/main" val="35113309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p:nvPr/>
        </p:nvPicPr>
        <p:blipFill>
          <a:blip r:embed="rId3">
            <a:extLst>
              <a:ext uri="{28A0092B-C50C-407E-A947-70E740481C1C}">
                <a14:useLocalDpi xmlns:a14="http://schemas.microsoft.com/office/drawing/2010/main" val="0"/>
              </a:ext>
            </a:extLst>
          </a:blip>
          <a:srcRect/>
          <a:stretch>
            <a:fillRect/>
          </a:stretch>
        </p:blipFill>
        <p:spPr bwMode="auto">
          <a:xfrm>
            <a:off x="361244" y="851852"/>
            <a:ext cx="8659707" cy="5525770"/>
          </a:xfrm>
          <a:prstGeom prst="rect">
            <a:avLst/>
          </a:prstGeom>
          <a:noFill/>
          <a:ln>
            <a:noFill/>
          </a:ln>
        </p:spPr>
      </p:pic>
      <p:sp>
        <p:nvSpPr>
          <p:cNvPr id="2" name="Titre 1"/>
          <p:cNvSpPr>
            <a:spLocks noGrp="1"/>
          </p:cNvSpPr>
          <p:nvPr>
            <p:ph type="title"/>
          </p:nvPr>
        </p:nvSpPr>
        <p:spPr/>
        <p:txBody>
          <a:bodyPr/>
          <a:lstStyle/>
          <a:p>
            <a:r>
              <a:rPr lang="fr-FR" dirty="0"/>
              <a:t>Areas of data </a:t>
            </a:r>
            <a:r>
              <a:rPr lang="fr-FR" dirty="0" err="1"/>
              <a:t>semantics</a:t>
            </a:r>
            <a:r>
              <a:rPr lang="fr-FR" dirty="0"/>
              <a:t> in RADM</a:t>
            </a:r>
          </a:p>
        </p:txBody>
      </p:sp>
      <p:sp>
        <p:nvSpPr>
          <p:cNvPr id="6" name="Espace réservé du numéro de diapositive 5"/>
          <p:cNvSpPr>
            <a:spLocks noGrp="1"/>
          </p:cNvSpPr>
          <p:nvPr>
            <p:ph type="sldNum" sz="quarter" idx="4"/>
          </p:nvPr>
        </p:nvSpPr>
        <p:spPr>
          <a:xfrm>
            <a:off x="9347200" y="6477000"/>
            <a:ext cx="2844800" cy="244475"/>
          </a:xfrm>
        </p:spPr>
        <p:txBody>
          <a:bodyPr/>
          <a:lstStyle/>
          <a:p>
            <a:fld id="{7E43FC93-3812-4E94-BCF9-439E87858954}" type="slidenum">
              <a:rPr lang="fr-FR" smtClean="0"/>
              <a:pPr/>
              <a:t>59</a:t>
            </a:fld>
            <a:endParaRPr lang="fr-FR"/>
          </a:p>
        </p:txBody>
      </p:sp>
      <p:sp>
        <p:nvSpPr>
          <p:cNvPr id="3" name="Rectangle à coins arrondis 2"/>
          <p:cNvSpPr/>
          <p:nvPr/>
        </p:nvSpPr>
        <p:spPr>
          <a:xfrm>
            <a:off x="361245" y="3746499"/>
            <a:ext cx="2343348" cy="1101381"/>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7</a:t>
            </a:r>
          </a:p>
        </p:txBody>
      </p:sp>
      <p:sp>
        <p:nvSpPr>
          <p:cNvPr id="8" name="Rectangle à coins arrondis 7"/>
          <p:cNvSpPr/>
          <p:nvPr/>
        </p:nvSpPr>
        <p:spPr>
          <a:xfrm>
            <a:off x="2921000" y="3346661"/>
            <a:ext cx="2982499" cy="1501219"/>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1</a:t>
            </a:r>
          </a:p>
        </p:txBody>
      </p:sp>
      <p:sp>
        <p:nvSpPr>
          <p:cNvPr id="9" name="Rectangle à coins arrondis 8"/>
          <p:cNvSpPr/>
          <p:nvPr/>
        </p:nvSpPr>
        <p:spPr>
          <a:xfrm>
            <a:off x="1855506" y="4928778"/>
            <a:ext cx="2388927" cy="819919"/>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3</a:t>
            </a:r>
          </a:p>
        </p:txBody>
      </p:sp>
      <p:sp>
        <p:nvSpPr>
          <p:cNvPr id="11" name="Rectangle à coins arrondis 10"/>
          <p:cNvSpPr/>
          <p:nvPr/>
        </p:nvSpPr>
        <p:spPr>
          <a:xfrm>
            <a:off x="6249712" y="2647844"/>
            <a:ext cx="960601" cy="1845710"/>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4</a:t>
            </a:r>
          </a:p>
        </p:txBody>
      </p:sp>
      <p:sp>
        <p:nvSpPr>
          <p:cNvPr id="12" name="Rectangle à coins arrondis 11"/>
          <p:cNvSpPr/>
          <p:nvPr/>
        </p:nvSpPr>
        <p:spPr>
          <a:xfrm>
            <a:off x="6710561" y="5128107"/>
            <a:ext cx="696801" cy="421260"/>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6</a:t>
            </a:r>
          </a:p>
        </p:txBody>
      </p:sp>
      <p:sp>
        <p:nvSpPr>
          <p:cNvPr id="17" name="Rectangle à coins arrondis 16"/>
          <p:cNvSpPr/>
          <p:nvPr/>
        </p:nvSpPr>
        <p:spPr>
          <a:xfrm>
            <a:off x="4281964" y="5010478"/>
            <a:ext cx="960601" cy="827558"/>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2</a:t>
            </a:r>
          </a:p>
        </p:txBody>
      </p:sp>
      <p:sp>
        <p:nvSpPr>
          <p:cNvPr id="14" name="Rectangle 13"/>
          <p:cNvSpPr/>
          <p:nvPr/>
        </p:nvSpPr>
        <p:spPr>
          <a:xfrm>
            <a:off x="9074548" y="851852"/>
            <a:ext cx="3117452" cy="3831818"/>
          </a:xfrm>
          <a:prstGeom prst="rect">
            <a:avLst/>
          </a:prstGeom>
        </p:spPr>
        <p:txBody>
          <a:bodyPr wrap="square">
            <a:spAutoFit/>
          </a:bodyPr>
          <a:lstStyle/>
          <a:p>
            <a:pPr marL="342900" lvl="0" indent="-342900">
              <a:buFont typeface="+mj-lt"/>
              <a:buAutoNum type="arabicPeriod"/>
            </a:pPr>
            <a:r>
              <a:rPr lang="fr-FR" sz="1600" dirty="0" err="1"/>
              <a:t>Feature</a:t>
            </a:r>
            <a:r>
              <a:rPr lang="fr-FR" sz="1600" dirty="0"/>
              <a:t> Instances &amp; </a:t>
            </a:r>
            <a:r>
              <a:rPr lang="fr-FR" sz="1600" dirty="0" err="1"/>
              <a:t>Feature</a:t>
            </a:r>
            <a:r>
              <a:rPr lang="fr-FR" sz="1600" dirty="0"/>
              <a:t> </a:t>
            </a:r>
            <a:r>
              <a:rPr lang="fr-FR" sz="1600" dirty="0" err="1"/>
              <a:t>Templates</a:t>
            </a:r>
            <a:endParaRPr lang="fr-FR" sz="1600" dirty="0"/>
          </a:p>
          <a:p>
            <a:pPr marL="342900" lvl="0" indent="-342900">
              <a:buFont typeface="+mj-lt"/>
              <a:buAutoNum type="arabicPeriod"/>
            </a:pPr>
            <a:r>
              <a:rPr lang="fr-FR" sz="1600" dirty="0"/>
              <a:t>Lights </a:t>
            </a:r>
            <a:r>
              <a:rPr lang="fr-FR" sz="1600" dirty="0" err="1"/>
              <a:t>Characteristics</a:t>
            </a:r>
            <a:endParaRPr lang="fr-FR" sz="1600" dirty="0"/>
          </a:p>
          <a:p>
            <a:pPr marL="342900" lvl="0" indent="-342900">
              <a:buFont typeface="+mj-lt"/>
              <a:buAutoNum type="arabicPeriod"/>
            </a:pPr>
            <a:r>
              <a:rPr lang="fr-FR" sz="1600" dirty="0" err="1"/>
              <a:t>Material</a:t>
            </a:r>
            <a:r>
              <a:rPr lang="fr-FR" sz="1600" dirty="0"/>
              <a:t> </a:t>
            </a:r>
            <a:r>
              <a:rPr lang="fr-FR" sz="1600" dirty="0" err="1"/>
              <a:t>Characteristics</a:t>
            </a:r>
            <a:endParaRPr lang="fr-FR" sz="1600" dirty="0"/>
          </a:p>
          <a:p>
            <a:pPr marL="342900" lvl="0" indent="-342900">
              <a:buFont typeface="+mj-lt"/>
              <a:buAutoNum type="arabicPeriod"/>
            </a:pPr>
            <a:r>
              <a:rPr lang="fr-FR" sz="1600" dirty="0"/>
              <a:t>3D Model </a:t>
            </a:r>
            <a:r>
              <a:rPr lang="fr-FR" sz="1600" dirty="0" err="1"/>
              <a:t>Characteristics</a:t>
            </a:r>
            <a:endParaRPr lang="fr-FR" sz="1600" dirty="0"/>
          </a:p>
          <a:p>
            <a:pPr marL="342900" lvl="0" indent="-342900">
              <a:buFont typeface="+mj-lt"/>
              <a:buAutoNum type="arabicPeriod"/>
            </a:pPr>
            <a:r>
              <a:rPr lang="fr-FR" sz="1600" dirty="0"/>
              <a:t>Visual </a:t>
            </a:r>
            <a:r>
              <a:rPr lang="fr-FR" sz="1600" dirty="0" err="1"/>
              <a:t>Characteristics</a:t>
            </a:r>
            <a:endParaRPr lang="fr-FR" sz="1600" dirty="0"/>
          </a:p>
          <a:p>
            <a:pPr marL="342900" lvl="0" indent="-342900">
              <a:buFont typeface="+mj-lt"/>
              <a:buAutoNum type="arabicPeriod"/>
            </a:pPr>
            <a:r>
              <a:rPr lang="fr-FR" sz="1600" dirty="0" err="1"/>
              <a:t>Other</a:t>
            </a:r>
            <a:r>
              <a:rPr lang="fr-FR" sz="1600" dirty="0"/>
              <a:t> </a:t>
            </a:r>
            <a:r>
              <a:rPr lang="fr-FR" sz="1600" dirty="0" err="1"/>
              <a:t>Characteristics</a:t>
            </a:r>
            <a:endParaRPr lang="fr-FR" sz="1600" dirty="0"/>
          </a:p>
          <a:p>
            <a:pPr marL="342900" indent="-342900">
              <a:buFont typeface="+mj-lt"/>
              <a:buAutoNum type="arabicPeriod"/>
            </a:pPr>
            <a:r>
              <a:rPr lang="fr-FR" sz="1600" dirty="0" err="1"/>
              <a:t>Elevation</a:t>
            </a:r>
            <a:r>
              <a:rPr lang="fr-FR" sz="1600" dirty="0"/>
              <a:t> and </a:t>
            </a:r>
            <a:r>
              <a:rPr lang="fr-FR" sz="1600" dirty="0" err="1"/>
              <a:t>Imagery</a:t>
            </a:r>
            <a:r>
              <a:rPr lang="fr-FR" sz="1600" dirty="0"/>
              <a:t> Attribution</a:t>
            </a:r>
            <a:endParaRPr lang="fr-FR" sz="900" dirty="0"/>
          </a:p>
          <a:p>
            <a:pPr marL="355600" indent="-355600">
              <a:buFont typeface="+mj-lt"/>
              <a:buAutoNum type="arabicPeriod"/>
            </a:pPr>
            <a:endParaRPr lang="fr-FR" sz="900" dirty="0"/>
          </a:p>
          <a:p>
            <a:endParaRPr lang="fr-FR" sz="1600" dirty="0"/>
          </a:p>
          <a:p>
            <a:r>
              <a:rPr lang="fr-FR" sz="1600" dirty="0"/>
              <a:t>And Process </a:t>
            </a:r>
            <a:r>
              <a:rPr lang="fr-FR" sz="1600" dirty="0" err="1"/>
              <a:t>Attributes</a:t>
            </a:r>
            <a:r>
              <a:rPr lang="fr-FR" sz="1600" dirty="0"/>
              <a:t> </a:t>
            </a:r>
            <a:br>
              <a:rPr lang="fr-FR" sz="1600" dirty="0"/>
            </a:br>
            <a:r>
              <a:rPr lang="fr-FR" sz="1400" dirty="0"/>
              <a:t>(</a:t>
            </a:r>
            <a:r>
              <a:rPr lang="fr-FR" sz="1400" dirty="0" err="1"/>
              <a:t>which</a:t>
            </a:r>
            <a:r>
              <a:rPr lang="fr-FR" sz="1400" dirty="0"/>
              <a:t> </a:t>
            </a:r>
            <a:r>
              <a:rPr lang="fr-FR" sz="1400" dirty="0" err="1"/>
              <a:t>apply</a:t>
            </a:r>
            <a:r>
              <a:rPr lang="fr-FR" sz="1400" dirty="0"/>
              <a:t> </a:t>
            </a:r>
            <a:r>
              <a:rPr lang="fr-FR" sz="1400" dirty="0" err="1"/>
              <a:t>within</a:t>
            </a:r>
            <a:r>
              <a:rPr lang="fr-FR" sz="1400" dirty="0"/>
              <a:t> areas </a:t>
            </a:r>
            <a:r>
              <a:rPr lang="fr-FR" sz="1400" dirty="0" err="1"/>
              <a:t>above</a:t>
            </a:r>
            <a:r>
              <a:rPr lang="fr-FR" sz="1400" dirty="0"/>
              <a:t> for data </a:t>
            </a:r>
            <a:r>
              <a:rPr lang="fr-FR" sz="1400" dirty="0" err="1"/>
              <a:t>generation</a:t>
            </a:r>
            <a:r>
              <a:rPr lang="fr-FR" sz="1400" dirty="0"/>
              <a:t> and </a:t>
            </a:r>
            <a:r>
              <a:rPr lang="fr-FR" sz="1400" dirty="0" err="1"/>
              <a:t>consumption</a:t>
            </a:r>
            <a:r>
              <a:rPr lang="fr-FR" sz="1400" dirty="0"/>
              <a:t>)</a:t>
            </a:r>
          </a:p>
          <a:p>
            <a:endParaRPr lang="fr-FR" sz="900" dirty="0"/>
          </a:p>
          <a:p>
            <a:pPr marL="355600" indent="-355600">
              <a:buFont typeface="+mj-lt"/>
              <a:buAutoNum type="arabicPeriod"/>
            </a:pPr>
            <a:endParaRPr lang="fr-FR" sz="900" dirty="0"/>
          </a:p>
          <a:p>
            <a:endParaRPr lang="fr-FR" sz="900" dirty="0"/>
          </a:p>
        </p:txBody>
      </p:sp>
      <p:sp>
        <p:nvSpPr>
          <p:cNvPr id="13" name="Rectangle à coins arrondis 9"/>
          <p:cNvSpPr/>
          <p:nvPr/>
        </p:nvSpPr>
        <p:spPr>
          <a:xfrm>
            <a:off x="5595521" y="3001254"/>
            <a:ext cx="3425430" cy="2803198"/>
          </a:xfrm>
          <a:custGeom>
            <a:avLst/>
            <a:gdLst>
              <a:gd name="connsiteX0" fmla="*/ 0 w 2903222"/>
              <a:gd name="connsiteY0" fmla="*/ 141706 h 850220"/>
              <a:gd name="connsiteX1" fmla="*/ 141706 w 2903222"/>
              <a:gd name="connsiteY1" fmla="*/ 0 h 850220"/>
              <a:gd name="connsiteX2" fmla="*/ 2761516 w 2903222"/>
              <a:gd name="connsiteY2" fmla="*/ 0 h 850220"/>
              <a:gd name="connsiteX3" fmla="*/ 2903222 w 2903222"/>
              <a:gd name="connsiteY3" fmla="*/ 141706 h 850220"/>
              <a:gd name="connsiteX4" fmla="*/ 2903222 w 2903222"/>
              <a:gd name="connsiteY4" fmla="*/ 708514 h 850220"/>
              <a:gd name="connsiteX5" fmla="*/ 2761516 w 2903222"/>
              <a:gd name="connsiteY5" fmla="*/ 850220 h 850220"/>
              <a:gd name="connsiteX6" fmla="*/ 141706 w 2903222"/>
              <a:gd name="connsiteY6" fmla="*/ 850220 h 850220"/>
              <a:gd name="connsiteX7" fmla="*/ 0 w 2903222"/>
              <a:gd name="connsiteY7" fmla="*/ 708514 h 850220"/>
              <a:gd name="connsiteX8" fmla="*/ 0 w 2903222"/>
              <a:gd name="connsiteY8" fmla="*/ 141706 h 850220"/>
              <a:gd name="connsiteX0" fmla="*/ 0 w 2903222"/>
              <a:gd name="connsiteY0" fmla="*/ 143267 h 851781"/>
              <a:gd name="connsiteX1" fmla="*/ 141706 w 2903222"/>
              <a:gd name="connsiteY1" fmla="*/ 1561 h 851781"/>
              <a:gd name="connsiteX2" fmla="*/ 671500 w 2903222"/>
              <a:gd name="connsiteY2" fmla="*/ 0 h 851781"/>
              <a:gd name="connsiteX3" fmla="*/ 2761516 w 2903222"/>
              <a:gd name="connsiteY3" fmla="*/ 1561 h 851781"/>
              <a:gd name="connsiteX4" fmla="*/ 2903222 w 2903222"/>
              <a:gd name="connsiteY4" fmla="*/ 143267 h 851781"/>
              <a:gd name="connsiteX5" fmla="*/ 2903222 w 2903222"/>
              <a:gd name="connsiteY5" fmla="*/ 710075 h 851781"/>
              <a:gd name="connsiteX6" fmla="*/ 2761516 w 2903222"/>
              <a:gd name="connsiteY6" fmla="*/ 851781 h 851781"/>
              <a:gd name="connsiteX7" fmla="*/ 141706 w 2903222"/>
              <a:gd name="connsiteY7" fmla="*/ 851781 h 851781"/>
              <a:gd name="connsiteX8" fmla="*/ 0 w 2903222"/>
              <a:gd name="connsiteY8" fmla="*/ 710075 h 851781"/>
              <a:gd name="connsiteX9" fmla="*/ 0 w 2903222"/>
              <a:gd name="connsiteY9" fmla="*/ 143267 h 851781"/>
              <a:gd name="connsiteX0" fmla="*/ 0 w 2903222"/>
              <a:gd name="connsiteY0" fmla="*/ 150886 h 859400"/>
              <a:gd name="connsiteX1" fmla="*/ 141706 w 2903222"/>
              <a:gd name="connsiteY1" fmla="*/ 9180 h 859400"/>
              <a:gd name="connsiteX2" fmla="*/ 671500 w 2903222"/>
              <a:gd name="connsiteY2" fmla="*/ 7619 h 859400"/>
              <a:gd name="connsiteX3" fmla="*/ 1524940 w 2903222"/>
              <a:gd name="connsiteY3" fmla="*/ 0 h 859400"/>
              <a:gd name="connsiteX4" fmla="*/ 2761516 w 2903222"/>
              <a:gd name="connsiteY4" fmla="*/ 9180 h 859400"/>
              <a:gd name="connsiteX5" fmla="*/ 2903222 w 2903222"/>
              <a:gd name="connsiteY5" fmla="*/ 150886 h 859400"/>
              <a:gd name="connsiteX6" fmla="*/ 2903222 w 2903222"/>
              <a:gd name="connsiteY6" fmla="*/ 717694 h 859400"/>
              <a:gd name="connsiteX7" fmla="*/ 2761516 w 2903222"/>
              <a:gd name="connsiteY7" fmla="*/ 859400 h 859400"/>
              <a:gd name="connsiteX8" fmla="*/ 141706 w 2903222"/>
              <a:gd name="connsiteY8" fmla="*/ 859400 h 859400"/>
              <a:gd name="connsiteX9" fmla="*/ 0 w 2903222"/>
              <a:gd name="connsiteY9" fmla="*/ 717694 h 859400"/>
              <a:gd name="connsiteX10" fmla="*/ 0 w 2903222"/>
              <a:gd name="connsiteY10" fmla="*/ 150886 h 859400"/>
              <a:gd name="connsiteX0" fmla="*/ 0 w 2903222"/>
              <a:gd name="connsiteY0" fmla="*/ 143267 h 851781"/>
              <a:gd name="connsiteX1" fmla="*/ 141706 w 2903222"/>
              <a:gd name="connsiteY1" fmla="*/ 1561 h 851781"/>
              <a:gd name="connsiteX2" fmla="*/ 671500 w 2903222"/>
              <a:gd name="connsiteY2" fmla="*/ 0 h 851781"/>
              <a:gd name="connsiteX3" fmla="*/ 686740 w 2903222"/>
              <a:gd name="connsiteY3" fmla="*/ 541021 h 851781"/>
              <a:gd name="connsiteX4" fmla="*/ 2761516 w 2903222"/>
              <a:gd name="connsiteY4" fmla="*/ 1561 h 851781"/>
              <a:gd name="connsiteX5" fmla="*/ 2903222 w 2903222"/>
              <a:gd name="connsiteY5" fmla="*/ 143267 h 851781"/>
              <a:gd name="connsiteX6" fmla="*/ 2903222 w 2903222"/>
              <a:gd name="connsiteY6" fmla="*/ 710075 h 851781"/>
              <a:gd name="connsiteX7" fmla="*/ 2761516 w 2903222"/>
              <a:gd name="connsiteY7" fmla="*/ 851781 h 851781"/>
              <a:gd name="connsiteX8" fmla="*/ 141706 w 2903222"/>
              <a:gd name="connsiteY8" fmla="*/ 851781 h 851781"/>
              <a:gd name="connsiteX9" fmla="*/ 0 w 2903222"/>
              <a:gd name="connsiteY9" fmla="*/ 710075 h 851781"/>
              <a:gd name="connsiteX10" fmla="*/ 0 w 2903222"/>
              <a:gd name="connsiteY10" fmla="*/ 143267 h 851781"/>
              <a:gd name="connsiteX0" fmla="*/ 0 w 2903222"/>
              <a:gd name="connsiteY0" fmla="*/ 143267 h 851781"/>
              <a:gd name="connsiteX1" fmla="*/ 141706 w 2903222"/>
              <a:gd name="connsiteY1" fmla="*/ 1561 h 851781"/>
              <a:gd name="connsiteX2" fmla="*/ 671500 w 2903222"/>
              <a:gd name="connsiteY2" fmla="*/ 0 h 851781"/>
              <a:gd name="connsiteX3" fmla="*/ 686740 w 2903222"/>
              <a:gd name="connsiteY3" fmla="*/ 541021 h 851781"/>
              <a:gd name="connsiteX4" fmla="*/ 1745920 w 2903222"/>
              <a:gd name="connsiteY4" fmla="*/ 518161 h 851781"/>
              <a:gd name="connsiteX5" fmla="*/ 2761516 w 2903222"/>
              <a:gd name="connsiteY5" fmla="*/ 1561 h 851781"/>
              <a:gd name="connsiteX6" fmla="*/ 2903222 w 2903222"/>
              <a:gd name="connsiteY6" fmla="*/ 143267 h 851781"/>
              <a:gd name="connsiteX7" fmla="*/ 2903222 w 2903222"/>
              <a:gd name="connsiteY7" fmla="*/ 710075 h 851781"/>
              <a:gd name="connsiteX8" fmla="*/ 2761516 w 2903222"/>
              <a:gd name="connsiteY8" fmla="*/ 851781 h 851781"/>
              <a:gd name="connsiteX9" fmla="*/ 141706 w 2903222"/>
              <a:gd name="connsiteY9" fmla="*/ 851781 h 851781"/>
              <a:gd name="connsiteX10" fmla="*/ 0 w 2903222"/>
              <a:gd name="connsiteY10" fmla="*/ 710075 h 851781"/>
              <a:gd name="connsiteX11" fmla="*/ 0 w 2903222"/>
              <a:gd name="connsiteY11" fmla="*/ 143267 h 851781"/>
              <a:gd name="connsiteX0" fmla="*/ 0 w 2903222"/>
              <a:gd name="connsiteY0" fmla="*/ 2086366 h 2794880"/>
              <a:gd name="connsiteX1" fmla="*/ 141706 w 2903222"/>
              <a:gd name="connsiteY1" fmla="*/ 1944660 h 2794880"/>
              <a:gd name="connsiteX2" fmla="*/ 671500 w 2903222"/>
              <a:gd name="connsiteY2" fmla="*/ 1943099 h 2794880"/>
              <a:gd name="connsiteX3" fmla="*/ 686740 w 2903222"/>
              <a:gd name="connsiteY3" fmla="*/ 2484120 h 2794880"/>
              <a:gd name="connsiteX4" fmla="*/ 1745920 w 2903222"/>
              <a:gd name="connsiteY4" fmla="*/ 2461260 h 2794880"/>
              <a:gd name="connsiteX5" fmla="*/ 1776400 w 2903222"/>
              <a:gd name="connsiteY5" fmla="*/ 0 h 2794880"/>
              <a:gd name="connsiteX6" fmla="*/ 2761516 w 2903222"/>
              <a:gd name="connsiteY6" fmla="*/ 1944660 h 2794880"/>
              <a:gd name="connsiteX7" fmla="*/ 2903222 w 2903222"/>
              <a:gd name="connsiteY7" fmla="*/ 2086366 h 2794880"/>
              <a:gd name="connsiteX8" fmla="*/ 2903222 w 2903222"/>
              <a:gd name="connsiteY8" fmla="*/ 2653174 h 2794880"/>
              <a:gd name="connsiteX9" fmla="*/ 2761516 w 2903222"/>
              <a:gd name="connsiteY9" fmla="*/ 2794880 h 2794880"/>
              <a:gd name="connsiteX10" fmla="*/ 141706 w 2903222"/>
              <a:gd name="connsiteY10" fmla="*/ 2794880 h 2794880"/>
              <a:gd name="connsiteX11" fmla="*/ 0 w 2903222"/>
              <a:gd name="connsiteY11" fmla="*/ 2653174 h 2794880"/>
              <a:gd name="connsiteX12" fmla="*/ 0 w 2903222"/>
              <a:gd name="connsiteY12" fmla="*/ 2086366 h 2794880"/>
              <a:gd name="connsiteX0" fmla="*/ 0 w 2903222"/>
              <a:gd name="connsiteY0" fmla="*/ 2086366 h 2794880"/>
              <a:gd name="connsiteX1" fmla="*/ 141706 w 2903222"/>
              <a:gd name="connsiteY1" fmla="*/ 1944660 h 2794880"/>
              <a:gd name="connsiteX2" fmla="*/ 671500 w 2903222"/>
              <a:gd name="connsiteY2" fmla="*/ 1943099 h 2794880"/>
              <a:gd name="connsiteX3" fmla="*/ 686740 w 2903222"/>
              <a:gd name="connsiteY3" fmla="*/ 2484120 h 2794880"/>
              <a:gd name="connsiteX4" fmla="*/ 1745920 w 2903222"/>
              <a:gd name="connsiteY4" fmla="*/ 2461260 h 2794880"/>
              <a:gd name="connsiteX5" fmla="*/ 1776400 w 2903222"/>
              <a:gd name="connsiteY5" fmla="*/ 0 h 2794880"/>
              <a:gd name="connsiteX6" fmla="*/ 2761516 w 2903222"/>
              <a:gd name="connsiteY6" fmla="*/ 1944660 h 2794880"/>
              <a:gd name="connsiteX7" fmla="*/ 2903222 w 2903222"/>
              <a:gd name="connsiteY7" fmla="*/ 44206 h 2794880"/>
              <a:gd name="connsiteX8" fmla="*/ 2903222 w 2903222"/>
              <a:gd name="connsiteY8" fmla="*/ 2653174 h 2794880"/>
              <a:gd name="connsiteX9" fmla="*/ 2761516 w 2903222"/>
              <a:gd name="connsiteY9" fmla="*/ 2794880 h 2794880"/>
              <a:gd name="connsiteX10" fmla="*/ 141706 w 2903222"/>
              <a:gd name="connsiteY10" fmla="*/ 2794880 h 2794880"/>
              <a:gd name="connsiteX11" fmla="*/ 0 w 2903222"/>
              <a:gd name="connsiteY11" fmla="*/ 2653174 h 2794880"/>
              <a:gd name="connsiteX12" fmla="*/ 0 w 2903222"/>
              <a:gd name="connsiteY12" fmla="*/ 2086366 h 2794880"/>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45920 w 2903222"/>
              <a:gd name="connsiteY4" fmla="*/ 246957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45920 w 2903222"/>
              <a:gd name="connsiteY4" fmla="*/ 246957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200856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58165 w 2903222"/>
              <a:gd name="connsiteY3" fmla="*/ 2482913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94785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916100 w 2903222"/>
              <a:gd name="connsiteY5" fmla="*/ 210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928800 w 2903222"/>
              <a:gd name="connsiteY5" fmla="*/ 196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3222" h="2803198">
                <a:moveTo>
                  <a:pt x="0" y="2094684"/>
                </a:moveTo>
                <a:cubicBezTo>
                  <a:pt x="0" y="2016422"/>
                  <a:pt x="63444" y="2005365"/>
                  <a:pt x="141706" y="2005365"/>
                </a:cubicBezTo>
                <a:lnTo>
                  <a:pt x="671500" y="2008567"/>
                </a:lnTo>
                <a:lnTo>
                  <a:pt x="681978" y="2478151"/>
                </a:lnTo>
                <a:lnTo>
                  <a:pt x="1928482" y="2488628"/>
                </a:lnTo>
                <a:cubicBezTo>
                  <a:pt x="1931022" y="2328608"/>
                  <a:pt x="1927847" y="142938"/>
                  <a:pt x="1928800" y="1968"/>
                </a:cubicBezTo>
                <a:lnTo>
                  <a:pt x="2723416" y="2258"/>
                </a:lnTo>
                <a:cubicBezTo>
                  <a:pt x="2801678" y="2258"/>
                  <a:pt x="2865122" y="-16213"/>
                  <a:pt x="2903222" y="52524"/>
                </a:cubicBezTo>
                <a:lnTo>
                  <a:pt x="2903222" y="2661492"/>
                </a:lnTo>
                <a:cubicBezTo>
                  <a:pt x="2903222" y="2739754"/>
                  <a:pt x="2839778" y="2803198"/>
                  <a:pt x="2761516" y="2803198"/>
                </a:cubicBezTo>
                <a:lnTo>
                  <a:pt x="141706" y="2803198"/>
                </a:lnTo>
                <a:cubicBezTo>
                  <a:pt x="63444" y="2803198"/>
                  <a:pt x="0" y="2739754"/>
                  <a:pt x="0" y="2661492"/>
                </a:cubicBezTo>
                <a:lnTo>
                  <a:pt x="0" y="2094684"/>
                </a:lnTo>
                <a:close/>
              </a:path>
            </a:pathLst>
          </a:cu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r"/>
            <a:r>
              <a:rPr lang="fr-FR" sz="2275">
                <a:solidFill>
                  <a:srgbClr val="FF0000"/>
                </a:solidFill>
              </a:rPr>
              <a:t>5</a:t>
            </a:r>
            <a:endParaRPr lang="fr-FR" sz="2275" dirty="0">
              <a:solidFill>
                <a:srgbClr val="FF0000"/>
              </a:solidFill>
            </a:endParaRPr>
          </a:p>
        </p:txBody>
      </p:sp>
      <p:sp>
        <p:nvSpPr>
          <p:cNvPr id="16" name="Rectangle 3">
            <a:extLst>
              <a:ext uri="{FF2B5EF4-FFF2-40B4-BE49-F238E27FC236}">
                <a16:creationId xmlns:a16="http://schemas.microsoft.com/office/drawing/2014/main" id="{86FB626A-953E-4644-9DBB-44BF42521E77}"/>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59</a:t>
            </a:fld>
            <a:endParaRPr lang="en-US" dirty="0"/>
          </a:p>
        </p:txBody>
      </p:sp>
    </p:spTree>
    <p:extLst>
      <p:ext uri="{BB962C8B-B14F-4D97-AF65-F5344CB8AC3E}">
        <p14:creationId xmlns:p14="http://schemas.microsoft.com/office/powerpoint/2010/main" val="34519141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en-US" dirty="0"/>
              <a:t>The Operational Context</a:t>
            </a:r>
            <a:endParaRPr lang="fr-FR" dirty="0"/>
          </a:p>
        </p:txBody>
      </p:sp>
      <p:sp>
        <p:nvSpPr>
          <p:cNvPr id="3" name="Espace réservé du contenu 2"/>
          <p:cNvSpPr>
            <a:spLocks noGrp="1"/>
          </p:cNvSpPr>
          <p:nvPr>
            <p:ph type="body" idx="1"/>
          </p:nvPr>
        </p:nvSpPr>
        <p:spPr/>
        <p:txBody>
          <a:bodyPr/>
          <a:lstStyle/>
          <a:p>
            <a:endParaRPr lang="fr-FR" dirty="0"/>
          </a:p>
        </p:txBody>
      </p:sp>
      <p:sp>
        <p:nvSpPr>
          <p:cNvPr id="4" name="Flèche droite rayée 3"/>
          <p:cNvSpPr/>
          <p:nvPr/>
        </p:nvSpPr>
        <p:spPr>
          <a:xfrm>
            <a:off x="7366960" y="2499812"/>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8" name="Rectangle 3">
            <a:extLst>
              <a:ext uri="{FF2B5EF4-FFF2-40B4-BE49-F238E27FC236}">
                <a16:creationId xmlns:a16="http://schemas.microsoft.com/office/drawing/2014/main" id="{4FDE0DD7-4021-4A5F-871E-D642CEBAA16B}"/>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6</a:t>
            </a:fld>
            <a:endParaRPr lang="en-US" dirty="0"/>
          </a:p>
        </p:txBody>
      </p:sp>
    </p:spTree>
    <p:extLst>
      <p:ext uri="{BB962C8B-B14F-4D97-AF65-F5344CB8AC3E}">
        <p14:creationId xmlns:p14="http://schemas.microsoft.com/office/powerpoint/2010/main" val="6230696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974901" y="0"/>
            <a:ext cx="8158480" cy="841248"/>
          </a:xfrm>
        </p:spPr>
        <p:txBody>
          <a:bodyPr/>
          <a:lstStyle/>
          <a:p>
            <a:r>
              <a:rPr lang="en-US" dirty="0"/>
              <a:t>Product 2 - Detailed Features Description - Goal</a:t>
            </a:r>
          </a:p>
        </p:txBody>
      </p:sp>
      <p:sp>
        <p:nvSpPr>
          <p:cNvPr id="2" name="Espace réservé du contenu 1"/>
          <p:cNvSpPr>
            <a:spLocks noGrp="1"/>
          </p:cNvSpPr>
          <p:nvPr>
            <p:ph idx="1"/>
          </p:nvPr>
        </p:nvSpPr>
        <p:spPr/>
        <p:txBody>
          <a:bodyPr>
            <a:normAutofit/>
          </a:bodyPr>
          <a:lstStyle/>
          <a:p>
            <a:r>
              <a:rPr lang="en-US" dirty="0"/>
              <a:t>Improve Data Interoperability through:</a:t>
            </a:r>
          </a:p>
          <a:p>
            <a:pPr lvl="1"/>
            <a:r>
              <a:rPr lang="en-US" dirty="0"/>
              <a:t>Identification of </a:t>
            </a:r>
            <a:r>
              <a:rPr lang="en-US" dirty="0">
                <a:solidFill>
                  <a:srgbClr val="0070C0"/>
                </a:solidFill>
              </a:rPr>
              <a:t>List of concepts and associated definitions (next slide)</a:t>
            </a:r>
            <a:endParaRPr lang="en-US" dirty="0"/>
          </a:p>
          <a:p>
            <a:pPr lvl="1"/>
            <a:endParaRPr lang="en-US" dirty="0"/>
          </a:p>
          <a:p>
            <a:pPr lvl="1"/>
            <a:r>
              <a:rPr lang="en-US" dirty="0"/>
              <a:t>Providing the Information needed by the International Training Community</a:t>
            </a:r>
          </a:p>
          <a:p>
            <a:pPr lvl="1"/>
            <a:r>
              <a:rPr lang="en-US" dirty="0"/>
              <a:t>Allowing future Evolution</a:t>
            </a:r>
          </a:p>
          <a:p>
            <a:pPr lvl="1"/>
            <a:endParaRPr lang="en-US" dirty="0"/>
          </a:p>
          <a:p>
            <a:pPr lvl="1"/>
            <a:r>
              <a:rPr lang="en-US" dirty="0"/>
              <a:t>Not reinventing the wheel by using to </a:t>
            </a:r>
            <a:r>
              <a:rPr lang="en-US" dirty="0">
                <a:solidFill>
                  <a:srgbClr val="0070C0"/>
                </a:solidFill>
              </a:rPr>
              <a:t>Standard Dictionaries</a:t>
            </a:r>
            <a:endParaRPr lang="en-US" dirty="0"/>
          </a:p>
          <a:p>
            <a:pPr lvl="2"/>
            <a:r>
              <a:rPr lang="en-US" dirty="0">
                <a:solidFill>
                  <a:srgbClr val="0070C0"/>
                </a:solidFill>
              </a:rPr>
              <a:t>EDCS, + DFDD and AMDB for Airport as needed</a:t>
            </a:r>
          </a:p>
          <a:p>
            <a:pPr lvl="2"/>
            <a:r>
              <a:rPr lang="en-US" dirty="0">
                <a:solidFill>
                  <a:srgbClr val="0070C0"/>
                </a:solidFill>
              </a:rPr>
              <a:t>and RIEDP notions when not enough</a:t>
            </a:r>
          </a:p>
          <a:p>
            <a:pPr lvl="2"/>
            <a:r>
              <a:rPr lang="en-US" dirty="0">
                <a:solidFill>
                  <a:srgbClr val="0070C0"/>
                </a:solidFill>
              </a:rPr>
              <a:t>Use of Existing definitions (Changes to be requested to Source Organization)</a:t>
            </a:r>
          </a:p>
          <a:p>
            <a:pPr lvl="2"/>
            <a:r>
              <a:rPr lang="en-US" dirty="0">
                <a:solidFill>
                  <a:srgbClr val="0070C0"/>
                </a:solidFill>
              </a:rPr>
              <a:t>RIEDP own Code Space</a:t>
            </a:r>
          </a:p>
        </p:txBody>
      </p:sp>
      <p:sp>
        <p:nvSpPr>
          <p:cNvPr id="6" name="Rectangle 3">
            <a:extLst>
              <a:ext uri="{FF2B5EF4-FFF2-40B4-BE49-F238E27FC236}">
                <a16:creationId xmlns:a16="http://schemas.microsoft.com/office/drawing/2014/main" id="{0CD5409B-5D6C-4628-B743-656FD4EB568A}"/>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60</a:t>
            </a:fld>
            <a:endParaRPr lang="en-US" dirty="0"/>
          </a:p>
        </p:txBody>
      </p:sp>
    </p:spTree>
    <p:extLst>
      <p:ext uri="{BB962C8B-B14F-4D97-AF65-F5344CB8AC3E}">
        <p14:creationId xmlns:p14="http://schemas.microsoft.com/office/powerpoint/2010/main" val="38534745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nvPr>
        </p:nvSpPr>
        <p:spPr/>
        <p:txBody>
          <a:bodyPr>
            <a:normAutofit/>
          </a:bodyPr>
          <a:lstStyle/>
          <a:p>
            <a:r>
              <a:rPr lang="fr-FR" dirty="0" err="1"/>
              <a:t>Relating</a:t>
            </a:r>
            <a:r>
              <a:rPr lang="fr-FR" dirty="0"/>
              <a:t> </a:t>
            </a:r>
            <a:r>
              <a:rPr lang="fr-FR" dirty="0" err="1"/>
              <a:t>Features</a:t>
            </a:r>
            <a:r>
              <a:rPr lang="fr-FR" dirty="0"/>
              <a:t> and </a:t>
            </a:r>
            <a:r>
              <a:rPr lang="fr-FR" dirty="0" err="1"/>
              <a:t>Attributes</a:t>
            </a:r>
            <a:endParaRPr lang="en-US" dirty="0"/>
          </a:p>
        </p:txBody>
      </p:sp>
      <p:sp>
        <p:nvSpPr>
          <p:cNvPr id="11" name="Espace réservé du contenu 10"/>
          <p:cNvSpPr>
            <a:spLocks noGrp="1"/>
          </p:cNvSpPr>
          <p:nvPr>
            <p:ph idx="1"/>
          </p:nvPr>
        </p:nvSpPr>
        <p:spPr>
          <a:xfrm>
            <a:off x="593061" y="1053389"/>
            <a:ext cx="10928351" cy="5132258"/>
          </a:xfrm>
        </p:spPr>
        <p:txBody>
          <a:bodyPr>
            <a:normAutofit lnSpcReduction="10000"/>
          </a:bodyPr>
          <a:lstStyle/>
          <a:p>
            <a:r>
              <a:rPr lang="en-US" dirty="0"/>
              <a:t>List of Tables Related to the Semantics of Features and/or Attributes</a:t>
            </a:r>
          </a:p>
          <a:p>
            <a:pPr lvl="1"/>
            <a:r>
              <a:rPr lang="en-US" dirty="0"/>
              <a:t>Features</a:t>
            </a:r>
            <a:endParaRPr lang="fr-FR" dirty="0"/>
          </a:p>
          <a:p>
            <a:pPr lvl="1"/>
            <a:r>
              <a:rPr lang="en-US" dirty="0"/>
              <a:t>Attributes </a:t>
            </a:r>
            <a:endParaRPr lang="fr-FR" dirty="0"/>
          </a:p>
          <a:p>
            <a:pPr lvl="2"/>
            <a:r>
              <a:rPr lang="en-US" dirty="0"/>
              <a:t>Including Process-related attributes</a:t>
            </a:r>
            <a:endParaRPr lang="fr-FR" dirty="0"/>
          </a:p>
          <a:p>
            <a:pPr lvl="1"/>
            <a:r>
              <a:rPr lang="en-US" dirty="0"/>
              <a:t>Associated enumerations</a:t>
            </a:r>
            <a:endParaRPr lang="fr-FR" dirty="0"/>
          </a:p>
          <a:p>
            <a:pPr lvl="1"/>
            <a:r>
              <a:rPr lang="en-US" dirty="0"/>
              <a:t>Supplementary</a:t>
            </a:r>
          </a:p>
          <a:p>
            <a:pPr lvl="2"/>
            <a:r>
              <a:rPr lang="en-US" dirty="0"/>
              <a:t>Including Themes, Units , Scales…</a:t>
            </a:r>
            <a:endParaRPr lang="fr-FR" dirty="0"/>
          </a:p>
          <a:p>
            <a:pPr lvl="1"/>
            <a:r>
              <a:rPr lang="en-US" dirty="0"/>
              <a:t>Prescribed feature-attribute combinations along with their: </a:t>
            </a:r>
          </a:p>
          <a:p>
            <a:pPr lvl="2"/>
            <a:r>
              <a:rPr lang="en-US" dirty="0"/>
              <a:t>Valid value ranges, </a:t>
            </a:r>
          </a:p>
          <a:p>
            <a:pPr lvl="2"/>
            <a:r>
              <a:rPr lang="en-US" dirty="0"/>
              <a:t>Their specific enumerations (if any), </a:t>
            </a:r>
          </a:p>
          <a:p>
            <a:pPr lvl="2"/>
            <a:r>
              <a:rPr lang="en-US" dirty="0"/>
              <a:t>Default values (including enumerates)</a:t>
            </a:r>
          </a:p>
          <a:p>
            <a:pPr lvl="2"/>
            <a:r>
              <a:rPr lang="en-US" dirty="0"/>
              <a:t>Applicable units, scale</a:t>
            </a:r>
          </a:p>
          <a:p>
            <a:r>
              <a:rPr lang="en-US" dirty="0"/>
              <a:t>These tables are evaluated through test DB conversion efforts</a:t>
            </a:r>
          </a:p>
          <a:p>
            <a:endParaRPr lang="en-US" dirty="0"/>
          </a:p>
        </p:txBody>
      </p:sp>
      <p:sp>
        <p:nvSpPr>
          <p:cNvPr id="6" name="WordArt 8">
            <a:extLst>
              <a:ext uri="{FF2B5EF4-FFF2-40B4-BE49-F238E27FC236}">
                <a16:creationId xmlns:a16="http://schemas.microsoft.com/office/drawing/2014/main" id="{7ADA05E9-7520-45B3-8F96-CA044C363613}"/>
              </a:ext>
            </a:extLst>
          </p:cNvPr>
          <p:cNvSpPr>
            <a:spLocks noChangeArrowheads="1" noChangeShapeType="1" noTextEdit="1"/>
          </p:cNvSpPr>
          <p:nvPr/>
        </p:nvSpPr>
        <p:spPr bwMode="auto">
          <a:xfrm rot="20963786">
            <a:off x="6788764" y="4317442"/>
            <a:ext cx="5020917" cy="67065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Table structures are specified in Product 2</a:t>
            </a:r>
          </a:p>
        </p:txBody>
      </p:sp>
      <p:sp>
        <p:nvSpPr>
          <p:cNvPr id="7" name="Rectangle 3">
            <a:extLst>
              <a:ext uri="{FF2B5EF4-FFF2-40B4-BE49-F238E27FC236}">
                <a16:creationId xmlns:a16="http://schemas.microsoft.com/office/drawing/2014/main" id="{96CABCA8-EA17-48BA-8B53-28CB32287B5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61</a:t>
            </a:fld>
            <a:endParaRPr lang="en-US" dirty="0"/>
          </a:p>
        </p:txBody>
      </p:sp>
    </p:spTree>
    <p:extLst>
      <p:ext uri="{BB962C8B-B14F-4D97-AF65-F5344CB8AC3E}">
        <p14:creationId xmlns:p14="http://schemas.microsoft.com/office/powerpoint/2010/main" val="896719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dirty="0" err="1"/>
              <a:t>Feature</a:t>
            </a:r>
            <a:r>
              <a:rPr lang="fr-FR" dirty="0"/>
              <a:t> Instance &amp; </a:t>
            </a:r>
            <a:r>
              <a:rPr lang="fr-FR" dirty="0" err="1"/>
              <a:t>Feature</a:t>
            </a:r>
            <a:r>
              <a:rPr lang="fr-FR" dirty="0"/>
              <a:t> </a:t>
            </a:r>
            <a:r>
              <a:rPr lang="fr-FR" dirty="0" err="1"/>
              <a:t>Templates</a:t>
            </a:r>
            <a:r>
              <a:rPr lang="fr-FR" dirty="0"/>
              <a:t> </a:t>
            </a:r>
          </a:p>
        </p:txBody>
      </p:sp>
      <p:sp>
        <p:nvSpPr>
          <p:cNvPr id="7" name="Espace réservé du contenu 1">
            <a:extLst>
              <a:ext uri="{FF2B5EF4-FFF2-40B4-BE49-F238E27FC236}">
                <a16:creationId xmlns:a16="http://schemas.microsoft.com/office/drawing/2014/main" id="{DED09926-D237-4023-8F58-A56B0F144626}"/>
              </a:ext>
            </a:extLst>
          </p:cNvPr>
          <p:cNvSpPr txBox="1">
            <a:spLocks/>
          </p:cNvSpPr>
          <p:nvPr/>
        </p:nvSpPr>
        <p:spPr>
          <a:xfrm>
            <a:off x="0" y="5441602"/>
            <a:ext cx="2800350" cy="10287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Note:</a:t>
            </a:r>
            <a:b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b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The RADM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representation</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for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Features</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is</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not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specific</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to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Shapefiles</a:t>
            </a:r>
            <a:endPar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p:txBody>
      </p:sp>
      <p:pic>
        <p:nvPicPr>
          <p:cNvPr id="8" name="Image 7"/>
          <p:cNvPicPr>
            <a:picLocks noChangeAspect="1"/>
          </p:cNvPicPr>
          <p:nvPr/>
        </p:nvPicPr>
        <p:blipFill rotWithShape="1">
          <a:blip r:embed="rId2"/>
          <a:srcRect t="3986"/>
          <a:stretch/>
        </p:blipFill>
        <p:spPr>
          <a:xfrm>
            <a:off x="3294584" y="1170671"/>
            <a:ext cx="6782289" cy="4128471"/>
          </a:xfrm>
          <a:prstGeom prst="rect">
            <a:avLst/>
          </a:prstGeom>
        </p:spPr>
      </p:pic>
      <p:sp>
        <p:nvSpPr>
          <p:cNvPr id="9" name="Ellipse 8"/>
          <p:cNvSpPr/>
          <p:nvPr/>
        </p:nvSpPr>
        <p:spPr>
          <a:xfrm>
            <a:off x="5607279" y="1093606"/>
            <a:ext cx="2674168" cy="3427929"/>
          </a:xfrm>
          <a:prstGeom prst="ellipse">
            <a:avLst/>
          </a:prstGeom>
          <a:no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Leelawadee"/>
              <a:ea typeface="+mn-ea"/>
              <a:cs typeface="+mn-cs"/>
            </a:endParaRPr>
          </a:p>
        </p:txBody>
      </p:sp>
      <p:sp>
        <p:nvSpPr>
          <p:cNvPr id="10" name="Légende sans bordure 2 9"/>
          <p:cNvSpPr/>
          <p:nvPr/>
        </p:nvSpPr>
        <p:spPr>
          <a:xfrm flipH="1">
            <a:off x="119331" y="1578715"/>
            <a:ext cx="2755841" cy="1587179"/>
          </a:xfrm>
          <a:prstGeom prst="callout2">
            <a:avLst>
              <a:gd name="adj1" fmla="val 18219"/>
              <a:gd name="adj2" fmla="val 903"/>
              <a:gd name="adj3" fmla="val 18750"/>
              <a:gd name="adj4" fmla="val -16667"/>
              <a:gd name="adj5" fmla="val 48316"/>
              <a:gd name="adj6" fmla="val -101090"/>
            </a:avLst>
          </a:prstGeom>
          <a:solidFill>
            <a:sysClr val="window" lastClr="FFFFFF"/>
          </a:solid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Leelawadee"/>
                <a:ea typeface="+mn-ea"/>
                <a:cs typeface="+mn-cs"/>
              </a:rPr>
              <a:t>A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template</a:t>
            </a:r>
            <a:r>
              <a:rPr kumimoji="0" lang="fr-FR" sz="1800" b="0" i="0" u="none" strike="noStrike" kern="0" cap="none" spc="0" normalizeH="0" baseline="0" noProof="0" dirty="0">
                <a:ln>
                  <a:noFill/>
                </a:ln>
                <a:solidFill>
                  <a:prstClr val="black"/>
                </a:solidFill>
                <a:effectLst/>
                <a:uLnTx/>
                <a:uFillTx/>
                <a:latin typeface="Leelawadee"/>
                <a:ea typeface="+mn-ea"/>
                <a:cs typeface="+mn-cs"/>
              </a:rPr>
              <a:t>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allows</a:t>
            </a:r>
            <a:r>
              <a:rPr kumimoji="0" lang="fr-FR" sz="1800" b="0" i="0" u="none" strike="noStrike" kern="0" cap="none" spc="0" normalizeH="0" baseline="0" noProof="0" dirty="0">
                <a:ln>
                  <a:noFill/>
                </a:ln>
                <a:solidFill>
                  <a:prstClr val="black"/>
                </a:solidFill>
                <a:effectLst/>
                <a:uLnTx/>
                <a:uFillTx/>
                <a:latin typeface="Leelawadee"/>
                <a:ea typeface="+mn-ea"/>
                <a:cs typeface="+mn-cs"/>
              </a:rPr>
              <a:t> to factor out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common</a:t>
            </a:r>
            <a:r>
              <a:rPr kumimoji="0" lang="fr-FR" sz="1800" b="0" i="0" u="none" strike="noStrike" kern="0" cap="none" spc="0" normalizeH="0" baseline="0" noProof="0" dirty="0">
                <a:ln>
                  <a:noFill/>
                </a:ln>
                <a:solidFill>
                  <a:prstClr val="black"/>
                </a:solidFill>
                <a:effectLst/>
                <a:uLnTx/>
                <a:uFillTx/>
                <a:latin typeface="Leelawadee"/>
                <a:ea typeface="+mn-ea"/>
                <a:cs typeface="+mn-cs"/>
              </a:rPr>
              <a:t>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characteristics</a:t>
            </a:r>
            <a:r>
              <a:rPr kumimoji="0" lang="fr-FR" sz="1800" b="0" i="0" u="none" strike="noStrike" kern="0" cap="none" spc="0" normalizeH="0" baseline="0" noProof="0" dirty="0">
                <a:ln>
                  <a:noFill/>
                </a:ln>
                <a:solidFill>
                  <a:prstClr val="black"/>
                </a:solidFill>
                <a:effectLst/>
                <a:uLnTx/>
                <a:uFillTx/>
                <a:latin typeface="Leelawadee"/>
                <a:ea typeface="+mn-ea"/>
                <a:cs typeface="+mn-cs"/>
              </a:rPr>
              <a:t> of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features</a:t>
            </a:r>
            <a:endParaRPr kumimoji="0" lang="fr-FR" sz="18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Leelawadee"/>
                <a:ea typeface="+mn-ea"/>
                <a:cs typeface="+mn-cs"/>
              </a:rPr>
              <a:t>(</a:t>
            </a:r>
            <a:r>
              <a:rPr kumimoji="0" lang="fr-FR" sz="1800" b="0" i="0" u="none" strike="noStrike" kern="0" cap="none" spc="0" normalizeH="0" baseline="0" noProof="0" dirty="0" err="1">
                <a:ln>
                  <a:noFill/>
                </a:ln>
                <a:solidFill>
                  <a:prstClr val="black"/>
                </a:solidFill>
                <a:effectLst/>
                <a:uLnTx/>
                <a:uFillTx/>
                <a:latin typeface="Leelawadee"/>
                <a:ea typeface="+mn-ea"/>
                <a:cs typeface="+mn-cs"/>
              </a:rPr>
              <a:t>saved</a:t>
            </a:r>
            <a:r>
              <a:rPr kumimoji="0" lang="fr-FR" sz="1800" b="0" i="0" u="none" strike="noStrike" kern="0" cap="none" spc="0" normalizeH="0" baseline="0" noProof="0" dirty="0">
                <a:ln>
                  <a:noFill/>
                </a:ln>
                <a:solidFill>
                  <a:prstClr val="black"/>
                </a:solidFill>
                <a:effectLst/>
                <a:uLnTx/>
                <a:uFillTx/>
                <a:latin typeface="Leelawadee"/>
                <a:ea typeface="+mn-ea"/>
                <a:cs typeface="+mn-cs"/>
              </a:rPr>
              <a:t> in Library).</a:t>
            </a:r>
          </a:p>
        </p:txBody>
      </p:sp>
      <p:pic>
        <p:nvPicPr>
          <p:cNvPr id="11" name="Image 10"/>
          <p:cNvPicPr/>
          <p:nvPr/>
        </p:nvPicPr>
        <p:blipFill rotWithShape="1">
          <a:blip r:embed="rId3">
            <a:extLst>
              <a:ext uri="{28A0092B-C50C-407E-A947-70E740481C1C}">
                <a14:useLocalDpi xmlns:a14="http://schemas.microsoft.com/office/drawing/2010/main" val="0"/>
              </a:ext>
            </a:extLst>
          </a:blip>
          <a:srcRect t="34936" r="12179" b="25064"/>
          <a:stretch/>
        </p:blipFill>
        <p:spPr bwMode="auto">
          <a:xfrm>
            <a:off x="5807968" y="5575032"/>
            <a:ext cx="5111119" cy="958332"/>
          </a:xfrm>
          <a:prstGeom prst="rect">
            <a:avLst/>
          </a:prstGeom>
          <a:noFill/>
          <a:ln>
            <a:noFill/>
          </a:ln>
        </p:spPr>
      </p:pic>
      <p:sp>
        <p:nvSpPr>
          <p:cNvPr id="12" name="Flèche vers le bas 11"/>
          <p:cNvSpPr/>
          <p:nvPr/>
        </p:nvSpPr>
        <p:spPr>
          <a:xfrm>
            <a:off x="6184082" y="5293965"/>
            <a:ext cx="285750" cy="295275"/>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eelawadee"/>
              <a:ea typeface="+mn-ea"/>
              <a:cs typeface="+mn-cs"/>
            </a:endParaRPr>
          </a:p>
        </p:txBody>
      </p:sp>
      <p:sp>
        <p:nvSpPr>
          <p:cNvPr id="13" name="Flèche vers le bas 12"/>
          <p:cNvSpPr/>
          <p:nvPr/>
        </p:nvSpPr>
        <p:spPr>
          <a:xfrm>
            <a:off x="9432107" y="5285111"/>
            <a:ext cx="285750" cy="295275"/>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eelawadee"/>
              <a:ea typeface="+mn-ea"/>
              <a:cs typeface="+mn-cs"/>
            </a:endParaRPr>
          </a:p>
        </p:txBody>
      </p:sp>
      <p:sp>
        <p:nvSpPr>
          <p:cNvPr id="14" name="Rectangle 3">
            <a:extLst>
              <a:ext uri="{FF2B5EF4-FFF2-40B4-BE49-F238E27FC236}">
                <a16:creationId xmlns:a16="http://schemas.microsoft.com/office/drawing/2014/main" id="{9F7B9BD5-4436-44DD-A763-A0199308F239}"/>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62</a:t>
            </a:fld>
            <a:endParaRPr lang="en-US" dirty="0"/>
          </a:p>
        </p:txBody>
      </p:sp>
    </p:spTree>
    <p:extLst>
      <p:ext uri="{BB962C8B-B14F-4D97-AF65-F5344CB8AC3E}">
        <p14:creationId xmlns:p14="http://schemas.microsoft.com/office/powerpoint/2010/main" val="1254774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52733-581B-4D73-B59D-13749488345F}"/>
              </a:ext>
            </a:extLst>
          </p:cNvPr>
          <p:cNvSpPr>
            <a:spLocks noGrp="1"/>
          </p:cNvSpPr>
          <p:nvPr>
            <p:ph type="title"/>
          </p:nvPr>
        </p:nvSpPr>
        <p:spPr/>
        <p:txBody>
          <a:bodyPr/>
          <a:lstStyle/>
          <a:p>
            <a:r>
              <a:rPr lang="fr-FR" dirty="0" err="1"/>
              <a:t>Vector</a:t>
            </a:r>
            <a:r>
              <a:rPr lang="fr-FR" dirty="0"/>
              <a:t> data in shapefiles</a:t>
            </a:r>
            <a:endParaRPr lang="en-US" dirty="0"/>
          </a:p>
        </p:txBody>
      </p:sp>
      <p:sp>
        <p:nvSpPr>
          <p:cNvPr id="3" name="Espace réservé du contenu 2">
            <a:extLst>
              <a:ext uri="{FF2B5EF4-FFF2-40B4-BE49-F238E27FC236}">
                <a16:creationId xmlns:a16="http://schemas.microsoft.com/office/drawing/2014/main" id="{2E7B202C-7EB0-447C-9FF4-C2BB628C4776}"/>
              </a:ext>
            </a:extLst>
          </p:cNvPr>
          <p:cNvSpPr>
            <a:spLocks noGrp="1"/>
          </p:cNvSpPr>
          <p:nvPr>
            <p:ph idx="1"/>
          </p:nvPr>
        </p:nvSpPr>
        <p:spPr>
          <a:xfrm>
            <a:off x="593061" y="1053389"/>
            <a:ext cx="10928351" cy="2662949"/>
          </a:xfrm>
        </p:spPr>
        <p:txBody>
          <a:bodyPr/>
          <a:lstStyle/>
          <a:p>
            <a:pPr lvl="1"/>
            <a:r>
              <a:rPr lang="fr-FR" altLang="fr-FR" dirty="0"/>
              <a:t>A Shapefile stores </a:t>
            </a:r>
            <a:r>
              <a:rPr lang="fr-FR" altLang="fr-FR" dirty="0" err="1"/>
              <a:t>geographic</a:t>
            </a:r>
            <a:r>
              <a:rPr lang="fr-FR" altLang="fr-FR" dirty="0"/>
              <a:t> </a:t>
            </a:r>
            <a:r>
              <a:rPr lang="fr-FR" altLang="fr-FR" dirty="0" err="1"/>
              <a:t>features</a:t>
            </a:r>
            <a:r>
              <a:rPr lang="fr-FR" altLang="fr-FR" dirty="0"/>
              <a:t> (point, </a:t>
            </a:r>
            <a:r>
              <a:rPr lang="fr-FR" altLang="fr-FR" dirty="0" err="1"/>
              <a:t>linear</a:t>
            </a:r>
            <a:r>
              <a:rPr lang="fr-FR" altLang="fr-FR" dirty="0"/>
              <a:t>, and </a:t>
            </a:r>
            <a:r>
              <a:rPr lang="fr-FR" altLang="fr-FR" dirty="0" err="1"/>
              <a:t>areal</a:t>
            </a:r>
            <a:r>
              <a:rPr lang="fr-FR" altLang="fr-FR" dirty="0"/>
              <a:t>) and </a:t>
            </a:r>
            <a:r>
              <a:rPr lang="fr-FR" altLang="fr-FR" dirty="0" err="1"/>
              <a:t>attribute</a:t>
            </a:r>
            <a:r>
              <a:rPr lang="fr-FR" altLang="fr-FR" dirty="0"/>
              <a:t> data as a collection of files</a:t>
            </a:r>
          </a:p>
          <a:p>
            <a:pPr lvl="2"/>
            <a:r>
              <a:rPr lang="fr-FR" altLang="fr-FR" dirty="0"/>
              <a:t>.</a:t>
            </a:r>
            <a:r>
              <a:rPr lang="fr-FR" altLang="fr-FR" dirty="0" err="1"/>
              <a:t>shp</a:t>
            </a:r>
            <a:r>
              <a:rPr lang="fr-FR" altLang="fr-FR" dirty="0"/>
              <a:t> - the file </a:t>
            </a:r>
            <a:r>
              <a:rPr lang="fr-FR" altLang="fr-FR" dirty="0" err="1"/>
              <a:t>that</a:t>
            </a:r>
            <a:r>
              <a:rPr lang="fr-FR" altLang="fr-FR" dirty="0"/>
              <a:t> stores the </a:t>
            </a:r>
            <a:r>
              <a:rPr lang="fr-FR" altLang="fr-FR" dirty="0" err="1"/>
              <a:t>geometry</a:t>
            </a:r>
            <a:r>
              <a:rPr lang="fr-FR" altLang="fr-FR" dirty="0"/>
              <a:t> of </a:t>
            </a:r>
            <a:r>
              <a:rPr lang="fr-FR" altLang="fr-FR" dirty="0" err="1"/>
              <a:t>feature</a:t>
            </a:r>
            <a:r>
              <a:rPr lang="fr-FR" altLang="fr-FR" dirty="0"/>
              <a:t> instances.</a:t>
            </a:r>
          </a:p>
          <a:p>
            <a:pPr lvl="3"/>
            <a:r>
              <a:rPr lang="fr-FR" altLang="fr-FR" dirty="0" err="1"/>
              <a:t>Each</a:t>
            </a:r>
            <a:r>
              <a:rPr lang="fr-FR" altLang="fr-FR" dirty="0"/>
              <a:t> record </a:t>
            </a:r>
            <a:r>
              <a:rPr lang="fr-FR" altLang="fr-FR" dirty="0" err="1"/>
              <a:t>describes</a:t>
            </a:r>
            <a:r>
              <a:rPr lang="fr-FR" altLang="fr-FR" dirty="0"/>
              <a:t> a </a:t>
            </a:r>
            <a:r>
              <a:rPr lang="fr-FR" altLang="fr-FR" dirty="0" err="1"/>
              <a:t>shape</a:t>
            </a:r>
            <a:r>
              <a:rPr lang="fr-FR" altLang="fr-FR" dirty="0"/>
              <a:t> </a:t>
            </a:r>
            <a:r>
              <a:rPr lang="fr-FR" altLang="fr-FR" dirty="0" err="1"/>
              <a:t>with</a:t>
            </a:r>
            <a:r>
              <a:rPr lang="fr-FR" altLang="fr-FR" dirty="0"/>
              <a:t> a </a:t>
            </a:r>
            <a:r>
              <a:rPr lang="fr-FR" altLang="fr-FR" dirty="0" err="1"/>
              <a:t>list</a:t>
            </a:r>
            <a:r>
              <a:rPr lang="fr-FR" altLang="fr-FR" dirty="0"/>
              <a:t> of </a:t>
            </a:r>
            <a:r>
              <a:rPr lang="fr-FR" altLang="fr-FR" dirty="0" err="1"/>
              <a:t>its</a:t>
            </a:r>
            <a:r>
              <a:rPr lang="fr-FR" altLang="fr-FR" dirty="0"/>
              <a:t> </a:t>
            </a:r>
            <a:r>
              <a:rPr lang="fr-FR" altLang="fr-FR" dirty="0" err="1"/>
              <a:t>vertices</a:t>
            </a:r>
            <a:r>
              <a:rPr lang="fr-FR" altLang="fr-FR" dirty="0"/>
              <a:t>.</a:t>
            </a:r>
          </a:p>
          <a:p>
            <a:pPr lvl="2"/>
            <a:r>
              <a:rPr lang="fr-FR" altLang="fr-FR" dirty="0"/>
              <a:t>.</a:t>
            </a:r>
            <a:r>
              <a:rPr lang="fr-FR" altLang="fr-FR" dirty="0" err="1"/>
              <a:t>dbf</a:t>
            </a:r>
            <a:r>
              <a:rPr lang="fr-FR" altLang="fr-FR" dirty="0"/>
              <a:t> - the </a:t>
            </a:r>
            <a:r>
              <a:rPr lang="fr-FR" altLang="fr-FR" dirty="0" err="1"/>
              <a:t>dBASE</a:t>
            </a:r>
            <a:r>
              <a:rPr lang="fr-FR" altLang="fr-FR" dirty="0"/>
              <a:t> file </a:t>
            </a:r>
            <a:r>
              <a:rPr lang="fr-FR" altLang="fr-FR" dirty="0" err="1"/>
              <a:t>that</a:t>
            </a:r>
            <a:r>
              <a:rPr lang="fr-FR" altLang="fr-FR" dirty="0"/>
              <a:t> stores the </a:t>
            </a:r>
            <a:r>
              <a:rPr lang="fr-FR" altLang="fr-FR" dirty="0" err="1"/>
              <a:t>attribute</a:t>
            </a:r>
            <a:r>
              <a:rPr lang="fr-FR" altLang="fr-FR" dirty="0"/>
              <a:t> information of </a:t>
            </a:r>
            <a:r>
              <a:rPr lang="fr-FR" altLang="fr-FR" dirty="0" err="1"/>
              <a:t>feature</a:t>
            </a:r>
            <a:r>
              <a:rPr lang="fr-FR" altLang="fr-FR" dirty="0"/>
              <a:t> instances.</a:t>
            </a:r>
          </a:p>
          <a:p>
            <a:pPr lvl="3"/>
            <a:r>
              <a:rPr lang="fr-FR" altLang="fr-FR" dirty="0" err="1"/>
              <a:t>Each</a:t>
            </a:r>
            <a:r>
              <a:rPr lang="fr-FR" altLang="fr-FR" dirty="0"/>
              <a:t> record </a:t>
            </a:r>
            <a:r>
              <a:rPr lang="fr-FR" altLang="fr-FR" dirty="0" err="1"/>
              <a:t>contains</a:t>
            </a:r>
            <a:r>
              <a:rPr lang="fr-FR" altLang="fr-FR" dirty="0"/>
              <a:t> </a:t>
            </a:r>
            <a:r>
              <a:rPr lang="fr-FR" altLang="fr-FR" dirty="0" err="1"/>
              <a:t>attributes</a:t>
            </a:r>
            <a:r>
              <a:rPr lang="fr-FR" altLang="fr-FR" dirty="0"/>
              <a:t> for a </a:t>
            </a:r>
            <a:r>
              <a:rPr lang="fr-FR" altLang="fr-FR" dirty="0" err="1"/>
              <a:t>feature</a:t>
            </a:r>
            <a:r>
              <a:rPr lang="fr-FR" altLang="fr-FR" dirty="0"/>
              <a:t>.</a:t>
            </a:r>
          </a:p>
          <a:p>
            <a:pPr lvl="2"/>
            <a:r>
              <a:rPr lang="fr-FR" altLang="fr-FR" dirty="0"/>
              <a:t>.</a:t>
            </a:r>
            <a:r>
              <a:rPr lang="fr-FR" altLang="fr-FR" dirty="0" err="1"/>
              <a:t>shx</a:t>
            </a:r>
            <a:r>
              <a:rPr lang="fr-FR" altLang="fr-FR" dirty="0"/>
              <a:t> - the file </a:t>
            </a:r>
            <a:r>
              <a:rPr lang="fr-FR" altLang="fr-FR" dirty="0" err="1"/>
              <a:t>that</a:t>
            </a:r>
            <a:r>
              <a:rPr lang="fr-FR" altLang="fr-FR" dirty="0"/>
              <a:t> </a:t>
            </a:r>
            <a:r>
              <a:rPr lang="fr-FR" altLang="fr-FR" dirty="0" err="1"/>
              <a:t>connects</a:t>
            </a:r>
            <a:r>
              <a:rPr lang="fr-FR" altLang="fr-FR" dirty="0"/>
              <a:t> the </a:t>
            </a:r>
            <a:r>
              <a:rPr lang="fr-FR" altLang="fr-FR" dirty="0" err="1"/>
              <a:t>geometry</a:t>
            </a:r>
            <a:r>
              <a:rPr lang="fr-FR" altLang="fr-FR" dirty="0"/>
              <a:t> file and the </a:t>
            </a:r>
            <a:r>
              <a:rPr lang="fr-FR" altLang="fr-FR" dirty="0" err="1"/>
              <a:t>attributes</a:t>
            </a:r>
            <a:r>
              <a:rPr lang="fr-FR" altLang="fr-FR" dirty="0"/>
              <a:t> file via index values.</a:t>
            </a:r>
          </a:p>
          <a:p>
            <a:endParaRPr lang="en-US" dirty="0"/>
          </a:p>
        </p:txBody>
      </p:sp>
      <p:graphicFrame>
        <p:nvGraphicFramePr>
          <p:cNvPr id="12" name="Tableau 11">
            <a:extLst>
              <a:ext uri="{FF2B5EF4-FFF2-40B4-BE49-F238E27FC236}">
                <a16:creationId xmlns:a16="http://schemas.microsoft.com/office/drawing/2014/main" id="{D1C6D89D-4516-4CF3-98C1-F8CF08194279}"/>
              </a:ext>
            </a:extLst>
          </p:cNvPr>
          <p:cNvGraphicFramePr>
            <a:graphicFrameLocks noGrp="1"/>
          </p:cNvGraphicFramePr>
          <p:nvPr>
            <p:extLst>
              <p:ext uri="{D42A27DB-BD31-4B8C-83A1-F6EECF244321}">
                <p14:modId xmlns:p14="http://schemas.microsoft.com/office/powerpoint/2010/main" val="3933698624"/>
              </p:ext>
            </p:extLst>
          </p:nvPr>
        </p:nvGraphicFramePr>
        <p:xfrm>
          <a:off x="1282043" y="4062000"/>
          <a:ext cx="1385740" cy="2225040"/>
        </p:xfrm>
        <a:graphic>
          <a:graphicData uri="http://schemas.openxmlformats.org/drawingml/2006/table">
            <a:tbl>
              <a:tblPr firstRow="1" bandRow="1"/>
              <a:tblGrid>
                <a:gridCol w="1385740">
                  <a:extLst>
                    <a:ext uri="{9D8B030D-6E8A-4147-A177-3AD203B41FA5}">
                      <a16:colId xmlns:a16="http://schemas.microsoft.com/office/drawing/2014/main" val="3096686495"/>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r>
                        <a:rPr lang="fr-FR" sz="2000" dirty="0">
                          <a:solidFill>
                            <a:sysClr val="windowText" lastClr="000000"/>
                          </a:solidFill>
                        </a:rPr>
                        <a:t>Records</a:t>
                      </a:r>
                      <a:endParaRPr lang="fr-FR"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4865780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dirty="0"/>
                        <a:t>Shape</a:t>
                      </a:r>
                      <a:r>
                        <a:rPr lang="fr-FR" baseline="0" dirty="0"/>
                        <a:t> 1</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3562426005"/>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Shape</a:t>
                      </a:r>
                      <a:r>
                        <a:rPr lang="fr-FR" baseline="0" dirty="0"/>
                        <a:t> 2</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133748708"/>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721306681"/>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Shape</a:t>
                      </a:r>
                      <a:r>
                        <a:rPr lang="fr-FR" baseline="0" dirty="0"/>
                        <a:t> n</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2817040126"/>
                  </a:ext>
                </a:extLst>
              </a:tr>
            </a:tbl>
          </a:graphicData>
        </a:graphic>
      </p:graphicFrame>
      <p:graphicFrame>
        <p:nvGraphicFramePr>
          <p:cNvPr id="13" name="Tableau 12">
            <a:extLst>
              <a:ext uri="{FF2B5EF4-FFF2-40B4-BE49-F238E27FC236}">
                <a16:creationId xmlns:a16="http://schemas.microsoft.com/office/drawing/2014/main" id="{54BD4B99-9FA9-435E-8628-39A79E654638}"/>
              </a:ext>
            </a:extLst>
          </p:cNvPr>
          <p:cNvGraphicFramePr>
            <a:graphicFrameLocks noGrp="1"/>
          </p:cNvGraphicFramePr>
          <p:nvPr>
            <p:extLst>
              <p:ext uri="{D42A27DB-BD31-4B8C-83A1-F6EECF244321}">
                <p14:modId xmlns:p14="http://schemas.microsoft.com/office/powerpoint/2010/main" val="122002854"/>
              </p:ext>
            </p:extLst>
          </p:nvPr>
        </p:nvGraphicFramePr>
        <p:xfrm>
          <a:off x="5067429" y="4062000"/>
          <a:ext cx="5644352" cy="2199640"/>
        </p:xfrm>
        <a:graphic>
          <a:graphicData uri="http://schemas.openxmlformats.org/drawingml/2006/table">
            <a:tbl>
              <a:tblPr firstRow="1" bandRow="1"/>
              <a:tblGrid>
                <a:gridCol w="1411088">
                  <a:extLst>
                    <a:ext uri="{9D8B030D-6E8A-4147-A177-3AD203B41FA5}">
                      <a16:colId xmlns:a16="http://schemas.microsoft.com/office/drawing/2014/main" val="3072093999"/>
                    </a:ext>
                  </a:extLst>
                </a:gridCol>
                <a:gridCol w="1411088">
                  <a:extLst>
                    <a:ext uri="{9D8B030D-6E8A-4147-A177-3AD203B41FA5}">
                      <a16:colId xmlns:a16="http://schemas.microsoft.com/office/drawing/2014/main" val="1408176435"/>
                    </a:ext>
                  </a:extLst>
                </a:gridCol>
                <a:gridCol w="1411088">
                  <a:extLst>
                    <a:ext uri="{9D8B030D-6E8A-4147-A177-3AD203B41FA5}">
                      <a16:colId xmlns:a16="http://schemas.microsoft.com/office/drawing/2014/main" val="664392480"/>
                    </a:ext>
                  </a:extLst>
                </a:gridCol>
                <a:gridCol w="1411088">
                  <a:extLst>
                    <a:ext uri="{9D8B030D-6E8A-4147-A177-3AD203B41FA5}">
                      <a16:colId xmlns:a16="http://schemas.microsoft.com/office/drawing/2014/main" val="3652192682"/>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r>
                        <a:rPr lang="fr-FR" sz="1400" dirty="0" err="1">
                          <a:solidFill>
                            <a:sysClr val="windowText" lastClr="000000"/>
                          </a:solidFill>
                        </a:rPr>
                        <a:t>Attrib</a:t>
                      </a:r>
                      <a:r>
                        <a:rPr lang="fr-FR" sz="1400" baseline="0" dirty="0">
                          <a:solidFill>
                            <a:sysClr val="windowText" lastClr="000000"/>
                          </a:solidFill>
                        </a:rPr>
                        <a:t> 1</a:t>
                      </a: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r>
                        <a:rPr lang="fr-FR" sz="1400" dirty="0" err="1">
                          <a:solidFill>
                            <a:sysClr val="windowText" lastClr="000000"/>
                          </a:solidFill>
                        </a:rPr>
                        <a:t>Attrib</a:t>
                      </a:r>
                      <a:r>
                        <a:rPr lang="fr-FR" sz="1400" baseline="0" dirty="0">
                          <a:solidFill>
                            <a:sysClr val="windowText" lastClr="000000"/>
                          </a:solidFill>
                        </a:rPr>
                        <a:t> 2</a:t>
                      </a: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solidFill>
                            <a:sysClr val="windowText" lastClr="000000"/>
                          </a:solidFill>
                        </a:rPr>
                        <a:t>Attrib</a:t>
                      </a:r>
                      <a:r>
                        <a:rPr lang="fr-FR" sz="1400" baseline="0" dirty="0">
                          <a:solidFill>
                            <a:sysClr val="windowText" lastClr="000000"/>
                          </a:solidFill>
                        </a:rPr>
                        <a:t> n</a:t>
                      </a: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50966732"/>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r>
                        <a:rPr lang="fr-FR" dirty="0">
                          <a:solidFill>
                            <a:sysClr val="windowText" lastClr="000000"/>
                          </a:solidFill>
                        </a:rPr>
                        <a:t>Values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454999413"/>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544501365"/>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45842132"/>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9877875"/>
                  </a:ext>
                </a:extLst>
              </a:tr>
            </a:tbl>
          </a:graphicData>
        </a:graphic>
      </p:graphicFrame>
      <p:sp>
        <p:nvSpPr>
          <p:cNvPr id="14" name="Légende sans bordure 2 16">
            <a:extLst>
              <a:ext uri="{FF2B5EF4-FFF2-40B4-BE49-F238E27FC236}">
                <a16:creationId xmlns:a16="http://schemas.microsoft.com/office/drawing/2014/main" id="{768D8E65-0DA2-43E4-9B1E-32E2B416765A}"/>
              </a:ext>
            </a:extLst>
          </p:cNvPr>
          <p:cNvSpPr/>
          <p:nvPr/>
        </p:nvSpPr>
        <p:spPr>
          <a:xfrm flipH="1">
            <a:off x="57137" y="3635578"/>
            <a:ext cx="681346" cy="529809"/>
          </a:xfrm>
          <a:prstGeom prst="callout2">
            <a:avLst>
              <a:gd name="adj1" fmla="val 18219"/>
              <a:gd name="adj2" fmla="val 903"/>
              <a:gd name="adj3" fmla="val 18750"/>
              <a:gd name="adj4" fmla="val -16667"/>
              <a:gd name="adj5" fmla="val 82979"/>
              <a:gd name="adj6" fmla="val -103223"/>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Leelawadee"/>
                <a:ea typeface="+mn-ea"/>
                <a:cs typeface="+mn-cs"/>
              </a:rPr>
              <a:t>.</a:t>
            </a:r>
            <a:r>
              <a:rPr kumimoji="0" lang="fr-FR" sz="1600" b="0" i="0" u="none" strike="noStrike" kern="0" cap="none" spc="0" normalizeH="0" baseline="0" noProof="0" dirty="0" err="1">
                <a:ln>
                  <a:noFill/>
                </a:ln>
                <a:solidFill>
                  <a:prstClr val="black"/>
                </a:solidFill>
                <a:effectLst/>
                <a:uLnTx/>
                <a:uFillTx/>
                <a:latin typeface="Leelawadee"/>
                <a:ea typeface="+mn-ea"/>
                <a:cs typeface="+mn-cs"/>
              </a:rPr>
              <a:t>shp</a:t>
            </a: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p:txBody>
      </p:sp>
      <p:sp>
        <p:nvSpPr>
          <p:cNvPr id="15" name="Légende sans bordure 2 17">
            <a:extLst>
              <a:ext uri="{FF2B5EF4-FFF2-40B4-BE49-F238E27FC236}">
                <a16:creationId xmlns:a16="http://schemas.microsoft.com/office/drawing/2014/main" id="{6ED702C9-7728-41AF-BB05-4BDC46B33A72}"/>
              </a:ext>
            </a:extLst>
          </p:cNvPr>
          <p:cNvSpPr/>
          <p:nvPr/>
        </p:nvSpPr>
        <p:spPr>
          <a:xfrm>
            <a:off x="11436018" y="3716337"/>
            <a:ext cx="681346" cy="529809"/>
          </a:xfrm>
          <a:prstGeom prst="callout2">
            <a:avLst>
              <a:gd name="adj1" fmla="val 18219"/>
              <a:gd name="adj2" fmla="val 903"/>
              <a:gd name="adj3" fmla="val 18750"/>
              <a:gd name="adj4" fmla="val -16667"/>
              <a:gd name="adj5" fmla="val 82979"/>
              <a:gd name="adj6" fmla="val -103223"/>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Leelawadee"/>
                <a:ea typeface="+mn-ea"/>
                <a:cs typeface="+mn-cs"/>
              </a:rPr>
              <a:t>.</a:t>
            </a:r>
            <a:r>
              <a:rPr kumimoji="0" lang="fr-FR" sz="1600" b="0" i="0" u="none" strike="noStrike" kern="0" cap="none" spc="0" normalizeH="0" baseline="0" noProof="0" dirty="0" err="1">
                <a:ln>
                  <a:noFill/>
                </a:ln>
                <a:solidFill>
                  <a:prstClr val="black"/>
                </a:solidFill>
                <a:effectLst/>
                <a:uLnTx/>
                <a:uFillTx/>
                <a:latin typeface="Leelawadee"/>
                <a:ea typeface="+mn-ea"/>
                <a:cs typeface="+mn-cs"/>
              </a:rPr>
              <a:t>dbf</a:t>
            </a: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p:txBody>
      </p:sp>
      <p:cxnSp>
        <p:nvCxnSpPr>
          <p:cNvPr id="16" name="Connecteur droit avec flèche 15">
            <a:extLst>
              <a:ext uri="{FF2B5EF4-FFF2-40B4-BE49-F238E27FC236}">
                <a16:creationId xmlns:a16="http://schemas.microsoft.com/office/drawing/2014/main" id="{35CECF1F-1E87-4B33-8A7F-4F516D73F200}"/>
              </a:ext>
            </a:extLst>
          </p:cNvPr>
          <p:cNvCxnSpPr/>
          <p:nvPr/>
        </p:nvCxnSpPr>
        <p:spPr>
          <a:xfrm>
            <a:off x="2856322" y="4626346"/>
            <a:ext cx="1951348" cy="0"/>
          </a:xfrm>
          <a:prstGeom prst="straightConnector1">
            <a:avLst/>
          </a:prstGeom>
          <a:noFill/>
          <a:ln w="38100" cap="flat" cmpd="sng" algn="ctr">
            <a:solidFill>
              <a:srgbClr val="4F81BD">
                <a:shade val="95000"/>
                <a:satMod val="105000"/>
              </a:srgbClr>
            </a:solidFill>
            <a:prstDash val="solid"/>
            <a:headEnd type="none" w="med" len="med"/>
            <a:tailEnd type="triangle" w="med" len="med"/>
          </a:ln>
          <a:effectLst/>
        </p:spPr>
      </p:cxnSp>
      <p:sp>
        <p:nvSpPr>
          <p:cNvPr id="17" name="Légende sans bordure 2 22">
            <a:extLst>
              <a:ext uri="{FF2B5EF4-FFF2-40B4-BE49-F238E27FC236}">
                <a16:creationId xmlns:a16="http://schemas.microsoft.com/office/drawing/2014/main" id="{8F1B1B67-A4B8-49A5-A70B-9B942183582C}"/>
              </a:ext>
            </a:extLst>
          </p:cNvPr>
          <p:cNvSpPr/>
          <p:nvPr/>
        </p:nvSpPr>
        <p:spPr>
          <a:xfrm flipH="1">
            <a:off x="2927542" y="3900482"/>
            <a:ext cx="681346" cy="442697"/>
          </a:xfrm>
          <a:prstGeom prst="callout2">
            <a:avLst>
              <a:gd name="adj1" fmla="val 18219"/>
              <a:gd name="adj2" fmla="val 903"/>
              <a:gd name="adj3" fmla="val 18750"/>
              <a:gd name="adj4" fmla="val -16667"/>
              <a:gd name="adj5" fmla="val 140760"/>
              <a:gd name="adj6" fmla="val -53650"/>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Leelawadee"/>
                <a:ea typeface="+mn-ea"/>
                <a:cs typeface="+mn-cs"/>
              </a:rPr>
              <a:t>.</a:t>
            </a:r>
            <a:r>
              <a:rPr kumimoji="0" lang="fr-FR" sz="1600" b="0" i="0" u="none" strike="noStrike" kern="0" cap="none" spc="0" normalizeH="0" baseline="0" noProof="0" dirty="0" err="1">
                <a:ln>
                  <a:noFill/>
                </a:ln>
                <a:solidFill>
                  <a:prstClr val="black"/>
                </a:solidFill>
                <a:effectLst/>
                <a:uLnTx/>
                <a:uFillTx/>
                <a:latin typeface="Leelawadee"/>
                <a:ea typeface="+mn-ea"/>
                <a:cs typeface="+mn-cs"/>
              </a:rPr>
              <a:t>shx</a:t>
            </a: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p:txBody>
      </p:sp>
      <p:cxnSp>
        <p:nvCxnSpPr>
          <p:cNvPr id="18" name="Connecteur droit avec flèche 17">
            <a:extLst>
              <a:ext uri="{FF2B5EF4-FFF2-40B4-BE49-F238E27FC236}">
                <a16:creationId xmlns:a16="http://schemas.microsoft.com/office/drawing/2014/main" id="{1B0C12E8-50CD-4479-A462-EE5B048A88A9}"/>
              </a:ext>
            </a:extLst>
          </p:cNvPr>
          <p:cNvCxnSpPr/>
          <p:nvPr/>
        </p:nvCxnSpPr>
        <p:spPr>
          <a:xfrm>
            <a:off x="2846896" y="4989100"/>
            <a:ext cx="1951348" cy="0"/>
          </a:xfrm>
          <a:prstGeom prst="straightConnector1">
            <a:avLst/>
          </a:prstGeom>
          <a:noFill/>
          <a:ln w="38100" cap="flat" cmpd="sng" algn="ctr">
            <a:solidFill>
              <a:srgbClr val="4F81BD">
                <a:shade val="95000"/>
                <a:satMod val="105000"/>
              </a:srgbClr>
            </a:solidFill>
            <a:prstDash val="solid"/>
            <a:headEnd type="none" w="med" len="med"/>
            <a:tailEnd type="triangle" w="med" len="med"/>
          </a:ln>
          <a:effectLst/>
        </p:spPr>
      </p:cxnSp>
      <p:cxnSp>
        <p:nvCxnSpPr>
          <p:cNvPr id="19" name="Connecteur droit avec flèche 18">
            <a:extLst>
              <a:ext uri="{FF2B5EF4-FFF2-40B4-BE49-F238E27FC236}">
                <a16:creationId xmlns:a16="http://schemas.microsoft.com/office/drawing/2014/main" id="{4660067B-5903-4493-802E-58CB2FEAD12A}"/>
              </a:ext>
            </a:extLst>
          </p:cNvPr>
          <p:cNvCxnSpPr/>
          <p:nvPr/>
        </p:nvCxnSpPr>
        <p:spPr>
          <a:xfrm>
            <a:off x="2856322" y="6041551"/>
            <a:ext cx="1951348" cy="0"/>
          </a:xfrm>
          <a:prstGeom prst="straightConnector1">
            <a:avLst/>
          </a:prstGeom>
          <a:noFill/>
          <a:ln w="38100" cap="flat" cmpd="sng" algn="ctr">
            <a:solidFill>
              <a:srgbClr val="4F81BD">
                <a:shade val="95000"/>
                <a:satMod val="105000"/>
              </a:srgbClr>
            </a:solidFill>
            <a:prstDash val="solid"/>
            <a:headEnd type="none" w="med" len="med"/>
            <a:tailEnd type="triangle" w="med" len="med"/>
          </a:ln>
          <a:effectLst/>
        </p:spPr>
      </p:cxnSp>
      <p:sp>
        <p:nvSpPr>
          <p:cNvPr id="21" name="Rectangle 3">
            <a:extLst>
              <a:ext uri="{FF2B5EF4-FFF2-40B4-BE49-F238E27FC236}">
                <a16:creationId xmlns:a16="http://schemas.microsoft.com/office/drawing/2014/main" id="{1D3814FB-ED5C-4700-BC2E-E819ED826EF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63</a:t>
            </a:fld>
            <a:endParaRPr lang="en-US" dirty="0"/>
          </a:p>
        </p:txBody>
      </p:sp>
    </p:spTree>
    <p:extLst>
      <p:ext uri="{BB962C8B-B14F-4D97-AF65-F5344CB8AC3E}">
        <p14:creationId xmlns:p14="http://schemas.microsoft.com/office/powerpoint/2010/main" val="1216498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1618275" y="0"/>
            <a:ext cx="8974328" cy="795130"/>
          </a:xfrm>
        </p:spPr>
        <p:txBody>
          <a:bodyPr>
            <a:normAutofit fontScale="90000"/>
          </a:bodyPr>
          <a:lstStyle/>
          <a:p>
            <a:r>
              <a:rPr lang="fr-FR" dirty="0"/>
              <a:t>RIEDP Attribution Model : </a:t>
            </a:r>
            <a:r>
              <a:rPr lang="fr-FR" dirty="0" err="1"/>
              <a:t>Features</a:t>
            </a:r>
            <a:r>
              <a:rPr lang="fr-FR" dirty="0"/>
              <a:t> </a:t>
            </a:r>
            <a:r>
              <a:rPr lang="fr-FR" sz="2800" dirty="0"/>
              <a:t>(</a:t>
            </a:r>
            <a:r>
              <a:rPr lang="fr-FR" sz="2800" dirty="0" err="1"/>
              <a:t>Shapefiles</a:t>
            </a:r>
            <a:r>
              <a:rPr lang="fr-FR" sz="2800" dirty="0"/>
              <a:t> + XML)</a:t>
            </a:r>
            <a:endParaRPr lang="en-US" dirty="0"/>
          </a:p>
        </p:txBody>
      </p:sp>
      <p:sp>
        <p:nvSpPr>
          <p:cNvPr id="9" name="Espace réservé du contenu 8"/>
          <p:cNvSpPr>
            <a:spLocks noGrp="1"/>
          </p:cNvSpPr>
          <p:nvPr>
            <p:ph sz="quarter" idx="11"/>
          </p:nvPr>
        </p:nvSpPr>
        <p:spPr/>
        <p:txBody>
          <a:bodyPr/>
          <a:lstStyle/>
          <a:p>
            <a:r>
              <a:rPr lang="fr-FR" dirty="0" err="1"/>
              <a:t>Characterization</a:t>
            </a:r>
            <a:r>
              <a:rPr lang="fr-FR" dirty="0"/>
              <a:t> of </a:t>
            </a:r>
            <a:r>
              <a:rPr lang="fr-FR" dirty="0" err="1"/>
              <a:t>Feature</a:t>
            </a:r>
            <a:r>
              <a:rPr lang="fr-FR" dirty="0"/>
              <a:t> instances and </a:t>
            </a:r>
            <a:r>
              <a:rPr lang="fr-FR" dirty="0" err="1"/>
              <a:t>Templates</a:t>
            </a:r>
            <a:endParaRPr lang="fr-FR" dirty="0"/>
          </a:p>
          <a:p>
            <a:endParaRPr lang="en-US" dirty="0"/>
          </a:p>
        </p:txBody>
      </p:sp>
      <p:pic>
        <p:nvPicPr>
          <p:cNvPr id="10" name="Image 9"/>
          <p:cNvPicPr/>
          <p:nvPr/>
        </p:nvPicPr>
        <p:blipFill>
          <a:blip r:embed="rId3">
            <a:extLst>
              <a:ext uri="{28A0092B-C50C-407E-A947-70E740481C1C}">
                <a14:useLocalDpi xmlns:a14="http://schemas.microsoft.com/office/drawing/2010/main" val="0"/>
              </a:ext>
            </a:extLst>
          </a:blip>
          <a:srcRect/>
          <a:stretch>
            <a:fillRect/>
          </a:stretch>
        </p:blipFill>
        <p:spPr bwMode="auto">
          <a:xfrm>
            <a:off x="2119743" y="1772044"/>
            <a:ext cx="7526730" cy="4628752"/>
          </a:xfrm>
          <a:prstGeom prst="rect">
            <a:avLst/>
          </a:prstGeom>
          <a:noFill/>
          <a:ln>
            <a:noFill/>
          </a:ln>
        </p:spPr>
      </p:pic>
      <p:sp>
        <p:nvSpPr>
          <p:cNvPr id="6" name="Rectangle 3">
            <a:extLst>
              <a:ext uri="{FF2B5EF4-FFF2-40B4-BE49-F238E27FC236}">
                <a16:creationId xmlns:a16="http://schemas.microsoft.com/office/drawing/2014/main" id="{20069DD9-E957-414E-9B25-EB42B6E0FAEF}"/>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64</a:t>
            </a:fld>
            <a:endParaRPr lang="en-US" dirty="0"/>
          </a:p>
        </p:txBody>
      </p:sp>
    </p:spTree>
    <p:extLst>
      <p:ext uri="{BB962C8B-B14F-4D97-AF65-F5344CB8AC3E}">
        <p14:creationId xmlns:p14="http://schemas.microsoft.com/office/powerpoint/2010/main" val="35034712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1A6B6-57B3-4E58-B02A-5B200BA6F392}"/>
              </a:ext>
            </a:extLst>
          </p:cNvPr>
          <p:cNvSpPr>
            <a:spLocks noGrp="1"/>
          </p:cNvSpPr>
          <p:nvPr>
            <p:ph type="title"/>
          </p:nvPr>
        </p:nvSpPr>
        <p:spPr/>
        <p:txBody>
          <a:bodyPr/>
          <a:lstStyle/>
          <a:p>
            <a:r>
              <a:rPr lang="fr-FR" dirty="0"/>
              <a:t>Example : </a:t>
            </a:r>
            <a:r>
              <a:rPr lang="fr-FR" dirty="0" err="1"/>
              <a:t>Material</a:t>
            </a:r>
            <a:r>
              <a:rPr lang="fr-FR" dirty="0"/>
              <a:t> </a:t>
            </a:r>
            <a:r>
              <a:rPr lang="fr-FR" dirty="0" err="1"/>
              <a:t>Characteristics</a:t>
            </a:r>
            <a:r>
              <a:rPr lang="fr-FR" dirty="0"/>
              <a:t> (1/3) </a:t>
            </a:r>
            <a:endParaRPr lang="en-US" dirty="0"/>
          </a:p>
        </p:txBody>
      </p:sp>
      <p:sp>
        <p:nvSpPr>
          <p:cNvPr id="43" name="Espace réservé de la date 16">
            <a:extLst>
              <a:ext uri="{FF2B5EF4-FFF2-40B4-BE49-F238E27FC236}">
                <a16:creationId xmlns:a16="http://schemas.microsoft.com/office/drawing/2014/main" id="{D39B6A52-4EFE-4A5F-9D31-0522B3E1C210}"/>
              </a:ext>
            </a:extLst>
          </p:cNvPr>
          <p:cNvSpPr txBox="1">
            <a:spLocks/>
          </p:cNvSpPr>
          <p:nvPr/>
        </p:nvSpPr>
        <p:spPr>
          <a:xfrm>
            <a:off x="414455" y="6645905"/>
            <a:ext cx="1537008"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Tahoma" charset="0"/>
                <a:ea typeface="+mn-ea"/>
                <a:cs typeface="+mn-cs"/>
              </a:rPr>
              <a:t>12 Feb 2020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4" name="Espace réservé du pied de page 15">
            <a:extLst>
              <a:ext uri="{FF2B5EF4-FFF2-40B4-BE49-F238E27FC236}">
                <a16:creationId xmlns:a16="http://schemas.microsoft.com/office/drawing/2014/main" id="{9A845099-11AB-49B5-8D67-4B13864A29D0}"/>
              </a:ext>
            </a:extLst>
          </p:cNvPr>
          <p:cNvSpPr txBox="1">
            <a:spLocks/>
          </p:cNvSpPr>
          <p:nvPr/>
        </p:nvSpPr>
        <p:spPr>
          <a:xfrm>
            <a:off x="4038600" y="6645905"/>
            <a:ext cx="4114800"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Tahoma" charset="0"/>
                <a:ea typeface="+mn-ea"/>
                <a:cs typeface="+mn-cs"/>
              </a:rPr>
              <a:t>Tutorial RIEDP - SISO SIW 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5" name="Espace réservé du contenu 3">
            <a:extLst>
              <a:ext uri="{FF2B5EF4-FFF2-40B4-BE49-F238E27FC236}">
                <a16:creationId xmlns:a16="http://schemas.microsoft.com/office/drawing/2014/main" id="{82CED0E6-0919-4316-8F77-A3E3C0B54089}"/>
              </a:ext>
            </a:extLst>
          </p:cNvPr>
          <p:cNvSpPr txBox="1">
            <a:spLocks/>
          </p:cNvSpPr>
          <p:nvPr/>
        </p:nvSpPr>
        <p:spPr>
          <a:xfrm>
            <a:off x="6494995" y="979782"/>
            <a:ext cx="5781675" cy="2476500"/>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32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Feature_Templates</a:t>
            </a:r>
            <a:r>
              <a:rPr lang="fr-FR" dirty="0">
                <a:solidFill>
                  <a:sysClr val="windowText" lastClr="000000"/>
                </a:solidFill>
              </a:rPr>
              <a:t>&gt;</a:t>
            </a:r>
            <a:endParaRPr kumimoji="0" lang="fr-FR" sz="32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TemplateX</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Attribute</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n&gt;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a:t>
            </a:r>
            <a:r>
              <a:rPr kumimoji="0" lang="fr-FR" sz="20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TemplateY</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TemplateZ</a:t>
            </a: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p:txBody>
      </p:sp>
      <p:sp>
        <p:nvSpPr>
          <p:cNvPr id="46" name="Espace réservé du contenu 3">
            <a:extLst>
              <a:ext uri="{FF2B5EF4-FFF2-40B4-BE49-F238E27FC236}">
                <a16:creationId xmlns:a16="http://schemas.microsoft.com/office/drawing/2014/main" id="{9899288A-D14E-4B95-B441-B5B216972996}"/>
              </a:ext>
            </a:extLst>
          </p:cNvPr>
          <p:cNvSpPr txBox="1">
            <a:spLocks/>
          </p:cNvSpPr>
          <p:nvPr/>
        </p:nvSpPr>
        <p:spPr>
          <a:xfrm>
            <a:off x="6410325" y="3548063"/>
            <a:ext cx="5781675" cy="3273425"/>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3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MatChar_Table</a:t>
            </a: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Metal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Soil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p:txBody>
      </p:sp>
      <p:graphicFrame>
        <p:nvGraphicFramePr>
          <p:cNvPr id="47" name="Tableau 46">
            <a:extLst>
              <a:ext uri="{FF2B5EF4-FFF2-40B4-BE49-F238E27FC236}">
                <a16:creationId xmlns:a16="http://schemas.microsoft.com/office/drawing/2014/main" id="{99A92475-66B3-4E31-AB46-0FB5F74CE066}"/>
              </a:ext>
            </a:extLst>
          </p:cNvPr>
          <p:cNvGraphicFramePr>
            <a:graphicFrameLocks noGrp="1"/>
          </p:cNvGraphicFramePr>
          <p:nvPr>
            <p:extLst>
              <p:ext uri="{D42A27DB-BD31-4B8C-83A1-F6EECF244321}">
                <p14:modId xmlns:p14="http://schemas.microsoft.com/office/powerpoint/2010/main" val="3092678522"/>
              </p:ext>
            </p:extLst>
          </p:nvPr>
        </p:nvGraphicFramePr>
        <p:xfrm>
          <a:off x="591306" y="1056024"/>
          <a:ext cx="755098" cy="2286002"/>
        </p:xfrm>
        <a:graphic>
          <a:graphicData uri="http://schemas.openxmlformats.org/drawingml/2006/table">
            <a:tbl>
              <a:tblPr firstRow="1" bandRow="1"/>
              <a:tblGrid>
                <a:gridCol w="755098">
                  <a:extLst>
                    <a:ext uri="{9D8B030D-6E8A-4147-A177-3AD203B41FA5}">
                      <a16:colId xmlns:a16="http://schemas.microsoft.com/office/drawing/2014/main" val="3497295446"/>
                    </a:ext>
                  </a:extLst>
                </a:gridCol>
              </a:tblGrid>
              <a:tr h="449394">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200" b="1" kern="1200" dirty="0" err="1">
                          <a:solidFill>
                            <a:sysClr val="windowText" lastClr="000000"/>
                          </a:solidFill>
                          <a:latin typeface="Leelawadee"/>
                          <a:ea typeface="+mn-ea"/>
                          <a:cs typeface="+mn-cs"/>
                        </a:rPr>
                        <a:t>Areal</a:t>
                      </a:r>
                      <a:endParaRPr lang="fr-FR" sz="1200" b="1" kern="1200" dirty="0">
                        <a:solidFill>
                          <a:sysClr val="windowText" lastClr="000000"/>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1790596"/>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x</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41429350"/>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44038885"/>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z</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953817888"/>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algn="ctr" defTabSz="1219170" rtl="0" eaLnBrk="1" latinLnBrk="0" hangingPunct="1"/>
                      <a:endParaRPr lang="fr-FR" sz="1400" kern="1200" dirty="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362039239"/>
                  </a:ext>
                </a:extLst>
              </a:tr>
            </a:tbl>
          </a:graphicData>
        </a:graphic>
      </p:graphicFrame>
      <p:graphicFrame>
        <p:nvGraphicFramePr>
          <p:cNvPr id="48" name="Tableau 47">
            <a:extLst>
              <a:ext uri="{FF2B5EF4-FFF2-40B4-BE49-F238E27FC236}">
                <a16:creationId xmlns:a16="http://schemas.microsoft.com/office/drawing/2014/main" id="{14D501C3-1A1A-4ADB-98F5-0B1A29ED4AED}"/>
              </a:ext>
            </a:extLst>
          </p:cNvPr>
          <p:cNvGraphicFramePr>
            <a:graphicFrameLocks noGrp="1"/>
          </p:cNvGraphicFramePr>
          <p:nvPr>
            <p:extLst>
              <p:ext uri="{D42A27DB-BD31-4B8C-83A1-F6EECF244321}">
                <p14:modId xmlns:p14="http://schemas.microsoft.com/office/powerpoint/2010/main" val="1145525280"/>
              </p:ext>
            </p:extLst>
          </p:nvPr>
        </p:nvGraphicFramePr>
        <p:xfrm>
          <a:off x="1540930" y="1056023"/>
          <a:ext cx="4267122" cy="2286000"/>
        </p:xfrm>
        <a:graphic>
          <a:graphicData uri="http://schemas.openxmlformats.org/drawingml/2006/table">
            <a:tbl>
              <a:tblPr firstRow="1" bandRow="1"/>
              <a:tblGrid>
                <a:gridCol w="1576388">
                  <a:extLst>
                    <a:ext uri="{9D8B030D-6E8A-4147-A177-3AD203B41FA5}">
                      <a16:colId xmlns:a16="http://schemas.microsoft.com/office/drawing/2014/main" val="1212718497"/>
                    </a:ext>
                  </a:extLst>
                </a:gridCol>
                <a:gridCol w="431056">
                  <a:extLst>
                    <a:ext uri="{9D8B030D-6E8A-4147-A177-3AD203B41FA5}">
                      <a16:colId xmlns:a16="http://schemas.microsoft.com/office/drawing/2014/main" val="1624897427"/>
                    </a:ext>
                  </a:extLst>
                </a:gridCol>
                <a:gridCol w="222869">
                  <a:extLst>
                    <a:ext uri="{9D8B030D-6E8A-4147-A177-3AD203B41FA5}">
                      <a16:colId xmlns:a16="http://schemas.microsoft.com/office/drawing/2014/main" val="964198417"/>
                    </a:ext>
                  </a:extLst>
                </a:gridCol>
                <a:gridCol w="405398">
                  <a:extLst>
                    <a:ext uri="{9D8B030D-6E8A-4147-A177-3AD203B41FA5}">
                      <a16:colId xmlns:a16="http://schemas.microsoft.com/office/drawing/2014/main" val="4136769028"/>
                    </a:ext>
                  </a:extLst>
                </a:gridCol>
                <a:gridCol w="1408542">
                  <a:extLst>
                    <a:ext uri="{9D8B030D-6E8A-4147-A177-3AD203B41FA5}">
                      <a16:colId xmlns:a16="http://schemas.microsoft.com/office/drawing/2014/main" val="2645590962"/>
                    </a:ext>
                  </a:extLst>
                </a:gridCol>
                <a:gridCol w="222869">
                  <a:extLst>
                    <a:ext uri="{9D8B030D-6E8A-4147-A177-3AD203B41FA5}">
                      <a16:colId xmlns:a16="http://schemas.microsoft.com/office/drawing/2014/main" val="927931369"/>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200" dirty="0" err="1">
                          <a:solidFill>
                            <a:sysClr val="windowText" lastClr="000000"/>
                          </a:solidFill>
                        </a:rPr>
                        <a:t>LinkTo_Template</a:t>
                      </a:r>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1200" dirty="0" err="1">
                          <a:solidFill>
                            <a:sysClr val="windowText" lastClr="000000"/>
                          </a:solidFill>
                        </a:rPr>
                        <a:t>LinkTo_MatChar</a:t>
                      </a:r>
                      <a:endParaRPr lang="fr-FR" sz="1200" dirty="0">
                        <a:solidFill>
                          <a:sysClr val="windowText" lastClr="000000"/>
                        </a:solidFill>
                      </a:endParaRPr>
                    </a:p>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665053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TemplateX</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004721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TemplateY</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kern="120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endParaRPr lang="fr-FR" sz="1400" kern="1200" dirty="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62820033"/>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strike="sngStrike" dirty="0">
                        <a:solidFill>
                          <a:srgbClr val="FF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r>
                        <a:rPr kumimoji="0" lang="fr-FR" sz="1400" b="0" i="0" u="none" strike="noStrike" kern="1200" cap="none" spc="0" normalizeH="0" baseline="0" noProof="0" dirty="0">
                          <a:ln>
                            <a:noFill/>
                          </a:ln>
                          <a:solidFill>
                            <a:srgbClr val="000000"/>
                          </a:solidFill>
                          <a:effectLst/>
                          <a:uLnTx/>
                          <a:uFillTx/>
                          <a:latin typeface="Leelawadee"/>
                          <a:ea typeface="+mn-ea"/>
                          <a:cs typeface="+mn-cs"/>
                        </a:rPr>
                        <a:t>Wood</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49970197"/>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3264713"/>
                  </a:ext>
                </a:extLst>
              </a:tr>
            </a:tbl>
          </a:graphicData>
        </a:graphic>
      </p:graphicFrame>
      <p:sp>
        <p:nvSpPr>
          <p:cNvPr id="54" name="Rectangle 53">
            <a:extLst>
              <a:ext uri="{FF2B5EF4-FFF2-40B4-BE49-F238E27FC236}">
                <a16:creationId xmlns:a16="http://schemas.microsoft.com/office/drawing/2014/main" id="{95B5A05C-ECAB-4C16-AE35-68264B65586D}"/>
              </a:ext>
            </a:extLst>
          </p:cNvPr>
          <p:cNvSpPr/>
          <p:nvPr/>
        </p:nvSpPr>
        <p:spPr>
          <a:xfrm rot="21122512">
            <a:off x="10208583" y="3922485"/>
            <a:ext cx="1585690"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Basic rendering</a:t>
            </a:r>
          </a:p>
        </p:txBody>
      </p:sp>
      <p:sp>
        <p:nvSpPr>
          <p:cNvPr id="55" name="Rectangle 54">
            <a:extLst>
              <a:ext uri="{FF2B5EF4-FFF2-40B4-BE49-F238E27FC236}">
                <a16:creationId xmlns:a16="http://schemas.microsoft.com/office/drawing/2014/main" id="{284D55EA-9B13-41C3-A863-5F2F3889F9DE}"/>
              </a:ext>
            </a:extLst>
          </p:cNvPr>
          <p:cNvSpPr/>
          <p:nvPr/>
        </p:nvSpPr>
        <p:spPr>
          <a:xfrm rot="21122512">
            <a:off x="10228932" y="4407881"/>
            <a:ext cx="1568635"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Physics</a:t>
            </a: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 Experts</a:t>
            </a:r>
          </a:p>
        </p:txBody>
      </p:sp>
      <p:sp>
        <p:nvSpPr>
          <p:cNvPr id="57" name="Rectangle 56">
            <a:extLst>
              <a:ext uri="{FF2B5EF4-FFF2-40B4-BE49-F238E27FC236}">
                <a16:creationId xmlns:a16="http://schemas.microsoft.com/office/drawing/2014/main" id="{D2271B2B-A754-40A6-99B5-385C49CD5783}"/>
              </a:ext>
            </a:extLst>
          </p:cNvPr>
          <p:cNvSpPr/>
          <p:nvPr/>
        </p:nvSpPr>
        <p:spPr>
          <a:xfrm rot="21122512">
            <a:off x="10212952" y="4156497"/>
            <a:ext cx="1752788"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Training </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purposes</a:t>
            </a:r>
            <a:endParaRPr lang="fr-FR" sz="1400" dirty="0">
              <a:ln w="0"/>
              <a:solidFill>
                <a:srgbClr val="3366CC"/>
              </a:solidFill>
              <a:effectLst>
                <a:outerShdw blurRad="38100" dist="25400" dir="5400000" algn="ctr" rotWithShape="0">
                  <a:srgbClr val="6E747A">
                    <a:alpha val="43000"/>
                  </a:srgbClr>
                </a:outerShdw>
              </a:effectLst>
              <a:latin typeface="Calibri" panose="020F0502020204030204"/>
            </a:endParaRPr>
          </a:p>
        </p:txBody>
      </p:sp>
      <p:sp>
        <p:nvSpPr>
          <p:cNvPr id="13" name="Rectangle 3">
            <a:extLst>
              <a:ext uri="{FF2B5EF4-FFF2-40B4-BE49-F238E27FC236}">
                <a16:creationId xmlns:a16="http://schemas.microsoft.com/office/drawing/2014/main" id="{07665051-1A57-4C5D-BAE6-FDEE63BF366F}"/>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65</a:t>
            </a:fld>
            <a:endParaRPr lang="en-US" dirty="0"/>
          </a:p>
        </p:txBody>
      </p:sp>
    </p:spTree>
    <p:extLst>
      <p:ext uri="{BB962C8B-B14F-4D97-AF65-F5344CB8AC3E}">
        <p14:creationId xmlns:p14="http://schemas.microsoft.com/office/powerpoint/2010/main" val="1335510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82FA8197-E823-4C05-8D13-12BCD5592465}"/>
              </a:ext>
            </a:extLst>
          </p:cNvPr>
          <p:cNvGraphicFramePr>
            <a:graphicFrameLocks noGrp="1"/>
          </p:cNvGraphicFramePr>
          <p:nvPr>
            <p:extLst>
              <p:ext uri="{D42A27DB-BD31-4B8C-83A1-F6EECF244321}">
                <p14:modId xmlns:p14="http://schemas.microsoft.com/office/powerpoint/2010/main" val="2290750840"/>
              </p:ext>
            </p:extLst>
          </p:nvPr>
        </p:nvGraphicFramePr>
        <p:xfrm>
          <a:off x="591306" y="1056024"/>
          <a:ext cx="755098" cy="2286002"/>
        </p:xfrm>
        <a:graphic>
          <a:graphicData uri="http://schemas.openxmlformats.org/drawingml/2006/table">
            <a:tbl>
              <a:tblPr firstRow="1" bandRow="1"/>
              <a:tblGrid>
                <a:gridCol w="755098">
                  <a:extLst>
                    <a:ext uri="{9D8B030D-6E8A-4147-A177-3AD203B41FA5}">
                      <a16:colId xmlns:a16="http://schemas.microsoft.com/office/drawing/2014/main" val="3497295446"/>
                    </a:ext>
                  </a:extLst>
                </a:gridCol>
              </a:tblGrid>
              <a:tr h="449394">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200" b="1" kern="1200" dirty="0" err="1">
                          <a:solidFill>
                            <a:sysClr val="windowText" lastClr="000000"/>
                          </a:solidFill>
                          <a:latin typeface="Leelawadee"/>
                          <a:ea typeface="+mn-ea"/>
                          <a:cs typeface="+mn-cs"/>
                        </a:rPr>
                        <a:t>Areal</a:t>
                      </a:r>
                      <a:endParaRPr lang="fr-FR" sz="1200" b="1" kern="1200" dirty="0">
                        <a:solidFill>
                          <a:sysClr val="windowText" lastClr="000000"/>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1790596"/>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x</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41429350"/>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44038885"/>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z</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953817888"/>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algn="ctr" defTabSz="1219170" rtl="0" eaLnBrk="1" latinLnBrk="0" hangingPunct="1"/>
                      <a:endParaRPr lang="fr-FR" sz="1400" kern="1200" dirty="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362039239"/>
                  </a:ext>
                </a:extLst>
              </a:tr>
            </a:tbl>
          </a:graphicData>
        </a:graphic>
      </p:graphicFrame>
      <p:graphicFrame>
        <p:nvGraphicFramePr>
          <p:cNvPr id="4" name="Tableau 3">
            <a:extLst>
              <a:ext uri="{FF2B5EF4-FFF2-40B4-BE49-F238E27FC236}">
                <a16:creationId xmlns:a16="http://schemas.microsoft.com/office/drawing/2014/main" id="{F429650D-E91F-4154-9273-70A039EA3418}"/>
              </a:ext>
            </a:extLst>
          </p:cNvPr>
          <p:cNvGraphicFramePr>
            <a:graphicFrameLocks noGrp="1"/>
          </p:cNvGraphicFramePr>
          <p:nvPr>
            <p:extLst>
              <p:ext uri="{D42A27DB-BD31-4B8C-83A1-F6EECF244321}">
                <p14:modId xmlns:p14="http://schemas.microsoft.com/office/powerpoint/2010/main" val="3340606767"/>
              </p:ext>
            </p:extLst>
          </p:nvPr>
        </p:nvGraphicFramePr>
        <p:xfrm>
          <a:off x="1540930" y="1056023"/>
          <a:ext cx="4267122" cy="2286000"/>
        </p:xfrm>
        <a:graphic>
          <a:graphicData uri="http://schemas.openxmlformats.org/drawingml/2006/table">
            <a:tbl>
              <a:tblPr firstRow="1" bandRow="1"/>
              <a:tblGrid>
                <a:gridCol w="1576388">
                  <a:extLst>
                    <a:ext uri="{9D8B030D-6E8A-4147-A177-3AD203B41FA5}">
                      <a16:colId xmlns:a16="http://schemas.microsoft.com/office/drawing/2014/main" val="1212718497"/>
                    </a:ext>
                  </a:extLst>
                </a:gridCol>
                <a:gridCol w="431056">
                  <a:extLst>
                    <a:ext uri="{9D8B030D-6E8A-4147-A177-3AD203B41FA5}">
                      <a16:colId xmlns:a16="http://schemas.microsoft.com/office/drawing/2014/main" val="1624897427"/>
                    </a:ext>
                  </a:extLst>
                </a:gridCol>
                <a:gridCol w="222869">
                  <a:extLst>
                    <a:ext uri="{9D8B030D-6E8A-4147-A177-3AD203B41FA5}">
                      <a16:colId xmlns:a16="http://schemas.microsoft.com/office/drawing/2014/main" val="964198417"/>
                    </a:ext>
                  </a:extLst>
                </a:gridCol>
                <a:gridCol w="405398">
                  <a:extLst>
                    <a:ext uri="{9D8B030D-6E8A-4147-A177-3AD203B41FA5}">
                      <a16:colId xmlns:a16="http://schemas.microsoft.com/office/drawing/2014/main" val="4136769028"/>
                    </a:ext>
                  </a:extLst>
                </a:gridCol>
                <a:gridCol w="1408542">
                  <a:extLst>
                    <a:ext uri="{9D8B030D-6E8A-4147-A177-3AD203B41FA5}">
                      <a16:colId xmlns:a16="http://schemas.microsoft.com/office/drawing/2014/main" val="2645590962"/>
                    </a:ext>
                  </a:extLst>
                </a:gridCol>
                <a:gridCol w="222869">
                  <a:extLst>
                    <a:ext uri="{9D8B030D-6E8A-4147-A177-3AD203B41FA5}">
                      <a16:colId xmlns:a16="http://schemas.microsoft.com/office/drawing/2014/main" val="927931369"/>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200" dirty="0" err="1">
                          <a:solidFill>
                            <a:sysClr val="windowText" lastClr="000000"/>
                          </a:solidFill>
                        </a:rPr>
                        <a:t>LinkTo_Template</a:t>
                      </a:r>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1200" dirty="0" err="1">
                          <a:solidFill>
                            <a:sysClr val="windowText" lastClr="000000"/>
                          </a:solidFill>
                        </a:rPr>
                        <a:t>LinkTo_MatChar</a:t>
                      </a:r>
                      <a:endParaRPr lang="fr-FR" sz="1200" dirty="0">
                        <a:solidFill>
                          <a:sysClr val="windowText" lastClr="000000"/>
                        </a:solidFill>
                      </a:endParaRPr>
                    </a:p>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665053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TemplateX</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004721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TemplateY</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kern="120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endParaRPr lang="fr-FR" sz="1400" kern="1200" dirty="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62820033"/>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strike="sngStrike" dirty="0">
                        <a:solidFill>
                          <a:srgbClr val="FF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r>
                        <a:rPr kumimoji="0" lang="fr-FR" sz="1400" b="0" i="0" u="none" strike="noStrike" kern="1200" cap="none" spc="0" normalizeH="0" baseline="0" noProof="0" dirty="0">
                          <a:ln>
                            <a:noFill/>
                          </a:ln>
                          <a:solidFill>
                            <a:srgbClr val="000000"/>
                          </a:solidFill>
                          <a:effectLst/>
                          <a:uLnTx/>
                          <a:uFillTx/>
                          <a:latin typeface="Leelawadee"/>
                          <a:ea typeface="+mn-ea"/>
                          <a:cs typeface="+mn-cs"/>
                        </a:rPr>
                        <a:t>Wood</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49970197"/>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3264713"/>
                  </a:ext>
                </a:extLst>
              </a:tr>
            </a:tbl>
          </a:graphicData>
        </a:graphic>
      </p:graphicFrame>
      <p:sp>
        <p:nvSpPr>
          <p:cNvPr id="2" name="Titre 1">
            <a:extLst>
              <a:ext uri="{FF2B5EF4-FFF2-40B4-BE49-F238E27FC236}">
                <a16:creationId xmlns:a16="http://schemas.microsoft.com/office/drawing/2014/main" id="{0DB1A6B6-57B3-4E58-B02A-5B200BA6F392}"/>
              </a:ext>
            </a:extLst>
          </p:cNvPr>
          <p:cNvSpPr>
            <a:spLocks noGrp="1"/>
          </p:cNvSpPr>
          <p:nvPr>
            <p:ph type="title"/>
          </p:nvPr>
        </p:nvSpPr>
        <p:spPr/>
        <p:txBody>
          <a:bodyPr/>
          <a:lstStyle/>
          <a:p>
            <a:r>
              <a:rPr lang="fr-FR" dirty="0"/>
              <a:t>Example : </a:t>
            </a:r>
            <a:r>
              <a:rPr lang="fr-FR" dirty="0" err="1"/>
              <a:t>Material</a:t>
            </a:r>
            <a:r>
              <a:rPr lang="fr-FR" dirty="0"/>
              <a:t> </a:t>
            </a:r>
            <a:r>
              <a:rPr lang="fr-FR" dirty="0" err="1"/>
              <a:t>Characteristics</a:t>
            </a:r>
            <a:r>
              <a:rPr lang="fr-FR" dirty="0"/>
              <a:t> (2/3) </a:t>
            </a:r>
            <a:endParaRPr lang="en-US" dirty="0"/>
          </a:p>
        </p:txBody>
      </p:sp>
      <p:sp>
        <p:nvSpPr>
          <p:cNvPr id="43" name="Espace réservé de la date 16">
            <a:extLst>
              <a:ext uri="{FF2B5EF4-FFF2-40B4-BE49-F238E27FC236}">
                <a16:creationId xmlns:a16="http://schemas.microsoft.com/office/drawing/2014/main" id="{D39B6A52-4EFE-4A5F-9D31-0522B3E1C210}"/>
              </a:ext>
            </a:extLst>
          </p:cNvPr>
          <p:cNvSpPr txBox="1">
            <a:spLocks/>
          </p:cNvSpPr>
          <p:nvPr/>
        </p:nvSpPr>
        <p:spPr>
          <a:xfrm>
            <a:off x="414455" y="6645905"/>
            <a:ext cx="1537008"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Tahoma" charset="0"/>
                <a:ea typeface="+mn-ea"/>
                <a:cs typeface="+mn-cs"/>
              </a:rPr>
              <a:t>12 Feb 2020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4" name="Espace réservé du pied de page 15">
            <a:extLst>
              <a:ext uri="{FF2B5EF4-FFF2-40B4-BE49-F238E27FC236}">
                <a16:creationId xmlns:a16="http://schemas.microsoft.com/office/drawing/2014/main" id="{9A845099-11AB-49B5-8D67-4B13864A29D0}"/>
              </a:ext>
            </a:extLst>
          </p:cNvPr>
          <p:cNvSpPr txBox="1">
            <a:spLocks/>
          </p:cNvSpPr>
          <p:nvPr/>
        </p:nvSpPr>
        <p:spPr>
          <a:xfrm>
            <a:off x="4038600" y="6645905"/>
            <a:ext cx="4114800"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Tahoma" charset="0"/>
                <a:ea typeface="+mn-ea"/>
                <a:cs typeface="+mn-cs"/>
              </a:rPr>
              <a:t>Tutorial RIEDP - SISO SIW 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5" name="Espace réservé du contenu 3">
            <a:extLst>
              <a:ext uri="{FF2B5EF4-FFF2-40B4-BE49-F238E27FC236}">
                <a16:creationId xmlns:a16="http://schemas.microsoft.com/office/drawing/2014/main" id="{82CED0E6-0919-4316-8F77-A3E3C0B54089}"/>
              </a:ext>
            </a:extLst>
          </p:cNvPr>
          <p:cNvSpPr txBox="1">
            <a:spLocks/>
          </p:cNvSpPr>
          <p:nvPr/>
        </p:nvSpPr>
        <p:spPr>
          <a:xfrm>
            <a:off x="6494995" y="979782"/>
            <a:ext cx="5781675" cy="2476500"/>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32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Feature_Templates</a:t>
            </a:r>
            <a:r>
              <a:rPr lang="fr-FR" dirty="0">
                <a:solidFill>
                  <a:sysClr val="windowText" lastClr="000000"/>
                </a:solidFill>
              </a:rPr>
              <a:t>&gt;</a:t>
            </a:r>
            <a:endParaRPr kumimoji="0" lang="fr-FR" sz="32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TemplateX</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Attribute</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n&gt;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a:t>
            </a:r>
            <a:r>
              <a:rPr kumimoji="0" lang="fr-FR" sz="20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TemplateY</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TemplateZ</a:t>
            </a: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p:txBody>
      </p:sp>
      <p:sp>
        <p:nvSpPr>
          <p:cNvPr id="46" name="Espace réservé du contenu 3">
            <a:extLst>
              <a:ext uri="{FF2B5EF4-FFF2-40B4-BE49-F238E27FC236}">
                <a16:creationId xmlns:a16="http://schemas.microsoft.com/office/drawing/2014/main" id="{9899288A-D14E-4B95-B441-B5B216972996}"/>
              </a:ext>
            </a:extLst>
          </p:cNvPr>
          <p:cNvSpPr txBox="1">
            <a:spLocks/>
          </p:cNvSpPr>
          <p:nvPr/>
        </p:nvSpPr>
        <p:spPr>
          <a:xfrm>
            <a:off x="6410325" y="3548063"/>
            <a:ext cx="5781675" cy="3273425"/>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3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MatChar_Table</a:t>
            </a: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Metal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Soil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p:txBody>
      </p:sp>
      <p:cxnSp>
        <p:nvCxnSpPr>
          <p:cNvPr id="49" name="Connecteur : en arc 17">
            <a:extLst>
              <a:ext uri="{FF2B5EF4-FFF2-40B4-BE49-F238E27FC236}">
                <a16:creationId xmlns:a16="http://schemas.microsoft.com/office/drawing/2014/main" id="{D0369964-8163-4530-ACEE-663057DE0DCB}"/>
              </a:ext>
            </a:extLst>
          </p:cNvPr>
          <p:cNvCxnSpPr>
            <a:cxnSpLocks/>
            <a:stCxn id="50" idx="6"/>
            <a:endCxn id="58" idx="2"/>
          </p:cNvCxnSpPr>
          <p:nvPr/>
        </p:nvCxnSpPr>
        <p:spPr>
          <a:xfrm flipV="1">
            <a:off x="2804224" y="1672279"/>
            <a:ext cx="4448763" cy="26628"/>
          </a:xfrm>
          <a:prstGeom prst="curvedConnector3">
            <a:avLst>
              <a:gd name="adj1" fmla="val 50000"/>
            </a:avLst>
          </a:prstGeom>
          <a:noFill/>
          <a:ln w="9525" cap="flat" cmpd="sng" algn="ctr">
            <a:solidFill>
              <a:srgbClr val="FF0000"/>
            </a:solidFill>
            <a:prstDash val="solid"/>
            <a:tailEnd type="triangle"/>
          </a:ln>
          <a:effectLst/>
        </p:spPr>
      </p:cxnSp>
      <p:sp>
        <p:nvSpPr>
          <p:cNvPr id="50" name="Ellipse 49">
            <a:extLst>
              <a:ext uri="{FF2B5EF4-FFF2-40B4-BE49-F238E27FC236}">
                <a16:creationId xmlns:a16="http://schemas.microsoft.com/office/drawing/2014/main" id="{B14C08D4-1B13-45E5-A6DD-45DF0F12A944}"/>
              </a:ext>
            </a:extLst>
          </p:cNvPr>
          <p:cNvSpPr/>
          <p:nvPr/>
        </p:nvSpPr>
        <p:spPr>
          <a:xfrm>
            <a:off x="2699449" y="165604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1" name="Connecteur : en arc 17">
            <a:extLst>
              <a:ext uri="{FF2B5EF4-FFF2-40B4-BE49-F238E27FC236}">
                <a16:creationId xmlns:a16="http://schemas.microsoft.com/office/drawing/2014/main" id="{94AF067C-B084-45E6-B642-E0E4211272BA}"/>
              </a:ext>
            </a:extLst>
          </p:cNvPr>
          <p:cNvCxnSpPr>
            <a:cxnSpLocks/>
            <a:stCxn id="53" idx="6"/>
            <a:endCxn id="52" idx="2"/>
          </p:cNvCxnSpPr>
          <p:nvPr/>
        </p:nvCxnSpPr>
        <p:spPr>
          <a:xfrm>
            <a:off x="2806167" y="2117822"/>
            <a:ext cx="4545632" cy="965026"/>
          </a:xfrm>
          <a:prstGeom prst="curvedConnector3">
            <a:avLst>
              <a:gd name="adj1" fmla="val 76821"/>
            </a:avLst>
          </a:prstGeom>
          <a:noFill/>
          <a:ln w="9525" cap="flat" cmpd="sng" algn="ctr">
            <a:solidFill>
              <a:srgbClr val="FF0000"/>
            </a:solidFill>
            <a:prstDash val="solid"/>
            <a:tailEnd type="triangle"/>
          </a:ln>
          <a:effectLst/>
        </p:spPr>
      </p:cxnSp>
      <p:sp>
        <p:nvSpPr>
          <p:cNvPr id="52" name="Ellipse 51">
            <a:extLst>
              <a:ext uri="{FF2B5EF4-FFF2-40B4-BE49-F238E27FC236}">
                <a16:creationId xmlns:a16="http://schemas.microsoft.com/office/drawing/2014/main" id="{93BCB699-3F65-4437-B304-F72E57905E23}"/>
              </a:ext>
            </a:extLst>
          </p:cNvPr>
          <p:cNvSpPr/>
          <p:nvPr/>
        </p:nvSpPr>
        <p:spPr>
          <a:xfrm>
            <a:off x="7351799" y="3039985"/>
            <a:ext cx="104775" cy="85725"/>
          </a:xfrm>
          <a:prstGeom prst="ellipse">
            <a:avLst/>
          </a:prstGeom>
          <a:solidFill>
            <a:srgbClr val="00B05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Ellipse 52">
            <a:extLst>
              <a:ext uri="{FF2B5EF4-FFF2-40B4-BE49-F238E27FC236}">
                <a16:creationId xmlns:a16="http://schemas.microsoft.com/office/drawing/2014/main" id="{130BD20B-E53E-45A2-94D6-9ACDEFA6EDEE}"/>
              </a:ext>
            </a:extLst>
          </p:cNvPr>
          <p:cNvSpPr/>
          <p:nvPr/>
        </p:nvSpPr>
        <p:spPr>
          <a:xfrm>
            <a:off x="2701392" y="2074959"/>
            <a:ext cx="104775" cy="85725"/>
          </a:xfrm>
          <a:prstGeom prst="ellipse">
            <a:avLst/>
          </a:prstGeom>
          <a:solidFill>
            <a:srgbClr val="00B05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Ellipse 57">
            <a:extLst>
              <a:ext uri="{FF2B5EF4-FFF2-40B4-BE49-F238E27FC236}">
                <a16:creationId xmlns:a16="http://schemas.microsoft.com/office/drawing/2014/main" id="{E07547DA-2F78-4D4B-9D76-CCD0B59E6D7C}"/>
              </a:ext>
            </a:extLst>
          </p:cNvPr>
          <p:cNvSpPr/>
          <p:nvPr/>
        </p:nvSpPr>
        <p:spPr>
          <a:xfrm>
            <a:off x="7252987" y="1629416"/>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Ellipse 58">
            <a:extLst>
              <a:ext uri="{FF2B5EF4-FFF2-40B4-BE49-F238E27FC236}">
                <a16:creationId xmlns:a16="http://schemas.microsoft.com/office/drawing/2014/main" id="{8B092B9E-83B1-4C92-AD4D-5CA2A41C38B1}"/>
              </a:ext>
            </a:extLst>
          </p:cNvPr>
          <p:cNvSpPr/>
          <p:nvPr/>
        </p:nvSpPr>
        <p:spPr>
          <a:xfrm>
            <a:off x="10685407" y="3727843"/>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0" name="Connecteur : en arc 32">
            <a:extLst>
              <a:ext uri="{FF2B5EF4-FFF2-40B4-BE49-F238E27FC236}">
                <a16:creationId xmlns:a16="http://schemas.microsoft.com/office/drawing/2014/main" id="{98A69955-FD02-4CD3-9F3E-D15D81100D3F}"/>
              </a:ext>
            </a:extLst>
          </p:cNvPr>
          <p:cNvCxnSpPr>
            <a:cxnSpLocks/>
            <a:stCxn id="61" idx="6"/>
            <a:endCxn id="59" idx="6"/>
          </p:cNvCxnSpPr>
          <p:nvPr/>
        </p:nvCxnSpPr>
        <p:spPr>
          <a:xfrm flipH="1">
            <a:off x="10790182" y="2107557"/>
            <a:ext cx="271236" cy="1663149"/>
          </a:xfrm>
          <a:prstGeom prst="curvedConnector3">
            <a:avLst>
              <a:gd name="adj1" fmla="val -84281"/>
            </a:avLst>
          </a:prstGeom>
          <a:noFill/>
          <a:ln w="9525" cap="flat" cmpd="sng" algn="ctr">
            <a:solidFill>
              <a:srgbClr val="FF0000"/>
            </a:solidFill>
            <a:prstDash val="solid"/>
            <a:tailEnd type="triangle"/>
          </a:ln>
          <a:effectLst/>
        </p:spPr>
      </p:cxnSp>
      <p:sp>
        <p:nvSpPr>
          <p:cNvPr id="61" name="Ellipse 60">
            <a:extLst>
              <a:ext uri="{FF2B5EF4-FFF2-40B4-BE49-F238E27FC236}">
                <a16:creationId xmlns:a16="http://schemas.microsoft.com/office/drawing/2014/main" id="{5D5949EE-DC72-4A79-A4B4-C0C53CCA026D}"/>
              </a:ext>
            </a:extLst>
          </p:cNvPr>
          <p:cNvSpPr/>
          <p:nvPr/>
        </p:nvSpPr>
        <p:spPr>
          <a:xfrm>
            <a:off x="10956643" y="206469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3" name="Connecteur : en arc 17">
            <a:extLst>
              <a:ext uri="{FF2B5EF4-FFF2-40B4-BE49-F238E27FC236}">
                <a16:creationId xmlns:a16="http://schemas.microsoft.com/office/drawing/2014/main" id="{80FF8D7E-2A34-4DCA-BB9F-ABE295DCC435}"/>
              </a:ext>
            </a:extLst>
          </p:cNvPr>
          <p:cNvCxnSpPr>
            <a:cxnSpLocks/>
            <a:stCxn id="84" idx="6"/>
            <a:endCxn id="85" idx="2"/>
          </p:cNvCxnSpPr>
          <p:nvPr/>
        </p:nvCxnSpPr>
        <p:spPr>
          <a:xfrm>
            <a:off x="5316420" y="2591883"/>
            <a:ext cx="1570801" cy="1354048"/>
          </a:xfrm>
          <a:prstGeom prst="curvedConnector3">
            <a:avLst>
              <a:gd name="adj1" fmla="val 50000"/>
            </a:avLst>
          </a:prstGeom>
          <a:noFill/>
          <a:ln w="9525" cap="flat" cmpd="sng" algn="ctr">
            <a:solidFill>
              <a:srgbClr val="FF0000"/>
            </a:solidFill>
            <a:prstDash val="solid"/>
            <a:tailEnd type="triangle"/>
          </a:ln>
          <a:effectLst/>
        </p:spPr>
      </p:cxnSp>
      <p:sp>
        <p:nvSpPr>
          <p:cNvPr id="84" name="Ellipse 83">
            <a:extLst>
              <a:ext uri="{FF2B5EF4-FFF2-40B4-BE49-F238E27FC236}">
                <a16:creationId xmlns:a16="http://schemas.microsoft.com/office/drawing/2014/main" id="{DEDF3EFA-9A4C-4454-AF62-F5BD22E04A73}"/>
              </a:ext>
            </a:extLst>
          </p:cNvPr>
          <p:cNvSpPr/>
          <p:nvPr/>
        </p:nvSpPr>
        <p:spPr>
          <a:xfrm>
            <a:off x="5211645" y="2549020"/>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Ellipse 84">
            <a:extLst>
              <a:ext uri="{FF2B5EF4-FFF2-40B4-BE49-F238E27FC236}">
                <a16:creationId xmlns:a16="http://schemas.microsoft.com/office/drawing/2014/main" id="{398FD872-3C2C-4140-8D03-A42DFD267229}"/>
              </a:ext>
            </a:extLst>
          </p:cNvPr>
          <p:cNvSpPr/>
          <p:nvPr/>
        </p:nvSpPr>
        <p:spPr>
          <a:xfrm>
            <a:off x="6887221" y="3903068"/>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40A25A3-7185-4107-9FDB-00E94906DA9B}"/>
              </a:ext>
            </a:extLst>
          </p:cNvPr>
          <p:cNvSpPr/>
          <p:nvPr/>
        </p:nvSpPr>
        <p:spPr>
          <a:xfrm rot="21122512">
            <a:off x="10208583" y="3922485"/>
            <a:ext cx="1585690"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Basic rendering</a:t>
            </a:r>
          </a:p>
        </p:txBody>
      </p:sp>
      <p:sp>
        <p:nvSpPr>
          <p:cNvPr id="6" name="Rectangle 5">
            <a:extLst>
              <a:ext uri="{FF2B5EF4-FFF2-40B4-BE49-F238E27FC236}">
                <a16:creationId xmlns:a16="http://schemas.microsoft.com/office/drawing/2014/main" id="{B3833240-6CD4-4527-8D5E-C40C99416230}"/>
              </a:ext>
            </a:extLst>
          </p:cNvPr>
          <p:cNvSpPr/>
          <p:nvPr/>
        </p:nvSpPr>
        <p:spPr>
          <a:xfrm rot="21122512">
            <a:off x="10228932" y="4407881"/>
            <a:ext cx="1568635"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Physics</a:t>
            </a: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 Experts</a:t>
            </a:r>
          </a:p>
        </p:txBody>
      </p:sp>
      <p:sp>
        <p:nvSpPr>
          <p:cNvPr id="7" name="Rectangle 6">
            <a:extLst>
              <a:ext uri="{FF2B5EF4-FFF2-40B4-BE49-F238E27FC236}">
                <a16:creationId xmlns:a16="http://schemas.microsoft.com/office/drawing/2014/main" id="{65DF4C64-C8A8-430F-95AB-8CE08797F443}"/>
              </a:ext>
            </a:extLst>
          </p:cNvPr>
          <p:cNvSpPr/>
          <p:nvPr/>
        </p:nvSpPr>
        <p:spPr>
          <a:xfrm rot="21122512">
            <a:off x="10212952" y="4156497"/>
            <a:ext cx="1752788"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Training </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purposes</a:t>
            </a:r>
            <a:endParaRPr lang="fr-FR" sz="1400" dirty="0">
              <a:ln w="0"/>
              <a:solidFill>
                <a:srgbClr val="3366CC"/>
              </a:solidFill>
              <a:effectLst>
                <a:outerShdw blurRad="38100" dist="25400" dir="5400000" algn="ctr" rotWithShape="0">
                  <a:srgbClr val="6E747A">
                    <a:alpha val="43000"/>
                  </a:srgbClr>
                </a:outerShdw>
              </a:effectLst>
              <a:latin typeface="Calibri" panose="020F0502020204030204"/>
            </a:endParaRPr>
          </a:p>
        </p:txBody>
      </p:sp>
      <p:sp>
        <p:nvSpPr>
          <p:cNvPr id="25" name="Rectangle 3">
            <a:extLst>
              <a:ext uri="{FF2B5EF4-FFF2-40B4-BE49-F238E27FC236}">
                <a16:creationId xmlns:a16="http://schemas.microsoft.com/office/drawing/2014/main" id="{ECF5E7DD-D714-4F08-B96C-A64DE9181E9A}"/>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66</a:t>
            </a:fld>
            <a:endParaRPr lang="en-US" dirty="0"/>
          </a:p>
        </p:txBody>
      </p:sp>
    </p:spTree>
    <p:extLst>
      <p:ext uri="{BB962C8B-B14F-4D97-AF65-F5344CB8AC3E}">
        <p14:creationId xmlns:p14="http://schemas.microsoft.com/office/powerpoint/2010/main" val="211258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1A6B6-57B3-4E58-B02A-5B200BA6F392}"/>
              </a:ext>
            </a:extLst>
          </p:cNvPr>
          <p:cNvSpPr>
            <a:spLocks noGrp="1"/>
          </p:cNvSpPr>
          <p:nvPr>
            <p:ph type="title"/>
          </p:nvPr>
        </p:nvSpPr>
        <p:spPr/>
        <p:txBody>
          <a:bodyPr/>
          <a:lstStyle/>
          <a:p>
            <a:r>
              <a:rPr lang="fr-FR" dirty="0"/>
              <a:t>Example : </a:t>
            </a:r>
            <a:r>
              <a:rPr lang="fr-FR" dirty="0" err="1"/>
              <a:t>Material</a:t>
            </a:r>
            <a:r>
              <a:rPr lang="fr-FR" dirty="0"/>
              <a:t> </a:t>
            </a:r>
            <a:r>
              <a:rPr lang="fr-FR" dirty="0" err="1"/>
              <a:t>Characteristics</a:t>
            </a:r>
            <a:r>
              <a:rPr lang="fr-FR" dirty="0"/>
              <a:t> (3/3) </a:t>
            </a:r>
            <a:endParaRPr lang="en-US" dirty="0"/>
          </a:p>
        </p:txBody>
      </p:sp>
      <p:sp>
        <p:nvSpPr>
          <p:cNvPr id="43" name="Espace réservé de la date 16">
            <a:extLst>
              <a:ext uri="{FF2B5EF4-FFF2-40B4-BE49-F238E27FC236}">
                <a16:creationId xmlns:a16="http://schemas.microsoft.com/office/drawing/2014/main" id="{D39B6A52-4EFE-4A5F-9D31-0522B3E1C210}"/>
              </a:ext>
            </a:extLst>
          </p:cNvPr>
          <p:cNvSpPr txBox="1">
            <a:spLocks/>
          </p:cNvSpPr>
          <p:nvPr/>
        </p:nvSpPr>
        <p:spPr>
          <a:xfrm>
            <a:off x="414455" y="6645905"/>
            <a:ext cx="1537008"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Tahoma" charset="0"/>
                <a:ea typeface="+mn-ea"/>
                <a:cs typeface="+mn-cs"/>
              </a:rPr>
              <a:t>12 Feb 2020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4" name="Espace réservé du pied de page 15">
            <a:extLst>
              <a:ext uri="{FF2B5EF4-FFF2-40B4-BE49-F238E27FC236}">
                <a16:creationId xmlns:a16="http://schemas.microsoft.com/office/drawing/2014/main" id="{9A845099-11AB-49B5-8D67-4B13864A29D0}"/>
              </a:ext>
            </a:extLst>
          </p:cNvPr>
          <p:cNvSpPr txBox="1">
            <a:spLocks/>
          </p:cNvSpPr>
          <p:nvPr/>
        </p:nvSpPr>
        <p:spPr>
          <a:xfrm>
            <a:off x="4038600" y="6645905"/>
            <a:ext cx="4114800"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Tahoma" charset="0"/>
                <a:ea typeface="+mn-ea"/>
                <a:cs typeface="+mn-cs"/>
              </a:rPr>
              <a:t>Tutorial RIEDP - SISO SIW 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5" name="Espace réservé du contenu 3">
            <a:extLst>
              <a:ext uri="{FF2B5EF4-FFF2-40B4-BE49-F238E27FC236}">
                <a16:creationId xmlns:a16="http://schemas.microsoft.com/office/drawing/2014/main" id="{82CED0E6-0919-4316-8F77-A3E3C0B54089}"/>
              </a:ext>
            </a:extLst>
          </p:cNvPr>
          <p:cNvSpPr txBox="1">
            <a:spLocks/>
          </p:cNvSpPr>
          <p:nvPr/>
        </p:nvSpPr>
        <p:spPr>
          <a:xfrm>
            <a:off x="6494995" y="979782"/>
            <a:ext cx="5781675" cy="2476500"/>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32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Feature_Templates</a:t>
            </a:r>
            <a:r>
              <a:rPr lang="fr-FR" dirty="0">
                <a:solidFill>
                  <a:sysClr val="windowText" lastClr="000000"/>
                </a:solidFill>
              </a:rPr>
              <a:t>&gt;</a:t>
            </a:r>
            <a:endParaRPr kumimoji="0" lang="fr-FR" sz="32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TemplateX</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Attribute</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n&gt;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a:t>
            </a:r>
            <a:r>
              <a:rPr kumimoji="0" lang="fr-FR" sz="20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TemplateY</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TemplateZ</a:t>
            </a: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p:txBody>
      </p:sp>
      <p:sp>
        <p:nvSpPr>
          <p:cNvPr id="46" name="Espace réservé du contenu 3">
            <a:extLst>
              <a:ext uri="{FF2B5EF4-FFF2-40B4-BE49-F238E27FC236}">
                <a16:creationId xmlns:a16="http://schemas.microsoft.com/office/drawing/2014/main" id="{9899288A-D14E-4B95-B441-B5B216972996}"/>
              </a:ext>
            </a:extLst>
          </p:cNvPr>
          <p:cNvSpPr txBox="1">
            <a:spLocks/>
          </p:cNvSpPr>
          <p:nvPr/>
        </p:nvSpPr>
        <p:spPr>
          <a:xfrm>
            <a:off x="6410325" y="3548063"/>
            <a:ext cx="5781675" cy="3273425"/>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3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MatChar_Table</a:t>
            </a: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Metal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Soil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19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19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p:txBody>
      </p:sp>
      <p:sp>
        <p:nvSpPr>
          <p:cNvPr id="59" name="Ellipse 58">
            <a:extLst>
              <a:ext uri="{FF2B5EF4-FFF2-40B4-BE49-F238E27FC236}">
                <a16:creationId xmlns:a16="http://schemas.microsoft.com/office/drawing/2014/main" id="{8B092B9E-83B1-4C92-AD4D-5CA2A41C38B1}"/>
              </a:ext>
            </a:extLst>
          </p:cNvPr>
          <p:cNvSpPr/>
          <p:nvPr/>
        </p:nvSpPr>
        <p:spPr>
          <a:xfrm>
            <a:off x="10685407" y="3727843"/>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0" name="Connecteur : en arc 32">
            <a:extLst>
              <a:ext uri="{FF2B5EF4-FFF2-40B4-BE49-F238E27FC236}">
                <a16:creationId xmlns:a16="http://schemas.microsoft.com/office/drawing/2014/main" id="{98A69955-FD02-4CD3-9F3E-D15D81100D3F}"/>
              </a:ext>
            </a:extLst>
          </p:cNvPr>
          <p:cNvCxnSpPr>
            <a:cxnSpLocks/>
            <a:stCxn id="61" idx="6"/>
            <a:endCxn id="59" idx="6"/>
          </p:cNvCxnSpPr>
          <p:nvPr/>
        </p:nvCxnSpPr>
        <p:spPr>
          <a:xfrm flipH="1">
            <a:off x="10790182" y="2107557"/>
            <a:ext cx="271236" cy="1663149"/>
          </a:xfrm>
          <a:prstGeom prst="curvedConnector3">
            <a:avLst>
              <a:gd name="adj1" fmla="val -84281"/>
            </a:avLst>
          </a:prstGeom>
          <a:noFill/>
          <a:ln w="9525" cap="flat" cmpd="sng" algn="ctr">
            <a:solidFill>
              <a:srgbClr val="FF0000"/>
            </a:solidFill>
            <a:prstDash val="solid"/>
            <a:tailEnd type="triangle"/>
          </a:ln>
          <a:effectLst/>
        </p:spPr>
      </p:cxnSp>
      <p:sp>
        <p:nvSpPr>
          <p:cNvPr id="61" name="Ellipse 60">
            <a:extLst>
              <a:ext uri="{FF2B5EF4-FFF2-40B4-BE49-F238E27FC236}">
                <a16:creationId xmlns:a16="http://schemas.microsoft.com/office/drawing/2014/main" id="{5D5949EE-DC72-4A79-A4B4-C0C53CCA026D}"/>
              </a:ext>
            </a:extLst>
          </p:cNvPr>
          <p:cNvSpPr/>
          <p:nvPr/>
        </p:nvSpPr>
        <p:spPr>
          <a:xfrm>
            <a:off x="10956643" y="206469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 name="Groupe 61">
            <a:extLst>
              <a:ext uri="{FF2B5EF4-FFF2-40B4-BE49-F238E27FC236}">
                <a16:creationId xmlns:a16="http://schemas.microsoft.com/office/drawing/2014/main" id="{B0C3F61D-8BE0-42FE-A722-7D1E7C23A3E0}"/>
              </a:ext>
            </a:extLst>
          </p:cNvPr>
          <p:cNvGrpSpPr/>
          <p:nvPr/>
        </p:nvGrpSpPr>
        <p:grpSpPr>
          <a:xfrm>
            <a:off x="2078519" y="3906253"/>
            <a:ext cx="2160784" cy="1745831"/>
            <a:chOff x="2078519" y="3906253"/>
            <a:chExt cx="2160784" cy="1745831"/>
          </a:xfrm>
        </p:grpSpPr>
        <p:sp>
          <p:nvSpPr>
            <p:cNvPr id="63" name="Rectangle 62">
              <a:extLst>
                <a:ext uri="{FF2B5EF4-FFF2-40B4-BE49-F238E27FC236}">
                  <a16:creationId xmlns:a16="http://schemas.microsoft.com/office/drawing/2014/main" id="{99710D94-EC27-4BAD-BFF0-93AFF6F93C28}"/>
                </a:ext>
              </a:extLst>
            </p:cNvPr>
            <p:cNvSpPr/>
            <p:nvPr/>
          </p:nvSpPr>
          <p:spPr>
            <a:xfrm>
              <a:off x="2286178" y="4275196"/>
              <a:ext cx="1758256" cy="1376888"/>
            </a:xfrm>
            <a:prstGeom prst="rect">
              <a:avLst/>
            </a:prstGeom>
            <a:solidFill>
              <a:srgbClr val="8064A2"/>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BE6C2D8C-85CC-40B0-AF4F-EB771EE33DBC}"/>
                </a:ext>
              </a:extLst>
            </p:cNvPr>
            <p:cNvSpPr/>
            <p:nvPr/>
          </p:nvSpPr>
          <p:spPr>
            <a:xfrm>
              <a:off x="3246079" y="4828186"/>
              <a:ext cx="789212" cy="815590"/>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ZoneTexte 64">
              <a:extLst>
                <a:ext uri="{FF2B5EF4-FFF2-40B4-BE49-F238E27FC236}">
                  <a16:creationId xmlns:a16="http://schemas.microsoft.com/office/drawing/2014/main" id="{C9DEB40A-264B-4117-80B2-AFCFB2225A02}"/>
                </a:ext>
              </a:extLst>
            </p:cNvPr>
            <p:cNvSpPr txBox="1"/>
            <p:nvPr/>
          </p:nvSpPr>
          <p:spPr>
            <a:xfrm>
              <a:off x="2078519" y="3906253"/>
              <a:ext cx="216078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rPr>
                <a:t>3D Model/</a:t>
              </a:r>
              <a:r>
                <a:rPr kumimoji="0" lang="fr-FR" sz="1400" b="0" i="0" u="none" strike="noStrike" kern="0" cap="none" spc="0" normalizeH="0" baseline="0" noProof="0" dirty="0" err="1">
                  <a:ln>
                    <a:noFill/>
                  </a:ln>
                  <a:solidFill>
                    <a:prstClr val="black"/>
                  </a:solidFill>
                  <a:effectLst/>
                  <a:uLnTx/>
                  <a:uFillTx/>
                  <a:latin typeface="Calibri" panose="020F0502020204030204"/>
                </a:rPr>
                <a:t>Polygon</a:t>
              </a:r>
              <a:r>
                <a:rPr kumimoji="0" lang="fr-FR" sz="1400" b="0" i="0" u="none" strike="noStrike" kern="0" cap="none" spc="0" normalizeH="0" baseline="0" noProof="0" dirty="0">
                  <a:ln>
                    <a:noFill/>
                  </a:ln>
                  <a:solidFill>
                    <a:prstClr val="black"/>
                  </a:solidFill>
                  <a:effectLst/>
                  <a:uLnTx/>
                  <a:uFillTx/>
                  <a:latin typeface="Calibri" panose="020F0502020204030204"/>
                </a:rPr>
                <a:t>/Texture</a:t>
              </a:r>
            </a:p>
          </p:txBody>
        </p:sp>
        <p:sp>
          <p:nvSpPr>
            <p:cNvPr id="66" name="ZoneTexte 65">
              <a:extLst>
                <a:ext uri="{FF2B5EF4-FFF2-40B4-BE49-F238E27FC236}">
                  <a16:creationId xmlns:a16="http://schemas.microsoft.com/office/drawing/2014/main" id="{1C465E97-45FC-46AC-A504-02E3F3EA2ED7}"/>
                </a:ext>
              </a:extLst>
            </p:cNvPr>
            <p:cNvSpPr txBox="1"/>
            <p:nvPr/>
          </p:nvSpPr>
          <p:spPr>
            <a:xfrm>
              <a:off x="2752831" y="4285545"/>
              <a:ext cx="530915"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black"/>
                  </a:solidFill>
                  <a:effectLst/>
                  <a:uLnTx/>
                  <a:uFillTx/>
                  <a:latin typeface="Calibri" panose="020F0502020204030204"/>
                </a:rPr>
                <a:t>Wood</a:t>
              </a:r>
            </a:p>
          </p:txBody>
        </p:sp>
        <p:sp>
          <p:nvSpPr>
            <p:cNvPr id="67" name="ZoneTexte 66">
              <a:extLst>
                <a:ext uri="{FF2B5EF4-FFF2-40B4-BE49-F238E27FC236}">
                  <a16:creationId xmlns:a16="http://schemas.microsoft.com/office/drawing/2014/main" id="{369D37AA-7B79-4A4F-A4B7-4C3E24494290}"/>
                </a:ext>
              </a:extLst>
            </p:cNvPr>
            <p:cNvSpPr txBox="1"/>
            <p:nvPr/>
          </p:nvSpPr>
          <p:spPr>
            <a:xfrm>
              <a:off x="3412806" y="5053735"/>
              <a:ext cx="52129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err="1">
                  <a:ln>
                    <a:noFill/>
                  </a:ln>
                  <a:solidFill>
                    <a:prstClr val="black"/>
                  </a:solidFill>
                  <a:effectLst/>
                  <a:uLnTx/>
                  <a:uFillTx/>
                  <a:latin typeface="Calibri" panose="020F0502020204030204"/>
                </a:rPr>
                <a:t>Metal</a:t>
              </a:r>
              <a:endParaRPr kumimoji="0" lang="fr-FR" sz="1100" b="0" i="0" u="none" strike="noStrike" kern="0" cap="none" spc="0" normalizeH="0" baseline="0" noProof="0" dirty="0">
                <a:ln>
                  <a:noFill/>
                </a:ln>
                <a:solidFill>
                  <a:prstClr val="black"/>
                </a:solidFill>
                <a:effectLst/>
                <a:uLnTx/>
                <a:uFillTx/>
                <a:latin typeface="Calibri" panose="020F0502020204030204"/>
              </a:endParaRPr>
            </a:p>
          </p:txBody>
        </p:sp>
      </p:grpSp>
      <p:cxnSp>
        <p:nvCxnSpPr>
          <p:cNvPr id="68" name="Connecteur : en arc 17">
            <a:extLst>
              <a:ext uri="{FF2B5EF4-FFF2-40B4-BE49-F238E27FC236}">
                <a16:creationId xmlns:a16="http://schemas.microsoft.com/office/drawing/2014/main" id="{B569DF22-0F84-4F0E-A201-D2CF4A31B793}"/>
              </a:ext>
            </a:extLst>
          </p:cNvPr>
          <p:cNvCxnSpPr>
            <a:cxnSpLocks/>
            <a:stCxn id="69" idx="6"/>
            <a:endCxn id="70" idx="2"/>
          </p:cNvCxnSpPr>
          <p:nvPr/>
        </p:nvCxnSpPr>
        <p:spPr>
          <a:xfrm flipV="1">
            <a:off x="3350854" y="3920341"/>
            <a:ext cx="3495306" cy="498947"/>
          </a:xfrm>
          <a:prstGeom prst="curvedConnector3">
            <a:avLst>
              <a:gd name="adj1" fmla="val 50000"/>
            </a:avLst>
          </a:prstGeom>
          <a:noFill/>
          <a:ln w="9525" cap="flat" cmpd="sng" algn="ctr">
            <a:solidFill>
              <a:srgbClr val="FF0000"/>
            </a:solidFill>
            <a:prstDash val="solid"/>
            <a:tailEnd type="triangle"/>
          </a:ln>
          <a:effectLst/>
        </p:spPr>
      </p:cxnSp>
      <p:sp>
        <p:nvSpPr>
          <p:cNvPr id="69" name="Ellipse 68">
            <a:extLst>
              <a:ext uri="{FF2B5EF4-FFF2-40B4-BE49-F238E27FC236}">
                <a16:creationId xmlns:a16="http://schemas.microsoft.com/office/drawing/2014/main" id="{A68B515E-63C0-498A-8978-A214C980B660}"/>
              </a:ext>
            </a:extLst>
          </p:cNvPr>
          <p:cNvSpPr/>
          <p:nvPr/>
        </p:nvSpPr>
        <p:spPr>
          <a:xfrm>
            <a:off x="3246079" y="4376425"/>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Ellipse 69">
            <a:extLst>
              <a:ext uri="{FF2B5EF4-FFF2-40B4-BE49-F238E27FC236}">
                <a16:creationId xmlns:a16="http://schemas.microsoft.com/office/drawing/2014/main" id="{7B07ADD0-66BD-4170-B8F4-927F5A77B122}"/>
              </a:ext>
            </a:extLst>
          </p:cNvPr>
          <p:cNvSpPr/>
          <p:nvPr/>
        </p:nvSpPr>
        <p:spPr>
          <a:xfrm>
            <a:off x="6846160" y="3877478"/>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1" name="Connecteur : en arc 17">
            <a:extLst>
              <a:ext uri="{FF2B5EF4-FFF2-40B4-BE49-F238E27FC236}">
                <a16:creationId xmlns:a16="http://schemas.microsoft.com/office/drawing/2014/main" id="{C2BF62EB-0DDF-492F-AB8B-09ED6D1023ED}"/>
              </a:ext>
            </a:extLst>
          </p:cNvPr>
          <p:cNvCxnSpPr>
            <a:cxnSpLocks/>
            <a:stCxn id="72" idx="6"/>
            <a:endCxn id="73" idx="2"/>
          </p:cNvCxnSpPr>
          <p:nvPr/>
        </p:nvCxnSpPr>
        <p:spPr>
          <a:xfrm flipV="1">
            <a:off x="3705481" y="4790145"/>
            <a:ext cx="3137700" cy="250330"/>
          </a:xfrm>
          <a:prstGeom prst="curvedConnector3">
            <a:avLst>
              <a:gd name="adj1" fmla="val 50000"/>
            </a:avLst>
          </a:prstGeom>
          <a:noFill/>
          <a:ln w="9525" cap="flat" cmpd="sng" algn="ctr">
            <a:solidFill>
              <a:srgbClr val="FF0000"/>
            </a:solidFill>
            <a:prstDash val="solid"/>
            <a:tailEnd type="triangle"/>
          </a:ln>
          <a:effectLst/>
        </p:spPr>
      </p:cxnSp>
      <p:sp>
        <p:nvSpPr>
          <p:cNvPr id="72" name="Ellipse 71">
            <a:extLst>
              <a:ext uri="{FF2B5EF4-FFF2-40B4-BE49-F238E27FC236}">
                <a16:creationId xmlns:a16="http://schemas.microsoft.com/office/drawing/2014/main" id="{9BD95460-542A-42D8-9785-1FD009369ADD}"/>
              </a:ext>
            </a:extLst>
          </p:cNvPr>
          <p:cNvSpPr/>
          <p:nvPr/>
        </p:nvSpPr>
        <p:spPr>
          <a:xfrm>
            <a:off x="3600706" y="4997612"/>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Ellipse 72">
            <a:extLst>
              <a:ext uri="{FF2B5EF4-FFF2-40B4-BE49-F238E27FC236}">
                <a16:creationId xmlns:a16="http://schemas.microsoft.com/office/drawing/2014/main" id="{3F8A2DCB-A2DD-4CEF-8E15-7B30D9155B84}"/>
              </a:ext>
            </a:extLst>
          </p:cNvPr>
          <p:cNvSpPr/>
          <p:nvPr/>
        </p:nvSpPr>
        <p:spPr>
          <a:xfrm>
            <a:off x="6843181" y="4747282"/>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81EC5E0-7B78-45ED-8C19-A827865592CA}"/>
              </a:ext>
            </a:extLst>
          </p:cNvPr>
          <p:cNvSpPr/>
          <p:nvPr/>
        </p:nvSpPr>
        <p:spPr>
          <a:xfrm rot="21122512">
            <a:off x="26756" y="5915970"/>
            <a:ext cx="2198615" cy="369332"/>
          </a:xfrm>
          <a:prstGeom prst="rect">
            <a:avLst/>
          </a:prstGeom>
          <a:noFill/>
        </p:spPr>
        <p:txBody>
          <a:bodyPr wrap="none" lIns="91440" tIns="45720" rIns="91440" bIns="45720">
            <a:spAutoFit/>
          </a:bodyPr>
          <a:lstStyle/>
          <a:p>
            <a:pPr algn="ctr" fontAlgn="auto">
              <a:spcBef>
                <a:spcPts val="0"/>
              </a:spcBef>
              <a:spcAft>
                <a:spcPts val="0"/>
              </a:spcAft>
              <a:defRPr/>
            </a:pP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or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OtherRaster</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Layer</a:t>
            </a:r>
          </a:p>
        </p:txBody>
      </p:sp>
      <p:grpSp>
        <p:nvGrpSpPr>
          <p:cNvPr id="75" name="Groupe 74">
            <a:extLst>
              <a:ext uri="{FF2B5EF4-FFF2-40B4-BE49-F238E27FC236}">
                <a16:creationId xmlns:a16="http://schemas.microsoft.com/office/drawing/2014/main" id="{B4DE5724-762D-4588-8373-B9587504311F}"/>
              </a:ext>
            </a:extLst>
          </p:cNvPr>
          <p:cNvGrpSpPr/>
          <p:nvPr/>
        </p:nvGrpSpPr>
        <p:grpSpPr>
          <a:xfrm>
            <a:off x="2664718" y="5690845"/>
            <a:ext cx="1057662" cy="851338"/>
            <a:chOff x="3076694" y="5690845"/>
            <a:chExt cx="1057662" cy="851338"/>
          </a:xfrm>
        </p:grpSpPr>
        <p:sp>
          <p:nvSpPr>
            <p:cNvPr id="76" name="Rectangle 75">
              <a:extLst>
                <a:ext uri="{FF2B5EF4-FFF2-40B4-BE49-F238E27FC236}">
                  <a16:creationId xmlns:a16="http://schemas.microsoft.com/office/drawing/2014/main" id="{E4EF4646-F4BD-48FB-8117-3F8CF6CE0AE5}"/>
                </a:ext>
              </a:extLst>
            </p:cNvPr>
            <p:cNvSpPr/>
            <p:nvPr/>
          </p:nvSpPr>
          <p:spPr>
            <a:xfrm>
              <a:off x="3246079" y="5993331"/>
              <a:ext cx="688024" cy="548852"/>
            </a:xfrm>
            <a:prstGeom prst="rect">
              <a:avLst/>
            </a:prstGeom>
            <a:blipFill>
              <a:blip r:embed="rId2"/>
              <a:tile tx="0" ty="0" sx="100000" sy="100000" flip="none" algn="tl"/>
            </a:blipFill>
            <a:ln w="25400" cap="flat" cmpd="sng" algn="ctr">
              <a:solidFill>
                <a:srgbClr val="4BAC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ZoneTexte 76">
              <a:extLst>
                <a:ext uri="{FF2B5EF4-FFF2-40B4-BE49-F238E27FC236}">
                  <a16:creationId xmlns:a16="http://schemas.microsoft.com/office/drawing/2014/main" id="{CE3B47B8-6A56-4EBB-914F-4B15411A76CE}"/>
                </a:ext>
              </a:extLst>
            </p:cNvPr>
            <p:cNvSpPr txBox="1"/>
            <p:nvPr/>
          </p:nvSpPr>
          <p:spPr>
            <a:xfrm>
              <a:off x="3076694" y="5690845"/>
              <a:ext cx="105766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rPr>
                <a:t>Raster/Pixel</a:t>
              </a:r>
            </a:p>
          </p:txBody>
        </p:sp>
      </p:grpSp>
      <p:cxnSp>
        <p:nvCxnSpPr>
          <p:cNvPr id="78" name="Connecteur : en arc 17">
            <a:extLst>
              <a:ext uri="{FF2B5EF4-FFF2-40B4-BE49-F238E27FC236}">
                <a16:creationId xmlns:a16="http://schemas.microsoft.com/office/drawing/2014/main" id="{521ADDF4-EA61-4176-910C-C1F87C67AA07}"/>
              </a:ext>
            </a:extLst>
          </p:cNvPr>
          <p:cNvCxnSpPr>
            <a:cxnSpLocks/>
            <a:stCxn id="79" idx="6"/>
            <a:endCxn id="80" idx="2"/>
          </p:cNvCxnSpPr>
          <p:nvPr/>
        </p:nvCxnSpPr>
        <p:spPr>
          <a:xfrm flipV="1">
            <a:off x="3198690" y="5735651"/>
            <a:ext cx="3675098" cy="381956"/>
          </a:xfrm>
          <a:prstGeom prst="curvedConnector3">
            <a:avLst>
              <a:gd name="adj1" fmla="val 50000"/>
            </a:avLst>
          </a:prstGeom>
          <a:noFill/>
          <a:ln w="9525" cap="flat" cmpd="sng" algn="ctr">
            <a:solidFill>
              <a:srgbClr val="FF0000"/>
            </a:solidFill>
            <a:prstDash val="solid"/>
            <a:tailEnd type="triangle"/>
          </a:ln>
          <a:effectLst/>
        </p:spPr>
      </p:cxnSp>
      <p:sp>
        <p:nvSpPr>
          <p:cNvPr id="79" name="Ellipse 78">
            <a:extLst>
              <a:ext uri="{FF2B5EF4-FFF2-40B4-BE49-F238E27FC236}">
                <a16:creationId xmlns:a16="http://schemas.microsoft.com/office/drawing/2014/main" id="{2DB010E2-C3EE-42C3-90B5-C9F3B06A9234}"/>
              </a:ext>
            </a:extLst>
          </p:cNvPr>
          <p:cNvSpPr/>
          <p:nvPr/>
        </p:nvSpPr>
        <p:spPr>
          <a:xfrm>
            <a:off x="3093915" y="607474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llipse 79">
            <a:extLst>
              <a:ext uri="{FF2B5EF4-FFF2-40B4-BE49-F238E27FC236}">
                <a16:creationId xmlns:a16="http://schemas.microsoft.com/office/drawing/2014/main" id="{4AC3AC4E-9BFD-40B0-8163-869254D2D630}"/>
              </a:ext>
            </a:extLst>
          </p:cNvPr>
          <p:cNvSpPr/>
          <p:nvPr/>
        </p:nvSpPr>
        <p:spPr>
          <a:xfrm>
            <a:off x="6873788" y="5692788"/>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ZoneTexte 80">
            <a:extLst>
              <a:ext uri="{FF2B5EF4-FFF2-40B4-BE49-F238E27FC236}">
                <a16:creationId xmlns:a16="http://schemas.microsoft.com/office/drawing/2014/main" id="{F780D14A-756D-4F85-BDB3-246AFFBA155B}"/>
              </a:ext>
            </a:extLst>
          </p:cNvPr>
          <p:cNvSpPr txBox="1"/>
          <p:nvPr/>
        </p:nvSpPr>
        <p:spPr>
          <a:xfrm>
            <a:off x="4337239" y="5816012"/>
            <a:ext cx="2243627" cy="646331"/>
          </a:xfrm>
          <a:prstGeom prst="rect">
            <a:avLst/>
          </a:prstGeom>
          <a:noFill/>
          <a:ln>
            <a:solidFill>
              <a:srgbClr val="4F81B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prstClr val="black"/>
                </a:solidFill>
                <a:effectLst/>
                <a:uLnTx/>
                <a:uFillTx/>
                <a:latin typeface="Calibri" panose="020F0502020204030204"/>
              </a:rPr>
              <a:t>Mapping</a:t>
            </a:r>
            <a:r>
              <a:rPr kumimoji="0" lang="fr-FR" sz="1200" b="0" i="0" u="none" strike="noStrike" kern="0" cap="none" spc="0" normalizeH="0" baseline="0" noProof="0" dirty="0">
                <a:ln>
                  <a:noFill/>
                </a:ln>
                <a:solidFill>
                  <a:prstClr val="black"/>
                </a:solidFill>
                <a:effectLst/>
                <a:uLnTx/>
                <a:uFillTx/>
                <a:latin typeface="Calibri" panose="020F0502020204030204"/>
              </a:rPr>
              <a:t> Table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rPr>
              <a:t>RVB - Index </a:t>
            </a:r>
            <a:r>
              <a:rPr kumimoji="0" lang="fr-FR" sz="1200" b="0" i="0" u="none" strike="noStrike" kern="0" cap="none" spc="0" normalizeH="0" baseline="0" noProof="0" dirty="0">
                <a:ln>
                  <a:noFill/>
                </a:ln>
                <a:solidFill>
                  <a:prstClr val="black"/>
                </a:solidFill>
                <a:effectLst/>
                <a:uLnTx/>
                <a:uFillTx/>
                <a:latin typeface="Calibri" panose="020F0502020204030204"/>
                <a:sym typeface="Wingdings" panose="05000000000000000000" pitchFamily="2" charset="2"/>
              </a:rPr>
              <a:t></a:t>
            </a:r>
            <a:r>
              <a:rPr kumimoji="0" lang="fr-FR" sz="1200" b="0" i="0" u="none" strike="noStrike" kern="0" cap="none" spc="0" normalizeH="0" baseline="0" noProof="0" dirty="0">
                <a:ln>
                  <a:noFill/>
                </a:ln>
                <a:solidFill>
                  <a:prstClr val="black"/>
                </a:solidFill>
                <a:effectLst/>
                <a:uLnTx/>
                <a:uFillTx/>
                <a:latin typeface="Calibri" panose="020F0502020204030204"/>
              </a:rPr>
              <a:t> </a:t>
            </a:r>
            <a:r>
              <a:rPr kumimoji="0" lang="fr-FR" sz="1200" b="0" i="0" u="none" strike="noStrike" kern="0" cap="none" spc="0" normalizeH="0" baseline="0" noProof="0" dirty="0" err="1">
                <a:ln>
                  <a:noFill/>
                </a:ln>
                <a:solidFill>
                  <a:prstClr val="black"/>
                </a:solidFill>
                <a:effectLst/>
                <a:uLnTx/>
                <a:uFillTx/>
                <a:latin typeface="Calibri" panose="020F0502020204030204"/>
              </a:rPr>
              <a:t>MatChar_Entry</a:t>
            </a:r>
            <a:endParaRPr kumimoji="0" lang="fr-FR" sz="1200" b="0" i="0" u="none" strike="noStrike" kern="0" cap="none" spc="0" normalizeH="0" baseline="0" noProof="0" dirty="0">
              <a:ln>
                <a:noFill/>
              </a:ln>
              <a:solidFill>
                <a:prstClr val="black"/>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rPr>
              <a:t>0/0/255 – 1 </a:t>
            </a:r>
            <a:r>
              <a:rPr kumimoji="0" lang="fr-FR" sz="1200" b="0" i="0" u="none" strike="noStrike" kern="0" cap="none" spc="0" normalizeH="0" baseline="0" noProof="0" dirty="0">
                <a:ln>
                  <a:noFill/>
                </a:ln>
                <a:solidFill>
                  <a:prstClr val="black"/>
                </a:solidFill>
                <a:effectLst/>
                <a:uLnTx/>
                <a:uFillTx/>
                <a:latin typeface="Calibri" panose="020F0502020204030204"/>
                <a:sym typeface="Wingdings" panose="05000000000000000000" pitchFamily="2" charset="2"/>
              </a:rPr>
              <a:t> « Water »</a:t>
            </a:r>
            <a:endParaRPr kumimoji="0" lang="fr-FR" sz="1200" b="0" i="0" u="none" strike="noStrike" kern="0" cap="none" spc="0" normalizeH="0" baseline="0" noProof="0" dirty="0">
              <a:ln>
                <a:noFill/>
              </a:ln>
              <a:solidFill>
                <a:prstClr val="black"/>
              </a:solidFill>
              <a:effectLst/>
              <a:uLnTx/>
              <a:uFillTx/>
              <a:latin typeface="Calibri" panose="020F0502020204030204"/>
            </a:endParaRPr>
          </a:p>
        </p:txBody>
      </p:sp>
      <p:sp>
        <p:nvSpPr>
          <p:cNvPr id="86" name="WordArt 8">
            <a:extLst>
              <a:ext uri="{FF2B5EF4-FFF2-40B4-BE49-F238E27FC236}">
                <a16:creationId xmlns:a16="http://schemas.microsoft.com/office/drawing/2014/main" id="{57FA04A1-161C-4920-8B5C-115FCE22CF69}"/>
              </a:ext>
            </a:extLst>
          </p:cNvPr>
          <p:cNvSpPr>
            <a:spLocks noChangeArrowheads="1" noChangeShapeType="1" noTextEdit="1"/>
          </p:cNvSpPr>
          <p:nvPr/>
        </p:nvSpPr>
        <p:spPr bwMode="auto">
          <a:xfrm rot="20963786">
            <a:off x="8113903" y="5899540"/>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2</a:t>
            </a:r>
          </a:p>
        </p:txBody>
      </p:sp>
      <p:sp>
        <p:nvSpPr>
          <p:cNvPr id="87" name="Rectangle 86">
            <a:extLst>
              <a:ext uri="{FF2B5EF4-FFF2-40B4-BE49-F238E27FC236}">
                <a16:creationId xmlns:a16="http://schemas.microsoft.com/office/drawing/2014/main" id="{630C3F9B-D2A0-4F6C-A4B4-77C3DFE0295A}"/>
              </a:ext>
            </a:extLst>
          </p:cNvPr>
          <p:cNvSpPr/>
          <p:nvPr/>
        </p:nvSpPr>
        <p:spPr>
          <a:xfrm rot="21122512">
            <a:off x="285163" y="4805122"/>
            <a:ext cx="1681807" cy="369332"/>
          </a:xfrm>
          <a:prstGeom prst="rect">
            <a:avLst/>
          </a:prstGeom>
          <a:noFill/>
        </p:spPr>
        <p:txBody>
          <a:bodyPr wrap="none" lIns="91440" tIns="45720" rIns="91440" bIns="45720">
            <a:spAutoFit/>
          </a:bodyPr>
          <a:lstStyle/>
          <a:p>
            <a:pPr algn="ctr" fontAlgn="auto">
              <a:spcBef>
                <a:spcPts val="0"/>
              </a:spcBef>
              <a:spcAft>
                <a:spcPts val="0"/>
              </a:spcAft>
              <a:defRPr/>
            </a:pP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or for 3D Model</a:t>
            </a:r>
          </a:p>
        </p:txBody>
      </p:sp>
      <p:graphicFrame>
        <p:nvGraphicFramePr>
          <p:cNvPr id="88" name="Tableau 87">
            <a:extLst>
              <a:ext uri="{FF2B5EF4-FFF2-40B4-BE49-F238E27FC236}">
                <a16:creationId xmlns:a16="http://schemas.microsoft.com/office/drawing/2014/main" id="{D12684FD-A822-4ADB-8EB3-6AF281EF8D70}"/>
              </a:ext>
            </a:extLst>
          </p:cNvPr>
          <p:cNvGraphicFramePr>
            <a:graphicFrameLocks noGrp="1"/>
          </p:cNvGraphicFramePr>
          <p:nvPr>
            <p:extLst>
              <p:ext uri="{D42A27DB-BD31-4B8C-83A1-F6EECF244321}">
                <p14:modId xmlns:p14="http://schemas.microsoft.com/office/powerpoint/2010/main" val="2593728736"/>
              </p:ext>
            </p:extLst>
          </p:nvPr>
        </p:nvGraphicFramePr>
        <p:xfrm>
          <a:off x="591306" y="1056024"/>
          <a:ext cx="755098" cy="2286002"/>
        </p:xfrm>
        <a:graphic>
          <a:graphicData uri="http://schemas.openxmlformats.org/drawingml/2006/table">
            <a:tbl>
              <a:tblPr firstRow="1" bandRow="1"/>
              <a:tblGrid>
                <a:gridCol w="755098">
                  <a:extLst>
                    <a:ext uri="{9D8B030D-6E8A-4147-A177-3AD203B41FA5}">
                      <a16:colId xmlns:a16="http://schemas.microsoft.com/office/drawing/2014/main" val="3497295446"/>
                    </a:ext>
                  </a:extLst>
                </a:gridCol>
              </a:tblGrid>
              <a:tr h="449394">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200" b="1" kern="1200" dirty="0" err="1">
                          <a:solidFill>
                            <a:sysClr val="windowText" lastClr="000000"/>
                          </a:solidFill>
                          <a:latin typeface="Leelawadee"/>
                          <a:ea typeface="+mn-ea"/>
                          <a:cs typeface="+mn-cs"/>
                        </a:rPr>
                        <a:t>Areal</a:t>
                      </a:r>
                      <a:endParaRPr lang="fr-FR" sz="1200" b="1" kern="1200" dirty="0">
                        <a:solidFill>
                          <a:sysClr val="windowText" lastClr="000000"/>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1790596"/>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x</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41429350"/>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44038885"/>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kern="1200" dirty="0">
                          <a:solidFill>
                            <a:schemeClr val="dk1"/>
                          </a:solidFill>
                          <a:latin typeface="Leelawadee"/>
                          <a:ea typeface="+mn-ea"/>
                          <a:cs typeface="+mn-cs"/>
                        </a:rPr>
                        <a:t>z</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953817888"/>
                  </a:ext>
                </a:extLst>
              </a:tr>
              <a:tr h="459152">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algn="ctr" defTabSz="1219170" rtl="0" eaLnBrk="1" latinLnBrk="0" hangingPunct="1"/>
                      <a:endParaRPr lang="fr-FR" sz="1400" kern="1200" dirty="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362039239"/>
                  </a:ext>
                </a:extLst>
              </a:tr>
            </a:tbl>
          </a:graphicData>
        </a:graphic>
      </p:graphicFrame>
      <p:graphicFrame>
        <p:nvGraphicFramePr>
          <p:cNvPr id="89" name="Tableau 88">
            <a:extLst>
              <a:ext uri="{FF2B5EF4-FFF2-40B4-BE49-F238E27FC236}">
                <a16:creationId xmlns:a16="http://schemas.microsoft.com/office/drawing/2014/main" id="{A0A540CC-0DEE-46B9-ACD1-C7847241940A}"/>
              </a:ext>
            </a:extLst>
          </p:cNvPr>
          <p:cNvGraphicFramePr>
            <a:graphicFrameLocks noGrp="1"/>
          </p:cNvGraphicFramePr>
          <p:nvPr>
            <p:extLst>
              <p:ext uri="{D42A27DB-BD31-4B8C-83A1-F6EECF244321}">
                <p14:modId xmlns:p14="http://schemas.microsoft.com/office/powerpoint/2010/main" val="1500721984"/>
              </p:ext>
            </p:extLst>
          </p:nvPr>
        </p:nvGraphicFramePr>
        <p:xfrm>
          <a:off x="1540930" y="1056023"/>
          <a:ext cx="4267122" cy="2286000"/>
        </p:xfrm>
        <a:graphic>
          <a:graphicData uri="http://schemas.openxmlformats.org/drawingml/2006/table">
            <a:tbl>
              <a:tblPr firstRow="1" bandRow="1"/>
              <a:tblGrid>
                <a:gridCol w="1576388">
                  <a:extLst>
                    <a:ext uri="{9D8B030D-6E8A-4147-A177-3AD203B41FA5}">
                      <a16:colId xmlns:a16="http://schemas.microsoft.com/office/drawing/2014/main" val="1212718497"/>
                    </a:ext>
                  </a:extLst>
                </a:gridCol>
                <a:gridCol w="431056">
                  <a:extLst>
                    <a:ext uri="{9D8B030D-6E8A-4147-A177-3AD203B41FA5}">
                      <a16:colId xmlns:a16="http://schemas.microsoft.com/office/drawing/2014/main" val="1624897427"/>
                    </a:ext>
                  </a:extLst>
                </a:gridCol>
                <a:gridCol w="222869">
                  <a:extLst>
                    <a:ext uri="{9D8B030D-6E8A-4147-A177-3AD203B41FA5}">
                      <a16:colId xmlns:a16="http://schemas.microsoft.com/office/drawing/2014/main" val="964198417"/>
                    </a:ext>
                  </a:extLst>
                </a:gridCol>
                <a:gridCol w="405398">
                  <a:extLst>
                    <a:ext uri="{9D8B030D-6E8A-4147-A177-3AD203B41FA5}">
                      <a16:colId xmlns:a16="http://schemas.microsoft.com/office/drawing/2014/main" val="4136769028"/>
                    </a:ext>
                  </a:extLst>
                </a:gridCol>
                <a:gridCol w="1408542">
                  <a:extLst>
                    <a:ext uri="{9D8B030D-6E8A-4147-A177-3AD203B41FA5}">
                      <a16:colId xmlns:a16="http://schemas.microsoft.com/office/drawing/2014/main" val="2645590962"/>
                    </a:ext>
                  </a:extLst>
                </a:gridCol>
                <a:gridCol w="222869">
                  <a:extLst>
                    <a:ext uri="{9D8B030D-6E8A-4147-A177-3AD203B41FA5}">
                      <a16:colId xmlns:a16="http://schemas.microsoft.com/office/drawing/2014/main" val="927931369"/>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200" dirty="0" err="1">
                          <a:solidFill>
                            <a:sysClr val="windowText" lastClr="000000"/>
                          </a:solidFill>
                        </a:rPr>
                        <a:t>LinkTo_Template</a:t>
                      </a:r>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1200" dirty="0" err="1">
                          <a:solidFill>
                            <a:sysClr val="windowText" lastClr="000000"/>
                          </a:solidFill>
                        </a:rPr>
                        <a:t>LinkTo_MatChar</a:t>
                      </a:r>
                      <a:endParaRPr lang="fr-FR" sz="1200" dirty="0">
                        <a:solidFill>
                          <a:sysClr val="windowText" lastClr="000000"/>
                        </a:solidFill>
                      </a:endParaRPr>
                    </a:p>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665053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TemplateX</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004721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TemplateY</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kern="120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endParaRPr lang="fr-FR" sz="1400" kern="1200" dirty="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62820033"/>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strike="sngStrike" dirty="0">
                        <a:solidFill>
                          <a:srgbClr val="FF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r>
                        <a:rPr kumimoji="0" lang="fr-FR" sz="1400" b="0" i="0" u="none" strike="noStrike" kern="1200" cap="none" spc="0" normalizeH="0" baseline="0" noProof="0" dirty="0">
                          <a:ln>
                            <a:noFill/>
                          </a:ln>
                          <a:solidFill>
                            <a:srgbClr val="000000"/>
                          </a:solidFill>
                          <a:effectLst/>
                          <a:uLnTx/>
                          <a:uFillTx/>
                          <a:latin typeface="Leelawadee"/>
                          <a:ea typeface="+mn-ea"/>
                          <a:cs typeface="+mn-cs"/>
                        </a:rPr>
                        <a:t>Wood</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49970197"/>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3264713"/>
                  </a:ext>
                </a:extLst>
              </a:tr>
            </a:tbl>
          </a:graphicData>
        </a:graphic>
      </p:graphicFrame>
      <p:cxnSp>
        <p:nvCxnSpPr>
          <p:cNvPr id="90" name="Connecteur : en arc 17">
            <a:extLst>
              <a:ext uri="{FF2B5EF4-FFF2-40B4-BE49-F238E27FC236}">
                <a16:creationId xmlns:a16="http://schemas.microsoft.com/office/drawing/2014/main" id="{D7104578-8EFC-41A2-8190-345AC802CFA4}"/>
              </a:ext>
            </a:extLst>
          </p:cNvPr>
          <p:cNvCxnSpPr>
            <a:cxnSpLocks/>
            <a:stCxn id="91" idx="6"/>
            <a:endCxn id="95" idx="2"/>
          </p:cNvCxnSpPr>
          <p:nvPr/>
        </p:nvCxnSpPr>
        <p:spPr>
          <a:xfrm flipV="1">
            <a:off x="2804224" y="1672279"/>
            <a:ext cx="4448763" cy="26628"/>
          </a:xfrm>
          <a:prstGeom prst="curvedConnector3">
            <a:avLst>
              <a:gd name="adj1" fmla="val 50000"/>
            </a:avLst>
          </a:prstGeom>
          <a:noFill/>
          <a:ln w="9525" cap="flat" cmpd="sng" algn="ctr">
            <a:solidFill>
              <a:srgbClr val="FF0000"/>
            </a:solidFill>
            <a:prstDash val="solid"/>
            <a:tailEnd type="triangle"/>
          </a:ln>
          <a:effectLst/>
        </p:spPr>
      </p:cxnSp>
      <p:sp>
        <p:nvSpPr>
          <p:cNvPr id="91" name="Ellipse 90">
            <a:extLst>
              <a:ext uri="{FF2B5EF4-FFF2-40B4-BE49-F238E27FC236}">
                <a16:creationId xmlns:a16="http://schemas.microsoft.com/office/drawing/2014/main" id="{DF1B7DC9-31B3-475F-947A-539C6B3CE9A2}"/>
              </a:ext>
            </a:extLst>
          </p:cNvPr>
          <p:cNvSpPr/>
          <p:nvPr/>
        </p:nvSpPr>
        <p:spPr>
          <a:xfrm>
            <a:off x="2699449" y="165604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2" name="Connecteur : en arc 17">
            <a:extLst>
              <a:ext uri="{FF2B5EF4-FFF2-40B4-BE49-F238E27FC236}">
                <a16:creationId xmlns:a16="http://schemas.microsoft.com/office/drawing/2014/main" id="{450050C5-6988-4156-AC48-20E0D09ABDA0}"/>
              </a:ext>
            </a:extLst>
          </p:cNvPr>
          <p:cNvCxnSpPr>
            <a:cxnSpLocks/>
            <a:stCxn id="94" idx="6"/>
            <a:endCxn id="93" idx="2"/>
          </p:cNvCxnSpPr>
          <p:nvPr/>
        </p:nvCxnSpPr>
        <p:spPr>
          <a:xfrm>
            <a:off x="2806167" y="2117822"/>
            <a:ext cx="4545632" cy="965026"/>
          </a:xfrm>
          <a:prstGeom prst="curvedConnector3">
            <a:avLst>
              <a:gd name="adj1" fmla="val 76821"/>
            </a:avLst>
          </a:prstGeom>
          <a:noFill/>
          <a:ln w="9525" cap="flat" cmpd="sng" algn="ctr">
            <a:solidFill>
              <a:srgbClr val="FF0000"/>
            </a:solidFill>
            <a:prstDash val="solid"/>
            <a:tailEnd type="triangle"/>
          </a:ln>
          <a:effectLst/>
        </p:spPr>
      </p:cxnSp>
      <p:sp>
        <p:nvSpPr>
          <p:cNvPr id="93" name="Ellipse 92">
            <a:extLst>
              <a:ext uri="{FF2B5EF4-FFF2-40B4-BE49-F238E27FC236}">
                <a16:creationId xmlns:a16="http://schemas.microsoft.com/office/drawing/2014/main" id="{C7DBD3EC-9FC4-4D96-8498-8F5613538626}"/>
              </a:ext>
            </a:extLst>
          </p:cNvPr>
          <p:cNvSpPr/>
          <p:nvPr/>
        </p:nvSpPr>
        <p:spPr>
          <a:xfrm>
            <a:off x="7351799" y="3039985"/>
            <a:ext cx="104775" cy="85725"/>
          </a:xfrm>
          <a:prstGeom prst="ellipse">
            <a:avLst/>
          </a:prstGeom>
          <a:solidFill>
            <a:srgbClr val="00B05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Ellipse 93">
            <a:extLst>
              <a:ext uri="{FF2B5EF4-FFF2-40B4-BE49-F238E27FC236}">
                <a16:creationId xmlns:a16="http://schemas.microsoft.com/office/drawing/2014/main" id="{41D1474E-16CD-48F8-9E4F-ABD72570E289}"/>
              </a:ext>
            </a:extLst>
          </p:cNvPr>
          <p:cNvSpPr/>
          <p:nvPr/>
        </p:nvSpPr>
        <p:spPr>
          <a:xfrm>
            <a:off x="2701392" y="2074959"/>
            <a:ext cx="104775" cy="85725"/>
          </a:xfrm>
          <a:prstGeom prst="ellipse">
            <a:avLst/>
          </a:prstGeom>
          <a:solidFill>
            <a:srgbClr val="00B05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Ellipse 94">
            <a:extLst>
              <a:ext uri="{FF2B5EF4-FFF2-40B4-BE49-F238E27FC236}">
                <a16:creationId xmlns:a16="http://schemas.microsoft.com/office/drawing/2014/main" id="{C31D84F6-59F7-41A0-8D96-F802B604C299}"/>
              </a:ext>
            </a:extLst>
          </p:cNvPr>
          <p:cNvSpPr/>
          <p:nvPr/>
        </p:nvSpPr>
        <p:spPr>
          <a:xfrm>
            <a:off x="7252987" y="1629416"/>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6" name="Connecteur : en arc 17">
            <a:extLst>
              <a:ext uri="{FF2B5EF4-FFF2-40B4-BE49-F238E27FC236}">
                <a16:creationId xmlns:a16="http://schemas.microsoft.com/office/drawing/2014/main" id="{00A32F86-07F8-4166-BD84-5158ABEDEA11}"/>
              </a:ext>
            </a:extLst>
          </p:cNvPr>
          <p:cNvCxnSpPr>
            <a:cxnSpLocks/>
            <a:stCxn id="97" idx="6"/>
            <a:endCxn id="98" idx="2"/>
          </p:cNvCxnSpPr>
          <p:nvPr/>
        </p:nvCxnSpPr>
        <p:spPr>
          <a:xfrm>
            <a:off x="5316420" y="2591883"/>
            <a:ext cx="1570801" cy="1354048"/>
          </a:xfrm>
          <a:prstGeom prst="curvedConnector3">
            <a:avLst>
              <a:gd name="adj1" fmla="val 50000"/>
            </a:avLst>
          </a:prstGeom>
          <a:noFill/>
          <a:ln w="9525" cap="flat" cmpd="sng" algn="ctr">
            <a:solidFill>
              <a:srgbClr val="FF0000"/>
            </a:solidFill>
            <a:prstDash val="solid"/>
            <a:tailEnd type="triangle"/>
          </a:ln>
          <a:effectLst/>
        </p:spPr>
      </p:cxnSp>
      <p:sp>
        <p:nvSpPr>
          <p:cNvPr id="97" name="Ellipse 96">
            <a:extLst>
              <a:ext uri="{FF2B5EF4-FFF2-40B4-BE49-F238E27FC236}">
                <a16:creationId xmlns:a16="http://schemas.microsoft.com/office/drawing/2014/main" id="{DB21A3F0-529B-412F-8F52-832578096F5D}"/>
              </a:ext>
            </a:extLst>
          </p:cNvPr>
          <p:cNvSpPr/>
          <p:nvPr/>
        </p:nvSpPr>
        <p:spPr>
          <a:xfrm>
            <a:off x="5211645" y="2549020"/>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Ellipse 97">
            <a:extLst>
              <a:ext uri="{FF2B5EF4-FFF2-40B4-BE49-F238E27FC236}">
                <a16:creationId xmlns:a16="http://schemas.microsoft.com/office/drawing/2014/main" id="{C0404E38-8CAD-452A-9C13-CC87773D20E9}"/>
              </a:ext>
            </a:extLst>
          </p:cNvPr>
          <p:cNvSpPr/>
          <p:nvPr/>
        </p:nvSpPr>
        <p:spPr>
          <a:xfrm>
            <a:off x="6887221" y="3903068"/>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6EAB5329-B02B-4688-BC7A-4AEFA7C4489F}"/>
              </a:ext>
            </a:extLst>
          </p:cNvPr>
          <p:cNvSpPr/>
          <p:nvPr/>
        </p:nvSpPr>
        <p:spPr>
          <a:xfrm rot="21122512">
            <a:off x="164429" y="3086443"/>
            <a:ext cx="3285707" cy="646331"/>
          </a:xfrm>
          <a:prstGeom prst="rect">
            <a:avLst/>
          </a:prstGeom>
          <a:noFill/>
        </p:spPr>
        <p:txBody>
          <a:bodyPr wrap="none" lIns="91440" tIns="45720" rIns="91440" bIns="45720">
            <a:spAutoFit/>
          </a:bodyPr>
          <a:lstStyle/>
          <a:p>
            <a:pPr algn="ctr" fontAlgn="auto">
              <a:spcBef>
                <a:spcPts val="0"/>
              </a:spcBef>
              <a:spcAft>
                <a:spcPts val="0"/>
              </a:spcAft>
              <a:defRPr/>
            </a:pP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Does</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it</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make</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sense</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for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features</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p>
          <a:p>
            <a:pPr algn="ctr" fontAlgn="auto">
              <a:spcBef>
                <a:spcPts val="0"/>
              </a:spcBef>
              <a:spcAft>
                <a:spcPts val="0"/>
              </a:spcAft>
              <a:defRPr/>
            </a:pP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Yes</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for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Predominant</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Material</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p>
        </p:txBody>
      </p:sp>
      <p:sp>
        <p:nvSpPr>
          <p:cNvPr id="3" name="Rectangle 2">
            <a:extLst>
              <a:ext uri="{FF2B5EF4-FFF2-40B4-BE49-F238E27FC236}">
                <a16:creationId xmlns:a16="http://schemas.microsoft.com/office/drawing/2014/main" id="{864290E9-29FB-41EE-933B-0BD8BB89E631}"/>
              </a:ext>
            </a:extLst>
          </p:cNvPr>
          <p:cNvSpPr/>
          <p:nvPr/>
        </p:nvSpPr>
        <p:spPr>
          <a:xfrm rot="21122512">
            <a:off x="10208583" y="3922485"/>
            <a:ext cx="1585690"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Basic rendering</a:t>
            </a:r>
          </a:p>
        </p:txBody>
      </p:sp>
      <p:sp>
        <p:nvSpPr>
          <p:cNvPr id="4" name="Rectangle 3">
            <a:extLst>
              <a:ext uri="{FF2B5EF4-FFF2-40B4-BE49-F238E27FC236}">
                <a16:creationId xmlns:a16="http://schemas.microsoft.com/office/drawing/2014/main" id="{34ED02EE-36DE-46A0-B3EF-4DC6FF284F24}"/>
              </a:ext>
            </a:extLst>
          </p:cNvPr>
          <p:cNvSpPr/>
          <p:nvPr/>
        </p:nvSpPr>
        <p:spPr>
          <a:xfrm rot="21122512">
            <a:off x="10228932" y="4407881"/>
            <a:ext cx="1568635"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Physics</a:t>
            </a: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 Experts</a:t>
            </a:r>
          </a:p>
        </p:txBody>
      </p:sp>
      <p:sp>
        <p:nvSpPr>
          <p:cNvPr id="5" name="Rectangle 4">
            <a:extLst>
              <a:ext uri="{FF2B5EF4-FFF2-40B4-BE49-F238E27FC236}">
                <a16:creationId xmlns:a16="http://schemas.microsoft.com/office/drawing/2014/main" id="{B3026238-E58D-4A33-99AF-92362B010EAC}"/>
              </a:ext>
            </a:extLst>
          </p:cNvPr>
          <p:cNvSpPr/>
          <p:nvPr/>
        </p:nvSpPr>
        <p:spPr>
          <a:xfrm rot="21122512">
            <a:off x="10212952" y="4156497"/>
            <a:ext cx="1752788"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Training </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purposes</a:t>
            </a:r>
            <a:endParaRPr lang="fr-FR" sz="1400" dirty="0">
              <a:ln w="0"/>
              <a:solidFill>
                <a:srgbClr val="3366CC"/>
              </a:solidFill>
              <a:effectLst>
                <a:outerShdw blurRad="38100" dist="25400" dir="5400000" algn="ctr" rotWithShape="0">
                  <a:srgbClr val="6E747A">
                    <a:alpha val="43000"/>
                  </a:srgbClr>
                </a:outerShdw>
              </a:effectLst>
              <a:latin typeface="Calibri" panose="020F0502020204030204"/>
            </a:endParaRPr>
          </a:p>
        </p:txBody>
      </p:sp>
      <p:sp>
        <p:nvSpPr>
          <p:cNvPr id="48" name="Rectangle 3">
            <a:extLst>
              <a:ext uri="{FF2B5EF4-FFF2-40B4-BE49-F238E27FC236}">
                <a16:creationId xmlns:a16="http://schemas.microsoft.com/office/drawing/2014/main" id="{502CD8A2-E533-4B5B-840D-1D601C53C487}"/>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67</a:t>
            </a:fld>
            <a:endParaRPr lang="en-US" dirty="0"/>
          </a:p>
        </p:txBody>
      </p:sp>
    </p:spTree>
    <p:extLst>
      <p:ext uri="{BB962C8B-B14F-4D97-AF65-F5344CB8AC3E}">
        <p14:creationId xmlns:p14="http://schemas.microsoft.com/office/powerpoint/2010/main" val="3349458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3FDACB4-A305-460D-8722-E3D936E2AA2D}"/>
              </a:ext>
            </a:extLst>
          </p:cNvPr>
          <p:cNvSpPr>
            <a:spLocks noGrp="1"/>
          </p:cNvSpPr>
          <p:nvPr>
            <p:ph type="title"/>
          </p:nvPr>
        </p:nvSpPr>
        <p:spPr/>
        <p:txBody>
          <a:bodyPr/>
          <a:lstStyle/>
          <a:p>
            <a:r>
              <a:rPr lang="fr-FR" dirty="0"/>
              <a:t>The Experts’ Corner</a:t>
            </a:r>
            <a:endParaRPr lang="en-US" dirty="0"/>
          </a:p>
        </p:txBody>
      </p:sp>
      <p:sp>
        <p:nvSpPr>
          <p:cNvPr id="6" name="Espace réservé du contenu 5">
            <a:extLst>
              <a:ext uri="{FF2B5EF4-FFF2-40B4-BE49-F238E27FC236}">
                <a16:creationId xmlns:a16="http://schemas.microsoft.com/office/drawing/2014/main" id="{033A2175-F85E-441F-B014-6A2219EEF452}"/>
              </a:ext>
            </a:extLst>
          </p:cNvPr>
          <p:cNvSpPr>
            <a:spLocks noGrp="1"/>
          </p:cNvSpPr>
          <p:nvPr>
            <p:ph sz="quarter" idx="11"/>
          </p:nvPr>
        </p:nvSpPr>
        <p:spPr>
          <a:xfrm>
            <a:off x="507206" y="945083"/>
            <a:ext cx="11250613" cy="597393"/>
          </a:xfrm>
        </p:spPr>
        <p:txBody>
          <a:bodyPr>
            <a:normAutofit fontScale="85000" lnSpcReduction="10000"/>
          </a:bodyPr>
          <a:lstStyle/>
          <a:p>
            <a:pPr marL="0" indent="0">
              <a:buNone/>
            </a:pPr>
            <a:r>
              <a:rPr lang="en-US" dirty="0"/>
              <a:t>Experts interested in details of the following topics can consult the listed documents/sections:</a:t>
            </a:r>
          </a:p>
          <a:p>
            <a:pPr marL="0" indent="0">
              <a:buNone/>
            </a:pPr>
            <a:endParaRPr lang="en-US" dirty="0"/>
          </a:p>
          <a:p>
            <a:pPr marL="0" indent="0">
              <a:buNone/>
            </a:pPr>
            <a:endParaRPr lang="fr-FR" dirty="0"/>
          </a:p>
        </p:txBody>
      </p:sp>
      <p:graphicFrame>
        <p:nvGraphicFramePr>
          <p:cNvPr id="14" name="Tableau 13">
            <a:extLst>
              <a:ext uri="{FF2B5EF4-FFF2-40B4-BE49-F238E27FC236}">
                <a16:creationId xmlns:a16="http://schemas.microsoft.com/office/drawing/2014/main" id="{4F36A096-0336-497F-B3E1-578F931C3DEA}"/>
              </a:ext>
            </a:extLst>
          </p:cNvPr>
          <p:cNvGraphicFramePr>
            <a:graphicFrameLocks noGrp="1"/>
          </p:cNvGraphicFramePr>
          <p:nvPr>
            <p:extLst>
              <p:ext uri="{D42A27DB-BD31-4B8C-83A1-F6EECF244321}">
                <p14:modId xmlns:p14="http://schemas.microsoft.com/office/powerpoint/2010/main" val="1011784258"/>
              </p:ext>
            </p:extLst>
          </p:nvPr>
        </p:nvGraphicFramePr>
        <p:xfrm>
          <a:off x="1343024" y="1447799"/>
          <a:ext cx="9782175" cy="4541468"/>
        </p:xfrm>
        <a:graphic>
          <a:graphicData uri="http://schemas.openxmlformats.org/drawingml/2006/table">
            <a:tbl>
              <a:tblPr firstRow="1" bandRow="1"/>
              <a:tblGrid>
                <a:gridCol w="3774980">
                  <a:extLst>
                    <a:ext uri="{9D8B030D-6E8A-4147-A177-3AD203B41FA5}">
                      <a16:colId xmlns:a16="http://schemas.microsoft.com/office/drawing/2014/main" val="1127007401"/>
                    </a:ext>
                  </a:extLst>
                </a:gridCol>
                <a:gridCol w="6007195">
                  <a:extLst>
                    <a:ext uri="{9D8B030D-6E8A-4147-A177-3AD203B41FA5}">
                      <a16:colId xmlns:a16="http://schemas.microsoft.com/office/drawing/2014/main" val="1462073219"/>
                    </a:ext>
                  </a:extLst>
                </a:gridCol>
              </a:tblGrid>
              <a:tr h="288848">
                <a:tc>
                  <a:txBody>
                    <a:bodyPr/>
                    <a:lstStyle/>
                    <a:p>
                      <a:pPr algn="ctr">
                        <a:lnSpc>
                          <a:spcPct val="107000"/>
                        </a:lnSpc>
                        <a:spcAft>
                          <a:spcPts val="800"/>
                        </a:spcAft>
                      </a:pPr>
                      <a:r>
                        <a:rPr lang="fr-FR"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Topic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fr-FR"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Document and Section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870177839"/>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RPM Stages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4.2.2 and 4.2.3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2328772853"/>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RADM Component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560927373"/>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Spatial Referencing</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200484076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Tiling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4.3.3.2.7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1097425594"/>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3D Model Structure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4.3.3.2.15 &amp; Product 2 – being assigned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323008202"/>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Library Concepts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1015460812"/>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Feature Templates (Object reuse)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.2.14 </a:t>
                      </a: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&amp; Product 2 – being assigned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172373502"/>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Reference Tables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.2.17 </a:t>
                      </a: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&amp; Product 2 – being assigned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252282025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Profiles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4.7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37535524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Conformance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 § 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26607704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Metadata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2558471549"/>
                  </a:ext>
                </a:extLst>
              </a:tr>
              <a:tr h="354385">
                <a:tc>
                  <a:txBody>
                    <a:bodyPr/>
                    <a:lstStyle/>
                    <a:p>
                      <a:pP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Introducing new formats in RIEDP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1378641163"/>
                  </a:ext>
                </a:extLst>
              </a:tr>
            </a:tbl>
          </a:graphicData>
        </a:graphic>
      </p:graphicFrame>
      <p:sp>
        <p:nvSpPr>
          <p:cNvPr id="7" name="Rectangle 3">
            <a:extLst>
              <a:ext uri="{FF2B5EF4-FFF2-40B4-BE49-F238E27FC236}">
                <a16:creationId xmlns:a16="http://schemas.microsoft.com/office/drawing/2014/main" id="{7B3911E1-7CC4-4665-B52A-D4C246403897}"/>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68</a:t>
            </a:fld>
            <a:endParaRPr lang="en-US" dirty="0"/>
          </a:p>
        </p:txBody>
      </p:sp>
    </p:spTree>
    <p:extLst>
      <p:ext uri="{BB962C8B-B14F-4D97-AF65-F5344CB8AC3E}">
        <p14:creationId xmlns:p14="http://schemas.microsoft.com/office/powerpoint/2010/main" val="170035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algn="l"/>
            <a:r>
              <a:rPr lang="en-US" dirty="0"/>
              <a:t>RIEDP and the </a:t>
            </a:r>
            <a:br>
              <a:rPr lang="en-US" dirty="0"/>
            </a:br>
            <a:r>
              <a:rPr lang="en-US" dirty="0"/>
              <a:t>other Initiatives</a:t>
            </a:r>
            <a:endParaRPr lang="en-US" sz="4400" dirty="0"/>
          </a:p>
        </p:txBody>
      </p:sp>
      <p:sp>
        <p:nvSpPr>
          <p:cNvPr id="7" name="Espace réservé du texte 6"/>
          <p:cNvSpPr>
            <a:spLocks noGrp="1"/>
          </p:cNvSpPr>
          <p:nvPr>
            <p:ph type="body" idx="1"/>
          </p:nvPr>
        </p:nvSpPr>
        <p:spPr/>
        <p:txBody>
          <a:bodyPr/>
          <a:lstStyle/>
          <a:p>
            <a:r>
              <a:rPr lang="en-US"/>
              <a:t>How do they relate ?</a:t>
            </a:r>
          </a:p>
        </p:txBody>
      </p:sp>
      <p:sp>
        <p:nvSpPr>
          <p:cNvPr id="4" name="Flèche droite rayée 3"/>
          <p:cNvSpPr/>
          <p:nvPr/>
        </p:nvSpPr>
        <p:spPr>
          <a:xfrm>
            <a:off x="7384849" y="5043677"/>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8" name="Rectangle 3">
            <a:extLst>
              <a:ext uri="{FF2B5EF4-FFF2-40B4-BE49-F238E27FC236}">
                <a16:creationId xmlns:a16="http://schemas.microsoft.com/office/drawing/2014/main" id="{04EF9807-B3E2-4523-900D-F1B1D5C37F5B}"/>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69</a:t>
            </a:fld>
            <a:endParaRPr lang="en-US" dirty="0"/>
          </a:p>
        </p:txBody>
      </p:sp>
    </p:spTree>
    <p:extLst>
      <p:ext uri="{BB962C8B-B14F-4D97-AF65-F5344CB8AC3E}">
        <p14:creationId xmlns:p14="http://schemas.microsoft.com/office/powerpoint/2010/main" val="38588729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720" name="Rectangle 40"/>
          <p:cNvSpPr>
            <a:spLocks noGrp="1" noChangeArrowheads="1"/>
          </p:cNvSpPr>
          <p:nvPr>
            <p:ph type="title"/>
          </p:nvPr>
        </p:nvSpPr>
        <p:spPr/>
        <p:txBody>
          <a:bodyPr>
            <a:normAutofit/>
          </a:bodyPr>
          <a:lstStyle/>
          <a:p>
            <a:r>
              <a:rPr lang="en-US" dirty="0"/>
              <a:t>Live Virtual Constructive Training</a:t>
            </a:r>
          </a:p>
        </p:txBody>
      </p:sp>
      <p:sp>
        <p:nvSpPr>
          <p:cNvPr id="27" name="Espace réservé du contenu 26"/>
          <p:cNvSpPr>
            <a:spLocks noGrp="1"/>
          </p:cNvSpPr>
          <p:nvPr>
            <p:ph idx="1"/>
          </p:nvPr>
        </p:nvSpPr>
        <p:spPr>
          <a:xfrm>
            <a:off x="838200" y="5377752"/>
            <a:ext cx="10515600" cy="806504"/>
          </a:xfrm>
        </p:spPr>
        <p:txBody>
          <a:bodyPr>
            <a:noAutofit/>
          </a:bodyPr>
          <a:lstStyle/>
          <a:p>
            <a:r>
              <a:rPr lang="fr-FR" sz="2000" dirty="0"/>
              <a:t>At </a:t>
            </a:r>
            <a:r>
              <a:rPr lang="fr-FR" sz="2000" dirty="0" err="1"/>
              <a:t>Stake</a:t>
            </a:r>
            <a:r>
              <a:rPr lang="fr-FR" sz="2000" dirty="0"/>
              <a:t> : </a:t>
            </a:r>
            <a:r>
              <a:rPr lang="fr-FR" sz="2000" dirty="0" err="1"/>
              <a:t>Avoiding</a:t>
            </a:r>
            <a:r>
              <a:rPr lang="fr-FR" sz="2000" dirty="0"/>
              <a:t> duplication of </a:t>
            </a:r>
            <a:r>
              <a:rPr lang="fr-FR" sz="2000" dirty="0" err="1"/>
              <a:t>costs</a:t>
            </a:r>
            <a:r>
              <a:rPr lang="fr-FR" sz="2000" dirty="0"/>
              <a:t>, </a:t>
            </a:r>
            <a:r>
              <a:rPr lang="fr-FR" sz="2000" dirty="0" err="1"/>
              <a:t>Inconsistency</a:t>
            </a:r>
            <a:r>
              <a:rPr lang="fr-FR" sz="2000" dirty="0"/>
              <a:t> </a:t>
            </a:r>
            <a:r>
              <a:rPr lang="fr-FR" sz="2000" dirty="0" err="1"/>
              <a:t>during</a:t>
            </a:r>
            <a:r>
              <a:rPr lang="fr-FR" sz="2000" dirty="0"/>
              <a:t> </a:t>
            </a:r>
            <a:r>
              <a:rPr lang="fr-FR" sz="2000" dirty="0" err="1"/>
              <a:t>execution</a:t>
            </a:r>
            <a:r>
              <a:rPr lang="fr-FR" sz="2000" dirty="0"/>
              <a:t>, …</a:t>
            </a:r>
          </a:p>
          <a:p>
            <a:r>
              <a:rPr lang="fr-FR" sz="2000" dirty="0"/>
              <a:t>Solution : Standard? But not if </a:t>
            </a:r>
            <a:r>
              <a:rPr lang="fr-FR" sz="2000" dirty="0" err="1"/>
              <a:t>every</a:t>
            </a:r>
            <a:r>
              <a:rPr lang="fr-FR" sz="2000" dirty="0"/>
              <a:t> </a:t>
            </a:r>
            <a:r>
              <a:rPr lang="fr-FR" sz="2000" dirty="0" err="1"/>
              <a:t>Organization</a:t>
            </a:r>
            <a:r>
              <a:rPr lang="fr-FR" sz="2000" dirty="0"/>
              <a:t> has </a:t>
            </a:r>
            <a:r>
              <a:rPr lang="fr-FR" sz="2000" dirty="0" err="1"/>
              <a:t>its</a:t>
            </a:r>
            <a:r>
              <a:rPr lang="fr-FR" sz="2000" dirty="0"/>
              <a:t> </a:t>
            </a:r>
            <a:r>
              <a:rPr lang="fr-FR" sz="2000" dirty="0" err="1"/>
              <a:t>own</a:t>
            </a:r>
            <a:r>
              <a:rPr lang="fr-FR" sz="2000" dirty="0"/>
              <a:t>!</a:t>
            </a:r>
          </a:p>
          <a:p>
            <a:endParaRPr lang="fr-FR" sz="2000" dirty="0"/>
          </a:p>
        </p:txBody>
      </p:sp>
      <p:sp>
        <p:nvSpPr>
          <p:cNvPr id="711690" name="Line 10"/>
          <p:cNvSpPr>
            <a:spLocks noChangeShapeType="1"/>
          </p:cNvSpPr>
          <p:nvPr/>
        </p:nvSpPr>
        <p:spPr bwMode="auto">
          <a:xfrm>
            <a:off x="950740" y="4969704"/>
            <a:ext cx="9196476" cy="2613"/>
          </a:xfrm>
          <a:prstGeom prst="line">
            <a:avLst/>
          </a:prstGeom>
          <a:noFill/>
          <a:ln w="38100" cmpd="sng">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693" name="Text Box 13"/>
          <p:cNvSpPr txBox="1">
            <a:spLocks noChangeArrowheads="1"/>
          </p:cNvSpPr>
          <p:nvPr/>
        </p:nvSpPr>
        <p:spPr bwMode="auto">
          <a:xfrm>
            <a:off x="7740129" y="4731564"/>
            <a:ext cx="1685299" cy="22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200" b="1" dirty="0">
                <a:solidFill>
                  <a:srgbClr val="0000CC"/>
                </a:solidFill>
                <a:latin typeface="Tahoma" pitchFamily="34" charset="0"/>
              </a:rPr>
              <a:t>HLA or </a:t>
            </a:r>
            <a:r>
              <a:rPr lang="fr-FR" sz="1200" b="1" dirty="0" err="1">
                <a:solidFill>
                  <a:srgbClr val="0000CC"/>
                </a:solidFill>
                <a:latin typeface="Tahoma" pitchFamily="34" charset="0"/>
              </a:rPr>
              <a:t>other</a:t>
            </a:r>
            <a:r>
              <a:rPr lang="fr-FR" sz="1200" b="1" dirty="0">
                <a:solidFill>
                  <a:srgbClr val="0000CC"/>
                </a:solidFill>
                <a:latin typeface="Tahoma" pitchFamily="34" charset="0"/>
              </a:rPr>
              <a:t> Protocol</a:t>
            </a:r>
          </a:p>
        </p:txBody>
      </p:sp>
      <p:grpSp>
        <p:nvGrpSpPr>
          <p:cNvPr id="25" name="Groupe 24"/>
          <p:cNvGrpSpPr/>
          <p:nvPr/>
        </p:nvGrpSpPr>
        <p:grpSpPr>
          <a:xfrm>
            <a:off x="3071265" y="1783123"/>
            <a:ext cx="5483875" cy="3036418"/>
            <a:chOff x="2255025" y="2205280"/>
            <a:chExt cx="6946848" cy="3846465"/>
          </a:xfrm>
        </p:grpSpPr>
        <p:pic>
          <p:nvPicPr>
            <p:cNvPr id="711683" name="Picture 3" descr="couche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5025" y="2205280"/>
              <a:ext cx="6946848" cy="3846465"/>
            </a:xfrm>
            <a:prstGeom prst="rect">
              <a:avLst/>
            </a:prstGeom>
            <a:noFill/>
            <a:extLst>
              <a:ext uri="{909E8E84-426E-40DD-AFC4-6F175D3DCCD1}">
                <a14:hiddenFill xmlns:a14="http://schemas.microsoft.com/office/drawing/2010/main">
                  <a:solidFill>
                    <a:srgbClr val="FFFFFF"/>
                  </a:solidFill>
                </a14:hiddenFill>
              </a:ext>
            </a:extLst>
          </p:spPr>
        </p:pic>
        <p:pic>
          <p:nvPicPr>
            <p:cNvPr id="711697" name="Picture 17" descr="j03378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396437" y="3425758"/>
              <a:ext cx="447675" cy="181239"/>
            </a:xfrm>
            <a:prstGeom prst="rect">
              <a:avLst/>
            </a:prstGeom>
            <a:noFill/>
            <a:extLst>
              <a:ext uri="{909E8E84-426E-40DD-AFC4-6F175D3DCCD1}">
                <a14:hiddenFill xmlns:a14="http://schemas.microsoft.com/office/drawing/2010/main">
                  <a:solidFill>
                    <a:srgbClr val="FFFFFF"/>
                  </a:solidFill>
                </a14:hiddenFill>
              </a:ext>
            </a:extLst>
          </p:spPr>
        </p:pic>
        <p:pic>
          <p:nvPicPr>
            <p:cNvPr id="711698" name="Picture 18" descr="j03378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082112" y="3527620"/>
              <a:ext cx="447675" cy="181240"/>
            </a:xfrm>
            <a:prstGeom prst="rect">
              <a:avLst/>
            </a:prstGeom>
            <a:noFill/>
            <a:extLst>
              <a:ext uri="{909E8E84-426E-40DD-AFC4-6F175D3DCCD1}">
                <a14:hiddenFill xmlns:a14="http://schemas.microsoft.com/office/drawing/2010/main">
                  <a:solidFill>
                    <a:srgbClr val="FFFFFF"/>
                  </a:solidFill>
                </a14:hiddenFill>
              </a:ext>
            </a:extLst>
          </p:spPr>
        </p:pic>
        <p:pic>
          <p:nvPicPr>
            <p:cNvPr id="711699" name="Picture 19" descr="j02405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1737" y="3337120"/>
              <a:ext cx="138113" cy="190500"/>
            </a:xfrm>
            <a:prstGeom prst="rect">
              <a:avLst/>
            </a:prstGeom>
            <a:noFill/>
            <a:extLst>
              <a:ext uri="{909E8E84-426E-40DD-AFC4-6F175D3DCCD1}">
                <a14:hiddenFill xmlns:a14="http://schemas.microsoft.com/office/drawing/2010/main">
                  <a:solidFill>
                    <a:srgbClr val="FFFFFF"/>
                  </a:solidFill>
                </a14:hiddenFill>
              </a:ext>
            </a:extLst>
          </p:spPr>
        </p:pic>
        <p:pic>
          <p:nvPicPr>
            <p:cNvPr id="711700" name="Picture 20" descr="j02405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9847" y="3235256"/>
              <a:ext cx="138112" cy="190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e 22"/>
          <p:cNvGrpSpPr/>
          <p:nvPr/>
        </p:nvGrpSpPr>
        <p:grpSpPr>
          <a:xfrm>
            <a:off x="3722799" y="3507828"/>
            <a:ext cx="1701330" cy="1055836"/>
            <a:chOff x="3529759" y="4477473"/>
            <a:chExt cx="1701330" cy="1055836"/>
          </a:xfrm>
        </p:grpSpPr>
        <p:sp>
          <p:nvSpPr>
            <p:cNvPr id="711686" name="Line 6"/>
            <p:cNvSpPr>
              <a:spLocks noChangeShapeType="1"/>
            </p:cNvSpPr>
            <p:nvPr/>
          </p:nvSpPr>
          <p:spPr bwMode="auto">
            <a:xfrm flipV="1">
              <a:off x="4428309" y="4477473"/>
              <a:ext cx="491825" cy="293689"/>
            </a:xfrm>
            <a:prstGeom prst="line">
              <a:avLst/>
            </a:prstGeom>
            <a:noFill/>
            <a:ln w="1270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689" name="Text Box 9"/>
            <p:cNvSpPr txBox="1">
              <a:spLocks noChangeArrowheads="1"/>
            </p:cNvSpPr>
            <p:nvPr/>
          </p:nvSpPr>
          <p:spPr bwMode="auto">
            <a:xfrm>
              <a:off x="3529759" y="5335799"/>
              <a:ext cx="1701330"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a:solidFill>
                    <a:srgbClr val="0000CC"/>
                  </a:solidFill>
                  <a:latin typeface="Tahoma" pitchFamily="34" charset="0"/>
                </a:rPr>
                <a:t>Ground </a:t>
              </a:r>
              <a:r>
                <a:rPr lang="fr-FR" sz="1000" b="1" dirty="0" err="1">
                  <a:solidFill>
                    <a:srgbClr val="0000CC"/>
                  </a:solidFill>
                  <a:latin typeface="Tahoma" pitchFamily="34" charset="0"/>
                </a:rPr>
                <a:t>Based</a:t>
              </a:r>
              <a:r>
                <a:rPr lang="fr-FR" sz="1000" b="1" dirty="0">
                  <a:solidFill>
                    <a:srgbClr val="0000CC"/>
                  </a:solidFill>
                  <a:latin typeface="Tahoma" pitchFamily="34" charset="0"/>
                </a:rPr>
                <a:t> Air </a:t>
              </a:r>
              <a:r>
                <a:rPr lang="fr-FR" sz="1000" b="1" dirty="0" err="1">
                  <a:solidFill>
                    <a:srgbClr val="0000CC"/>
                  </a:solidFill>
                  <a:latin typeface="Tahoma" pitchFamily="34" charset="0"/>
                </a:rPr>
                <a:t>Defence</a:t>
              </a:r>
              <a:endParaRPr lang="fr-FR" sz="1000" b="1" dirty="0">
                <a:solidFill>
                  <a:srgbClr val="0000CC"/>
                </a:solidFill>
                <a:latin typeface="Tahoma" pitchFamily="34" charset="0"/>
              </a:endParaRPr>
            </a:p>
          </p:txBody>
        </p:sp>
        <p:pic>
          <p:nvPicPr>
            <p:cNvPr id="711707" name="Picture 27" descr="j04247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3359" y="4771164"/>
              <a:ext cx="488950" cy="424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e 23"/>
          <p:cNvGrpSpPr/>
          <p:nvPr/>
        </p:nvGrpSpPr>
        <p:grpSpPr>
          <a:xfrm>
            <a:off x="1976827" y="2011819"/>
            <a:ext cx="1861201" cy="793666"/>
            <a:chOff x="1387547" y="2564904"/>
            <a:chExt cx="1861201" cy="793666"/>
          </a:xfrm>
        </p:grpSpPr>
        <p:sp>
          <p:nvSpPr>
            <p:cNvPr id="711701" name="Line 21"/>
            <p:cNvSpPr>
              <a:spLocks noChangeShapeType="1"/>
            </p:cNvSpPr>
            <p:nvPr/>
          </p:nvSpPr>
          <p:spPr bwMode="auto">
            <a:xfrm flipH="1" flipV="1">
              <a:off x="2636803" y="3028256"/>
              <a:ext cx="611945" cy="330314"/>
            </a:xfrm>
            <a:prstGeom prst="line">
              <a:avLst/>
            </a:prstGeom>
            <a:noFill/>
            <a:ln w="12700">
              <a:solidFill>
                <a:srgbClr val="000000"/>
              </a:solidFill>
              <a:round/>
              <a:headEnd type="arrow"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702" name="Text Box 22"/>
            <p:cNvSpPr txBox="1">
              <a:spLocks noChangeArrowheads="1"/>
            </p:cNvSpPr>
            <p:nvPr/>
          </p:nvSpPr>
          <p:spPr bwMode="auto">
            <a:xfrm>
              <a:off x="1387547" y="2564904"/>
              <a:ext cx="1818349"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a:solidFill>
                    <a:srgbClr val="0000CC"/>
                  </a:solidFill>
                  <a:latin typeface="Tahoma" pitchFamily="34" charset="0"/>
                </a:rPr>
                <a:t>Computer </a:t>
              </a:r>
              <a:r>
                <a:rPr lang="fr-FR" sz="1000" b="1" dirty="0" err="1">
                  <a:solidFill>
                    <a:srgbClr val="0000CC"/>
                  </a:solidFill>
                  <a:latin typeface="Tahoma" pitchFamily="34" charset="0"/>
                </a:rPr>
                <a:t>Generated</a:t>
              </a:r>
              <a:r>
                <a:rPr lang="fr-FR" sz="1000" b="1" dirty="0">
                  <a:solidFill>
                    <a:srgbClr val="0000CC"/>
                  </a:solidFill>
                  <a:latin typeface="Tahoma" pitchFamily="34" charset="0"/>
                </a:rPr>
                <a:t> Forces</a:t>
              </a:r>
            </a:p>
          </p:txBody>
        </p:sp>
        <p:pic>
          <p:nvPicPr>
            <p:cNvPr id="711708" name="Picture 28" descr="j04247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6376" y="2711748"/>
              <a:ext cx="488950" cy="424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e 20"/>
          <p:cNvGrpSpPr/>
          <p:nvPr/>
        </p:nvGrpSpPr>
        <p:grpSpPr>
          <a:xfrm>
            <a:off x="9084395" y="2287076"/>
            <a:ext cx="1299346" cy="929199"/>
            <a:chOff x="9084395" y="2840161"/>
            <a:chExt cx="1299346" cy="929199"/>
          </a:xfrm>
        </p:grpSpPr>
        <p:pic>
          <p:nvPicPr>
            <p:cNvPr id="711710" name="Picture 30"/>
            <p:cNvPicPr>
              <a:picLocks noChangeAspect="1" noChangeArrowheads="1"/>
            </p:cNvPicPr>
            <p:nvPr/>
          </p:nvPicPr>
          <p:blipFill rotWithShape="1">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b="10213"/>
            <a:stretch/>
          </p:blipFill>
          <p:spPr bwMode="auto">
            <a:xfrm>
              <a:off x="9084395" y="3028256"/>
              <a:ext cx="1299346" cy="741104"/>
            </a:xfrm>
            <a:prstGeom prst="rect">
              <a:avLst/>
            </a:prstGeom>
            <a:noFill/>
            <a:extLst>
              <a:ext uri="{909E8E84-426E-40DD-AFC4-6F175D3DCCD1}">
                <a14:hiddenFill xmlns:a14="http://schemas.microsoft.com/office/drawing/2010/main">
                  <a:solidFill>
                    <a:srgbClr val="FFFFFF"/>
                  </a:solidFill>
                </a14:hiddenFill>
              </a:ext>
            </a:extLst>
          </p:spPr>
        </p:pic>
        <p:sp>
          <p:nvSpPr>
            <p:cNvPr id="711711" name="Text Box 31"/>
            <p:cNvSpPr txBox="1">
              <a:spLocks noChangeArrowheads="1"/>
            </p:cNvSpPr>
            <p:nvPr/>
          </p:nvSpPr>
          <p:spPr bwMode="auto">
            <a:xfrm>
              <a:off x="9351692" y="2840161"/>
              <a:ext cx="822884" cy="21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100" b="1" dirty="0">
                  <a:solidFill>
                    <a:srgbClr val="0000CC"/>
                  </a:solidFill>
                  <a:latin typeface="Tahoma" pitchFamily="34" charset="0"/>
                </a:rPr>
                <a:t>Real Actors</a:t>
              </a:r>
            </a:p>
          </p:txBody>
        </p:sp>
      </p:grpSp>
      <p:grpSp>
        <p:nvGrpSpPr>
          <p:cNvPr id="22" name="Groupe 21"/>
          <p:cNvGrpSpPr/>
          <p:nvPr/>
        </p:nvGrpSpPr>
        <p:grpSpPr>
          <a:xfrm>
            <a:off x="454544" y="3648112"/>
            <a:ext cx="1273327" cy="809625"/>
            <a:chOff x="454544" y="4841277"/>
            <a:chExt cx="1273327" cy="809625"/>
          </a:xfrm>
        </p:grpSpPr>
        <p:sp>
          <p:nvSpPr>
            <p:cNvPr id="711712" name="Text Box 32"/>
            <p:cNvSpPr txBox="1">
              <a:spLocks noChangeArrowheads="1"/>
            </p:cNvSpPr>
            <p:nvPr/>
          </p:nvSpPr>
          <p:spPr bwMode="auto">
            <a:xfrm>
              <a:off x="454544" y="4841277"/>
              <a:ext cx="1273327"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err="1">
                  <a:solidFill>
                    <a:srgbClr val="0000CC"/>
                  </a:solidFill>
                  <a:latin typeface="Tahoma" pitchFamily="34" charset="0"/>
                </a:rPr>
                <a:t>Exercise</a:t>
              </a:r>
              <a:r>
                <a:rPr lang="fr-FR" sz="1000" b="1" dirty="0">
                  <a:solidFill>
                    <a:srgbClr val="0000CC"/>
                  </a:solidFill>
                  <a:latin typeface="Tahoma" pitchFamily="34" charset="0"/>
                </a:rPr>
                <a:t> Controller</a:t>
              </a:r>
            </a:p>
          </p:txBody>
        </p:sp>
        <p:pic>
          <p:nvPicPr>
            <p:cNvPr id="711714" name="Picture 34" descr="j041147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18" y="5007964"/>
              <a:ext cx="1036637" cy="642938"/>
            </a:xfrm>
            <a:prstGeom prst="rect">
              <a:avLst/>
            </a:prstGeom>
            <a:noFill/>
            <a:extLst>
              <a:ext uri="{909E8E84-426E-40DD-AFC4-6F175D3DCCD1}">
                <a14:hiddenFill xmlns:a14="http://schemas.microsoft.com/office/drawing/2010/main">
                  <a:solidFill>
                    <a:srgbClr val="FFFFFF"/>
                  </a:solidFill>
                </a14:hiddenFill>
              </a:ext>
            </a:extLst>
          </p:spPr>
        </p:pic>
      </p:grpSp>
      <p:sp>
        <p:nvSpPr>
          <p:cNvPr id="711718" name="WordArt 38"/>
          <p:cNvSpPr>
            <a:spLocks noChangeArrowheads="1" noChangeShapeType="1" noTextEdit="1"/>
          </p:cNvSpPr>
          <p:nvPr/>
        </p:nvSpPr>
        <p:spPr bwMode="auto">
          <a:xfrm>
            <a:off x="8610600" y="914460"/>
            <a:ext cx="3414148" cy="1285017"/>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28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Heavy Constraints on </a:t>
            </a:r>
          </a:p>
          <a:p>
            <a:pPr algn="ctr" fontAlgn="base">
              <a:spcBef>
                <a:spcPct val="0"/>
              </a:spcBef>
              <a:spcAft>
                <a:spcPct val="0"/>
              </a:spcAft>
            </a:pPr>
            <a:r>
              <a:rPr lang="en-US" sz="28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Synthetic Environment</a:t>
            </a:r>
          </a:p>
        </p:txBody>
      </p:sp>
      <p:grpSp>
        <p:nvGrpSpPr>
          <p:cNvPr id="19" name="Groupe 18"/>
          <p:cNvGrpSpPr/>
          <p:nvPr/>
        </p:nvGrpSpPr>
        <p:grpSpPr>
          <a:xfrm>
            <a:off x="5715772" y="887441"/>
            <a:ext cx="1174957" cy="1021035"/>
            <a:chOff x="5715772" y="1440526"/>
            <a:chExt cx="1174957" cy="1021035"/>
          </a:xfrm>
        </p:grpSpPr>
        <p:sp>
          <p:nvSpPr>
            <p:cNvPr id="711684" name="Line 4"/>
            <p:cNvSpPr>
              <a:spLocks noChangeShapeType="1"/>
            </p:cNvSpPr>
            <p:nvPr/>
          </p:nvSpPr>
          <p:spPr bwMode="auto">
            <a:xfrm flipV="1">
              <a:off x="5715772" y="2054777"/>
              <a:ext cx="380228" cy="406784"/>
            </a:xfrm>
            <a:prstGeom prst="line">
              <a:avLst/>
            </a:prstGeom>
            <a:noFill/>
            <a:ln w="12700">
              <a:solidFill>
                <a:srgbClr val="000000"/>
              </a:solidFill>
              <a:round/>
              <a:headEnd type="arrow"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694" name="Text Box 14"/>
            <p:cNvSpPr txBox="1">
              <a:spLocks noChangeArrowheads="1"/>
            </p:cNvSpPr>
            <p:nvPr/>
          </p:nvSpPr>
          <p:spPr bwMode="auto">
            <a:xfrm>
              <a:off x="5723200" y="1440526"/>
              <a:ext cx="1167529"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a:solidFill>
                    <a:srgbClr val="0000CC"/>
                  </a:solidFill>
                  <a:latin typeface="Tahoma" pitchFamily="34" charset="0"/>
                </a:rPr>
                <a:t>Full Mission Sim 1</a:t>
              </a:r>
            </a:p>
          </p:txBody>
        </p:sp>
        <p:pic>
          <p:nvPicPr>
            <p:cNvPr id="40" name="Picture 13"/>
            <p:cNvPicPr>
              <a:picLocks noChangeArrowheads="1"/>
            </p:cNvPicPr>
            <p:nvPr/>
          </p:nvPicPr>
          <p:blipFill rotWithShape="1">
            <a:blip r:embed="rId9" cstate="print">
              <a:extLst>
                <a:ext uri="{28A0092B-C50C-407E-A947-70E740481C1C}">
                  <a14:useLocalDpi xmlns:a14="http://schemas.microsoft.com/office/drawing/2010/main" val="0"/>
                </a:ext>
              </a:extLst>
            </a:blip>
            <a:srcRect b="7370"/>
            <a:stretch/>
          </p:blipFill>
          <p:spPr bwMode="auto">
            <a:xfrm>
              <a:off x="6055534" y="1642471"/>
              <a:ext cx="478470" cy="746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nvGrpSpPr>
          <p:cNvPr id="20" name="Groupe 19"/>
          <p:cNvGrpSpPr/>
          <p:nvPr/>
        </p:nvGrpSpPr>
        <p:grpSpPr>
          <a:xfrm>
            <a:off x="6865735" y="1593879"/>
            <a:ext cx="1250538" cy="1271876"/>
            <a:chOff x="7190855" y="2157124"/>
            <a:chExt cx="1250538" cy="1271876"/>
          </a:xfrm>
        </p:grpSpPr>
        <p:sp>
          <p:nvSpPr>
            <p:cNvPr id="711688" name="Text Box 8"/>
            <p:cNvSpPr txBox="1">
              <a:spLocks noChangeArrowheads="1"/>
            </p:cNvSpPr>
            <p:nvPr/>
          </p:nvSpPr>
          <p:spPr bwMode="auto">
            <a:xfrm>
              <a:off x="7190855" y="2157124"/>
              <a:ext cx="1167529"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a:r>
                <a:rPr lang="fr-FR" sz="1000" b="1" dirty="0">
                  <a:solidFill>
                    <a:srgbClr val="0000CC"/>
                  </a:solidFill>
                  <a:latin typeface="Tahoma" pitchFamily="34" charset="0"/>
                </a:rPr>
                <a:t>Full Mission Sim 2</a:t>
              </a:r>
            </a:p>
          </p:txBody>
        </p:sp>
        <p:pic>
          <p:nvPicPr>
            <p:cNvPr id="42" name="Picture 13"/>
            <p:cNvPicPr>
              <a:picLocks noChangeArrowheads="1"/>
            </p:cNvPicPr>
            <p:nvPr/>
          </p:nvPicPr>
          <p:blipFill rotWithShape="1">
            <a:blip r:embed="rId9" cstate="print">
              <a:extLst>
                <a:ext uri="{28A0092B-C50C-407E-A947-70E740481C1C}">
                  <a14:useLocalDpi xmlns:a14="http://schemas.microsoft.com/office/drawing/2010/main" val="0"/>
                </a:ext>
              </a:extLst>
            </a:blip>
            <a:srcRect b="7370"/>
            <a:stretch/>
          </p:blipFill>
          <p:spPr bwMode="auto">
            <a:xfrm>
              <a:off x="7535384" y="2362569"/>
              <a:ext cx="478470" cy="746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 name="Connecteur droit avec flèche 5"/>
            <p:cNvCxnSpPr>
              <a:stCxn id="42" idx="3"/>
            </p:cNvCxnSpPr>
            <p:nvPr/>
          </p:nvCxnSpPr>
          <p:spPr>
            <a:xfrm>
              <a:off x="8013854" y="2736003"/>
              <a:ext cx="427539" cy="692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Connecteur droit 10"/>
          <p:cNvCxnSpPr>
            <a:stCxn id="42" idx="2"/>
            <a:endCxn id="12" idx="0"/>
          </p:cNvCxnSpPr>
          <p:nvPr/>
        </p:nvCxnSpPr>
        <p:spPr>
          <a:xfrm>
            <a:off x="7449499" y="2546191"/>
            <a:ext cx="7452" cy="2370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13780" y="491700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51"/>
          <p:cNvCxnSpPr>
            <a:stCxn id="711710" idx="2"/>
            <a:endCxn id="53" idx="0"/>
          </p:cNvCxnSpPr>
          <p:nvPr/>
        </p:nvCxnSpPr>
        <p:spPr>
          <a:xfrm>
            <a:off x="9734068" y="3216275"/>
            <a:ext cx="8198" cy="1704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9699095" y="492088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54"/>
          <p:cNvCxnSpPr>
            <a:stCxn id="40" idx="2"/>
            <a:endCxn id="56" idx="0"/>
          </p:cNvCxnSpPr>
          <p:nvPr/>
        </p:nvCxnSpPr>
        <p:spPr>
          <a:xfrm flipH="1">
            <a:off x="6258373" y="1836253"/>
            <a:ext cx="36396" cy="3090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6215202" y="492716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p:cNvCxnSpPr>
            <a:stCxn id="711708" idx="2"/>
            <a:endCxn id="59" idx="0"/>
          </p:cNvCxnSpPr>
          <p:nvPr/>
        </p:nvCxnSpPr>
        <p:spPr>
          <a:xfrm>
            <a:off x="2970131" y="2583319"/>
            <a:ext cx="16718" cy="2332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943678" y="4915449"/>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0" name="Connecteur droit 59"/>
          <p:cNvCxnSpPr>
            <a:endCxn id="61" idx="0"/>
          </p:cNvCxnSpPr>
          <p:nvPr/>
        </p:nvCxnSpPr>
        <p:spPr>
          <a:xfrm flipH="1">
            <a:off x="4623640" y="4002656"/>
            <a:ext cx="7234" cy="924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4580469" y="492716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p:cNvCxnSpPr>
            <a:stCxn id="711714" idx="2"/>
            <a:endCxn id="65" idx="0"/>
          </p:cNvCxnSpPr>
          <p:nvPr/>
        </p:nvCxnSpPr>
        <p:spPr>
          <a:xfrm>
            <a:off x="1188837" y="4457737"/>
            <a:ext cx="594" cy="4694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146260" y="492716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3">
            <a:extLst>
              <a:ext uri="{FF2B5EF4-FFF2-40B4-BE49-F238E27FC236}">
                <a16:creationId xmlns:a16="http://schemas.microsoft.com/office/drawing/2014/main" id="{DF6E7A06-B376-48E4-BB66-86D42D6A01B6}"/>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3103718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26199" y="0"/>
            <a:ext cx="8158480" cy="795130"/>
          </a:xfrm>
        </p:spPr>
        <p:txBody>
          <a:bodyPr/>
          <a:lstStyle/>
          <a:p>
            <a:r>
              <a:rPr lang="en-US" dirty="0"/>
              <a:t>RIEDP and other Initiatives - Process view</a:t>
            </a:r>
          </a:p>
        </p:txBody>
      </p:sp>
      <p:sp>
        <p:nvSpPr>
          <p:cNvPr id="15" name="Rectangle 3">
            <a:extLst>
              <a:ext uri="{FF2B5EF4-FFF2-40B4-BE49-F238E27FC236}">
                <a16:creationId xmlns:a16="http://schemas.microsoft.com/office/drawing/2014/main" id="{A1C0D152-DE70-47C9-91AA-11883CC3EA4B}"/>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70</a:t>
            </a:fld>
            <a:endParaRPr lang="en-US" dirty="0"/>
          </a:p>
        </p:txBody>
      </p:sp>
      <p:pic>
        <p:nvPicPr>
          <p:cNvPr id="4" name="Picture 2"/>
          <p:cNvPicPr preferRelativeResize="0">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t="9303"/>
          <a:stretch/>
        </p:blipFill>
        <p:spPr bwMode="auto">
          <a:xfrm>
            <a:off x="914400" y="679729"/>
            <a:ext cx="11121785" cy="483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cteur droit avec flèche 13"/>
          <p:cNvCxnSpPr/>
          <p:nvPr/>
        </p:nvCxnSpPr>
        <p:spPr bwMode="auto">
          <a:xfrm>
            <a:off x="536597" y="2499383"/>
            <a:ext cx="0" cy="3848973"/>
          </a:xfrm>
          <a:prstGeom prst="straightConnector1">
            <a:avLst/>
          </a:prstGeom>
          <a:noFill/>
          <a:ln w="19050" cap="flat" cmpd="sng" algn="ctr">
            <a:solidFill>
              <a:schemeClr val="accent1">
                <a:lumMod val="75000"/>
              </a:schemeClr>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ZoneTexte 15"/>
          <p:cNvSpPr txBox="1"/>
          <p:nvPr/>
        </p:nvSpPr>
        <p:spPr>
          <a:xfrm>
            <a:off x="727497" y="6077513"/>
            <a:ext cx="1600464"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SEDRIS Scope</a:t>
            </a:r>
          </a:p>
        </p:txBody>
      </p:sp>
      <p:cxnSp>
        <p:nvCxnSpPr>
          <p:cNvPr id="17" name="Connecteur droit avec flèche 16"/>
          <p:cNvCxnSpPr/>
          <p:nvPr/>
        </p:nvCxnSpPr>
        <p:spPr bwMode="auto">
          <a:xfrm>
            <a:off x="632907" y="6340289"/>
            <a:ext cx="8625838" cy="0"/>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ZoneTexte 17"/>
          <p:cNvSpPr txBox="1"/>
          <p:nvPr/>
        </p:nvSpPr>
        <p:spPr>
          <a:xfrm>
            <a:off x="727497" y="5204880"/>
            <a:ext cx="1819873"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AFCD / NPSI Scope</a:t>
            </a:r>
          </a:p>
        </p:txBody>
      </p:sp>
      <p:cxnSp>
        <p:nvCxnSpPr>
          <p:cNvPr id="19" name="Connecteur droit avec flèche 18"/>
          <p:cNvCxnSpPr/>
          <p:nvPr/>
        </p:nvCxnSpPr>
        <p:spPr bwMode="auto">
          <a:xfrm>
            <a:off x="632907" y="5494730"/>
            <a:ext cx="4975413" cy="0"/>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ZoneTexte 20"/>
          <p:cNvSpPr txBox="1"/>
          <p:nvPr/>
        </p:nvSpPr>
        <p:spPr>
          <a:xfrm>
            <a:off x="727497" y="5717020"/>
            <a:ext cx="1902750"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SE Core Scope</a:t>
            </a:r>
          </a:p>
        </p:txBody>
      </p:sp>
      <p:cxnSp>
        <p:nvCxnSpPr>
          <p:cNvPr id="24" name="Connecteur droit avec flèche 23"/>
          <p:cNvCxnSpPr/>
          <p:nvPr/>
        </p:nvCxnSpPr>
        <p:spPr bwMode="auto">
          <a:xfrm>
            <a:off x="632907" y="5994019"/>
            <a:ext cx="11107148" cy="51964"/>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avec flèche 30"/>
          <p:cNvCxnSpPr/>
          <p:nvPr/>
        </p:nvCxnSpPr>
        <p:spPr bwMode="auto">
          <a:xfrm>
            <a:off x="8993501" y="5704975"/>
            <a:ext cx="2746554" cy="12045"/>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ZoneTexte 31"/>
          <p:cNvSpPr txBox="1"/>
          <p:nvPr/>
        </p:nvSpPr>
        <p:spPr>
          <a:xfrm>
            <a:off x="9540038" y="5460626"/>
            <a:ext cx="1344288" cy="276999"/>
          </a:xfrm>
          <a:prstGeom prst="rect">
            <a:avLst/>
          </a:prstGeom>
          <a:noFill/>
        </p:spPr>
        <p:txBody>
          <a:bodyPr wrap="square" rtlCol="0">
            <a:spAutoFit/>
          </a:bodyPr>
          <a:lstStyle/>
          <a:p>
            <a:pPr algn="ctr"/>
            <a:r>
              <a:rPr lang="en-US" sz="1200" b="1" dirty="0">
                <a:ln w="1905"/>
                <a:solidFill>
                  <a:srgbClr val="00B0F0"/>
                </a:solidFill>
                <a:effectLst>
                  <a:innerShdw blurRad="69850" dist="43180" dir="5400000">
                    <a:srgbClr val="000000">
                      <a:alpha val="65000"/>
                    </a:srgbClr>
                  </a:innerShdw>
                </a:effectLst>
              </a:rPr>
              <a:t>CDB scope</a:t>
            </a:r>
          </a:p>
        </p:txBody>
      </p:sp>
      <p:cxnSp>
        <p:nvCxnSpPr>
          <p:cNvPr id="41" name="Connecteur droit avec flèche 40"/>
          <p:cNvCxnSpPr/>
          <p:nvPr/>
        </p:nvCxnSpPr>
        <p:spPr bwMode="auto">
          <a:xfrm>
            <a:off x="632907" y="5106683"/>
            <a:ext cx="8625838" cy="0"/>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ZoneTexte 41"/>
          <p:cNvSpPr txBox="1"/>
          <p:nvPr/>
        </p:nvSpPr>
        <p:spPr>
          <a:xfrm>
            <a:off x="727497" y="4846876"/>
            <a:ext cx="1600464"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RIEDP Scope</a:t>
            </a:r>
          </a:p>
        </p:txBody>
      </p:sp>
      <p:sp>
        <p:nvSpPr>
          <p:cNvPr id="3" name="WordArt 8">
            <a:extLst>
              <a:ext uri="{FF2B5EF4-FFF2-40B4-BE49-F238E27FC236}">
                <a16:creationId xmlns:a16="http://schemas.microsoft.com/office/drawing/2014/main" id="{CE54D4F5-B277-450B-B54C-0C6344E56716}"/>
              </a:ext>
            </a:extLst>
          </p:cNvPr>
          <p:cNvSpPr>
            <a:spLocks noChangeArrowheads="1" noChangeShapeType="1" noTextEdit="1"/>
          </p:cNvSpPr>
          <p:nvPr/>
        </p:nvSpPr>
        <p:spPr bwMode="auto">
          <a:xfrm rot="20963786">
            <a:off x="7846882" y="2075832"/>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Alternate use of RPM!</a:t>
            </a:r>
          </a:p>
        </p:txBody>
      </p:sp>
    </p:spTree>
    <p:extLst>
      <p:ext uri="{BB962C8B-B14F-4D97-AF65-F5344CB8AC3E}">
        <p14:creationId xmlns:p14="http://schemas.microsoft.com/office/powerpoint/2010/main" val="2538273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9559" y="0"/>
            <a:ext cx="9871761" cy="795130"/>
          </a:xfrm>
        </p:spPr>
        <p:txBody>
          <a:bodyPr/>
          <a:lstStyle/>
          <a:p>
            <a:r>
              <a:rPr lang="en-US" dirty="0"/>
              <a:t>Comparison of different database sharing solutions</a:t>
            </a:r>
          </a:p>
        </p:txBody>
      </p:sp>
      <p:pic>
        <p:nvPicPr>
          <p:cNvPr id="5" name="Image 4"/>
          <p:cNvPicPr/>
          <p:nvPr/>
        </p:nvPicPr>
        <p:blipFill rotWithShape="1">
          <a:blip r:embed="rId2">
            <a:extLst>
              <a:ext uri="{28A0092B-C50C-407E-A947-70E740481C1C}">
                <a14:useLocalDpi xmlns:a14="http://schemas.microsoft.com/office/drawing/2010/main" val="0"/>
              </a:ext>
            </a:extLst>
          </a:blip>
          <a:srcRect l="1" r="63324"/>
          <a:stretch/>
        </p:blipFill>
        <p:spPr bwMode="auto">
          <a:xfrm>
            <a:off x="7992651" y="5273570"/>
            <a:ext cx="1188294" cy="897724"/>
          </a:xfrm>
          <a:prstGeom prst="rect">
            <a:avLst/>
          </a:prstGeom>
          <a:noFill/>
          <a:ln>
            <a:noFill/>
          </a:ln>
        </p:spPr>
      </p:pic>
      <p:sp>
        <p:nvSpPr>
          <p:cNvPr id="7" name="ZoneTexte 6">
            <a:extLst>
              <a:ext uri="{FF2B5EF4-FFF2-40B4-BE49-F238E27FC236}">
                <a16:creationId xmlns:a16="http://schemas.microsoft.com/office/drawing/2014/main" id="{F2E5A3CF-4F03-417F-B8CA-F13666C857EE}"/>
              </a:ext>
            </a:extLst>
          </p:cNvPr>
          <p:cNvSpPr txBox="1"/>
          <p:nvPr/>
        </p:nvSpPr>
        <p:spPr>
          <a:xfrm>
            <a:off x="9231365" y="5273570"/>
            <a:ext cx="985270" cy="307777"/>
          </a:xfrm>
          <a:prstGeom prst="rect">
            <a:avLst/>
          </a:prstGeom>
          <a:noFill/>
        </p:spPr>
        <p:txBody>
          <a:bodyPr wrap="none" rtlCol="0">
            <a:spAutoFit/>
          </a:bodyPr>
          <a:lstStyle/>
          <a:p>
            <a:r>
              <a:rPr lang="en-US" sz="1400"/>
              <a:t>Expressed</a:t>
            </a:r>
          </a:p>
        </p:txBody>
      </p:sp>
      <p:sp>
        <p:nvSpPr>
          <p:cNvPr id="9" name="ZoneTexte 8">
            <a:extLst>
              <a:ext uri="{FF2B5EF4-FFF2-40B4-BE49-F238E27FC236}">
                <a16:creationId xmlns:a16="http://schemas.microsoft.com/office/drawing/2014/main" id="{130D71E6-5E02-4B6F-87F5-8C7C12811723}"/>
              </a:ext>
            </a:extLst>
          </p:cNvPr>
          <p:cNvSpPr txBox="1"/>
          <p:nvPr/>
        </p:nvSpPr>
        <p:spPr>
          <a:xfrm>
            <a:off x="9231365" y="5572111"/>
            <a:ext cx="2442400" cy="307777"/>
          </a:xfrm>
          <a:prstGeom prst="rect">
            <a:avLst/>
          </a:prstGeom>
          <a:noFill/>
        </p:spPr>
        <p:txBody>
          <a:bodyPr wrap="none" rtlCol="0">
            <a:spAutoFit/>
          </a:bodyPr>
          <a:lstStyle/>
          <a:p>
            <a:r>
              <a:rPr lang="en-US" sz="1400" dirty="0"/>
              <a:t>Non-existent or unexpressed</a:t>
            </a:r>
          </a:p>
        </p:txBody>
      </p:sp>
      <p:sp>
        <p:nvSpPr>
          <p:cNvPr id="10" name="ZoneTexte 9">
            <a:extLst>
              <a:ext uri="{FF2B5EF4-FFF2-40B4-BE49-F238E27FC236}">
                <a16:creationId xmlns:a16="http://schemas.microsoft.com/office/drawing/2014/main" id="{619FD4EE-1737-4252-BAFB-53DDA4B51285}"/>
              </a:ext>
            </a:extLst>
          </p:cNvPr>
          <p:cNvSpPr txBox="1"/>
          <p:nvPr/>
        </p:nvSpPr>
        <p:spPr>
          <a:xfrm>
            <a:off x="9231365" y="5868358"/>
            <a:ext cx="2335832" cy="307777"/>
          </a:xfrm>
          <a:prstGeom prst="rect">
            <a:avLst/>
          </a:prstGeom>
          <a:noFill/>
        </p:spPr>
        <p:txBody>
          <a:bodyPr wrap="none" rtlCol="0">
            <a:spAutoFit/>
          </a:bodyPr>
          <a:lstStyle/>
          <a:p>
            <a:r>
              <a:rPr lang="en-US" sz="1400" dirty="0"/>
              <a:t>Partial or specific or limited</a:t>
            </a:r>
          </a:p>
        </p:txBody>
      </p:sp>
      <p:graphicFrame>
        <p:nvGraphicFramePr>
          <p:cNvPr id="8" name="Tableau 7">
            <a:extLst>
              <a:ext uri="{FF2B5EF4-FFF2-40B4-BE49-F238E27FC236}">
                <a16:creationId xmlns:a16="http://schemas.microsoft.com/office/drawing/2014/main" id="{DA2481EB-D720-4F68-9914-CA778765640D}"/>
              </a:ext>
            </a:extLst>
          </p:cNvPr>
          <p:cNvGraphicFramePr>
            <a:graphicFrameLocks noGrp="1"/>
          </p:cNvGraphicFramePr>
          <p:nvPr>
            <p:extLst>
              <p:ext uri="{D42A27DB-BD31-4B8C-83A1-F6EECF244321}">
                <p14:modId xmlns:p14="http://schemas.microsoft.com/office/powerpoint/2010/main" val="1066507774"/>
              </p:ext>
            </p:extLst>
          </p:nvPr>
        </p:nvGraphicFramePr>
        <p:xfrm>
          <a:off x="803275" y="1358900"/>
          <a:ext cx="10881214" cy="3514998"/>
        </p:xfrm>
        <a:graphic>
          <a:graphicData uri="http://schemas.openxmlformats.org/drawingml/2006/table">
            <a:tbl>
              <a:tblPr/>
              <a:tblGrid>
                <a:gridCol w="2245491">
                  <a:extLst>
                    <a:ext uri="{9D8B030D-6E8A-4147-A177-3AD203B41FA5}">
                      <a16:colId xmlns:a16="http://schemas.microsoft.com/office/drawing/2014/main" val="408365947"/>
                    </a:ext>
                  </a:extLst>
                </a:gridCol>
                <a:gridCol w="1609015">
                  <a:extLst>
                    <a:ext uri="{9D8B030D-6E8A-4147-A177-3AD203B41FA5}">
                      <a16:colId xmlns:a16="http://schemas.microsoft.com/office/drawing/2014/main" val="1828537136"/>
                    </a:ext>
                  </a:extLst>
                </a:gridCol>
                <a:gridCol w="1364607">
                  <a:extLst>
                    <a:ext uri="{9D8B030D-6E8A-4147-A177-3AD203B41FA5}">
                      <a16:colId xmlns:a16="http://schemas.microsoft.com/office/drawing/2014/main" val="2305476314"/>
                    </a:ext>
                  </a:extLst>
                </a:gridCol>
                <a:gridCol w="1425709">
                  <a:extLst>
                    <a:ext uri="{9D8B030D-6E8A-4147-A177-3AD203B41FA5}">
                      <a16:colId xmlns:a16="http://schemas.microsoft.com/office/drawing/2014/main" val="62745666"/>
                    </a:ext>
                  </a:extLst>
                </a:gridCol>
                <a:gridCol w="1364607">
                  <a:extLst>
                    <a:ext uri="{9D8B030D-6E8A-4147-A177-3AD203B41FA5}">
                      <a16:colId xmlns:a16="http://schemas.microsoft.com/office/drawing/2014/main" val="3321280471"/>
                    </a:ext>
                  </a:extLst>
                </a:gridCol>
                <a:gridCol w="1303506">
                  <a:extLst>
                    <a:ext uri="{9D8B030D-6E8A-4147-A177-3AD203B41FA5}">
                      <a16:colId xmlns:a16="http://schemas.microsoft.com/office/drawing/2014/main" val="4214330824"/>
                    </a:ext>
                  </a:extLst>
                </a:gridCol>
                <a:gridCol w="1568279">
                  <a:extLst>
                    <a:ext uri="{9D8B030D-6E8A-4147-A177-3AD203B41FA5}">
                      <a16:colId xmlns:a16="http://schemas.microsoft.com/office/drawing/2014/main" val="3633054508"/>
                    </a:ext>
                  </a:extLst>
                </a:gridCol>
              </a:tblGrid>
              <a:tr h="305652">
                <a:tc>
                  <a:txBody>
                    <a:bodyPr/>
                    <a:lstStyle/>
                    <a:p>
                      <a:pPr algn="l" fontAlgn="b"/>
                      <a:r>
                        <a:rPr lang="en-US" sz="1800" b="1" i="0" u="none" strike="noStrike">
                          <a:solidFill>
                            <a:srgbClr val="FFFFFF"/>
                          </a:solidFill>
                          <a:effectLst/>
                          <a:latin typeface="Calibri" panose="020F0502020204030204" pitchFamily="34" charset="0"/>
                        </a:rPr>
                        <a:t>Topics</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b"/>
                      <a:r>
                        <a:rPr lang="en-US" sz="1800" b="1" i="0" u="none" strike="noStrike">
                          <a:solidFill>
                            <a:srgbClr val="FFFFFF"/>
                          </a:solidFill>
                          <a:effectLst/>
                          <a:latin typeface="Calibri" panose="020F0502020204030204" pitchFamily="34" charset="0"/>
                        </a:rPr>
                        <a:t>SEDRIS</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b"/>
                      <a:r>
                        <a:rPr lang="en-US" sz="1800" b="1" i="0" u="none" strike="noStrike" dirty="0">
                          <a:solidFill>
                            <a:srgbClr val="FFFFFF"/>
                          </a:solidFill>
                          <a:effectLst/>
                          <a:latin typeface="Calibri" panose="020F0502020204030204" pitchFamily="34" charset="0"/>
                        </a:rPr>
                        <a:t>AFCD</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b"/>
                      <a:r>
                        <a:rPr lang="en-US" sz="1800" b="1" i="0" u="none" strike="noStrike">
                          <a:solidFill>
                            <a:srgbClr val="FFFFFF"/>
                          </a:solidFill>
                          <a:effectLst/>
                          <a:latin typeface="Calibri" panose="020F0502020204030204" pitchFamily="34" charset="0"/>
                        </a:rPr>
                        <a:t>NPSI</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b"/>
                      <a:r>
                        <a:rPr lang="en-US" sz="1800" b="1" i="0" u="none" strike="noStrike">
                          <a:solidFill>
                            <a:srgbClr val="FFFFFF"/>
                          </a:solidFill>
                          <a:effectLst/>
                          <a:latin typeface="Calibri" panose="020F0502020204030204" pitchFamily="34" charset="0"/>
                        </a:rPr>
                        <a:t>CDB</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b"/>
                      <a:r>
                        <a:rPr lang="en-US" sz="1800" b="1" i="0" u="none" strike="noStrike">
                          <a:solidFill>
                            <a:srgbClr val="FFFFFF"/>
                          </a:solidFill>
                          <a:effectLst/>
                          <a:latin typeface="Calibri" panose="020F0502020204030204" pitchFamily="34" charset="0"/>
                        </a:rPr>
                        <a:t>SECORE</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b"/>
                      <a:r>
                        <a:rPr lang="en-US" sz="1800" b="1" i="0" u="none" strike="noStrike">
                          <a:solidFill>
                            <a:srgbClr val="FFFFFF"/>
                          </a:solidFill>
                          <a:effectLst/>
                          <a:latin typeface="Calibri" panose="020F0502020204030204" pitchFamily="34" charset="0"/>
                        </a:rPr>
                        <a:t>RIEDP</a:t>
                      </a: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55601310"/>
                  </a:ext>
                </a:extLst>
              </a:tr>
              <a:tr h="305652">
                <a:tc>
                  <a:txBody>
                    <a:bodyPr/>
                    <a:lstStyle/>
                    <a:p>
                      <a:pPr algn="l" fontAlgn="b"/>
                      <a:r>
                        <a:rPr lang="en-US" sz="1800" b="1" i="0" u="none" strike="noStrike">
                          <a:solidFill>
                            <a:srgbClr val="000000"/>
                          </a:solidFill>
                          <a:effectLst/>
                          <a:latin typeface="Calibri" panose="020F0502020204030204" pitchFamily="34" charset="0"/>
                        </a:rPr>
                        <a:t>Process Model</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RPM</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1193611956"/>
                  </a:ext>
                </a:extLst>
              </a:tr>
              <a:tr h="305652">
                <a:tc>
                  <a:txBody>
                    <a:bodyPr/>
                    <a:lstStyle/>
                    <a:p>
                      <a:pPr algn="l" fontAlgn="b"/>
                      <a:r>
                        <a:rPr lang="en-US" sz="1800" b="1" i="0" u="none" strike="noStrike">
                          <a:solidFill>
                            <a:srgbClr val="000000"/>
                          </a:solidFill>
                          <a:effectLst/>
                          <a:latin typeface="Calibri" panose="020F0502020204030204" pitchFamily="34" charset="0"/>
                        </a:rPr>
                        <a:t>Data Model</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DRM</a:t>
                      </a:r>
                      <a:endParaRPr lang="en-US" sz="1800" b="0" i="0" u="none" strike="noStrike">
                        <a:solidFill>
                          <a:srgbClr val="006100"/>
                        </a:solidFill>
                        <a:effectLst/>
                        <a:latin typeface="Wingdings" panose="05000000000000000000" pitchFamily="2" charset="2"/>
                      </a:endParaRPr>
                    </a:p>
                  </a:txBody>
                  <a:tcPr marL="275087"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RADM</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3561337897"/>
                  </a:ext>
                </a:extLst>
              </a:tr>
              <a:tr h="305652">
                <a:tc>
                  <a:txBody>
                    <a:bodyPr/>
                    <a:lstStyle/>
                    <a:p>
                      <a:pPr algn="l" fontAlgn="b"/>
                      <a:r>
                        <a:rPr lang="en-US" sz="1800" b="1" i="0" u="none" strike="noStrike">
                          <a:solidFill>
                            <a:srgbClr val="000000"/>
                          </a:solidFill>
                          <a:effectLst/>
                          <a:latin typeface="Calibri" panose="020F0502020204030204" pitchFamily="34" charset="0"/>
                        </a:rPr>
                        <a:t>Attribution</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EDCS</a:t>
                      </a:r>
                      <a:endParaRPr lang="en-US" sz="1800" b="0" i="0" u="none" strike="noStrike">
                        <a:solidFill>
                          <a:srgbClr val="006100"/>
                        </a:solidFill>
                        <a:effectLst/>
                        <a:latin typeface="Wingdings" panose="05000000000000000000" pitchFamily="2" charset="2"/>
                      </a:endParaRPr>
                    </a:p>
                  </a:txBody>
                  <a:tcPr marL="275087"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EDCS +</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1289343140"/>
                  </a:ext>
                </a:extLst>
              </a:tr>
              <a:tr h="305652">
                <a:tc>
                  <a:txBody>
                    <a:bodyPr/>
                    <a:lstStyle/>
                    <a:p>
                      <a:pPr algn="l" fontAlgn="b"/>
                      <a:r>
                        <a:rPr lang="en-US" sz="1800" b="1" i="0" u="none" strike="noStrike">
                          <a:solidFill>
                            <a:srgbClr val="000000"/>
                          </a:solidFill>
                          <a:effectLst/>
                          <a:latin typeface="Calibri" panose="020F0502020204030204" pitchFamily="34" charset="0"/>
                        </a:rPr>
                        <a:t>Spatial Reference</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SRM</a:t>
                      </a:r>
                      <a:endParaRPr lang="en-US" sz="1800" b="0" i="0" u="none" strike="noStrike">
                        <a:solidFill>
                          <a:srgbClr val="006100"/>
                        </a:solidFill>
                        <a:effectLst/>
                        <a:latin typeface="Wingdings" panose="05000000000000000000" pitchFamily="2" charset="2"/>
                      </a:endParaRPr>
                    </a:p>
                  </a:txBody>
                  <a:tcPr marL="275087"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3 SRF</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3627378963"/>
                  </a:ext>
                </a:extLst>
              </a:tr>
              <a:tr h="305652">
                <a:tc>
                  <a:txBody>
                    <a:bodyPr/>
                    <a:lstStyle/>
                    <a:p>
                      <a:pPr algn="l" fontAlgn="b"/>
                      <a:r>
                        <a:rPr lang="en-US" sz="1800" b="1" i="0" u="none" strike="noStrike">
                          <a:solidFill>
                            <a:srgbClr val="000000"/>
                          </a:solidFill>
                          <a:effectLst/>
                          <a:latin typeface="Calibri" panose="020F0502020204030204" pitchFamily="34" charset="0"/>
                        </a:rPr>
                        <a:t>Formats</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STF</a:t>
                      </a:r>
                      <a:endParaRPr lang="en-US" sz="1800" b="0" i="0" u="none" strike="noStrike">
                        <a:solidFill>
                          <a:srgbClr val="006100"/>
                        </a:solidFill>
                        <a:effectLst/>
                        <a:latin typeface="Wingdings" panose="05000000000000000000" pitchFamily="2" charset="2"/>
                      </a:endParaRPr>
                    </a:p>
                  </a:txBody>
                  <a:tcPr marL="275087"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COTS</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COTS</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dirty="0">
                          <a:solidFill>
                            <a:srgbClr val="006100"/>
                          </a:solidFill>
                          <a:effectLst/>
                          <a:latin typeface="Wingdings" panose="05000000000000000000" pitchFamily="2" charset="2"/>
                        </a:rPr>
                        <a:t>ü </a:t>
                      </a:r>
                      <a:r>
                        <a:rPr lang="en-US" sz="1800" b="0" i="0" u="none" strike="noStrike" dirty="0">
                          <a:solidFill>
                            <a:srgbClr val="000000"/>
                          </a:solidFill>
                          <a:effectLst/>
                          <a:latin typeface="Calibri" panose="020F0502020204030204" pitchFamily="34" charset="0"/>
                        </a:rPr>
                        <a:t>COTS</a:t>
                      </a:r>
                      <a:endParaRPr lang="en-US" sz="1800" b="0" i="0" u="none" strike="noStrike" dirty="0">
                        <a:solidFill>
                          <a:srgbClr val="006100"/>
                        </a:solidFill>
                        <a:effectLst/>
                        <a:latin typeface="Wingdings" panose="05000000000000000000" pitchFamily="2" charset="2"/>
                      </a:endParaRP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COTS</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COTS</a:t>
                      </a:r>
                      <a:endParaRPr lang="en-US" sz="1800" b="0" i="0" u="none" strike="noStrike">
                        <a:solidFill>
                          <a:srgbClr val="006100"/>
                        </a:solidFill>
                        <a:effectLst/>
                        <a:latin typeface="Wingdings" panose="05000000000000000000" pitchFamily="2" charset="2"/>
                      </a:endParaRP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3148016022"/>
                  </a:ext>
                </a:extLst>
              </a:tr>
              <a:tr h="305652">
                <a:tc>
                  <a:txBody>
                    <a:bodyPr/>
                    <a:lstStyle/>
                    <a:p>
                      <a:pPr algn="l" fontAlgn="b"/>
                      <a:r>
                        <a:rPr lang="en-US" sz="1800" b="1" i="0" u="none" strike="noStrike">
                          <a:solidFill>
                            <a:srgbClr val="000000"/>
                          </a:solidFill>
                          <a:effectLst/>
                          <a:latin typeface="Calibri" panose="020F0502020204030204" pitchFamily="34" charset="0"/>
                        </a:rPr>
                        <a:t>Physical Org</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n-US" sz="1800" b="0" i="0" u="none" strike="noStrike">
                          <a:solidFill>
                            <a:srgbClr val="006100"/>
                          </a:solidFill>
                          <a:effectLst/>
                          <a:latin typeface="Wingdings" panose="05000000000000000000" pitchFamily="2" charset="2"/>
                        </a:rPr>
                        <a:t>ü </a:t>
                      </a:r>
                      <a:r>
                        <a:rPr lang="en-US" sz="1800" b="0" i="0" u="none" strike="noStrike">
                          <a:solidFill>
                            <a:srgbClr val="000000"/>
                          </a:solidFill>
                          <a:effectLst/>
                          <a:latin typeface="Calibri" panose="020F0502020204030204" pitchFamily="34" charset="0"/>
                        </a:rPr>
                        <a:t>STF</a:t>
                      </a:r>
                      <a:endParaRPr lang="en-US" sz="1800" b="0" i="0" u="none" strike="noStrike">
                        <a:solidFill>
                          <a:srgbClr val="006100"/>
                        </a:solidFill>
                        <a:effectLst/>
                        <a:latin typeface="Wingdings" panose="05000000000000000000" pitchFamily="2" charset="2"/>
                      </a:endParaRPr>
                    </a:p>
                  </a:txBody>
                  <a:tcPr marL="275087"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4068821880"/>
                  </a:ext>
                </a:extLst>
              </a:tr>
              <a:tr h="305652">
                <a:tc>
                  <a:txBody>
                    <a:bodyPr/>
                    <a:lstStyle/>
                    <a:p>
                      <a:pPr algn="l" fontAlgn="b"/>
                      <a:r>
                        <a:rPr lang="en-US" sz="1800" b="1" i="0" u="none" strike="noStrike">
                          <a:solidFill>
                            <a:srgbClr val="000000"/>
                          </a:solidFill>
                          <a:effectLst/>
                          <a:latin typeface="Calibri" panose="020F0502020204030204" pitchFamily="34" charset="0"/>
                        </a:rPr>
                        <a:t>Metadata</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000000"/>
                          </a:solidFill>
                          <a:effectLst/>
                          <a:latin typeface="Wingdings" panose="05000000000000000000" pitchFamily="2" charset="2"/>
                        </a:rPr>
                        <a:t>K</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911212001"/>
                  </a:ext>
                </a:extLst>
              </a:tr>
              <a:tr h="305652">
                <a:tc>
                  <a:txBody>
                    <a:bodyPr/>
                    <a:lstStyle/>
                    <a:p>
                      <a:pPr algn="l" fontAlgn="b"/>
                      <a:r>
                        <a:rPr lang="en-US" sz="1800" b="1" i="0" u="none" strike="noStrike">
                          <a:solidFill>
                            <a:srgbClr val="000000"/>
                          </a:solidFill>
                          <a:effectLst/>
                          <a:latin typeface="Calibri" panose="020F0502020204030204" pitchFamily="34" charset="0"/>
                        </a:rPr>
                        <a:t>Profile</a:t>
                      </a:r>
                    </a:p>
                  </a:txBody>
                  <a:tcPr marL="15283" marR="15283" marT="15283"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Wingdings" panose="05000000000000000000" pitchFamily="2" charset="2"/>
                        </a:rPr>
                        <a:t>K</a:t>
                      </a:r>
                    </a:p>
                  </a:txBody>
                  <a:tcPr marL="275087"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ABF8F"/>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9C0006"/>
                          </a:solidFill>
                          <a:effectLst/>
                          <a:latin typeface="Wingdings" panose="05000000000000000000" pitchFamily="2" charset="2"/>
                        </a:rPr>
                        <a:t>û</a:t>
                      </a:r>
                    </a:p>
                  </a:txBody>
                  <a:tcPr marL="15283" marR="15283" marT="15283" marB="0" anchor="b">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7CE"/>
                    </a:solidFill>
                  </a:tcPr>
                </a:tc>
                <a:tc>
                  <a:txBody>
                    <a:bodyPr/>
                    <a:lstStyle/>
                    <a:p>
                      <a:pPr algn="ctr" fontAlgn="b"/>
                      <a:r>
                        <a:rPr lang="en-US" sz="1800" b="0" i="0" u="none" strike="noStrike">
                          <a:solidFill>
                            <a:srgbClr val="006100"/>
                          </a:solidFill>
                          <a:effectLst/>
                          <a:latin typeface="Wingdings" panose="05000000000000000000" pitchFamily="2" charset="2"/>
                        </a:rPr>
                        <a:t>ü</a:t>
                      </a:r>
                    </a:p>
                  </a:txBody>
                  <a:tcPr marL="15283" marR="15283" marT="15283"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C6EFCE"/>
                    </a:solidFill>
                  </a:tcPr>
                </a:tc>
                <a:extLst>
                  <a:ext uri="{0D108BD9-81ED-4DB2-BD59-A6C34878D82A}">
                    <a16:rowId xmlns:a16="http://schemas.microsoft.com/office/drawing/2014/main" val="1328260866"/>
                  </a:ext>
                </a:extLst>
              </a:tr>
              <a:tr h="764130">
                <a:tc>
                  <a:txBody>
                    <a:bodyPr/>
                    <a:lstStyle/>
                    <a:p>
                      <a:pPr algn="l" fontAlgn="ctr"/>
                      <a:r>
                        <a:rPr lang="en-US" sz="1800" b="1" i="0" u="none" strike="noStrike">
                          <a:solidFill>
                            <a:srgbClr val="000000"/>
                          </a:solidFill>
                          <a:effectLst/>
                          <a:latin typeface="Calibri" panose="020F0502020204030204" pitchFamily="34" charset="0"/>
                        </a:rPr>
                        <a:t>Scope (vs RIEDP/RPM)</a:t>
                      </a:r>
                    </a:p>
                  </a:txBody>
                  <a:tcPr marL="15283" marR="15283" marT="1528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All stages but "RT Target Gen"</a:t>
                      </a:r>
                    </a:p>
                  </a:txBody>
                  <a:tcPr marL="15283" marR="15283" marT="1528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Until stage "Align…"</a:t>
                      </a:r>
                    </a:p>
                  </a:txBody>
                  <a:tcPr marL="15283" marR="15283" marT="1528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Until stage "Align…"</a:t>
                      </a:r>
                    </a:p>
                  </a:txBody>
                  <a:tcPr marL="15283" marR="15283" marT="1528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"RT Target Gen"</a:t>
                      </a:r>
                    </a:p>
                  </a:txBody>
                  <a:tcPr marL="15283" marR="15283" marT="1528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All stages</a:t>
                      </a:r>
                    </a:p>
                  </a:txBody>
                  <a:tcPr marL="15283" marR="15283" marT="1528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All stages but "RT Target Gen"</a:t>
                      </a:r>
                    </a:p>
                  </a:txBody>
                  <a:tcPr marL="15283" marR="15283" marT="1528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164181507"/>
                  </a:ext>
                </a:extLst>
              </a:tr>
            </a:tbl>
          </a:graphicData>
        </a:graphic>
      </p:graphicFrame>
      <p:sp>
        <p:nvSpPr>
          <p:cNvPr id="11" name="Rectangle 3">
            <a:extLst>
              <a:ext uri="{FF2B5EF4-FFF2-40B4-BE49-F238E27FC236}">
                <a16:creationId xmlns:a16="http://schemas.microsoft.com/office/drawing/2014/main" id="{DD00D43B-4CF1-40C0-B450-14C593AC7EC1}"/>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71</a:t>
            </a:fld>
            <a:endParaRPr lang="en-US" dirty="0"/>
          </a:p>
        </p:txBody>
      </p:sp>
    </p:spTree>
    <p:extLst>
      <p:ext uri="{BB962C8B-B14F-4D97-AF65-F5344CB8AC3E}">
        <p14:creationId xmlns:p14="http://schemas.microsoft.com/office/powerpoint/2010/main" val="21860266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en-US" dirty="0"/>
              <a:t>Summary &amp;</a:t>
            </a:r>
            <a:br>
              <a:rPr lang="en-US" dirty="0"/>
            </a:br>
            <a:r>
              <a:rPr lang="en-US" dirty="0"/>
              <a:t>Conclusion</a:t>
            </a:r>
            <a:endParaRPr lang="fr-FR" dirty="0"/>
          </a:p>
        </p:txBody>
      </p:sp>
      <p:sp>
        <p:nvSpPr>
          <p:cNvPr id="3" name="Espace réservé du contenu 2"/>
          <p:cNvSpPr>
            <a:spLocks noGrp="1"/>
          </p:cNvSpPr>
          <p:nvPr>
            <p:ph type="body" idx="1"/>
          </p:nvPr>
        </p:nvSpPr>
        <p:spPr/>
        <p:txBody>
          <a:bodyPr/>
          <a:lstStyle/>
          <a:p>
            <a:endParaRPr lang="fr-FR" dirty="0"/>
          </a:p>
        </p:txBody>
      </p:sp>
      <p:sp>
        <p:nvSpPr>
          <p:cNvPr id="4" name="Flèche droite rayée 3"/>
          <p:cNvSpPr/>
          <p:nvPr/>
        </p:nvSpPr>
        <p:spPr>
          <a:xfrm>
            <a:off x="7433960" y="5445795"/>
            <a:ext cx="242596" cy="206860"/>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3">
            <a:extLst>
              <a:ext uri="{FF2B5EF4-FFF2-40B4-BE49-F238E27FC236}">
                <a16:creationId xmlns:a16="http://schemas.microsoft.com/office/drawing/2014/main" id="{D67F71EB-C859-4A6A-8874-064B121650E3}"/>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72</a:t>
            </a:fld>
            <a:endParaRPr lang="en-US" dirty="0"/>
          </a:p>
        </p:txBody>
      </p:sp>
    </p:spTree>
    <p:extLst>
      <p:ext uri="{BB962C8B-B14F-4D97-AF65-F5344CB8AC3E}">
        <p14:creationId xmlns:p14="http://schemas.microsoft.com/office/powerpoint/2010/main" val="16441778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RIEDP – Two Products</a:t>
            </a:r>
          </a:p>
        </p:txBody>
      </p:sp>
      <p:sp>
        <p:nvSpPr>
          <p:cNvPr id="3" name="Espace réservé du contenu 2"/>
          <p:cNvSpPr>
            <a:spLocks noGrp="1"/>
          </p:cNvSpPr>
          <p:nvPr>
            <p:ph idx="1"/>
          </p:nvPr>
        </p:nvSpPr>
        <p:spPr/>
        <p:txBody>
          <a:bodyPr>
            <a:normAutofit/>
          </a:bodyPr>
          <a:lstStyle/>
          <a:p>
            <a:pPr>
              <a:lnSpc>
                <a:spcPct val="150000"/>
              </a:lnSpc>
            </a:pPr>
            <a:r>
              <a:rPr lang="en-US" sz="2400" dirty="0"/>
              <a:t>RIEDP provides what is needed to share Environmental data :</a:t>
            </a:r>
          </a:p>
          <a:p>
            <a:pPr lvl="1">
              <a:lnSpc>
                <a:spcPct val="150000"/>
              </a:lnSpc>
            </a:pPr>
            <a:r>
              <a:rPr lang="en-US" sz="2000" dirty="0">
                <a:solidFill>
                  <a:srgbClr val="2B56AB"/>
                </a:solidFill>
              </a:rPr>
              <a:t>A Reference Process Model</a:t>
            </a:r>
          </a:p>
          <a:p>
            <a:pPr lvl="1">
              <a:lnSpc>
                <a:spcPct val="150000"/>
              </a:lnSpc>
            </a:pPr>
            <a:r>
              <a:rPr lang="en-US" sz="2000" dirty="0">
                <a:solidFill>
                  <a:srgbClr val="2B56AB"/>
                </a:solidFill>
              </a:rPr>
              <a:t>A Reference Abstract Data Model</a:t>
            </a:r>
          </a:p>
          <a:p>
            <a:pPr lvl="1">
              <a:lnSpc>
                <a:spcPct val="150000"/>
              </a:lnSpc>
            </a:pPr>
            <a:r>
              <a:rPr lang="en-US" sz="2000" dirty="0">
                <a:solidFill>
                  <a:srgbClr val="2B56AB"/>
                </a:solidFill>
              </a:rPr>
              <a:t>A Tiling Scheme and Spatial Referencing </a:t>
            </a:r>
          </a:p>
          <a:p>
            <a:pPr lvl="1">
              <a:lnSpc>
                <a:spcPct val="150000"/>
              </a:lnSpc>
            </a:pPr>
            <a:r>
              <a:rPr lang="en-US" sz="2000" dirty="0">
                <a:solidFill>
                  <a:srgbClr val="2B56AB"/>
                </a:solidFill>
              </a:rPr>
              <a:t>A List of Formats from the GIS and M&amp;S worlds</a:t>
            </a:r>
          </a:p>
          <a:p>
            <a:pPr lvl="1">
              <a:lnSpc>
                <a:spcPct val="150000"/>
              </a:lnSpc>
            </a:pPr>
            <a:r>
              <a:rPr lang="en-US" sz="2000" dirty="0">
                <a:solidFill>
                  <a:srgbClr val="00B050"/>
                </a:solidFill>
              </a:rPr>
              <a:t>A Consistent Semantics (through Features, attribution rules)</a:t>
            </a:r>
          </a:p>
          <a:p>
            <a:pPr lvl="1">
              <a:lnSpc>
                <a:spcPct val="150000"/>
              </a:lnSpc>
            </a:pPr>
            <a:r>
              <a:rPr lang="en-US" sz="2000" dirty="0">
                <a:solidFill>
                  <a:srgbClr val="2B56AB"/>
                </a:solidFill>
              </a:rPr>
              <a:t>An Organization on the Media</a:t>
            </a:r>
          </a:p>
          <a:p>
            <a:pPr lvl="1">
              <a:lnSpc>
                <a:spcPct val="150000"/>
              </a:lnSpc>
            </a:pPr>
            <a:r>
              <a:rPr lang="en-US" sz="2000" dirty="0">
                <a:solidFill>
                  <a:srgbClr val="2B56AB"/>
                </a:solidFill>
              </a:rPr>
              <a:t>A Metadata structure</a:t>
            </a:r>
          </a:p>
          <a:p>
            <a:pPr lvl="1">
              <a:lnSpc>
                <a:spcPct val="150000"/>
              </a:lnSpc>
            </a:pPr>
            <a:r>
              <a:rPr lang="en-US" sz="2000" dirty="0">
                <a:solidFill>
                  <a:srgbClr val="2B56AB"/>
                </a:solidFill>
              </a:rPr>
              <a:t>A set of Exchange Profiles</a:t>
            </a:r>
          </a:p>
          <a:p>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38260" y="726297"/>
            <a:ext cx="3043204" cy="159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661" y="1601536"/>
            <a:ext cx="2996209" cy="189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7946" y="5711743"/>
            <a:ext cx="2674889" cy="105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9779" y="2341119"/>
            <a:ext cx="2439229" cy="202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5638" y="4263663"/>
            <a:ext cx="2435600" cy="1325577"/>
          </a:xfrm>
          <a:prstGeom prst="rect">
            <a:avLst/>
          </a:prstGeom>
          <a:noFill/>
          <a:ln>
            <a:noFill/>
          </a:ln>
        </p:spPr>
      </p:pic>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7230" y="4778146"/>
            <a:ext cx="2004234" cy="161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 20"/>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6923" y="4490522"/>
            <a:ext cx="1278882" cy="1307383"/>
          </a:xfrm>
          <a:prstGeom prst="rect">
            <a:avLst/>
          </a:prstGeom>
          <a:noFill/>
          <a:ln>
            <a:noFill/>
          </a:ln>
        </p:spPr>
      </p:pic>
      <p:pic>
        <p:nvPicPr>
          <p:cNvPr id="717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3810" y="3489153"/>
            <a:ext cx="2216606" cy="89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0837305">
            <a:off x="5119020" y="1870717"/>
            <a:ext cx="4426212" cy="461665"/>
          </a:xfrm>
          <a:prstGeom prst="rect">
            <a:avLst/>
          </a:prstGeom>
          <a:noFill/>
        </p:spPr>
        <p:txBody>
          <a:bodyPr wrap="none" lIns="91440" tIns="45720" rIns="91440" bIns="45720">
            <a:spAutoFit/>
          </a:bodyPr>
          <a:lstStyle/>
          <a:p>
            <a:pPr algn="ctr"/>
            <a:r>
              <a:rPr lang="fr-FR" sz="2400" b="0" cap="none" spc="0" dirty="0">
                <a:ln w="0"/>
                <a:solidFill>
                  <a:srgbClr val="0066CC"/>
                </a:solidFill>
                <a:effectLst>
                  <a:outerShdw blurRad="38100" dist="25400" dir="5400000" algn="ctr" rotWithShape="0">
                    <a:srgbClr val="6E747A">
                      <a:alpha val="43000"/>
                    </a:srgbClr>
                  </a:outerShdw>
                </a:effectLst>
              </a:rPr>
              <a:t>RIEDP Data Model </a:t>
            </a:r>
            <a:r>
              <a:rPr lang="fr-FR" sz="2400" b="0" cap="none" spc="0" dirty="0" err="1">
                <a:ln w="0"/>
                <a:solidFill>
                  <a:srgbClr val="0066CC"/>
                </a:solidFill>
                <a:effectLst>
                  <a:outerShdw blurRad="38100" dist="25400" dir="5400000" algn="ctr" rotWithShape="0">
                    <a:srgbClr val="6E747A">
                      <a:alpha val="43000"/>
                    </a:srgbClr>
                  </a:outerShdw>
                </a:effectLst>
              </a:rPr>
              <a:t>Foundations</a:t>
            </a:r>
            <a:endParaRPr lang="fr-FR" sz="2400" b="0" cap="none" spc="0" dirty="0">
              <a:ln w="0"/>
              <a:solidFill>
                <a:srgbClr val="0066CC"/>
              </a:solidFill>
              <a:effectLst>
                <a:outerShdw blurRad="38100" dist="25400" dir="5400000" algn="ctr" rotWithShape="0">
                  <a:srgbClr val="6E747A">
                    <a:alpha val="43000"/>
                  </a:srgbClr>
                </a:outerShdw>
              </a:effectLst>
            </a:endParaRPr>
          </a:p>
        </p:txBody>
      </p:sp>
      <p:sp>
        <p:nvSpPr>
          <p:cNvPr id="14" name="Rectangle 13"/>
          <p:cNvSpPr/>
          <p:nvPr/>
        </p:nvSpPr>
        <p:spPr>
          <a:xfrm rot="20837305">
            <a:off x="5508442" y="4502027"/>
            <a:ext cx="5082610" cy="461665"/>
          </a:xfrm>
          <a:prstGeom prst="rect">
            <a:avLst/>
          </a:prstGeom>
          <a:noFill/>
        </p:spPr>
        <p:txBody>
          <a:bodyPr wrap="none" lIns="91440" tIns="45720" rIns="91440" bIns="45720">
            <a:spAutoFit/>
          </a:bodyPr>
          <a:lstStyle/>
          <a:p>
            <a:pPr algn="ctr"/>
            <a:r>
              <a:rPr lang="fr-FR" sz="2400" dirty="0">
                <a:ln w="0"/>
                <a:solidFill>
                  <a:srgbClr val="00B050"/>
                </a:solidFill>
                <a:effectLst>
                  <a:outerShdw blurRad="38100" dist="25400" dir="5400000" algn="ctr" rotWithShape="0">
                    <a:srgbClr val="6E747A">
                      <a:alpha val="43000"/>
                    </a:srgbClr>
                  </a:outerShdw>
                </a:effectLst>
              </a:rPr>
              <a:t>RIEDP </a:t>
            </a:r>
            <a:r>
              <a:rPr lang="fr-FR" sz="2400" dirty="0" err="1">
                <a:ln w="0"/>
                <a:solidFill>
                  <a:srgbClr val="00B050"/>
                </a:solidFill>
                <a:effectLst>
                  <a:outerShdw blurRad="38100" dist="25400" dir="5400000" algn="ctr" rotWithShape="0">
                    <a:srgbClr val="6E747A">
                      <a:alpha val="43000"/>
                    </a:srgbClr>
                  </a:outerShdw>
                </a:effectLst>
              </a:rPr>
              <a:t>Detailed</a:t>
            </a:r>
            <a:r>
              <a:rPr lang="fr-FR" sz="2400" dirty="0">
                <a:ln w="0"/>
                <a:solidFill>
                  <a:srgbClr val="00B050"/>
                </a:solidFill>
                <a:effectLst>
                  <a:outerShdw blurRad="38100" dist="25400" dir="5400000" algn="ctr" rotWithShape="0">
                    <a:srgbClr val="6E747A">
                      <a:alpha val="43000"/>
                    </a:srgbClr>
                  </a:outerShdw>
                </a:effectLst>
              </a:rPr>
              <a:t> </a:t>
            </a:r>
            <a:r>
              <a:rPr lang="fr-FR" sz="2400" dirty="0" err="1">
                <a:ln w="0"/>
                <a:solidFill>
                  <a:srgbClr val="00B050"/>
                </a:solidFill>
                <a:effectLst>
                  <a:outerShdw blurRad="38100" dist="25400" dir="5400000" algn="ctr" rotWithShape="0">
                    <a:srgbClr val="6E747A">
                      <a:alpha val="43000"/>
                    </a:srgbClr>
                  </a:outerShdw>
                </a:effectLst>
              </a:rPr>
              <a:t>Features</a:t>
            </a:r>
            <a:r>
              <a:rPr lang="fr-FR" sz="2400" dirty="0">
                <a:ln w="0"/>
                <a:solidFill>
                  <a:srgbClr val="00B050"/>
                </a:solidFill>
                <a:effectLst>
                  <a:outerShdw blurRad="38100" dist="25400" dir="5400000" algn="ctr" rotWithShape="0">
                    <a:srgbClr val="6E747A">
                      <a:alpha val="43000"/>
                    </a:srgbClr>
                  </a:outerShdw>
                </a:effectLst>
              </a:rPr>
              <a:t> Description</a:t>
            </a:r>
          </a:p>
        </p:txBody>
      </p:sp>
      <p:sp>
        <p:nvSpPr>
          <p:cNvPr id="16" name="Rectangle 3">
            <a:extLst>
              <a:ext uri="{FF2B5EF4-FFF2-40B4-BE49-F238E27FC236}">
                <a16:creationId xmlns:a16="http://schemas.microsoft.com/office/drawing/2014/main" id="{8B5B876B-EC1F-4F85-BB86-9AF80A7BAF71}"/>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73</a:t>
            </a:fld>
            <a:endParaRPr lang="en-US" dirty="0"/>
          </a:p>
        </p:txBody>
      </p:sp>
    </p:spTree>
    <p:extLst>
      <p:ext uri="{BB962C8B-B14F-4D97-AF65-F5344CB8AC3E}">
        <p14:creationId xmlns:p14="http://schemas.microsoft.com/office/powerpoint/2010/main" val="8419056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Take away</a:t>
            </a:r>
            <a:endParaRPr lang="en-US" dirty="0"/>
          </a:p>
        </p:txBody>
      </p:sp>
      <p:sp>
        <p:nvSpPr>
          <p:cNvPr id="3" name="Espace réservé du contenu 2"/>
          <p:cNvSpPr>
            <a:spLocks noGrp="1"/>
          </p:cNvSpPr>
          <p:nvPr>
            <p:ph sz="quarter" idx="11"/>
          </p:nvPr>
        </p:nvSpPr>
        <p:spPr>
          <a:xfrm>
            <a:off x="480132" y="1055768"/>
            <a:ext cx="11250613" cy="5075237"/>
          </a:xfrm>
        </p:spPr>
        <p:txBody>
          <a:bodyPr>
            <a:normAutofit fontScale="92500" lnSpcReduction="20000"/>
          </a:bodyPr>
          <a:lstStyle/>
          <a:p>
            <a:r>
              <a:rPr lang="en-US" dirty="0"/>
              <a:t>RIEDP</a:t>
            </a:r>
          </a:p>
          <a:p>
            <a:pPr lvl="1"/>
            <a:r>
              <a:rPr lang="en-US" dirty="0"/>
              <a:t>Takes </a:t>
            </a:r>
            <a:r>
              <a:rPr lang="en-US" b="1" dirty="0">
                <a:solidFill>
                  <a:srgbClr val="0070C0"/>
                </a:solidFill>
              </a:rPr>
              <a:t>benefit of the lessons learnt </a:t>
            </a:r>
            <a:r>
              <a:rPr lang="en-US" dirty="0"/>
              <a:t>from all related Initiatives</a:t>
            </a:r>
          </a:p>
          <a:p>
            <a:pPr lvl="1"/>
            <a:r>
              <a:rPr lang="en-US" dirty="0"/>
              <a:t>Reuses and relies on </a:t>
            </a:r>
            <a:r>
              <a:rPr lang="en-US" b="1" dirty="0">
                <a:solidFill>
                  <a:srgbClr val="0070C0"/>
                </a:solidFill>
              </a:rPr>
              <a:t>existing standards </a:t>
            </a:r>
            <a:r>
              <a:rPr lang="en-US" dirty="0"/>
              <a:t>(such as SEDRIS ISO/IEC standards and PNG ISO/IEC standard), as well as </a:t>
            </a:r>
            <a:r>
              <a:rPr lang="en-US" b="1" dirty="0">
                <a:solidFill>
                  <a:srgbClr val="0070C0"/>
                </a:solidFill>
              </a:rPr>
              <a:t>formats commonly used in the community</a:t>
            </a:r>
            <a:endParaRPr lang="en-US" dirty="0"/>
          </a:p>
          <a:p>
            <a:pPr lvl="1"/>
            <a:r>
              <a:rPr lang="en-US" dirty="0"/>
              <a:t>Represents the </a:t>
            </a:r>
            <a:r>
              <a:rPr lang="en-US" b="1" dirty="0">
                <a:solidFill>
                  <a:srgbClr val="0070C0"/>
                </a:solidFill>
              </a:rPr>
              <a:t>best common denominator </a:t>
            </a:r>
            <a:r>
              <a:rPr lang="en-US" dirty="0"/>
              <a:t>by providing a Reference Process Model (</a:t>
            </a:r>
            <a:r>
              <a:rPr lang="en-US" b="1" dirty="0">
                <a:solidFill>
                  <a:srgbClr val="0070C0"/>
                </a:solidFill>
              </a:rPr>
              <a:t>RPM</a:t>
            </a:r>
            <a:r>
              <a:rPr lang="en-US" dirty="0"/>
              <a:t>), a formal Reference Abstract Data Model (</a:t>
            </a:r>
            <a:r>
              <a:rPr lang="en-US" b="1" dirty="0">
                <a:solidFill>
                  <a:srgbClr val="0070C0"/>
                </a:solidFill>
              </a:rPr>
              <a:t>RADM</a:t>
            </a:r>
            <a:r>
              <a:rPr lang="en-US" dirty="0"/>
              <a:t>), relying on use of </a:t>
            </a:r>
            <a:r>
              <a:rPr lang="en-US" b="1" dirty="0">
                <a:solidFill>
                  <a:srgbClr val="0070C0"/>
                </a:solidFill>
              </a:rPr>
              <a:t>existing Formats</a:t>
            </a:r>
            <a:r>
              <a:rPr lang="en-US" dirty="0"/>
              <a:t>, specifying </a:t>
            </a:r>
            <a:r>
              <a:rPr lang="en-US" b="1" dirty="0">
                <a:solidFill>
                  <a:srgbClr val="0070C0"/>
                </a:solidFill>
              </a:rPr>
              <a:t>unique Profiles</a:t>
            </a:r>
            <a:r>
              <a:rPr lang="en-US" dirty="0"/>
              <a:t>, and focusing on </a:t>
            </a:r>
            <a:r>
              <a:rPr lang="en-US" b="1" dirty="0">
                <a:solidFill>
                  <a:srgbClr val="0070C0"/>
                </a:solidFill>
              </a:rPr>
              <a:t>metadata and attribution semantics</a:t>
            </a:r>
          </a:p>
          <a:p>
            <a:pPr lvl="1"/>
            <a:r>
              <a:rPr lang="en-US" b="1" dirty="0">
                <a:solidFill>
                  <a:srgbClr val="0070C0"/>
                </a:solidFill>
              </a:rPr>
              <a:t>Does not impose internal solutions </a:t>
            </a:r>
            <a:r>
              <a:rPr lang="en-US" dirty="0"/>
              <a:t>on producers </a:t>
            </a:r>
          </a:p>
          <a:p>
            <a:pPr lvl="1"/>
            <a:r>
              <a:rPr lang="en-US" dirty="0"/>
              <a:t>Provides a </a:t>
            </a:r>
            <a:r>
              <a:rPr lang="en-US" b="1" dirty="0">
                <a:solidFill>
                  <a:srgbClr val="0070C0"/>
                </a:solidFill>
              </a:rPr>
              <a:t>common data sharing approach</a:t>
            </a:r>
            <a:r>
              <a:rPr lang="en-US" b="1" dirty="0"/>
              <a:t> </a:t>
            </a:r>
            <a:r>
              <a:rPr lang="en-US" dirty="0"/>
              <a:t>that relies on a formal abstract data model (RADM), along with specific metadata and attribution (Product #2)</a:t>
            </a:r>
          </a:p>
          <a:p>
            <a:pPr lvl="1"/>
            <a:endParaRPr lang="en-US" dirty="0"/>
          </a:p>
          <a:p>
            <a:r>
              <a:rPr lang="en-US" dirty="0"/>
              <a:t>This allows the </a:t>
            </a:r>
            <a:r>
              <a:rPr lang="en-US" b="1" dirty="0">
                <a:solidFill>
                  <a:srgbClr val="0070C0"/>
                </a:solidFill>
              </a:rPr>
              <a:t>best sharing </a:t>
            </a:r>
            <a:r>
              <a:rPr lang="en-US" dirty="0"/>
              <a:t>of data, </a:t>
            </a:r>
            <a:r>
              <a:rPr lang="en-US" b="1" dirty="0">
                <a:solidFill>
                  <a:srgbClr val="0070C0"/>
                </a:solidFill>
              </a:rPr>
              <a:t>independently from target applications</a:t>
            </a:r>
            <a:r>
              <a:rPr lang="en-US" dirty="0">
                <a:solidFill>
                  <a:srgbClr val="0070C0"/>
                </a:solidFill>
              </a:rPr>
              <a:t> </a:t>
            </a:r>
            <a:r>
              <a:rPr lang="en-US" dirty="0"/>
              <a:t>implementation, </a:t>
            </a:r>
          </a:p>
          <a:p>
            <a:pPr lvl="1"/>
            <a:r>
              <a:rPr lang="en-US" dirty="0"/>
              <a:t>with a current scope addressing </a:t>
            </a:r>
            <a:r>
              <a:rPr lang="en-US" b="1" dirty="0">
                <a:solidFill>
                  <a:srgbClr val="0070C0"/>
                </a:solidFill>
              </a:rPr>
              <a:t>static terrain</a:t>
            </a:r>
            <a:r>
              <a:rPr lang="en-US" dirty="0"/>
              <a:t>.</a:t>
            </a:r>
          </a:p>
          <a:p>
            <a:pPr lvl="1"/>
            <a:r>
              <a:rPr lang="en-US" dirty="0"/>
              <a:t>See NATO Group MSG-156 on dynamic terrain and weather</a:t>
            </a:r>
          </a:p>
          <a:p>
            <a:pPr lvl="1"/>
            <a:endParaRPr lang="en-US" dirty="0"/>
          </a:p>
        </p:txBody>
      </p:sp>
      <p:sp>
        <p:nvSpPr>
          <p:cNvPr id="5" name="Rectangle 3">
            <a:extLst>
              <a:ext uri="{FF2B5EF4-FFF2-40B4-BE49-F238E27FC236}">
                <a16:creationId xmlns:a16="http://schemas.microsoft.com/office/drawing/2014/main" id="{A01B7F09-08AB-4FB3-BC48-E7C4AACCC994}"/>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74</a:t>
            </a:fld>
            <a:endParaRPr lang="en-US" dirty="0"/>
          </a:p>
        </p:txBody>
      </p:sp>
    </p:spTree>
    <p:extLst>
      <p:ext uri="{BB962C8B-B14F-4D97-AF65-F5344CB8AC3E}">
        <p14:creationId xmlns:p14="http://schemas.microsoft.com/office/powerpoint/2010/main" val="3906402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Tutorial Objectives (</a:t>
            </a:r>
            <a:r>
              <a:rPr lang="fr-FR" dirty="0" err="1"/>
              <a:t>reminder</a:t>
            </a:r>
            <a:r>
              <a:rPr lang="fr-FR" dirty="0"/>
              <a:t>)</a:t>
            </a:r>
          </a:p>
        </p:txBody>
      </p:sp>
      <p:sp>
        <p:nvSpPr>
          <p:cNvPr id="3" name="Espace réservé du contenu 2"/>
          <p:cNvSpPr>
            <a:spLocks noGrp="1"/>
          </p:cNvSpPr>
          <p:nvPr>
            <p:ph sz="quarter" idx="11"/>
          </p:nvPr>
        </p:nvSpPr>
        <p:spPr/>
        <p:txBody>
          <a:bodyPr>
            <a:normAutofit/>
          </a:bodyPr>
          <a:lstStyle/>
          <a:p>
            <a:r>
              <a:rPr lang="en-US" dirty="0"/>
              <a:t>At the completion of this tutorial the attendee will be able to:</a:t>
            </a:r>
          </a:p>
          <a:p>
            <a:pPr lvl="1"/>
            <a:r>
              <a:rPr lang="en-US" b="1" dirty="0"/>
              <a:t>Recognize</a:t>
            </a:r>
            <a:r>
              <a:rPr lang="en-US" dirty="0"/>
              <a:t> the main interoperability and reuse issues associated with  use of terrain/environmental data in distributed simulation</a:t>
            </a:r>
          </a:p>
          <a:p>
            <a:pPr lvl="1"/>
            <a:r>
              <a:rPr lang="en-US" b="1" dirty="0"/>
              <a:t>Discuss</a:t>
            </a:r>
            <a:r>
              <a:rPr lang="en-US" dirty="0"/>
              <a:t> the general process steps in creation of environmental databases, and the various data involved</a:t>
            </a:r>
          </a:p>
          <a:p>
            <a:pPr lvl="1"/>
            <a:r>
              <a:rPr lang="en-US" b="1" dirty="0"/>
              <a:t>Recognize/name</a:t>
            </a:r>
            <a:r>
              <a:rPr lang="en-US" dirty="0"/>
              <a:t> the two SISO RIEDP Products, their role, and their main components</a:t>
            </a:r>
          </a:p>
          <a:p>
            <a:pPr lvl="1"/>
            <a:r>
              <a:rPr lang="en-US" b="1" dirty="0"/>
              <a:t>Employ</a:t>
            </a:r>
            <a:r>
              <a:rPr lang="en-US" dirty="0"/>
              <a:t> the appropriate RIEDP products and principles to efficiently share environmental databases</a:t>
            </a:r>
          </a:p>
          <a:p>
            <a:pPr lvl="1"/>
            <a:r>
              <a:rPr lang="en-US" b="1" dirty="0"/>
              <a:t>Contrast</a:t>
            </a:r>
            <a:r>
              <a:rPr lang="en-US" dirty="0"/>
              <a:t> details of the RIEDP components with the issues to solve</a:t>
            </a:r>
          </a:p>
          <a:p>
            <a:pPr lvl="1"/>
            <a:r>
              <a:rPr lang="en-US" b="1" dirty="0"/>
              <a:t>Judge</a:t>
            </a:r>
            <a:r>
              <a:rPr lang="en-US" dirty="0"/>
              <a:t> the use of RIEDP in a simulation project</a:t>
            </a:r>
          </a:p>
          <a:p>
            <a:pPr lvl="1"/>
            <a:r>
              <a:rPr lang="en-US" b="1" dirty="0"/>
              <a:t>Support</a:t>
            </a:r>
            <a:r>
              <a:rPr lang="en-US" dirty="0"/>
              <a:t> the evolutions of the RIEDP Products</a:t>
            </a:r>
          </a:p>
        </p:txBody>
      </p:sp>
      <p:pic>
        <p:nvPicPr>
          <p:cNvPr id="5" name="Image 4">
            <a:extLst>
              <a:ext uri="{FF2B5EF4-FFF2-40B4-BE49-F238E27FC236}">
                <a16:creationId xmlns:a16="http://schemas.microsoft.com/office/drawing/2014/main" id="{4764522E-B55B-4C6B-B34E-36709A50F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272" y="4160252"/>
            <a:ext cx="2772870" cy="2079183"/>
          </a:xfrm>
          <a:prstGeom prst="rect">
            <a:avLst/>
          </a:prstGeom>
        </p:spPr>
      </p:pic>
      <p:sp>
        <p:nvSpPr>
          <p:cNvPr id="6" name="WordArt 8">
            <a:extLst>
              <a:ext uri="{FF2B5EF4-FFF2-40B4-BE49-F238E27FC236}">
                <a16:creationId xmlns:a16="http://schemas.microsoft.com/office/drawing/2014/main" id="{82916CD9-5157-4A23-AA24-CB4703892D9F}"/>
              </a:ext>
            </a:extLst>
          </p:cNvPr>
          <p:cNvSpPr>
            <a:spLocks noChangeArrowheads="1" noChangeShapeType="1" noTextEdit="1"/>
          </p:cNvSpPr>
          <p:nvPr/>
        </p:nvSpPr>
        <p:spPr bwMode="auto">
          <a:xfrm rot="20964052">
            <a:off x="5523652" y="5800040"/>
            <a:ext cx="4009020" cy="761306"/>
          </a:xfrm>
          <a:prstGeom prst="rect">
            <a:avLst/>
          </a:prstGeom>
          <a:extLst>
            <a:ext uri="{AF507438-7753-43E0-B8FC-AC1667EBCBE1}">
              <a14:hiddenEffects xmlns:a14="http://schemas.microsoft.com/office/drawing/2010/main">
                <a:effectLst/>
              </a14:hiddenEffects>
            </a:ext>
          </a:extLst>
        </p:spPr>
        <p:txBody>
          <a:bodyPr wrap="none" fromWordArt="1"/>
          <a:lstStyle/>
          <a:p>
            <a:pPr algn="ctr"/>
            <a:r>
              <a:rPr lang="en-US" sz="16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Product = Result of a SISO standardization effort </a:t>
            </a:r>
          </a:p>
          <a:p>
            <a:pPr algn="ctr"/>
            <a:r>
              <a:rPr lang="en-US" sz="16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Non-commercial !</a:t>
            </a:r>
          </a:p>
        </p:txBody>
      </p:sp>
      <p:sp>
        <p:nvSpPr>
          <p:cNvPr id="7" name="Rectangle 3">
            <a:extLst>
              <a:ext uri="{FF2B5EF4-FFF2-40B4-BE49-F238E27FC236}">
                <a16:creationId xmlns:a16="http://schemas.microsoft.com/office/drawing/2014/main" id="{D1483C2B-01BE-476E-AA61-AF6235E1AEED}"/>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75</a:t>
            </a:fld>
            <a:endParaRPr lang="en-US" dirty="0"/>
          </a:p>
        </p:txBody>
      </p:sp>
    </p:spTree>
    <p:extLst>
      <p:ext uri="{BB962C8B-B14F-4D97-AF65-F5344CB8AC3E}">
        <p14:creationId xmlns:p14="http://schemas.microsoft.com/office/powerpoint/2010/main" val="1618039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Q &amp; A</a:t>
            </a:r>
          </a:p>
        </p:txBody>
      </p:sp>
      <p:sp>
        <p:nvSpPr>
          <p:cNvPr id="3" name="Espace réservé du contenu 2"/>
          <p:cNvSpPr>
            <a:spLocks noGrp="1"/>
          </p:cNvSpPr>
          <p:nvPr>
            <p:ph sz="quarter" idx="11"/>
          </p:nvPr>
        </p:nvSpPr>
        <p:spPr/>
        <p:txBody>
          <a:bodyPr/>
          <a:lstStyle/>
          <a:p>
            <a:r>
              <a:rPr lang="en-US" dirty="0"/>
              <a:t>More information:</a:t>
            </a:r>
          </a:p>
          <a:p>
            <a:pPr lvl="1"/>
            <a:r>
              <a:rPr lang="en-US" dirty="0"/>
              <a:t>Download the Specification from </a:t>
            </a:r>
            <a:r>
              <a:rPr lang="en-US" dirty="0">
                <a:hlinkClick r:id="rId2"/>
              </a:rPr>
              <a:t>www.sisostds.org</a:t>
            </a:r>
            <a:r>
              <a:rPr lang="en-US" dirty="0"/>
              <a:t>  </a:t>
            </a:r>
          </a:p>
          <a:p>
            <a:pPr lvl="2"/>
            <a:r>
              <a:rPr lang="en-US" dirty="0"/>
              <a:t>PDG SISO Library File Folder – Access PDG Documents  </a:t>
            </a:r>
          </a:p>
          <a:p>
            <a:pPr lvl="2"/>
            <a:r>
              <a:rPr lang="en-US" dirty="0"/>
              <a:t>Select SISO Digital Library &gt; Development Groups &gt; RIEDP PDG</a:t>
            </a:r>
          </a:p>
          <a:p>
            <a:pPr lvl="1"/>
            <a:r>
              <a:rPr lang="en-US" dirty="0"/>
              <a:t>Get involved in RIEPD PDG and EDRS PSG</a:t>
            </a:r>
          </a:p>
          <a:p>
            <a:r>
              <a:rPr lang="en-US" dirty="0"/>
              <a:t>Any questions on:</a:t>
            </a:r>
          </a:p>
          <a:p>
            <a:pPr lvl="1"/>
            <a:r>
              <a:rPr lang="en-US" dirty="0"/>
              <a:t>The Requirements ?</a:t>
            </a:r>
          </a:p>
          <a:p>
            <a:pPr lvl="1"/>
            <a:r>
              <a:rPr lang="en-US" dirty="0"/>
              <a:t>The RIEDP Products ?</a:t>
            </a:r>
          </a:p>
          <a:p>
            <a:pPr lvl="1"/>
            <a:r>
              <a:rPr lang="en-US" dirty="0"/>
              <a:t>How is RIEDP different ?</a:t>
            </a:r>
          </a:p>
          <a:p>
            <a:pPr lvl="1"/>
            <a:r>
              <a:rPr lang="en-US" dirty="0"/>
              <a:t>Other challenges for Environmental databases ?</a:t>
            </a:r>
          </a:p>
          <a:p>
            <a:pPr lvl="1"/>
            <a:r>
              <a:rPr lang="en-US" dirty="0"/>
              <a:t>Any other Environmental Data related subject ?</a:t>
            </a:r>
          </a:p>
          <a:p>
            <a:endParaRPr lang="en-US" dirty="0"/>
          </a:p>
          <a:p>
            <a:endParaRPr lang="en-US" dirty="0"/>
          </a:p>
        </p:txBody>
      </p:sp>
      <p:pic>
        <p:nvPicPr>
          <p:cNvPr id="5" name="Picture 13" descr="header">
            <a:extLst>
              <a:ext uri="{FF2B5EF4-FFF2-40B4-BE49-F238E27FC236}">
                <a16:creationId xmlns:a16="http://schemas.microsoft.com/office/drawing/2014/main" id="{7FABE36A-1290-4CF8-A915-79F97F1E0ED7}"/>
              </a:ext>
            </a:extLst>
          </p:cNvPr>
          <p:cNvPicPr>
            <a:picLocks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8700419" y="1143192"/>
            <a:ext cx="2272540" cy="80022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4A4F7BF-8ADD-405F-B7DC-A62E2747D1AD}"/>
              </a:ext>
            </a:extLst>
          </p:cNvPr>
          <p:cNvPicPr>
            <a:picLocks noChangeAspect="1"/>
          </p:cNvPicPr>
          <p:nvPr/>
        </p:nvPicPr>
        <p:blipFill>
          <a:blip r:embed="rId4"/>
          <a:stretch>
            <a:fillRect/>
          </a:stretch>
        </p:blipFill>
        <p:spPr>
          <a:xfrm>
            <a:off x="8848832" y="2837469"/>
            <a:ext cx="2547890" cy="3284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3">
            <a:extLst>
              <a:ext uri="{FF2B5EF4-FFF2-40B4-BE49-F238E27FC236}">
                <a16:creationId xmlns:a16="http://schemas.microsoft.com/office/drawing/2014/main" id="{4FEAFA9C-36B9-460B-A74C-4A89173C601B}"/>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76</a:t>
            </a:fld>
            <a:endParaRPr lang="en-US" dirty="0"/>
          </a:p>
        </p:txBody>
      </p:sp>
    </p:spTree>
    <p:extLst>
      <p:ext uri="{BB962C8B-B14F-4D97-AF65-F5344CB8AC3E}">
        <p14:creationId xmlns:p14="http://schemas.microsoft.com/office/powerpoint/2010/main" val="4095950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CBF1A8A-20E8-414C-9F39-2C1E0FD16E1E}"/>
              </a:ext>
            </a:extLst>
          </p:cNvPr>
          <p:cNvSpPr>
            <a:spLocks noGrp="1"/>
          </p:cNvSpPr>
          <p:nvPr>
            <p:ph type="title"/>
          </p:nvPr>
        </p:nvSpPr>
        <p:spPr/>
        <p:txBody>
          <a:bodyPr/>
          <a:lstStyle/>
          <a:p>
            <a:r>
              <a:rPr lang="fr-FR" dirty="0"/>
              <a:t>Backup slides for the Q&amp;A session</a:t>
            </a:r>
            <a:endParaRPr lang="en-US" dirty="0"/>
          </a:p>
        </p:txBody>
      </p:sp>
      <p:sp>
        <p:nvSpPr>
          <p:cNvPr id="6" name="Espace réservé du texte 5">
            <a:extLst>
              <a:ext uri="{FF2B5EF4-FFF2-40B4-BE49-F238E27FC236}">
                <a16:creationId xmlns:a16="http://schemas.microsoft.com/office/drawing/2014/main" id="{8470628C-0725-463D-8E7B-1D69A5CD70C0}"/>
              </a:ext>
            </a:extLst>
          </p:cNvPr>
          <p:cNvSpPr>
            <a:spLocks noGrp="1"/>
          </p:cNvSpPr>
          <p:nvPr>
            <p:ph type="body" idx="1"/>
          </p:nvPr>
        </p:nvSpPr>
        <p:spPr/>
        <p:txBody>
          <a:bodyPr/>
          <a:lstStyle/>
          <a:p>
            <a:endParaRPr lang="en-US"/>
          </a:p>
        </p:txBody>
      </p:sp>
      <p:sp>
        <p:nvSpPr>
          <p:cNvPr id="7" name="Rectangle 3">
            <a:extLst>
              <a:ext uri="{FF2B5EF4-FFF2-40B4-BE49-F238E27FC236}">
                <a16:creationId xmlns:a16="http://schemas.microsoft.com/office/drawing/2014/main" id="{7FD8105F-703E-4D3E-AD2B-92D0B92F6D9B}"/>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77</a:t>
            </a:fld>
            <a:endParaRPr lang="en-US" dirty="0"/>
          </a:p>
        </p:txBody>
      </p:sp>
    </p:spTree>
    <p:extLst>
      <p:ext uri="{BB962C8B-B14F-4D97-AF65-F5344CB8AC3E}">
        <p14:creationId xmlns:p14="http://schemas.microsoft.com/office/powerpoint/2010/main" val="2975177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8275" y="-25878"/>
            <a:ext cx="8974328" cy="795130"/>
          </a:xfrm>
        </p:spPr>
        <p:txBody>
          <a:bodyPr>
            <a:normAutofit fontScale="90000"/>
          </a:bodyPr>
          <a:lstStyle/>
          <a:p>
            <a:r>
              <a:rPr lang="fr-FR" sz="2200" dirty="0"/>
              <a:t>RIEDP-</a:t>
            </a:r>
            <a:r>
              <a:rPr lang="fr-FR" sz="2200" dirty="0" err="1"/>
              <a:t>Required</a:t>
            </a:r>
            <a:r>
              <a:rPr lang="fr-FR" sz="2200" dirty="0"/>
              <a:t> formats </a:t>
            </a:r>
            <a:br>
              <a:rPr lang="fr-FR" sz="2200" dirty="0"/>
            </a:br>
            <a:r>
              <a:rPr lang="en-US" sz="3100" dirty="0"/>
              <a:t>Guidelines for Evaluation of Candidate Formats</a:t>
            </a:r>
            <a:endParaRPr lang="fr-FR" dirty="0"/>
          </a:p>
        </p:txBody>
      </p:sp>
      <p:sp>
        <p:nvSpPr>
          <p:cNvPr id="3" name="Espace réservé du contenu 2"/>
          <p:cNvSpPr>
            <a:spLocks noGrp="1"/>
          </p:cNvSpPr>
          <p:nvPr>
            <p:ph sz="quarter" idx="11"/>
          </p:nvPr>
        </p:nvSpPr>
        <p:spPr/>
        <p:txBody>
          <a:bodyPr>
            <a:normAutofit fontScale="92500" lnSpcReduction="10000"/>
          </a:bodyPr>
          <a:lstStyle/>
          <a:p>
            <a:r>
              <a:rPr lang="en-US" dirty="0"/>
              <a:t>For the exchange of RIEDP-compliant products and databases, RIEDP specifies existing file formats applicable to the various layers of the RADM. </a:t>
            </a:r>
          </a:p>
          <a:p>
            <a:r>
              <a:rPr lang="en-US" dirty="0"/>
              <a:t>In response to dynamic changes in technology and evolving requirements, the list of RIEDP-exchange formats may be extended, updated, or modified through amendment or revision of this specification. </a:t>
            </a:r>
            <a:endParaRPr lang="fr-FR" dirty="0"/>
          </a:p>
          <a:p>
            <a:r>
              <a:rPr lang="en-US" dirty="0"/>
              <a:t>All changes shall conform to the following criteria:</a:t>
            </a:r>
            <a:endParaRPr lang="fr-FR" dirty="0"/>
          </a:p>
          <a:p>
            <a:pPr lvl="1"/>
            <a:r>
              <a:rPr lang="en-US" dirty="0"/>
              <a:t>Preservation of RADM and/or RPM compatibility shall be the primary objective, when modifications or replacement of existing formats are being considered. </a:t>
            </a:r>
            <a:endParaRPr lang="fr-FR" dirty="0"/>
          </a:p>
          <a:p>
            <a:pPr lvl="1"/>
            <a:r>
              <a:rPr lang="en-US" dirty="0"/>
              <a:t>Candidate formats shall comply with the RADM principles. </a:t>
            </a:r>
          </a:p>
          <a:p>
            <a:pPr lvl="1"/>
            <a:r>
              <a:rPr lang="en-US" dirty="0"/>
              <a:t>For instance, the addition of a new 3D model or feature format shall include the definition and compliancy of the corresponding attributes and attribution rules.  As needed, open and free tools will be provided to ensure conversion to and from the candidate format are possible.</a:t>
            </a:r>
          </a:p>
          <a:p>
            <a:r>
              <a:rPr lang="en-US" dirty="0"/>
              <a:t>This is to be analyzed during the Support Phase.</a:t>
            </a:r>
            <a:endParaRPr lang="fr-FR" dirty="0"/>
          </a:p>
          <a:p>
            <a:endParaRPr lang="fr-FR" dirty="0"/>
          </a:p>
        </p:txBody>
      </p:sp>
      <p:sp>
        <p:nvSpPr>
          <p:cNvPr id="5" name="Rectangle 3">
            <a:extLst>
              <a:ext uri="{FF2B5EF4-FFF2-40B4-BE49-F238E27FC236}">
                <a16:creationId xmlns:a16="http://schemas.microsoft.com/office/drawing/2014/main" id="{F5A90360-2107-459D-9F34-C8AEA6D83E39}"/>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78</a:t>
            </a:fld>
            <a:endParaRPr lang="en-US" dirty="0"/>
          </a:p>
        </p:txBody>
      </p:sp>
    </p:spTree>
    <p:extLst>
      <p:ext uri="{BB962C8B-B14F-4D97-AF65-F5344CB8AC3E}">
        <p14:creationId xmlns:p14="http://schemas.microsoft.com/office/powerpoint/2010/main" val="1195500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noProof="0"/>
              <a:t>Current Status of RIEDP Products</a:t>
            </a:r>
            <a:endParaRPr lang="en-US" noProof="0" dirty="0"/>
          </a:p>
        </p:txBody>
      </p:sp>
      <p:sp>
        <p:nvSpPr>
          <p:cNvPr id="3" name="Espace réservé du contenu 2"/>
          <p:cNvSpPr>
            <a:spLocks noGrp="1"/>
          </p:cNvSpPr>
          <p:nvPr>
            <p:ph sz="quarter" idx="11"/>
          </p:nvPr>
        </p:nvSpPr>
        <p:spPr/>
        <p:txBody>
          <a:bodyPr>
            <a:normAutofit/>
          </a:bodyPr>
          <a:lstStyle/>
          <a:p>
            <a:r>
              <a:rPr lang="en-US" sz="2800" noProof="0" dirty="0">
                <a:solidFill>
                  <a:srgbClr val="0070C0"/>
                </a:solidFill>
              </a:rPr>
              <a:t>Product n°1</a:t>
            </a:r>
          </a:p>
          <a:p>
            <a:pPr lvl="1"/>
            <a:r>
              <a:rPr lang="en-US" sz="2400" noProof="0" dirty="0"/>
              <a:t>RIEDP Data Model Foundations</a:t>
            </a:r>
          </a:p>
          <a:p>
            <a:pPr lvl="2"/>
            <a:r>
              <a:rPr lang="en-US" sz="2000" dirty="0"/>
              <a:t>SISO Guidance Document</a:t>
            </a:r>
          </a:p>
          <a:p>
            <a:pPr lvl="2"/>
            <a:r>
              <a:rPr lang="en-US" sz="2000" noProof="0" dirty="0"/>
              <a:t>Submitted to </a:t>
            </a:r>
            <a:r>
              <a:rPr lang="en-US" sz="2000" b="1" noProof="0" dirty="0"/>
              <a:t>Balloting</a:t>
            </a:r>
            <a:r>
              <a:rPr lang="en-US" sz="2000" noProof="0" dirty="0"/>
              <a:t> </a:t>
            </a:r>
            <a:r>
              <a:rPr lang="en-US" sz="2000" dirty="0"/>
              <a:t>: During March ’18</a:t>
            </a:r>
          </a:p>
          <a:p>
            <a:pPr lvl="2"/>
            <a:r>
              <a:rPr lang="en-US" sz="2000" noProof="0" dirty="0"/>
              <a:t>Approval During </a:t>
            </a:r>
            <a:r>
              <a:rPr lang="en-US" sz="2000" dirty="0"/>
              <a:t>Fall</a:t>
            </a:r>
            <a:r>
              <a:rPr lang="en-US" sz="2000" noProof="0" dirty="0"/>
              <a:t> ’18 SIW</a:t>
            </a:r>
          </a:p>
          <a:p>
            <a:pPr lvl="2"/>
            <a:r>
              <a:rPr lang="en-US" sz="2000" dirty="0"/>
              <a:t>Published</a:t>
            </a:r>
            <a:endParaRPr lang="en-US" sz="2000" noProof="0" dirty="0"/>
          </a:p>
          <a:p>
            <a:r>
              <a:rPr lang="en-US" sz="2800" noProof="0" dirty="0">
                <a:solidFill>
                  <a:srgbClr val="00B050"/>
                </a:solidFill>
              </a:rPr>
              <a:t>Product n°2</a:t>
            </a:r>
          </a:p>
          <a:p>
            <a:pPr lvl="1"/>
            <a:r>
              <a:rPr lang="en-US" sz="2400" noProof="0" dirty="0"/>
              <a:t>RIEDP Detailed Features Description</a:t>
            </a:r>
          </a:p>
          <a:p>
            <a:pPr lvl="2"/>
            <a:r>
              <a:rPr lang="en-US" sz="2000" dirty="0"/>
              <a:t>SISO Standard Document</a:t>
            </a:r>
          </a:p>
          <a:p>
            <a:pPr lvl="2"/>
            <a:r>
              <a:rPr lang="en-US" sz="2000" dirty="0"/>
              <a:t>Development initiated Summer 2017</a:t>
            </a:r>
          </a:p>
          <a:p>
            <a:pPr lvl="2"/>
            <a:r>
              <a:rPr lang="en-US" sz="2000" dirty="0"/>
              <a:t>Conclusion expected End ’20</a:t>
            </a:r>
          </a:p>
        </p:txBody>
      </p:sp>
      <p:sp>
        <p:nvSpPr>
          <p:cNvPr id="8" name="Carré corné 7">
            <a:hlinkClick r:id="rId2" action="ppaction://hlinkfile"/>
          </p:cNvPr>
          <p:cNvSpPr/>
          <p:nvPr/>
        </p:nvSpPr>
        <p:spPr bwMode="auto">
          <a:xfrm>
            <a:off x="8979130" y="1823010"/>
            <a:ext cx="1385228" cy="618459"/>
          </a:xfrm>
          <a:prstGeom prst="foldedCorner">
            <a:avLst/>
          </a:prstGeom>
          <a:ln>
            <a:headEnd type="none" w="med" len="med"/>
            <a:tailEnd type="none" w="med" len="med"/>
          </a:ln>
          <a:effectLst>
            <a:outerShdw blurRad="76200" dir="18900000" sy="23000" kx="-1200000" algn="bl"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1200" dirty="0">
                <a:solidFill>
                  <a:srgbClr val="5378B3"/>
                </a:solidFill>
                <a:latin typeface="Arial" charset="0"/>
              </a:rPr>
              <a:t>RIEDP DM </a:t>
            </a:r>
            <a:r>
              <a:rPr lang="fr-FR" sz="1200" dirty="0" err="1">
                <a:solidFill>
                  <a:srgbClr val="5378B3"/>
                </a:solidFill>
                <a:latin typeface="Arial" charset="0"/>
              </a:rPr>
              <a:t>Foundations</a:t>
            </a:r>
            <a:endParaRPr lang="fr-FR" sz="1200" dirty="0">
              <a:solidFill>
                <a:srgbClr val="5378B3"/>
              </a:solidFill>
              <a:latin typeface="Arial" charset="0"/>
            </a:endParaRPr>
          </a:p>
          <a:p>
            <a:pPr algn="ctr" fontAlgn="base">
              <a:spcBef>
                <a:spcPct val="0"/>
              </a:spcBef>
              <a:spcAft>
                <a:spcPct val="0"/>
              </a:spcAft>
            </a:pPr>
            <a:r>
              <a:rPr lang="fr-FR" sz="1200" dirty="0">
                <a:solidFill>
                  <a:srgbClr val="5378B3"/>
                </a:solidFill>
                <a:latin typeface="Arial" charset="0"/>
              </a:rPr>
              <a:t>V 1.2a</a:t>
            </a:r>
            <a:endParaRPr lang="en-US" sz="1200" dirty="0">
              <a:solidFill>
                <a:srgbClr val="5378B3"/>
              </a:solidFill>
              <a:latin typeface="Arial" charset="0"/>
            </a:endParaRPr>
          </a:p>
        </p:txBody>
      </p:sp>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7898" y="2977332"/>
            <a:ext cx="2627692" cy="1683886"/>
          </a:xfrm>
          <a:prstGeom prst="rect">
            <a:avLst/>
          </a:prstGeom>
          <a:solidFill>
            <a:schemeClr val="bg1"/>
          </a:solidFill>
          <a:ln>
            <a:noFill/>
          </a:ln>
          <a:effectLst>
            <a:outerShdw blurRad="76200" dir="18900000" sy="23000" kx="-1200000" algn="bl" rotWithShape="0">
              <a:prstClr val="black">
                <a:alpha val="20000"/>
              </a:prstClr>
            </a:outerShdw>
          </a:effectLst>
        </p:spPr>
      </p:pic>
      <p:pic>
        <p:nvPicPr>
          <p:cNvPr id="4" name="Image 3"/>
          <p:cNvPicPr>
            <a:picLocks noChangeAspect="1"/>
          </p:cNvPicPr>
          <p:nvPr/>
        </p:nvPicPr>
        <p:blipFill>
          <a:blip r:embed="rId4"/>
          <a:stretch>
            <a:fillRect/>
          </a:stretch>
        </p:blipFill>
        <p:spPr>
          <a:xfrm>
            <a:off x="6636052" y="5195693"/>
            <a:ext cx="5427033" cy="1245881"/>
          </a:xfrm>
          <a:prstGeom prst="rect">
            <a:avLst/>
          </a:prstGeom>
          <a:effectLst>
            <a:outerShdw blurRad="76200" dir="18900000" sy="23000" kx="-1200000" algn="bl" rotWithShape="0">
              <a:prstClr val="black">
                <a:alpha val="20000"/>
              </a:prstClr>
            </a:outerShdw>
          </a:effectLst>
        </p:spPr>
      </p:pic>
      <p:sp>
        <p:nvSpPr>
          <p:cNvPr id="5" name="Flèche vers le bas 4"/>
          <p:cNvSpPr/>
          <p:nvPr/>
        </p:nvSpPr>
        <p:spPr>
          <a:xfrm>
            <a:off x="10468253" y="4780799"/>
            <a:ext cx="360040" cy="353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p:cNvSpPr/>
          <p:nvPr/>
        </p:nvSpPr>
        <p:spPr>
          <a:xfrm>
            <a:off x="8949770" y="4780799"/>
            <a:ext cx="360040" cy="35375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0" name="Rectangle 3">
            <a:extLst>
              <a:ext uri="{FF2B5EF4-FFF2-40B4-BE49-F238E27FC236}">
                <a16:creationId xmlns:a16="http://schemas.microsoft.com/office/drawing/2014/main" id="{FE06D5AB-F0BF-4101-9EE1-1BCB38B20B11}"/>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79</a:t>
            </a:fld>
            <a:endParaRPr lang="en-US" dirty="0"/>
          </a:p>
        </p:txBody>
      </p:sp>
    </p:spTree>
    <p:extLst>
      <p:ext uri="{BB962C8B-B14F-4D97-AF65-F5344CB8AC3E}">
        <p14:creationId xmlns:p14="http://schemas.microsoft.com/office/powerpoint/2010/main" val="39357020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043" y="1166821"/>
            <a:ext cx="11176977" cy="5239207"/>
          </a:xfrm>
          <a:prstGeom prst="rect">
            <a:avLst/>
          </a:prstGeom>
          <a:ln>
            <a:noFill/>
          </a:ln>
          <a:effectLst>
            <a:softEdge rad="112500"/>
          </a:effectLst>
        </p:spPr>
      </p:pic>
      <p:sp>
        <p:nvSpPr>
          <p:cNvPr id="2" name="Titre 1"/>
          <p:cNvSpPr>
            <a:spLocks noGrp="1"/>
          </p:cNvSpPr>
          <p:nvPr>
            <p:ph type="title"/>
          </p:nvPr>
        </p:nvSpPr>
        <p:spPr>
          <a:xfrm>
            <a:off x="2397038" y="0"/>
            <a:ext cx="7897648" cy="795130"/>
          </a:xfrm>
        </p:spPr>
        <p:txBody>
          <a:bodyPr>
            <a:normAutofit fontScale="90000"/>
          </a:bodyPr>
          <a:lstStyle/>
          <a:p>
            <a:r>
              <a:rPr lang="en-US" dirty="0"/>
              <a:t>SE Requirements for an Aircraft Simulator (1/7)</a:t>
            </a:r>
            <a:endParaRPr lang="en-US" noProof="0" dirty="0"/>
          </a:p>
        </p:txBody>
      </p:sp>
      <p:sp>
        <p:nvSpPr>
          <p:cNvPr id="19" name="Rectangle 3">
            <a:extLst>
              <a:ext uri="{FF2B5EF4-FFF2-40B4-BE49-F238E27FC236}">
                <a16:creationId xmlns:a16="http://schemas.microsoft.com/office/drawing/2014/main" id="{29391739-B1D4-4871-A692-6D00789C00FC}"/>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8</a:t>
            </a:fld>
            <a:endParaRPr lang="en-US" dirty="0"/>
          </a:p>
        </p:txBody>
      </p:sp>
      <p:sp>
        <p:nvSpPr>
          <p:cNvPr id="15" name="WordArt 8"/>
          <p:cNvSpPr>
            <a:spLocks noChangeArrowheads="1" noChangeShapeType="1" noTextEdit="1"/>
          </p:cNvSpPr>
          <p:nvPr/>
        </p:nvSpPr>
        <p:spPr bwMode="auto">
          <a:xfrm>
            <a:off x="6405966" y="1673218"/>
            <a:ext cx="3888720" cy="131946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Large Areas</a:t>
            </a: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Diversity of Terrain Natures</a:t>
            </a:r>
          </a:p>
        </p:txBody>
      </p:sp>
    </p:spTree>
    <p:extLst>
      <p:ext uri="{BB962C8B-B14F-4D97-AF65-F5344CB8AC3E}">
        <p14:creationId xmlns:p14="http://schemas.microsoft.com/office/powerpoint/2010/main" val="16118626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7" descr="D:\Utilisateurs\jlgougeat\Pictures\APOGEE\MIDI-entreToulon-et-Marseille5-26mars16h00-80km.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69006" y="1178482"/>
            <a:ext cx="11073920" cy="5190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026199" y="0"/>
            <a:ext cx="8158480" cy="795130"/>
          </a:xfrm>
        </p:spPr>
        <p:txBody>
          <a:bodyPr>
            <a:normAutofit fontScale="90000"/>
          </a:bodyPr>
          <a:lstStyle/>
          <a:p>
            <a:r>
              <a:rPr lang="en-US" dirty="0"/>
              <a:t>SE Requirements for an Aircraft Simulator (2/7)</a:t>
            </a:r>
            <a:endParaRPr lang="en-US" noProof="0" dirty="0"/>
          </a:p>
        </p:txBody>
      </p:sp>
      <p:sp>
        <p:nvSpPr>
          <p:cNvPr id="19" name="Rectangle 3">
            <a:extLst>
              <a:ext uri="{FF2B5EF4-FFF2-40B4-BE49-F238E27FC236}">
                <a16:creationId xmlns:a16="http://schemas.microsoft.com/office/drawing/2014/main" id="{29391739-B1D4-4871-A692-6D00789C00FC}"/>
              </a:ext>
            </a:extLst>
          </p:cNvPr>
          <p:cNvSpPr>
            <a:spLocks noGrp="1" noChangeArrowheads="1"/>
          </p:cNvSpPr>
          <p:nvPr>
            <p:ph type="sldNum" sz="quarter" idx="4"/>
          </p:nvPr>
        </p:nvSpPr>
        <p:spPr>
          <a:prstGeom prst="rect">
            <a:avLst/>
          </a:prstGeom>
        </p:spPr>
        <p:txBody>
          <a:bodyPr/>
          <a:lstStyle>
            <a:lvl1pPr algn="r">
              <a:defRPr sz="1400"/>
            </a:lvl1pPr>
          </a:lstStyle>
          <a:p>
            <a:pPr>
              <a:defRPr/>
            </a:pPr>
            <a:fld id="{D68E8870-17DE-45C4-A8DD-7644B2422933}" type="slidenum">
              <a:rPr lang="en-US" smtClean="0"/>
              <a:pPr>
                <a:defRPr/>
              </a:pPr>
              <a:t>9</a:t>
            </a:fld>
            <a:endParaRPr lang="en-US" dirty="0"/>
          </a:p>
        </p:txBody>
      </p:sp>
      <p:sp>
        <p:nvSpPr>
          <p:cNvPr id="15" name="WordArt 8"/>
          <p:cNvSpPr>
            <a:spLocks noChangeArrowheads="1" noChangeShapeType="1" noTextEdit="1"/>
          </p:cNvSpPr>
          <p:nvPr/>
        </p:nvSpPr>
        <p:spPr bwMode="auto">
          <a:xfrm>
            <a:off x="6405966" y="1673218"/>
            <a:ext cx="3888720" cy="131946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Large Areas</a:t>
            </a: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Diversity of Terrain Natures</a:t>
            </a:r>
          </a:p>
        </p:txBody>
      </p:sp>
    </p:spTree>
    <p:extLst>
      <p:ext uri="{BB962C8B-B14F-4D97-AF65-F5344CB8AC3E}">
        <p14:creationId xmlns:p14="http://schemas.microsoft.com/office/powerpoint/2010/main" val="2326413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57F0DEB944A942A5624E21E434F1DB" ma:contentTypeVersion="12" ma:contentTypeDescription="Create a new document." ma:contentTypeScope="" ma:versionID="cee6aa154e76a34c73dae38d96b5913c">
  <xsd:schema xmlns:xsd="http://www.w3.org/2001/XMLSchema" xmlns:xs="http://www.w3.org/2001/XMLSchema" xmlns:p="http://schemas.microsoft.com/office/2006/metadata/properties" xmlns:ns3="cbdd9ae2-f1f3-4ba4-9310-c5d2da2168cd" xmlns:ns4="6f187c0b-d7e4-4ead-8ffc-32777b4bc642" targetNamespace="http://schemas.microsoft.com/office/2006/metadata/properties" ma:root="true" ma:fieldsID="e611f0036b34c69de607584efd515a76" ns3:_="" ns4:_="">
    <xsd:import namespace="cbdd9ae2-f1f3-4ba4-9310-c5d2da2168cd"/>
    <xsd:import namespace="6f187c0b-d7e4-4ead-8ffc-32777b4bc64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d9ae2-f1f3-4ba4-9310-c5d2da2168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187c0b-d7e4-4ead-8ffc-32777b4bc64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dcmitype/"/>
    <ds:schemaRef ds:uri="http://www.w3.org/XML/1998/namespace"/>
    <ds:schemaRef ds:uri="http://schemas.openxmlformats.org/package/2006/metadata/core-properties"/>
    <ds:schemaRef ds:uri="6f187c0b-d7e4-4ead-8ffc-32777b4bc642"/>
    <ds:schemaRef ds:uri="cbdd9ae2-f1f3-4ba4-9310-c5d2da2168cd"/>
  </ds:schemaRefs>
</ds:datastoreItem>
</file>

<file path=customXml/itemProps3.xml><?xml version="1.0" encoding="utf-8"?>
<ds:datastoreItem xmlns:ds="http://schemas.openxmlformats.org/officeDocument/2006/customXml" ds:itemID="{B3B887FB-83D7-4240-B97B-2525BCD299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dd9ae2-f1f3-4ba4-9310-c5d2da2168cd"/>
    <ds:schemaRef ds:uri="6f187c0b-d7e4-4ead-8ffc-32777b4bc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16778</TotalTime>
  <Words>5602</Words>
  <Application>Microsoft Office PowerPoint</Application>
  <PresentationFormat>Widescreen</PresentationFormat>
  <Paragraphs>1298</Paragraphs>
  <Slides>79</Slides>
  <Notes>64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2" baseType="lpstr">
      <vt:lpstr>Arial</vt:lpstr>
      <vt:lpstr>Arial Narrow</vt:lpstr>
      <vt:lpstr>Calibri</vt:lpstr>
      <vt:lpstr>Century Gothic</vt:lpstr>
      <vt:lpstr>Courier New</vt:lpstr>
      <vt:lpstr>Eras Demi ITC</vt:lpstr>
      <vt:lpstr>Impact</vt:lpstr>
      <vt:lpstr>Leelawadee</vt:lpstr>
      <vt:lpstr>Tahoma</vt:lpstr>
      <vt:lpstr>Times New Roman</vt:lpstr>
      <vt:lpstr>Wingdings</vt:lpstr>
      <vt:lpstr>1_Blends</vt:lpstr>
      <vt:lpstr>Image</vt:lpstr>
      <vt:lpstr>PowerPoint Presentation</vt:lpstr>
      <vt:lpstr>Tutorial Objectives</vt:lpstr>
      <vt:lpstr>Problem – Importance - Relevance</vt:lpstr>
      <vt:lpstr>How RIEDP adresses this</vt:lpstr>
      <vt:lpstr>Agenda</vt:lpstr>
      <vt:lpstr>The Operational Context</vt:lpstr>
      <vt:lpstr>Live Virtual Constructive Training</vt:lpstr>
      <vt:lpstr>SE Requirements for an Aircraft Simulator (1/7)</vt:lpstr>
      <vt:lpstr>SE Requirements for an Aircraft Simulator (2/7)</vt:lpstr>
      <vt:lpstr>SE Requirements for an Aircraft Simulator (3/7)</vt:lpstr>
      <vt:lpstr>SE Requirements for an Aircraft Simulator (4/7)</vt:lpstr>
      <vt:lpstr>SE Requirements for an Aircraft Simulator (5/7)</vt:lpstr>
      <vt:lpstr>SE Requirements for an Aircraft Simulator (6/7)</vt:lpstr>
      <vt:lpstr>SE Requirements for an Aircraft Simulator (7/7)</vt:lpstr>
      <vt:lpstr>Building a Simulator Database</vt:lpstr>
      <vt:lpstr>Terrain Database Generation – A Universal Process</vt:lpstr>
      <vt:lpstr>Additional issues for Distributed Simulation / LVC Reuse – Correlation – Interoperability …. (1/2)</vt:lpstr>
      <vt:lpstr>Additional issues for Distributed Simulation / LVC Reuse – Correlation – Interoperability …. (2/2)</vt:lpstr>
      <vt:lpstr>Examples of Interoperability issues in Large Exercises</vt:lpstr>
      <vt:lpstr>M&amp;S Interoperability</vt:lpstr>
      <vt:lpstr>The RIEDP approach</vt:lpstr>
      <vt:lpstr>Data Transformation Process – Two main phases (1/3)</vt:lpstr>
      <vt:lpstr>Data Transformation Process – Two main phases (2/3)</vt:lpstr>
      <vt:lpstr>Data Transformation Process – Two main phases (3/3)</vt:lpstr>
      <vt:lpstr>Source Data from Various Origins</vt:lpstr>
      <vt:lpstr>Phase1 :  Generation of the Intermediate Datasets</vt:lpstr>
      <vt:lpstr>Phase 2 : Generation of Target DBs</vt:lpstr>
      <vt:lpstr>Data Transformation Process – Possible Improvement (1/4)</vt:lpstr>
      <vt:lpstr>Data Transformation Process – Possible Improvement (2/4)</vt:lpstr>
      <vt:lpstr>Data Transformation Process – Possible Improvement (3/4)</vt:lpstr>
      <vt:lpstr>Data Transformation Process – Possible Improvement (4/4)</vt:lpstr>
      <vt:lpstr>Key Topics for Database sharing</vt:lpstr>
      <vt:lpstr>International M&amp;S Initiatives &amp; Standardization Efforts (1/2)</vt:lpstr>
      <vt:lpstr>International M&amp;S Initiatives &amp; Standardization Efforts (2/2)</vt:lpstr>
      <vt:lpstr>RIEDP – Two Products</vt:lpstr>
      <vt:lpstr>The RIEDP Components:  The RPM</vt:lpstr>
      <vt:lpstr>RIEDP Reference Process Model / Process Flow (1/2)</vt:lpstr>
      <vt:lpstr>RIEDP Reference Process Model / Process Flow (2/2)</vt:lpstr>
      <vt:lpstr>RIEDP Reference Process Model - Data Flow</vt:lpstr>
      <vt:lpstr>The RIEDP Components:  The RADM</vt:lpstr>
      <vt:lpstr>Main Components of a Database</vt:lpstr>
      <vt:lpstr>RIEDP Reference Abstract Data Model (upper part - 1/2)</vt:lpstr>
      <vt:lpstr>RIEDP Reference Abstract Data Model (upper part - 2/2)</vt:lpstr>
      <vt:lpstr>RIEDP Reference Abstract Data Model (Lower part)</vt:lpstr>
      <vt:lpstr>RIEDP Reference Abstract Data Model (Lower part)</vt:lpstr>
      <vt:lpstr>RIEDP Reference Abstract Data Model (Full)</vt:lpstr>
      <vt:lpstr>RIEDP Reference Abstract Data Model</vt:lpstr>
      <vt:lpstr>The RIEDP Components:  The RADM Parts</vt:lpstr>
      <vt:lpstr>RIEDP-required formats</vt:lpstr>
      <vt:lpstr>Export Database</vt:lpstr>
      <vt:lpstr>RIEDP Geospatial Conventions / Tiling</vt:lpstr>
      <vt:lpstr>RIEDP Geospatial Conventions / Spatial Reference</vt:lpstr>
      <vt:lpstr>RIEDP Attribution Model</vt:lpstr>
      <vt:lpstr>RIEDP Data Organization</vt:lpstr>
      <vt:lpstr>RIEDP Metadata - Organization</vt:lpstr>
      <vt:lpstr>RIEDP Profiles</vt:lpstr>
      <vt:lpstr>Conformance</vt:lpstr>
      <vt:lpstr>Semantics for RIEDP data sharing</vt:lpstr>
      <vt:lpstr>Areas of data semantics in RADM</vt:lpstr>
      <vt:lpstr>Product 2 - Detailed Features Description - Goal</vt:lpstr>
      <vt:lpstr>Relating Features and Attributes</vt:lpstr>
      <vt:lpstr>Feature Instance &amp; Feature Templates </vt:lpstr>
      <vt:lpstr>Vector data in shapefiles</vt:lpstr>
      <vt:lpstr>RIEDP Attribution Model : Features (Shapefiles + XML)</vt:lpstr>
      <vt:lpstr>Example : Material Characteristics (1/3) </vt:lpstr>
      <vt:lpstr>Example : Material Characteristics (2/3) </vt:lpstr>
      <vt:lpstr>Example : Material Characteristics (3/3) </vt:lpstr>
      <vt:lpstr>The Experts’ Corner</vt:lpstr>
      <vt:lpstr>RIEDP and the  other Initiatives</vt:lpstr>
      <vt:lpstr>RIEDP and other Initiatives - Process view</vt:lpstr>
      <vt:lpstr>Comparison of different database sharing solutions</vt:lpstr>
      <vt:lpstr>Summary &amp; Conclusion</vt:lpstr>
      <vt:lpstr>RIEDP – Two Products</vt:lpstr>
      <vt:lpstr>Take away</vt:lpstr>
      <vt:lpstr>Tutorial Objectives (reminder)</vt:lpstr>
      <vt:lpstr>Q &amp; A</vt:lpstr>
      <vt:lpstr>Backup slides for the Q&amp;A session</vt:lpstr>
      <vt:lpstr>RIEDP-Required formats  Guidelines for Evaluation of Candidate Formats</vt:lpstr>
      <vt:lpstr>Current Status of RIEDP Products</vt:lpstr>
    </vt:vector>
  </TitlesOfParts>
  <Company>Sogitec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RIEDP Brief</dc:title>
  <dc:creator>JL GOUGEAT</dc:creator>
  <cp:lastModifiedBy>Lisa Holt</cp:lastModifiedBy>
  <cp:revision>358</cp:revision>
  <cp:lastPrinted>1601-01-01T00:00:00Z</cp:lastPrinted>
  <dcterms:created xsi:type="dcterms:W3CDTF">2016-03-29T15:29:36Z</dcterms:created>
  <dcterms:modified xsi:type="dcterms:W3CDTF">2021-10-18T20:26:18Z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0x0101009657F0DEB944A942A5624E21E434F1DB</vt:lpwstr>
  </property>
  <property fmtid="{D5CDD505-2E9C-101B-9397-08002B2CF9AE}" pid="3" name="DocumentDescription">
    <vt:lpwstr>&lt;div class=ExternalClass9DF5FD6F97034AAA9FF0AABB8157F05A&gt; &lt;/div&gt;</vt:lpwstr>
  </property>
</Properties>
</file>