
<file path=[Content_Types].xml><?xml version="1.0" encoding="utf-8"?>
<Types xmlns="http://schemas.openxmlformats.org/package/2006/content-types">
  <Default Extension="emf" ContentType="image/x-emf"/>
  <Default Extension="jpeg" ContentType="image/jpeg"/>
  <Default Extension="jpg" ContentType="image/jpeg"/>
  <Default Extension="m4v"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5"/>
  </p:notesMasterIdLst>
  <p:handoutMasterIdLst>
    <p:handoutMasterId r:id="rId56"/>
  </p:handoutMasterIdLst>
  <p:sldIdLst>
    <p:sldId id="303" r:id="rId5"/>
    <p:sldId id="395" r:id="rId6"/>
    <p:sldId id="392" r:id="rId7"/>
    <p:sldId id="304" r:id="rId8"/>
    <p:sldId id="401" r:id="rId9"/>
    <p:sldId id="402" r:id="rId10"/>
    <p:sldId id="328" r:id="rId11"/>
    <p:sldId id="331" r:id="rId12"/>
    <p:sldId id="332" r:id="rId13"/>
    <p:sldId id="393" r:id="rId14"/>
    <p:sldId id="364" r:id="rId15"/>
    <p:sldId id="396" r:id="rId16"/>
    <p:sldId id="326" r:id="rId17"/>
    <p:sldId id="327" r:id="rId18"/>
    <p:sldId id="341" r:id="rId19"/>
    <p:sldId id="365" r:id="rId20"/>
    <p:sldId id="366" r:id="rId21"/>
    <p:sldId id="308" r:id="rId22"/>
    <p:sldId id="342" r:id="rId23"/>
    <p:sldId id="334" r:id="rId24"/>
    <p:sldId id="335" r:id="rId25"/>
    <p:sldId id="381" r:id="rId26"/>
    <p:sldId id="375" r:id="rId27"/>
    <p:sldId id="387" r:id="rId28"/>
    <p:sldId id="376" r:id="rId29"/>
    <p:sldId id="377" r:id="rId30"/>
    <p:sldId id="378" r:id="rId31"/>
    <p:sldId id="380" r:id="rId32"/>
    <p:sldId id="383" r:id="rId33"/>
    <p:sldId id="384" r:id="rId34"/>
    <p:sldId id="385" r:id="rId35"/>
    <p:sldId id="397" r:id="rId36"/>
    <p:sldId id="388" r:id="rId37"/>
    <p:sldId id="361" r:id="rId38"/>
    <p:sldId id="362" r:id="rId39"/>
    <p:sldId id="363" r:id="rId40"/>
    <p:sldId id="398" r:id="rId41"/>
    <p:sldId id="389" r:id="rId42"/>
    <p:sldId id="321" r:id="rId43"/>
    <p:sldId id="346" r:id="rId44"/>
    <p:sldId id="347" r:id="rId45"/>
    <p:sldId id="374" r:id="rId46"/>
    <p:sldId id="399" r:id="rId47"/>
    <p:sldId id="386" r:id="rId48"/>
    <p:sldId id="356" r:id="rId49"/>
    <p:sldId id="390" r:id="rId50"/>
    <p:sldId id="391" r:id="rId51"/>
    <p:sldId id="394" r:id="rId52"/>
    <p:sldId id="339" r:id="rId53"/>
    <p:sldId id="400" r:id="rId54"/>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dnaszewski, Carol - US" initials="JC-U" lastIdx="4" clrIdx="0">
    <p:extLst>
      <p:ext uri="{19B8F6BF-5375-455C-9EA6-DF929625EA0E}">
        <p15:presenceInfo xmlns:p15="http://schemas.microsoft.com/office/powerpoint/2012/main" userId="S::carol.jednaszewski@caci.com::01f876a5-dab2-4e43-a0a0-47b70afdb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075"/>
    <a:srgbClr val="4A92DB"/>
    <a:srgbClr val="E7BA00"/>
    <a:srgbClr val="01E8C7"/>
    <a:srgbClr val="DBEAA9"/>
    <a:srgbClr val="E6E6E6"/>
    <a:srgbClr val="66CCFF"/>
    <a:srgbClr val="F88C2A"/>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34" autoAdjust="0"/>
  </p:normalViewPr>
  <p:slideViewPr>
    <p:cSldViewPr snapToGrid="0">
      <p:cViewPr varScale="1">
        <p:scale>
          <a:sx n="51" d="100"/>
          <a:sy n="51" d="100"/>
        </p:scale>
        <p:origin x="811"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51668-A965-4CE4-86A8-ABE1C50E1F37}" type="doc">
      <dgm:prSet loTypeId="urn:microsoft.com/office/officeart/2005/8/layout/pyramid1" loCatId="pyramid" qsTypeId="urn:microsoft.com/office/officeart/2005/8/quickstyle/simple1" qsCatId="simple" csTypeId="urn:microsoft.com/office/officeart/2005/8/colors/accent1_2" csCatId="accent1" phldr="1"/>
      <dgm:spPr/>
    </dgm:pt>
    <dgm:pt modelId="{1E5A846A-EF0B-443D-81A0-D41DC0A870CB}">
      <dgm:prSet phldrT="[Text]" custT="1"/>
      <dgm:spPr>
        <a:solidFill>
          <a:srgbClr val="F88C2A"/>
        </a:solidFill>
      </dgm:spPr>
      <dgm:t>
        <a:bodyPr lIns="0" tIns="27432" rIns="0" bIns="0"/>
        <a:lstStyle/>
        <a:p>
          <a:r>
            <a:rPr lang="en-US" sz="1400" b="1" dirty="0">
              <a:latin typeface="Arial Narrow" panose="020B0606020202030204" pitchFamily="34" charset="0"/>
            </a:rPr>
            <a:t>Does</a:t>
          </a:r>
        </a:p>
      </dgm:t>
    </dgm:pt>
    <dgm:pt modelId="{4ECED301-71B8-47AE-8C4C-134AD4BC2007}" type="parTrans" cxnId="{35497864-471E-48C3-8A7D-BFDFEF4B168D}">
      <dgm:prSet/>
      <dgm:spPr/>
      <dgm:t>
        <a:bodyPr/>
        <a:lstStyle/>
        <a:p>
          <a:endParaRPr lang="en-US"/>
        </a:p>
      </dgm:t>
    </dgm:pt>
    <dgm:pt modelId="{F8F4ED3B-E45E-429A-A05E-6367A0FAEEF6}" type="sibTrans" cxnId="{35497864-471E-48C3-8A7D-BFDFEF4B168D}">
      <dgm:prSet/>
      <dgm:spPr/>
      <dgm:t>
        <a:bodyPr/>
        <a:lstStyle/>
        <a:p>
          <a:endParaRPr lang="en-US"/>
        </a:p>
      </dgm:t>
    </dgm:pt>
    <dgm:pt modelId="{29B0CCE4-7068-4889-A795-D0146A4F407A}">
      <dgm:prSet phldrT="[Text]" custT="1"/>
      <dgm:spPr>
        <a:solidFill>
          <a:srgbClr val="6699FF"/>
        </a:solidFill>
      </dgm:spPr>
      <dgm:t>
        <a:bodyPr lIns="0" tIns="27432" rIns="0" bIns="0"/>
        <a:lstStyle/>
        <a:p>
          <a:r>
            <a:rPr lang="en-US" sz="1400" b="1" dirty="0">
              <a:latin typeface="Arial Narrow" panose="020B0606020202030204" pitchFamily="34" charset="0"/>
            </a:rPr>
            <a:t>Shows How</a:t>
          </a:r>
        </a:p>
      </dgm:t>
    </dgm:pt>
    <dgm:pt modelId="{541B0162-6A39-46BD-92A3-D0F7C3842454}" type="parTrans" cxnId="{7090000A-5161-47EF-856B-5BB5330B9CB3}">
      <dgm:prSet/>
      <dgm:spPr/>
      <dgm:t>
        <a:bodyPr/>
        <a:lstStyle/>
        <a:p>
          <a:endParaRPr lang="en-US"/>
        </a:p>
      </dgm:t>
    </dgm:pt>
    <dgm:pt modelId="{03BDAF33-75EB-48DF-A115-5D5CDBCD3E70}" type="sibTrans" cxnId="{7090000A-5161-47EF-856B-5BB5330B9CB3}">
      <dgm:prSet/>
      <dgm:spPr/>
      <dgm:t>
        <a:bodyPr/>
        <a:lstStyle/>
        <a:p>
          <a:endParaRPr lang="en-US"/>
        </a:p>
      </dgm:t>
    </dgm:pt>
    <dgm:pt modelId="{AB96A2F5-1708-40B8-9A9D-446AC07E096A}">
      <dgm:prSet phldrT="[Text]" custT="1"/>
      <dgm:spPr>
        <a:solidFill>
          <a:srgbClr val="6699FF"/>
        </a:solidFill>
      </dgm:spPr>
      <dgm:t>
        <a:bodyPr lIns="0" tIns="27432" rIns="0" bIns="0"/>
        <a:lstStyle/>
        <a:p>
          <a:r>
            <a:rPr lang="en-US" sz="1400" b="1" dirty="0">
              <a:latin typeface="Arial Narrow" panose="020B0606020202030204" pitchFamily="34" charset="0"/>
            </a:rPr>
            <a:t>Knows How</a:t>
          </a:r>
        </a:p>
      </dgm:t>
    </dgm:pt>
    <dgm:pt modelId="{57EE8E10-0CC8-44D7-AB92-56688462C26D}" type="parTrans" cxnId="{6C70ADDC-CD80-4D19-AF61-F4584DF0F22C}">
      <dgm:prSet/>
      <dgm:spPr/>
      <dgm:t>
        <a:bodyPr/>
        <a:lstStyle/>
        <a:p>
          <a:endParaRPr lang="en-US"/>
        </a:p>
      </dgm:t>
    </dgm:pt>
    <dgm:pt modelId="{646C394A-AB2D-4530-A4E7-1403864DBCF7}" type="sibTrans" cxnId="{6C70ADDC-CD80-4D19-AF61-F4584DF0F22C}">
      <dgm:prSet/>
      <dgm:spPr/>
      <dgm:t>
        <a:bodyPr/>
        <a:lstStyle/>
        <a:p>
          <a:endParaRPr lang="en-US"/>
        </a:p>
      </dgm:t>
    </dgm:pt>
    <dgm:pt modelId="{19D494FF-65A9-41C8-A737-72C4393B4C60}">
      <dgm:prSet phldrT="[Text]" custT="1"/>
      <dgm:spPr>
        <a:solidFill>
          <a:srgbClr val="6699FF"/>
        </a:solidFill>
      </dgm:spPr>
      <dgm:t>
        <a:bodyPr lIns="0" tIns="27432" rIns="0" bIns="0"/>
        <a:lstStyle/>
        <a:p>
          <a:r>
            <a:rPr lang="en-US" sz="1400" b="1" dirty="0">
              <a:latin typeface="Arial Narrow" panose="020B0606020202030204" pitchFamily="34" charset="0"/>
            </a:rPr>
            <a:t>Knows</a:t>
          </a:r>
        </a:p>
      </dgm:t>
    </dgm:pt>
    <dgm:pt modelId="{5AC3E944-7B02-47F3-806E-0A6C8C0D9E48}" type="parTrans" cxnId="{D3070C7B-D098-4098-81A4-1599C5865CD6}">
      <dgm:prSet/>
      <dgm:spPr/>
      <dgm:t>
        <a:bodyPr/>
        <a:lstStyle/>
        <a:p>
          <a:endParaRPr lang="en-US"/>
        </a:p>
      </dgm:t>
    </dgm:pt>
    <dgm:pt modelId="{7961EA41-8DAE-42B4-8F51-A39A108DE275}" type="sibTrans" cxnId="{D3070C7B-D098-4098-81A4-1599C5865CD6}">
      <dgm:prSet/>
      <dgm:spPr/>
      <dgm:t>
        <a:bodyPr/>
        <a:lstStyle/>
        <a:p>
          <a:endParaRPr lang="en-US"/>
        </a:p>
      </dgm:t>
    </dgm:pt>
    <dgm:pt modelId="{97B6875F-255C-4EBD-B1D4-FA4ED59D4414}" type="pres">
      <dgm:prSet presAssocID="{40151668-A965-4CE4-86A8-ABE1C50E1F37}" presName="Name0" presStyleCnt="0">
        <dgm:presLayoutVars>
          <dgm:dir/>
          <dgm:animLvl val="lvl"/>
          <dgm:resizeHandles val="exact"/>
        </dgm:presLayoutVars>
      </dgm:prSet>
      <dgm:spPr/>
    </dgm:pt>
    <dgm:pt modelId="{9C6B9A06-96CE-45DA-9614-B1041384FE51}" type="pres">
      <dgm:prSet presAssocID="{1E5A846A-EF0B-443D-81A0-D41DC0A870CB}" presName="Name8" presStyleCnt="0"/>
      <dgm:spPr/>
    </dgm:pt>
    <dgm:pt modelId="{41106754-19CA-4B12-A870-A34997967F2C}" type="pres">
      <dgm:prSet presAssocID="{1E5A846A-EF0B-443D-81A0-D41DC0A870CB}" presName="level" presStyleLbl="node1" presStyleIdx="0" presStyleCnt="4">
        <dgm:presLayoutVars>
          <dgm:chMax val="1"/>
          <dgm:bulletEnabled val="1"/>
        </dgm:presLayoutVars>
      </dgm:prSet>
      <dgm:spPr/>
    </dgm:pt>
    <dgm:pt modelId="{E032DF01-8261-4896-ACB8-05FFEBFBB00C}" type="pres">
      <dgm:prSet presAssocID="{1E5A846A-EF0B-443D-81A0-D41DC0A870CB}" presName="levelTx" presStyleLbl="revTx" presStyleIdx="0" presStyleCnt="0">
        <dgm:presLayoutVars>
          <dgm:chMax val="1"/>
          <dgm:bulletEnabled val="1"/>
        </dgm:presLayoutVars>
      </dgm:prSet>
      <dgm:spPr/>
    </dgm:pt>
    <dgm:pt modelId="{CD6EDF5B-2DD2-49E8-BD45-FA9E9D9DC219}" type="pres">
      <dgm:prSet presAssocID="{29B0CCE4-7068-4889-A795-D0146A4F407A}" presName="Name8" presStyleCnt="0"/>
      <dgm:spPr/>
    </dgm:pt>
    <dgm:pt modelId="{C0C60138-9CDE-4660-B197-7CD4B39E6923}" type="pres">
      <dgm:prSet presAssocID="{29B0CCE4-7068-4889-A795-D0146A4F407A}" presName="level" presStyleLbl="node1" presStyleIdx="1" presStyleCnt="4">
        <dgm:presLayoutVars>
          <dgm:chMax val="1"/>
          <dgm:bulletEnabled val="1"/>
        </dgm:presLayoutVars>
      </dgm:prSet>
      <dgm:spPr/>
    </dgm:pt>
    <dgm:pt modelId="{06254361-1142-42B0-AC57-3B1DE89107AA}" type="pres">
      <dgm:prSet presAssocID="{29B0CCE4-7068-4889-A795-D0146A4F407A}" presName="levelTx" presStyleLbl="revTx" presStyleIdx="0" presStyleCnt="0">
        <dgm:presLayoutVars>
          <dgm:chMax val="1"/>
          <dgm:bulletEnabled val="1"/>
        </dgm:presLayoutVars>
      </dgm:prSet>
      <dgm:spPr/>
    </dgm:pt>
    <dgm:pt modelId="{03CC0E3C-D9FE-49F1-8BCD-719F632B4559}" type="pres">
      <dgm:prSet presAssocID="{AB96A2F5-1708-40B8-9A9D-446AC07E096A}" presName="Name8" presStyleCnt="0"/>
      <dgm:spPr/>
    </dgm:pt>
    <dgm:pt modelId="{3E01EE75-B189-485E-9842-D55958C5CD73}" type="pres">
      <dgm:prSet presAssocID="{AB96A2F5-1708-40B8-9A9D-446AC07E096A}" presName="level" presStyleLbl="node1" presStyleIdx="2" presStyleCnt="4">
        <dgm:presLayoutVars>
          <dgm:chMax val="1"/>
          <dgm:bulletEnabled val="1"/>
        </dgm:presLayoutVars>
      </dgm:prSet>
      <dgm:spPr/>
    </dgm:pt>
    <dgm:pt modelId="{225E5740-A094-402A-A70A-D01667E319B3}" type="pres">
      <dgm:prSet presAssocID="{AB96A2F5-1708-40B8-9A9D-446AC07E096A}" presName="levelTx" presStyleLbl="revTx" presStyleIdx="0" presStyleCnt="0">
        <dgm:presLayoutVars>
          <dgm:chMax val="1"/>
          <dgm:bulletEnabled val="1"/>
        </dgm:presLayoutVars>
      </dgm:prSet>
      <dgm:spPr/>
    </dgm:pt>
    <dgm:pt modelId="{4019148A-0664-47D3-99DF-C455247C526B}" type="pres">
      <dgm:prSet presAssocID="{19D494FF-65A9-41C8-A737-72C4393B4C60}" presName="Name8" presStyleCnt="0"/>
      <dgm:spPr/>
    </dgm:pt>
    <dgm:pt modelId="{A856FFEB-8C06-4229-9B8C-EED94FE23429}" type="pres">
      <dgm:prSet presAssocID="{19D494FF-65A9-41C8-A737-72C4393B4C60}" presName="level" presStyleLbl="node1" presStyleIdx="3" presStyleCnt="4">
        <dgm:presLayoutVars>
          <dgm:chMax val="1"/>
          <dgm:bulletEnabled val="1"/>
        </dgm:presLayoutVars>
      </dgm:prSet>
      <dgm:spPr/>
    </dgm:pt>
    <dgm:pt modelId="{34F7958F-CE16-44CC-A86F-4DF9028AD019}" type="pres">
      <dgm:prSet presAssocID="{19D494FF-65A9-41C8-A737-72C4393B4C60}" presName="levelTx" presStyleLbl="revTx" presStyleIdx="0" presStyleCnt="0">
        <dgm:presLayoutVars>
          <dgm:chMax val="1"/>
          <dgm:bulletEnabled val="1"/>
        </dgm:presLayoutVars>
      </dgm:prSet>
      <dgm:spPr/>
    </dgm:pt>
  </dgm:ptLst>
  <dgm:cxnLst>
    <dgm:cxn modelId="{7090000A-5161-47EF-856B-5BB5330B9CB3}" srcId="{40151668-A965-4CE4-86A8-ABE1C50E1F37}" destId="{29B0CCE4-7068-4889-A795-D0146A4F407A}" srcOrd="1" destOrd="0" parTransId="{541B0162-6A39-46BD-92A3-D0F7C3842454}" sibTransId="{03BDAF33-75EB-48DF-A115-5D5CDBCD3E70}"/>
    <dgm:cxn modelId="{83A42524-2C51-46CA-BA6C-E4EEB5542F25}" type="presOf" srcId="{19D494FF-65A9-41C8-A737-72C4393B4C60}" destId="{34F7958F-CE16-44CC-A86F-4DF9028AD019}" srcOrd="1" destOrd="0" presId="urn:microsoft.com/office/officeart/2005/8/layout/pyramid1"/>
    <dgm:cxn modelId="{FF685128-7D7A-43DB-B637-20343B27B9EE}" type="presOf" srcId="{29B0CCE4-7068-4889-A795-D0146A4F407A}" destId="{06254361-1142-42B0-AC57-3B1DE89107AA}" srcOrd="1" destOrd="0" presId="urn:microsoft.com/office/officeart/2005/8/layout/pyramid1"/>
    <dgm:cxn modelId="{74084031-766D-4790-B408-E3EB282D779B}" type="presOf" srcId="{40151668-A965-4CE4-86A8-ABE1C50E1F37}" destId="{97B6875F-255C-4EBD-B1D4-FA4ED59D4414}" srcOrd="0" destOrd="0" presId="urn:microsoft.com/office/officeart/2005/8/layout/pyramid1"/>
    <dgm:cxn modelId="{30A6AB5F-CA91-4B5E-A469-CFD55419AAD0}" type="presOf" srcId="{1E5A846A-EF0B-443D-81A0-D41DC0A870CB}" destId="{41106754-19CA-4B12-A870-A34997967F2C}" srcOrd="0" destOrd="0" presId="urn:microsoft.com/office/officeart/2005/8/layout/pyramid1"/>
    <dgm:cxn modelId="{35497864-471E-48C3-8A7D-BFDFEF4B168D}" srcId="{40151668-A965-4CE4-86A8-ABE1C50E1F37}" destId="{1E5A846A-EF0B-443D-81A0-D41DC0A870CB}" srcOrd="0" destOrd="0" parTransId="{4ECED301-71B8-47AE-8C4C-134AD4BC2007}" sibTransId="{F8F4ED3B-E45E-429A-A05E-6367A0FAEEF6}"/>
    <dgm:cxn modelId="{D3070C7B-D098-4098-81A4-1599C5865CD6}" srcId="{40151668-A965-4CE4-86A8-ABE1C50E1F37}" destId="{19D494FF-65A9-41C8-A737-72C4393B4C60}" srcOrd="3" destOrd="0" parTransId="{5AC3E944-7B02-47F3-806E-0A6C8C0D9E48}" sibTransId="{7961EA41-8DAE-42B4-8F51-A39A108DE275}"/>
    <dgm:cxn modelId="{5A5C3D7B-8DFA-492F-ADAF-0AA37135A351}" type="presOf" srcId="{1E5A846A-EF0B-443D-81A0-D41DC0A870CB}" destId="{E032DF01-8261-4896-ACB8-05FFEBFBB00C}" srcOrd="1" destOrd="0" presId="urn:microsoft.com/office/officeart/2005/8/layout/pyramid1"/>
    <dgm:cxn modelId="{27CF62B3-D0B3-4D6A-BB95-9EEB4F4735C0}" type="presOf" srcId="{19D494FF-65A9-41C8-A737-72C4393B4C60}" destId="{A856FFEB-8C06-4229-9B8C-EED94FE23429}" srcOrd="0" destOrd="0" presId="urn:microsoft.com/office/officeart/2005/8/layout/pyramid1"/>
    <dgm:cxn modelId="{43D456C4-EB1C-45D5-BE94-6D3A12ED4031}" type="presOf" srcId="{29B0CCE4-7068-4889-A795-D0146A4F407A}" destId="{C0C60138-9CDE-4660-B197-7CD4B39E6923}" srcOrd="0" destOrd="0" presId="urn:microsoft.com/office/officeart/2005/8/layout/pyramid1"/>
    <dgm:cxn modelId="{6C70ADDC-CD80-4D19-AF61-F4584DF0F22C}" srcId="{40151668-A965-4CE4-86A8-ABE1C50E1F37}" destId="{AB96A2F5-1708-40B8-9A9D-446AC07E096A}" srcOrd="2" destOrd="0" parTransId="{57EE8E10-0CC8-44D7-AB92-56688462C26D}" sibTransId="{646C394A-AB2D-4530-A4E7-1403864DBCF7}"/>
    <dgm:cxn modelId="{A007EEE6-D98B-4DA3-B110-8D65775A812B}" type="presOf" srcId="{AB96A2F5-1708-40B8-9A9D-446AC07E096A}" destId="{225E5740-A094-402A-A70A-D01667E319B3}" srcOrd="1" destOrd="0" presId="urn:microsoft.com/office/officeart/2005/8/layout/pyramid1"/>
    <dgm:cxn modelId="{3677BAF4-E820-4EBF-9F7A-851518DB19A3}" type="presOf" srcId="{AB96A2F5-1708-40B8-9A9D-446AC07E096A}" destId="{3E01EE75-B189-485E-9842-D55958C5CD73}" srcOrd="0" destOrd="0" presId="urn:microsoft.com/office/officeart/2005/8/layout/pyramid1"/>
    <dgm:cxn modelId="{9C40C1BE-733C-40E2-BEEA-347AB578FE8A}" type="presParOf" srcId="{97B6875F-255C-4EBD-B1D4-FA4ED59D4414}" destId="{9C6B9A06-96CE-45DA-9614-B1041384FE51}" srcOrd="0" destOrd="0" presId="urn:microsoft.com/office/officeart/2005/8/layout/pyramid1"/>
    <dgm:cxn modelId="{6DA08735-DC1F-42D5-96E4-D4FABEAD674A}" type="presParOf" srcId="{9C6B9A06-96CE-45DA-9614-B1041384FE51}" destId="{41106754-19CA-4B12-A870-A34997967F2C}" srcOrd="0" destOrd="0" presId="urn:microsoft.com/office/officeart/2005/8/layout/pyramid1"/>
    <dgm:cxn modelId="{4A95FC83-A2BA-465A-BC2F-C75EED4E57A9}" type="presParOf" srcId="{9C6B9A06-96CE-45DA-9614-B1041384FE51}" destId="{E032DF01-8261-4896-ACB8-05FFEBFBB00C}" srcOrd="1" destOrd="0" presId="urn:microsoft.com/office/officeart/2005/8/layout/pyramid1"/>
    <dgm:cxn modelId="{C9CB21D3-16B1-45A4-920C-5583D20FAC02}" type="presParOf" srcId="{97B6875F-255C-4EBD-B1D4-FA4ED59D4414}" destId="{CD6EDF5B-2DD2-49E8-BD45-FA9E9D9DC219}" srcOrd="1" destOrd="0" presId="urn:microsoft.com/office/officeart/2005/8/layout/pyramid1"/>
    <dgm:cxn modelId="{E222C30B-581B-46CB-9796-FF399DA572BD}" type="presParOf" srcId="{CD6EDF5B-2DD2-49E8-BD45-FA9E9D9DC219}" destId="{C0C60138-9CDE-4660-B197-7CD4B39E6923}" srcOrd="0" destOrd="0" presId="urn:microsoft.com/office/officeart/2005/8/layout/pyramid1"/>
    <dgm:cxn modelId="{1831F609-E0FA-41D4-BEBD-55E9CCCD7BF4}" type="presParOf" srcId="{CD6EDF5B-2DD2-49E8-BD45-FA9E9D9DC219}" destId="{06254361-1142-42B0-AC57-3B1DE89107AA}" srcOrd="1" destOrd="0" presId="urn:microsoft.com/office/officeart/2005/8/layout/pyramid1"/>
    <dgm:cxn modelId="{81A4EBEE-744C-4DFC-8E0D-2EE5A55F59E9}" type="presParOf" srcId="{97B6875F-255C-4EBD-B1D4-FA4ED59D4414}" destId="{03CC0E3C-D9FE-49F1-8BCD-719F632B4559}" srcOrd="2" destOrd="0" presId="urn:microsoft.com/office/officeart/2005/8/layout/pyramid1"/>
    <dgm:cxn modelId="{0E6D535D-1771-4B38-86F3-9ABFD1D1B736}" type="presParOf" srcId="{03CC0E3C-D9FE-49F1-8BCD-719F632B4559}" destId="{3E01EE75-B189-485E-9842-D55958C5CD73}" srcOrd="0" destOrd="0" presId="urn:microsoft.com/office/officeart/2005/8/layout/pyramid1"/>
    <dgm:cxn modelId="{52A1EAAC-B08B-4019-9993-632199E08D3A}" type="presParOf" srcId="{03CC0E3C-D9FE-49F1-8BCD-719F632B4559}" destId="{225E5740-A094-402A-A70A-D01667E319B3}" srcOrd="1" destOrd="0" presId="urn:microsoft.com/office/officeart/2005/8/layout/pyramid1"/>
    <dgm:cxn modelId="{E3063B5F-8EEF-437B-AAC4-F79A82AD03B6}" type="presParOf" srcId="{97B6875F-255C-4EBD-B1D4-FA4ED59D4414}" destId="{4019148A-0664-47D3-99DF-C455247C526B}" srcOrd="3" destOrd="0" presId="urn:microsoft.com/office/officeart/2005/8/layout/pyramid1"/>
    <dgm:cxn modelId="{51765E68-CF9D-402A-8B18-D98C7FA69A68}" type="presParOf" srcId="{4019148A-0664-47D3-99DF-C455247C526B}" destId="{A856FFEB-8C06-4229-9B8C-EED94FE23429}" srcOrd="0" destOrd="0" presId="urn:microsoft.com/office/officeart/2005/8/layout/pyramid1"/>
    <dgm:cxn modelId="{BE299942-CCD8-4775-8528-BCCEEA0FF4FA}" type="presParOf" srcId="{4019148A-0664-47D3-99DF-C455247C526B}" destId="{34F7958F-CE16-44CC-A86F-4DF9028AD0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51668-A965-4CE4-86A8-ABE1C50E1F37}" type="doc">
      <dgm:prSet loTypeId="urn:microsoft.com/office/officeart/2005/8/layout/pyramid1" loCatId="pyramid" qsTypeId="urn:microsoft.com/office/officeart/2005/8/quickstyle/simple1" qsCatId="simple" csTypeId="urn:microsoft.com/office/officeart/2005/8/colors/accent1_2" csCatId="accent1" phldr="1"/>
      <dgm:spPr/>
    </dgm:pt>
    <dgm:pt modelId="{1E5A846A-EF0B-443D-81A0-D41DC0A870CB}">
      <dgm:prSet phldrT="[Text]" custT="1"/>
      <dgm:spPr>
        <a:solidFill>
          <a:srgbClr val="6699FF"/>
        </a:solidFill>
      </dgm:spPr>
      <dgm:t>
        <a:bodyPr lIns="0" tIns="27432" rIns="0" bIns="0"/>
        <a:lstStyle/>
        <a:p>
          <a:r>
            <a:rPr lang="en-US" sz="1400" b="1" dirty="0">
              <a:latin typeface="Arial Narrow" panose="020B0606020202030204" pitchFamily="34" charset="0"/>
            </a:rPr>
            <a:t>Does</a:t>
          </a:r>
        </a:p>
      </dgm:t>
    </dgm:pt>
    <dgm:pt modelId="{4ECED301-71B8-47AE-8C4C-134AD4BC2007}" type="parTrans" cxnId="{35497864-471E-48C3-8A7D-BFDFEF4B168D}">
      <dgm:prSet/>
      <dgm:spPr/>
      <dgm:t>
        <a:bodyPr/>
        <a:lstStyle/>
        <a:p>
          <a:endParaRPr lang="en-US"/>
        </a:p>
      </dgm:t>
    </dgm:pt>
    <dgm:pt modelId="{F8F4ED3B-E45E-429A-A05E-6367A0FAEEF6}" type="sibTrans" cxnId="{35497864-471E-48C3-8A7D-BFDFEF4B168D}">
      <dgm:prSet/>
      <dgm:spPr/>
      <dgm:t>
        <a:bodyPr/>
        <a:lstStyle/>
        <a:p>
          <a:endParaRPr lang="en-US"/>
        </a:p>
      </dgm:t>
    </dgm:pt>
    <dgm:pt modelId="{29B0CCE4-7068-4889-A795-D0146A4F407A}">
      <dgm:prSet phldrT="[Text]" custT="1"/>
      <dgm:spPr>
        <a:solidFill>
          <a:srgbClr val="F88C2A"/>
        </a:solidFill>
      </dgm:spPr>
      <dgm:t>
        <a:bodyPr lIns="0" tIns="27432" rIns="0" bIns="0"/>
        <a:lstStyle/>
        <a:p>
          <a:r>
            <a:rPr lang="en-US" sz="1400" b="1" dirty="0">
              <a:latin typeface="Arial Narrow" panose="020B0606020202030204" pitchFamily="34" charset="0"/>
            </a:rPr>
            <a:t>Shows How</a:t>
          </a:r>
        </a:p>
      </dgm:t>
    </dgm:pt>
    <dgm:pt modelId="{541B0162-6A39-46BD-92A3-D0F7C3842454}" type="parTrans" cxnId="{7090000A-5161-47EF-856B-5BB5330B9CB3}">
      <dgm:prSet/>
      <dgm:spPr/>
      <dgm:t>
        <a:bodyPr/>
        <a:lstStyle/>
        <a:p>
          <a:endParaRPr lang="en-US"/>
        </a:p>
      </dgm:t>
    </dgm:pt>
    <dgm:pt modelId="{03BDAF33-75EB-48DF-A115-5D5CDBCD3E70}" type="sibTrans" cxnId="{7090000A-5161-47EF-856B-5BB5330B9CB3}">
      <dgm:prSet/>
      <dgm:spPr/>
      <dgm:t>
        <a:bodyPr/>
        <a:lstStyle/>
        <a:p>
          <a:endParaRPr lang="en-US"/>
        </a:p>
      </dgm:t>
    </dgm:pt>
    <dgm:pt modelId="{AB96A2F5-1708-40B8-9A9D-446AC07E096A}">
      <dgm:prSet phldrT="[Text]" custT="1"/>
      <dgm:spPr>
        <a:solidFill>
          <a:srgbClr val="6699FF"/>
        </a:solidFill>
      </dgm:spPr>
      <dgm:t>
        <a:bodyPr lIns="0" tIns="27432" rIns="0" bIns="0"/>
        <a:lstStyle/>
        <a:p>
          <a:r>
            <a:rPr lang="en-US" sz="1400" b="1" dirty="0">
              <a:latin typeface="Arial Narrow" panose="020B0606020202030204" pitchFamily="34" charset="0"/>
            </a:rPr>
            <a:t>Knows How</a:t>
          </a:r>
        </a:p>
      </dgm:t>
    </dgm:pt>
    <dgm:pt modelId="{57EE8E10-0CC8-44D7-AB92-56688462C26D}" type="parTrans" cxnId="{6C70ADDC-CD80-4D19-AF61-F4584DF0F22C}">
      <dgm:prSet/>
      <dgm:spPr/>
      <dgm:t>
        <a:bodyPr/>
        <a:lstStyle/>
        <a:p>
          <a:endParaRPr lang="en-US"/>
        </a:p>
      </dgm:t>
    </dgm:pt>
    <dgm:pt modelId="{646C394A-AB2D-4530-A4E7-1403864DBCF7}" type="sibTrans" cxnId="{6C70ADDC-CD80-4D19-AF61-F4584DF0F22C}">
      <dgm:prSet/>
      <dgm:spPr/>
      <dgm:t>
        <a:bodyPr/>
        <a:lstStyle/>
        <a:p>
          <a:endParaRPr lang="en-US"/>
        </a:p>
      </dgm:t>
    </dgm:pt>
    <dgm:pt modelId="{19D494FF-65A9-41C8-A737-72C4393B4C60}">
      <dgm:prSet phldrT="[Text]" custT="1"/>
      <dgm:spPr>
        <a:solidFill>
          <a:srgbClr val="6699FF"/>
        </a:solidFill>
      </dgm:spPr>
      <dgm:t>
        <a:bodyPr lIns="0" tIns="27432" rIns="0" bIns="0"/>
        <a:lstStyle/>
        <a:p>
          <a:r>
            <a:rPr lang="en-US" sz="1400" b="1" dirty="0">
              <a:latin typeface="Arial Narrow" panose="020B0606020202030204" pitchFamily="34" charset="0"/>
            </a:rPr>
            <a:t>Knows</a:t>
          </a:r>
        </a:p>
      </dgm:t>
    </dgm:pt>
    <dgm:pt modelId="{5AC3E944-7B02-47F3-806E-0A6C8C0D9E48}" type="parTrans" cxnId="{D3070C7B-D098-4098-81A4-1599C5865CD6}">
      <dgm:prSet/>
      <dgm:spPr/>
      <dgm:t>
        <a:bodyPr/>
        <a:lstStyle/>
        <a:p>
          <a:endParaRPr lang="en-US"/>
        </a:p>
      </dgm:t>
    </dgm:pt>
    <dgm:pt modelId="{7961EA41-8DAE-42B4-8F51-A39A108DE275}" type="sibTrans" cxnId="{D3070C7B-D098-4098-81A4-1599C5865CD6}">
      <dgm:prSet/>
      <dgm:spPr/>
      <dgm:t>
        <a:bodyPr/>
        <a:lstStyle/>
        <a:p>
          <a:endParaRPr lang="en-US"/>
        </a:p>
      </dgm:t>
    </dgm:pt>
    <dgm:pt modelId="{97B6875F-255C-4EBD-B1D4-FA4ED59D4414}" type="pres">
      <dgm:prSet presAssocID="{40151668-A965-4CE4-86A8-ABE1C50E1F37}" presName="Name0" presStyleCnt="0">
        <dgm:presLayoutVars>
          <dgm:dir/>
          <dgm:animLvl val="lvl"/>
          <dgm:resizeHandles val="exact"/>
        </dgm:presLayoutVars>
      </dgm:prSet>
      <dgm:spPr/>
    </dgm:pt>
    <dgm:pt modelId="{9C6B9A06-96CE-45DA-9614-B1041384FE51}" type="pres">
      <dgm:prSet presAssocID="{1E5A846A-EF0B-443D-81A0-D41DC0A870CB}" presName="Name8" presStyleCnt="0"/>
      <dgm:spPr/>
    </dgm:pt>
    <dgm:pt modelId="{41106754-19CA-4B12-A870-A34997967F2C}" type="pres">
      <dgm:prSet presAssocID="{1E5A846A-EF0B-443D-81A0-D41DC0A870CB}" presName="level" presStyleLbl="node1" presStyleIdx="0" presStyleCnt="4">
        <dgm:presLayoutVars>
          <dgm:chMax val="1"/>
          <dgm:bulletEnabled val="1"/>
        </dgm:presLayoutVars>
      </dgm:prSet>
      <dgm:spPr/>
    </dgm:pt>
    <dgm:pt modelId="{E032DF01-8261-4896-ACB8-05FFEBFBB00C}" type="pres">
      <dgm:prSet presAssocID="{1E5A846A-EF0B-443D-81A0-D41DC0A870CB}" presName="levelTx" presStyleLbl="revTx" presStyleIdx="0" presStyleCnt="0">
        <dgm:presLayoutVars>
          <dgm:chMax val="1"/>
          <dgm:bulletEnabled val="1"/>
        </dgm:presLayoutVars>
      </dgm:prSet>
      <dgm:spPr/>
    </dgm:pt>
    <dgm:pt modelId="{CD6EDF5B-2DD2-49E8-BD45-FA9E9D9DC219}" type="pres">
      <dgm:prSet presAssocID="{29B0CCE4-7068-4889-A795-D0146A4F407A}" presName="Name8" presStyleCnt="0"/>
      <dgm:spPr/>
    </dgm:pt>
    <dgm:pt modelId="{C0C60138-9CDE-4660-B197-7CD4B39E6923}" type="pres">
      <dgm:prSet presAssocID="{29B0CCE4-7068-4889-A795-D0146A4F407A}" presName="level" presStyleLbl="node1" presStyleIdx="1" presStyleCnt="4">
        <dgm:presLayoutVars>
          <dgm:chMax val="1"/>
          <dgm:bulletEnabled val="1"/>
        </dgm:presLayoutVars>
      </dgm:prSet>
      <dgm:spPr/>
    </dgm:pt>
    <dgm:pt modelId="{06254361-1142-42B0-AC57-3B1DE89107AA}" type="pres">
      <dgm:prSet presAssocID="{29B0CCE4-7068-4889-A795-D0146A4F407A}" presName="levelTx" presStyleLbl="revTx" presStyleIdx="0" presStyleCnt="0">
        <dgm:presLayoutVars>
          <dgm:chMax val="1"/>
          <dgm:bulletEnabled val="1"/>
        </dgm:presLayoutVars>
      </dgm:prSet>
      <dgm:spPr/>
    </dgm:pt>
    <dgm:pt modelId="{03CC0E3C-D9FE-49F1-8BCD-719F632B4559}" type="pres">
      <dgm:prSet presAssocID="{AB96A2F5-1708-40B8-9A9D-446AC07E096A}" presName="Name8" presStyleCnt="0"/>
      <dgm:spPr/>
    </dgm:pt>
    <dgm:pt modelId="{3E01EE75-B189-485E-9842-D55958C5CD73}" type="pres">
      <dgm:prSet presAssocID="{AB96A2F5-1708-40B8-9A9D-446AC07E096A}" presName="level" presStyleLbl="node1" presStyleIdx="2" presStyleCnt="4">
        <dgm:presLayoutVars>
          <dgm:chMax val="1"/>
          <dgm:bulletEnabled val="1"/>
        </dgm:presLayoutVars>
      </dgm:prSet>
      <dgm:spPr/>
    </dgm:pt>
    <dgm:pt modelId="{225E5740-A094-402A-A70A-D01667E319B3}" type="pres">
      <dgm:prSet presAssocID="{AB96A2F5-1708-40B8-9A9D-446AC07E096A}" presName="levelTx" presStyleLbl="revTx" presStyleIdx="0" presStyleCnt="0">
        <dgm:presLayoutVars>
          <dgm:chMax val="1"/>
          <dgm:bulletEnabled val="1"/>
        </dgm:presLayoutVars>
      </dgm:prSet>
      <dgm:spPr/>
    </dgm:pt>
    <dgm:pt modelId="{4019148A-0664-47D3-99DF-C455247C526B}" type="pres">
      <dgm:prSet presAssocID="{19D494FF-65A9-41C8-A737-72C4393B4C60}" presName="Name8" presStyleCnt="0"/>
      <dgm:spPr/>
    </dgm:pt>
    <dgm:pt modelId="{A856FFEB-8C06-4229-9B8C-EED94FE23429}" type="pres">
      <dgm:prSet presAssocID="{19D494FF-65A9-41C8-A737-72C4393B4C60}" presName="level" presStyleLbl="node1" presStyleIdx="3" presStyleCnt="4">
        <dgm:presLayoutVars>
          <dgm:chMax val="1"/>
          <dgm:bulletEnabled val="1"/>
        </dgm:presLayoutVars>
      </dgm:prSet>
      <dgm:spPr/>
    </dgm:pt>
    <dgm:pt modelId="{34F7958F-CE16-44CC-A86F-4DF9028AD019}" type="pres">
      <dgm:prSet presAssocID="{19D494FF-65A9-41C8-A737-72C4393B4C60}" presName="levelTx" presStyleLbl="revTx" presStyleIdx="0" presStyleCnt="0">
        <dgm:presLayoutVars>
          <dgm:chMax val="1"/>
          <dgm:bulletEnabled val="1"/>
        </dgm:presLayoutVars>
      </dgm:prSet>
      <dgm:spPr/>
    </dgm:pt>
  </dgm:ptLst>
  <dgm:cxnLst>
    <dgm:cxn modelId="{E32D3401-573E-4DBE-8E5F-90E64FF9042D}" type="presOf" srcId="{AB96A2F5-1708-40B8-9A9D-446AC07E096A}" destId="{3E01EE75-B189-485E-9842-D55958C5CD73}" srcOrd="0" destOrd="0" presId="urn:microsoft.com/office/officeart/2005/8/layout/pyramid1"/>
    <dgm:cxn modelId="{DC54DC08-69A8-4D44-8761-43826DE5E57C}" type="presOf" srcId="{29B0CCE4-7068-4889-A795-D0146A4F407A}" destId="{06254361-1142-42B0-AC57-3B1DE89107AA}" srcOrd="1" destOrd="0" presId="urn:microsoft.com/office/officeart/2005/8/layout/pyramid1"/>
    <dgm:cxn modelId="{7090000A-5161-47EF-856B-5BB5330B9CB3}" srcId="{40151668-A965-4CE4-86A8-ABE1C50E1F37}" destId="{29B0CCE4-7068-4889-A795-D0146A4F407A}" srcOrd="1" destOrd="0" parTransId="{541B0162-6A39-46BD-92A3-D0F7C3842454}" sibTransId="{03BDAF33-75EB-48DF-A115-5D5CDBCD3E70}"/>
    <dgm:cxn modelId="{322EDC1C-8DB0-4680-B04D-F241EF5F7540}" type="presOf" srcId="{1E5A846A-EF0B-443D-81A0-D41DC0A870CB}" destId="{E032DF01-8261-4896-ACB8-05FFEBFBB00C}" srcOrd="1" destOrd="0" presId="urn:microsoft.com/office/officeart/2005/8/layout/pyramid1"/>
    <dgm:cxn modelId="{CECC5320-ECDA-4019-ADDA-12CB0D19291B}" type="presOf" srcId="{19D494FF-65A9-41C8-A737-72C4393B4C60}" destId="{34F7958F-CE16-44CC-A86F-4DF9028AD019}" srcOrd="1" destOrd="0" presId="urn:microsoft.com/office/officeart/2005/8/layout/pyramid1"/>
    <dgm:cxn modelId="{4D3BBE41-9698-453B-A92C-1064ACB63CE4}" type="presOf" srcId="{19D494FF-65A9-41C8-A737-72C4393B4C60}" destId="{A856FFEB-8C06-4229-9B8C-EED94FE23429}" srcOrd="0" destOrd="0" presId="urn:microsoft.com/office/officeart/2005/8/layout/pyramid1"/>
    <dgm:cxn modelId="{35497864-471E-48C3-8A7D-BFDFEF4B168D}" srcId="{40151668-A965-4CE4-86A8-ABE1C50E1F37}" destId="{1E5A846A-EF0B-443D-81A0-D41DC0A870CB}" srcOrd="0" destOrd="0" parTransId="{4ECED301-71B8-47AE-8C4C-134AD4BC2007}" sibTransId="{F8F4ED3B-E45E-429A-A05E-6367A0FAEEF6}"/>
    <dgm:cxn modelId="{CC717A52-E7CC-4B66-8901-5D5AD0D006B0}" type="presOf" srcId="{1E5A846A-EF0B-443D-81A0-D41DC0A870CB}" destId="{41106754-19CA-4B12-A870-A34997967F2C}" srcOrd="0" destOrd="0" presId="urn:microsoft.com/office/officeart/2005/8/layout/pyramid1"/>
    <dgm:cxn modelId="{27872976-0C68-4A47-9F9C-7420466CA446}" type="presOf" srcId="{40151668-A965-4CE4-86A8-ABE1C50E1F37}" destId="{97B6875F-255C-4EBD-B1D4-FA4ED59D4414}" srcOrd="0" destOrd="0" presId="urn:microsoft.com/office/officeart/2005/8/layout/pyramid1"/>
    <dgm:cxn modelId="{D3070C7B-D098-4098-81A4-1599C5865CD6}" srcId="{40151668-A965-4CE4-86A8-ABE1C50E1F37}" destId="{19D494FF-65A9-41C8-A737-72C4393B4C60}" srcOrd="3" destOrd="0" parTransId="{5AC3E944-7B02-47F3-806E-0A6C8C0D9E48}" sibTransId="{7961EA41-8DAE-42B4-8F51-A39A108DE275}"/>
    <dgm:cxn modelId="{1D84A87F-4C36-4420-80CD-38AE97FEC15D}" type="presOf" srcId="{29B0CCE4-7068-4889-A795-D0146A4F407A}" destId="{C0C60138-9CDE-4660-B197-7CD4B39E6923}" srcOrd="0" destOrd="0" presId="urn:microsoft.com/office/officeart/2005/8/layout/pyramid1"/>
    <dgm:cxn modelId="{CD1C58D3-320B-49C5-8944-3584E149F174}" type="presOf" srcId="{AB96A2F5-1708-40B8-9A9D-446AC07E096A}" destId="{225E5740-A094-402A-A70A-D01667E319B3}" srcOrd="1" destOrd="0" presId="urn:microsoft.com/office/officeart/2005/8/layout/pyramid1"/>
    <dgm:cxn modelId="{6C70ADDC-CD80-4D19-AF61-F4584DF0F22C}" srcId="{40151668-A965-4CE4-86A8-ABE1C50E1F37}" destId="{AB96A2F5-1708-40B8-9A9D-446AC07E096A}" srcOrd="2" destOrd="0" parTransId="{57EE8E10-0CC8-44D7-AB92-56688462C26D}" sibTransId="{646C394A-AB2D-4530-A4E7-1403864DBCF7}"/>
    <dgm:cxn modelId="{36F91AE4-2CEF-41A7-9EE5-A179D6706D50}" type="presParOf" srcId="{97B6875F-255C-4EBD-B1D4-FA4ED59D4414}" destId="{9C6B9A06-96CE-45DA-9614-B1041384FE51}" srcOrd="0" destOrd="0" presId="urn:microsoft.com/office/officeart/2005/8/layout/pyramid1"/>
    <dgm:cxn modelId="{88EC32D8-5F15-4C94-8017-A6D8D1034F20}" type="presParOf" srcId="{9C6B9A06-96CE-45DA-9614-B1041384FE51}" destId="{41106754-19CA-4B12-A870-A34997967F2C}" srcOrd="0" destOrd="0" presId="urn:microsoft.com/office/officeart/2005/8/layout/pyramid1"/>
    <dgm:cxn modelId="{4BA45D28-8700-4AE1-BB7A-63AEBDD46A92}" type="presParOf" srcId="{9C6B9A06-96CE-45DA-9614-B1041384FE51}" destId="{E032DF01-8261-4896-ACB8-05FFEBFBB00C}" srcOrd="1" destOrd="0" presId="urn:microsoft.com/office/officeart/2005/8/layout/pyramid1"/>
    <dgm:cxn modelId="{2F950CF6-33AA-4799-80FC-1E3DB1694681}" type="presParOf" srcId="{97B6875F-255C-4EBD-B1D4-FA4ED59D4414}" destId="{CD6EDF5B-2DD2-49E8-BD45-FA9E9D9DC219}" srcOrd="1" destOrd="0" presId="urn:microsoft.com/office/officeart/2005/8/layout/pyramid1"/>
    <dgm:cxn modelId="{A39EC7C6-606D-448D-ABA3-41F46830A305}" type="presParOf" srcId="{CD6EDF5B-2DD2-49E8-BD45-FA9E9D9DC219}" destId="{C0C60138-9CDE-4660-B197-7CD4B39E6923}" srcOrd="0" destOrd="0" presId="urn:microsoft.com/office/officeart/2005/8/layout/pyramid1"/>
    <dgm:cxn modelId="{6618DE44-E8FF-47E2-B2FF-A6C605E73C5D}" type="presParOf" srcId="{CD6EDF5B-2DD2-49E8-BD45-FA9E9D9DC219}" destId="{06254361-1142-42B0-AC57-3B1DE89107AA}" srcOrd="1" destOrd="0" presId="urn:microsoft.com/office/officeart/2005/8/layout/pyramid1"/>
    <dgm:cxn modelId="{EDBFA5DC-F5F5-426D-8F2B-3D20F5FAE8C3}" type="presParOf" srcId="{97B6875F-255C-4EBD-B1D4-FA4ED59D4414}" destId="{03CC0E3C-D9FE-49F1-8BCD-719F632B4559}" srcOrd="2" destOrd="0" presId="urn:microsoft.com/office/officeart/2005/8/layout/pyramid1"/>
    <dgm:cxn modelId="{965BC4B6-DB2F-4E1C-B965-3898F9EF7036}" type="presParOf" srcId="{03CC0E3C-D9FE-49F1-8BCD-719F632B4559}" destId="{3E01EE75-B189-485E-9842-D55958C5CD73}" srcOrd="0" destOrd="0" presId="urn:microsoft.com/office/officeart/2005/8/layout/pyramid1"/>
    <dgm:cxn modelId="{13E51653-2C2E-4F4C-9A52-BFEBCEF61989}" type="presParOf" srcId="{03CC0E3C-D9FE-49F1-8BCD-719F632B4559}" destId="{225E5740-A094-402A-A70A-D01667E319B3}" srcOrd="1" destOrd="0" presId="urn:microsoft.com/office/officeart/2005/8/layout/pyramid1"/>
    <dgm:cxn modelId="{E85E9B53-9546-4569-8743-C5341BBB0A3A}" type="presParOf" srcId="{97B6875F-255C-4EBD-B1D4-FA4ED59D4414}" destId="{4019148A-0664-47D3-99DF-C455247C526B}" srcOrd="3" destOrd="0" presId="urn:microsoft.com/office/officeart/2005/8/layout/pyramid1"/>
    <dgm:cxn modelId="{FC406460-7DE5-4B8B-B433-2A80D65AC528}" type="presParOf" srcId="{4019148A-0664-47D3-99DF-C455247C526B}" destId="{A856FFEB-8C06-4229-9B8C-EED94FE23429}" srcOrd="0" destOrd="0" presId="urn:microsoft.com/office/officeart/2005/8/layout/pyramid1"/>
    <dgm:cxn modelId="{7A454F11-3C24-443A-B988-98D609563E04}" type="presParOf" srcId="{4019148A-0664-47D3-99DF-C455247C526B}" destId="{34F7958F-CE16-44CC-A86F-4DF9028AD019}"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51668-A965-4CE4-86A8-ABE1C50E1F37}" type="doc">
      <dgm:prSet loTypeId="urn:microsoft.com/office/officeart/2005/8/layout/pyramid1" loCatId="pyramid" qsTypeId="urn:microsoft.com/office/officeart/2005/8/quickstyle/simple1" qsCatId="simple" csTypeId="urn:microsoft.com/office/officeart/2005/8/colors/accent1_2" csCatId="accent1" phldr="1"/>
      <dgm:spPr/>
    </dgm:pt>
    <dgm:pt modelId="{1E5A846A-EF0B-443D-81A0-D41DC0A870CB}">
      <dgm:prSet phldrT="[Text]" custT="1"/>
      <dgm:spPr>
        <a:solidFill>
          <a:srgbClr val="6699FF"/>
        </a:solidFill>
      </dgm:spPr>
      <dgm:t>
        <a:bodyPr lIns="0" tIns="27432" rIns="0" bIns="0"/>
        <a:lstStyle/>
        <a:p>
          <a:r>
            <a:rPr lang="en-US" sz="1400" b="1" dirty="0">
              <a:latin typeface="Arial Narrow" panose="020B0606020202030204" pitchFamily="34" charset="0"/>
            </a:rPr>
            <a:t>Does</a:t>
          </a:r>
        </a:p>
      </dgm:t>
    </dgm:pt>
    <dgm:pt modelId="{4ECED301-71B8-47AE-8C4C-134AD4BC2007}" type="parTrans" cxnId="{35497864-471E-48C3-8A7D-BFDFEF4B168D}">
      <dgm:prSet/>
      <dgm:spPr/>
      <dgm:t>
        <a:bodyPr/>
        <a:lstStyle/>
        <a:p>
          <a:endParaRPr lang="en-US"/>
        </a:p>
      </dgm:t>
    </dgm:pt>
    <dgm:pt modelId="{F8F4ED3B-E45E-429A-A05E-6367A0FAEEF6}" type="sibTrans" cxnId="{35497864-471E-48C3-8A7D-BFDFEF4B168D}">
      <dgm:prSet/>
      <dgm:spPr/>
      <dgm:t>
        <a:bodyPr/>
        <a:lstStyle/>
        <a:p>
          <a:endParaRPr lang="en-US"/>
        </a:p>
      </dgm:t>
    </dgm:pt>
    <dgm:pt modelId="{29B0CCE4-7068-4889-A795-D0146A4F407A}">
      <dgm:prSet phldrT="[Text]" custT="1"/>
      <dgm:spPr>
        <a:solidFill>
          <a:srgbClr val="6699FF"/>
        </a:solidFill>
      </dgm:spPr>
      <dgm:t>
        <a:bodyPr lIns="0" tIns="27432" rIns="0" bIns="0"/>
        <a:lstStyle/>
        <a:p>
          <a:r>
            <a:rPr lang="en-US" sz="1400" b="1" dirty="0">
              <a:latin typeface="Arial Narrow" panose="020B0606020202030204" pitchFamily="34" charset="0"/>
            </a:rPr>
            <a:t>Shows How</a:t>
          </a:r>
        </a:p>
      </dgm:t>
    </dgm:pt>
    <dgm:pt modelId="{541B0162-6A39-46BD-92A3-D0F7C3842454}" type="parTrans" cxnId="{7090000A-5161-47EF-856B-5BB5330B9CB3}">
      <dgm:prSet/>
      <dgm:spPr/>
      <dgm:t>
        <a:bodyPr/>
        <a:lstStyle/>
        <a:p>
          <a:endParaRPr lang="en-US"/>
        </a:p>
      </dgm:t>
    </dgm:pt>
    <dgm:pt modelId="{03BDAF33-75EB-48DF-A115-5D5CDBCD3E70}" type="sibTrans" cxnId="{7090000A-5161-47EF-856B-5BB5330B9CB3}">
      <dgm:prSet/>
      <dgm:spPr/>
      <dgm:t>
        <a:bodyPr/>
        <a:lstStyle/>
        <a:p>
          <a:endParaRPr lang="en-US"/>
        </a:p>
      </dgm:t>
    </dgm:pt>
    <dgm:pt modelId="{AB96A2F5-1708-40B8-9A9D-446AC07E096A}">
      <dgm:prSet phldrT="[Text]" custT="1"/>
      <dgm:spPr>
        <a:solidFill>
          <a:srgbClr val="F88C2A"/>
        </a:solidFill>
      </dgm:spPr>
      <dgm:t>
        <a:bodyPr lIns="0" tIns="27432" rIns="0" bIns="0"/>
        <a:lstStyle/>
        <a:p>
          <a:r>
            <a:rPr lang="en-US" sz="1400" b="1" dirty="0">
              <a:latin typeface="Arial Narrow" panose="020B0606020202030204" pitchFamily="34" charset="0"/>
            </a:rPr>
            <a:t>Knows How</a:t>
          </a:r>
        </a:p>
      </dgm:t>
    </dgm:pt>
    <dgm:pt modelId="{57EE8E10-0CC8-44D7-AB92-56688462C26D}" type="parTrans" cxnId="{6C70ADDC-CD80-4D19-AF61-F4584DF0F22C}">
      <dgm:prSet/>
      <dgm:spPr/>
      <dgm:t>
        <a:bodyPr/>
        <a:lstStyle/>
        <a:p>
          <a:endParaRPr lang="en-US"/>
        </a:p>
      </dgm:t>
    </dgm:pt>
    <dgm:pt modelId="{646C394A-AB2D-4530-A4E7-1403864DBCF7}" type="sibTrans" cxnId="{6C70ADDC-CD80-4D19-AF61-F4584DF0F22C}">
      <dgm:prSet/>
      <dgm:spPr/>
      <dgm:t>
        <a:bodyPr/>
        <a:lstStyle/>
        <a:p>
          <a:endParaRPr lang="en-US"/>
        </a:p>
      </dgm:t>
    </dgm:pt>
    <dgm:pt modelId="{19D494FF-65A9-41C8-A737-72C4393B4C60}">
      <dgm:prSet phldrT="[Text]" custT="1"/>
      <dgm:spPr>
        <a:solidFill>
          <a:srgbClr val="6699FF"/>
        </a:solidFill>
      </dgm:spPr>
      <dgm:t>
        <a:bodyPr lIns="0" tIns="27432" rIns="0" bIns="0"/>
        <a:lstStyle/>
        <a:p>
          <a:r>
            <a:rPr lang="en-US" sz="1400" b="1" dirty="0">
              <a:latin typeface="Arial Narrow" panose="020B0606020202030204" pitchFamily="34" charset="0"/>
            </a:rPr>
            <a:t>Knows</a:t>
          </a:r>
        </a:p>
      </dgm:t>
    </dgm:pt>
    <dgm:pt modelId="{5AC3E944-7B02-47F3-806E-0A6C8C0D9E48}" type="parTrans" cxnId="{D3070C7B-D098-4098-81A4-1599C5865CD6}">
      <dgm:prSet/>
      <dgm:spPr/>
      <dgm:t>
        <a:bodyPr/>
        <a:lstStyle/>
        <a:p>
          <a:endParaRPr lang="en-US"/>
        </a:p>
      </dgm:t>
    </dgm:pt>
    <dgm:pt modelId="{7961EA41-8DAE-42B4-8F51-A39A108DE275}" type="sibTrans" cxnId="{D3070C7B-D098-4098-81A4-1599C5865CD6}">
      <dgm:prSet/>
      <dgm:spPr/>
      <dgm:t>
        <a:bodyPr/>
        <a:lstStyle/>
        <a:p>
          <a:endParaRPr lang="en-US"/>
        </a:p>
      </dgm:t>
    </dgm:pt>
    <dgm:pt modelId="{97B6875F-255C-4EBD-B1D4-FA4ED59D4414}" type="pres">
      <dgm:prSet presAssocID="{40151668-A965-4CE4-86A8-ABE1C50E1F37}" presName="Name0" presStyleCnt="0">
        <dgm:presLayoutVars>
          <dgm:dir/>
          <dgm:animLvl val="lvl"/>
          <dgm:resizeHandles val="exact"/>
        </dgm:presLayoutVars>
      </dgm:prSet>
      <dgm:spPr/>
    </dgm:pt>
    <dgm:pt modelId="{9C6B9A06-96CE-45DA-9614-B1041384FE51}" type="pres">
      <dgm:prSet presAssocID="{1E5A846A-EF0B-443D-81A0-D41DC0A870CB}" presName="Name8" presStyleCnt="0"/>
      <dgm:spPr/>
    </dgm:pt>
    <dgm:pt modelId="{41106754-19CA-4B12-A870-A34997967F2C}" type="pres">
      <dgm:prSet presAssocID="{1E5A846A-EF0B-443D-81A0-D41DC0A870CB}" presName="level" presStyleLbl="node1" presStyleIdx="0" presStyleCnt="4">
        <dgm:presLayoutVars>
          <dgm:chMax val="1"/>
          <dgm:bulletEnabled val="1"/>
        </dgm:presLayoutVars>
      </dgm:prSet>
      <dgm:spPr/>
    </dgm:pt>
    <dgm:pt modelId="{E032DF01-8261-4896-ACB8-05FFEBFBB00C}" type="pres">
      <dgm:prSet presAssocID="{1E5A846A-EF0B-443D-81A0-D41DC0A870CB}" presName="levelTx" presStyleLbl="revTx" presStyleIdx="0" presStyleCnt="0">
        <dgm:presLayoutVars>
          <dgm:chMax val="1"/>
          <dgm:bulletEnabled val="1"/>
        </dgm:presLayoutVars>
      </dgm:prSet>
      <dgm:spPr/>
    </dgm:pt>
    <dgm:pt modelId="{CD6EDF5B-2DD2-49E8-BD45-FA9E9D9DC219}" type="pres">
      <dgm:prSet presAssocID="{29B0CCE4-7068-4889-A795-D0146A4F407A}" presName="Name8" presStyleCnt="0"/>
      <dgm:spPr/>
    </dgm:pt>
    <dgm:pt modelId="{C0C60138-9CDE-4660-B197-7CD4B39E6923}" type="pres">
      <dgm:prSet presAssocID="{29B0CCE4-7068-4889-A795-D0146A4F407A}" presName="level" presStyleLbl="node1" presStyleIdx="1" presStyleCnt="4">
        <dgm:presLayoutVars>
          <dgm:chMax val="1"/>
          <dgm:bulletEnabled val="1"/>
        </dgm:presLayoutVars>
      </dgm:prSet>
      <dgm:spPr/>
    </dgm:pt>
    <dgm:pt modelId="{06254361-1142-42B0-AC57-3B1DE89107AA}" type="pres">
      <dgm:prSet presAssocID="{29B0CCE4-7068-4889-A795-D0146A4F407A}" presName="levelTx" presStyleLbl="revTx" presStyleIdx="0" presStyleCnt="0">
        <dgm:presLayoutVars>
          <dgm:chMax val="1"/>
          <dgm:bulletEnabled val="1"/>
        </dgm:presLayoutVars>
      </dgm:prSet>
      <dgm:spPr/>
    </dgm:pt>
    <dgm:pt modelId="{03CC0E3C-D9FE-49F1-8BCD-719F632B4559}" type="pres">
      <dgm:prSet presAssocID="{AB96A2F5-1708-40B8-9A9D-446AC07E096A}" presName="Name8" presStyleCnt="0"/>
      <dgm:spPr/>
    </dgm:pt>
    <dgm:pt modelId="{3E01EE75-B189-485E-9842-D55958C5CD73}" type="pres">
      <dgm:prSet presAssocID="{AB96A2F5-1708-40B8-9A9D-446AC07E096A}" presName="level" presStyleLbl="node1" presStyleIdx="2" presStyleCnt="4">
        <dgm:presLayoutVars>
          <dgm:chMax val="1"/>
          <dgm:bulletEnabled val="1"/>
        </dgm:presLayoutVars>
      </dgm:prSet>
      <dgm:spPr/>
    </dgm:pt>
    <dgm:pt modelId="{225E5740-A094-402A-A70A-D01667E319B3}" type="pres">
      <dgm:prSet presAssocID="{AB96A2F5-1708-40B8-9A9D-446AC07E096A}" presName="levelTx" presStyleLbl="revTx" presStyleIdx="0" presStyleCnt="0">
        <dgm:presLayoutVars>
          <dgm:chMax val="1"/>
          <dgm:bulletEnabled val="1"/>
        </dgm:presLayoutVars>
      </dgm:prSet>
      <dgm:spPr/>
    </dgm:pt>
    <dgm:pt modelId="{4019148A-0664-47D3-99DF-C455247C526B}" type="pres">
      <dgm:prSet presAssocID="{19D494FF-65A9-41C8-A737-72C4393B4C60}" presName="Name8" presStyleCnt="0"/>
      <dgm:spPr/>
    </dgm:pt>
    <dgm:pt modelId="{A856FFEB-8C06-4229-9B8C-EED94FE23429}" type="pres">
      <dgm:prSet presAssocID="{19D494FF-65A9-41C8-A737-72C4393B4C60}" presName="level" presStyleLbl="node1" presStyleIdx="3" presStyleCnt="4">
        <dgm:presLayoutVars>
          <dgm:chMax val="1"/>
          <dgm:bulletEnabled val="1"/>
        </dgm:presLayoutVars>
      </dgm:prSet>
      <dgm:spPr/>
    </dgm:pt>
    <dgm:pt modelId="{34F7958F-CE16-44CC-A86F-4DF9028AD019}" type="pres">
      <dgm:prSet presAssocID="{19D494FF-65A9-41C8-A737-72C4393B4C60}" presName="levelTx" presStyleLbl="revTx" presStyleIdx="0" presStyleCnt="0">
        <dgm:presLayoutVars>
          <dgm:chMax val="1"/>
          <dgm:bulletEnabled val="1"/>
        </dgm:presLayoutVars>
      </dgm:prSet>
      <dgm:spPr/>
    </dgm:pt>
  </dgm:ptLst>
  <dgm:cxnLst>
    <dgm:cxn modelId="{7090000A-5161-47EF-856B-5BB5330B9CB3}" srcId="{40151668-A965-4CE4-86A8-ABE1C50E1F37}" destId="{29B0CCE4-7068-4889-A795-D0146A4F407A}" srcOrd="1" destOrd="0" parTransId="{541B0162-6A39-46BD-92A3-D0F7C3842454}" sibTransId="{03BDAF33-75EB-48DF-A115-5D5CDBCD3E70}"/>
    <dgm:cxn modelId="{A8C7F130-3BB1-480D-AFA6-8F3B378A0027}" type="presOf" srcId="{29B0CCE4-7068-4889-A795-D0146A4F407A}" destId="{06254361-1142-42B0-AC57-3B1DE89107AA}" srcOrd="1" destOrd="0" presId="urn:microsoft.com/office/officeart/2005/8/layout/pyramid1"/>
    <dgm:cxn modelId="{0C39C25B-83B5-44A5-A9A5-75EEAC3B6199}" type="presOf" srcId="{1E5A846A-EF0B-443D-81A0-D41DC0A870CB}" destId="{41106754-19CA-4B12-A870-A34997967F2C}" srcOrd="0" destOrd="0" presId="urn:microsoft.com/office/officeart/2005/8/layout/pyramid1"/>
    <dgm:cxn modelId="{55F60644-0D3C-4C6F-B167-F8963A796115}" type="presOf" srcId="{19D494FF-65A9-41C8-A737-72C4393B4C60}" destId="{A856FFEB-8C06-4229-9B8C-EED94FE23429}" srcOrd="0" destOrd="0" presId="urn:microsoft.com/office/officeart/2005/8/layout/pyramid1"/>
    <dgm:cxn modelId="{35497864-471E-48C3-8A7D-BFDFEF4B168D}" srcId="{40151668-A965-4CE4-86A8-ABE1C50E1F37}" destId="{1E5A846A-EF0B-443D-81A0-D41DC0A870CB}" srcOrd="0" destOrd="0" parTransId="{4ECED301-71B8-47AE-8C4C-134AD4BC2007}" sibTransId="{F8F4ED3B-E45E-429A-A05E-6367A0FAEEF6}"/>
    <dgm:cxn modelId="{1EE5334A-D000-40BE-AF1D-13E0EF1D7C36}" type="presOf" srcId="{29B0CCE4-7068-4889-A795-D0146A4F407A}" destId="{C0C60138-9CDE-4660-B197-7CD4B39E6923}" srcOrd="0" destOrd="0" presId="urn:microsoft.com/office/officeart/2005/8/layout/pyramid1"/>
    <dgm:cxn modelId="{D3070C7B-D098-4098-81A4-1599C5865CD6}" srcId="{40151668-A965-4CE4-86A8-ABE1C50E1F37}" destId="{19D494FF-65A9-41C8-A737-72C4393B4C60}" srcOrd="3" destOrd="0" parTransId="{5AC3E944-7B02-47F3-806E-0A6C8C0D9E48}" sibTransId="{7961EA41-8DAE-42B4-8F51-A39A108DE275}"/>
    <dgm:cxn modelId="{32272A87-0A1E-4E6E-A693-3D50306C4809}" type="presOf" srcId="{1E5A846A-EF0B-443D-81A0-D41DC0A870CB}" destId="{E032DF01-8261-4896-ACB8-05FFEBFBB00C}" srcOrd="1" destOrd="0" presId="urn:microsoft.com/office/officeart/2005/8/layout/pyramid1"/>
    <dgm:cxn modelId="{A56CA38C-0CDC-4C58-B993-CD8FE9BF50DC}" type="presOf" srcId="{19D494FF-65A9-41C8-A737-72C4393B4C60}" destId="{34F7958F-CE16-44CC-A86F-4DF9028AD019}" srcOrd="1" destOrd="0" presId="urn:microsoft.com/office/officeart/2005/8/layout/pyramid1"/>
    <dgm:cxn modelId="{3C1575D0-B3F9-4729-B59C-8B1E6C718DC0}" type="presOf" srcId="{40151668-A965-4CE4-86A8-ABE1C50E1F37}" destId="{97B6875F-255C-4EBD-B1D4-FA4ED59D4414}" srcOrd="0" destOrd="0" presId="urn:microsoft.com/office/officeart/2005/8/layout/pyramid1"/>
    <dgm:cxn modelId="{6C70ADDC-CD80-4D19-AF61-F4584DF0F22C}" srcId="{40151668-A965-4CE4-86A8-ABE1C50E1F37}" destId="{AB96A2F5-1708-40B8-9A9D-446AC07E096A}" srcOrd="2" destOrd="0" parTransId="{57EE8E10-0CC8-44D7-AB92-56688462C26D}" sibTransId="{646C394A-AB2D-4530-A4E7-1403864DBCF7}"/>
    <dgm:cxn modelId="{00975DEC-9F45-4426-977E-F98CE9F29D83}" type="presOf" srcId="{AB96A2F5-1708-40B8-9A9D-446AC07E096A}" destId="{225E5740-A094-402A-A70A-D01667E319B3}" srcOrd="1" destOrd="0" presId="urn:microsoft.com/office/officeart/2005/8/layout/pyramid1"/>
    <dgm:cxn modelId="{3E7B43F5-E48E-46C4-A1D1-A36E895D94AC}" type="presOf" srcId="{AB96A2F5-1708-40B8-9A9D-446AC07E096A}" destId="{3E01EE75-B189-485E-9842-D55958C5CD73}" srcOrd="0" destOrd="0" presId="urn:microsoft.com/office/officeart/2005/8/layout/pyramid1"/>
    <dgm:cxn modelId="{C31155AE-2A80-4009-BDEF-21A9F464CAF2}" type="presParOf" srcId="{97B6875F-255C-4EBD-B1D4-FA4ED59D4414}" destId="{9C6B9A06-96CE-45DA-9614-B1041384FE51}" srcOrd="0" destOrd="0" presId="urn:microsoft.com/office/officeart/2005/8/layout/pyramid1"/>
    <dgm:cxn modelId="{1C5142B2-72EB-483E-A637-490FD7543843}" type="presParOf" srcId="{9C6B9A06-96CE-45DA-9614-B1041384FE51}" destId="{41106754-19CA-4B12-A870-A34997967F2C}" srcOrd="0" destOrd="0" presId="urn:microsoft.com/office/officeart/2005/8/layout/pyramid1"/>
    <dgm:cxn modelId="{88C843AA-9522-4377-99BF-4A9E5C138C5B}" type="presParOf" srcId="{9C6B9A06-96CE-45DA-9614-B1041384FE51}" destId="{E032DF01-8261-4896-ACB8-05FFEBFBB00C}" srcOrd="1" destOrd="0" presId="urn:microsoft.com/office/officeart/2005/8/layout/pyramid1"/>
    <dgm:cxn modelId="{F03ACF55-AF19-4F2B-AFB0-3EA12493222B}" type="presParOf" srcId="{97B6875F-255C-4EBD-B1D4-FA4ED59D4414}" destId="{CD6EDF5B-2DD2-49E8-BD45-FA9E9D9DC219}" srcOrd="1" destOrd="0" presId="urn:microsoft.com/office/officeart/2005/8/layout/pyramid1"/>
    <dgm:cxn modelId="{1D8DC0A8-EF8B-4E4D-B561-AB1F2BB6064E}" type="presParOf" srcId="{CD6EDF5B-2DD2-49E8-BD45-FA9E9D9DC219}" destId="{C0C60138-9CDE-4660-B197-7CD4B39E6923}" srcOrd="0" destOrd="0" presId="urn:microsoft.com/office/officeart/2005/8/layout/pyramid1"/>
    <dgm:cxn modelId="{43BF12FA-8101-4FEF-98AD-07A48B4AB76E}" type="presParOf" srcId="{CD6EDF5B-2DD2-49E8-BD45-FA9E9D9DC219}" destId="{06254361-1142-42B0-AC57-3B1DE89107AA}" srcOrd="1" destOrd="0" presId="urn:microsoft.com/office/officeart/2005/8/layout/pyramid1"/>
    <dgm:cxn modelId="{167488BA-25DE-4769-AB8A-8192449B62E7}" type="presParOf" srcId="{97B6875F-255C-4EBD-B1D4-FA4ED59D4414}" destId="{03CC0E3C-D9FE-49F1-8BCD-719F632B4559}" srcOrd="2" destOrd="0" presId="urn:microsoft.com/office/officeart/2005/8/layout/pyramid1"/>
    <dgm:cxn modelId="{84BB432F-D7BE-451F-B9A7-67EF9BF9E47B}" type="presParOf" srcId="{03CC0E3C-D9FE-49F1-8BCD-719F632B4559}" destId="{3E01EE75-B189-485E-9842-D55958C5CD73}" srcOrd="0" destOrd="0" presId="urn:microsoft.com/office/officeart/2005/8/layout/pyramid1"/>
    <dgm:cxn modelId="{668E28AC-3A66-4D5F-B36B-9E632F67297E}" type="presParOf" srcId="{03CC0E3C-D9FE-49F1-8BCD-719F632B4559}" destId="{225E5740-A094-402A-A70A-D01667E319B3}" srcOrd="1" destOrd="0" presId="urn:microsoft.com/office/officeart/2005/8/layout/pyramid1"/>
    <dgm:cxn modelId="{797F80CF-1F63-4F0A-A2CF-D6D551E1B7C6}" type="presParOf" srcId="{97B6875F-255C-4EBD-B1D4-FA4ED59D4414}" destId="{4019148A-0664-47D3-99DF-C455247C526B}" srcOrd="3" destOrd="0" presId="urn:microsoft.com/office/officeart/2005/8/layout/pyramid1"/>
    <dgm:cxn modelId="{AE9CFC83-52B7-4C26-B719-BE9F5EBDE950}" type="presParOf" srcId="{4019148A-0664-47D3-99DF-C455247C526B}" destId="{A856FFEB-8C06-4229-9B8C-EED94FE23429}" srcOrd="0" destOrd="0" presId="urn:microsoft.com/office/officeart/2005/8/layout/pyramid1"/>
    <dgm:cxn modelId="{15982585-F0AB-4962-B87D-A7CB49337013}" type="presParOf" srcId="{4019148A-0664-47D3-99DF-C455247C526B}" destId="{34F7958F-CE16-44CC-A86F-4DF9028AD019}"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151668-A965-4CE4-86A8-ABE1C50E1F37}" type="doc">
      <dgm:prSet loTypeId="urn:microsoft.com/office/officeart/2005/8/layout/pyramid1" loCatId="pyramid" qsTypeId="urn:microsoft.com/office/officeart/2005/8/quickstyle/simple1" qsCatId="simple" csTypeId="urn:microsoft.com/office/officeart/2005/8/colors/accent1_2" csCatId="accent1" phldr="1"/>
      <dgm:spPr/>
    </dgm:pt>
    <dgm:pt modelId="{1E5A846A-EF0B-443D-81A0-D41DC0A870CB}">
      <dgm:prSet phldrT="[Text]" custT="1"/>
      <dgm:spPr>
        <a:solidFill>
          <a:srgbClr val="6699FF"/>
        </a:solidFill>
      </dgm:spPr>
      <dgm:t>
        <a:bodyPr lIns="0" tIns="27432" rIns="0" bIns="0"/>
        <a:lstStyle/>
        <a:p>
          <a:r>
            <a:rPr lang="en-US" sz="1400" b="1" dirty="0">
              <a:latin typeface="Arial Narrow" panose="020B0606020202030204" pitchFamily="34" charset="0"/>
            </a:rPr>
            <a:t>Does</a:t>
          </a:r>
        </a:p>
      </dgm:t>
    </dgm:pt>
    <dgm:pt modelId="{4ECED301-71B8-47AE-8C4C-134AD4BC2007}" type="parTrans" cxnId="{35497864-471E-48C3-8A7D-BFDFEF4B168D}">
      <dgm:prSet/>
      <dgm:spPr/>
      <dgm:t>
        <a:bodyPr/>
        <a:lstStyle/>
        <a:p>
          <a:endParaRPr lang="en-US"/>
        </a:p>
      </dgm:t>
    </dgm:pt>
    <dgm:pt modelId="{F8F4ED3B-E45E-429A-A05E-6367A0FAEEF6}" type="sibTrans" cxnId="{35497864-471E-48C3-8A7D-BFDFEF4B168D}">
      <dgm:prSet/>
      <dgm:spPr/>
      <dgm:t>
        <a:bodyPr/>
        <a:lstStyle/>
        <a:p>
          <a:endParaRPr lang="en-US"/>
        </a:p>
      </dgm:t>
    </dgm:pt>
    <dgm:pt modelId="{29B0CCE4-7068-4889-A795-D0146A4F407A}">
      <dgm:prSet phldrT="[Text]" custT="1"/>
      <dgm:spPr>
        <a:solidFill>
          <a:srgbClr val="6699FF"/>
        </a:solidFill>
      </dgm:spPr>
      <dgm:t>
        <a:bodyPr lIns="0" tIns="27432" rIns="0" bIns="0"/>
        <a:lstStyle/>
        <a:p>
          <a:r>
            <a:rPr lang="en-US" sz="1400" b="1" dirty="0">
              <a:latin typeface="Arial Narrow" panose="020B0606020202030204" pitchFamily="34" charset="0"/>
            </a:rPr>
            <a:t>Shows How</a:t>
          </a:r>
        </a:p>
      </dgm:t>
    </dgm:pt>
    <dgm:pt modelId="{541B0162-6A39-46BD-92A3-D0F7C3842454}" type="parTrans" cxnId="{7090000A-5161-47EF-856B-5BB5330B9CB3}">
      <dgm:prSet/>
      <dgm:spPr/>
      <dgm:t>
        <a:bodyPr/>
        <a:lstStyle/>
        <a:p>
          <a:endParaRPr lang="en-US"/>
        </a:p>
      </dgm:t>
    </dgm:pt>
    <dgm:pt modelId="{03BDAF33-75EB-48DF-A115-5D5CDBCD3E70}" type="sibTrans" cxnId="{7090000A-5161-47EF-856B-5BB5330B9CB3}">
      <dgm:prSet/>
      <dgm:spPr/>
      <dgm:t>
        <a:bodyPr/>
        <a:lstStyle/>
        <a:p>
          <a:endParaRPr lang="en-US"/>
        </a:p>
      </dgm:t>
    </dgm:pt>
    <dgm:pt modelId="{AB96A2F5-1708-40B8-9A9D-446AC07E096A}">
      <dgm:prSet phldrT="[Text]" custT="1"/>
      <dgm:spPr>
        <a:solidFill>
          <a:srgbClr val="6699FF"/>
        </a:solidFill>
      </dgm:spPr>
      <dgm:t>
        <a:bodyPr lIns="0" tIns="27432" rIns="0" bIns="0"/>
        <a:lstStyle/>
        <a:p>
          <a:r>
            <a:rPr lang="en-US" sz="1400" b="1" dirty="0">
              <a:latin typeface="Arial Narrow" panose="020B0606020202030204" pitchFamily="34" charset="0"/>
            </a:rPr>
            <a:t>Knows How</a:t>
          </a:r>
        </a:p>
      </dgm:t>
    </dgm:pt>
    <dgm:pt modelId="{57EE8E10-0CC8-44D7-AB92-56688462C26D}" type="parTrans" cxnId="{6C70ADDC-CD80-4D19-AF61-F4584DF0F22C}">
      <dgm:prSet/>
      <dgm:spPr/>
      <dgm:t>
        <a:bodyPr/>
        <a:lstStyle/>
        <a:p>
          <a:endParaRPr lang="en-US"/>
        </a:p>
      </dgm:t>
    </dgm:pt>
    <dgm:pt modelId="{646C394A-AB2D-4530-A4E7-1403864DBCF7}" type="sibTrans" cxnId="{6C70ADDC-CD80-4D19-AF61-F4584DF0F22C}">
      <dgm:prSet/>
      <dgm:spPr/>
      <dgm:t>
        <a:bodyPr/>
        <a:lstStyle/>
        <a:p>
          <a:endParaRPr lang="en-US"/>
        </a:p>
      </dgm:t>
    </dgm:pt>
    <dgm:pt modelId="{19D494FF-65A9-41C8-A737-72C4393B4C60}">
      <dgm:prSet phldrT="[Text]" custT="1"/>
      <dgm:spPr>
        <a:solidFill>
          <a:srgbClr val="F88C2A"/>
        </a:solidFill>
      </dgm:spPr>
      <dgm:t>
        <a:bodyPr lIns="0" tIns="27432" rIns="0" bIns="0"/>
        <a:lstStyle/>
        <a:p>
          <a:r>
            <a:rPr lang="en-US" sz="1400" b="1" dirty="0">
              <a:latin typeface="Arial Narrow" panose="020B0606020202030204" pitchFamily="34" charset="0"/>
            </a:rPr>
            <a:t>Knows</a:t>
          </a:r>
        </a:p>
      </dgm:t>
    </dgm:pt>
    <dgm:pt modelId="{5AC3E944-7B02-47F3-806E-0A6C8C0D9E48}" type="parTrans" cxnId="{D3070C7B-D098-4098-81A4-1599C5865CD6}">
      <dgm:prSet/>
      <dgm:spPr/>
      <dgm:t>
        <a:bodyPr/>
        <a:lstStyle/>
        <a:p>
          <a:endParaRPr lang="en-US"/>
        </a:p>
      </dgm:t>
    </dgm:pt>
    <dgm:pt modelId="{7961EA41-8DAE-42B4-8F51-A39A108DE275}" type="sibTrans" cxnId="{D3070C7B-D098-4098-81A4-1599C5865CD6}">
      <dgm:prSet/>
      <dgm:spPr/>
      <dgm:t>
        <a:bodyPr/>
        <a:lstStyle/>
        <a:p>
          <a:endParaRPr lang="en-US"/>
        </a:p>
      </dgm:t>
    </dgm:pt>
    <dgm:pt modelId="{97B6875F-255C-4EBD-B1D4-FA4ED59D4414}" type="pres">
      <dgm:prSet presAssocID="{40151668-A965-4CE4-86A8-ABE1C50E1F37}" presName="Name0" presStyleCnt="0">
        <dgm:presLayoutVars>
          <dgm:dir/>
          <dgm:animLvl val="lvl"/>
          <dgm:resizeHandles val="exact"/>
        </dgm:presLayoutVars>
      </dgm:prSet>
      <dgm:spPr/>
    </dgm:pt>
    <dgm:pt modelId="{9C6B9A06-96CE-45DA-9614-B1041384FE51}" type="pres">
      <dgm:prSet presAssocID="{1E5A846A-EF0B-443D-81A0-D41DC0A870CB}" presName="Name8" presStyleCnt="0"/>
      <dgm:spPr/>
    </dgm:pt>
    <dgm:pt modelId="{41106754-19CA-4B12-A870-A34997967F2C}" type="pres">
      <dgm:prSet presAssocID="{1E5A846A-EF0B-443D-81A0-D41DC0A870CB}" presName="level" presStyleLbl="node1" presStyleIdx="0" presStyleCnt="4">
        <dgm:presLayoutVars>
          <dgm:chMax val="1"/>
          <dgm:bulletEnabled val="1"/>
        </dgm:presLayoutVars>
      </dgm:prSet>
      <dgm:spPr/>
    </dgm:pt>
    <dgm:pt modelId="{E032DF01-8261-4896-ACB8-05FFEBFBB00C}" type="pres">
      <dgm:prSet presAssocID="{1E5A846A-EF0B-443D-81A0-D41DC0A870CB}" presName="levelTx" presStyleLbl="revTx" presStyleIdx="0" presStyleCnt="0">
        <dgm:presLayoutVars>
          <dgm:chMax val="1"/>
          <dgm:bulletEnabled val="1"/>
        </dgm:presLayoutVars>
      </dgm:prSet>
      <dgm:spPr/>
    </dgm:pt>
    <dgm:pt modelId="{CD6EDF5B-2DD2-49E8-BD45-FA9E9D9DC219}" type="pres">
      <dgm:prSet presAssocID="{29B0CCE4-7068-4889-A795-D0146A4F407A}" presName="Name8" presStyleCnt="0"/>
      <dgm:spPr/>
    </dgm:pt>
    <dgm:pt modelId="{C0C60138-9CDE-4660-B197-7CD4B39E6923}" type="pres">
      <dgm:prSet presAssocID="{29B0CCE4-7068-4889-A795-D0146A4F407A}" presName="level" presStyleLbl="node1" presStyleIdx="1" presStyleCnt="4">
        <dgm:presLayoutVars>
          <dgm:chMax val="1"/>
          <dgm:bulletEnabled val="1"/>
        </dgm:presLayoutVars>
      </dgm:prSet>
      <dgm:spPr/>
    </dgm:pt>
    <dgm:pt modelId="{06254361-1142-42B0-AC57-3B1DE89107AA}" type="pres">
      <dgm:prSet presAssocID="{29B0CCE4-7068-4889-A795-D0146A4F407A}" presName="levelTx" presStyleLbl="revTx" presStyleIdx="0" presStyleCnt="0">
        <dgm:presLayoutVars>
          <dgm:chMax val="1"/>
          <dgm:bulletEnabled val="1"/>
        </dgm:presLayoutVars>
      </dgm:prSet>
      <dgm:spPr/>
    </dgm:pt>
    <dgm:pt modelId="{03CC0E3C-D9FE-49F1-8BCD-719F632B4559}" type="pres">
      <dgm:prSet presAssocID="{AB96A2F5-1708-40B8-9A9D-446AC07E096A}" presName="Name8" presStyleCnt="0"/>
      <dgm:spPr/>
    </dgm:pt>
    <dgm:pt modelId="{3E01EE75-B189-485E-9842-D55958C5CD73}" type="pres">
      <dgm:prSet presAssocID="{AB96A2F5-1708-40B8-9A9D-446AC07E096A}" presName="level" presStyleLbl="node1" presStyleIdx="2" presStyleCnt="4">
        <dgm:presLayoutVars>
          <dgm:chMax val="1"/>
          <dgm:bulletEnabled val="1"/>
        </dgm:presLayoutVars>
      </dgm:prSet>
      <dgm:spPr/>
    </dgm:pt>
    <dgm:pt modelId="{225E5740-A094-402A-A70A-D01667E319B3}" type="pres">
      <dgm:prSet presAssocID="{AB96A2F5-1708-40B8-9A9D-446AC07E096A}" presName="levelTx" presStyleLbl="revTx" presStyleIdx="0" presStyleCnt="0">
        <dgm:presLayoutVars>
          <dgm:chMax val="1"/>
          <dgm:bulletEnabled val="1"/>
        </dgm:presLayoutVars>
      </dgm:prSet>
      <dgm:spPr/>
    </dgm:pt>
    <dgm:pt modelId="{4019148A-0664-47D3-99DF-C455247C526B}" type="pres">
      <dgm:prSet presAssocID="{19D494FF-65A9-41C8-A737-72C4393B4C60}" presName="Name8" presStyleCnt="0"/>
      <dgm:spPr/>
    </dgm:pt>
    <dgm:pt modelId="{A856FFEB-8C06-4229-9B8C-EED94FE23429}" type="pres">
      <dgm:prSet presAssocID="{19D494FF-65A9-41C8-A737-72C4393B4C60}" presName="level" presStyleLbl="node1" presStyleIdx="3" presStyleCnt="4">
        <dgm:presLayoutVars>
          <dgm:chMax val="1"/>
          <dgm:bulletEnabled val="1"/>
        </dgm:presLayoutVars>
      </dgm:prSet>
      <dgm:spPr/>
    </dgm:pt>
    <dgm:pt modelId="{34F7958F-CE16-44CC-A86F-4DF9028AD019}" type="pres">
      <dgm:prSet presAssocID="{19D494FF-65A9-41C8-A737-72C4393B4C60}" presName="levelTx" presStyleLbl="revTx" presStyleIdx="0" presStyleCnt="0">
        <dgm:presLayoutVars>
          <dgm:chMax val="1"/>
          <dgm:bulletEnabled val="1"/>
        </dgm:presLayoutVars>
      </dgm:prSet>
      <dgm:spPr/>
    </dgm:pt>
  </dgm:ptLst>
  <dgm:cxnLst>
    <dgm:cxn modelId="{7090000A-5161-47EF-856B-5BB5330B9CB3}" srcId="{40151668-A965-4CE4-86A8-ABE1C50E1F37}" destId="{29B0CCE4-7068-4889-A795-D0146A4F407A}" srcOrd="1" destOrd="0" parTransId="{541B0162-6A39-46BD-92A3-D0F7C3842454}" sibTransId="{03BDAF33-75EB-48DF-A115-5D5CDBCD3E70}"/>
    <dgm:cxn modelId="{35497864-471E-48C3-8A7D-BFDFEF4B168D}" srcId="{40151668-A965-4CE4-86A8-ABE1C50E1F37}" destId="{1E5A846A-EF0B-443D-81A0-D41DC0A870CB}" srcOrd="0" destOrd="0" parTransId="{4ECED301-71B8-47AE-8C4C-134AD4BC2007}" sibTransId="{F8F4ED3B-E45E-429A-A05E-6367A0FAEEF6}"/>
    <dgm:cxn modelId="{4590C246-2913-49EC-91FF-3D23D3EA52A4}" type="presOf" srcId="{29B0CCE4-7068-4889-A795-D0146A4F407A}" destId="{C0C60138-9CDE-4660-B197-7CD4B39E6923}" srcOrd="0" destOrd="0" presId="urn:microsoft.com/office/officeart/2005/8/layout/pyramid1"/>
    <dgm:cxn modelId="{D10C7C75-440E-4905-854B-5C3CFD59F9B1}" type="presOf" srcId="{19D494FF-65A9-41C8-A737-72C4393B4C60}" destId="{34F7958F-CE16-44CC-A86F-4DF9028AD019}" srcOrd="1" destOrd="0" presId="urn:microsoft.com/office/officeart/2005/8/layout/pyramid1"/>
    <dgm:cxn modelId="{1B601978-6223-41BD-BBB3-54FB5647283A}" type="presOf" srcId="{29B0CCE4-7068-4889-A795-D0146A4F407A}" destId="{06254361-1142-42B0-AC57-3B1DE89107AA}" srcOrd="1" destOrd="0" presId="urn:microsoft.com/office/officeart/2005/8/layout/pyramid1"/>
    <dgm:cxn modelId="{886A5058-BF8A-4E19-B53B-14D411C91F02}" type="presOf" srcId="{AB96A2F5-1708-40B8-9A9D-446AC07E096A}" destId="{3E01EE75-B189-485E-9842-D55958C5CD73}" srcOrd="0" destOrd="0" presId="urn:microsoft.com/office/officeart/2005/8/layout/pyramid1"/>
    <dgm:cxn modelId="{0194CE59-3BAD-4D41-8AEC-527758DBCC3B}" type="presOf" srcId="{AB96A2F5-1708-40B8-9A9D-446AC07E096A}" destId="{225E5740-A094-402A-A70A-D01667E319B3}" srcOrd="1" destOrd="0" presId="urn:microsoft.com/office/officeart/2005/8/layout/pyramid1"/>
    <dgm:cxn modelId="{D3070C7B-D098-4098-81A4-1599C5865CD6}" srcId="{40151668-A965-4CE4-86A8-ABE1C50E1F37}" destId="{19D494FF-65A9-41C8-A737-72C4393B4C60}" srcOrd="3" destOrd="0" parTransId="{5AC3E944-7B02-47F3-806E-0A6C8C0D9E48}" sibTransId="{7961EA41-8DAE-42B4-8F51-A39A108DE275}"/>
    <dgm:cxn modelId="{F0E392B1-94EC-4EE7-8D84-B7AC75CAF4A7}" type="presOf" srcId="{1E5A846A-EF0B-443D-81A0-D41DC0A870CB}" destId="{41106754-19CA-4B12-A870-A34997967F2C}" srcOrd="0" destOrd="0" presId="urn:microsoft.com/office/officeart/2005/8/layout/pyramid1"/>
    <dgm:cxn modelId="{F6E6C8B7-E9BB-4A04-8E41-516E627490BC}" type="presOf" srcId="{1E5A846A-EF0B-443D-81A0-D41DC0A870CB}" destId="{E032DF01-8261-4896-ACB8-05FFEBFBB00C}" srcOrd="1" destOrd="0" presId="urn:microsoft.com/office/officeart/2005/8/layout/pyramid1"/>
    <dgm:cxn modelId="{6C70ADDC-CD80-4D19-AF61-F4584DF0F22C}" srcId="{40151668-A965-4CE4-86A8-ABE1C50E1F37}" destId="{AB96A2F5-1708-40B8-9A9D-446AC07E096A}" srcOrd="2" destOrd="0" parTransId="{57EE8E10-0CC8-44D7-AB92-56688462C26D}" sibTransId="{646C394A-AB2D-4530-A4E7-1403864DBCF7}"/>
    <dgm:cxn modelId="{67CE97DE-6022-4F60-B0A5-D674F1BBC481}" type="presOf" srcId="{40151668-A965-4CE4-86A8-ABE1C50E1F37}" destId="{97B6875F-255C-4EBD-B1D4-FA4ED59D4414}" srcOrd="0" destOrd="0" presId="urn:microsoft.com/office/officeart/2005/8/layout/pyramid1"/>
    <dgm:cxn modelId="{F224E6F5-16E9-4E0A-A2B2-5C4A51250CB5}" type="presOf" srcId="{19D494FF-65A9-41C8-A737-72C4393B4C60}" destId="{A856FFEB-8C06-4229-9B8C-EED94FE23429}" srcOrd="0" destOrd="0" presId="urn:microsoft.com/office/officeart/2005/8/layout/pyramid1"/>
    <dgm:cxn modelId="{9FDCFFC9-348D-4EBE-9136-DB5E6B8B6FE3}" type="presParOf" srcId="{97B6875F-255C-4EBD-B1D4-FA4ED59D4414}" destId="{9C6B9A06-96CE-45DA-9614-B1041384FE51}" srcOrd="0" destOrd="0" presId="urn:microsoft.com/office/officeart/2005/8/layout/pyramid1"/>
    <dgm:cxn modelId="{E78129DA-2C0E-4D50-B096-718F1F1A0981}" type="presParOf" srcId="{9C6B9A06-96CE-45DA-9614-B1041384FE51}" destId="{41106754-19CA-4B12-A870-A34997967F2C}" srcOrd="0" destOrd="0" presId="urn:microsoft.com/office/officeart/2005/8/layout/pyramid1"/>
    <dgm:cxn modelId="{C494CB07-0A20-4E42-9FCF-4B38EE24867E}" type="presParOf" srcId="{9C6B9A06-96CE-45DA-9614-B1041384FE51}" destId="{E032DF01-8261-4896-ACB8-05FFEBFBB00C}" srcOrd="1" destOrd="0" presId="urn:microsoft.com/office/officeart/2005/8/layout/pyramid1"/>
    <dgm:cxn modelId="{E0F27D58-D275-4084-B05D-2482570E0805}" type="presParOf" srcId="{97B6875F-255C-4EBD-B1D4-FA4ED59D4414}" destId="{CD6EDF5B-2DD2-49E8-BD45-FA9E9D9DC219}" srcOrd="1" destOrd="0" presId="urn:microsoft.com/office/officeart/2005/8/layout/pyramid1"/>
    <dgm:cxn modelId="{D98A858C-D2B6-49BE-8A4D-1315D34F6E0A}" type="presParOf" srcId="{CD6EDF5B-2DD2-49E8-BD45-FA9E9D9DC219}" destId="{C0C60138-9CDE-4660-B197-7CD4B39E6923}" srcOrd="0" destOrd="0" presId="urn:microsoft.com/office/officeart/2005/8/layout/pyramid1"/>
    <dgm:cxn modelId="{0A75E4AC-B0A2-41A2-8B1F-80D528CC4499}" type="presParOf" srcId="{CD6EDF5B-2DD2-49E8-BD45-FA9E9D9DC219}" destId="{06254361-1142-42B0-AC57-3B1DE89107AA}" srcOrd="1" destOrd="0" presId="urn:microsoft.com/office/officeart/2005/8/layout/pyramid1"/>
    <dgm:cxn modelId="{2BA8355E-910C-4B17-9C41-3DCB04402A3A}" type="presParOf" srcId="{97B6875F-255C-4EBD-B1D4-FA4ED59D4414}" destId="{03CC0E3C-D9FE-49F1-8BCD-719F632B4559}" srcOrd="2" destOrd="0" presId="urn:microsoft.com/office/officeart/2005/8/layout/pyramid1"/>
    <dgm:cxn modelId="{BF865516-B9F5-4C44-9348-8CBFC1E7A560}" type="presParOf" srcId="{03CC0E3C-D9FE-49F1-8BCD-719F632B4559}" destId="{3E01EE75-B189-485E-9842-D55958C5CD73}" srcOrd="0" destOrd="0" presId="urn:microsoft.com/office/officeart/2005/8/layout/pyramid1"/>
    <dgm:cxn modelId="{5297E0E1-BB72-4A13-97C5-860E57D6CB8B}" type="presParOf" srcId="{03CC0E3C-D9FE-49F1-8BCD-719F632B4559}" destId="{225E5740-A094-402A-A70A-D01667E319B3}" srcOrd="1" destOrd="0" presId="urn:microsoft.com/office/officeart/2005/8/layout/pyramid1"/>
    <dgm:cxn modelId="{9ED225B6-4026-4621-B784-7CCBC4882B81}" type="presParOf" srcId="{97B6875F-255C-4EBD-B1D4-FA4ED59D4414}" destId="{4019148A-0664-47D3-99DF-C455247C526B}" srcOrd="3" destOrd="0" presId="urn:microsoft.com/office/officeart/2005/8/layout/pyramid1"/>
    <dgm:cxn modelId="{B33EB13A-542B-4BF7-8AB0-F15FB4ADDEC3}" type="presParOf" srcId="{4019148A-0664-47D3-99DF-C455247C526B}" destId="{A856FFEB-8C06-4229-9B8C-EED94FE23429}" srcOrd="0" destOrd="0" presId="urn:microsoft.com/office/officeart/2005/8/layout/pyramid1"/>
    <dgm:cxn modelId="{DC5BF02E-4647-4FC8-86A8-36C5B2B82AB3}" type="presParOf" srcId="{4019148A-0664-47D3-99DF-C455247C526B}" destId="{34F7958F-CE16-44CC-A86F-4DF9028AD019}"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151668-A965-4CE4-86A8-ABE1C50E1F37}" type="doc">
      <dgm:prSet loTypeId="urn:microsoft.com/office/officeart/2005/8/layout/pyramid1" loCatId="pyramid" qsTypeId="urn:microsoft.com/office/officeart/2005/8/quickstyle/simple1" qsCatId="simple" csTypeId="urn:microsoft.com/office/officeart/2005/8/colors/accent1_2" csCatId="accent1" phldr="1"/>
      <dgm:spPr/>
    </dgm:pt>
    <dgm:pt modelId="{1E5A846A-EF0B-443D-81A0-D41DC0A870CB}">
      <dgm:prSet phldrT="[Text]" custT="1"/>
      <dgm:spPr>
        <a:solidFill>
          <a:srgbClr val="6699FF"/>
        </a:solidFill>
      </dgm:spPr>
      <dgm:t>
        <a:bodyPr lIns="0" tIns="27432" rIns="0" bIns="0"/>
        <a:lstStyle/>
        <a:p>
          <a:r>
            <a:rPr lang="en-US" sz="1400" b="1" dirty="0">
              <a:latin typeface="Arial Narrow" panose="020B0606020202030204" pitchFamily="34" charset="0"/>
            </a:rPr>
            <a:t>Does</a:t>
          </a:r>
        </a:p>
      </dgm:t>
    </dgm:pt>
    <dgm:pt modelId="{4ECED301-71B8-47AE-8C4C-134AD4BC2007}" type="parTrans" cxnId="{35497864-471E-48C3-8A7D-BFDFEF4B168D}">
      <dgm:prSet/>
      <dgm:spPr/>
      <dgm:t>
        <a:bodyPr/>
        <a:lstStyle/>
        <a:p>
          <a:endParaRPr lang="en-US"/>
        </a:p>
      </dgm:t>
    </dgm:pt>
    <dgm:pt modelId="{F8F4ED3B-E45E-429A-A05E-6367A0FAEEF6}" type="sibTrans" cxnId="{35497864-471E-48C3-8A7D-BFDFEF4B168D}">
      <dgm:prSet/>
      <dgm:spPr/>
      <dgm:t>
        <a:bodyPr/>
        <a:lstStyle/>
        <a:p>
          <a:endParaRPr lang="en-US"/>
        </a:p>
      </dgm:t>
    </dgm:pt>
    <dgm:pt modelId="{29B0CCE4-7068-4889-A795-D0146A4F407A}">
      <dgm:prSet phldrT="[Text]" custT="1"/>
      <dgm:spPr>
        <a:solidFill>
          <a:srgbClr val="6699FF"/>
        </a:solidFill>
      </dgm:spPr>
      <dgm:t>
        <a:bodyPr lIns="0" tIns="27432" rIns="0" bIns="0"/>
        <a:lstStyle/>
        <a:p>
          <a:r>
            <a:rPr lang="en-US" sz="1400" b="1" dirty="0">
              <a:latin typeface="Arial Narrow" panose="020B0606020202030204" pitchFamily="34" charset="0"/>
            </a:rPr>
            <a:t>Shows How</a:t>
          </a:r>
        </a:p>
      </dgm:t>
    </dgm:pt>
    <dgm:pt modelId="{541B0162-6A39-46BD-92A3-D0F7C3842454}" type="parTrans" cxnId="{7090000A-5161-47EF-856B-5BB5330B9CB3}">
      <dgm:prSet/>
      <dgm:spPr/>
      <dgm:t>
        <a:bodyPr/>
        <a:lstStyle/>
        <a:p>
          <a:endParaRPr lang="en-US"/>
        </a:p>
      </dgm:t>
    </dgm:pt>
    <dgm:pt modelId="{03BDAF33-75EB-48DF-A115-5D5CDBCD3E70}" type="sibTrans" cxnId="{7090000A-5161-47EF-856B-5BB5330B9CB3}">
      <dgm:prSet/>
      <dgm:spPr/>
      <dgm:t>
        <a:bodyPr/>
        <a:lstStyle/>
        <a:p>
          <a:endParaRPr lang="en-US"/>
        </a:p>
      </dgm:t>
    </dgm:pt>
    <dgm:pt modelId="{AB96A2F5-1708-40B8-9A9D-446AC07E096A}">
      <dgm:prSet phldrT="[Text]" custT="1"/>
      <dgm:spPr>
        <a:solidFill>
          <a:srgbClr val="6699FF"/>
        </a:solidFill>
      </dgm:spPr>
      <dgm:t>
        <a:bodyPr lIns="0" tIns="27432" rIns="0" bIns="0"/>
        <a:lstStyle/>
        <a:p>
          <a:r>
            <a:rPr lang="en-US" sz="1400" b="1" dirty="0">
              <a:latin typeface="Arial Narrow" panose="020B0606020202030204" pitchFamily="34" charset="0"/>
            </a:rPr>
            <a:t>Knows How</a:t>
          </a:r>
        </a:p>
      </dgm:t>
    </dgm:pt>
    <dgm:pt modelId="{57EE8E10-0CC8-44D7-AB92-56688462C26D}" type="parTrans" cxnId="{6C70ADDC-CD80-4D19-AF61-F4584DF0F22C}">
      <dgm:prSet/>
      <dgm:spPr/>
      <dgm:t>
        <a:bodyPr/>
        <a:lstStyle/>
        <a:p>
          <a:endParaRPr lang="en-US"/>
        </a:p>
      </dgm:t>
    </dgm:pt>
    <dgm:pt modelId="{646C394A-AB2D-4530-A4E7-1403864DBCF7}" type="sibTrans" cxnId="{6C70ADDC-CD80-4D19-AF61-F4584DF0F22C}">
      <dgm:prSet/>
      <dgm:spPr/>
      <dgm:t>
        <a:bodyPr/>
        <a:lstStyle/>
        <a:p>
          <a:endParaRPr lang="en-US"/>
        </a:p>
      </dgm:t>
    </dgm:pt>
    <dgm:pt modelId="{19D494FF-65A9-41C8-A737-72C4393B4C60}">
      <dgm:prSet phldrT="[Text]" custT="1"/>
      <dgm:spPr>
        <a:solidFill>
          <a:srgbClr val="F88C2A"/>
        </a:solidFill>
      </dgm:spPr>
      <dgm:t>
        <a:bodyPr lIns="0" tIns="27432" rIns="0" bIns="0"/>
        <a:lstStyle/>
        <a:p>
          <a:r>
            <a:rPr lang="en-US" sz="1400" b="1" dirty="0">
              <a:latin typeface="Arial Narrow" panose="020B0606020202030204" pitchFamily="34" charset="0"/>
            </a:rPr>
            <a:t>Knows</a:t>
          </a:r>
        </a:p>
      </dgm:t>
    </dgm:pt>
    <dgm:pt modelId="{5AC3E944-7B02-47F3-806E-0A6C8C0D9E48}" type="parTrans" cxnId="{D3070C7B-D098-4098-81A4-1599C5865CD6}">
      <dgm:prSet/>
      <dgm:spPr/>
      <dgm:t>
        <a:bodyPr/>
        <a:lstStyle/>
        <a:p>
          <a:endParaRPr lang="en-US"/>
        </a:p>
      </dgm:t>
    </dgm:pt>
    <dgm:pt modelId="{7961EA41-8DAE-42B4-8F51-A39A108DE275}" type="sibTrans" cxnId="{D3070C7B-D098-4098-81A4-1599C5865CD6}">
      <dgm:prSet/>
      <dgm:spPr/>
      <dgm:t>
        <a:bodyPr/>
        <a:lstStyle/>
        <a:p>
          <a:endParaRPr lang="en-US"/>
        </a:p>
      </dgm:t>
    </dgm:pt>
    <dgm:pt modelId="{97B6875F-255C-4EBD-B1D4-FA4ED59D4414}" type="pres">
      <dgm:prSet presAssocID="{40151668-A965-4CE4-86A8-ABE1C50E1F37}" presName="Name0" presStyleCnt="0">
        <dgm:presLayoutVars>
          <dgm:dir/>
          <dgm:animLvl val="lvl"/>
          <dgm:resizeHandles val="exact"/>
        </dgm:presLayoutVars>
      </dgm:prSet>
      <dgm:spPr/>
    </dgm:pt>
    <dgm:pt modelId="{9C6B9A06-96CE-45DA-9614-B1041384FE51}" type="pres">
      <dgm:prSet presAssocID="{1E5A846A-EF0B-443D-81A0-D41DC0A870CB}" presName="Name8" presStyleCnt="0"/>
      <dgm:spPr/>
    </dgm:pt>
    <dgm:pt modelId="{41106754-19CA-4B12-A870-A34997967F2C}" type="pres">
      <dgm:prSet presAssocID="{1E5A846A-EF0B-443D-81A0-D41DC0A870CB}" presName="level" presStyleLbl="node1" presStyleIdx="0" presStyleCnt="4">
        <dgm:presLayoutVars>
          <dgm:chMax val="1"/>
          <dgm:bulletEnabled val="1"/>
        </dgm:presLayoutVars>
      </dgm:prSet>
      <dgm:spPr/>
    </dgm:pt>
    <dgm:pt modelId="{E032DF01-8261-4896-ACB8-05FFEBFBB00C}" type="pres">
      <dgm:prSet presAssocID="{1E5A846A-EF0B-443D-81A0-D41DC0A870CB}" presName="levelTx" presStyleLbl="revTx" presStyleIdx="0" presStyleCnt="0">
        <dgm:presLayoutVars>
          <dgm:chMax val="1"/>
          <dgm:bulletEnabled val="1"/>
        </dgm:presLayoutVars>
      </dgm:prSet>
      <dgm:spPr/>
    </dgm:pt>
    <dgm:pt modelId="{CD6EDF5B-2DD2-49E8-BD45-FA9E9D9DC219}" type="pres">
      <dgm:prSet presAssocID="{29B0CCE4-7068-4889-A795-D0146A4F407A}" presName="Name8" presStyleCnt="0"/>
      <dgm:spPr/>
    </dgm:pt>
    <dgm:pt modelId="{C0C60138-9CDE-4660-B197-7CD4B39E6923}" type="pres">
      <dgm:prSet presAssocID="{29B0CCE4-7068-4889-A795-D0146A4F407A}" presName="level" presStyleLbl="node1" presStyleIdx="1" presStyleCnt="4">
        <dgm:presLayoutVars>
          <dgm:chMax val="1"/>
          <dgm:bulletEnabled val="1"/>
        </dgm:presLayoutVars>
      </dgm:prSet>
      <dgm:spPr/>
    </dgm:pt>
    <dgm:pt modelId="{06254361-1142-42B0-AC57-3B1DE89107AA}" type="pres">
      <dgm:prSet presAssocID="{29B0CCE4-7068-4889-A795-D0146A4F407A}" presName="levelTx" presStyleLbl="revTx" presStyleIdx="0" presStyleCnt="0">
        <dgm:presLayoutVars>
          <dgm:chMax val="1"/>
          <dgm:bulletEnabled val="1"/>
        </dgm:presLayoutVars>
      </dgm:prSet>
      <dgm:spPr/>
    </dgm:pt>
    <dgm:pt modelId="{03CC0E3C-D9FE-49F1-8BCD-719F632B4559}" type="pres">
      <dgm:prSet presAssocID="{AB96A2F5-1708-40B8-9A9D-446AC07E096A}" presName="Name8" presStyleCnt="0"/>
      <dgm:spPr/>
    </dgm:pt>
    <dgm:pt modelId="{3E01EE75-B189-485E-9842-D55958C5CD73}" type="pres">
      <dgm:prSet presAssocID="{AB96A2F5-1708-40B8-9A9D-446AC07E096A}" presName="level" presStyleLbl="node1" presStyleIdx="2" presStyleCnt="4">
        <dgm:presLayoutVars>
          <dgm:chMax val="1"/>
          <dgm:bulletEnabled val="1"/>
        </dgm:presLayoutVars>
      </dgm:prSet>
      <dgm:spPr/>
    </dgm:pt>
    <dgm:pt modelId="{225E5740-A094-402A-A70A-D01667E319B3}" type="pres">
      <dgm:prSet presAssocID="{AB96A2F5-1708-40B8-9A9D-446AC07E096A}" presName="levelTx" presStyleLbl="revTx" presStyleIdx="0" presStyleCnt="0">
        <dgm:presLayoutVars>
          <dgm:chMax val="1"/>
          <dgm:bulletEnabled val="1"/>
        </dgm:presLayoutVars>
      </dgm:prSet>
      <dgm:spPr/>
    </dgm:pt>
    <dgm:pt modelId="{4019148A-0664-47D3-99DF-C455247C526B}" type="pres">
      <dgm:prSet presAssocID="{19D494FF-65A9-41C8-A737-72C4393B4C60}" presName="Name8" presStyleCnt="0"/>
      <dgm:spPr/>
    </dgm:pt>
    <dgm:pt modelId="{A856FFEB-8C06-4229-9B8C-EED94FE23429}" type="pres">
      <dgm:prSet presAssocID="{19D494FF-65A9-41C8-A737-72C4393B4C60}" presName="level" presStyleLbl="node1" presStyleIdx="3" presStyleCnt="4">
        <dgm:presLayoutVars>
          <dgm:chMax val="1"/>
          <dgm:bulletEnabled val="1"/>
        </dgm:presLayoutVars>
      </dgm:prSet>
      <dgm:spPr/>
    </dgm:pt>
    <dgm:pt modelId="{34F7958F-CE16-44CC-A86F-4DF9028AD019}" type="pres">
      <dgm:prSet presAssocID="{19D494FF-65A9-41C8-A737-72C4393B4C60}" presName="levelTx" presStyleLbl="revTx" presStyleIdx="0" presStyleCnt="0">
        <dgm:presLayoutVars>
          <dgm:chMax val="1"/>
          <dgm:bulletEnabled val="1"/>
        </dgm:presLayoutVars>
      </dgm:prSet>
      <dgm:spPr/>
    </dgm:pt>
  </dgm:ptLst>
  <dgm:cxnLst>
    <dgm:cxn modelId="{7090000A-5161-47EF-856B-5BB5330B9CB3}" srcId="{40151668-A965-4CE4-86A8-ABE1C50E1F37}" destId="{29B0CCE4-7068-4889-A795-D0146A4F407A}" srcOrd="1" destOrd="0" parTransId="{541B0162-6A39-46BD-92A3-D0F7C3842454}" sibTransId="{03BDAF33-75EB-48DF-A115-5D5CDBCD3E70}"/>
    <dgm:cxn modelId="{60A39420-E5E4-4A6C-B475-0F29C397EA12}" type="presOf" srcId="{29B0CCE4-7068-4889-A795-D0146A4F407A}" destId="{06254361-1142-42B0-AC57-3B1DE89107AA}" srcOrd="1" destOrd="0" presId="urn:microsoft.com/office/officeart/2005/8/layout/pyramid1"/>
    <dgm:cxn modelId="{EA5DDC35-9483-4165-BC82-CD67E6C5E160}" type="presOf" srcId="{AB96A2F5-1708-40B8-9A9D-446AC07E096A}" destId="{225E5740-A094-402A-A70A-D01667E319B3}" srcOrd="1" destOrd="0" presId="urn:microsoft.com/office/officeart/2005/8/layout/pyramid1"/>
    <dgm:cxn modelId="{C77F203F-C00D-408B-87E4-806371408097}" type="presOf" srcId="{19D494FF-65A9-41C8-A737-72C4393B4C60}" destId="{34F7958F-CE16-44CC-A86F-4DF9028AD019}" srcOrd="1" destOrd="0" presId="urn:microsoft.com/office/officeart/2005/8/layout/pyramid1"/>
    <dgm:cxn modelId="{35497864-471E-48C3-8A7D-BFDFEF4B168D}" srcId="{40151668-A965-4CE4-86A8-ABE1C50E1F37}" destId="{1E5A846A-EF0B-443D-81A0-D41DC0A870CB}" srcOrd="0" destOrd="0" parTransId="{4ECED301-71B8-47AE-8C4C-134AD4BC2007}" sibTransId="{F8F4ED3B-E45E-429A-A05E-6367A0FAEEF6}"/>
    <dgm:cxn modelId="{D3070C7B-D098-4098-81A4-1599C5865CD6}" srcId="{40151668-A965-4CE4-86A8-ABE1C50E1F37}" destId="{19D494FF-65A9-41C8-A737-72C4393B4C60}" srcOrd="3" destOrd="0" parTransId="{5AC3E944-7B02-47F3-806E-0A6C8C0D9E48}" sibTransId="{7961EA41-8DAE-42B4-8F51-A39A108DE275}"/>
    <dgm:cxn modelId="{75A66588-8C79-42AE-ABFC-9CDC4B85D47B}" type="presOf" srcId="{40151668-A965-4CE4-86A8-ABE1C50E1F37}" destId="{97B6875F-255C-4EBD-B1D4-FA4ED59D4414}" srcOrd="0" destOrd="0" presId="urn:microsoft.com/office/officeart/2005/8/layout/pyramid1"/>
    <dgm:cxn modelId="{CB777A97-D2AD-4BFC-9503-41A5316B9494}" type="presOf" srcId="{AB96A2F5-1708-40B8-9A9D-446AC07E096A}" destId="{3E01EE75-B189-485E-9842-D55958C5CD73}" srcOrd="0" destOrd="0" presId="urn:microsoft.com/office/officeart/2005/8/layout/pyramid1"/>
    <dgm:cxn modelId="{F170F5B3-6C71-4C7B-A5E1-ADDE270658A8}" type="presOf" srcId="{19D494FF-65A9-41C8-A737-72C4393B4C60}" destId="{A856FFEB-8C06-4229-9B8C-EED94FE23429}" srcOrd="0" destOrd="0" presId="urn:microsoft.com/office/officeart/2005/8/layout/pyramid1"/>
    <dgm:cxn modelId="{5BB9B8D1-B390-4BF1-9DB7-3830A1E3BA6B}" type="presOf" srcId="{1E5A846A-EF0B-443D-81A0-D41DC0A870CB}" destId="{E032DF01-8261-4896-ACB8-05FFEBFBB00C}" srcOrd="1" destOrd="0" presId="urn:microsoft.com/office/officeart/2005/8/layout/pyramid1"/>
    <dgm:cxn modelId="{6C70ADDC-CD80-4D19-AF61-F4584DF0F22C}" srcId="{40151668-A965-4CE4-86A8-ABE1C50E1F37}" destId="{AB96A2F5-1708-40B8-9A9D-446AC07E096A}" srcOrd="2" destOrd="0" parTransId="{57EE8E10-0CC8-44D7-AB92-56688462C26D}" sibTransId="{646C394A-AB2D-4530-A4E7-1403864DBCF7}"/>
    <dgm:cxn modelId="{10EE93EA-BC71-4FF7-81DB-B0083953B74C}" type="presOf" srcId="{1E5A846A-EF0B-443D-81A0-D41DC0A870CB}" destId="{41106754-19CA-4B12-A870-A34997967F2C}" srcOrd="0" destOrd="0" presId="urn:microsoft.com/office/officeart/2005/8/layout/pyramid1"/>
    <dgm:cxn modelId="{007381F5-F599-47CB-AF2C-E24DF57C312B}" type="presOf" srcId="{29B0CCE4-7068-4889-A795-D0146A4F407A}" destId="{C0C60138-9CDE-4660-B197-7CD4B39E6923}" srcOrd="0" destOrd="0" presId="urn:microsoft.com/office/officeart/2005/8/layout/pyramid1"/>
    <dgm:cxn modelId="{4FB7A89F-2DE6-4685-B87B-B1AF45771141}" type="presParOf" srcId="{97B6875F-255C-4EBD-B1D4-FA4ED59D4414}" destId="{9C6B9A06-96CE-45DA-9614-B1041384FE51}" srcOrd="0" destOrd="0" presId="urn:microsoft.com/office/officeart/2005/8/layout/pyramid1"/>
    <dgm:cxn modelId="{8A810FBB-DDD9-43D9-AA96-B184236B36D1}" type="presParOf" srcId="{9C6B9A06-96CE-45DA-9614-B1041384FE51}" destId="{41106754-19CA-4B12-A870-A34997967F2C}" srcOrd="0" destOrd="0" presId="urn:microsoft.com/office/officeart/2005/8/layout/pyramid1"/>
    <dgm:cxn modelId="{D8254EDF-DEDC-47B4-BDC7-667DF227B9EB}" type="presParOf" srcId="{9C6B9A06-96CE-45DA-9614-B1041384FE51}" destId="{E032DF01-8261-4896-ACB8-05FFEBFBB00C}" srcOrd="1" destOrd="0" presId="urn:microsoft.com/office/officeart/2005/8/layout/pyramid1"/>
    <dgm:cxn modelId="{0AA3DF27-0017-4AE3-A671-08A64E0B7AD5}" type="presParOf" srcId="{97B6875F-255C-4EBD-B1D4-FA4ED59D4414}" destId="{CD6EDF5B-2DD2-49E8-BD45-FA9E9D9DC219}" srcOrd="1" destOrd="0" presId="urn:microsoft.com/office/officeart/2005/8/layout/pyramid1"/>
    <dgm:cxn modelId="{4440475A-14FA-4641-9B0C-0A9480BA478A}" type="presParOf" srcId="{CD6EDF5B-2DD2-49E8-BD45-FA9E9D9DC219}" destId="{C0C60138-9CDE-4660-B197-7CD4B39E6923}" srcOrd="0" destOrd="0" presId="urn:microsoft.com/office/officeart/2005/8/layout/pyramid1"/>
    <dgm:cxn modelId="{700FCA09-564E-43CE-889D-AE45FFAB89A3}" type="presParOf" srcId="{CD6EDF5B-2DD2-49E8-BD45-FA9E9D9DC219}" destId="{06254361-1142-42B0-AC57-3B1DE89107AA}" srcOrd="1" destOrd="0" presId="urn:microsoft.com/office/officeart/2005/8/layout/pyramid1"/>
    <dgm:cxn modelId="{15010249-B32F-4E66-9E3D-0A1A4B641692}" type="presParOf" srcId="{97B6875F-255C-4EBD-B1D4-FA4ED59D4414}" destId="{03CC0E3C-D9FE-49F1-8BCD-719F632B4559}" srcOrd="2" destOrd="0" presId="urn:microsoft.com/office/officeart/2005/8/layout/pyramid1"/>
    <dgm:cxn modelId="{63CAECB0-3D94-479B-940B-AA5233930653}" type="presParOf" srcId="{03CC0E3C-D9FE-49F1-8BCD-719F632B4559}" destId="{3E01EE75-B189-485E-9842-D55958C5CD73}" srcOrd="0" destOrd="0" presId="urn:microsoft.com/office/officeart/2005/8/layout/pyramid1"/>
    <dgm:cxn modelId="{E84910E3-20A0-4DEE-9C9F-8959899FF070}" type="presParOf" srcId="{03CC0E3C-D9FE-49F1-8BCD-719F632B4559}" destId="{225E5740-A094-402A-A70A-D01667E319B3}" srcOrd="1" destOrd="0" presId="urn:microsoft.com/office/officeart/2005/8/layout/pyramid1"/>
    <dgm:cxn modelId="{18205FE7-E37D-495C-BB06-6A00226F6CD9}" type="presParOf" srcId="{97B6875F-255C-4EBD-B1D4-FA4ED59D4414}" destId="{4019148A-0664-47D3-99DF-C455247C526B}" srcOrd="3" destOrd="0" presId="urn:microsoft.com/office/officeart/2005/8/layout/pyramid1"/>
    <dgm:cxn modelId="{EE81986B-D3B7-4C92-B78D-F70FC23169A1}" type="presParOf" srcId="{4019148A-0664-47D3-99DF-C455247C526B}" destId="{A856FFEB-8C06-4229-9B8C-EED94FE23429}" srcOrd="0" destOrd="0" presId="urn:microsoft.com/office/officeart/2005/8/layout/pyramid1"/>
    <dgm:cxn modelId="{B91A9ECF-1497-4980-8726-9B958F6CFA79}" type="presParOf" srcId="{4019148A-0664-47D3-99DF-C455247C526B}" destId="{34F7958F-CE16-44CC-A86F-4DF9028AD0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151668-A965-4CE4-86A8-ABE1C50E1F37}" type="doc">
      <dgm:prSet loTypeId="urn:microsoft.com/office/officeart/2005/8/layout/pyramid1" loCatId="pyramid" qsTypeId="urn:microsoft.com/office/officeart/2005/8/quickstyle/simple1" qsCatId="simple" csTypeId="urn:microsoft.com/office/officeart/2005/8/colors/accent1_2" csCatId="accent1" phldr="1"/>
      <dgm:spPr/>
    </dgm:pt>
    <dgm:pt modelId="{1E5A846A-EF0B-443D-81A0-D41DC0A870CB}">
      <dgm:prSet phldrT="[Text]" custT="1"/>
      <dgm:spPr>
        <a:solidFill>
          <a:srgbClr val="6699FF"/>
        </a:solidFill>
      </dgm:spPr>
      <dgm:t>
        <a:bodyPr lIns="0" tIns="27432" rIns="0" bIns="0"/>
        <a:lstStyle/>
        <a:p>
          <a:r>
            <a:rPr lang="en-US" sz="1400" b="1" dirty="0">
              <a:latin typeface="Arial Narrow" panose="020B0606020202030204" pitchFamily="34" charset="0"/>
            </a:rPr>
            <a:t>Does</a:t>
          </a:r>
        </a:p>
      </dgm:t>
    </dgm:pt>
    <dgm:pt modelId="{4ECED301-71B8-47AE-8C4C-134AD4BC2007}" type="parTrans" cxnId="{35497864-471E-48C3-8A7D-BFDFEF4B168D}">
      <dgm:prSet/>
      <dgm:spPr/>
      <dgm:t>
        <a:bodyPr/>
        <a:lstStyle/>
        <a:p>
          <a:endParaRPr lang="en-US"/>
        </a:p>
      </dgm:t>
    </dgm:pt>
    <dgm:pt modelId="{F8F4ED3B-E45E-429A-A05E-6367A0FAEEF6}" type="sibTrans" cxnId="{35497864-471E-48C3-8A7D-BFDFEF4B168D}">
      <dgm:prSet/>
      <dgm:spPr/>
      <dgm:t>
        <a:bodyPr/>
        <a:lstStyle/>
        <a:p>
          <a:endParaRPr lang="en-US"/>
        </a:p>
      </dgm:t>
    </dgm:pt>
    <dgm:pt modelId="{29B0CCE4-7068-4889-A795-D0146A4F407A}">
      <dgm:prSet phldrT="[Text]" custT="1"/>
      <dgm:spPr>
        <a:solidFill>
          <a:srgbClr val="6699FF"/>
        </a:solidFill>
      </dgm:spPr>
      <dgm:t>
        <a:bodyPr lIns="0" tIns="27432" rIns="0" bIns="0"/>
        <a:lstStyle/>
        <a:p>
          <a:r>
            <a:rPr lang="en-US" sz="1400" b="1" dirty="0">
              <a:latin typeface="Arial Narrow" panose="020B0606020202030204" pitchFamily="34" charset="0"/>
            </a:rPr>
            <a:t>Shows How</a:t>
          </a:r>
        </a:p>
      </dgm:t>
    </dgm:pt>
    <dgm:pt modelId="{541B0162-6A39-46BD-92A3-D0F7C3842454}" type="parTrans" cxnId="{7090000A-5161-47EF-856B-5BB5330B9CB3}">
      <dgm:prSet/>
      <dgm:spPr/>
      <dgm:t>
        <a:bodyPr/>
        <a:lstStyle/>
        <a:p>
          <a:endParaRPr lang="en-US"/>
        </a:p>
      </dgm:t>
    </dgm:pt>
    <dgm:pt modelId="{03BDAF33-75EB-48DF-A115-5D5CDBCD3E70}" type="sibTrans" cxnId="{7090000A-5161-47EF-856B-5BB5330B9CB3}">
      <dgm:prSet/>
      <dgm:spPr/>
      <dgm:t>
        <a:bodyPr/>
        <a:lstStyle/>
        <a:p>
          <a:endParaRPr lang="en-US"/>
        </a:p>
      </dgm:t>
    </dgm:pt>
    <dgm:pt modelId="{AB96A2F5-1708-40B8-9A9D-446AC07E096A}">
      <dgm:prSet phldrT="[Text]" custT="1"/>
      <dgm:spPr>
        <a:solidFill>
          <a:srgbClr val="F88C2A"/>
        </a:solidFill>
      </dgm:spPr>
      <dgm:t>
        <a:bodyPr lIns="0" tIns="27432" rIns="0" bIns="0"/>
        <a:lstStyle/>
        <a:p>
          <a:r>
            <a:rPr lang="en-US" sz="1400" b="1" dirty="0">
              <a:latin typeface="Arial Narrow" panose="020B0606020202030204" pitchFamily="34" charset="0"/>
            </a:rPr>
            <a:t>Knows How</a:t>
          </a:r>
        </a:p>
      </dgm:t>
    </dgm:pt>
    <dgm:pt modelId="{57EE8E10-0CC8-44D7-AB92-56688462C26D}" type="parTrans" cxnId="{6C70ADDC-CD80-4D19-AF61-F4584DF0F22C}">
      <dgm:prSet/>
      <dgm:spPr/>
      <dgm:t>
        <a:bodyPr/>
        <a:lstStyle/>
        <a:p>
          <a:endParaRPr lang="en-US"/>
        </a:p>
      </dgm:t>
    </dgm:pt>
    <dgm:pt modelId="{646C394A-AB2D-4530-A4E7-1403864DBCF7}" type="sibTrans" cxnId="{6C70ADDC-CD80-4D19-AF61-F4584DF0F22C}">
      <dgm:prSet/>
      <dgm:spPr/>
      <dgm:t>
        <a:bodyPr/>
        <a:lstStyle/>
        <a:p>
          <a:endParaRPr lang="en-US"/>
        </a:p>
      </dgm:t>
    </dgm:pt>
    <dgm:pt modelId="{19D494FF-65A9-41C8-A737-72C4393B4C60}">
      <dgm:prSet phldrT="[Text]" custT="1"/>
      <dgm:spPr>
        <a:solidFill>
          <a:srgbClr val="6699FF"/>
        </a:solidFill>
      </dgm:spPr>
      <dgm:t>
        <a:bodyPr lIns="0" tIns="27432" rIns="0" bIns="0"/>
        <a:lstStyle/>
        <a:p>
          <a:r>
            <a:rPr lang="en-US" sz="1400" b="1" dirty="0">
              <a:latin typeface="Arial Narrow" panose="020B0606020202030204" pitchFamily="34" charset="0"/>
            </a:rPr>
            <a:t>Knows</a:t>
          </a:r>
        </a:p>
      </dgm:t>
    </dgm:pt>
    <dgm:pt modelId="{5AC3E944-7B02-47F3-806E-0A6C8C0D9E48}" type="parTrans" cxnId="{D3070C7B-D098-4098-81A4-1599C5865CD6}">
      <dgm:prSet/>
      <dgm:spPr/>
      <dgm:t>
        <a:bodyPr/>
        <a:lstStyle/>
        <a:p>
          <a:endParaRPr lang="en-US"/>
        </a:p>
      </dgm:t>
    </dgm:pt>
    <dgm:pt modelId="{7961EA41-8DAE-42B4-8F51-A39A108DE275}" type="sibTrans" cxnId="{D3070C7B-D098-4098-81A4-1599C5865CD6}">
      <dgm:prSet/>
      <dgm:spPr/>
      <dgm:t>
        <a:bodyPr/>
        <a:lstStyle/>
        <a:p>
          <a:endParaRPr lang="en-US"/>
        </a:p>
      </dgm:t>
    </dgm:pt>
    <dgm:pt modelId="{97B6875F-255C-4EBD-B1D4-FA4ED59D4414}" type="pres">
      <dgm:prSet presAssocID="{40151668-A965-4CE4-86A8-ABE1C50E1F37}" presName="Name0" presStyleCnt="0">
        <dgm:presLayoutVars>
          <dgm:dir/>
          <dgm:animLvl val="lvl"/>
          <dgm:resizeHandles val="exact"/>
        </dgm:presLayoutVars>
      </dgm:prSet>
      <dgm:spPr/>
    </dgm:pt>
    <dgm:pt modelId="{9C6B9A06-96CE-45DA-9614-B1041384FE51}" type="pres">
      <dgm:prSet presAssocID="{1E5A846A-EF0B-443D-81A0-D41DC0A870CB}" presName="Name8" presStyleCnt="0"/>
      <dgm:spPr/>
    </dgm:pt>
    <dgm:pt modelId="{41106754-19CA-4B12-A870-A34997967F2C}" type="pres">
      <dgm:prSet presAssocID="{1E5A846A-EF0B-443D-81A0-D41DC0A870CB}" presName="level" presStyleLbl="node1" presStyleIdx="0" presStyleCnt="4">
        <dgm:presLayoutVars>
          <dgm:chMax val="1"/>
          <dgm:bulletEnabled val="1"/>
        </dgm:presLayoutVars>
      </dgm:prSet>
      <dgm:spPr/>
    </dgm:pt>
    <dgm:pt modelId="{E032DF01-8261-4896-ACB8-05FFEBFBB00C}" type="pres">
      <dgm:prSet presAssocID="{1E5A846A-EF0B-443D-81A0-D41DC0A870CB}" presName="levelTx" presStyleLbl="revTx" presStyleIdx="0" presStyleCnt="0">
        <dgm:presLayoutVars>
          <dgm:chMax val="1"/>
          <dgm:bulletEnabled val="1"/>
        </dgm:presLayoutVars>
      </dgm:prSet>
      <dgm:spPr/>
    </dgm:pt>
    <dgm:pt modelId="{CD6EDF5B-2DD2-49E8-BD45-FA9E9D9DC219}" type="pres">
      <dgm:prSet presAssocID="{29B0CCE4-7068-4889-A795-D0146A4F407A}" presName="Name8" presStyleCnt="0"/>
      <dgm:spPr/>
    </dgm:pt>
    <dgm:pt modelId="{C0C60138-9CDE-4660-B197-7CD4B39E6923}" type="pres">
      <dgm:prSet presAssocID="{29B0CCE4-7068-4889-A795-D0146A4F407A}" presName="level" presStyleLbl="node1" presStyleIdx="1" presStyleCnt="4">
        <dgm:presLayoutVars>
          <dgm:chMax val="1"/>
          <dgm:bulletEnabled val="1"/>
        </dgm:presLayoutVars>
      </dgm:prSet>
      <dgm:spPr/>
    </dgm:pt>
    <dgm:pt modelId="{06254361-1142-42B0-AC57-3B1DE89107AA}" type="pres">
      <dgm:prSet presAssocID="{29B0CCE4-7068-4889-A795-D0146A4F407A}" presName="levelTx" presStyleLbl="revTx" presStyleIdx="0" presStyleCnt="0">
        <dgm:presLayoutVars>
          <dgm:chMax val="1"/>
          <dgm:bulletEnabled val="1"/>
        </dgm:presLayoutVars>
      </dgm:prSet>
      <dgm:spPr/>
    </dgm:pt>
    <dgm:pt modelId="{03CC0E3C-D9FE-49F1-8BCD-719F632B4559}" type="pres">
      <dgm:prSet presAssocID="{AB96A2F5-1708-40B8-9A9D-446AC07E096A}" presName="Name8" presStyleCnt="0"/>
      <dgm:spPr/>
    </dgm:pt>
    <dgm:pt modelId="{3E01EE75-B189-485E-9842-D55958C5CD73}" type="pres">
      <dgm:prSet presAssocID="{AB96A2F5-1708-40B8-9A9D-446AC07E096A}" presName="level" presStyleLbl="node1" presStyleIdx="2" presStyleCnt="4">
        <dgm:presLayoutVars>
          <dgm:chMax val="1"/>
          <dgm:bulletEnabled val="1"/>
        </dgm:presLayoutVars>
      </dgm:prSet>
      <dgm:spPr/>
    </dgm:pt>
    <dgm:pt modelId="{225E5740-A094-402A-A70A-D01667E319B3}" type="pres">
      <dgm:prSet presAssocID="{AB96A2F5-1708-40B8-9A9D-446AC07E096A}" presName="levelTx" presStyleLbl="revTx" presStyleIdx="0" presStyleCnt="0">
        <dgm:presLayoutVars>
          <dgm:chMax val="1"/>
          <dgm:bulletEnabled val="1"/>
        </dgm:presLayoutVars>
      </dgm:prSet>
      <dgm:spPr/>
    </dgm:pt>
    <dgm:pt modelId="{4019148A-0664-47D3-99DF-C455247C526B}" type="pres">
      <dgm:prSet presAssocID="{19D494FF-65A9-41C8-A737-72C4393B4C60}" presName="Name8" presStyleCnt="0"/>
      <dgm:spPr/>
    </dgm:pt>
    <dgm:pt modelId="{A856FFEB-8C06-4229-9B8C-EED94FE23429}" type="pres">
      <dgm:prSet presAssocID="{19D494FF-65A9-41C8-A737-72C4393B4C60}" presName="level" presStyleLbl="node1" presStyleIdx="3" presStyleCnt="4">
        <dgm:presLayoutVars>
          <dgm:chMax val="1"/>
          <dgm:bulletEnabled val="1"/>
        </dgm:presLayoutVars>
      </dgm:prSet>
      <dgm:spPr/>
    </dgm:pt>
    <dgm:pt modelId="{34F7958F-CE16-44CC-A86F-4DF9028AD019}" type="pres">
      <dgm:prSet presAssocID="{19D494FF-65A9-41C8-A737-72C4393B4C60}" presName="levelTx" presStyleLbl="revTx" presStyleIdx="0" presStyleCnt="0">
        <dgm:presLayoutVars>
          <dgm:chMax val="1"/>
          <dgm:bulletEnabled val="1"/>
        </dgm:presLayoutVars>
      </dgm:prSet>
      <dgm:spPr/>
    </dgm:pt>
  </dgm:ptLst>
  <dgm:cxnLst>
    <dgm:cxn modelId="{7090000A-5161-47EF-856B-5BB5330B9CB3}" srcId="{40151668-A965-4CE4-86A8-ABE1C50E1F37}" destId="{29B0CCE4-7068-4889-A795-D0146A4F407A}" srcOrd="1" destOrd="0" parTransId="{541B0162-6A39-46BD-92A3-D0F7C3842454}" sibTransId="{03BDAF33-75EB-48DF-A115-5D5CDBCD3E70}"/>
    <dgm:cxn modelId="{C8EA7C23-F2C6-4AD0-B4CE-8256338A0070}" type="presOf" srcId="{1E5A846A-EF0B-443D-81A0-D41DC0A870CB}" destId="{41106754-19CA-4B12-A870-A34997967F2C}" srcOrd="0" destOrd="0" presId="urn:microsoft.com/office/officeart/2005/8/layout/pyramid1"/>
    <dgm:cxn modelId="{D7D54B28-25DD-44CA-A526-DC98981AE3A1}" type="presOf" srcId="{29B0CCE4-7068-4889-A795-D0146A4F407A}" destId="{C0C60138-9CDE-4660-B197-7CD4B39E6923}" srcOrd="0" destOrd="0" presId="urn:microsoft.com/office/officeart/2005/8/layout/pyramid1"/>
    <dgm:cxn modelId="{35497864-471E-48C3-8A7D-BFDFEF4B168D}" srcId="{40151668-A965-4CE4-86A8-ABE1C50E1F37}" destId="{1E5A846A-EF0B-443D-81A0-D41DC0A870CB}" srcOrd="0" destOrd="0" parTransId="{4ECED301-71B8-47AE-8C4C-134AD4BC2007}" sibTransId="{F8F4ED3B-E45E-429A-A05E-6367A0FAEEF6}"/>
    <dgm:cxn modelId="{AC5CFD66-CED1-4665-BEDE-E5FF12B17D90}" type="presOf" srcId="{19D494FF-65A9-41C8-A737-72C4393B4C60}" destId="{34F7958F-CE16-44CC-A86F-4DF9028AD019}" srcOrd="1" destOrd="0" presId="urn:microsoft.com/office/officeart/2005/8/layout/pyramid1"/>
    <dgm:cxn modelId="{D3070C7B-D098-4098-81A4-1599C5865CD6}" srcId="{40151668-A965-4CE4-86A8-ABE1C50E1F37}" destId="{19D494FF-65A9-41C8-A737-72C4393B4C60}" srcOrd="3" destOrd="0" parTransId="{5AC3E944-7B02-47F3-806E-0A6C8C0D9E48}" sibTransId="{7961EA41-8DAE-42B4-8F51-A39A108DE275}"/>
    <dgm:cxn modelId="{D42F0981-CD65-4447-97CB-DB5725312648}" type="presOf" srcId="{AB96A2F5-1708-40B8-9A9D-446AC07E096A}" destId="{3E01EE75-B189-485E-9842-D55958C5CD73}" srcOrd="0" destOrd="0" presId="urn:microsoft.com/office/officeart/2005/8/layout/pyramid1"/>
    <dgm:cxn modelId="{80A57F93-4526-4441-9E11-221E4D94B30B}" type="presOf" srcId="{AB96A2F5-1708-40B8-9A9D-446AC07E096A}" destId="{225E5740-A094-402A-A70A-D01667E319B3}" srcOrd="1" destOrd="0" presId="urn:microsoft.com/office/officeart/2005/8/layout/pyramid1"/>
    <dgm:cxn modelId="{92EB319D-D838-4BCB-8630-A5DB8C223C94}" type="presOf" srcId="{19D494FF-65A9-41C8-A737-72C4393B4C60}" destId="{A856FFEB-8C06-4229-9B8C-EED94FE23429}" srcOrd="0" destOrd="0" presId="urn:microsoft.com/office/officeart/2005/8/layout/pyramid1"/>
    <dgm:cxn modelId="{AA30F6D4-3BCF-473B-A179-D4DDA62F82FA}" type="presOf" srcId="{40151668-A965-4CE4-86A8-ABE1C50E1F37}" destId="{97B6875F-255C-4EBD-B1D4-FA4ED59D4414}" srcOrd="0" destOrd="0" presId="urn:microsoft.com/office/officeart/2005/8/layout/pyramid1"/>
    <dgm:cxn modelId="{543674D7-219D-4E2B-AF64-5AB3DAC0DD8F}" type="presOf" srcId="{29B0CCE4-7068-4889-A795-D0146A4F407A}" destId="{06254361-1142-42B0-AC57-3B1DE89107AA}" srcOrd="1" destOrd="0" presId="urn:microsoft.com/office/officeart/2005/8/layout/pyramid1"/>
    <dgm:cxn modelId="{6C70ADDC-CD80-4D19-AF61-F4584DF0F22C}" srcId="{40151668-A965-4CE4-86A8-ABE1C50E1F37}" destId="{AB96A2F5-1708-40B8-9A9D-446AC07E096A}" srcOrd="2" destOrd="0" parTransId="{57EE8E10-0CC8-44D7-AB92-56688462C26D}" sibTransId="{646C394A-AB2D-4530-A4E7-1403864DBCF7}"/>
    <dgm:cxn modelId="{7E90BFF7-2D8D-42E5-ABE1-E68E47396A89}" type="presOf" srcId="{1E5A846A-EF0B-443D-81A0-D41DC0A870CB}" destId="{E032DF01-8261-4896-ACB8-05FFEBFBB00C}" srcOrd="1" destOrd="0" presId="urn:microsoft.com/office/officeart/2005/8/layout/pyramid1"/>
    <dgm:cxn modelId="{6C9A1E50-CA42-4F04-A4A2-05437E1B0423}" type="presParOf" srcId="{97B6875F-255C-4EBD-B1D4-FA4ED59D4414}" destId="{9C6B9A06-96CE-45DA-9614-B1041384FE51}" srcOrd="0" destOrd="0" presId="urn:microsoft.com/office/officeart/2005/8/layout/pyramid1"/>
    <dgm:cxn modelId="{17896A77-AEEC-482E-A38C-C9431DC88111}" type="presParOf" srcId="{9C6B9A06-96CE-45DA-9614-B1041384FE51}" destId="{41106754-19CA-4B12-A870-A34997967F2C}" srcOrd="0" destOrd="0" presId="urn:microsoft.com/office/officeart/2005/8/layout/pyramid1"/>
    <dgm:cxn modelId="{2B506325-8070-4BF7-91E2-78F99BA7DE8A}" type="presParOf" srcId="{9C6B9A06-96CE-45DA-9614-B1041384FE51}" destId="{E032DF01-8261-4896-ACB8-05FFEBFBB00C}" srcOrd="1" destOrd="0" presId="urn:microsoft.com/office/officeart/2005/8/layout/pyramid1"/>
    <dgm:cxn modelId="{E014DF2D-613A-415D-9381-0FBB5DF0EA59}" type="presParOf" srcId="{97B6875F-255C-4EBD-B1D4-FA4ED59D4414}" destId="{CD6EDF5B-2DD2-49E8-BD45-FA9E9D9DC219}" srcOrd="1" destOrd="0" presId="urn:microsoft.com/office/officeart/2005/8/layout/pyramid1"/>
    <dgm:cxn modelId="{77644979-8F56-4AF6-9220-37B72B70639A}" type="presParOf" srcId="{CD6EDF5B-2DD2-49E8-BD45-FA9E9D9DC219}" destId="{C0C60138-9CDE-4660-B197-7CD4B39E6923}" srcOrd="0" destOrd="0" presId="urn:microsoft.com/office/officeart/2005/8/layout/pyramid1"/>
    <dgm:cxn modelId="{C5CDD496-FD50-4142-8F99-3B0F9118F576}" type="presParOf" srcId="{CD6EDF5B-2DD2-49E8-BD45-FA9E9D9DC219}" destId="{06254361-1142-42B0-AC57-3B1DE89107AA}" srcOrd="1" destOrd="0" presId="urn:microsoft.com/office/officeart/2005/8/layout/pyramid1"/>
    <dgm:cxn modelId="{24DFEE5F-33C5-4629-9CC7-2EFD37290E7B}" type="presParOf" srcId="{97B6875F-255C-4EBD-B1D4-FA4ED59D4414}" destId="{03CC0E3C-D9FE-49F1-8BCD-719F632B4559}" srcOrd="2" destOrd="0" presId="urn:microsoft.com/office/officeart/2005/8/layout/pyramid1"/>
    <dgm:cxn modelId="{068E91E2-9132-40FD-AB77-76D7BA873F64}" type="presParOf" srcId="{03CC0E3C-D9FE-49F1-8BCD-719F632B4559}" destId="{3E01EE75-B189-485E-9842-D55958C5CD73}" srcOrd="0" destOrd="0" presId="urn:microsoft.com/office/officeart/2005/8/layout/pyramid1"/>
    <dgm:cxn modelId="{6E10BAE7-A71B-4828-881D-DA07CDC3F9E5}" type="presParOf" srcId="{03CC0E3C-D9FE-49F1-8BCD-719F632B4559}" destId="{225E5740-A094-402A-A70A-D01667E319B3}" srcOrd="1" destOrd="0" presId="urn:microsoft.com/office/officeart/2005/8/layout/pyramid1"/>
    <dgm:cxn modelId="{A8A7C911-BB6A-4558-A4F4-80A37741D7F1}" type="presParOf" srcId="{97B6875F-255C-4EBD-B1D4-FA4ED59D4414}" destId="{4019148A-0664-47D3-99DF-C455247C526B}" srcOrd="3" destOrd="0" presId="urn:microsoft.com/office/officeart/2005/8/layout/pyramid1"/>
    <dgm:cxn modelId="{0F8A98D3-1A4E-4C3E-B2F1-424FD4548933}" type="presParOf" srcId="{4019148A-0664-47D3-99DF-C455247C526B}" destId="{A856FFEB-8C06-4229-9B8C-EED94FE23429}" srcOrd="0" destOrd="0" presId="urn:microsoft.com/office/officeart/2005/8/layout/pyramid1"/>
    <dgm:cxn modelId="{B233F4FE-1F9C-478E-95F0-20E44A5424C3}" type="presParOf" srcId="{4019148A-0664-47D3-99DF-C455247C526B}" destId="{34F7958F-CE16-44CC-A86F-4DF9028AD0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151668-A965-4CE4-86A8-ABE1C50E1F37}" type="doc">
      <dgm:prSet loTypeId="urn:microsoft.com/office/officeart/2005/8/layout/pyramid1" loCatId="pyramid" qsTypeId="urn:microsoft.com/office/officeart/2005/8/quickstyle/simple1" qsCatId="simple" csTypeId="urn:microsoft.com/office/officeart/2005/8/colors/accent1_2" csCatId="accent1" phldr="1"/>
      <dgm:spPr/>
    </dgm:pt>
    <dgm:pt modelId="{1E5A846A-EF0B-443D-81A0-D41DC0A870CB}">
      <dgm:prSet phldrT="[Text]" custT="1"/>
      <dgm:spPr>
        <a:solidFill>
          <a:srgbClr val="6699FF"/>
        </a:solidFill>
      </dgm:spPr>
      <dgm:t>
        <a:bodyPr lIns="0" tIns="27432" rIns="0" bIns="0"/>
        <a:lstStyle/>
        <a:p>
          <a:r>
            <a:rPr lang="en-US" sz="1400" b="1" dirty="0">
              <a:latin typeface="Arial Narrow" panose="020B0606020202030204" pitchFamily="34" charset="0"/>
            </a:rPr>
            <a:t>Does</a:t>
          </a:r>
        </a:p>
      </dgm:t>
    </dgm:pt>
    <dgm:pt modelId="{4ECED301-71B8-47AE-8C4C-134AD4BC2007}" type="parTrans" cxnId="{35497864-471E-48C3-8A7D-BFDFEF4B168D}">
      <dgm:prSet/>
      <dgm:spPr/>
      <dgm:t>
        <a:bodyPr/>
        <a:lstStyle/>
        <a:p>
          <a:endParaRPr lang="en-US"/>
        </a:p>
      </dgm:t>
    </dgm:pt>
    <dgm:pt modelId="{F8F4ED3B-E45E-429A-A05E-6367A0FAEEF6}" type="sibTrans" cxnId="{35497864-471E-48C3-8A7D-BFDFEF4B168D}">
      <dgm:prSet/>
      <dgm:spPr/>
      <dgm:t>
        <a:bodyPr/>
        <a:lstStyle/>
        <a:p>
          <a:endParaRPr lang="en-US"/>
        </a:p>
      </dgm:t>
    </dgm:pt>
    <dgm:pt modelId="{29B0CCE4-7068-4889-A795-D0146A4F407A}">
      <dgm:prSet phldrT="[Text]" custT="1"/>
      <dgm:spPr>
        <a:solidFill>
          <a:srgbClr val="F88C2A"/>
        </a:solidFill>
      </dgm:spPr>
      <dgm:t>
        <a:bodyPr lIns="0" tIns="27432" rIns="0" bIns="0"/>
        <a:lstStyle/>
        <a:p>
          <a:r>
            <a:rPr lang="en-US" sz="1400" b="1" dirty="0">
              <a:latin typeface="Arial Narrow" panose="020B0606020202030204" pitchFamily="34" charset="0"/>
            </a:rPr>
            <a:t>Shows How</a:t>
          </a:r>
        </a:p>
      </dgm:t>
    </dgm:pt>
    <dgm:pt modelId="{541B0162-6A39-46BD-92A3-D0F7C3842454}" type="parTrans" cxnId="{7090000A-5161-47EF-856B-5BB5330B9CB3}">
      <dgm:prSet/>
      <dgm:spPr/>
      <dgm:t>
        <a:bodyPr/>
        <a:lstStyle/>
        <a:p>
          <a:endParaRPr lang="en-US"/>
        </a:p>
      </dgm:t>
    </dgm:pt>
    <dgm:pt modelId="{03BDAF33-75EB-48DF-A115-5D5CDBCD3E70}" type="sibTrans" cxnId="{7090000A-5161-47EF-856B-5BB5330B9CB3}">
      <dgm:prSet/>
      <dgm:spPr/>
      <dgm:t>
        <a:bodyPr/>
        <a:lstStyle/>
        <a:p>
          <a:endParaRPr lang="en-US"/>
        </a:p>
      </dgm:t>
    </dgm:pt>
    <dgm:pt modelId="{AB96A2F5-1708-40B8-9A9D-446AC07E096A}">
      <dgm:prSet phldrT="[Text]" custT="1"/>
      <dgm:spPr>
        <a:solidFill>
          <a:srgbClr val="6699FF"/>
        </a:solidFill>
      </dgm:spPr>
      <dgm:t>
        <a:bodyPr lIns="0" tIns="27432" rIns="0" bIns="0"/>
        <a:lstStyle/>
        <a:p>
          <a:r>
            <a:rPr lang="en-US" sz="1400" b="1" dirty="0">
              <a:latin typeface="Arial Narrow" panose="020B0606020202030204" pitchFamily="34" charset="0"/>
            </a:rPr>
            <a:t>Knows How</a:t>
          </a:r>
        </a:p>
      </dgm:t>
    </dgm:pt>
    <dgm:pt modelId="{57EE8E10-0CC8-44D7-AB92-56688462C26D}" type="parTrans" cxnId="{6C70ADDC-CD80-4D19-AF61-F4584DF0F22C}">
      <dgm:prSet/>
      <dgm:spPr/>
      <dgm:t>
        <a:bodyPr/>
        <a:lstStyle/>
        <a:p>
          <a:endParaRPr lang="en-US"/>
        </a:p>
      </dgm:t>
    </dgm:pt>
    <dgm:pt modelId="{646C394A-AB2D-4530-A4E7-1403864DBCF7}" type="sibTrans" cxnId="{6C70ADDC-CD80-4D19-AF61-F4584DF0F22C}">
      <dgm:prSet/>
      <dgm:spPr/>
      <dgm:t>
        <a:bodyPr/>
        <a:lstStyle/>
        <a:p>
          <a:endParaRPr lang="en-US"/>
        </a:p>
      </dgm:t>
    </dgm:pt>
    <dgm:pt modelId="{19D494FF-65A9-41C8-A737-72C4393B4C60}">
      <dgm:prSet phldrT="[Text]" custT="1"/>
      <dgm:spPr>
        <a:solidFill>
          <a:srgbClr val="6699FF"/>
        </a:solidFill>
      </dgm:spPr>
      <dgm:t>
        <a:bodyPr lIns="0" tIns="27432" rIns="0" bIns="0"/>
        <a:lstStyle/>
        <a:p>
          <a:r>
            <a:rPr lang="en-US" sz="1400" b="1" dirty="0">
              <a:latin typeface="Arial Narrow" panose="020B0606020202030204" pitchFamily="34" charset="0"/>
            </a:rPr>
            <a:t>Knows</a:t>
          </a:r>
        </a:p>
      </dgm:t>
    </dgm:pt>
    <dgm:pt modelId="{5AC3E944-7B02-47F3-806E-0A6C8C0D9E48}" type="parTrans" cxnId="{D3070C7B-D098-4098-81A4-1599C5865CD6}">
      <dgm:prSet/>
      <dgm:spPr/>
      <dgm:t>
        <a:bodyPr/>
        <a:lstStyle/>
        <a:p>
          <a:endParaRPr lang="en-US"/>
        </a:p>
      </dgm:t>
    </dgm:pt>
    <dgm:pt modelId="{7961EA41-8DAE-42B4-8F51-A39A108DE275}" type="sibTrans" cxnId="{D3070C7B-D098-4098-81A4-1599C5865CD6}">
      <dgm:prSet/>
      <dgm:spPr/>
      <dgm:t>
        <a:bodyPr/>
        <a:lstStyle/>
        <a:p>
          <a:endParaRPr lang="en-US"/>
        </a:p>
      </dgm:t>
    </dgm:pt>
    <dgm:pt modelId="{97B6875F-255C-4EBD-B1D4-FA4ED59D4414}" type="pres">
      <dgm:prSet presAssocID="{40151668-A965-4CE4-86A8-ABE1C50E1F37}" presName="Name0" presStyleCnt="0">
        <dgm:presLayoutVars>
          <dgm:dir/>
          <dgm:animLvl val="lvl"/>
          <dgm:resizeHandles val="exact"/>
        </dgm:presLayoutVars>
      </dgm:prSet>
      <dgm:spPr/>
    </dgm:pt>
    <dgm:pt modelId="{9C6B9A06-96CE-45DA-9614-B1041384FE51}" type="pres">
      <dgm:prSet presAssocID="{1E5A846A-EF0B-443D-81A0-D41DC0A870CB}" presName="Name8" presStyleCnt="0"/>
      <dgm:spPr/>
    </dgm:pt>
    <dgm:pt modelId="{41106754-19CA-4B12-A870-A34997967F2C}" type="pres">
      <dgm:prSet presAssocID="{1E5A846A-EF0B-443D-81A0-D41DC0A870CB}" presName="level" presStyleLbl="node1" presStyleIdx="0" presStyleCnt="4">
        <dgm:presLayoutVars>
          <dgm:chMax val="1"/>
          <dgm:bulletEnabled val="1"/>
        </dgm:presLayoutVars>
      </dgm:prSet>
      <dgm:spPr/>
    </dgm:pt>
    <dgm:pt modelId="{E032DF01-8261-4896-ACB8-05FFEBFBB00C}" type="pres">
      <dgm:prSet presAssocID="{1E5A846A-EF0B-443D-81A0-D41DC0A870CB}" presName="levelTx" presStyleLbl="revTx" presStyleIdx="0" presStyleCnt="0">
        <dgm:presLayoutVars>
          <dgm:chMax val="1"/>
          <dgm:bulletEnabled val="1"/>
        </dgm:presLayoutVars>
      </dgm:prSet>
      <dgm:spPr/>
    </dgm:pt>
    <dgm:pt modelId="{CD6EDF5B-2DD2-49E8-BD45-FA9E9D9DC219}" type="pres">
      <dgm:prSet presAssocID="{29B0CCE4-7068-4889-A795-D0146A4F407A}" presName="Name8" presStyleCnt="0"/>
      <dgm:spPr/>
    </dgm:pt>
    <dgm:pt modelId="{C0C60138-9CDE-4660-B197-7CD4B39E6923}" type="pres">
      <dgm:prSet presAssocID="{29B0CCE4-7068-4889-A795-D0146A4F407A}" presName="level" presStyleLbl="node1" presStyleIdx="1" presStyleCnt="4">
        <dgm:presLayoutVars>
          <dgm:chMax val="1"/>
          <dgm:bulletEnabled val="1"/>
        </dgm:presLayoutVars>
      </dgm:prSet>
      <dgm:spPr/>
    </dgm:pt>
    <dgm:pt modelId="{06254361-1142-42B0-AC57-3B1DE89107AA}" type="pres">
      <dgm:prSet presAssocID="{29B0CCE4-7068-4889-A795-D0146A4F407A}" presName="levelTx" presStyleLbl="revTx" presStyleIdx="0" presStyleCnt="0">
        <dgm:presLayoutVars>
          <dgm:chMax val="1"/>
          <dgm:bulletEnabled val="1"/>
        </dgm:presLayoutVars>
      </dgm:prSet>
      <dgm:spPr/>
    </dgm:pt>
    <dgm:pt modelId="{03CC0E3C-D9FE-49F1-8BCD-719F632B4559}" type="pres">
      <dgm:prSet presAssocID="{AB96A2F5-1708-40B8-9A9D-446AC07E096A}" presName="Name8" presStyleCnt="0"/>
      <dgm:spPr/>
    </dgm:pt>
    <dgm:pt modelId="{3E01EE75-B189-485E-9842-D55958C5CD73}" type="pres">
      <dgm:prSet presAssocID="{AB96A2F5-1708-40B8-9A9D-446AC07E096A}" presName="level" presStyleLbl="node1" presStyleIdx="2" presStyleCnt="4">
        <dgm:presLayoutVars>
          <dgm:chMax val="1"/>
          <dgm:bulletEnabled val="1"/>
        </dgm:presLayoutVars>
      </dgm:prSet>
      <dgm:spPr/>
    </dgm:pt>
    <dgm:pt modelId="{225E5740-A094-402A-A70A-D01667E319B3}" type="pres">
      <dgm:prSet presAssocID="{AB96A2F5-1708-40B8-9A9D-446AC07E096A}" presName="levelTx" presStyleLbl="revTx" presStyleIdx="0" presStyleCnt="0">
        <dgm:presLayoutVars>
          <dgm:chMax val="1"/>
          <dgm:bulletEnabled val="1"/>
        </dgm:presLayoutVars>
      </dgm:prSet>
      <dgm:spPr/>
    </dgm:pt>
    <dgm:pt modelId="{4019148A-0664-47D3-99DF-C455247C526B}" type="pres">
      <dgm:prSet presAssocID="{19D494FF-65A9-41C8-A737-72C4393B4C60}" presName="Name8" presStyleCnt="0"/>
      <dgm:spPr/>
    </dgm:pt>
    <dgm:pt modelId="{A856FFEB-8C06-4229-9B8C-EED94FE23429}" type="pres">
      <dgm:prSet presAssocID="{19D494FF-65A9-41C8-A737-72C4393B4C60}" presName="level" presStyleLbl="node1" presStyleIdx="3" presStyleCnt="4">
        <dgm:presLayoutVars>
          <dgm:chMax val="1"/>
          <dgm:bulletEnabled val="1"/>
        </dgm:presLayoutVars>
      </dgm:prSet>
      <dgm:spPr/>
    </dgm:pt>
    <dgm:pt modelId="{34F7958F-CE16-44CC-A86F-4DF9028AD019}" type="pres">
      <dgm:prSet presAssocID="{19D494FF-65A9-41C8-A737-72C4393B4C60}" presName="levelTx" presStyleLbl="revTx" presStyleIdx="0" presStyleCnt="0">
        <dgm:presLayoutVars>
          <dgm:chMax val="1"/>
          <dgm:bulletEnabled val="1"/>
        </dgm:presLayoutVars>
      </dgm:prSet>
      <dgm:spPr/>
    </dgm:pt>
  </dgm:ptLst>
  <dgm:cxnLst>
    <dgm:cxn modelId="{7090000A-5161-47EF-856B-5BB5330B9CB3}" srcId="{40151668-A965-4CE4-86A8-ABE1C50E1F37}" destId="{29B0CCE4-7068-4889-A795-D0146A4F407A}" srcOrd="1" destOrd="0" parTransId="{541B0162-6A39-46BD-92A3-D0F7C3842454}" sibTransId="{03BDAF33-75EB-48DF-A115-5D5CDBCD3E70}"/>
    <dgm:cxn modelId="{35497864-471E-48C3-8A7D-BFDFEF4B168D}" srcId="{40151668-A965-4CE4-86A8-ABE1C50E1F37}" destId="{1E5A846A-EF0B-443D-81A0-D41DC0A870CB}" srcOrd="0" destOrd="0" parTransId="{4ECED301-71B8-47AE-8C4C-134AD4BC2007}" sibTransId="{F8F4ED3B-E45E-429A-A05E-6367A0FAEEF6}"/>
    <dgm:cxn modelId="{1879A04A-A53A-41BD-B450-E2BDAF339309}" type="presOf" srcId="{19D494FF-65A9-41C8-A737-72C4393B4C60}" destId="{A856FFEB-8C06-4229-9B8C-EED94FE23429}" srcOrd="0" destOrd="0" presId="urn:microsoft.com/office/officeart/2005/8/layout/pyramid1"/>
    <dgm:cxn modelId="{D34DDA4F-DDCF-4129-ADDC-52C2EEBC295D}" type="presOf" srcId="{29B0CCE4-7068-4889-A795-D0146A4F407A}" destId="{06254361-1142-42B0-AC57-3B1DE89107AA}" srcOrd="1" destOrd="0" presId="urn:microsoft.com/office/officeart/2005/8/layout/pyramid1"/>
    <dgm:cxn modelId="{1A1E8070-E91A-456B-9535-2EEBA76CCED4}" type="presOf" srcId="{1E5A846A-EF0B-443D-81A0-D41DC0A870CB}" destId="{E032DF01-8261-4896-ACB8-05FFEBFBB00C}" srcOrd="1" destOrd="0" presId="urn:microsoft.com/office/officeart/2005/8/layout/pyramid1"/>
    <dgm:cxn modelId="{D3070C7B-D098-4098-81A4-1599C5865CD6}" srcId="{40151668-A965-4CE4-86A8-ABE1C50E1F37}" destId="{19D494FF-65A9-41C8-A737-72C4393B4C60}" srcOrd="3" destOrd="0" parTransId="{5AC3E944-7B02-47F3-806E-0A6C8C0D9E48}" sibTransId="{7961EA41-8DAE-42B4-8F51-A39A108DE275}"/>
    <dgm:cxn modelId="{D747D67C-A1DE-4CBD-8EBA-1D4E7B56E9D4}" type="presOf" srcId="{29B0CCE4-7068-4889-A795-D0146A4F407A}" destId="{C0C60138-9CDE-4660-B197-7CD4B39E6923}" srcOrd="0" destOrd="0" presId="urn:microsoft.com/office/officeart/2005/8/layout/pyramid1"/>
    <dgm:cxn modelId="{E2AF66AF-AE3F-49A8-A701-FE4CC9996D71}" type="presOf" srcId="{AB96A2F5-1708-40B8-9A9D-446AC07E096A}" destId="{3E01EE75-B189-485E-9842-D55958C5CD73}" srcOrd="0" destOrd="0" presId="urn:microsoft.com/office/officeart/2005/8/layout/pyramid1"/>
    <dgm:cxn modelId="{706BA6BB-4568-4AFE-9F04-8BEDA92FF34A}" type="presOf" srcId="{19D494FF-65A9-41C8-A737-72C4393B4C60}" destId="{34F7958F-CE16-44CC-A86F-4DF9028AD019}" srcOrd="1" destOrd="0" presId="urn:microsoft.com/office/officeart/2005/8/layout/pyramid1"/>
    <dgm:cxn modelId="{57AACCC8-6D1D-48A0-90CC-92086C70A29B}" type="presOf" srcId="{AB96A2F5-1708-40B8-9A9D-446AC07E096A}" destId="{225E5740-A094-402A-A70A-D01667E319B3}" srcOrd="1" destOrd="0" presId="urn:microsoft.com/office/officeart/2005/8/layout/pyramid1"/>
    <dgm:cxn modelId="{6C70ADDC-CD80-4D19-AF61-F4584DF0F22C}" srcId="{40151668-A965-4CE4-86A8-ABE1C50E1F37}" destId="{AB96A2F5-1708-40B8-9A9D-446AC07E096A}" srcOrd="2" destOrd="0" parTransId="{57EE8E10-0CC8-44D7-AB92-56688462C26D}" sibTransId="{646C394A-AB2D-4530-A4E7-1403864DBCF7}"/>
    <dgm:cxn modelId="{2EE764ED-4D24-454C-AECC-8B77B2953AF2}" type="presOf" srcId="{1E5A846A-EF0B-443D-81A0-D41DC0A870CB}" destId="{41106754-19CA-4B12-A870-A34997967F2C}" srcOrd="0" destOrd="0" presId="urn:microsoft.com/office/officeart/2005/8/layout/pyramid1"/>
    <dgm:cxn modelId="{838F33EE-5222-4652-8BBB-990A6C43D2BC}" type="presOf" srcId="{40151668-A965-4CE4-86A8-ABE1C50E1F37}" destId="{97B6875F-255C-4EBD-B1D4-FA4ED59D4414}" srcOrd="0" destOrd="0" presId="urn:microsoft.com/office/officeart/2005/8/layout/pyramid1"/>
    <dgm:cxn modelId="{AB1548D5-D15F-41CE-94AA-92EC0BBDB058}" type="presParOf" srcId="{97B6875F-255C-4EBD-B1D4-FA4ED59D4414}" destId="{9C6B9A06-96CE-45DA-9614-B1041384FE51}" srcOrd="0" destOrd="0" presId="urn:microsoft.com/office/officeart/2005/8/layout/pyramid1"/>
    <dgm:cxn modelId="{5B0BEC0E-380D-470E-AA4F-DE6B8F162FCA}" type="presParOf" srcId="{9C6B9A06-96CE-45DA-9614-B1041384FE51}" destId="{41106754-19CA-4B12-A870-A34997967F2C}" srcOrd="0" destOrd="0" presId="urn:microsoft.com/office/officeart/2005/8/layout/pyramid1"/>
    <dgm:cxn modelId="{A8633C64-C156-49B3-B56C-43A0B9C09BB5}" type="presParOf" srcId="{9C6B9A06-96CE-45DA-9614-B1041384FE51}" destId="{E032DF01-8261-4896-ACB8-05FFEBFBB00C}" srcOrd="1" destOrd="0" presId="urn:microsoft.com/office/officeart/2005/8/layout/pyramid1"/>
    <dgm:cxn modelId="{64836E90-B937-429A-8F26-09835BA67FA9}" type="presParOf" srcId="{97B6875F-255C-4EBD-B1D4-FA4ED59D4414}" destId="{CD6EDF5B-2DD2-49E8-BD45-FA9E9D9DC219}" srcOrd="1" destOrd="0" presId="urn:microsoft.com/office/officeart/2005/8/layout/pyramid1"/>
    <dgm:cxn modelId="{182B7AA5-E796-4814-AC34-027F73BDF245}" type="presParOf" srcId="{CD6EDF5B-2DD2-49E8-BD45-FA9E9D9DC219}" destId="{C0C60138-9CDE-4660-B197-7CD4B39E6923}" srcOrd="0" destOrd="0" presId="urn:microsoft.com/office/officeart/2005/8/layout/pyramid1"/>
    <dgm:cxn modelId="{67F6A22A-9B2B-4C56-9624-F075FDB6A733}" type="presParOf" srcId="{CD6EDF5B-2DD2-49E8-BD45-FA9E9D9DC219}" destId="{06254361-1142-42B0-AC57-3B1DE89107AA}" srcOrd="1" destOrd="0" presId="urn:microsoft.com/office/officeart/2005/8/layout/pyramid1"/>
    <dgm:cxn modelId="{82CA5DB6-7358-4F3E-838D-A3D53355DC7E}" type="presParOf" srcId="{97B6875F-255C-4EBD-B1D4-FA4ED59D4414}" destId="{03CC0E3C-D9FE-49F1-8BCD-719F632B4559}" srcOrd="2" destOrd="0" presId="urn:microsoft.com/office/officeart/2005/8/layout/pyramid1"/>
    <dgm:cxn modelId="{BE6612FE-1F40-4CAF-96AF-7EB8440D9A71}" type="presParOf" srcId="{03CC0E3C-D9FE-49F1-8BCD-719F632B4559}" destId="{3E01EE75-B189-485E-9842-D55958C5CD73}" srcOrd="0" destOrd="0" presId="urn:microsoft.com/office/officeart/2005/8/layout/pyramid1"/>
    <dgm:cxn modelId="{9F047006-6C9F-453B-8087-14B1E426FB49}" type="presParOf" srcId="{03CC0E3C-D9FE-49F1-8BCD-719F632B4559}" destId="{225E5740-A094-402A-A70A-D01667E319B3}" srcOrd="1" destOrd="0" presId="urn:microsoft.com/office/officeart/2005/8/layout/pyramid1"/>
    <dgm:cxn modelId="{759DC78E-4F91-4648-84B5-3E1E8E2EB885}" type="presParOf" srcId="{97B6875F-255C-4EBD-B1D4-FA4ED59D4414}" destId="{4019148A-0664-47D3-99DF-C455247C526B}" srcOrd="3" destOrd="0" presId="urn:microsoft.com/office/officeart/2005/8/layout/pyramid1"/>
    <dgm:cxn modelId="{39FF7524-A4F2-4745-A898-E5E7461A9CC3}" type="presParOf" srcId="{4019148A-0664-47D3-99DF-C455247C526B}" destId="{A856FFEB-8C06-4229-9B8C-EED94FE23429}" srcOrd="0" destOrd="0" presId="urn:microsoft.com/office/officeart/2005/8/layout/pyramid1"/>
    <dgm:cxn modelId="{10F0183E-BB27-4F94-9630-159203D5DAE5}" type="presParOf" srcId="{4019148A-0664-47D3-99DF-C455247C526B}" destId="{34F7958F-CE16-44CC-A86F-4DF9028AD0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151668-A965-4CE4-86A8-ABE1C50E1F37}" type="doc">
      <dgm:prSet loTypeId="urn:microsoft.com/office/officeart/2005/8/layout/pyramid1" loCatId="pyramid" qsTypeId="urn:microsoft.com/office/officeart/2005/8/quickstyle/simple1" qsCatId="simple" csTypeId="urn:microsoft.com/office/officeart/2005/8/colors/accent1_2" csCatId="accent1" phldr="1"/>
      <dgm:spPr/>
    </dgm:pt>
    <dgm:pt modelId="{1E5A846A-EF0B-443D-81A0-D41DC0A870CB}">
      <dgm:prSet phldrT="[Text]" custT="1"/>
      <dgm:spPr>
        <a:solidFill>
          <a:srgbClr val="F88C2A"/>
        </a:solidFill>
      </dgm:spPr>
      <dgm:t>
        <a:bodyPr lIns="0" tIns="27432" rIns="0" bIns="0"/>
        <a:lstStyle/>
        <a:p>
          <a:r>
            <a:rPr lang="en-US" sz="1400" b="1" dirty="0">
              <a:latin typeface="Arial Narrow" panose="020B0606020202030204" pitchFamily="34" charset="0"/>
            </a:rPr>
            <a:t>Does</a:t>
          </a:r>
        </a:p>
      </dgm:t>
    </dgm:pt>
    <dgm:pt modelId="{4ECED301-71B8-47AE-8C4C-134AD4BC2007}" type="parTrans" cxnId="{35497864-471E-48C3-8A7D-BFDFEF4B168D}">
      <dgm:prSet/>
      <dgm:spPr/>
      <dgm:t>
        <a:bodyPr/>
        <a:lstStyle/>
        <a:p>
          <a:endParaRPr lang="en-US"/>
        </a:p>
      </dgm:t>
    </dgm:pt>
    <dgm:pt modelId="{F8F4ED3B-E45E-429A-A05E-6367A0FAEEF6}" type="sibTrans" cxnId="{35497864-471E-48C3-8A7D-BFDFEF4B168D}">
      <dgm:prSet/>
      <dgm:spPr/>
      <dgm:t>
        <a:bodyPr/>
        <a:lstStyle/>
        <a:p>
          <a:endParaRPr lang="en-US"/>
        </a:p>
      </dgm:t>
    </dgm:pt>
    <dgm:pt modelId="{29B0CCE4-7068-4889-A795-D0146A4F407A}">
      <dgm:prSet phldrT="[Text]" custT="1"/>
      <dgm:spPr>
        <a:solidFill>
          <a:srgbClr val="6699FF"/>
        </a:solidFill>
      </dgm:spPr>
      <dgm:t>
        <a:bodyPr lIns="0" tIns="27432" rIns="0" bIns="0"/>
        <a:lstStyle/>
        <a:p>
          <a:r>
            <a:rPr lang="en-US" sz="1400" b="1" dirty="0">
              <a:latin typeface="Arial Narrow" panose="020B0606020202030204" pitchFamily="34" charset="0"/>
            </a:rPr>
            <a:t>Shows How</a:t>
          </a:r>
        </a:p>
      </dgm:t>
    </dgm:pt>
    <dgm:pt modelId="{541B0162-6A39-46BD-92A3-D0F7C3842454}" type="parTrans" cxnId="{7090000A-5161-47EF-856B-5BB5330B9CB3}">
      <dgm:prSet/>
      <dgm:spPr/>
      <dgm:t>
        <a:bodyPr/>
        <a:lstStyle/>
        <a:p>
          <a:endParaRPr lang="en-US"/>
        </a:p>
      </dgm:t>
    </dgm:pt>
    <dgm:pt modelId="{03BDAF33-75EB-48DF-A115-5D5CDBCD3E70}" type="sibTrans" cxnId="{7090000A-5161-47EF-856B-5BB5330B9CB3}">
      <dgm:prSet/>
      <dgm:spPr/>
      <dgm:t>
        <a:bodyPr/>
        <a:lstStyle/>
        <a:p>
          <a:endParaRPr lang="en-US"/>
        </a:p>
      </dgm:t>
    </dgm:pt>
    <dgm:pt modelId="{AB96A2F5-1708-40B8-9A9D-446AC07E096A}">
      <dgm:prSet phldrT="[Text]" custT="1"/>
      <dgm:spPr>
        <a:solidFill>
          <a:srgbClr val="6699FF"/>
        </a:solidFill>
      </dgm:spPr>
      <dgm:t>
        <a:bodyPr lIns="0" tIns="27432" rIns="0" bIns="0"/>
        <a:lstStyle/>
        <a:p>
          <a:r>
            <a:rPr lang="en-US" sz="1400" b="1" dirty="0">
              <a:latin typeface="Arial Narrow" panose="020B0606020202030204" pitchFamily="34" charset="0"/>
            </a:rPr>
            <a:t>Knows How</a:t>
          </a:r>
        </a:p>
      </dgm:t>
    </dgm:pt>
    <dgm:pt modelId="{57EE8E10-0CC8-44D7-AB92-56688462C26D}" type="parTrans" cxnId="{6C70ADDC-CD80-4D19-AF61-F4584DF0F22C}">
      <dgm:prSet/>
      <dgm:spPr/>
      <dgm:t>
        <a:bodyPr/>
        <a:lstStyle/>
        <a:p>
          <a:endParaRPr lang="en-US"/>
        </a:p>
      </dgm:t>
    </dgm:pt>
    <dgm:pt modelId="{646C394A-AB2D-4530-A4E7-1403864DBCF7}" type="sibTrans" cxnId="{6C70ADDC-CD80-4D19-AF61-F4584DF0F22C}">
      <dgm:prSet/>
      <dgm:spPr/>
      <dgm:t>
        <a:bodyPr/>
        <a:lstStyle/>
        <a:p>
          <a:endParaRPr lang="en-US"/>
        </a:p>
      </dgm:t>
    </dgm:pt>
    <dgm:pt modelId="{19D494FF-65A9-41C8-A737-72C4393B4C60}">
      <dgm:prSet phldrT="[Text]" custT="1"/>
      <dgm:spPr>
        <a:solidFill>
          <a:srgbClr val="6699FF"/>
        </a:solidFill>
      </dgm:spPr>
      <dgm:t>
        <a:bodyPr lIns="0" tIns="27432" rIns="0" bIns="0"/>
        <a:lstStyle/>
        <a:p>
          <a:r>
            <a:rPr lang="en-US" sz="1400" b="1" dirty="0">
              <a:latin typeface="Arial Narrow" panose="020B0606020202030204" pitchFamily="34" charset="0"/>
            </a:rPr>
            <a:t>Knows</a:t>
          </a:r>
        </a:p>
      </dgm:t>
    </dgm:pt>
    <dgm:pt modelId="{5AC3E944-7B02-47F3-806E-0A6C8C0D9E48}" type="parTrans" cxnId="{D3070C7B-D098-4098-81A4-1599C5865CD6}">
      <dgm:prSet/>
      <dgm:spPr/>
      <dgm:t>
        <a:bodyPr/>
        <a:lstStyle/>
        <a:p>
          <a:endParaRPr lang="en-US"/>
        </a:p>
      </dgm:t>
    </dgm:pt>
    <dgm:pt modelId="{7961EA41-8DAE-42B4-8F51-A39A108DE275}" type="sibTrans" cxnId="{D3070C7B-D098-4098-81A4-1599C5865CD6}">
      <dgm:prSet/>
      <dgm:spPr/>
      <dgm:t>
        <a:bodyPr/>
        <a:lstStyle/>
        <a:p>
          <a:endParaRPr lang="en-US"/>
        </a:p>
      </dgm:t>
    </dgm:pt>
    <dgm:pt modelId="{97B6875F-255C-4EBD-B1D4-FA4ED59D4414}" type="pres">
      <dgm:prSet presAssocID="{40151668-A965-4CE4-86A8-ABE1C50E1F37}" presName="Name0" presStyleCnt="0">
        <dgm:presLayoutVars>
          <dgm:dir/>
          <dgm:animLvl val="lvl"/>
          <dgm:resizeHandles val="exact"/>
        </dgm:presLayoutVars>
      </dgm:prSet>
      <dgm:spPr/>
    </dgm:pt>
    <dgm:pt modelId="{9C6B9A06-96CE-45DA-9614-B1041384FE51}" type="pres">
      <dgm:prSet presAssocID="{1E5A846A-EF0B-443D-81A0-D41DC0A870CB}" presName="Name8" presStyleCnt="0"/>
      <dgm:spPr/>
    </dgm:pt>
    <dgm:pt modelId="{41106754-19CA-4B12-A870-A34997967F2C}" type="pres">
      <dgm:prSet presAssocID="{1E5A846A-EF0B-443D-81A0-D41DC0A870CB}" presName="level" presStyleLbl="node1" presStyleIdx="0" presStyleCnt="4">
        <dgm:presLayoutVars>
          <dgm:chMax val="1"/>
          <dgm:bulletEnabled val="1"/>
        </dgm:presLayoutVars>
      </dgm:prSet>
      <dgm:spPr/>
    </dgm:pt>
    <dgm:pt modelId="{E032DF01-8261-4896-ACB8-05FFEBFBB00C}" type="pres">
      <dgm:prSet presAssocID="{1E5A846A-EF0B-443D-81A0-D41DC0A870CB}" presName="levelTx" presStyleLbl="revTx" presStyleIdx="0" presStyleCnt="0">
        <dgm:presLayoutVars>
          <dgm:chMax val="1"/>
          <dgm:bulletEnabled val="1"/>
        </dgm:presLayoutVars>
      </dgm:prSet>
      <dgm:spPr/>
    </dgm:pt>
    <dgm:pt modelId="{CD6EDF5B-2DD2-49E8-BD45-FA9E9D9DC219}" type="pres">
      <dgm:prSet presAssocID="{29B0CCE4-7068-4889-A795-D0146A4F407A}" presName="Name8" presStyleCnt="0"/>
      <dgm:spPr/>
    </dgm:pt>
    <dgm:pt modelId="{C0C60138-9CDE-4660-B197-7CD4B39E6923}" type="pres">
      <dgm:prSet presAssocID="{29B0CCE4-7068-4889-A795-D0146A4F407A}" presName="level" presStyleLbl="node1" presStyleIdx="1" presStyleCnt="4">
        <dgm:presLayoutVars>
          <dgm:chMax val="1"/>
          <dgm:bulletEnabled val="1"/>
        </dgm:presLayoutVars>
      </dgm:prSet>
      <dgm:spPr/>
    </dgm:pt>
    <dgm:pt modelId="{06254361-1142-42B0-AC57-3B1DE89107AA}" type="pres">
      <dgm:prSet presAssocID="{29B0CCE4-7068-4889-A795-D0146A4F407A}" presName="levelTx" presStyleLbl="revTx" presStyleIdx="0" presStyleCnt="0">
        <dgm:presLayoutVars>
          <dgm:chMax val="1"/>
          <dgm:bulletEnabled val="1"/>
        </dgm:presLayoutVars>
      </dgm:prSet>
      <dgm:spPr/>
    </dgm:pt>
    <dgm:pt modelId="{03CC0E3C-D9FE-49F1-8BCD-719F632B4559}" type="pres">
      <dgm:prSet presAssocID="{AB96A2F5-1708-40B8-9A9D-446AC07E096A}" presName="Name8" presStyleCnt="0"/>
      <dgm:spPr/>
    </dgm:pt>
    <dgm:pt modelId="{3E01EE75-B189-485E-9842-D55958C5CD73}" type="pres">
      <dgm:prSet presAssocID="{AB96A2F5-1708-40B8-9A9D-446AC07E096A}" presName="level" presStyleLbl="node1" presStyleIdx="2" presStyleCnt="4">
        <dgm:presLayoutVars>
          <dgm:chMax val="1"/>
          <dgm:bulletEnabled val="1"/>
        </dgm:presLayoutVars>
      </dgm:prSet>
      <dgm:spPr/>
    </dgm:pt>
    <dgm:pt modelId="{225E5740-A094-402A-A70A-D01667E319B3}" type="pres">
      <dgm:prSet presAssocID="{AB96A2F5-1708-40B8-9A9D-446AC07E096A}" presName="levelTx" presStyleLbl="revTx" presStyleIdx="0" presStyleCnt="0">
        <dgm:presLayoutVars>
          <dgm:chMax val="1"/>
          <dgm:bulletEnabled val="1"/>
        </dgm:presLayoutVars>
      </dgm:prSet>
      <dgm:spPr/>
    </dgm:pt>
    <dgm:pt modelId="{4019148A-0664-47D3-99DF-C455247C526B}" type="pres">
      <dgm:prSet presAssocID="{19D494FF-65A9-41C8-A737-72C4393B4C60}" presName="Name8" presStyleCnt="0"/>
      <dgm:spPr/>
    </dgm:pt>
    <dgm:pt modelId="{A856FFEB-8C06-4229-9B8C-EED94FE23429}" type="pres">
      <dgm:prSet presAssocID="{19D494FF-65A9-41C8-A737-72C4393B4C60}" presName="level" presStyleLbl="node1" presStyleIdx="3" presStyleCnt="4">
        <dgm:presLayoutVars>
          <dgm:chMax val="1"/>
          <dgm:bulletEnabled val="1"/>
        </dgm:presLayoutVars>
      </dgm:prSet>
      <dgm:spPr/>
    </dgm:pt>
    <dgm:pt modelId="{34F7958F-CE16-44CC-A86F-4DF9028AD019}" type="pres">
      <dgm:prSet presAssocID="{19D494FF-65A9-41C8-A737-72C4393B4C60}" presName="levelTx" presStyleLbl="revTx" presStyleIdx="0" presStyleCnt="0">
        <dgm:presLayoutVars>
          <dgm:chMax val="1"/>
          <dgm:bulletEnabled val="1"/>
        </dgm:presLayoutVars>
      </dgm:prSet>
      <dgm:spPr/>
    </dgm:pt>
  </dgm:ptLst>
  <dgm:cxnLst>
    <dgm:cxn modelId="{7090000A-5161-47EF-856B-5BB5330B9CB3}" srcId="{40151668-A965-4CE4-86A8-ABE1C50E1F37}" destId="{29B0CCE4-7068-4889-A795-D0146A4F407A}" srcOrd="1" destOrd="0" parTransId="{541B0162-6A39-46BD-92A3-D0F7C3842454}" sibTransId="{03BDAF33-75EB-48DF-A115-5D5CDBCD3E70}"/>
    <dgm:cxn modelId="{86DEA034-80DE-4087-9083-41FAE2EE4AA0}" type="presOf" srcId="{19D494FF-65A9-41C8-A737-72C4393B4C60}" destId="{A856FFEB-8C06-4229-9B8C-EED94FE23429}" srcOrd="0" destOrd="0" presId="urn:microsoft.com/office/officeart/2005/8/layout/pyramid1"/>
    <dgm:cxn modelId="{35497864-471E-48C3-8A7D-BFDFEF4B168D}" srcId="{40151668-A965-4CE4-86A8-ABE1C50E1F37}" destId="{1E5A846A-EF0B-443D-81A0-D41DC0A870CB}" srcOrd="0" destOrd="0" parTransId="{4ECED301-71B8-47AE-8C4C-134AD4BC2007}" sibTransId="{F8F4ED3B-E45E-429A-A05E-6367A0FAEEF6}"/>
    <dgm:cxn modelId="{D3070C7B-D098-4098-81A4-1599C5865CD6}" srcId="{40151668-A965-4CE4-86A8-ABE1C50E1F37}" destId="{19D494FF-65A9-41C8-A737-72C4393B4C60}" srcOrd="3" destOrd="0" parTransId="{5AC3E944-7B02-47F3-806E-0A6C8C0D9E48}" sibTransId="{7961EA41-8DAE-42B4-8F51-A39A108DE275}"/>
    <dgm:cxn modelId="{D2A5C79E-472C-4DD4-8458-08691BB25267}" type="presOf" srcId="{1E5A846A-EF0B-443D-81A0-D41DC0A870CB}" destId="{41106754-19CA-4B12-A870-A34997967F2C}" srcOrd="0" destOrd="0" presId="urn:microsoft.com/office/officeart/2005/8/layout/pyramid1"/>
    <dgm:cxn modelId="{22D9EBA4-58AD-48A3-8E53-1692FA63F483}" type="presOf" srcId="{19D494FF-65A9-41C8-A737-72C4393B4C60}" destId="{34F7958F-CE16-44CC-A86F-4DF9028AD019}" srcOrd="1" destOrd="0" presId="urn:microsoft.com/office/officeart/2005/8/layout/pyramid1"/>
    <dgm:cxn modelId="{89E3FBBA-554D-482C-A88B-C6F0A23A2E06}" type="presOf" srcId="{40151668-A965-4CE4-86A8-ABE1C50E1F37}" destId="{97B6875F-255C-4EBD-B1D4-FA4ED59D4414}" srcOrd="0" destOrd="0" presId="urn:microsoft.com/office/officeart/2005/8/layout/pyramid1"/>
    <dgm:cxn modelId="{75974EC1-3561-4D7B-9918-042BAD96FB0C}" type="presOf" srcId="{AB96A2F5-1708-40B8-9A9D-446AC07E096A}" destId="{225E5740-A094-402A-A70A-D01667E319B3}" srcOrd="1" destOrd="0" presId="urn:microsoft.com/office/officeart/2005/8/layout/pyramid1"/>
    <dgm:cxn modelId="{9B4293C4-8BCB-427C-B917-4CF2FC95F436}" type="presOf" srcId="{29B0CCE4-7068-4889-A795-D0146A4F407A}" destId="{06254361-1142-42B0-AC57-3B1DE89107AA}" srcOrd="1" destOrd="0" presId="urn:microsoft.com/office/officeart/2005/8/layout/pyramid1"/>
    <dgm:cxn modelId="{4E0692C7-726B-4C28-8780-364180211710}" type="presOf" srcId="{AB96A2F5-1708-40B8-9A9D-446AC07E096A}" destId="{3E01EE75-B189-485E-9842-D55958C5CD73}" srcOrd="0" destOrd="0" presId="urn:microsoft.com/office/officeart/2005/8/layout/pyramid1"/>
    <dgm:cxn modelId="{6C70ADDC-CD80-4D19-AF61-F4584DF0F22C}" srcId="{40151668-A965-4CE4-86A8-ABE1C50E1F37}" destId="{AB96A2F5-1708-40B8-9A9D-446AC07E096A}" srcOrd="2" destOrd="0" parTransId="{57EE8E10-0CC8-44D7-AB92-56688462C26D}" sibTransId="{646C394A-AB2D-4530-A4E7-1403864DBCF7}"/>
    <dgm:cxn modelId="{38E715E2-893F-4C48-8BE7-D350703E2F18}" type="presOf" srcId="{29B0CCE4-7068-4889-A795-D0146A4F407A}" destId="{C0C60138-9CDE-4660-B197-7CD4B39E6923}" srcOrd="0" destOrd="0" presId="urn:microsoft.com/office/officeart/2005/8/layout/pyramid1"/>
    <dgm:cxn modelId="{D805CDFE-74EF-4EA4-8040-EC6D7E392A66}" type="presOf" srcId="{1E5A846A-EF0B-443D-81A0-D41DC0A870CB}" destId="{E032DF01-8261-4896-ACB8-05FFEBFBB00C}" srcOrd="1" destOrd="0" presId="urn:microsoft.com/office/officeart/2005/8/layout/pyramid1"/>
    <dgm:cxn modelId="{A38CEF76-9FF6-412C-91B6-E145CF70572A}" type="presParOf" srcId="{97B6875F-255C-4EBD-B1D4-FA4ED59D4414}" destId="{9C6B9A06-96CE-45DA-9614-B1041384FE51}" srcOrd="0" destOrd="0" presId="urn:microsoft.com/office/officeart/2005/8/layout/pyramid1"/>
    <dgm:cxn modelId="{E9A2C30A-3253-4124-A0C9-5043D7C5F8A3}" type="presParOf" srcId="{9C6B9A06-96CE-45DA-9614-B1041384FE51}" destId="{41106754-19CA-4B12-A870-A34997967F2C}" srcOrd="0" destOrd="0" presId="urn:microsoft.com/office/officeart/2005/8/layout/pyramid1"/>
    <dgm:cxn modelId="{89075610-459A-40BD-B42C-9510D748BB00}" type="presParOf" srcId="{9C6B9A06-96CE-45DA-9614-B1041384FE51}" destId="{E032DF01-8261-4896-ACB8-05FFEBFBB00C}" srcOrd="1" destOrd="0" presId="urn:microsoft.com/office/officeart/2005/8/layout/pyramid1"/>
    <dgm:cxn modelId="{BFF8CFF1-D53F-4144-9BE4-FC62F70C6F3D}" type="presParOf" srcId="{97B6875F-255C-4EBD-B1D4-FA4ED59D4414}" destId="{CD6EDF5B-2DD2-49E8-BD45-FA9E9D9DC219}" srcOrd="1" destOrd="0" presId="urn:microsoft.com/office/officeart/2005/8/layout/pyramid1"/>
    <dgm:cxn modelId="{6FE697AE-FB6D-4735-8276-6996407BA322}" type="presParOf" srcId="{CD6EDF5B-2DD2-49E8-BD45-FA9E9D9DC219}" destId="{C0C60138-9CDE-4660-B197-7CD4B39E6923}" srcOrd="0" destOrd="0" presId="urn:microsoft.com/office/officeart/2005/8/layout/pyramid1"/>
    <dgm:cxn modelId="{B3033F1C-C959-4743-9295-869C660334AC}" type="presParOf" srcId="{CD6EDF5B-2DD2-49E8-BD45-FA9E9D9DC219}" destId="{06254361-1142-42B0-AC57-3B1DE89107AA}" srcOrd="1" destOrd="0" presId="urn:microsoft.com/office/officeart/2005/8/layout/pyramid1"/>
    <dgm:cxn modelId="{0167F92D-2AB1-4F97-8801-5A9083116889}" type="presParOf" srcId="{97B6875F-255C-4EBD-B1D4-FA4ED59D4414}" destId="{03CC0E3C-D9FE-49F1-8BCD-719F632B4559}" srcOrd="2" destOrd="0" presId="urn:microsoft.com/office/officeart/2005/8/layout/pyramid1"/>
    <dgm:cxn modelId="{EB319F7A-254E-4F70-B8A2-28A77BDADF02}" type="presParOf" srcId="{03CC0E3C-D9FE-49F1-8BCD-719F632B4559}" destId="{3E01EE75-B189-485E-9842-D55958C5CD73}" srcOrd="0" destOrd="0" presId="urn:microsoft.com/office/officeart/2005/8/layout/pyramid1"/>
    <dgm:cxn modelId="{DA73FB8C-D872-4FED-A4E5-3593C2E457C4}" type="presParOf" srcId="{03CC0E3C-D9FE-49F1-8BCD-719F632B4559}" destId="{225E5740-A094-402A-A70A-D01667E319B3}" srcOrd="1" destOrd="0" presId="urn:microsoft.com/office/officeart/2005/8/layout/pyramid1"/>
    <dgm:cxn modelId="{4105592D-DE3E-41A8-90D4-2DC5A2CC6DA8}" type="presParOf" srcId="{97B6875F-255C-4EBD-B1D4-FA4ED59D4414}" destId="{4019148A-0664-47D3-99DF-C455247C526B}" srcOrd="3" destOrd="0" presId="urn:microsoft.com/office/officeart/2005/8/layout/pyramid1"/>
    <dgm:cxn modelId="{E81F0354-A2A1-4207-A4B9-BD5FF4EC7FD6}" type="presParOf" srcId="{4019148A-0664-47D3-99DF-C455247C526B}" destId="{A856FFEB-8C06-4229-9B8C-EED94FE23429}" srcOrd="0" destOrd="0" presId="urn:microsoft.com/office/officeart/2005/8/layout/pyramid1"/>
    <dgm:cxn modelId="{F121B7E5-E678-477B-B439-9ACC72026F1C}" type="presParOf" srcId="{4019148A-0664-47D3-99DF-C455247C526B}" destId="{34F7958F-CE16-44CC-A86F-4DF9028AD0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6754-19CA-4B12-A870-A34997967F2C}">
      <dsp:nvSpPr>
        <dsp:cNvPr id="0" name=""/>
        <dsp:cNvSpPr/>
      </dsp:nvSpPr>
      <dsp:spPr>
        <a:xfrm>
          <a:off x="1028700" y="0"/>
          <a:ext cx="685800" cy="342900"/>
        </a:xfrm>
        <a:prstGeom prst="trapezoid">
          <a:avLst>
            <a:gd name="adj" fmla="val 100000"/>
          </a:avLst>
        </a:prstGeom>
        <a:solidFill>
          <a:srgbClr val="F88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Does</a:t>
          </a:r>
        </a:p>
      </dsp:txBody>
      <dsp:txXfrm>
        <a:off x="1028700" y="0"/>
        <a:ext cx="685800" cy="342900"/>
      </dsp:txXfrm>
    </dsp:sp>
    <dsp:sp modelId="{C0C60138-9CDE-4660-B197-7CD4B39E6923}">
      <dsp:nvSpPr>
        <dsp:cNvPr id="0" name=""/>
        <dsp:cNvSpPr/>
      </dsp:nvSpPr>
      <dsp:spPr>
        <a:xfrm>
          <a:off x="685800" y="342900"/>
          <a:ext cx="13716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Shows How</a:t>
          </a:r>
        </a:p>
      </dsp:txBody>
      <dsp:txXfrm>
        <a:off x="925830" y="342900"/>
        <a:ext cx="891540" cy="342900"/>
      </dsp:txXfrm>
    </dsp:sp>
    <dsp:sp modelId="{3E01EE75-B189-485E-9842-D55958C5CD73}">
      <dsp:nvSpPr>
        <dsp:cNvPr id="0" name=""/>
        <dsp:cNvSpPr/>
      </dsp:nvSpPr>
      <dsp:spPr>
        <a:xfrm>
          <a:off x="342899" y="685800"/>
          <a:ext cx="20574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 How</a:t>
          </a:r>
        </a:p>
      </dsp:txBody>
      <dsp:txXfrm>
        <a:off x="702944" y="685800"/>
        <a:ext cx="1337310" cy="342900"/>
      </dsp:txXfrm>
    </dsp:sp>
    <dsp:sp modelId="{A856FFEB-8C06-4229-9B8C-EED94FE23429}">
      <dsp:nvSpPr>
        <dsp:cNvPr id="0" name=""/>
        <dsp:cNvSpPr/>
      </dsp:nvSpPr>
      <dsp:spPr>
        <a:xfrm>
          <a:off x="0" y="1028700"/>
          <a:ext cx="27432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a:t>
          </a:r>
        </a:p>
      </dsp:txBody>
      <dsp:txXfrm>
        <a:off x="480059" y="1028700"/>
        <a:ext cx="1783080" cy="342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6754-19CA-4B12-A870-A34997967F2C}">
      <dsp:nvSpPr>
        <dsp:cNvPr id="0" name=""/>
        <dsp:cNvSpPr/>
      </dsp:nvSpPr>
      <dsp:spPr>
        <a:xfrm>
          <a:off x="1028700" y="0"/>
          <a:ext cx="6858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Does</a:t>
          </a:r>
        </a:p>
      </dsp:txBody>
      <dsp:txXfrm>
        <a:off x="1028700" y="0"/>
        <a:ext cx="685800" cy="342900"/>
      </dsp:txXfrm>
    </dsp:sp>
    <dsp:sp modelId="{C0C60138-9CDE-4660-B197-7CD4B39E6923}">
      <dsp:nvSpPr>
        <dsp:cNvPr id="0" name=""/>
        <dsp:cNvSpPr/>
      </dsp:nvSpPr>
      <dsp:spPr>
        <a:xfrm>
          <a:off x="685800" y="342900"/>
          <a:ext cx="1371600" cy="342900"/>
        </a:xfrm>
        <a:prstGeom prst="trapezoid">
          <a:avLst>
            <a:gd name="adj" fmla="val 100000"/>
          </a:avLst>
        </a:prstGeom>
        <a:solidFill>
          <a:srgbClr val="F88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Shows How</a:t>
          </a:r>
        </a:p>
      </dsp:txBody>
      <dsp:txXfrm>
        <a:off x="925830" y="342900"/>
        <a:ext cx="891540" cy="342900"/>
      </dsp:txXfrm>
    </dsp:sp>
    <dsp:sp modelId="{3E01EE75-B189-485E-9842-D55958C5CD73}">
      <dsp:nvSpPr>
        <dsp:cNvPr id="0" name=""/>
        <dsp:cNvSpPr/>
      </dsp:nvSpPr>
      <dsp:spPr>
        <a:xfrm>
          <a:off x="342899" y="685800"/>
          <a:ext cx="20574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 How</a:t>
          </a:r>
        </a:p>
      </dsp:txBody>
      <dsp:txXfrm>
        <a:off x="702944" y="685800"/>
        <a:ext cx="1337310" cy="342900"/>
      </dsp:txXfrm>
    </dsp:sp>
    <dsp:sp modelId="{A856FFEB-8C06-4229-9B8C-EED94FE23429}">
      <dsp:nvSpPr>
        <dsp:cNvPr id="0" name=""/>
        <dsp:cNvSpPr/>
      </dsp:nvSpPr>
      <dsp:spPr>
        <a:xfrm>
          <a:off x="0" y="1028700"/>
          <a:ext cx="27432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a:t>
          </a:r>
        </a:p>
      </dsp:txBody>
      <dsp:txXfrm>
        <a:off x="480059" y="1028700"/>
        <a:ext cx="1783080" cy="342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6754-19CA-4B12-A870-A34997967F2C}">
      <dsp:nvSpPr>
        <dsp:cNvPr id="0" name=""/>
        <dsp:cNvSpPr/>
      </dsp:nvSpPr>
      <dsp:spPr>
        <a:xfrm>
          <a:off x="1028700" y="0"/>
          <a:ext cx="6858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Does</a:t>
          </a:r>
        </a:p>
      </dsp:txBody>
      <dsp:txXfrm>
        <a:off x="1028700" y="0"/>
        <a:ext cx="685800" cy="342900"/>
      </dsp:txXfrm>
    </dsp:sp>
    <dsp:sp modelId="{C0C60138-9CDE-4660-B197-7CD4B39E6923}">
      <dsp:nvSpPr>
        <dsp:cNvPr id="0" name=""/>
        <dsp:cNvSpPr/>
      </dsp:nvSpPr>
      <dsp:spPr>
        <a:xfrm>
          <a:off x="685800" y="342900"/>
          <a:ext cx="13716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Shows How</a:t>
          </a:r>
        </a:p>
      </dsp:txBody>
      <dsp:txXfrm>
        <a:off x="925830" y="342900"/>
        <a:ext cx="891540" cy="342900"/>
      </dsp:txXfrm>
    </dsp:sp>
    <dsp:sp modelId="{3E01EE75-B189-485E-9842-D55958C5CD73}">
      <dsp:nvSpPr>
        <dsp:cNvPr id="0" name=""/>
        <dsp:cNvSpPr/>
      </dsp:nvSpPr>
      <dsp:spPr>
        <a:xfrm>
          <a:off x="342899" y="685800"/>
          <a:ext cx="2057400" cy="342900"/>
        </a:xfrm>
        <a:prstGeom prst="trapezoid">
          <a:avLst>
            <a:gd name="adj" fmla="val 100000"/>
          </a:avLst>
        </a:prstGeom>
        <a:solidFill>
          <a:srgbClr val="F88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 How</a:t>
          </a:r>
        </a:p>
      </dsp:txBody>
      <dsp:txXfrm>
        <a:off x="702944" y="685800"/>
        <a:ext cx="1337310" cy="342900"/>
      </dsp:txXfrm>
    </dsp:sp>
    <dsp:sp modelId="{A856FFEB-8C06-4229-9B8C-EED94FE23429}">
      <dsp:nvSpPr>
        <dsp:cNvPr id="0" name=""/>
        <dsp:cNvSpPr/>
      </dsp:nvSpPr>
      <dsp:spPr>
        <a:xfrm>
          <a:off x="0" y="1028700"/>
          <a:ext cx="27432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a:t>
          </a:r>
        </a:p>
      </dsp:txBody>
      <dsp:txXfrm>
        <a:off x="480059" y="1028700"/>
        <a:ext cx="1783080" cy="342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6754-19CA-4B12-A870-A34997967F2C}">
      <dsp:nvSpPr>
        <dsp:cNvPr id="0" name=""/>
        <dsp:cNvSpPr/>
      </dsp:nvSpPr>
      <dsp:spPr>
        <a:xfrm>
          <a:off x="1028700" y="0"/>
          <a:ext cx="6858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Does</a:t>
          </a:r>
        </a:p>
      </dsp:txBody>
      <dsp:txXfrm>
        <a:off x="1028700" y="0"/>
        <a:ext cx="685800" cy="342900"/>
      </dsp:txXfrm>
    </dsp:sp>
    <dsp:sp modelId="{C0C60138-9CDE-4660-B197-7CD4B39E6923}">
      <dsp:nvSpPr>
        <dsp:cNvPr id="0" name=""/>
        <dsp:cNvSpPr/>
      </dsp:nvSpPr>
      <dsp:spPr>
        <a:xfrm>
          <a:off x="685800" y="342900"/>
          <a:ext cx="13716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Shows How</a:t>
          </a:r>
        </a:p>
      </dsp:txBody>
      <dsp:txXfrm>
        <a:off x="925830" y="342900"/>
        <a:ext cx="891540" cy="342900"/>
      </dsp:txXfrm>
    </dsp:sp>
    <dsp:sp modelId="{3E01EE75-B189-485E-9842-D55958C5CD73}">
      <dsp:nvSpPr>
        <dsp:cNvPr id="0" name=""/>
        <dsp:cNvSpPr/>
      </dsp:nvSpPr>
      <dsp:spPr>
        <a:xfrm>
          <a:off x="342899" y="685800"/>
          <a:ext cx="20574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 How</a:t>
          </a:r>
        </a:p>
      </dsp:txBody>
      <dsp:txXfrm>
        <a:off x="702944" y="685800"/>
        <a:ext cx="1337310" cy="342900"/>
      </dsp:txXfrm>
    </dsp:sp>
    <dsp:sp modelId="{A856FFEB-8C06-4229-9B8C-EED94FE23429}">
      <dsp:nvSpPr>
        <dsp:cNvPr id="0" name=""/>
        <dsp:cNvSpPr/>
      </dsp:nvSpPr>
      <dsp:spPr>
        <a:xfrm>
          <a:off x="0" y="1028700"/>
          <a:ext cx="2743200" cy="342900"/>
        </a:xfrm>
        <a:prstGeom prst="trapezoid">
          <a:avLst>
            <a:gd name="adj" fmla="val 100000"/>
          </a:avLst>
        </a:prstGeom>
        <a:solidFill>
          <a:srgbClr val="F88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a:t>
          </a:r>
        </a:p>
      </dsp:txBody>
      <dsp:txXfrm>
        <a:off x="480059" y="1028700"/>
        <a:ext cx="1783080" cy="342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6754-19CA-4B12-A870-A34997967F2C}">
      <dsp:nvSpPr>
        <dsp:cNvPr id="0" name=""/>
        <dsp:cNvSpPr/>
      </dsp:nvSpPr>
      <dsp:spPr>
        <a:xfrm>
          <a:off x="1028700" y="0"/>
          <a:ext cx="6858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Does</a:t>
          </a:r>
        </a:p>
      </dsp:txBody>
      <dsp:txXfrm>
        <a:off x="1028700" y="0"/>
        <a:ext cx="685800" cy="342900"/>
      </dsp:txXfrm>
    </dsp:sp>
    <dsp:sp modelId="{C0C60138-9CDE-4660-B197-7CD4B39E6923}">
      <dsp:nvSpPr>
        <dsp:cNvPr id="0" name=""/>
        <dsp:cNvSpPr/>
      </dsp:nvSpPr>
      <dsp:spPr>
        <a:xfrm>
          <a:off x="685800" y="342900"/>
          <a:ext cx="13716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Shows How</a:t>
          </a:r>
        </a:p>
      </dsp:txBody>
      <dsp:txXfrm>
        <a:off x="925830" y="342900"/>
        <a:ext cx="891540" cy="342900"/>
      </dsp:txXfrm>
    </dsp:sp>
    <dsp:sp modelId="{3E01EE75-B189-485E-9842-D55958C5CD73}">
      <dsp:nvSpPr>
        <dsp:cNvPr id="0" name=""/>
        <dsp:cNvSpPr/>
      </dsp:nvSpPr>
      <dsp:spPr>
        <a:xfrm>
          <a:off x="342899" y="685800"/>
          <a:ext cx="20574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 How</a:t>
          </a:r>
        </a:p>
      </dsp:txBody>
      <dsp:txXfrm>
        <a:off x="702944" y="685800"/>
        <a:ext cx="1337310" cy="342900"/>
      </dsp:txXfrm>
    </dsp:sp>
    <dsp:sp modelId="{A856FFEB-8C06-4229-9B8C-EED94FE23429}">
      <dsp:nvSpPr>
        <dsp:cNvPr id="0" name=""/>
        <dsp:cNvSpPr/>
      </dsp:nvSpPr>
      <dsp:spPr>
        <a:xfrm>
          <a:off x="0" y="1028700"/>
          <a:ext cx="2743200" cy="342900"/>
        </a:xfrm>
        <a:prstGeom prst="trapezoid">
          <a:avLst>
            <a:gd name="adj" fmla="val 100000"/>
          </a:avLst>
        </a:prstGeom>
        <a:solidFill>
          <a:srgbClr val="F88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a:t>
          </a:r>
        </a:p>
      </dsp:txBody>
      <dsp:txXfrm>
        <a:off x="480059" y="1028700"/>
        <a:ext cx="1783080" cy="342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6754-19CA-4B12-A870-A34997967F2C}">
      <dsp:nvSpPr>
        <dsp:cNvPr id="0" name=""/>
        <dsp:cNvSpPr/>
      </dsp:nvSpPr>
      <dsp:spPr>
        <a:xfrm>
          <a:off x="1028700" y="0"/>
          <a:ext cx="6858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Does</a:t>
          </a:r>
        </a:p>
      </dsp:txBody>
      <dsp:txXfrm>
        <a:off x="1028700" y="0"/>
        <a:ext cx="685800" cy="342900"/>
      </dsp:txXfrm>
    </dsp:sp>
    <dsp:sp modelId="{C0C60138-9CDE-4660-B197-7CD4B39E6923}">
      <dsp:nvSpPr>
        <dsp:cNvPr id="0" name=""/>
        <dsp:cNvSpPr/>
      </dsp:nvSpPr>
      <dsp:spPr>
        <a:xfrm>
          <a:off x="685800" y="342900"/>
          <a:ext cx="13716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Shows How</a:t>
          </a:r>
        </a:p>
      </dsp:txBody>
      <dsp:txXfrm>
        <a:off x="925830" y="342900"/>
        <a:ext cx="891540" cy="342900"/>
      </dsp:txXfrm>
    </dsp:sp>
    <dsp:sp modelId="{3E01EE75-B189-485E-9842-D55958C5CD73}">
      <dsp:nvSpPr>
        <dsp:cNvPr id="0" name=""/>
        <dsp:cNvSpPr/>
      </dsp:nvSpPr>
      <dsp:spPr>
        <a:xfrm>
          <a:off x="342899" y="685800"/>
          <a:ext cx="2057400" cy="342900"/>
        </a:xfrm>
        <a:prstGeom prst="trapezoid">
          <a:avLst>
            <a:gd name="adj" fmla="val 100000"/>
          </a:avLst>
        </a:prstGeom>
        <a:solidFill>
          <a:srgbClr val="F88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 How</a:t>
          </a:r>
        </a:p>
      </dsp:txBody>
      <dsp:txXfrm>
        <a:off x="702944" y="685800"/>
        <a:ext cx="1337310" cy="342900"/>
      </dsp:txXfrm>
    </dsp:sp>
    <dsp:sp modelId="{A856FFEB-8C06-4229-9B8C-EED94FE23429}">
      <dsp:nvSpPr>
        <dsp:cNvPr id="0" name=""/>
        <dsp:cNvSpPr/>
      </dsp:nvSpPr>
      <dsp:spPr>
        <a:xfrm>
          <a:off x="0" y="1028700"/>
          <a:ext cx="27432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a:t>
          </a:r>
        </a:p>
      </dsp:txBody>
      <dsp:txXfrm>
        <a:off x="480059" y="1028700"/>
        <a:ext cx="1783080" cy="342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6754-19CA-4B12-A870-A34997967F2C}">
      <dsp:nvSpPr>
        <dsp:cNvPr id="0" name=""/>
        <dsp:cNvSpPr/>
      </dsp:nvSpPr>
      <dsp:spPr>
        <a:xfrm>
          <a:off x="1028700" y="0"/>
          <a:ext cx="6858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Does</a:t>
          </a:r>
        </a:p>
      </dsp:txBody>
      <dsp:txXfrm>
        <a:off x="1028700" y="0"/>
        <a:ext cx="685800" cy="342900"/>
      </dsp:txXfrm>
    </dsp:sp>
    <dsp:sp modelId="{C0C60138-9CDE-4660-B197-7CD4B39E6923}">
      <dsp:nvSpPr>
        <dsp:cNvPr id="0" name=""/>
        <dsp:cNvSpPr/>
      </dsp:nvSpPr>
      <dsp:spPr>
        <a:xfrm>
          <a:off x="685800" y="342900"/>
          <a:ext cx="1371600" cy="342900"/>
        </a:xfrm>
        <a:prstGeom prst="trapezoid">
          <a:avLst>
            <a:gd name="adj" fmla="val 100000"/>
          </a:avLst>
        </a:prstGeom>
        <a:solidFill>
          <a:srgbClr val="F88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Shows How</a:t>
          </a:r>
        </a:p>
      </dsp:txBody>
      <dsp:txXfrm>
        <a:off x="925830" y="342900"/>
        <a:ext cx="891540" cy="342900"/>
      </dsp:txXfrm>
    </dsp:sp>
    <dsp:sp modelId="{3E01EE75-B189-485E-9842-D55958C5CD73}">
      <dsp:nvSpPr>
        <dsp:cNvPr id="0" name=""/>
        <dsp:cNvSpPr/>
      </dsp:nvSpPr>
      <dsp:spPr>
        <a:xfrm>
          <a:off x="342899" y="685800"/>
          <a:ext cx="20574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 How</a:t>
          </a:r>
        </a:p>
      </dsp:txBody>
      <dsp:txXfrm>
        <a:off x="702944" y="685800"/>
        <a:ext cx="1337310" cy="342900"/>
      </dsp:txXfrm>
    </dsp:sp>
    <dsp:sp modelId="{A856FFEB-8C06-4229-9B8C-EED94FE23429}">
      <dsp:nvSpPr>
        <dsp:cNvPr id="0" name=""/>
        <dsp:cNvSpPr/>
      </dsp:nvSpPr>
      <dsp:spPr>
        <a:xfrm>
          <a:off x="0" y="1028700"/>
          <a:ext cx="27432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a:t>
          </a:r>
        </a:p>
      </dsp:txBody>
      <dsp:txXfrm>
        <a:off x="480059" y="1028700"/>
        <a:ext cx="1783080" cy="342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6754-19CA-4B12-A870-A34997967F2C}">
      <dsp:nvSpPr>
        <dsp:cNvPr id="0" name=""/>
        <dsp:cNvSpPr/>
      </dsp:nvSpPr>
      <dsp:spPr>
        <a:xfrm>
          <a:off x="1028700" y="0"/>
          <a:ext cx="685800" cy="342900"/>
        </a:xfrm>
        <a:prstGeom prst="trapezoid">
          <a:avLst>
            <a:gd name="adj" fmla="val 100000"/>
          </a:avLst>
        </a:prstGeom>
        <a:solidFill>
          <a:srgbClr val="F88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Does</a:t>
          </a:r>
        </a:p>
      </dsp:txBody>
      <dsp:txXfrm>
        <a:off x="1028700" y="0"/>
        <a:ext cx="685800" cy="342900"/>
      </dsp:txXfrm>
    </dsp:sp>
    <dsp:sp modelId="{C0C60138-9CDE-4660-B197-7CD4B39E6923}">
      <dsp:nvSpPr>
        <dsp:cNvPr id="0" name=""/>
        <dsp:cNvSpPr/>
      </dsp:nvSpPr>
      <dsp:spPr>
        <a:xfrm>
          <a:off x="685800" y="342900"/>
          <a:ext cx="13716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Shows How</a:t>
          </a:r>
        </a:p>
      </dsp:txBody>
      <dsp:txXfrm>
        <a:off x="925830" y="342900"/>
        <a:ext cx="891540" cy="342900"/>
      </dsp:txXfrm>
    </dsp:sp>
    <dsp:sp modelId="{3E01EE75-B189-485E-9842-D55958C5CD73}">
      <dsp:nvSpPr>
        <dsp:cNvPr id="0" name=""/>
        <dsp:cNvSpPr/>
      </dsp:nvSpPr>
      <dsp:spPr>
        <a:xfrm>
          <a:off x="342899" y="685800"/>
          <a:ext cx="20574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 How</a:t>
          </a:r>
        </a:p>
      </dsp:txBody>
      <dsp:txXfrm>
        <a:off x="702944" y="685800"/>
        <a:ext cx="1337310" cy="342900"/>
      </dsp:txXfrm>
    </dsp:sp>
    <dsp:sp modelId="{A856FFEB-8C06-4229-9B8C-EED94FE23429}">
      <dsp:nvSpPr>
        <dsp:cNvPr id="0" name=""/>
        <dsp:cNvSpPr/>
      </dsp:nvSpPr>
      <dsp:spPr>
        <a:xfrm>
          <a:off x="0" y="1028700"/>
          <a:ext cx="2743200" cy="342900"/>
        </a:xfrm>
        <a:prstGeom prst="trapezoid">
          <a:avLst>
            <a:gd name="adj" fmla="val 10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432"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Narrow" panose="020B0606020202030204" pitchFamily="34" charset="0"/>
            </a:rPr>
            <a:t>Knows</a:t>
          </a:r>
        </a:p>
      </dsp:txBody>
      <dsp:txXfrm>
        <a:off x="480059" y="1028700"/>
        <a:ext cx="1783080" cy="3429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173053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73053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78664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https://www.tradoc.army.mil/Publications-and-Resources/Article-Display/Article/1987883/a-new-joint-doctrine-for-an-era-of-multi-domain-operations/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284156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2.5G</a:t>
            </a:r>
            <a:r>
              <a:rPr lang="en-US" baseline="0" dirty="0"/>
              <a:t> – huge advancement for data services</a:t>
            </a:r>
          </a:p>
          <a:p>
            <a:r>
              <a:rPr lang="en-US" baseline="0" dirty="0"/>
              <a:t>For every generation, there are incremental improvements and standards enhancements</a:t>
            </a:r>
          </a:p>
          <a:p>
            <a:r>
              <a:rPr lang="en-US" baseline="0" dirty="0"/>
              <a:t>Mention themes based on security of networks</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302916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of Industrial Ethernet, coordinated multipoint</a:t>
            </a:r>
          </a:p>
        </p:txBody>
      </p:sp>
      <p:sp>
        <p:nvSpPr>
          <p:cNvPr id="4" name="Slide Number Placeholder 3"/>
          <p:cNvSpPr>
            <a:spLocks noGrp="1"/>
          </p:cNvSpPr>
          <p:nvPr>
            <p:ph type="sldNum" sz="quarter" idx="10"/>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516617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grpSp>
        <p:nvGrpSpPr>
          <p:cNvPr id="13" name="Group 12">
            <a:extLst>
              <a:ext uri="{FF2B5EF4-FFF2-40B4-BE49-F238E27FC236}">
                <a16:creationId xmlns:a16="http://schemas.microsoft.com/office/drawing/2014/main" id="{AC5A8E34-9CE4-AF44-8ECF-1A15F5760552}"/>
              </a:ext>
            </a:extLst>
          </p:cNvPr>
          <p:cNvGrpSpPr/>
          <p:nvPr userDrawn="1"/>
        </p:nvGrpSpPr>
        <p:grpSpPr>
          <a:xfrm>
            <a:off x="-163159" y="-7561"/>
            <a:ext cx="12359277" cy="1365965"/>
            <a:chOff x="-163159" y="-7561"/>
            <a:chExt cx="12359277" cy="1365965"/>
          </a:xfrm>
        </p:grpSpPr>
        <p:pic>
          <p:nvPicPr>
            <p:cNvPr id="15" name="Picture 14">
              <a:extLst>
                <a:ext uri="{FF2B5EF4-FFF2-40B4-BE49-F238E27FC236}">
                  <a16:creationId xmlns:a16="http://schemas.microsoft.com/office/drawing/2014/main" id="{FC247CD5-EAF5-7943-9D83-E63C7F850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561"/>
              <a:ext cx="12196118" cy="1365965"/>
            </a:xfrm>
            <a:prstGeom prst="rect">
              <a:avLst/>
            </a:prstGeom>
          </p:spPr>
        </p:pic>
        <p:pic>
          <p:nvPicPr>
            <p:cNvPr id="16" name="Picture 15" descr="Text, logo&#10;&#10;Description automatically generated">
              <a:extLst>
                <a:ext uri="{FF2B5EF4-FFF2-40B4-BE49-F238E27FC236}">
                  <a16:creationId xmlns:a16="http://schemas.microsoft.com/office/drawing/2014/main" id="{1D9D1263-67F8-0C42-95F2-BCE53D216F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159" y="235526"/>
              <a:ext cx="2068503" cy="828209"/>
            </a:xfrm>
            <a:prstGeom prst="rect">
              <a:avLst/>
            </a:prstGeom>
          </p:spPr>
        </p:pic>
        <p:pic>
          <p:nvPicPr>
            <p:cNvPr id="23" name="Picture 22" descr="Icon, arrow&#10;&#10;Description automatically generated with medium confidence">
              <a:extLst>
                <a:ext uri="{FF2B5EF4-FFF2-40B4-BE49-F238E27FC236}">
                  <a16:creationId xmlns:a16="http://schemas.microsoft.com/office/drawing/2014/main" id="{6E31FE2B-790A-3E48-ABAD-18A9A97877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0272" y="186098"/>
              <a:ext cx="1057750" cy="1057750"/>
            </a:xfrm>
            <a:prstGeom prst="rect">
              <a:avLst/>
            </a:prstGeom>
          </p:spPr>
        </p:pic>
      </p:grpSp>
      <p:pic>
        <p:nvPicPr>
          <p:cNvPr id="24" name="Picture 23" descr="Icon, arrow&#10;&#10;Description automatically generated with medium confidence">
            <a:extLst>
              <a:ext uri="{FF2B5EF4-FFF2-40B4-BE49-F238E27FC236}">
                <a16:creationId xmlns:a16="http://schemas.microsoft.com/office/drawing/2014/main" id="{F48E79DC-45AD-A44E-A823-8346DA7AD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99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3" name="Picture 12" descr="A picture containing outdoor, person, weapon&#10;&#10;Description automatically generated">
            <a:extLst>
              <a:ext uri="{FF2B5EF4-FFF2-40B4-BE49-F238E27FC236}">
                <a16:creationId xmlns:a16="http://schemas.microsoft.com/office/drawing/2014/main" id="{B14E10FF-C8D8-FF4A-9BE4-B8E11F20693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953" y="-96405"/>
            <a:ext cx="960719" cy="1159892"/>
          </a:xfrm>
          <a:prstGeom prst="rect">
            <a:avLst/>
          </a:prstGeom>
          <a:effectLst>
            <a:outerShdw blurRad="50800" dist="45243" dir="9720000" sx="94000" sy="94000" algn="tl" rotWithShape="0">
              <a:prstClr val="black">
                <a:alpha val="98074"/>
              </a:prstClr>
            </a:outerShdw>
          </a:effectLst>
        </p:spPr>
      </p:pic>
      <p:pic>
        <p:nvPicPr>
          <p:cNvPr id="14" name="Picture 13" descr="Icon, arrow&#10;&#10;Description automatically generated with medium confidence">
            <a:extLst>
              <a:ext uri="{FF2B5EF4-FFF2-40B4-BE49-F238E27FC236}">
                <a16:creationId xmlns:a16="http://schemas.microsoft.com/office/drawing/2014/main" id="{46471D51-9AB8-8342-BBE5-46FBFDA0D49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7" r:id="rId4"/>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1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16.emf"/><Relationship Id="rId7"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8.emf"/><Relationship Id="rId4" Type="http://schemas.openxmlformats.org/officeDocument/2006/relationships/image" Target="../media/image17.emf"/><Relationship Id="rId9" Type="http://schemas.openxmlformats.org/officeDocument/2006/relationships/image" Target="../media/image27.emf"/></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6.emf"/><Relationship Id="rId7" Type="http://schemas.openxmlformats.org/officeDocument/2006/relationships/image" Target="../media/image31.emf"/><Relationship Id="rId12" Type="http://schemas.openxmlformats.org/officeDocument/2006/relationships/image" Target="../media/image3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35.emf"/><Relationship Id="rId5" Type="http://schemas.openxmlformats.org/officeDocument/2006/relationships/image" Target="../media/image25.emf"/><Relationship Id="rId10" Type="http://schemas.openxmlformats.org/officeDocument/2006/relationships/image" Target="../media/image34.emf"/><Relationship Id="rId4" Type="http://schemas.openxmlformats.org/officeDocument/2006/relationships/image" Target="../media/image24.emf"/><Relationship Id="rId9" Type="http://schemas.openxmlformats.org/officeDocument/2006/relationships/image" Target="../media/image33.emf"/></Relationships>
</file>

<file path=ppt/slides/_rels/slide22.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9.emf"/><Relationship Id="rId3" Type="http://schemas.openxmlformats.org/officeDocument/2006/relationships/image" Target="../media/image37.emf"/><Relationship Id="rId7" Type="http://schemas.openxmlformats.org/officeDocument/2006/relationships/image" Target="../media/image31.emf"/><Relationship Id="rId12" Type="http://schemas.openxmlformats.org/officeDocument/2006/relationships/image" Target="../media/image35.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38.emf"/><Relationship Id="rId5" Type="http://schemas.openxmlformats.org/officeDocument/2006/relationships/image" Target="../media/image25.emf"/><Relationship Id="rId10" Type="http://schemas.openxmlformats.org/officeDocument/2006/relationships/image" Target="../media/image34.emf"/><Relationship Id="rId4" Type="http://schemas.openxmlformats.org/officeDocument/2006/relationships/image" Target="../media/image24.emf"/><Relationship Id="rId9" Type="http://schemas.openxmlformats.org/officeDocument/2006/relationships/image" Target="../media/image33.emf"/></Relationships>
</file>

<file path=ppt/slides/_rels/slide23.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7.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45.emf"/><Relationship Id="rId5" Type="http://schemas.openxmlformats.org/officeDocument/2006/relationships/image" Target="../media/image40.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 Id="rId14" Type="http://schemas.openxmlformats.org/officeDocument/2006/relationships/image" Target="../media/image48.emf"/></Relationships>
</file>

<file path=ppt/slides/_rels/slide24.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7.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45.emf"/><Relationship Id="rId5" Type="http://schemas.openxmlformats.org/officeDocument/2006/relationships/image" Target="../media/image40.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 Id="rId14" Type="http://schemas.openxmlformats.org/officeDocument/2006/relationships/image" Target="../media/image48.emf"/></Relationships>
</file>

<file path=ppt/slides/_rels/slide25.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8.emf"/><Relationship Id="rId18" Type="http://schemas.openxmlformats.org/officeDocument/2006/relationships/image" Target="../media/image53.emf"/><Relationship Id="rId3" Type="http://schemas.openxmlformats.org/officeDocument/2006/relationships/image" Target="../media/image38.emf"/><Relationship Id="rId7" Type="http://schemas.openxmlformats.org/officeDocument/2006/relationships/image" Target="../media/image42.emf"/><Relationship Id="rId12" Type="http://schemas.openxmlformats.org/officeDocument/2006/relationships/image" Target="../media/image47.emf"/><Relationship Id="rId17" Type="http://schemas.openxmlformats.org/officeDocument/2006/relationships/image" Target="../media/image52.emf"/><Relationship Id="rId2" Type="http://schemas.openxmlformats.org/officeDocument/2006/relationships/image" Target="../media/image37.emf"/><Relationship Id="rId16"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39.emf"/><Relationship Id="rId15" Type="http://schemas.openxmlformats.org/officeDocument/2006/relationships/image" Target="../media/image50.png"/><Relationship Id="rId10" Type="http://schemas.openxmlformats.org/officeDocument/2006/relationships/image" Target="../media/image45.emf"/><Relationship Id="rId4" Type="http://schemas.openxmlformats.org/officeDocument/2006/relationships/image" Target="../media/image40.emf"/><Relationship Id="rId9" Type="http://schemas.openxmlformats.org/officeDocument/2006/relationships/image" Target="../media/image44.emf"/><Relationship Id="rId14" Type="http://schemas.openxmlformats.org/officeDocument/2006/relationships/image" Target="../media/image49.emf"/></Relationships>
</file>

<file path=ppt/slides/_rels/slide26.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image" Target="../media/image43.emf"/><Relationship Id="rId3" Type="http://schemas.openxmlformats.org/officeDocument/2006/relationships/image" Target="../media/image40.emf"/><Relationship Id="rId7" Type="http://schemas.openxmlformats.org/officeDocument/2006/relationships/image" Target="../media/image50.png"/><Relationship Id="rId12" Type="http://schemas.openxmlformats.org/officeDocument/2006/relationships/image" Target="../media/image55.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41.emf"/><Relationship Id="rId15" Type="http://schemas.openxmlformats.org/officeDocument/2006/relationships/image" Target="../media/image42.emf"/><Relationship Id="rId10" Type="http://schemas.openxmlformats.org/officeDocument/2006/relationships/image" Target="../media/image53.emf"/><Relationship Id="rId4" Type="http://schemas.openxmlformats.org/officeDocument/2006/relationships/image" Target="../media/image39.emf"/><Relationship Id="rId9" Type="http://schemas.openxmlformats.org/officeDocument/2006/relationships/image" Target="../media/image52.emf"/><Relationship Id="rId14" Type="http://schemas.openxmlformats.org/officeDocument/2006/relationships/image" Target="../media/image44.emf"/></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37.emf"/><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3.emf"/><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1.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4v"/><Relationship Id="rId1" Type="http://schemas.microsoft.com/office/2007/relationships/media" Target="../media/media1.m4v"/><Relationship Id="rId5" Type="http://schemas.openxmlformats.org/officeDocument/2006/relationships/image" Target="../media/image70.pn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image" Target="../media/image73.png"/><Relationship Id="rId3" Type="http://schemas.openxmlformats.org/officeDocument/2006/relationships/image" Target="../media/image39.emf"/><Relationship Id="rId7" Type="http://schemas.openxmlformats.org/officeDocument/2006/relationships/image" Target="../media/image52.emf"/><Relationship Id="rId12" Type="http://schemas.openxmlformats.org/officeDocument/2006/relationships/image" Target="../media/image42.emf"/><Relationship Id="rId17" Type="http://schemas.openxmlformats.org/officeDocument/2006/relationships/image" Target="../media/image75.emf"/><Relationship Id="rId2" Type="http://schemas.openxmlformats.org/officeDocument/2006/relationships/image" Target="../media/image37.emf"/><Relationship Id="rId16"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51.emf"/><Relationship Id="rId11" Type="http://schemas.openxmlformats.org/officeDocument/2006/relationships/image" Target="../media/image44.emf"/><Relationship Id="rId5" Type="http://schemas.openxmlformats.org/officeDocument/2006/relationships/image" Target="../media/image50.png"/><Relationship Id="rId1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41.emf"/><Relationship Id="rId9" Type="http://schemas.openxmlformats.org/officeDocument/2006/relationships/image" Target="../media/image55.emf"/><Relationship Id="rId14" Type="http://schemas.openxmlformats.org/officeDocument/2006/relationships/image" Target="../media/image74.jpeg"/></Relationships>
</file>

<file path=ppt/slides/_rels/slide46.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image" Target="../media/image43.emf"/><Relationship Id="rId18" Type="http://schemas.openxmlformats.org/officeDocument/2006/relationships/image" Target="../media/image48.emf"/><Relationship Id="rId3" Type="http://schemas.openxmlformats.org/officeDocument/2006/relationships/image" Target="../media/image40.emf"/><Relationship Id="rId7" Type="http://schemas.openxmlformats.org/officeDocument/2006/relationships/image" Target="../media/image50.png"/><Relationship Id="rId12" Type="http://schemas.openxmlformats.org/officeDocument/2006/relationships/image" Target="../media/image55.emf"/><Relationship Id="rId17" Type="http://schemas.openxmlformats.org/officeDocument/2006/relationships/image" Target="../media/image38.emf"/><Relationship Id="rId2" Type="http://schemas.openxmlformats.org/officeDocument/2006/relationships/image" Target="../media/image37.emf"/><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41.emf"/><Relationship Id="rId15" Type="http://schemas.openxmlformats.org/officeDocument/2006/relationships/image" Target="../media/image42.emf"/><Relationship Id="rId10" Type="http://schemas.openxmlformats.org/officeDocument/2006/relationships/image" Target="../media/image53.emf"/><Relationship Id="rId4" Type="http://schemas.openxmlformats.org/officeDocument/2006/relationships/image" Target="../media/image39.emf"/><Relationship Id="rId9" Type="http://schemas.openxmlformats.org/officeDocument/2006/relationships/image" Target="../media/image52.emf"/><Relationship Id="rId14" Type="http://schemas.openxmlformats.org/officeDocument/2006/relationships/image" Target="../media/image44.emf"/></Relationships>
</file>

<file path=ppt/slides/_rels/slide4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emf"/><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3gp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ericsson.com/en/reports-and-papers/white-papers/advanced-antenna-systems-for-5g-networks" TargetMode="External"/><Relationship Id="rId3" Type="http://schemas.openxmlformats.org/officeDocument/2006/relationships/hyperlink" Target="https://www.insaonline.org/wp-content/uploads/2019/06/INSA_WP_5G_v5_Pgs.pdf" TargetMode="External"/><Relationship Id="rId7" Type="http://schemas.openxmlformats.org/officeDocument/2006/relationships/hyperlink" Target="https://www.digitaltrends.com/mobile/what-is-5g/" TargetMode="External"/><Relationship Id="rId2" Type="http://schemas.openxmlformats.org/officeDocument/2006/relationships/hyperlink" Target="https://www.cto.mil/wp-content/uploads/2020/05/DoD_5G_Strategy_May_2020.pdf" TargetMode="External"/><Relationship Id="rId1" Type="http://schemas.openxmlformats.org/officeDocument/2006/relationships/slideLayout" Target="../slideLayouts/slideLayout2.xml"/><Relationship Id="rId6" Type="http://schemas.openxmlformats.org/officeDocument/2006/relationships/hyperlink" Target="https://www.itu.int/en/ITU-D/Regional-Presence/AsiaPacific/SiteAssets/Pages/Events/2019/ITUPITA2018/ITU-ASP-CoE-Training-on-/5G%20networks%20and%203GPP%20Release%2015_vf.pdf" TargetMode="External"/><Relationship Id="rId5" Type="http://schemas.openxmlformats.org/officeDocument/2006/relationships/hyperlink" Target="https://5g-ppp.eu/wp-content/uploads/2020/02/5G-PPP-5G-Architecture-White-Paper_final.pdf" TargetMode="External"/><Relationship Id="rId4" Type="http://schemas.openxmlformats.org/officeDocument/2006/relationships/hyperlink" Target="http://winbev.pbworks.com/f/Assessmen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858346"/>
            <a:ext cx="12191999" cy="1229411"/>
          </a:xfrm>
        </p:spPr>
        <p:txBody>
          <a:bodyPr/>
          <a:lstStyle/>
          <a:p>
            <a:r>
              <a:rPr lang="en-US" dirty="0">
                <a:latin typeface="Arial Narrow" panose="020B0606020202030204" pitchFamily="34" charset="0"/>
              </a:rPr>
              <a:t>5G Mobile Network Modeling and Simulation</a:t>
            </a:r>
          </a:p>
          <a:p>
            <a:endParaRPr lang="en-US" sz="2000" dirty="0">
              <a:solidFill>
                <a:srgbClr val="00B050"/>
              </a:solidFill>
              <a:latin typeface="Arial Narrow" panose="020B0606020202030204" pitchFamily="34" charset="0"/>
            </a:endParaRPr>
          </a:p>
          <a:p>
            <a:r>
              <a:rPr lang="en-US" sz="2000" dirty="0">
                <a:solidFill>
                  <a:srgbClr val="00B050"/>
                </a:solidFill>
                <a:latin typeface="Arial Narrow" panose="020B0606020202030204" pitchFamily="34" charset="0"/>
              </a:rPr>
              <a:t>A comprehensive introduction to mobile networks and network modeling and simulation</a:t>
            </a:r>
          </a:p>
          <a:p>
            <a:endParaRPr lang="en-US" dirty="0">
              <a:latin typeface="Arial Narrow" panose="020B0606020202030204" pitchFamily="34" charset="0"/>
            </a:endParaRPr>
          </a:p>
          <a:p>
            <a:endParaRPr lang="en-US" dirty="0">
              <a:latin typeface="Arial Narrow" panose="020B0606020202030204" pitchFamily="34" charset="0"/>
            </a:endParaRPr>
          </a:p>
        </p:txBody>
      </p:sp>
      <p:sp>
        <p:nvSpPr>
          <p:cNvPr id="10" name="Text Placeholder 9"/>
          <p:cNvSpPr>
            <a:spLocks noGrp="1"/>
          </p:cNvSpPr>
          <p:nvPr>
            <p:ph type="body" sz="quarter" idx="11"/>
          </p:nvPr>
        </p:nvSpPr>
        <p:spPr>
          <a:xfrm>
            <a:off x="1624486" y="4239828"/>
            <a:ext cx="8478838" cy="1934127"/>
          </a:xfrm>
        </p:spPr>
        <p:txBody>
          <a:bodyPr/>
          <a:lstStyle/>
          <a:p>
            <a:pPr eaLnBrk="1" hangingPunct="1"/>
            <a:r>
              <a:rPr lang="en-US" sz="2000" dirty="0">
                <a:latin typeface="Arial Narrow" pitchFamily="34" charset="0"/>
              </a:rPr>
              <a:t>Paul Davis, CACI</a:t>
            </a:r>
          </a:p>
          <a:p>
            <a:r>
              <a:rPr lang="en-US" sz="2000" dirty="0">
                <a:latin typeface="Arial Narrow" pitchFamily="34" charset="0"/>
              </a:rPr>
              <a:t>Steven Kropac, CACI</a:t>
            </a:r>
          </a:p>
          <a:p>
            <a:r>
              <a:rPr lang="en-US" sz="2000" dirty="0">
                <a:latin typeface="Arial Narrow" pitchFamily="34" charset="0"/>
              </a:rPr>
              <a:t>Philip </a:t>
            </a:r>
            <a:r>
              <a:rPr lang="en-US" sz="2000" dirty="0" err="1">
                <a:latin typeface="Arial Narrow" pitchFamily="34" charset="0"/>
              </a:rPr>
              <a:t>Lamoureux</a:t>
            </a:r>
            <a:r>
              <a:rPr lang="en-US" sz="2000" dirty="0">
                <a:latin typeface="Arial Narrow" pitchFamily="34" charset="0"/>
              </a:rPr>
              <a:t>. CACI</a:t>
            </a:r>
          </a:p>
          <a:p>
            <a:pPr eaLnBrk="1" hangingPunct="1"/>
            <a:r>
              <a:rPr lang="en-US" sz="2000" dirty="0">
                <a:latin typeface="Arial Narrow" pitchFamily="34" charset="0"/>
              </a:rPr>
              <a:t>Patrick Lawrence, CACI</a:t>
            </a:r>
          </a:p>
          <a:p>
            <a:pPr eaLnBrk="1" hangingPunct="1"/>
            <a:r>
              <a:rPr lang="en-US" sz="2000" dirty="0">
                <a:latin typeface="Arial Narrow" pitchFamily="34" charset="0"/>
              </a:rPr>
              <a:t>Dan Wojciechowski, CACI</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87" y="5405011"/>
            <a:ext cx="1161011" cy="688093"/>
          </a:xfrm>
          <a:prstGeom prst="rect">
            <a:avLst/>
          </a:prstGeom>
        </p:spPr>
      </p:pic>
      <p:sp>
        <p:nvSpPr>
          <p:cNvPr id="3" name="Rectangle 2"/>
          <p:cNvSpPr/>
          <p:nvPr/>
        </p:nvSpPr>
        <p:spPr>
          <a:xfrm>
            <a:off x="1506093" y="3421373"/>
            <a:ext cx="9339708" cy="707886"/>
          </a:xfrm>
          <a:prstGeom prst="rect">
            <a:avLst/>
          </a:prstGeom>
        </p:spPr>
        <p:txBody>
          <a:bodyPr wrap="square">
            <a:spAutoFit/>
          </a:bodyPr>
          <a:lstStyle/>
          <a:p>
            <a:pPr algn="ctr"/>
            <a:r>
              <a:rPr lang="en-US" sz="4000" b="1" dirty="0">
                <a:solidFill>
                  <a:srgbClr val="FF0000"/>
                </a:solidFill>
                <a:effectLst>
                  <a:outerShdw blurRad="38100" dist="38100" dir="2700000" algn="tl">
                    <a:srgbClr val="000000">
                      <a:alpha val="43137"/>
                    </a:srgbClr>
                  </a:outerShdw>
                </a:effectLst>
              </a:rPr>
              <a:t>Adapting to an Unexpected Future!</a:t>
            </a:r>
          </a:p>
        </p:txBody>
      </p:sp>
      <p:sp>
        <p:nvSpPr>
          <p:cNvPr id="7" name="TextBox 6">
            <a:extLst>
              <a:ext uri="{FF2B5EF4-FFF2-40B4-BE49-F238E27FC236}">
                <a16:creationId xmlns:a16="http://schemas.microsoft.com/office/drawing/2014/main" id="{2B0E0374-5671-4685-92EC-BE1DBA934159}"/>
              </a:ext>
            </a:extLst>
          </p:cNvPr>
          <p:cNvSpPr txBox="1"/>
          <p:nvPr/>
        </p:nvSpPr>
        <p:spPr>
          <a:xfrm>
            <a:off x="4512039" y="6488668"/>
            <a:ext cx="7200230" cy="369332"/>
          </a:xfrm>
          <a:prstGeom prst="rect">
            <a:avLst/>
          </a:prstGeom>
          <a:noFill/>
        </p:spPr>
        <p:txBody>
          <a:bodyPr wrap="square" rtlCol="0">
            <a:spAutoFit/>
          </a:bodyPr>
          <a:lstStyle/>
          <a:p>
            <a:r>
              <a:rPr lang="en-US" sz="900" dirty="0">
                <a:effectLst/>
                <a:latin typeface="Calibri" panose="020F0502020204030204" pitchFamily="34" charset="0"/>
                <a:ea typeface="Calibri" panose="020F0502020204030204" pitchFamily="34" charset="0"/>
              </a:rPr>
              <a:t>This material consists of CACI International Inc general capabilities information that does not contain controlled technical data as defined within the International Traffic in Arms (ITAR) Part 120.10 or Export Administration Regulations (EAR) Part 734.7-10. (PR ID364).</a:t>
            </a:r>
            <a:endParaRPr lang="en-US" sz="900" dirty="0">
              <a:latin typeface="+mj-lt"/>
            </a:endParaRPr>
          </a:p>
        </p:txBody>
      </p:sp>
    </p:spTree>
    <p:extLst>
      <p:ext uri="{BB962C8B-B14F-4D97-AF65-F5344CB8AC3E}">
        <p14:creationId xmlns:p14="http://schemas.microsoft.com/office/powerpoint/2010/main" val="154929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8942-2E2F-477E-A696-4CEE1318892A}"/>
              </a:ext>
            </a:extLst>
          </p:cNvPr>
          <p:cNvSpPr>
            <a:spLocks noGrp="1"/>
          </p:cNvSpPr>
          <p:nvPr>
            <p:ph type="title"/>
          </p:nvPr>
        </p:nvSpPr>
        <p:spPr>
          <a:xfrm>
            <a:off x="0" y="0"/>
            <a:ext cx="12192000" cy="705610"/>
          </a:xfrm>
        </p:spPr>
        <p:txBody>
          <a:bodyPr/>
          <a:lstStyle/>
          <a:p>
            <a:r>
              <a:rPr lang="en-US" dirty="0"/>
              <a:t>5G Cyber Modeling and Simulation Questions</a:t>
            </a:r>
          </a:p>
        </p:txBody>
      </p:sp>
      <p:sp>
        <p:nvSpPr>
          <p:cNvPr id="3" name="Content Placeholder 2">
            <a:extLst>
              <a:ext uri="{FF2B5EF4-FFF2-40B4-BE49-F238E27FC236}">
                <a16:creationId xmlns:a16="http://schemas.microsoft.com/office/drawing/2014/main" id="{2219F863-7163-4F6D-8140-58B0411A0D7D}"/>
              </a:ext>
            </a:extLst>
          </p:cNvPr>
          <p:cNvSpPr>
            <a:spLocks noGrp="1"/>
          </p:cNvSpPr>
          <p:nvPr>
            <p:ph sz="quarter" idx="11"/>
          </p:nvPr>
        </p:nvSpPr>
        <p:spPr/>
        <p:txBody>
          <a:bodyPr/>
          <a:lstStyle/>
          <a:p>
            <a:r>
              <a:rPr lang="en-US" dirty="0"/>
              <a:t>Why did the attack not work on the 5G network?</a:t>
            </a:r>
          </a:p>
          <a:p>
            <a:r>
              <a:rPr lang="en-US" dirty="0"/>
              <a:t>Can we model and simulate this type of scenario and scenarios like it?</a:t>
            </a:r>
          </a:p>
          <a:p>
            <a:pPr lvl="1"/>
            <a:r>
              <a:rPr lang="en-US" dirty="0"/>
              <a:t>Can we re-create current events?</a:t>
            </a:r>
          </a:p>
          <a:p>
            <a:pPr lvl="1"/>
            <a:r>
              <a:rPr lang="en-US" dirty="0"/>
              <a:t>How do we experiment with new scenarios?</a:t>
            </a:r>
          </a:p>
          <a:p>
            <a:pPr lvl="1"/>
            <a:r>
              <a:rPr lang="en-US" dirty="0"/>
              <a:t>How do we test and train with those existing and new capabilities?</a:t>
            </a:r>
          </a:p>
          <a:p>
            <a:pPr lvl="1"/>
            <a:endParaRPr lang="en-US" dirty="0"/>
          </a:p>
        </p:txBody>
      </p:sp>
    </p:spTree>
    <p:extLst>
      <p:ext uri="{BB962C8B-B14F-4D97-AF65-F5344CB8AC3E}">
        <p14:creationId xmlns:p14="http://schemas.microsoft.com/office/powerpoint/2010/main" val="34387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610"/>
          </a:xfrm>
        </p:spPr>
        <p:txBody>
          <a:bodyPr/>
          <a:lstStyle/>
          <a:p>
            <a:r>
              <a:rPr lang="en-US" dirty="0"/>
              <a:t>Knows</a:t>
            </a:r>
          </a:p>
        </p:txBody>
      </p:sp>
      <p:sp>
        <p:nvSpPr>
          <p:cNvPr id="3" name="Content Placeholder 2"/>
          <p:cNvSpPr>
            <a:spLocks noGrp="1"/>
          </p:cNvSpPr>
          <p:nvPr>
            <p:ph sz="quarter" idx="11"/>
          </p:nvPr>
        </p:nvSpPr>
        <p:spPr>
          <a:xfrm>
            <a:off x="1140091" y="3200400"/>
            <a:ext cx="9144000" cy="548640"/>
          </a:xfrm>
        </p:spPr>
        <p:txBody>
          <a:bodyPr/>
          <a:lstStyle/>
          <a:p>
            <a:pPr marL="0" indent="0">
              <a:buNone/>
            </a:pPr>
            <a:r>
              <a:rPr lang="en-US" b="1" dirty="0">
                <a:solidFill>
                  <a:srgbClr val="7030A0"/>
                </a:solidFill>
              </a:rPr>
              <a:t>History, Terminology, </a:t>
            </a:r>
            <a:r>
              <a:rPr lang="en-US" b="1">
                <a:solidFill>
                  <a:srgbClr val="7030A0"/>
                </a:solidFill>
              </a:rPr>
              <a:t>Basics </a:t>
            </a:r>
            <a:r>
              <a:rPr lang="en-US" sz="2000">
                <a:solidFill>
                  <a:srgbClr val="7030A0"/>
                </a:solidFill>
              </a:rPr>
              <a:t>(of </a:t>
            </a:r>
            <a:r>
              <a:rPr lang="en-US" sz="2000" dirty="0">
                <a:solidFill>
                  <a:srgbClr val="7030A0"/>
                </a:solidFill>
              </a:rPr>
              <a:t>Mobile Networks)</a:t>
            </a:r>
          </a:p>
        </p:txBody>
      </p:sp>
    </p:spTree>
    <p:extLst>
      <p:ext uri="{BB962C8B-B14F-4D97-AF65-F5344CB8AC3E}">
        <p14:creationId xmlns:p14="http://schemas.microsoft.com/office/powerpoint/2010/main" val="215159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610"/>
          </a:xfrm>
        </p:spPr>
        <p:txBody>
          <a:bodyPr/>
          <a:lstStyle/>
          <a:p>
            <a:r>
              <a:rPr lang="en-US" dirty="0"/>
              <a:t>History, Terminology and Basics of Mobile Networks</a:t>
            </a:r>
          </a:p>
        </p:txBody>
      </p:sp>
      <p:sp>
        <p:nvSpPr>
          <p:cNvPr id="3" name="Content Placeholder 2"/>
          <p:cNvSpPr>
            <a:spLocks noGrp="1"/>
          </p:cNvSpPr>
          <p:nvPr>
            <p:ph sz="quarter" idx="11"/>
          </p:nvPr>
        </p:nvSpPr>
        <p:spPr>
          <a:xfrm>
            <a:off x="480132" y="1046715"/>
            <a:ext cx="11487988" cy="5075237"/>
          </a:xfrm>
        </p:spPr>
        <p:txBody>
          <a:bodyPr/>
          <a:lstStyle/>
          <a:p>
            <a:r>
              <a:rPr lang="en-US" dirty="0"/>
              <a:t>Mobile networking continues to evolve, with each year advancing new standards</a:t>
            </a:r>
          </a:p>
          <a:p>
            <a:endParaRPr lang="en-US" dirty="0"/>
          </a:p>
          <a:p>
            <a:pPr marL="0" indent="0">
              <a:buNone/>
            </a:pPr>
            <a:endParaRPr lang="en-US" sz="3600" dirty="0"/>
          </a:p>
          <a:p>
            <a:pPr marL="0" indent="0">
              <a:buNone/>
            </a:pPr>
            <a:endParaRPr lang="en-US" sz="3600" dirty="0"/>
          </a:p>
          <a:p>
            <a:r>
              <a:rPr lang="en-US" dirty="0"/>
              <a:t>Knows - Agenda</a:t>
            </a:r>
          </a:p>
          <a:p>
            <a:pPr lvl="1"/>
            <a:r>
              <a:rPr lang="en-US" dirty="0"/>
              <a:t>Progression into modern mobile networks</a:t>
            </a:r>
          </a:p>
          <a:p>
            <a:pPr lvl="1"/>
            <a:r>
              <a:rPr lang="en-US" dirty="0"/>
              <a:t>4G/LTE smartphone architecture, terms, and attach sequence</a:t>
            </a:r>
          </a:p>
          <a:p>
            <a:pPr lvl="1"/>
            <a:r>
              <a:rPr lang="en-US" dirty="0"/>
              <a:t>5G non-standalone (NSA) &amp; standalone (SA) architecture, terms, and sequence evolution</a:t>
            </a:r>
          </a:p>
          <a:p>
            <a:pPr lvl="1"/>
            <a:r>
              <a:rPr lang="en-US" dirty="0"/>
              <a:t>5G stand alone advanced capabilities, network resiliency, radio evolution</a:t>
            </a:r>
          </a:p>
          <a:p>
            <a:pPr lvl="1"/>
            <a:r>
              <a:rPr lang="en-US" dirty="0"/>
              <a:t>5G stand alone slicing</a:t>
            </a:r>
          </a:p>
        </p:txBody>
      </p:sp>
      <p:graphicFrame>
        <p:nvGraphicFramePr>
          <p:cNvPr id="6" name="Diagram 5"/>
          <p:cNvGraphicFramePr/>
          <p:nvPr>
            <p:extLst>
              <p:ext uri="{D42A27DB-BD31-4B8C-83A1-F6EECF244321}">
                <p14:modId xmlns:p14="http://schemas.microsoft.com/office/powerpoint/2010/main" val="2764842130"/>
              </p:ext>
            </p:extLst>
          </p:nvPr>
        </p:nvGraphicFramePr>
        <p:xfrm>
          <a:off x="4724400" y="1859427"/>
          <a:ext cx="2743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70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92D2-0D79-4C4C-A734-8F678866C7B9}"/>
              </a:ext>
            </a:extLst>
          </p:cNvPr>
          <p:cNvSpPr>
            <a:spLocks noGrp="1"/>
          </p:cNvSpPr>
          <p:nvPr>
            <p:ph type="title"/>
          </p:nvPr>
        </p:nvSpPr>
        <p:spPr>
          <a:xfrm>
            <a:off x="0" y="0"/>
            <a:ext cx="12192000" cy="705610"/>
          </a:xfrm>
        </p:spPr>
        <p:txBody>
          <a:bodyPr/>
          <a:lstStyle/>
          <a:p>
            <a:r>
              <a:rPr lang="en-US" dirty="0"/>
              <a:t>Progression of Mobile Networks – 1</a:t>
            </a:r>
            <a:r>
              <a:rPr lang="en-US" baseline="30000" dirty="0"/>
              <a:t>st</a:t>
            </a:r>
            <a:r>
              <a:rPr lang="en-US" dirty="0"/>
              <a:t> &amp; 2</a:t>
            </a:r>
            <a:r>
              <a:rPr lang="en-US" baseline="30000" dirty="0"/>
              <a:t>nd</a:t>
            </a:r>
            <a:r>
              <a:rPr lang="en-US" dirty="0"/>
              <a:t> Generation</a:t>
            </a:r>
          </a:p>
        </p:txBody>
      </p:sp>
      <p:sp>
        <p:nvSpPr>
          <p:cNvPr id="3" name="Content Placeholder 2">
            <a:extLst>
              <a:ext uri="{FF2B5EF4-FFF2-40B4-BE49-F238E27FC236}">
                <a16:creationId xmlns:a16="http://schemas.microsoft.com/office/drawing/2014/main" id="{D97FBE65-ED90-4A11-BE5C-A98ECAADF4A9}"/>
              </a:ext>
            </a:extLst>
          </p:cNvPr>
          <p:cNvSpPr>
            <a:spLocks noGrp="1"/>
          </p:cNvSpPr>
          <p:nvPr>
            <p:ph sz="quarter" idx="11"/>
          </p:nvPr>
        </p:nvSpPr>
        <p:spPr/>
        <p:txBody>
          <a:bodyPr/>
          <a:lstStyle/>
          <a:p>
            <a:r>
              <a:rPr lang="en-US" dirty="0"/>
              <a:t>First generation (1G) of wireless cellular technology, </a:t>
            </a:r>
            <a:r>
              <a:rPr lang="en-US" sz="2400" dirty="0"/>
              <a:t>introduced in the 1980s</a:t>
            </a:r>
          </a:p>
          <a:p>
            <a:pPr lvl="1"/>
            <a:r>
              <a:rPr lang="en-US" dirty="0"/>
              <a:t>Using analog radio signals from the handset to the cell tower</a:t>
            </a:r>
          </a:p>
          <a:p>
            <a:pPr lvl="1"/>
            <a:r>
              <a:rPr lang="en-US" dirty="0"/>
              <a:t>Focus was on reliable </a:t>
            </a:r>
            <a:r>
              <a:rPr lang="en-US" b="1" dirty="0"/>
              <a:t>voice</a:t>
            </a:r>
            <a:r>
              <a:rPr lang="en-US" dirty="0"/>
              <a:t> services</a:t>
            </a:r>
          </a:p>
          <a:p>
            <a:endParaRPr lang="en-US" sz="800" dirty="0"/>
          </a:p>
          <a:p>
            <a:r>
              <a:rPr lang="en-US" dirty="0"/>
              <a:t>Second generation (2G), </a:t>
            </a:r>
            <a:r>
              <a:rPr lang="en-US" sz="2400" dirty="0"/>
              <a:t>launched in 1991</a:t>
            </a:r>
          </a:p>
          <a:p>
            <a:pPr lvl="1"/>
            <a:r>
              <a:rPr lang="en-US" dirty="0"/>
              <a:t>Digitized the signal between the handset and cell tower making it more reliable</a:t>
            </a:r>
          </a:p>
          <a:p>
            <a:pPr lvl="1"/>
            <a:r>
              <a:rPr lang="en-US" dirty="0"/>
              <a:t>Introduced plain text-based messages with the Short Message Service (SMS)</a:t>
            </a:r>
          </a:p>
          <a:p>
            <a:pPr lvl="1"/>
            <a:r>
              <a:rPr lang="en-US" dirty="0"/>
              <a:t>Allowed for </a:t>
            </a:r>
            <a:r>
              <a:rPr lang="en-US" b="1" dirty="0"/>
              <a:t>more secure voice</a:t>
            </a:r>
            <a:r>
              <a:rPr lang="en-US" dirty="0"/>
              <a:t> communication and later </a:t>
            </a:r>
            <a:r>
              <a:rPr lang="en-US" b="1" dirty="0"/>
              <a:t>low-speed data</a:t>
            </a:r>
            <a:endParaRPr lang="en-US" dirty="0"/>
          </a:p>
          <a:p>
            <a:pPr lvl="2"/>
            <a:r>
              <a:rPr lang="en-US" dirty="0"/>
              <a:t>Code Division Multiple Access (CDMA) in North America</a:t>
            </a:r>
          </a:p>
          <a:p>
            <a:pPr lvl="2"/>
            <a:r>
              <a:rPr lang="en-US" dirty="0"/>
              <a:t>Global System for Mobile Communication (GSM) used in most of the world outside North America</a:t>
            </a:r>
          </a:p>
          <a:p>
            <a:pPr lvl="2"/>
            <a:r>
              <a:rPr lang="en-US" dirty="0"/>
              <a:t>Evolution: 2.5G General Packet Radio Service (GPRS),</a:t>
            </a:r>
            <a:br>
              <a:rPr lang="en-US" dirty="0"/>
            </a:br>
            <a:r>
              <a:rPr lang="en-US" dirty="0"/>
              <a:t>                 2.75G Enhanced Data rates for GSM Evolution (EDGE) </a:t>
            </a:r>
          </a:p>
        </p:txBody>
      </p:sp>
    </p:spTree>
    <p:extLst>
      <p:ext uri="{BB962C8B-B14F-4D97-AF65-F5344CB8AC3E}">
        <p14:creationId xmlns:p14="http://schemas.microsoft.com/office/powerpoint/2010/main" val="121127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92D2-0D79-4C4C-A734-8F678866C7B9}"/>
              </a:ext>
            </a:extLst>
          </p:cNvPr>
          <p:cNvSpPr>
            <a:spLocks noGrp="1"/>
          </p:cNvSpPr>
          <p:nvPr>
            <p:ph type="title"/>
          </p:nvPr>
        </p:nvSpPr>
        <p:spPr>
          <a:xfrm>
            <a:off x="0" y="0"/>
            <a:ext cx="12192000" cy="705610"/>
          </a:xfrm>
        </p:spPr>
        <p:txBody>
          <a:bodyPr/>
          <a:lstStyle/>
          <a:p>
            <a:r>
              <a:rPr lang="en-US" dirty="0"/>
              <a:t>Progression of Mobile Networks – 3</a:t>
            </a:r>
            <a:r>
              <a:rPr lang="en-US" baseline="30000" dirty="0"/>
              <a:t>rd</a:t>
            </a:r>
            <a:r>
              <a:rPr lang="en-US" dirty="0"/>
              <a:t> and 4</a:t>
            </a:r>
            <a:r>
              <a:rPr lang="en-US" baseline="30000" dirty="0"/>
              <a:t>th</a:t>
            </a:r>
            <a:r>
              <a:rPr lang="en-US" dirty="0"/>
              <a:t> Gen</a:t>
            </a:r>
          </a:p>
        </p:txBody>
      </p:sp>
      <p:sp>
        <p:nvSpPr>
          <p:cNvPr id="3" name="Content Placeholder 2">
            <a:extLst>
              <a:ext uri="{FF2B5EF4-FFF2-40B4-BE49-F238E27FC236}">
                <a16:creationId xmlns:a16="http://schemas.microsoft.com/office/drawing/2014/main" id="{D97FBE65-ED90-4A11-BE5C-A98ECAADF4A9}"/>
              </a:ext>
            </a:extLst>
          </p:cNvPr>
          <p:cNvSpPr>
            <a:spLocks noGrp="1"/>
          </p:cNvSpPr>
          <p:nvPr>
            <p:ph sz="quarter" idx="11"/>
          </p:nvPr>
        </p:nvSpPr>
        <p:spPr>
          <a:xfrm>
            <a:off x="480132" y="1046715"/>
            <a:ext cx="11250613" cy="5552868"/>
          </a:xfrm>
        </p:spPr>
        <p:txBody>
          <a:bodyPr/>
          <a:lstStyle/>
          <a:p>
            <a:r>
              <a:rPr lang="en-US" dirty="0"/>
              <a:t>Third generation (3G), </a:t>
            </a:r>
            <a:r>
              <a:rPr lang="en-US" sz="2400" dirty="0"/>
              <a:t>initial commercial deployment in 2001</a:t>
            </a:r>
          </a:p>
          <a:p>
            <a:pPr lvl="1"/>
            <a:r>
              <a:rPr lang="en-US" dirty="0"/>
              <a:t>Universal Mobile Telecommunications System (UMTS) was designed to provide both</a:t>
            </a:r>
            <a:br>
              <a:rPr lang="en-US" dirty="0"/>
            </a:br>
            <a:r>
              <a:rPr lang="en-US" dirty="0"/>
              <a:t>voice </a:t>
            </a:r>
            <a:r>
              <a:rPr lang="en-US" b="1" dirty="0"/>
              <a:t>and</a:t>
            </a:r>
            <a:r>
              <a:rPr lang="en-US" dirty="0"/>
              <a:t> data transfer rate of at least 144 </a:t>
            </a:r>
            <a:r>
              <a:rPr lang="en-US" dirty="0" err="1"/>
              <a:t>kbit</a:t>
            </a:r>
            <a:r>
              <a:rPr lang="en-US" dirty="0"/>
              <a:t>/s</a:t>
            </a:r>
          </a:p>
          <a:p>
            <a:pPr lvl="2"/>
            <a:r>
              <a:rPr lang="en-US" dirty="0"/>
              <a:t>Evolution: 3.5G High Speed Downlink Packet Access (HSDPA) - first internet protocol (IP)-based network backhaul,</a:t>
            </a:r>
            <a:br>
              <a:rPr lang="en-US" dirty="0"/>
            </a:br>
            <a:r>
              <a:rPr lang="en-US" dirty="0"/>
              <a:t>                 3.75G High Speed Packet Access (HSPA) - higher speed uplink/downlink</a:t>
            </a:r>
          </a:p>
          <a:p>
            <a:pPr lvl="2"/>
            <a:r>
              <a:rPr lang="en-US" dirty="0"/>
              <a:t>Evolution: Introduces other form factors for better area coverage such as small cells</a:t>
            </a:r>
          </a:p>
          <a:p>
            <a:pPr lvl="1"/>
            <a:endParaRPr lang="en-US" sz="800" dirty="0"/>
          </a:p>
          <a:p>
            <a:r>
              <a:rPr lang="en-US" dirty="0"/>
              <a:t>Fourth generation (4G),</a:t>
            </a:r>
            <a:r>
              <a:rPr lang="en-US" sz="2400" dirty="0"/>
              <a:t> initial commercial deployment in 2009</a:t>
            </a:r>
          </a:p>
          <a:p>
            <a:pPr lvl="1"/>
            <a:r>
              <a:rPr lang="en-US" dirty="0"/>
              <a:t>Long Term Evolution (LTE) introduced voice over IP-based telephony (VoLTE)</a:t>
            </a:r>
          </a:p>
          <a:p>
            <a:pPr lvl="1"/>
            <a:r>
              <a:rPr lang="en-US" dirty="0"/>
              <a:t>Peak download data speeds of 100 Mbit/s were targeted</a:t>
            </a:r>
          </a:p>
          <a:p>
            <a:pPr lvl="2"/>
            <a:r>
              <a:rPr lang="en-US" dirty="0"/>
              <a:t>Evolution: 4.5G (LTE Advanced), 4.9G (LTE Advanced Pro)</a:t>
            </a:r>
          </a:p>
          <a:p>
            <a:pPr lvl="2"/>
            <a:r>
              <a:rPr lang="en-US" dirty="0"/>
              <a:t>Evolution: Additional form factors: </a:t>
            </a:r>
            <a:r>
              <a:rPr lang="en-US" dirty="0" err="1"/>
              <a:t>Femto</a:t>
            </a:r>
            <a:r>
              <a:rPr lang="en-US" dirty="0"/>
              <a:t> Cells (improved indoor coverage), private networking support</a:t>
            </a:r>
          </a:p>
        </p:txBody>
      </p:sp>
    </p:spTree>
    <p:extLst>
      <p:ext uri="{BB962C8B-B14F-4D97-AF65-F5344CB8AC3E}">
        <p14:creationId xmlns:p14="http://schemas.microsoft.com/office/powerpoint/2010/main" val="367011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92D2-0D79-4C4C-A734-8F678866C7B9}"/>
              </a:ext>
            </a:extLst>
          </p:cNvPr>
          <p:cNvSpPr>
            <a:spLocks noGrp="1"/>
          </p:cNvSpPr>
          <p:nvPr>
            <p:ph type="title"/>
          </p:nvPr>
        </p:nvSpPr>
        <p:spPr>
          <a:xfrm>
            <a:off x="0" y="0"/>
            <a:ext cx="12192000" cy="705610"/>
          </a:xfrm>
        </p:spPr>
        <p:txBody>
          <a:bodyPr/>
          <a:lstStyle/>
          <a:p>
            <a:r>
              <a:rPr lang="en-US" dirty="0"/>
              <a:t>Progression of Mobile Networks – 5</a:t>
            </a:r>
            <a:r>
              <a:rPr lang="en-US" baseline="30000" dirty="0"/>
              <a:t>th</a:t>
            </a:r>
            <a:r>
              <a:rPr lang="en-US" dirty="0"/>
              <a:t> Gen</a:t>
            </a:r>
          </a:p>
        </p:txBody>
      </p:sp>
      <p:sp>
        <p:nvSpPr>
          <p:cNvPr id="3" name="Content Placeholder 2">
            <a:extLst>
              <a:ext uri="{FF2B5EF4-FFF2-40B4-BE49-F238E27FC236}">
                <a16:creationId xmlns:a16="http://schemas.microsoft.com/office/drawing/2014/main" id="{D97FBE65-ED90-4A11-BE5C-A98ECAADF4A9}"/>
              </a:ext>
            </a:extLst>
          </p:cNvPr>
          <p:cNvSpPr>
            <a:spLocks noGrp="1"/>
          </p:cNvSpPr>
          <p:nvPr>
            <p:ph sz="quarter" idx="11"/>
          </p:nvPr>
        </p:nvSpPr>
        <p:spPr>
          <a:xfrm>
            <a:off x="480132" y="1046715"/>
            <a:ext cx="11250613" cy="4625801"/>
          </a:xfrm>
        </p:spPr>
        <p:txBody>
          <a:bodyPr/>
          <a:lstStyle/>
          <a:p>
            <a:r>
              <a:rPr lang="en-US" dirty="0"/>
              <a:t>5G NSA, </a:t>
            </a:r>
            <a:r>
              <a:rPr lang="en-US" sz="2400" dirty="0"/>
              <a:t>deployments began in 2019</a:t>
            </a:r>
          </a:p>
          <a:p>
            <a:pPr lvl="1"/>
            <a:r>
              <a:rPr lang="en-US" dirty="0"/>
              <a:t>Data rates targeting 1Gbit/s</a:t>
            </a:r>
          </a:p>
          <a:p>
            <a:pPr lvl="1"/>
            <a:r>
              <a:rPr lang="en-US" dirty="0"/>
              <a:t>New radio bandwidth improvements/frequency overlays existing LTE bands</a:t>
            </a:r>
          </a:p>
          <a:p>
            <a:pPr lvl="1"/>
            <a:r>
              <a:rPr lang="en-US" dirty="0"/>
              <a:t>Leverages updated 4G/LTE core, which is becoming virtualized on commodity servers</a:t>
            </a:r>
          </a:p>
          <a:p>
            <a:pPr lvl="1"/>
            <a:r>
              <a:rPr lang="en-US" dirty="0"/>
              <a:t>Starts incorporation of external services within the mobile core</a:t>
            </a:r>
            <a:br>
              <a:rPr lang="en-US" dirty="0"/>
            </a:br>
            <a:endParaRPr lang="en-US" sz="600" dirty="0"/>
          </a:p>
          <a:p>
            <a:r>
              <a:rPr lang="en-US" dirty="0"/>
              <a:t>5G (SA, </a:t>
            </a:r>
            <a:r>
              <a:rPr lang="en-US" sz="2400" dirty="0"/>
              <a:t>deployments look to be rolling out in late 2021</a:t>
            </a:r>
          </a:p>
          <a:p>
            <a:pPr lvl="1"/>
            <a:r>
              <a:rPr lang="en-US" dirty="0"/>
              <a:t>Data rate targeting &gt; 1Gb/s to multiple users simultaneously</a:t>
            </a:r>
          </a:p>
          <a:p>
            <a:pPr lvl="1"/>
            <a:r>
              <a:rPr lang="en-US" dirty="0"/>
              <a:t>Low latency (&lt; 1ms), necessary for machine-to-machine communications</a:t>
            </a:r>
          </a:p>
          <a:p>
            <a:pPr lvl="2"/>
            <a:r>
              <a:rPr lang="en-US" dirty="0"/>
              <a:t>Autonomous driving</a:t>
            </a:r>
          </a:p>
          <a:p>
            <a:pPr lvl="2"/>
            <a:r>
              <a:rPr lang="en-US" dirty="0"/>
              <a:t>Dispersed mobile robotics</a:t>
            </a:r>
          </a:p>
          <a:p>
            <a:pPr lvl="1"/>
            <a:r>
              <a:rPr lang="en-US" dirty="0"/>
              <a:t>Network Slicing, secure, dynamically-tailored network on shared equipment</a:t>
            </a:r>
          </a:p>
          <a:p>
            <a:pPr lvl="2"/>
            <a:r>
              <a:rPr lang="en-US" dirty="0"/>
              <a:t>Evolution: distributed cell hardware, partially running on commodity servers</a:t>
            </a:r>
          </a:p>
        </p:txBody>
      </p:sp>
    </p:spTree>
    <p:extLst>
      <p:ext uri="{BB962C8B-B14F-4D97-AF65-F5344CB8AC3E}">
        <p14:creationId xmlns:p14="http://schemas.microsoft.com/office/powerpoint/2010/main" val="257747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95915"/>
          </a:xfrm>
        </p:spPr>
        <p:txBody>
          <a:bodyPr/>
          <a:lstStyle/>
          <a:p>
            <a:r>
              <a:rPr lang="en-US" dirty="0"/>
              <a:t>4G/LTE Architecture – Radio Access Network</a:t>
            </a:r>
          </a:p>
        </p:txBody>
      </p:sp>
      <p:cxnSp>
        <p:nvCxnSpPr>
          <p:cNvPr id="6" name="Straight Connector 5"/>
          <p:cNvCxnSpPr/>
          <p:nvPr/>
        </p:nvCxnSpPr>
        <p:spPr bwMode="auto">
          <a:xfrm flipH="1" flipV="1">
            <a:off x="7010401" y="4100713"/>
            <a:ext cx="376237" cy="130460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7" name="Content Placeholder 3"/>
          <p:cNvSpPr>
            <a:spLocks noGrp="1"/>
          </p:cNvSpPr>
          <p:nvPr>
            <p:ph sz="quarter" idx="11"/>
          </p:nvPr>
        </p:nvSpPr>
        <p:spPr>
          <a:xfrm>
            <a:off x="480132" y="1046715"/>
            <a:ext cx="11407068" cy="5075237"/>
          </a:xfrm>
        </p:spPr>
        <p:txBody>
          <a:bodyPr/>
          <a:lstStyle/>
          <a:p>
            <a:r>
              <a:rPr lang="en-US" dirty="0"/>
              <a:t>Radio Access Network (RAN) components and roles</a:t>
            </a:r>
          </a:p>
          <a:p>
            <a:pPr lvl="1"/>
            <a:r>
              <a:rPr lang="en-US" sz="2200" dirty="0"/>
              <a:t>Base station (</a:t>
            </a:r>
            <a:r>
              <a:rPr lang="en-US" sz="2200" dirty="0" err="1"/>
              <a:t>eNodeB</a:t>
            </a:r>
            <a:r>
              <a:rPr lang="en-US" sz="2200" dirty="0"/>
              <a:t>)</a:t>
            </a:r>
            <a:r>
              <a:rPr lang="en-US" sz="2000" dirty="0"/>
              <a:t> - region’s single point of connectivity</a:t>
            </a:r>
          </a:p>
          <a:p>
            <a:pPr lvl="1"/>
            <a:r>
              <a:rPr lang="en-US" sz="2200" dirty="0"/>
              <a:t>Phone (user equipment = UE)</a:t>
            </a:r>
            <a:r>
              <a:rPr lang="en-US" sz="2000" dirty="0"/>
              <a:t> - also industrial wireless modems, cellular IoT, &amp; laptops</a:t>
            </a:r>
          </a:p>
          <a:p>
            <a:pPr marL="0" indent="0">
              <a:buNone/>
            </a:pPr>
            <a:endParaRPr lang="en-US" dirty="0"/>
          </a:p>
        </p:txBody>
      </p:sp>
      <p:pic>
        <p:nvPicPr>
          <p:cNvPr id="8" name="Picture 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444" y="5121949"/>
            <a:ext cx="35083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469999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444" y="4457105"/>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1" y="4016575"/>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2033208" y="3533180"/>
            <a:ext cx="3142042" cy="2547488"/>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TextBox 12"/>
          <p:cNvSpPr txBox="1"/>
          <p:nvPr/>
        </p:nvSpPr>
        <p:spPr>
          <a:xfrm>
            <a:off x="2341030" y="3161392"/>
            <a:ext cx="2526397" cy="307777"/>
          </a:xfrm>
          <a:prstGeom prst="rect">
            <a:avLst/>
          </a:prstGeom>
          <a:noFill/>
        </p:spPr>
        <p:txBody>
          <a:bodyPr wrap="none" rtlCol="0">
            <a:spAutoFit/>
          </a:bodyPr>
          <a:lstStyle/>
          <a:p>
            <a:r>
              <a:rPr lang="en-US" sz="1400" dirty="0">
                <a:latin typeface="+mn-lt"/>
              </a:rPr>
              <a:t>Radio Access Network (RAN)</a:t>
            </a:r>
          </a:p>
        </p:txBody>
      </p:sp>
      <p:sp>
        <p:nvSpPr>
          <p:cNvPr id="14" name="TextBox 13"/>
          <p:cNvSpPr txBox="1"/>
          <p:nvPr/>
        </p:nvSpPr>
        <p:spPr>
          <a:xfrm>
            <a:off x="6155425" y="3161392"/>
            <a:ext cx="3272050" cy="307777"/>
          </a:xfrm>
          <a:prstGeom prst="rect">
            <a:avLst/>
          </a:prstGeom>
          <a:noFill/>
        </p:spPr>
        <p:txBody>
          <a:bodyPr wrap="none" rtlCol="0">
            <a:spAutoFit/>
          </a:bodyPr>
          <a:lstStyle/>
          <a:p>
            <a:r>
              <a:rPr lang="en-US" sz="1400" dirty="0">
                <a:latin typeface="+mn-lt"/>
              </a:rPr>
              <a:t>Enhanced Packet Core Network (EPC)</a:t>
            </a:r>
          </a:p>
        </p:txBody>
      </p:sp>
      <p:sp>
        <p:nvSpPr>
          <p:cNvPr id="15" name="Rectangle 14"/>
          <p:cNvSpPr/>
          <p:nvPr/>
        </p:nvSpPr>
        <p:spPr bwMode="auto">
          <a:xfrm>
            <a:off x="6220429" y="3533180"/>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16" name="Straight Connector 15"/>
          <p:cNvCxnSpPr>
            <a:endCxn id="12" idx="3"/>
          </p:cNvCxnSpPr>
          <p:nvPr/>
        </p:nvCxnSpPr>
        <p:spPr bwMode="auto">
          <a:xfrm>
            <a:off x="4406900" y="4400909"/>
            <a:ext cx="768350" cy="406015"/>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7" name="Straight Connector 16"/>
          <p:cNvCxnSpPr>
            <a:endCxn id="12" idx="3"/>
          </p:cNvCxnSpPr>
          <p:nvPr/>
        </p:nvCxnSpPr>
        <p:spPr bwMode="auto">
          <a:xfrm flipV="1">
            <a:off x="4233863" y="4806924"/>
            <a:ext cx="941387" cy="598393"/>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8" name="Straight Connector 17"/>
          <p:cNvCxnSpPr>
            <a:stCxn id="12" idx="3"/>
            <a:endCxn id="15" idx="1"/>
          </p:cNvCxnSpPr>
          <p:nvPr/>
        </p:nvCxnSpPr>
        <p:spPr bwMode="auto">
          <a:xfrm>
            <a:off x="5175250" y="4806924"/>
            <a:ext cx="104517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19" name="TextBox 18"/>
          <p:cNvSpPr txBox="1"/>
          <p:nvPr/>
        </p:nvSpPr>
        <p:spPr>
          <a:xfrm>
            <a:off x="9476351" y="4530611"/>
            <a:ext cx="1138453" cy="738664"/>
          </a:xfrm>
          <a:prstGeom prst="rect">
            <a:avLst/>
          </a:prstGeom>
          <a:noFill/>
        </p:spPr>
        <p:txBody>
          <a:bodyPr wrap="none" rtlCol="0">
            <a:spAutoFit/>
          </a:bodyPr>
          <a:lstStyle/>
          <a:p>
            <a:r>
              <a:rPr lang="en-US" sz="1400" dirty="0">
                <a:latin typeface="Arial Narrow" panose="020B0606020202030204" pitchFamily="34" charset="0"/>
              </a:rPr>
              <a:t>Data (Internet)</a:t>
            </a:r>
          </a:p>
          <a:p>
            <a:r>
              <a:rPr lang="en-US" sz="1400" dirty="0">
                <a:latin typeface="Arial Narrow" panose="020B0606020202030204" pitchFamily="34" charset="0"/>
              </a:rPr>
              <a:t>VoIP (</a:t>
            </a:r>
            <a:r>
              <a:rPr lang="en-US" sz="1400" dirty="0" err="1">
                <a:latin typeface="Arial Narrow" panose="020B0606020202030204" pitchFamily="34" charset="0"/>
              </a:rPr>
              <a:t>VoLTE</a:t>
            </a:r>
            <a:r>
              <a:rPr lang="en-US" sz="1400" dirty="0">
                <a:latin typeface="Arial Narrow" panose="020B0606020202030204" pitchFamily="34" charset="0"/>
              </a:rPr>
              <a:t>)</a:t>
            </a:r>
          </a:p>
          <a:p>
            <a:r>
              <a:rPr lang="en-US" sz="1400" dirty="0">
                <a:latin typeface="Arial Narrow" panose="020B0606020202030204" pitchFamily="34" charset="0"/>
              </a:rPr>
              <a:t>Messaging</a:t>
            </a:r>
          </a:p>
        </p:txBody>
      </p:sp>
      <p:pic>
        <p:nvPicPr>
          <p:cNvPr id="20" name="Picture 3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5" y="4567912"/>
            <a:ext cx="625475" cy="1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3583187"/>
            <a:ext cx="58261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Connector 21"/>
          <p:cNvCxnSpPr>
            <a:stCxn id="15" idx="1"/>
          </p:cNvCxnSpPr>
          <p:nvPr/>
        </p:nvCxnSpPr>
        <p:spPr bwMode="auto">
          <a:xfrm flipV="1">
            <a:off x="6220429" y="4100711"/>
            <a:ext cx="789971" cy="706213"/>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3" name="Straight Connector 22"/>
          <p:cNvCxnSpPr>
            <a:stCxn id="15" idx="1"/>
          </p:cNvCxnSpPr>
          <p:nvPr/>
        </p:nvCxnSpPr>
        <p:spPr bwMode="auto">
          <a:xfrm>
            <a:off x="6220429" y="4806924"/>
            <a:ext cx="1166209" cy="569024"/>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24" name="Straight Connector 23"/>
          <p:cNvCxnSpPr/>
          <p:nvPr/>
        </p:nvCxnSpPr>
        <p:spPr bwMode="auto">
          <a:xfrm flipV="1">
            <a:off x="7010400" y="4100711"/>
            <a:ext cx="971550" cy="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5" name="Straight Connector 24"/>
          <p:cNvCxnSpPr/>
          <p:nvPr/>
        </p:nvCxnSpPr>
        <p:spPr bwMode="auto">
          <a:xfrm flipV="1">
            <a:off x="7398845" y="5375947"/>
            <a:ext cx="1326055" cy="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26" name="Straight Connector 25"/>
          <p:cNvCxnSpPr/>
          <p:nvPr/>
        </p:nvCxnSpPr>
        <p:spPr bwMode="auto">
          <a:xfrm flipV="1">
            <a:off x="8724900" y="5375946"/>
            <a:ext cx="1326055" cy="1"/>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27" name="Straight Connector 26"/>
          <p:cNvCxnSpPr/>
          <p:nvPr/>
        </p:nvCxnSpPr>
        <p:spPr bwMode="auto">
          <a:xfrm>
            <a:off x="7981950" y="4100711"/>
            <a:ext cx="742949" cy="50320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8" name="Straight Connector 27"/>
          <p:cNvCxnSpPr/>
          <p:nvPr/>
        </p:nvCxnSpPr>
        <p:spPr bwMode="auto">
          <a:xfrm flipH="1">
            <a:off x="8724899" y="4597759"/>
            <a:ext cx="1" cy="778187"/>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2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475" y="3863380"/>
            <a:ext cx="5778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13" y="3667323"/>
            <a:ext cx="60007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1" y="5149729"/>
            <a:ext cx="485775"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2013" y="5092580"/>
            <a:ext cx="4857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7087" y="4400909"/>
            <a:ext cx="5556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63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bwMode="auto">
          <a:xfrm flipH="1" flipV="1">
            <a:off x="7010401" y="4100713"/>
            <a:ext cx="376237" cy="130460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36" name="Content Placeholder 3"/>
          <p:cNvSpPr>
            <a:spLocks noGrp="1"/>
          </p:cNvSpPr>
          <p:nvPr>
            <p:ph sz="quarter" idx="11"/>
          </p:nvPr>
        </p:nvSpPr>
        <p:spPr>
          <a:xfrm>
            <a:off x="480132" y="1046715"/>
            <a:ext cx="11250613" cy="5075237"/>
          </a:xfrm>
        </p:spPr>
        <p:txBody>
          <a:bodyPr/>
          <a:lstStyle/>
          <a:p>
            <a:r>
              <a:rPr lang="en-US" dirty="0">
                <a:latin typeface="Arial Narrow" panose="020B0606020202030204" pitchFamily="34" charset="0"/>
              </a:rPr>
              <a:t>Evolved Packet Core (EPC) components and roles</a:t>
            </a:r>
            <a:br>
              <a:rPr lang="en-US" sz="2400" dirty="0">
                <a:latin typeface="Arial Narrow" panose="020B0606020202030204" pitchFamily="34" charset="0"/>
              </a:rPr>
            </a:br>
            <a:r>
              <a:rPr lang="en-US" sz="2400" dirty="0">
                <a:latin typeface="Arial Narrow" panose="020B0606020202030204" pitchFamily="34" charset="0"/>
                <a:cs typeface="Arial" panose="020B0604020202020204" pitchFamily="34" charset="0"/>
              </a:rPr>
              <a:t>  </a:t>
            </a:r>
            <a:r>
              <a:rPr lang="en-US" sz="1800" u="sng" dirty="0">
                <a:latin typeface="Arial Narrow" panose="020B0606020202030204" pitchFamily="34" charset="0"/>
                <a:cs typeface="Arial" panose="020B0604020202020204" pitchFamily="34" charset="0"/>
              </a:rPr>
              <a:t>Control Plane</a:t>
            </a:r>
            <a:r>
              <a:rPr lang="en-US" sz="1800" dirty="0">
                <a:latin typeface="Arial Narrow" panose="020B0606020202030204" pitchFamily="34" charset="0"/>
                <a:cs typeface="Arial" panose="020B0604020202020204" pitchFamily="34" charset="0"/>
              </a:rPr>
              <a:t>:</a:t>
            </a:r>
          </a:p>
          <a:p>
            <a:pPr marL="457200" lvl="1"/>
            <a:r>
              <a:rPr lang="en-US" sz="2200" dirty="0">
                <a:latin typeface="Arial Narrow" panose="020B0606020202030204" pitchFamily="34" charset="0"/>
              </a:rPr>
              <a:t>Mobility management (MME)</a:t>
            </a:r>
            <a:r>
              <a:rPr lang="en-US" sz="2000" dirty="0">
                <a:latin typeface="Arial Narrow" panose="020B0606020202030204" pitchFamily="34" charset="0"/>
              </a:rPr>
              <a:t> - coordinate</a:t>
            </a:r>
          </a:p>
          <a:p>
            <a:pPr marL="457200" lvl="1"/>
            <a:r>
              <a:rPr lang="en-US" sz="2200" dirty="0">
                <a:latin typeface="Arial Narrow" panose="020B0606020202030204" pitchFamily="34" charset="0"/>
              </a:rPr>
              <a:t>Home subscriber server (HSS)</a:t>
            </a:r>
            <a:r>
              <a:rPr lang="en-US" sz="2000" dirty="0">
                <a:latin typeface="Arial Narrow" panose="020B0606020202030204" pitchFamily="34" charset="0"/>
              </a:rPr>
              <a:t> - authenticate</a:t>
            </a:r>
          </a:p>
          <a:p>
            <a:pPr marL="457200" lvl="1"/>
            <a:r>
              <a:rPr lang="en-US" sz="2200" dirty="0">
                <a:latin typeface="Arial Narrow" panose="020B0606020202030204" pitchFamily="34" charset="0"/>
              </a:rPr>
              <a:t>Policy, charging, &amp; rules function (PCRF)</a:t>
            </a:r>
            <a:r>
              <a:rPr lang="en-US" sz="2000" dirty="0">
                <a:latin typeface="Arial Narrow" panose="020B0606020202030204" pitchFamily="34" charset="0"/>
              </a:rPr>
              <a:t> – authorize</a:t>
            </a:r>
          </a:p>
          <a:p>
            <a:pPr marL="457200" lvl="1"/>
            <a:endParaRPr lang="en-US" sz="2200" dirty="0">
              <a:latin typeface="Arial Narrow" panose="020B0606020202030204" pitchFamily="34" charset="0"/>
            </a:endParaRPr>
          </a:p>
        </p:txBody>
      </p:sp>
      <p:pic>
        <p:nvPicPr>
          <p:cNvPr id="37" name="Picture 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444" y="5121949"/>
            <a:ext cx="35083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469999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444" y="4457105"/>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1" y="4016575"/>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bwMode="auto">
          <a:xfrm>
            <a:off x="2033208" y="3533180"/>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4" name="Rectangle 43"/>
          <p:cNvSpPr/>
          <p:nvPr/>
        </p:nvSpPr>
        <p:spPr bwMode="auto">
          <a:xfrm>
            <a:off x="6220429" y="3533180"/>
            <a:ext cx="3142042" cy="2547488"/>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45" name="Straight Connector 44"/>
          <p:cNvCxnSpPr>
            <a:endCxn id="41" idx="3"/>
          </p:cNvCxnSpPr>
          <p:nvPr/>
        </p:nvCxnSpPr>
        <p:spPr bwMode="auto">
          <a:xfrm>
            <a:off x="4406900" y="4400909"/>
            <a:ext cx="768350" cy="406015"/>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46" name="Straight Connector 45"/>
          <p:cNvCxnSpPr>
            <a:endCxn id="41" idx="3"/>
          </p:cNvCxnSpPr>
          <p:nvPr/>
        </p:nvCxnSpPr>
        <p:spPr bwMode="auto">
          <a:xfrm flipV="1">
            <a:off x="4233863" y="4806924"/>
            <a:ext cx="941387" cy="598393"/>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47" name="Straight Connector 46"/>
          <p:cNvCxnSpPr>
            <a:stCxn id="41" idx="3"/>
            <a:endCxn id="44" idx="1"/>
          </p:cNvCxnSpPr>
          <p:nvPr/>
        </p:nvCxnSpPr>
        <p:spPr bwMode="auto">
          <a:xfrm>
            <a:off x="5175250" y="4806924"/>
            <a:ext cx="104517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48" name="TextBox 47"/>
          <p:cNvSpPr txBox="1"/>
          <p:nvPr/>
        </p:nvSpPr>
        <p:spPr>
          <a:xfrm>
            <a:off x="9476351" y="4530611"/>
            <a:ext cx="1138453" cy="738664"/>
          </a:xfrm>
          <a:prstGeom prst="rect">
            <a:avLst/>
          </a:prstGeom>
          <a:noFill/>
        </p:spPr>
        <p:txBody>
          <a:bodyPr wrap="none" rtlCol="0">
            <a:spAutoFit/>
          </a:bodyPr>
          <a:lstStyle/>
          <a:p>
            <a:r>
              <a:rPr lang="en-US" sz="1400" dirty="0">
                <a:latin typeface="Arial Narrow" panose="020B0606020202030204" pitchFamily="34" charset="0"/>
              </a:rPr>
              <a:t>Data (Internet)</a:t>
            </a:r>
          </a:p>
          <a:p>
            <a:r>
              <a:rPr lang="en-US" sz="1400" dirty="0">
                <a:latin typeface="Arial Narrow" panose="020B0606020202030204" pitchFamily="34" charset="0"/>
              </a:rPr>
              <a:t>VoIP (</a:t>
            </a:r>
            <a:r>
              <a:rPr lang="en-US" sz="1400" dirty="0" err="1">
                <a:latin typeface="Arial Narrow" panose="020B0606020202030204" pitchFamily="34" charset="0"/>
              </a:rPr>
              <a:t>VoLTE</a:t>
            </a:r>
            <a:r>
              <a:rPr lang="en-US" sz="1400" dirty="0">
                <a:latin typeface="Arial Narrow" panose="020B0606020202030204" pitchFamily="34" charset="0"/>
              </a:rPr>
              <a:t>)</a:t>
            </a:r>
          </a:p>
          <a:p>
            <a:r>
              <a:rPr lang="en-US" sz="1400" dirty="0">
                <a:latin typeface="Arial Narrow" panose="020B0606020202030204" pitchFamily="34" charset="0"/>
              </a:rPr>
              <a:t>Messaging</a:t>
            </a:r>
          </a:p>
        </p:txBody>
      </p:sp>
      <p:pic>
        <p:nvPicPr>
          <p:cNvPr id="49" name="Picture 3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5" y="4567912"/>
            <a:ext cx="625475" cy="1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3583187"/>
            <a:ext cx="58261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 name="Straight Connector 50"/>
          <p:cNvCxnSpPr>
            <a:stCxn id="44" idx="1"/>
          </p:cNvCxnSpPr>
          <p:nvPr/>
        </p:nvCxnSpPr>
        <p:spPr bwMode="auto">
          <a:xfrm flipV="1">
            <a:off x="6220429" y="4100711"/>
            <a:ext cx="789971" cy="706213"/>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52" name="Straight Connector 51"/>
          <p:cNvCxnSpPr>
            <a:stCxn id="44" idx="1"/>
          </p:cNvCxnSpPr>
          <p:nvPr/>
        </p:nvCxnSpPr>
        <p:spPr bwMode="auto">
          <a:xfrm>
            <a:off x="6220429" y="4806924"/>
            <a:ext cx="1166209" cy="569024"/>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53" name="Straight Connector 52"/>
          <p:cNvCxnSpPr/>
          <p:nvPr/>
        </p:nvCxnSpPr>
        <p:spPr bwMode="auto">
          <a:xfrm flipV="1">
            <a:off x="7010400" y="4100711"/>
            <a:ext cx="971550" cy="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54" name="Straight Connector 53"/>
          <p:cNvCxnSpPr/>
          <p:nvPr/>
        </p:nvCxnSpPr>
        <p:spPr bwMode="auto">
          <a:xfrm flipV="1">
            <a:off x="7398845" y="5375947"/>
            <a:ext cx="1326055" cy="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55" name="Straight Connector 54"/>
          <p:cNvCxnSpPr/>
          <p:nvPr/>
        </p:nvCxnSpPr>
        <p:spPr bwMode="auto">
          <a:xfrm flipV="1">
            <a:off x="8724900" y="5375946"/>
            <a:ext cx="1326055" cy="1"/>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56" name="Straight Connector 55"/>
          <p:cNvCxnSpPr/>
          <p:nvPr/>
        </p:nvCxnSpPr>
        <p:spPr bwMode="auto">
          <a:xfrm>
            <a:off x="7981950" y="4100711"/>
            <a:ext cx="742949" cy="50320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57" name="Straight Connector 56"/>
          <p:cNvCxnSpPr/>
          <p:nvPr/>
        </p:nvCxnSpPr>
        <p:spPr bwMode="auto">
          <a:xfrm flipH="1">
            <a:off x="8724899" y="4597759"/>
            <a:ext cx="1" cy="778187"/>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58" name="Content Placeholder 3"/>
          <p:cNvSpPr txBox="1">
            <a:spLocks/>
          </p:cNvSpPr>
          <p:nvPr/>
        </p:nvSpPr>
        <p:spPr bwMode="auto">
          <a:xfrm>
            <a:off x="6600078" y="1537176"/>
            <a:ext cx="5303306" cy="1447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76210" lvl="1" indent="0">
              <a:buNone/>
            </a:pPr>
            <a:r>
              <a:rPr lang="en-US" sz="1800" b="1" dirty="0">
                <a:latin typeface="Arial Narrow" panose="020B0606020202030204" pitchFamily="34" charset="0"/>
                <a:cs typeface="Arial" panose="020B0604020202020204" pitchFamily="34" charset="0"/>
              </a:rPr>
              <a:t>        </a:t>
            </a:r>
            <a:r>
              <a:rPr lang="en-US" sz="1800" u="sng" dirty="0">
                <a:latin typeface="Arial Narrow" panose="020B0606020202030204" pitchFamily="34" charset="0"/>
                <a:cs typeface="Arial" panose="020B0604020202020204" pitchFamily="34" charset="0"/>
              </a:rPr>
              <a:t>User Plane</a:t>
            </a:r>
            <a:r>
              <a:rPr lang="en-US" sz="1800" dirty="0">
                <a:latin typeface="Arial Narrow" panose="020B0606020202030204" pitchFamily="34" charset="0"/>
                <a:cs typeface="Arial" panose="020B0604020202020204" pitchFamily="34" charset="0"/>
              </a:rPr>
              <a:t>:</a:t>
            </a:r>
          </a:p>
          <a:p>
            <a:pPr marL="457200" lvl="1"/>
            <a:r>
              <a:rPr lang="en-US" sz="2200" dirty="0">
                <a:latin typeface="Arial Narrow" panose="020B0606020202030204" pitchFamily="34" charset="0"/>
              </a:rPr>
              <a:t>Serving gateway (S-GW)</a:t>
            </a:r>
            <a:r>
              <a:rPr lang="en-US" sz="2000" dirty="0">
                <a:latin typeface="Arial Narrow" panose="020B0606020202030204" pitchFamily="34" charset="0"/>
              </a:rPr>
              <a:t> - </a:t>
            </a:r>
            <a:r>
              <a:rPr lang="en-US" sz="2000" dirty="0">
                <a:latin typeface="Arial Narrow" panose="020B0606020202030204" pitchFamily="34" charset="0"/>
                <a:cs typeface="Arial" panose="020B0604020202020204" pitchFamily="34" charset="0"/>
              </a:rPr>
              <a:t>edge</a:t>
            </a:r>
            <a:r>
              <a:rPr lang="en-US" sz="2000" dirty="0">
                <a:latin typeface="Arial Narrow" panose="020B0606020202030204" pitchFamily="34" charset="0"/>
              </a:rPr>
              <a:t> router</a:t>
            </a:r>
          </a:p>
          <a:p>
            <a:pPr marL="457200" lvl="1"/>
            <a:r>
              <a:rPr lang="en-US" sz="2200" kern="0" dirty="0">
                <a:latin typeface="Arial Narrow" panose="020B0606020202030204" pitchFamily="34" charset="0"/>
              </a:rPr>
              <a:t>Packet gateway (P-GW)</a:t>
            </a:r>
            <a:r>
              <a:rPr lang="en-US" sz="2000" kern="0" dirty="0">
                <a:latin typeface="Arial Narrow" panose="020B0606020202030204" pitchFamily="34" charset="0"/>
              </a:rPr>
              <a:t> - core router</a:t>
            </a:r>
          </a:p>
        </p:txBody>
      </p:sp>
      <p:pic>
        <p:nvPicPr>
          <p:cNvPr id="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475" y="3863380"/>
            <a:ext cx="5778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13" y="3667323"/>
            <a:ext cx="6000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2011" y="5092580"/>
            <a:ext cx="485775"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51" y="5149730"/>
            <a:ext cx="48577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7085" y="4400909"/>
            <a:ext cx="5556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2341030" y="3161392"/>
            <a:ext cx="2526397" cy="307777"/>
          </a:xfrm>
          <a:prstGeom prst="rect">
            <a:avLst/>
          </a:prstGeom>
          <a:noFill/>
        </p:spPr>
        <p:txBody>
          <a:bodyPr wrap="none" rtlCol="0">
            <a:spAutoFit/>
          </a:bodyPr>
          <a:lstStyle/>
          <a:p>
            <a:r>
              <a:rPr lang="en-US" sz="1400" dirty="0">
                <a:latin typeface="+mn-lt"/>
              </a:rPr>
              <a:t>Radio Access Network (RAN)</a:t>
            </a:r>
          </a:p>
        </p:txBody>
      </p:sp>
      <p:sp>
        <p:nvSpPr>
          <p:cNvPr id="66" name="TextBox 65"/>
          <p:cNvSpPr txBox="1"/>
          <p:nvPr/>
        </p:nvSpPr>
        <p:spPr>
          <a:xfrm>
            <a:off x="6155425" y="3161392"/>
            <a:ext cx="3272050" cy="307777"/>
          </a:xfrm>
          <a:prstGeom prst="rect">
            <a:avLst/>
          </a:prstGeom>
          <a:noFill/>
        </p:spPr>
        <p:txBody>
          <a:bodyPr wrap="none" rtlCol="0">
            <a:spAutoFit/>
          </a:bodyPr>
          <a:lstStyle/>
          <a:p>
            <a:r>
              <a:rPr lang="en-US" sz="1400" dirty="0">
                <a:latin typeface="+mn-lt"/>
              </a:rPr>
              <a:t>Enhanced Packet Core Network (EPC)</a:t>
            </a:r>
          </a:p>
        </p:txBody>
      </p:sp>
      <p:sp>
        <p:nvSpPr>
          <p:cNvPr id="42" name="Title 1"/>
          <p:cNvSpPr>
            <a:spLocks noGrp="1"/>
          </p:cNvSpPr>
          <p:nvPr>
            <p:ph type="title"/>
          </p:nvPr>
        </p:nvSpPr>
        <p:spPr>
          <a:xfrm>
            <a:off x="0" y="0"/>
            <a:ext cx="12191999" cy="695915"/>
          </a:xfrm>
        </p:spPr>
        <p:txBody>
          <a:bodyPr/>
          <a:lstStyle/>
          <a:p>
            <a:r>
              <a:rPr lang="en-US" dirty="0"/>
              <a:t>4G/LTE Architecture – Evolved Packet Core</a:t>
            </a:r>
          </a:p>
        </p:txBody>
      </p:sp>
    </p:spTree>
    <p:extLst>
      <p:ext uri="{BB962C8B-B14F-4D97-AF65-F5344CB8AC3E}">
        <p14:creationId xmlns:p14="http://schemas.microsoft.com/office/powerpoint/2010/main" val="131093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r>
              <a:rPr lang="en-US" dirty="0"/>
              <a:t>4G/LTE Smartphone Attach Sequence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522112"/>
            <a:ext cx="9818871" cy="48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1"/>
          </p:nvPr>
        </p:nvSpPr>
        <p:spPr>
          <a:xfrm>
            <a:off x="480132" y="1046715"/>
            <a:ext cx="11250613" cy="5075237"/>
          </a:xfrm>
        </p:spPr>
        <p:txBody>
          <a:bodyPr/>
          <a:lstStyle/>
          <a:p>
            <a:r>
              <a:rPr lang="en-US" sz="2400" dirty="0"/>
              <a:t>What happens when you click to come out of airplane mode?</a:t>
            </a:r>
          </a:p>
        </p:txBody>
      </p:sp>
    </p:spTree>
    <p:extLst>
      <p:ext uri="{BB962C8B-B14F-4D97-AF65-F5344CB8AC3E}">
        <p14:creationId xmlns:p14="http://schemas.microsoft.com/office/powerpoint/2010/main" val="117639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r>
              <a:rPr lang="en-US" dirty="0"/>
              <a:t>4G/LTE Smartphone Attach Sequence (cont.)</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72" y="882032"/>
            <a:ext cx="9668069" cy="48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1"/>
          </p:nvPr>
        </p:nvSpPr>
        <p:spPr>
          <a:xfrm>
            <a:off x="480132" y="5671345"/>
            <a:ext cx="11250613" cy="794191"/>
          </a:xfrm>
        </p:spPr>
        <p:txBody>
          <a:bodyPr/>
          <a:lstStyle/>
          <a:p>
            <a:pPr>
              <a:spcBef>
                <a:spcPts val="0"/>
              </a:spcBef>
            </a:pPr>
            <a:r>
              <a:rPr lang="en-US" sz="2400" dirty="0"/>
              <a:t>Now can surf, text, &amp; call … after attaching to those additional systems</a:t>
            </a:r>
          </a:p>
          <a:p>
            <a:pPr>
              <a:spcBef>
                <a:spcPts val="0"/>
              </a:spcBef>
            </a:pPr>
            <a:r>
              <a:rPr lang="en-US" sz="2400" dirty="0"/>
              <a:t>Notice how late the call goes secure, on only the radio network</a:t>
            </a:r>
          </a:p>
        </p:txBody>
      </p:sp>
    </p:spTree>
    <p:extLst>
      <p:ext uri="{BB962C8B-B14F-4D97-AF65-F5344CB8AC3E}">
        <p14:creationId xmlns:p14="http://schemas.microsoft.com/office/powerpoint/2010/main" val="187322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B888EB-57AA-413E-BEA2-E8C49D22867A}"/>
              </a:ext>
            </a:extLst>
          </p:cNvPr>
          <p:cNvPicPr>
            <a:picLocks noChangeAspect="1"/>
          </p:cNvPicPr>
          <p:nvPr/>
        </p:nvPicPr>
        <p:blipFill>
          <a:blip r:embed="rId3"/>
          <a:stretch>
            <a:fillRect/>
          </a:stretch>
        </p:blipFill>
        <p:spPr>
          <a:xfrm>
            <a:off x="7839075" y="2532824"/>
            <a:ext cx="4352925" cy="3143250"/>
          </a:xfrm>
          <a:prstGeom prst="rect">
            <a:avLst/>
          </a:prstGeom>
        </p:spPr>
      </p:pic>
      <p:sp>
        <p:nvSpPr>
          <p:cNvPr id="2" name="Title 1"/>
          <p:cNvSpPr>
            <a:spLocks noGrp="1"/>
          </p:cNvSpPr>
          <p:nvPr>
            <p:ph type="title"/>
          </p:nvPr>
        </p:nvSpPr>
        <p:spPr>
          <a:xfrm>
            <a:off x="0" y="15902"/>
            <a:ext cx="12191999" cy="657225"/>
          </a:xfrm>
        </p:spPr>
        <p:txBody>
          <a:bodyPr/>
          <a:lstStyle/>
          <a:p>
            <a:r>
              <a:rPr lang="en-US" dirty="0"/>
              <a:t>Learning Objectives</a:t>
            </a:r>
          </a:p>
        </p:txBody>
      </p:sp>
      <p:sp>
        <p:nvSpPr>
          <p:cNvPr id="4" name="Content Placeholder 3"/>
          <p:cNvSpPr>
            <a:spLocks noGrp="1"/>
          </p:cNvSpPr>
          <p:nvPr>
            <p:ph sz="quarter" idx="11"/>
          </p:nvPr>
        </p:nvSpPr>
        <p:spPr>
          <a:xfrm>
            <a:off x="480132" y="918123"/>
            <a:ext cx="11250613" cy="5498580"/>
          </a:xfrm>
        </p:spPr>
        <p:txBody>
          <a:bodyPr/>
          <a:lstStyle/>
          <a:p>
            <a:r>
              <a:rPr lang="en-US" sz="2400" dirty="0"/>
              <a:t>Understand the relentless evolution into 5G mobile wireless networks as they influence the 21</a:t>
            </a:r>
            <a:r>
              <a:rPr lang="en-US" sz="2400" baseline="30000" dirty="0"/>
              <a:t>st</a:t>
            </a:r>
            <a:r>
              <a:rPr lang="en-US" sz="2400" dirty="0"/>
              <a:t> century battlefield</a:t>
            </a:r>
          </a:p>
          <a:p>
            <a:r>
              <a:rPr lang="en-US" sz="2400" b="1" u="sng" dirty="0">
                <a:solidFill>
                  <a:srgbClr val="7030A0"/>
                </a:solidFill>
              </a:rPr>
              <a:t>Knowledge</a:t>
            </a:r>
            <a:r>
              <a:rPr lang="en-US" sz="2400" dirty="0">
                <a:solidFill>
                  <a:srgbClr val="7030A0"/>
                </a:solidFill>
              </a:rPr>
              <a:t> </a:t>
            </a:r>
            <a:r>
              <a:rPr lang="en-US" sz="2400" dirty="0"/>
              <a:t>of History, Terminology, Basics for mobile networks</a:t>
            </a:r>
          </a:p>
          <a:p>
            <a:pPr lvl="1"/>
            <a:r>
              <a:rPr lang="en-US" sz="2000" dirty="0"/>
              <a:t>Progression into modern mobile networks</a:t>
            </a:r>
          </a:p>
          <a:p>
            <a:pPr lvl="1"/>
            <a:r>
              <a:rPr lang="en-US" sz="2000" dirty="0"/>
              <a:t>Definition of terms and current / next architectures</a:t>
            </a:r>
          </a:p>
          <a:p>
            <a:pPr lvl="1"/>
            <a:r>
              <a:rPr lang="en-US" sz="2000" dirty="0"/>
              <a:t>Technology advancement and increasing complexity</a:t>
            </a:r>
          </a:p>
          <a:p>
            <a:r>
              <a:rPr lang="en-US" sz="2400" b="1" u="sng" dirty="0">
                <a:solidFill>
                  <a:srgbClr val="4A92DB"/>
                </a:solidFill>
              </a:rPr>
              <a:t>Comprehension</a:t>
            </a:r>
            <a:r>
              <a:rPr lang="en-US" sz="2400" dirty="0">
                <a:solidFill>
                  <a:srgbClr val="002060"/>
                </a:solidFill>
              </a:rPr>
              <a:t> &amp; </a:t>
            </a:r>
            <a:r>
              <a:rPr lang="en-US" sz="2400" b="1" u="sng" dirty="0">
                <a:solidFill>
                  <a:srgbClr val="2AB075"/>
                </a:solidFill>
              </a:rPr>
              <a:t>Application</a:t>
            </a:r>
            <a:r>
              <a:rPr lang="en-US" sz="2400" dirty="0">
                <a:solidFill>
                  <a:srgbClr val="002060"/>
                </a:solidFill>
              </a:rPr>
              <a:t> </a:t>
            </a:r>
            <a:r>
              <a:rPr lang="en-US" sz="2400" dirty="0"/>
              <a:t>of Mobile Network Simulations </a:t>
            </a:r>
          </a:p>
          <a:p>
            <a:pPr lvl="1"/>
            <a:r>
              <a:rPr lang="en-US" sz="2000" dirty="0"/>
              <a:t>Existing network simulation taxonomies, and practices</a:t>
            </a:r>
          </a:p>
          <a:p>
            <a:r>
              <a:rPr lang="en-US" sz="2400" dirty="0">
                <a:solidFill>
                  <a:schemeClr val="accent5">
                    <a:lumMod val="25000"/>
                  </a:schemeClr>
                </a:solidFill>
              </a:rPr>
              <a:t>Ability to </a:t>
            </a:r>
            <a:r>
              <a:rPr lang="en-US" sz="2400" b="1" u="sng" dirty="0">
                <a:solidFill>
                  <a:srgbClr val="E7BA00"/>
                </a:solidFill>
              </a:rPr>
              <a:t>Create</a:t>
            </a:r>
            <a:r>
              <a:rPr lang="en-US" sz="2400" dirty="0">
                <a:solidFill>
                  <a:schemeClr val="accent5">
                    <a:lumMod val="25000"/>
                  </a:schemeClr>
                </a:solidFill>
              </a:rPr>
              <a:t> new 5G Modeling and Simulation Scenarios</a:t>
            </a:r>
          </a:p>
          <a:p>
            <a:pPr lvl="1"/>
            <a:r>
              <a:rPr lang="en-US" sz="2000" b="1" u="sng" dirty="0">
                <a:solidFill>
                  <a:srgbClr val="01E8C7"/>
                </a:solidFill>
              </a:rPr>
              <a:t>Analyze</a:t>
            </a:r>
            <a:r>
              <a:rPr lang="en-US" sz="2000" dirty="0">
                <a:solidFill>
                  <a:srgbClr val="E6E6E6"/>
                </a:solidFill>
              </a:rPr>
              <a:t> </a:t>
            </a:r>
            <a:r>
              <a:rPr lang="en-US" sz="2000" dirty="0">
                <a:solidFill>
                  <a:schemeClr val="accent5">
                    <a:lumMod val="25000"/>
                  </a:schemeClr>
                </a:solidFill>
              </a:rPr>
              <a:t>new Radio frequency (RF) simulation scenarios</a:t>
            </a:r>
          </a:p>
          <a:p>
            <a:pPr lvl="1"/>
            <a:r>
              <a:rPr lang="en-US" sz="2000" b="1" u="sng" dirty="0">
                <a:solidFill>
                  <a:srgbClr val="01E8C7"/>
                </a:solidFill>
              </a:rPr>
              <a:t>Analyze</a:t>
            </a:r>
            <a:r>
              <a:rPr lang="en-US" sz="2000" dirty="0">
                <a:solidFill>
                  <a:srgbClr val="01E8C7"/>
                </a:solidFill>
              </a:rPr>
              <a:t> </a:t>
            </a:r>
            <a:r>
              <a:rPr lang="en-US" sz="2000" dirty="0">
                <a:solidFill>
                  <a:schemeClr val="accent5">
                    <a:lumMod val="25000"/>
                  </a:schemeClr>
                </a:solidFill>
              </a:rPr>
              <a:t>emulation activity with integrated hardware scenario</a:t>
            </a:r>
          </a:p>
          <a:p>
            <a:r>
              <a:rPr lang="en-US" sz="2400" dirty="0"/>
              <a:t>Network Scenarios with Cyber Events</a:t>
            </a:r>
          </a:p>
          <a:p>
            <a:pPr lvl="1"/>
            <a:r>
              <a:rPr lang="en-US" sz="2000" b="1" u="sng" dirty="0">
                <a:solidFill>
                  <a:schemeClr val="accent6">
                    <a:lumMod val="50000"/>
                  </a:schemeClr>
                </a:solidFill>
              </a:rPr>
              <a:t>Synthesize</a:t>
            </a:r>
            <a:r>
              <a:rPr lang="en-US" sz="2000" dirty="0">
                <a:solidFill>
                  <a:schemeClr val="accent6">
                    <a:lumMod val="50000"/>
                  </a:schemeClr>
                </a:solidFill>
              </a:rPr>
              <a:t> </a:t>
            </a:r>
            <a:r>
              <a:rPr lang="en-US" sz="2000" dirty="0"/>
              <a:t>Multi-domain operations in the 5G environment</a:t>
            </a:r>
          </a:p>
          <a:p>
            <a:pPr lvl="1"/>
            <a:r>
              <a:rPr lang="en-US" sz="2000" dirty="0"/>
              <a:t>Security</a:t>
            </a:r>
            <a:r>
              <a:rPr lang="en-US" sz="2000" dirty="0">
                <a:solidFill>
                  <a:schemeClr val="accent6">
                    <a:lumMod val="50000"/>
                  </a:schemeClr>
                </a:solidFill>
              </a:rPr>
              <a:t> </a:t>
            </a:r>
            <a:r>
              <a:rPr lang="en-US" sz="2000" b="1" u="sng" dirty="0">
                <a:solidFill>
                  <a:schemeClr val="accent6">
                    <a:lumMod val="50000"/>
                  </a:schemeClr>
                </a:solidFill>
              </a:rPr>
              <a:t>evaluation</a:t>
            </a:r>
            <a:r>
              <a:rPr lang="en-US" sz="2000" dirty="0">
                <a:solidFill>
                  <a:schemeClr val="accent6">
                    <a:lumMod val="50000"/>
                  </a:schemeClr>
                </a:solidFill>
              </a:rPr>
              <a:t> </a:t>
            </a:r>
            <a:r>
              <a:rPr lang="en-US" sz="2000" dirty="0"/>
              <a:t>of 5G RAN and core</a:t>
            </a:r>
          </a:p>
          <a:p>
            <a:endParaRPr lang="en-US" dirty="0"/>
          </a:p>
        </p:txBody>
      </p:sp>
      <p:sp>
        <p:nvSpPr>
          <p:cNvPr id="3" name="TextBox 2"/>
          <p:cNvSpPr txBox="1"/>
          <p:nvPr/>
        </p:nvSpPr>
        <p:spPr>
          <a:xfrm>
            <a:off x="8664045" y="1948661"/>
            <a:ext cx="2702984" cy="461665"/>
          </a:xfrm>
          <a:prstGeom prst="rect">
            <a:avLst/>
          </a:prstGeom>
          <a:noFill/>
        </p:spPr>
        <p:txBody>
          <a:bodyPr wrap="none" rtlCol="0">
            <a:spAutoFit/>
          </a:bodyPr>
          <a:lstStyle/>
          <a:p>
            <a:r>
              <a:rPr lang="en-US" sz="2400" b="1" u="sng" dirty="0"/>
              <a:t>Learning Theory</a:t>
            </a:r>
          </a:p>
        </p:txBody>
      </p:sp>
    </p:spTree>
    <p:extLst>
      <p:ext uri="{BB962C8B-B14F-4D97-AF65-F5344CB8AC3E}">
        <p14:creationId xmlns:p14="http://schemas.microsoft.com/office/powerpoint/2010/main" val="3096160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r>
              <a:rPr lang="en-US" dirty="0"/>
              <a:t>4G/LTE Evolution into 5G NSA</a:t>
            </a:r>
          </a:p>
        </p:txBody>
      </p:sp>
      <p:sp>
        <p:nvSpPr>
          <p:cNvPr id="42" name="Content Placeholder 3"/>
          <p:cNvSpPr>
            <a:spLocks noGrp="1"/>
          </p:cNvSpPr>
          <p:nvPr>
            <p:ph sz="quarter" idx="11"/>
          </p:nvPr>
        </p:nvSpPr>
        <p:spPr>
          <a:xfrm>
            <a:off x="480132" y="1046715"/>
            <a:ext cx="11250613" cy="5075237"/>
          </a:xfrm>
        </p:spPr>
        <p:txBody>
          <a:bodyPr/>
          <a:lstStyle/>
          <a:p>
            <a:r>
              <a:rPr lang="en-US" dirty="0"/>
              <a:t>Control </a:t>
            </a:r>
            <a:r>
              <a:rPr lang="en-US" dirty="0">
                <a:latin typeface="Arial Narrow" panose="020B0606020202030204" pitchFamily="34" charset="0"/>
              </a:rPr>
              <a:t>Plane versus User Plane</a:t>
            </a:r>
          </a:p>
          <a:p>
            <a:pPr lvl="1"/>
            <a:r>
              <a:rPr lang="en-US" dirty="0">
                <a:latin typeface="Arial Narrow" panose="020B0606020202030204" pitchFamily="34" charset="0"/>
              </a:rPr>
              <a:t>Unlike traditional networking, mobile telecom was designed to separate the network control from the user data</a:t>
            </a:r>
          </a:p>
          <a:p>
            <a:pPr lvl="2"/>
            <a:r>
              <a:rPr lang="en-US" dirty="0">
                <a:latin typeface="Arial Narrow" panose="020B0606020202030204" pitchFamily="34" charset="0"/>
              </a:rPr>
              <a:t>Traffic shaping</a:t>
            </a:r>
          </a:p>
          <a:p>
            <a:pPr lvl="2"/>
            <a:r>
              <a:rPr lang="en-US" dirty="0">
                <a:latin typeface="Arial Narrow" panose="020B0606020202030204" pitchFamily="34" charset="0"/>
              </a:rPr>
              <a:t>Higher security</a:t>
            </a:r>
          </a:p>
          <a:p>
            <a:pPr lvl="2"/>
            <a:r>
              <a:rPr lang="en-US" dirty="0">
                <a:latin typeface="Arial Narrow" panose="020B0606020202030204" pitchFamily="34" charset="0"/>
              </a:rPr>
              <a:t>High reliability using redundant equipment</a:t>
            </a:r>
          </a:p>
          <a:p>
            <a:r>
              <a:rPr lang="en-US" dirty="0">
                <a:latin typeface="Arial Narrow" panose="020B0606020202030204" pitchFamily="34" charset="0"/>
              </a:rPr>
              <a:t>This is overlaid on routed networks that are microwave/optically connected</a:t>
            </a:r>
          </a:p>
          <a:p>
            <a:pPr lvl="1"/>
            <a:r>
              <a:rPr lang="en-US" dirty="0">
                <a:latin typeface="Arial Narrow" panose="020B0606020202030204" pitchFamily="34" charset="0"/>
                <a:cs typeface="Arial" panose="020B0604020202020204" pitchFamily="34" charset="0"/>
              </a:rPr>
              <a:t>Statically configured using redundant links</a:t>
            </a:r>
          </a:p>
          <a:p>
            <a:r>
              <a:rPr lang="en-US" dirty="0">
                <a:latin typeface="Arial Narrow" panose="020B0606020202030204" pitchFamily="34" charset="0"/>
              </a:rPr>
              <a:t>LTE is evolving user data control/user plane separation moving to 5G</a:t>
            </a:r>
          </a:p>
          <a:p>
            <a:pPr lvl="1"/>
            <a:r>
              <a:rPr lang="en-US" dirty="0">
                <a:latin typeface="Arial Narrow" panose="020B0606020202030204" pitchFamily="34" charset="0"/>
                <a:cs typeface="Arial" panose="020B0604020202020204" pitchFamily="34" charset="0"/>
              </a:rPr>
              <a:t>Take advantage of virtualization running on commodity hardware</a:t>
            </a:r>
          </a:p>
          <a:p>
            <a:pPr lvl="1"/>
            <a:r>
              <a:rPr lang="en-US" dirty="0">
                <a:latin typeface="Arial Narrow" panose="020B0606020202030204" pitchFamily="34" charset="0"/>
                <a:cs typeface="Arial" panose="020B0604020202020204" pitchFamily="34" charset="0"/>
              </a:rPr>
              <a:t>However, control vs. data is becoming more blurred for low latency</a:t>
            </a:r>
          </a:p>
        </p:txBody>
      </p:sp>
    </p:spTree>
    <p:extLst>
      <p:ext uri="{BB962C8B-B14F-4D97-AF65-F5344CB8AC3E}">
        <p14:creationId xmlns:p14="http://schemas.microsoft.com/office/powerpoint/2010/main" val="256915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271737" y="5485395"/>
            <a:ext cx="3041332" cy="755963"/>
          </a:xfrm>
          <a:prstGeom prst="rect">
            <a:avLst/>
          </a:prstGeom>
          <a:solidFill>
            <a:srgbClr val="00B05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a:t>
            </a:r>
          </a:p>
        </p:txBody>
      </p:sp>
      <p:sp>
        <p:nvSpPr>
          <p:cNvPr id="6" name="Rectangle 5"/>
          <p:cNvSpPr/>
          <p:nvPr/>
        </p:nvSpPr>
        <p:spPr bwMode="auto">
          <a:xfrm>
            <a:off x="6271737" y="3326715"/>
            <a:ext cx="3041332" cy="2089943"/>
          </a:xfrm>
          <a:prstGeom prst="rect">
            <a:avLst/>
          </a:prstGeom>
          <a:solidFill>
            <a:srgbClr val="00B0F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Control</a:t>
            </a:r>
          </a:p>
        </p:txBody>
      </p:sp>
      <p:cxnSp>
        <p:nvCxnSpPr>
          <p:cNvPr id="7" name="Straight Connector 6"/>
          <p:cNvCxnSpPr/>
          <p:nvPr/>
        </p:nvCxnSpPr>
        <p:spPr bwMode="auto">
          <a:xfrm>
            <a:off x="7381873" y="5033917"/>
            <a:ext cx="0" cy="75437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8" name="Straight Connector 7"/>
          <p:cNvCxnSpPr/>
          <p:nvPr/>
        </p:nvCxnSpPr>
        <p:spPr bwMode="auto">
          <a:xfrm>
            <a:off x="8734419" y="5033917"/>
            <a:ext cx="0" cy="75437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9" name="Straight Connector 8"/>
          <p:cNvCxnSpPr/>
          <p:nvPr/>
        </p:nvCxnSpPr>
        <p:spPr bwMode="auto">
          <a:xfrm flipV="1">
            <a:off x="7381874" y="5035820"/>
            <a:ext cx="1343022" cy="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0" name="Straight Connector 9"/>
          <p:cNvCxnSpPr/>
          <p:nvPr/>
        </p:nvCxnSpPr>
        <p:spPr bwMode="auto">
          <a:xfrm flipH="1" flipV="1">
            <a:off x="7010401" y="3844241"/>
            <a:ext cx="376237" cy="130460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11" name="Content Placeholder 3"/>
          <p:cNvSpPr>
            <a:spLocks noGrp="1"/>
          </p:cNvSpPr>
          <p:nvPr>
            <p:ph sz="quarter" idx="11"/>
          </p:nvPr>
        </p:nvSpPr>
        <p:spPr>
          <a:xfrm>
            <a:off x="480132" y="1046715"/>
            <a:ext cx="11250613" cy="1431565"/>
          </a:xfrm>
        </p:spPr>
        <p:txBody>
          <a:bodyPr/>
          <a:lstStyle/>
          <a:p>
            <a:r>
              <a:rPr lang="en-US" dirty="0"/>
              <a:t>Control and User Plane Separation (CUPS), part of 4.9G LTE</a:t>
            </a:r>
          </a:p>
          <a:p>
            <a:pPr lvl="1"/>
            <a:r>
              <a:rPr lang="en-US" dirty="0"/>
              <a:t>Breaks the intelligence from the data transport, allowing for virtualization</a:t>
            </a:r>
          </a:p>
        </p:txBody>
      </p:sp>
      <p:pic>
        <p:nvPicPr>
          <p:cNvPr id="12" name="Picture 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444" y="4865477"/>
            <a:ext cx="35083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4443521"/>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444" y="420063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1" y="376010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2033208" y="3276708"/>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Rectangle 18"/>
          <p:cNvSpPr/>
          <p:nvPr/>
        </p:nvSpPr>
        <p:spPr bwMode="auto">
          <a:xfrm>
            <a:off x="6220429" y="3276707"/>
            <a:ext cx="3142042" cy="3010375"/>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0" name="Straight Connector 19"/>
          <p:cNvCxnSpPr>
            <a:endCxn id="16" idx="3"/>
          </p:cNvCxnSpPr>
          <p:nvPr/>
        </p:nvCxnSpPr>
        <p:spPr bwMode="auto">
          <a:xfrm>
            <a:off x="4406900" y="4144437"/>
            <a:ext cx="768350" cy="406015"/>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21" name="Straight Connector 20"/>
          <p:cNvCxnSpPr>
            <a:endCxn id="16" idx="3"/>
          </p:cNvCxnSpPr>
          <p:nvPr/>
        </p:nvCxnSpPr>
        <p:spPr bwMode="auto">
          <a:xfrm flipV="1">
            <a:off x="4233863" y="4550452"/>
            <a:ext cx="941387" cy="598393"/>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22" name="Straight Connector 21"/>
          <p:cNvCxnSpPr>
            <a:stCxn id="16" idx="3"/>
            <a:endCxn id="19" idx="1"/>
          </p:cNvCxnSpPr>
          <p:nvPr/>
        </p:nvCxnSpPr>
        <p:spPr bwMode="auto">
          <a:xfrm>
            <a:off x="5175250" y="4550452"/>
            <a:ext cx="1045179" cy="23144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23" name="TextBox 22"/>
          <p:cNvSpPr txBox="1"/>
          <p:nvPr/>
        </p:nvSpPr>
        <p:spPr>
          <a:xfrm>
            <a:off x="9476351" y="4921839"/>
            <a:ext cx="1138453" cy="738664"/>
          </a:xfrm>
          <a:prstGeom prst="rect">
            <a:avLst/>
          </a:prstGeom>
          <a:noFill/>
        </p:spPr>
        <p:txBody>
          <a:bodyPr wrap="none" rtlCol="0">
            <a:spAutoFit/>
          </a:bodyPr>
          <a:lstStyle/>
          <a:p>
            <a:r>
              <a:rPr lang="en-US" sz="1400" dirty="0">
                <a:latin typeface="Arial Narrow" panose="020B0606020202030204" pitchFamily="34" charset="0"/>
              </a:rPr>
              <a:t>Data (Internet)</a:t>
            </a:r>
          </a:p>
          <a:p>
            <a:r>
              <a:rPr lang="en-US" sz="1400" dirty="0">
                <a:latin typeface="Arial Narrow" panose="020B0606020202030204" pitchFamily="34" charset="0"/>
              </a:rPr>
              <a:t>VoIP (</a:t>
            </a:r>
            <a:r>
              <a:rPr lang="en-US" sz="1400" dirty="0" err="1">
                <a:latin typeface="Arial Narrow" panose="020B0606020202030204" pitchFamily="34" charset="0"/>
              </a:rPr>
              <a:t>VoLTE</a:t>
            </a:r>
            <a:r>
              <a:rPr lang="en-US" sz="1400" dirty="0">
                <a:latin typeface="Arial Narrow" panose="020B0606020202030204" pitchFamily="34" charset="0"/>
              </a:rPr>
              <a:t>)</a:t>
            </a:r>
          </a:p>
          <a:p>
            <a:r>
              <a:rPr lang="en-US" sz="1400" dirty="0">
                <a:latin typeface="Arial Narrow" panose="020B0606020202030204" pitchFamily="34" charset="0"/>
              </a:rPr>
              <a:t>Messaging</a:t>
            </a:r>
          </a:p>
        </p:txBody>
      </p:sp>
      <p:cxnSp>
        <p:nvCxnSpPr>
          <p:cNvPr id="24" name="Straight Connector 23"/>
          <p:cNvCxnSpPr>
            <a:stCxn id="19" idx="1"/>
          </p:cNvCxnSpPr>
          <p:nvPr/>
        </p:nvCxnSpPr>
        <p:spPr bwMode="auto">
          <a:xfrm flipV="1">
            <a:off x="6220429" y="3844241"/>
            <a:ext cx="789971" cy="93765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5" name="Straight Connector 24"/>
          <p:cNvCxnSpPr>
            <a:stCxn id="19" idx="1"/>
          </p:cNvCxnSpPr>
          <p:nvPr/>
        </p:nvCxnSpPr>
        <p:spPr bwMode="auto">
          <a:xfrm>
            <a:off x="6220429" y="4781895"/>
            <a:ext cx="1166208" cy="96599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26" name="Straight Connector 25"/>
          <p:cNvCxnSpPr/>
          <p:nvPr/>
        </p:nvCxnSpPr>
        <p:spPr bwMode="auto">
          <a:xfrm flipV="1">
            <a:off x="7010400" y="3844239"/>
            <a:ext cx="971550" cy="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7" name="Straight Connector 26"/>
          <p:cNvCxnSpPr/>
          <p:nvPr/>
        </p:nvCxnSpPr>
        <p:spPr bwMode="auto">
          <a:xfrm flipV="1">
            <a:off x="7398845" y="5748123"/>
            <a:ext cx="1326055" cy="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28" name="Straight Connector 27"/>
          <p:cNvCxnSpPr/>
          <p:nvPr/>
        </p:nvCxnSpPr>
        <p:spPr bwMode="auto">
          <a:xfrm flipV="1">
            <a:off x="8724900" y="5747886"/>
            <a:ext cx="1326055" cy="1"/>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29" name="Straight Connector 28"/>
          <p:cNvCxnSpPr/>
          <p:nvPr/>
        </p:nvCxnSpPr>
        <p:spPr bwMode="auto">
          <a:xfrm>
            <a:off x="7981950" y="3844239"/>
            <a:ext cx="742949" cy="50320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0" name="Straight Connector 29"/>
          <p:cNvCxnSpPr/>
          <p:nvPr/>
        </p:nvCxnSpPr>
        <p:spPr bwMode="auto">
          <a:xfrm flipH="1">
            <a:off x="8724899" y="4341287"/>
            <a:ext cx="1" cy="778187"/>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475" y="3606908"/>
            <a:ext cx="5778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713" y="3410851"/>
            <a:ext cx="6000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5" y="4144437"/>
            <a:ext cx="5556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8981" y="5542545"/>
            <a:ext cx="5953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7240" y="5471263"/>
            <a:ext cx="595313"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7397" y="4815472"/>
            <a:ext cx="5953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4216" y="4819758"/>
            <a:ext cx="5953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4137" y="4386530"/>
            <a:ext cx="601663"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4720" y="3386245"/>
            <a:ext cx="5588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itle 1"/>
          <p:cNvSpPr>
            <a:spLocks noGrp="1"/>
          </p:cNvSpPr>
          <p:nvPr>
            <p:ph type="title"/>
          </p:nvPr>
        </p:nvSpPr>
        <p:spPr>
          <a:xfrm>
            <a:off x="0" y="0"/>
            <a:ext cx="12192000" cy="705610"/>
          </a:xfrm>
        </p:spPr>
        <p:txBody>
          <a:bodyPr/>
          <a:lstStyle/>
          <a:p>
            <a:r>
              <a:rPr lang="en-US" dirty="0"/>
              <a:t>4G/LTE Control Plane User Plane Separation</a:t>
            </a:r>
          </a:p>
        </p:txBody>
      </p:sp>
      <p:sp>
        <p:nvSpPr>
          <p:cNvPr id="41" name="TextBox 40"/>
          <p:cNvSpPr txBox="1"/>
          <p:nvPr/>
        </p:nvSpPr>
        <p:spPr>
          <a:xfrm>
            <a:off x="2341030" y="2904920"/>
            <a:ext cx="2526397" cy="307777"/>
          </a:xfrm>
          <a:prstGeom prst="rect">
            <a:avLst/>
          </a:prstGeom>
          <a:noFill/>
        </p:spPr>
        <p:txBody>
          <a:bodyPr wrap="none" rtlCol="0">
            <a:spAutoFit/>
          </a:bodyPr>
          <a:lstStyle/>
          <a:p>
            <a:r>
              <a:rPr lang="en-US" sz="1400" dirty="0">
                <a:latin typeface="+mn-lt"/>
              </a:rPr>
              <a:t>Radio Access Network (RAN)</a:t>
            </a:r>
          </a:p>
        </p:txBody>
      </p:sp>
      <p:sp>
        <p:nvSpPr>
          <p:cNvPr id="42" name="TextBox 41"/>
          <p:cNvSpPr txBox="1"/>
          <p:nvPr/>
        </p:nvSpPr>
        <p:spPr>
          <a:xfrm>
            <a:off x="6155425" y="2904920"/>
            <a:ext cx="3272050" cy="307777"/>
          </a:xfrm>
          <a:prstGeom prst="rect">
            <a:avLst/>
          </a:prstGeom>
          <a:noFill/>
        </p:spPr>
        <p:txBody>
          <a:bodyPr wrap="none" rtlCol="0">
            <a:spAutoFit/>
          </a:bodyPr>
          <a:lstStyle/>
          <a:p>
            <a:r>
              <a:rPr lang="en-US" sz="1400" dirty="0">
                <a:latin typeface="+mn-lt"/>
              </a:rPr>
              <a:t>Enhanced Packet Core Network (EPC)</a:t>
            </a:r>
          </a:p>
        </p:txBody>
      </p:sp>
    </p:spTree>
    <p:extLst>
      <p:ext uri="{BB962C8B-B14F-4D97-AF65-F5344CB8AC3E}">
        <p14:creationId xmlns:p14="http://schemas.microsoft.com/office/powerpoint/2010/main" val="2410685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r>
              <a:rPr lang="en-US" dirty="0"/>
              <a:t>5G NSA Architecture</a:t>
            </a:r>
          </a:p>
        </p:txBody>
      </p:sp>
      <p:cxnSp>
        <p:nvCxnSpPr>
          <p:cNvPr id="5" name="Straight Connector 4"/>
          <p:cNvCxnSpPr/>
          <p:nvPr/>
        </p:nvCxnSpPr>
        <p:spPr bwMode="auto">
          <a:xfrm flipV="1">
            <a:off x="8734419" y="5012803"/>
            <a:ext cx="968697" cy="735083"/>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6" name="Straight Connector 5"/>
          <p:cNvCxnSpPr>
            <a:endCxn id="11" idx="3"/>
          </p:cNvCxnSpPr>
          <p:nvPr/>
        </p:nvCxnSpPr>
        <p:spPr bwMode="auto">
          <a:xfrm flipV="1">
            <a:off x="4103687" y="4550452"/>
            <a:ext cx="1071563" cy="714438"/>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sp>
        <p:nvSpPr>
          <p:cNvPr id="7" name="Content Placeholder 3"/>
          <p:cNvSpPr>
            <a:spLocks noGrp="1"/>
          </p:cNvSpPr>
          <p:nvPr>
            <p:ph sz="quarter" idx="11"/>
          </p:nvPr>
        </p:nvSpPr>
        <p:spPr>
          <a:xfrm>
            <a:off x="480132" y="1046715"/>
            <a:ext cx="11509618" cy="5075237"/>
          </a:xfrm>
        </p:spPr>
        <p:txBody>
          <a:bodyPr/>
          <a:lstStyle/>
          <a:p>
            <a:r>
              <a:rPr lang="en-US" dirty="0"/>
              <a:t>5G NSA</a:t>
            </a:r>
          </a:p>
          <a:p>
            <a:pPr lvl="1"/>
            <a:r>
              <a:rPr lang="en-US" dirty="0"/>
              <a:t>Starts the evolution smoothly, leveraging the existing 4G control</a:t>
            </a:r>
            <a:br>
              <a:rPr lang="en-US" dirty="0"/>
            </a:br>
            <a:r>
              <a:rPr lang="en-US" dirty="0"/>
              <a:t>then adding 5G high speed data on the RAN</a:t>
            </a:r>
          </a:p>
          <a:p>
            <a:pPr lvl="1"/>
            <a:r>
              <a:rPr lang="en-US" dirty="0"/>
              <a:t>Adds external services hosted in the core, aka. application functions (AF)</a:t>
            </a:r>
          </a:p>
        </p:txBody>
      </p:sp>
      <p:pic>
        <p:nvPicPr>
          <p:cNvPr id="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4443521"/>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444" y="420063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1" y="376010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2033208" y="3276708"/>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14" name="Straight Connector 13"/>
          <p:cNvCxnSpPr>
            <a:endCxn id="11" idx="3"/>
          </p:cNvCxnSpPr>
          <p:nvPr/>
        </p:nvCxnSpPr>
        <p:spPr bwMode="auto">
          <a:xfrm>
            <a:off x="4406900" y="4144437"/>
            <a:ext cx="768350" cy="406015"/>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5" name="Straight Connector 14"/>
          <p:cNvCxnSpPr>
            <a:stCxn id="11" idx="3"/>
            <a:endCxn id="27" idx="1"/>
          </p:cNvCxnSpPr>
          <p:nvPr/>
        </p:nvCxnSpPr>
        <p:spPr bwMode="auto">
          <a:xfrm>
            <a:off x="5175250" y="4550452"/>
            <a:ext cx="1045179" cy="231443"/>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462" y="4867860"/>
            <a:ext cx="290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bwMode="auto">
          <a:xfrm flipV="1">
            <a:off x="3045619" y="4819758"/>
            <a:ext cx="846931" cy="299478"/>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18" name="Straight Arrow Connector 17"/>
          <p:cNvCxnSpPr/>
          <p:nvPr/>
        </p:nvCxnSpPr>
        <p:spPr bwMode="auto">
          <a:xfrm flipV="1">
            <a:off x="3045619" y="3606908"/>
            <a:ext cx="1019101" cy="1466850"/>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sp>
        <p:nvSpPr>
          <p:cNvPr id="19" name="TextBox 18"/>
          <p:cNvSpPr txBox="1"/>
          <p:nvPr/>
        </p:nvSpPr>
        <p:spPr>
          <a:xfrm>
            <a:off x="3237782" y="4021227"/>
            <a:ext cx="732893" cy="461665"/>
          </a:xfrm>
          <a:prstGeom prst="rect">
            <a:avLst/>
          </a:prstGeom>
          <a:solidFill>
            <a:schemeClr val="bg1">
              <a:alpha val="75000"/>
            </a:schemeClr>
          </a:solidFill>
        </p:spPr>
        <p:txBody>
          <a:bodyPr wrap="none" rtlCol="0">
            <a:spAutoFit/>
          </a:bodyPr>
          <a:lstStyle/>
          <a:p>
            <a:r>
              <a:rPr lang="en-US" sz="1200" b="1" dirty="0">
                <a:latin typeface="Arial" panose="020B0604020202020204" pitchFamily="34" charset="0"/>
                <a:cs typeface="Arial" panose="020B0604020202020204" pitchFamily="34" charset="0"/>
              </a:rPr>
              <a:t>Control</a:t>
            </a:r>
          </a:p>
          <a:p>
            <a:pPr algn="ctr"/>
            <a:r>
              <a:rPr lang="en-US" sz="1200" b="1" dirty="0">
                <a:latin typeface="Arial" panose="020B0604020202020204" pitchFamily="34" charset="0"/>
                <a:cs typeface="Arial" panose="020B0604020202020204" pitchFamily="34" charset="0"/>
              </a:rPr>
              <a:t>+ Data</a:t>
            </a:r>
          </a:p>
        </p:txBody>
      </p:sp>
      <p:sp>
        <p:nvSpPr>
          <p:cNvPr id="20" name="TextBox 19"/>
          <p:cNvSpPr txBox="1"/>
          <p:nvPr/>
        </p:nvSpPr>
        <p:spPr>
          <a:xfrm>
            <a:off x="3134964" y="4891788"/>
            <a:ext cx="660757" cy="646331"/>
          </a:xfrm>
          <a:prstGeom prst="rect">
            <a:avLst/>
          </a:prstGeom>
          <a:solidFill>
            <a:schemeClr val="bg1">
              <a:alpha val="75000"/>
            </a:schemeClr>
          </a:solidFill>
        </p:spPr>
        <p:txBody>
          <a:bodyPr wrap="none" rtlCol="0">
            <a:spAutoFit/>
          </a:bodyPr>
          <a:lstStyle/>
          <a:p>
            <a:pPr algn="ctr"/>
            <a:r>
              <a:rPr lang="en-US" sz="1200" b="1" dirty="0">
                <a:latin typeface="Arial" panose="020B0604020202020204" pitchFamily="34" charset="0"/>
                <a:cs typeface="Arial" panose="020B0604020202020204" pitchFamily="34" charset="0"/>
              </a:rPr>
              <a:t>+ High</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Speed</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Data</a:t>
            </a:r>
          </a:p>
        </p:txBody>
      </p:sp>
      <p:sp>
        <p:nvSpPr>
          <p:cNvPr id="21" name="Rectangle 20"/>
          <p:cNvSpPr/>
          <p:nvPr/>
        </p:nvSpPr>
        <p:spPr bwMode="auto">
          <a:xfrm>
            <a:off x="6271737" y="5485395"/>
            <a:ext cx="3041332" cy="755963"/>
          </a:xfrm>
          <a:prstGeom prst="rect">
            <a:avLst/>
          </a:prstGeom>
          <a:solidFill>
            <a:srgbClr val="00B05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a:t>
            </a:r>
          </a:p>
        </p:txBody>
      </p:sp>
      <p:sp>
        <p:nvSpPr>
          <p:cNvPr id="22" name="Rectangle 21"/>
          <p:cNvSpPr/>
          <p:nvPr/>
        </p:nvSpPr>
        <p:spPr bwMode="auto">
          <a:xfrm>
            <a:off x="6271737" y="3326715"/>
            <a:ext cx="3041332" cy="2089943"/>
          </a:xfrm>
          <a:prstGeom prst="rect">
            <a:avLst/>
          </a:prstGeom>
          <a:solidFill>
            <a:srgbClr val="00B0F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Control</a:t>
            </a:r>
          </a:p>
        </p:txBody>
      </p:sp>
      <p:cxnSp>
        <p:nvCxnSpPr>
          <p:cNvPr id="23" name="Straight Connector 22"/>
          <p:cNvCxnSpPr/>
          <p:nvPr/>
        </p:nvCxnSpPr>
        <p:spPr bwMode="auto">
          <a:xfrm>
            <a:off x="7381873" y="5033917"/>
            <a:ext cx="0" cy="75437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4" name="Straight Connector 23"/>
          <p:cNvCxnSpPr/>
          <p:nvPr/>
        </p:nvCxnSpPr>
        <p:spPr bwMode="auto">
          <a:xfrm>
            <a:off x="8734419" y="5033917"/>
            <a:ext cx="0" cy="75437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5" name="Straight Connector 24"/>
          <p:cNvCxnSpPr/>
          <p:nvPr/>
        </p:nvCxnSpPr>
        <p:spPr bwMode="auto">
          <a:xfrm flipV="1">
            <a:off x="7381874" y="5035820"/>
            <a:ext cx="1343022" cy="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6" name="Straight Connector 25"/>
          <p:cNvCxnSpPr/>
          <p:nvPr/>
        </p:nvCxnSpPr>
        <p:spPr bwMode="auto">
          <a:xfrm flipH="1" flipV="1">
            <a:off x="7010401" y="3844241"/>
            <a:ext cx="376237" cy="130460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27" name="Rectangle 26"/>
          <p:cNvSpPr/>
          <p:nvPr/>
        </p:nvSpPr>
        <p:spPr bwMode="auto">
          <a:xfrm>
            <a:off x="6220429" y="3276707"/>
            <a:ext cx="3825148" cy="3010375"/>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9" name="Straight Connector 28"/>
          <p:cNvCxnSpPr>
            <a:stCxn id="27" idx="1"/>
          </p:cNvCxnSpPr>
          <p:nvPr/>
        </p:nvCxnSpPr>
        <p:spPr bwMode="auto">
          <a:xfrm flipV="1">
            <a:off x="6220429" y="3844241"/>
            <a:ext cx="789971" cy="93765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0" name="Straight Connector 29"/>
          <p:cNvCxnSpPr>
            <a:stCxn id="27" idx="1"/>
          </p:cNvCxnSpPr>
          <p:nvPr/>
        </p:nvCxnSpPr>
        <p:spPr bwMode="auto">
          <a:xfrm>
            <a:off x="6220429" y="4781895"/>
            <a:ext cx="1166208" cy="96599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31" name="Straight Connector 30"/>
          <p:cNvCxnSpPr/>
          <p:nvPr/>
        </p:nvCxnSpPr>
        <p:spPr bwMode="auto">
          <a:xfrm flipV="1">
            <a:off x="7010400" y="3844239"/>
            <a:ext cx="971550" cy="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2" name="Straight Connector 31"/>
          <p:cNvCxnSpPr/>
          <p:nvPr/>
        </p:nvCxnSpPr>
        <p:spPr bwMode="auto">
          <a:xfrm flipV="1">
            <a:off x="7398845" y="5748123"/>
            <a:ext cx="1326055" cy="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33" name="Straight Connector 32"/>
          <p:cNvCxnSpPr/>
          <p:nvPr/>
        </p:nvCxnSpPr>
        <p:spPr bwMode="auto">
          <a:xfrm flipV="1">
            <a:off x="8724900" y="5747886"/>
            <a:ext cx="1546860" cy="2"/>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34" name="Straight Connector 33"/>
          <p:cNvCxnSpPr/>
          <p:nvPr/>
        </p:nvCxnSpPr>
        <p:spPr bwMode="auto">
          <a:xfrm>
            <a:off x="7981950" y="3844239"/>
            <a:ext cx="742949" cy="50320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5" name="Straight Connector 34"/>
          <p:cNvCxnSpPr/>
          <p:nvPr/>
        </p:nvCxnSpPr>
        <p:spPr bwMode="auto">
          <a:xfrm flipH="1">
            <a:off x="8724899" y="4341287"/>
            <a:ext cx="1" cy="778187"/>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475" y="3606908"/>
            <a:ext cx="5778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713" y="3410851"/>
            <a:ext cx="6000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5" y="4144437"/>
            <a:ext cx="5556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8981" y="5542545"/>
            <a:ext cx="5953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7240" y="5471263"/>
            <a:ext cx="595313"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7397" y="4815472"/>
            <a:ext cx="5953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4216" y="4819758"/>
            <a:ext cx="5953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0229" y="4736015"/>
            <a:ext cx="4857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4720" y="3386245"/>
            <a:ext cx="601663"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00475" y="4645289"/>
            <a:ext cx="60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2341030" y="2904920"/>
            <a:ext cx="2526397" cy="307777"/>
          </a:xfrm>
          <a:prstGeom prst="rect">
            <a:avLst/>
          </a:prstGeom>
          <a:noFill/>
        </p:spPr>
        <p:txBody>
          <a:bodyPr wrap="none" rtlCol="0">
            <a:spAutoFit/>
          </a:bodyPr>
          <a:lstStyle/>
          <a:p>
            <a:r>
              <a:rPr lang="en-US" sz="1400" dirty="0">
                <a:latin typeface="+mn-lt"/>
              </a:rPr>
              <a:t>Radio Access Network (RAN)</a:t>
            </a:r>
          </a:p>
        </p:txBody>
      </p:sp>
      <p:sp>
        <p:nvSpPr>
          <p:cNvPr id="47" name="TextBox 46"/>
          <p:cNvSpPr txBox="1"/>
          <p:nvPr/>
        </p:nvSpPr>
        <p:spPr>
          <a:xfrm>
            <a:off x="6155425" y="2904920"/>
            <a:ext cx="3272050" cy="307777"/>
          </a:xfrm>
          <a:prstGeom prst="rect">
            <a:avLst/>
          </a:prstGeom>
          <a:noFill/>
        </p:spPr>
        <p:txBody>
          <a:bodyPr wrap="none" rtlCol="0">
            <a:spAutoFit/>
          </a:bodyPr>
          <a:lstStyle/>
          <a:p>
            <a:r>
              <a:rPr lang="en-US" sz="1400" dirty="0">
                <a:latin typeface="+mn-lt"/>
              </a:rPr>
              <a:t>Enhanced Packet Core Network (EPC)</a:t>
            </a:r>
          </a:p>
        </p:txBody>
      </p:sp>
    </p:spTree>
    <p:extLst>
      <p:ext uri="{BB962C8B-B14F-4D97-AF65-F5344CB8AC3E}">
        <p14:creationId xmlns:p14="http://schemas.microsoft.com/office/powerpoint/2010/main" val="416731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8" y="0"/>
            <a:ext cx="7985557" cy="657225"/>
          </a:xfrm>
        </p:spPr>
        <p:txBody>
          <a:bodyPr/>
          <a:lstStyle/>
          <a:p>
            <a:pPr lvl="0"/>
            <a:r>
              <a:rPr lang="en-US" dirty="0"/>
              <a:t>5G SA Architecture</a:t>
            </a:r>
          </a:p>
        </p:txBody>
      </p:sp>
      <p:sp>
        <p:nvSpPr>
          <p:cNvPr id="6" name="Rectangle 5"/>
          <p:cNvSpPr/>
          <p:nvPr/>
        </p:nvSpPr>
        <p:spPr bwMode="auto">
          <a:xfrm>
            <a:off x="6265388" y="3326715"/>
            <a:ext cx="3041332" cy="1648543"/>
          </a:xfrm>
          <a:prstGeom prst="rect">
            <a:avLst/>
          </a:prstGeom>
          <a:solidFill>
            <a:srgbClr val="00B0F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Control</a:t>
            </a:r>
          </a:p>
        </p:txBody>
      </p:sp>
      <p:sp>
        <p:nvSpPr>
          <p:cNvPr id="7" name="Rectangle 6"/>
          <p:cNvSpPr/>
          <p:nvPr/>
        </p:nvSpPr>
        <p:spPr bwMode="auto">
          <a:xfrm>
            <a:off x="6271737" y="5012803"/>
            <a:ext cx="3041332" cy="761830"/>
          </a:xfrm>
          <a:prstGeom prst="rect">
            <a:avLst/>
          </a:prstGeom>
          <a:solidFill>
            <a:srgbClr val="00B05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a:t>
            </a:r>
          </a:p>
        </p:txBody>
      </p:sp>
      <p:cxnSp>
        <p:nvCxnSpPr>
          <p:cNvPr id="8" name="Straight Connector 7"/>
          <p:cNvCxnSpPr/>
          <p:nvPr/>
        </p:nvCxnSpPr>
        <p:spPr bwMode="auto">
          <a:xfrm flipV="1">
            <a:off x="9596557" y="3783445"/>
            <a:ext cx="70846" cy="879644"/>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9" name="Straight Connector 8"/>
          <p:cNvCxnSpPr/>
          <p:nvPr/>
        </p:nvCxnSpPr>
        <p:spPr bwMode="auto">
          <a:xfrm flipH="1" flipV="1">
            <a:off x="8724901" y="4347444"/>
            <a:ext cx="871656" cy="33896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0" name="Straight Connector 9"/>
          <p:cNvCxnSpPr/>
          <p:nvPr/>
        </p:nvCxnSpPr>
        <p:spPr bwMode="auto">
          <a:xfrm flipH="1">
            <a:off x="8724900" y="3760103"/>
            <a:ext cx="978216" cy="58734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1" name="Straight Connector 10"/>
          <p:cNvCxnSpPr/>
          <p:nvPr/>
        </p:nvCxnSpPr>
        <p:spPr bwMode="auto">
          <a:xfrm flipH="1" flipV="1">
            <a:off x="7010403" y="3864685"/>
            <a:ext cx="1688303" cy="461343"/>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2" name="Straight Connector 11"/>
          <p:cNvCxnSpPr/>
          <p:nvPr/>
        </p:nvCxnSpPr>
        <p:spPr bwMode="auto">
          <a:xfrm flipV="1">
            <a:off x="7010400" y="3802171"/>
            <a:ext cx="1333500" cy="62437"/>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3" name="Straight Connector 12"/>
          <p:cNvCxnSpPr/>
          <p:nvPr/>
        </p:nvCxnSpPr>
        <p:spPr bwMode="auto">
          <a:xfrm>
            <a:off x="7786054" y="3584779"/>
            <a:ext cx="557846" cy="21739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4" name="Straight Connector 13"/>
          <p:cNvCxnSpPr/>
          <p:nvPr/>
        </p:nvCxnSpPr>
        <p:spPr bwMode="auto">
          <a:xfrm flipH="1" flipV="1">
            <a:off x="7448550" y="4550453"/>
            <a:ext cx="438391" cy="768258"/>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5" name="Straight Connector 14"/>
          <p:cNvCxnSpPr/>
          <p:nvPr/>
        </p:nvCxnSpPr>
        <p:spPr bwMode="auto">
          <a:xfrm flipV="1">
            <a:off x="7886941" y="4706217"/>
            <a:ext cx="1681553" cy="61249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sp>
        <p:nvSpPr>
          <p:cNvPr id="16" name="Content Placeholder 3"/>
          <p:cNvSpPr>
            <a:spLocks noGrp="1"/>
          </p:cNvSpPr>
          <p:nvPr>
            <p:ph sz="quarter" idx="11"/>
          </p:nvPr>
        </p:nvSpPr>
        <p:spPr>
          <a:xfrm>
            <a:off x="480132" y="1046715"/>
            <a:ext cx="11250613" cy="5075237"/>
          </a:xfrm>
        </p:spPr>
        <p:txBody>
          <a:bodyPr/>
          <a:lstStyle/>
          <a:p>
            <a:r>
              <a:rPr lang="en-US" dirty="0"/>
              <a:t>5G SA</a:t>
            </a:r>
          </a:p>
          <a:p>
            <a:pPr lvl="1"/>
            <a:r>
              <a:rPr lang="en-US" dirty="0"/>
              <a:t>Carrier aggregation simultaneously connects to multiple base stations</a:t>
            </a:r>
          </a:p>
          <a:p>
            <a:pPr lvl="1"/>
            <a:r>
              <a:rPr lang="en-US" dirty="0"/>
              <a:t>Distribute the core as virtualized elements, to be spun up/spun down at will</a:t>
            </a:r>
          </a:p>
          <a:p>
            <a:pPr lvl="1"/>
            <a:r>
              <a:rPr lang="en-US" dirty="0"/>
              <a:t>Control the dynamic software defined network down to the optical layer</a:t>
            </a:r>
          </a:p>
        </p:txBody>
      </p:sp>
      <p:pic>
        <p:nvPicPr>
          <p:cNvPr id="1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4443521"/>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444" y="420063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1" y="376010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bwMode="auto">
          <a:xfrm>
            <a:off x="2033208" y="3276708"/>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3" name="Straight Connector 22"/>
          <p:cNvCxnSpPr>
            <a:endCxn id="20" idx="3"/>
          </p:cNvCxnSpPr>
          <p:nvPr/>
        </p:nvCxnSpPr>
        <p:spPr bwMode="auto">
          <a:xfrm>
            <a:off x="4105275" y="4002990"/>
            <a:ext cx="1069975" cy="547462"/>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24" name="Straight Connector 23"/>
          <p:cNvCxnSpPr>
            <a:stCxn id="20" idx="3"/>
            <a:endCxn id="38" idx="1"/>
          </p:cNvCxnSpPr>
          <p:nvPr/>
        </p:nvCxnSpPr>
        <p:spPr bwMode="auto">
          <a:xfrm>
            <a:off x="5175250" y="4550452"/>
            <a:ext cx="104517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462" y="4867860"/>
            <a:ext cx="290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bwMode="auto">
          <a:xfrm flipV="1">
            <a:off x="3045619" y="4686408"/>
            <a:ext cx="558610" cy="432829"/>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27" name="Straight Arrow Connector 26"/>
          <p:cNvCxnSpPr/>
          <p:nvPr/>
        </p:nvCxnSpPr>
        <p:spPr bwMode="auto">
          <a:xfrm flipV="1">
            <a:off x="3045619" y="3521183"/>
            <a:ext cx="731043" cy="1552575"/>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29" name="Straight Connector 28"/>
          <p:cNvCxnSpPr/>
          <p:nvPr/>
        </p:nvCxnSpPr>
        <p:spPr bwMode="auto">
          <a:xfrm flipV="1">
            <a:off x="7854554" y="5318708"/>
            <a:ext cx="2988706" cy="2"/>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pic>
        <p:nvPicPr>
          <p:cNvPr id="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229" y="3526510"/>
            <a:ext cx="4857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662" y="3301314"/>
            <a:ext cx="51276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a:endCxn id="20" idx="3"/>
          </p:cNvCxnSpPr>
          <p:nvPr/>
        </p:nvCxnSpPr>
        <p:spPr bwMode="auto">
          <a:xfrm flipV="1">
            <a:off x="3981450" y="4550452"/>
            <a:ext cx="1193800" cy="179809"/>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33" name="Straight Connector 32"/>
          <p:cNvCxnSpPr>
            <a:endCxn id="20" idx="3"/>
          </p:cNvCxnSpPr>
          <p:nvPr/>
        </p:nvCxnSpPr>
        <p:spPr bwMode="auto">
          <a:xfrm flipV="1">
            <a:off x="3870322" y="4550452"/>
            <a:ext cx="1304928" cy="934943"/>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pic>
        <p:nvPicPr>
          <p:cNvPr id="3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312" y="4048216"/>
            <a:ext cx="60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5" y="5236951"/>
            <a:ext cx="6127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p:nvPr/>
        </p:nvCxnSpPr>
        <p:spPr bwMode="auto">
          <a:xfrm>
            <a:off x="3045619" y="5148845"/>
            <a:ext cx="688181" cy="169865"/>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37" name="Straight Connector 36"/>
          <p:cNvCxnSpPr/>
          <p:nvPr/>
        </p:nvCxnSpPr>
        <p:spPr bwMode="auto">
          <a:xfrm flipH="1" flipV="1">
            <a:off x="7010403" y="3844242"/>
            <a:ext cx="438147" cy="70621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38" name="Rectangle 37"/>
          <p:cNvSpPr/>
          <p:nvPr/>
        </p:nvSpPr>
        <p:spPr bwMode="auto">
          <a:xfrm>
            <a:off x="6220429" y="3276708"/>
            <a:ext cx="3825148"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39" name="Straight Connector 38"/>
          <p:cNvCxnSpPr>
            <a:stCxn id="38" idx="1"/>
          </p:cNvCxnSpPr>
          <p:nvPr/>
        </p:nvCxnSpPr>
        <p:spPr bwMode="auto">
          <a:xfrm flipV="1">
            <a:off x="6220429" y="3844240"/>
            <a:ext cx="789971" cy="7062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40" name="Straight Connector 39"/>
          <p:cNvCxnSpPr>
            <a:stCxn id="38" idx="1"/>
          </p:cNvCxnSpPr>
          <p:nvPr/>
        </p:nvCxnSpPr>
        <p:spPr bwMode="auto">
          <a:xfrm>
            <a:off x="6220429" y="4550452"/>
            <a:ext cx="1596421" cy="768259"/>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41" name="Straight Connector 40"/>
          <p:cNvCxnSpPr/>
          <p:nvPr/>
        </p:nvCxnSpPr>
        <p:spPr bwMode="auto">
          <a:xfrm flipV="1">
            <a:off x="7010400" y="3607389"/>
            <a:ext cx="728663" cy="23685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42" name="Straight Connector 41"/>
          <p:cNvCxnSpPr/>
          <p:nvPr/>
        </p:nvCxnSpPr>
        <p:spPr bwMode="auto">
          <a:xfrm>
            <a:off x="8379778" y="3780739"/>
            <a:ext cx="345121" cy="56670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43" name="Straight Connector 42"/>
          <p:cNvCxnSpPr/>
          <p:nvPr/>
        </p:nvCxnSpPr>
        <p:spPr bwMode="auto">
          <a:xfrm flipH="1">
            <a:off x="7448550" y="4341287"/>
            <a:ext cx="1276351" cy="20916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4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1475" y="3607389"/>
            <a:ext cx="577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9300" y="4331302"/>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4053" y="5049496"/>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38403" y="3326715"/>
            <a:ext cx="4397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0228" y="3526741"/>
            <a:ext cx="41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5975" y="4144437"/>
            <a:ext cx="5778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87007" y="4443520"/>
            <a:ext cx="41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p:cNvSpPr txBox="1"/>
          <p:nvPr/>
        </p:nvSpPr>
        <p:spPr>
          <a:xfrm>
            <a:off x="2341030" y="2904920"/>
            <a:ext cx="2526397" cy="307777"/>
          </a:xfrm>
          <a:prstGeom prst="rect">
            <a:avLst/>
          </a:prstGeom>
          <a:noFill/>
        </p:spPr>
        <p:txBody>
          <a:bodyPr wrap="none" rtlCol="0">
            <a:spAutoFit/>
          </a:bodyPr>
          <a:lstStyle/>
          <a:p>
            <a:r>
              <a:rPr lang="en-US" sz="1400" dirty="0">
                <a:latin typeface="+mn-lt"/>
              </a:rPr>
              <a:t>Radio Access Network (RAN)</a:t>
            </a:r>
          </a:p>
        </p:txBody>
      </p:sp>
      <p:sp>
        <p:nvSpPr>
          <p:cNvPr id="52" name="TextBox 51"/>
          <p:cNvSpPr txBox="1"/>
          <p:nvPr/>
        </p:nvSpPr>
        <p:spPr>
          <a:xfrm>
            <a:off x="6733522" y="2904920"/>
            <a:ext cx="2105063" cy="307777"/>
          </a:xfrm>
          <a:prstGeom prst="rect">
            <a:avLst/>
          </a:prstGeom>
          <a:noFill/>
        </p:spPr>
        <p:txBody>
          <a:bodyPr wrap="none" rtlCol="0">
            <a:spAutoFit/>
          </a:bodyPr>
          <a:lstStyle/>
          <a:p>
            <a:r>
              <a:rPr lang="en-US" sz="1400" dirty="0">
                <a:latin typeface="+mn-lt"/>
              </a:rPr>
              <a:t>5G Core Network (5GC)</a:t>
            </a:r>
          </a:p>
        </p:txBody>
      </p:sp>
    </p:spTree>
    <p:extLst>
      <p:ext uri="{BB962C8B-B14F-4D97-AF65-F5344CB8AC3E}">
        <p14:creationId xmlns:p14="http://schemas.microsoft.com/office/powerpoint/2010/main" val="64571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r>
              <a:rPr lang="en-US" dirty="0"/>
              <a:t>5G Core Terms</a:t>
            </a:r>
          </a:p>
        </p:txBody>
      </p:sp>
      <p:sp>
        <p:nvSpPr>
          <p:cNvPr id="36" name="Content Placeholder 3"/>
          <p:cNvSpPr>
            <a:spLocks noGrp="1"/>
          </p:cNvSpPr>
          <p:nvPr>
            <p:ph sz="quarter" idx="11"/>
          </p:nvPr>
        </p:nvSpPr>
        <p:spPr>
          <a:xfrm>
            <a:off x="480132" y="1046715"/>
            <a:ext cx="11250613" cy="5075237"/>
          </a:xfrm>
        </p:spPr>
        <p:txBody>
          <a:bodyPr/>
          <a:lstStyle/>
          <a:p>
            <a:r>
              <a:rPr lang="en-US" dirty="0"/>
              <a:t>5G packet core (5GC) components and roles</a:t>
            </a:r>
            <a:endParaRPr lang="en-US" dirty="0">
              <a:cs typeface="Arial" panose="020B0604020202020204" pitchFamily="34" charset="0"/>
            </a:endParaRPr>
          </a:p>
          <a:p>
            <a:pPr marL="457200" lvl="1"/>
            <a:r>
              <a:rPr lang="en-US" sz="2200" dirty="0"/>
              <a:t>Access &amp; mobility function (AMF)</a:t>
            </a:r>
            <a:r>
              <a:rPr lang="en-US" sz="2000" dirty="0"/>
              <a:t> - coordination</a:t>
            </a:r>
          </a:p>
          <a:p>
            <a:pPr marL="457200" lvl="1"/>
            <a:r>
              <a:rPr lang="en-US" sz="2200" dirty="0"/>
              <a:t>Session management function (SMF)</a:t>
            </a:r>
            <a:r>
              <a:rPr lang="en-US" sz="2000" dirty="0"/>
              <a:t> - data control</a:t>
            </a:r>
          </a:p>
          <a:p>
            <a:pPr marL="457200" lvl="1"/>
            <a:r>
              <a:rPr lang="en-US" sz="2200" dirty="0"/>
              <a:t>User plane function (UPF)</a:t>
            </a:r>
            <a:r>
              <a:rPr lang="en-US" sz="2000" dirty="0"/>
              <a:t> - data transfer</a:t>
            </a:r>
          </a:p>
        </p:txBody>
      </p:sp>
      <p:sp>
        <p:nvSpPr>
          <p:cNvPr id="58" name="Content Placeholder 3"/>
          <p:cNvSpPr txBox="1">
            <a:spLocks/>
          </p:cNvSpPr>
          <p:nvPr/>
        </p:nvSpPr>
        <p:spPr bwMode="auto">
          <a:xfrm>
            <a:off x="6557276" y="1542107"/>
            <a:ext cx="5634724" cy="12992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7200" lvl="1"/>
            <a:r>
              <a:rPr lang="en-US" sz="2200" dirty="0">
                <a:latin typeface="Arial Narrow" panose="020B0606020202030204" pitchFamily="34" charset="0"/>
                <a:cs typeface="Arial" panose="020B0604020202020204" pitchFamily="34" charset="0"/>
              </a:rPr>
              <a:t>Authentication server function (AUSF)</a:t>
            </a:r>
            <a:r>
              <a:rPr lang="en-US" sz="2000" dirty="0">
                <a:latin typeface="Arial Narrow" panose="020B0606020202030204" pitchFamily="34" charset="0"/>
                <a:cs typeface="Arial" panose="020B0604020202020204" pitchFamily="34" charset="0"/>
              </a:rPr>
              <a:t> - auth.</a:t>
            </a:r>
          </a:p>
          <a:p>
            <a:pPr marL="457200" lvl="1"/>
            <a:r>
              <a:rPr lang="en-US" sz="2200" kern="0" dirty="0">
                <a:latin typeface="Arial Narrow" panose="020B0606020202030204" pitchFamily="34" charset="0"/>
                <a:cs typeface="Arial" panose="020B0604020202020204" pitchFamily="34" charset="0"/>
              </a:rPr>
              <a:t>Unified data management (UDM)</a:t>
            </a:r>
          </a:p>
          <a:p>
            <a:pPr marL="457200" lvl="1"/>
            <a:r>
              <a:rPr lang="en-US" sz="2200" kern="0" dirty="0">
                <a:latin typeface="Arial Narrow" panose="020B0606020202030204" pitchFamily="34" charset="0"/>
                <a:cs typeface="Arial" panose="020B0604020202020204" pitchFamily="34" charset="0"/>
              </a:rPr>
              <a:t>Network exposure function (NEF)</a:t>
            </a:r>
            <a:r>
              <a:rPr lang="en-US" sz="2000" kern="0" dirty="0">
                <a:latin typeface="Arial Narrow" panose="020B0606020202030204" pitchFamily="34" charset="0"/>
                <a:cs typeface="Arial" panose="020B0604020202020204" pitchFamily="34" charset="0"/>
              </a:rPr>
              <a:t> - broker</a:t>
            </a:r>
          </a:p>
        </p:txBody>
      </p:sp>
      <p:sp>
        <p:nvSpPr>
          <p:cNvPr id="32" name="Rectangle 31"/>
          <p:cNvSpPr/>
          <p:nvPr/>
        </p:nvSpPr>
        <p:spPr bwMode="auto">
          <a:xfrm>
            <a:off x="6265388" y="3326715"/>
            <a:ext cx="3041332" cy="1648543"/>
          </a:xfrm>
          <a:prstGeom prst="rect">
            <a:avLst/>
          </a:prstGeom>
          <a:solidFill>
            <a:srgbClr val="00B0F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Control</a:t>
            </a:r>
          </a:p>
        </p:txBody>
      </p:sp>
      <p:sp>
        <p:nvSpPr>
          <p:cNvPr id="33" name="Rectangle 32"/>
          <p:cNvSpPr/>
          <p:nvPr/>
        </p:nvSpPr>
        <p:spPr bwMode="auto">
          <a:xfrm>
            <a:off x="6271737" y="5012803"/>
            <a:ext cx="3041332" cy="761830"/>
          </a:xfrm>
          <a:prstGeom prst="rect">
            <a:avLst/>
          </a:prstGeom>
          <a:solidFill>
            <a:srgbClr val="00B05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a:t>
            </a:r>
          </a:p>
        </p:txBody>
      </p:sp>
      <p:cxnSp>
        <p:nvCxnSpPr>
          <p:cNvPr id="34" name="Straight Connector 33"/>
          <p:cNvCxnSpPr/>
          <p:nvPr/>
        </p:nvCxnSpPr>
        <p:spPr bwMode="auto">
          <a:xfrm flipV="1">
            <a:off x="9596557" y="3783445"/>
            <a:ext cx="70846" cy="879644"/>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42" name="Straight Connector 41"/>
          <p:cNvCxnSpPr/>
          <p:nvPr/>
        </p:nvCxnSpPr>
        <p:spPr bwMode="auto">
          <a:xfrm flipH="1" flipV="1">
            <a:off x="8724901" y="4347444"/>
            <a:ext cx="871656" cy="33896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43" name="Straight Connector 42"/>
          <p:cNvCxnSpPr/>
          <p:nvPr/>
        </p:nvCxnSpPr>
        <p:spPr bwMode="auto">
          <a:xfrm flipH="1">
            <a:off x="8724900" y="3760103"/>
            <a:ext cx="978216" cy="58734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64" name="Straight Connector 63"/>
          <p:cNvCxnSpPr/>
          <p:nvPr/>
        </p:nvCxnSpPr>
        <p:spPr bwMode="auto">
          <a:xfrm flipH="1" flipV="1">
            <a:off x="7010403" y="3864685"/>
            <a:ext cx="1688303" cy="461343"/>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67" name="Straight Connector 66"/>
          <p:cNvCxnSpPr/>
          <p:nvPr/>
        </p:nvCxnSpPr>
        <p:spPr bwMode="auto">
          <a:xfrm flipV="1">
            <a:off x="7010400" y="3802171"/>
            <a:ext cx="1333500" cy="62437"/>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68" name="Straight Connector 67"/>
          <p:cNvCxnSpPr/>
          <p:nvPr/>
        </p:nvCxnSpPr>
        <p:spPr bwMode="auto">
          <a:xfrm>
            <a:off x="7786054" y="3584779"/>
            <a:ext cx="557846" cy="21739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69" name="Straight Connector 68"/>
          <p:cNvCxnSpPr/>
          <p:nvPr/>
        </p:nvCxnSpPr>
        <p:spPr bwMode="auto">
          <a:xfrm flipH="1" flipV="1">
            <a:off x="7448550" y="4550453"/>
            <a:ext cx="438391" cy="768258"/>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70" name="Straight Connector 69"/>
          <p:cNvCxnSpPr/>
          <p:nvPr/>
        </p:nvCxnSpPr>
        <p:spPr bwMode="auto">
          <a:xfrm flipV="1">
            <a:off x="7886941" y="4706217"/>
            <a:ext cx="1681553" cy="61249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pic>
        <p:nvPicPr>
          <p:cNvPr id="7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4443521"/>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444" y="420063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1" y="3760103"/>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bwMode="auto">
          <a:xfrm>
            <a:off x="2033208" y="3276708"/>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75" name="Straight Connector 74"/>
          <p:cNvCxnSpPr>
            <a:endCxn id="74" idx="3"/>
          </p:cNvCxnSpPr>
          <p:nvPr/>
        </p:nvCxnSpPr>
        <p:spPr bwMode="auto">
          <a:xfrm>
            <a:off x="4105275" y="4002990"/>
            <a:ext cx="1069975" cy="547462"/>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76" name="Straight Connector 75"/>
          <p:cNvCxnSpPr>
            <a:stCxn id="74" idx="3"/>
            <a:endCxn id="90" idx="1"/>
          </p:cNvCxnSpPr>
          <p:nvPr/>
        </p:nvCxnSpPr>
        <p:spPr bwMode="auto">
          <a:xfrm>
            <a:off x="5175250" y="4550452"/>
            <a:ext cx="104517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pic>
        <p:nvPicPr>
          <p:cNvPr id="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462" y="4867860"/>
            <a:ext cx="290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8" name="Straight Arrow Connector 77"/>
          <p:cNvCxnSpPr/>
          <p:nvPr/>
        </p:nvCxnSpPr>
        <p:spPr bwMode="auto">
          <a:xfrm flipV="1">
            <a:off x="3045619" y="4686408"/>
            <a:ext cx="558610" cy="432829"/>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79" name="Straight Arrow Connector 78"/>
          <p:cNvCxnSpPr/>
          <p:nvPr/>
        </p:nvCxnSpPr>
        <p:spPr bwMode="auto">
          <a:xfrm flipV="1">
            <a:off x="3045619" y="3521183"/>
            <a:ext cx="731043" cy="1552575"/>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81" name="Straight Connector 80"/>
          <p:cNvCxnSpPr/>
          <p:nvPr/>
        </p:nvCxnSpPr>
        <p:spPr bwMode="auto">
          <a:xfrm flipV="1">
            <a:off x="7854554" y="5318708"/>
            <a:ext cx="2988706" cy="2"/>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pic>
        <p:nvPicPr>
          <p:cNvPr id="8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229" y="3526510"/>
            <a:ext cx="4857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662" y="3301314"/>
            <a:ext cx="51276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Connector 83"/>
          <p:cNvCxnSpPr>
            <a:endCxn id="74" idx="3"/>
          </p:cNvCxnSpPr>
          <p:nvPr/>
        </p:nvCxnSpPr>
        <p:spPr bwMode="auto">
          <a:xfrm flipV="1">
            <a:off x="3981450" y="4550452"/>
            <a:ext cx="1193800" cy="179809"/>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85" name="Straight Connector 84"/>
          <p:cNvCxnSpPr>
            <a:endCxn id="74" idx="3"/>
          </p:cNvCxnSpPr>
          <p:nvPr/>
        </p:nvCxnSpPr>
        <p:spPr bwMode="auto">
          <a:xfrm flipV="1">
            <a:off x="3870322" y="4550452"/>
            <a:ext cx="1304928" cy="934943"/>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pic>
        <p:nvPicPr>
          <p:cNvPr id="8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312" y="4048216"/>
            <a:ext cx="60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5" y="5236951"/>
            <a:ext cx="6127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8" name="Straight Arrow Connector 87"/>
          <p:cNvCxnSpPr/>
          <p:nvPr/>
        </p:nvCxnSpPr>
        <p:spPr bwMode="auto">
          <a:xfrm>
            <a:off x="3045619" y="5148845"/>
            <a:ext cx="688181" cy="169865"/>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89" name="Straight Connector 88"/>
          <p:cNvCxnSpPr/>
          <p:nvPr/>
        </p:nvCxnSpPr>
        <p:spPr bwMode="auto">
          <a:xfrm flipH="1" flipV="1">
            <a:off x="7010403" y="3844242"/>
            <a:ext cx="438147" cy="70621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90" name="Rectangle 89"/>
          <p:cNvSpPr/>
          <p:nvPr/>
        </p:nvSpPr>
        <p:spPr bwMode="auto">
          <a:xfrm>
            <a:off x="6220429" y="3276708"/>
            <a:ext cx="3825148"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91" name="Straight Connector 90"/>
          <p:cNvCxnSpPr>
            <a:stCxn id="90" idx="1"/>
          </p:cNvCxnSpPr>
          <p:nvPr/>
        </p:nvCxnSpPr>
        <p:spPr bwMode="auto">
          <a:xfrm flipV="1">
            <a:off x="6220429" y="3844240"/>
            <a:ext cx="789971" cy="7062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92" name="Straight Connector 91"/>
          <p:cNvCxnSpPr>
            <a:stCxn id="90" idx="1"/>
          </p:cNvCxnSpPr>
          <p:nvPr/>
        </p:nvCxnSpPr>
        <p:spPr bwMode="auto">
          <a:xfrm>
            <a:off x="6220429" y="4550452"/>
            <a:ext cx="1596421" cy="768259"/>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93" name="Straight Connector 92"/>
          <p:cNvCxnSpPr/>
          <p:nvPr/>
        </p:nvCxnSpPr>
        <p:spPr bwMode="auto">
          <a:xfrm flipV="1">
            <a:off x="7010400" y="3607389"/>
            <a:ext cx="728663" cy="23685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94" name="Straight Connector 93"/>
          <p:cNvCxnSpPr/>
          <p:nvPr/>
        </p:nvCxnSpPr>
        <p:spPr bwMode="auto">
          <a:xfrm>
            <a:off x="8379778" y="3780739"/>
            <a:ext cx="345121" cy="56670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95" name="Straight Connector 94"/>
          <p:cNvCxnSpPr/>
          <p:nvPr/>
        </p:nvCxnSpPr>
        <p:spPr bwMode="auto">
          <a:xfrm flipH="1">
            <a:off x="7448550" y="4341287"/>
            <a:ext cx="1276351" cy="20916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1475" y="3607389"/>
            <a:ext cx="577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9300" y="4331302"/>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4053" y="5049496"/>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38403" y="3326715"/>
            <a:ext cx="4397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0228" y="3526741"/>
            <a:ext cx="41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5975" y="4144437"/>
            <a:ext cx="5778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87007" y="4443520"/>
            <a:ext cx="41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p:cNvSpPr txBox="1"/>
          <p:nvPr/>
        </p:nvSpPr>
        <p:spPr>
          <a:xfrm>
            <a:off x="2341030" y="2904920"/>
            <a:ext cx="2526397" cy="307777"/>
          </a:xfrm>
          <a:prstGeom prst="rect">
            <a:avLst/>
          </a:prstGeom>
          <a:noFill/>
        </p:spPr>
        <p:txBody>
          <a:bodyPr wrap="none" rtlCol="0">
            <a:spAutoFit/>
          </a:bodyPr>
          <a:lstStyle/>
          <a:p>
            <a:r>
              <a:rPr lang="en-US" sz="1400" dirty="0">
                <a:latin typeface="+mn-lt"/>
              </a:rPr>
              <a:t>Radio Access Network (RAN)</a:t>
            </a:r>
          </a:p>
        </p:txBody>
      </p:sp>
      <p:sp>
        <p:nvSpPr>
          <p:cNvPr id="104" name="TextBox 103"/>
          <p:cNvSpPr txBox="1"/>
          <p:nvPr/>
        </p:nvSpPr>
        <p:spPr>
          <a:xfrm>
            <a:off x="6733522" y="2904920"/>
            <a:ext cx="2105063" cy="307777"/>
          </a:xfrm>
          <a:prstGeom prst="rect">
            <a:avLst/>
          </a:prstGeom>
          <a:noFill/>
        </p:spPr>
        <p:txBody>
          <a:bodyPr wrap="none" rtlCol="0">
            <a:spAutoFit/>
          </a:bodyPr>
          <a:lstStyle/>
          <a:p>
            <a:r>
              <a:rPr lang="en-US" sz="1400" dirty="0">
                <a:latin typeface="+mn-lt"/>
              </a:rPr>
              <a:t>5G Core Network (5GC)</a:t>
            </a:r>
          </a:p>
        </p:txBody>
      </p:sp>
    </p:spTree>
    <p:extLst>
      <p:ext uri="{BB962C8B-B14F-4D97-AF65-F5344CB8AC3E}">
        <p14:creationId xmlns:p14="http://schemas.microsoft.com/office/powerpoint/2010/main" val="97850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5G SA Capabilities</a:t>
            </a:r>
          </a:p>
        </p:txBody>
      </p:sp>
      <p:sp>
        <p:nvSpPr>
          <p:cNvPr id="5" name="Rectangle 4"/>
          <p:cNvSpPr/>
          <p:nvPr/>
        </p:nvSpPr>
        <p:spPr bwMode="auto">
          <a:xfrm>
            <a:off x="6265388" y="3326715"/>
            <a:ext cx="3041332" cy="1648543"/>
          </a:xfrm>
          <a:prstGeom prst="rect">
            <a:avLst/>
          </a:prstGeom>
          <a:solidFill>
            <a:srgbClr val="00B0F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Control</a:t>
            </a:r>
          </a:p>
        </p:txBody>
      </p:sp>
      <p:sp>
        <p:nvSpPr>
          <p:cNvPr id="6" name="Rectangle 5"/>
          <p:cNvSpPr/>
          <p:nvPr/>
        </p:nvSpPr>
        <p:spPr bwMode="auto">
          <a:xfrm>
            <a:off x="6271737" y="5012803"/>
            <a:ext cx="3041332" cy="761830"/>
          </a:xfrm>
          <a:prstGeom prst="rect">
            <a:avLst/>
          </a:prstGeom>
          <a:solidFill>
            <a:srgbClr val="00B05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a:t>
            </a:r>
          </a:p>
        </p:txBody>
      </p:sp>
      <p:cxnSp>
        <p:nvCxnSpPr>
          <p:cNvPr id="7" name="Straight Connector 6"/>
          <p:cNvCxnSpPr/>
          <p:nvPr/>
        </p:nvCxnSpPr>
        <p:spPr bwMode="auto">
          <a:xfrm flipH="1" flipV="1">
            <a:off x="7448550" y="4619716"/>
            <a:ext cx="1119344" cy="692687"/>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8" name="Straight Connector 7"/>
          <p:cNvCxnSpPr/>
          <p:nvPr/>
        </p:nvCxnSpPr>
        <p:spPr bwMode="auto">
          <a:xfrm flipV="1">
            <a:off x="9596557" y="3783445"/>
            <a:ext cx="70846" cy="879644"/>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9" name="Straight Connector 8"/>
          <p:cNvCxnSpPr/>
          <p:nvPr/>
        </p:nvCxnSpPr>
        <p:spPr bwMode="auto">
          <a:xfrm flipH="1" flipV="1">
            <a:off x="8724901" y="4347444"/>
            <a:ext cx="871656" cy="338964"/>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0" name="Straight Connector 9"/>
          <p:cNvCxnSpPr/>
          <p:nvPr/>
        </p:nvCxnSpPr>
        <p:spPr bwMode="auto">
          <a:xfrm flipH="1">
            <a:off x="8724900" y="3760103"/>
            <a:ext cx="978216" cy="58734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1" name="Straight Connector 10"/>
          <p:cNvCxnSpPr/>
          <p:nvPr/>
        </p:nvCxnSpPr>
        <p:spPr bwMode="auto">
          <a:xfrm flipH="1" flipV="1">
            <a:off x="7010403" y="3864685"/>
            <a:ext cx="1688303" cy="461343"/>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2" name="Straight Connector 11"/>
          <p:cNvCxnSpPr/>
          <p:nvPr/>
        </p:nvCxnSpPr>
        <p:spPr bwMode="auto">
          <a:xfrm flipV="1">
            <a:off x="7010400" y="3802171"/>
            <a:ext cx="1333500" cy="62437"/>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3" name="Straight Connector 12"/>
          <p:cNvCxnSpPr/>
          <p:nvPr/>
        </p:nvCxnSpPr>
        <p:spPr bwMode="auto">
          <a:xfrm>
            <a:off x="7786054" y="3584779"/>
            <a:ext cx="557846" cy="21739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4" name="Straight Connector 13"/>
          <p:cNvCxnSpPr/>
          <p:nvPr/>
        </p:nvCxnSpPr>
        <p:spPr bwMode="auto">
          <a:xfrm flipV="1">
            <a:off x="7229475" y="4550453"/>
            <a:ext cx="219076" cy="768258"/>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5" name="Straight Connector 14"/>
          <p:cNvCxnSpPr/>
          <p:nvPr/>
        </p:nvCxnSpPr>
        <p:spPr bwMode="auto">
          <a:xfrm flipV="1">
            <a:off x="8552337" y="4706218"/>
            <a:ext cx="1016157" cy="612490"/>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sp>
        <p:nvSpPr>
          <p:cNvPr id="16" name="Content Placeholder 3"/>
          <p:cNvSpPr>
            <a:spLocks noGrp="1"/>
          </p:cNvSpPr>
          <p:nvPr>
            <p:ph sz="quarter" idx="11"/>
          </p:nvPr>
        </p:nvSpPr>
        <p:spPr>
          <a:xfrm>
            <a:off x="480132" y="1046715"/>
            <a:ext cx="11250613" cy="5075237"/>
          </a:xfrm>
        </p:spPr>
        <p:txBody>
          <a:bodyPr/>
          <a:lstStyle/>
          <a:p>
            <a:r>
              <a:rPr lang="en-US" sz="2400" dirty="0"/>
              <a:t>Support real-time distributed machine-to-machine communications over low latency links</a:t>
            </a:r>
          </a:p>
          <a:p>
            <a:r>
              <a:rPr lang="en-US" sz="2400" dirty="0"/>
              <a:t>Dynamically add services within the core, including at RAN edge compute</a:t>
            </a:r>
          </a:p>
          <a:p>
            <a:r>
              <a:rPr lang="en-US" sz="2400" dirty="0"/>
              <a:t>Reconfigure the network to meet changing needs</a:t>
            </a:r>
          </a:p>
        </p:txBody>
      </p:sp>
      <p:sp>
        <p:nvSpPr>
          <p:cNvPr id="17" name="Rectangle 16"/>
          <p:cNvSpPr/>
          <p:nvPr/>
        </p:nvSpPr>
        <p:spPr bwMode="auto">
          <a:xfrm>
            <a:off x="2033208" y="3276708"/>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0" name="Straight Connector 19"/>
          <p:cNvCxnSpPr>
            <a:endCxn id="17" idx="3"/>
          </p:cNvCxnSpPr>
          <p:nvPr/>
        </p:nvCxnSpPr>
        <p:spPr bwMode="auto">
          <a:xfrm>
            <a:off x="4105275" y="4002990"/>
            <a:ext cx="1069975" cy="547462"/>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21" name="Straight Connector 20"/>
          <p:cNvCxnSpPr>
            <a:stCxn id="17" idx="3"/>
            <a:endCxn id="32" idx="1"/>
          </p:cNvCxnSpPr>
          <p:nvPr/>
        </p:nvCxnSpPr>
        <p:spPr bwMode="auto">
          <a:xfrm>
            <a:off x="5175250" y="4550452"/>
            <a:ext cx="104517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462" y="4867860"/>
            <a:ext cx="290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flipV="1">
            <a:off x="7229475" y="5318708"/>
            <a:ext cx="3613785" cy="3"/>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pic>
        <p:nvPicPr>
          <p:cNvPr id="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229" y="3526510"/>
            <a:ext cx="4857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662" y="3301314"/>
            <a:ext cx="51276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p:cNvCxnSpPr>
            <a:endCxn id="17" idx="3"/>
          </p:cNvCxnSpPr>
          <p:nvPr/>
        </p:nvCxnSpPr>
        <p:spPr bwMode="auto">
          <a:xfrm flipV="1">
            <a:off x="3981450" y="4550452"/>
            <a:ext cx="1193800" cy="179809"/>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28" name="Straight Connector 27"/>
          <p:cNvCxnSpPr>
            <a:endCxn id="17" idx="3"/>
          </p:cNvCxnSpPr>
          <p:nvPr/>
        </p:nvCxnSpPr>
        <p:spPr bwMode="auto">
          <a:xfrm flipV="1">
            <a:off x="3870322" y="4550452"/>
            <a:ext cx="1304928" cy="934943"/>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pic>
        <p:nvPicPr>
          <p:cNvPr id="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2" y="4048216"/>
            <a:ext cx="60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5" y="5236951"/>
            <a:ext cx="6127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bwMode="auto">
          <a:xfrm flipH="1" flipV="1">
            <a:off x="7010403" y="3844242"/>
            <a:ext cx="438147" cy="70621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32" name="Rectangle 31"/>
          <p:cNvSpPr/>
          <p:nvPr/>
        </p:nvSpPr>
        <p:spPr bwMode="auto">
          <a:xfrm>
            <a:off x="6220429" y="3276708"/>
            <a:ext cx="3825148"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33" name="Straight Connector 32"/>
          <p:cNvCxnSpPr>
            <a:stCxn id="32" idx="1"/>
          </p:cNvCxnSpPr>
          <p:nvPr/>
        </p:nvCxnSpPr>
        <p:spPr bwMode="auto">
          <a:xfrm flipV="1">
            <a:off x="6220429" y="3844240"/>
            <a:ext cx="789971" cy="7062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4" name="Straight Connector 33"/>
          <p:cNvCxnSpPr>
            <a:stCxn id="32" idx="1"/>
          </p:cNvCxnSpPr>
          <p:nvPr/>
        </p:nvCxnSpPr>
        <p:spPr bwMode="auto">
          <a:xfrm>
            <a:off x="6220429" y="4550452"/>
            <a:ext cx="1009046" cy="768256"/>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35" name="Straight Connector 34"/>
          <p:cNvCxnSpPr/>
          <p:nvPr/>
        </p:nvCxnSpPr>
        <p:spPr bwMode="auto">
          <a:xfrm flipV="1">
            <a:off x="7010400" y="3607389"/>
            <a:ext cx="728663" cy="23685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6" name="Straight Connector 35"/>
          <p:cNvCxnSpPr/>
          <p:nvPr/>
        </p:nvCxnSpPr>
        <p:spPr bwMode="auto">
          <a:xfrm>
            <a:off x="8379778" y="3780739"/>
            <a:ext cx="345121" cy="56670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7" name="Straight Connector 36"/>
          <p:cNvCxnSpPr/>
          <p:nvPr/>
        </p:nvCxnSpPr>
        <p:spPr bwMode="auto">
          <a:xfrm flipH="1">
            <a:off x="7448550" y="4341287"/>
            <a:ext cx="1276351" cy="209165"/>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475" y="3607389"/>
            <a:ext cx="577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9300" y="4331302"/>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6588" y="5049496"/>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8403" y="3326715"/>
            <a:ext cx="4397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0228" y="3526741"/>
            <a:ext cx="41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35975" y="4144437"/>
            <a:ext cx="5778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87007" y="4443520"/>
            <a:ext cx="41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8787" y="3764071"/>
            <a:ext cx="2571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89226" y="4297470"/>
            <a:ext cx="4476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71713" y="3636277"/>
            <a:ext cx="5778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3451" y="4550453"/>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1469" y="4510448"/>
            <a:ext cx="2571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9450" y="5038223"/>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2341030" y="2904920"/>
            <a:ext cx="2526397" cy="307777"/>
          </a:xfrm>
          <a:prstGeom prst="rect">
            <a:avLst/>
          </a:prstGeom>
          <a:noFill/>
        </p:spPr>
        <p:txBody>
          <a:bodyPr wrap="none" rtlCol="0">
            <a:spAutoFit/>
          </a:bodyPr>
          <a:lstStyle/>
          <a:p>
            <a:r>
              <a:rPr lang="en-US" sz="1400" dirty="0">
                <a:latin typeface="+mn-lt"/>
              </a:rPr>
              <a:t>Radio Access Network (RAN)</a:t>
            </a:r>
          </a:p>
        </p:txBody>
      </p:sp>
      <p:sp>
        <p:nvSpPr>
          <p:cNvPr id="54" name="TextBox 53"/>
          <p:cNvSpPr txBox="1"/>
          <p:nvPr/>
        </p:nvSpPr>
        <p:spPr>
          <a:xfrm>
            <a:off x="6733522" y="2904920"/>
            <a:ext cx="2105063" cy="307777"/>
          </a:xfrm>
          <a:prstGeom prst="rect">
            <a:avLst/>
          </a:prstGeom>
          <a:noFill/>
        </p:spPr>
        <p:txBody>
          <a:bodyPr wrap="none" rtlCol="0">
            <a:spAutoFit/>
          </a:bodyPr>
          <a:lstStyle/>
          <a:p>
            <a:r>
              <a:rPr lang="en-US" sz="1400" dirty="0">
                <a:latin typeface="+mn-lt"/>
              </a:rPr>
              <a:t>5G Core Network (5GC)</a:t>
            </a:r>
          </a:p>
        </p:txBody>
      </p:sp>
    </p:spTree>
    <p:extLst>
      <p:ext uri="{BB962C8B-B14F-4D97-AF65-F5344CB8AC3E}">
        <p14:creationId xmlns:p14="http://schemas.microsoft.com/office/powerpoint/2010/main" val="3539230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5G SA Resiliency</a:t>
            </a:r>
          </a:p>
        </p:txBody>
      </p:sp>
      <p:sp>
        <p:nvSpPr>
          <p:cNvPr id="5" name="Rectangle 4"/>
          <p:cNvSpPr/>
          <p:nvPr/>
        </p:nvSpPr>
        <p:spPr bwMode="auto">
          <a:xfrm>
            <a:off x="6265388" y="3322526"/>
            <a:ext cx="3041332" cy="1648543"/>
          </a:xfrm>
          <a:prstGeom prst="rect">
            <a:avLst/>
          </a:prstGeom>
          <a:solidFill>
            <a:srgbClr val="00B0F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Control</a:t>
            </a:r>
          </a:p>
        </p:txBody>
      </p:sp>
      <p:sp>
        <p:nvSpPr>
          <p:cNvPr id="6" name="Rectangle 5"/>
          <p:cNvSpPr/>
          <p:nvPr/>
        </p:nvSpPr>
        <p:spPr bwMode="auto">
          <a:xfrm>
            <a:off x="6271737" y="5008614"/>
            <a:ext cx="3041332" cy="761830"/>
          </a:xfrm>
          <a:prstGeom prst="rect">
            <a:avLst/>
          </a:prstGeom>
          <a:solidFill>
            <a:srgbClr val="00B05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a:t>
            </a:r>
          </a:p>
        </p:txBody>
      </p:sp>
      <p:sp>
        <p:nvSpPr>
          <p:cNvPr id="7" name="Content Placeholder 3"/>
          <p:cNvSpPr>
            <a:spLocks noGrp="1"/>
          </p:cNvSpPr>
          <p:nvPr>
            <p:ph sz="quarter" idx="11"/>
          </p:nvPr>
        </p:nvSpPr>
        <p:spPr>
          <a:xfrm>
            <a:off x="480132" y="1046715"/>
            <a:ext cx="11711868" cy="5075237"/>
          </a:xfrm>
        </p:spPr>
        <p:txBody>
          <a:bodyPr/>
          <a:lstStyle/>
          <a:p>
            <a:r>
              <a:rPr lang="en-US" sz="2400" dirty="0"/>
              <a:t>RAN: Loss of frequencies or loss of basestations just redistributes traffic</a:t>
            </a:r>
          </a:p>
          <a:p>
            <a:r>
              <a:rPr lang="en-US" sz="2400" dirty="0"/>
              <a:t>5GC: Loss of connectivity or loss of servers just reconfigures core</a:t>
            </a:r>
          </a:p>
          <a:p>
            <a:r>
              <a:rPr lang="en-US" sz="2400" dirty="0"/>
              <a:t>Hardening the network from external intrusion with integrated firewalls (another virtualized function)</a:t>
            </a:r>
          </a:p>
        </p:txBody>
      </p:sp>
      <p:sp>
        <p:nvSpPr>
          <p:cNvPr id="8" name="Rectangle 7"/>
          <p:cNvSpPr/>
          <p:nvPr/>
        </p:nvSpPr>
        <p:spPr bwMode="auto">
          <a:xfrm>
            <a:off x="2033208" y="3272519"/>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11" name="Straight Connector 10"/>
          <p:cNvCxnSpPr>
            <a:endCxn id="8" idx="3"/>
          </p:cNvCxnSpPr>
          <p:nvPr/>
        </p:nvCxnSpPr>
        <p:spPr bwMode="auto">
          <a:xfrm>
            <a:off x="4105275" y="3998801"/>
            <a:ext cx="1069975" cy="547462"/>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2" name="Straight Connector 11"/>
          <p:cNvCxnSpPr>
            <a:stCxn id="8" idx="3"/>
            <a:endCxn id="21" idx="1"/>
          </p:cNvCxnSpPr>
          <p:nvPr/>
        </p:nvCxnSpPr>
        <p:spPr bwMode="auto">
          <a:xfrm>
            <a:off x="5175250" y="4546263"/>
            <a:ext cx="1045179"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462" y="4863671"/>
            <a:ext cx="290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483971" y="4269950"/>
            <a:ext cx="1138453" cy="738664"/>
          </a:xfrm>
          <a:prstGeom prst="rect">
            <a:avLst/>
          </a:prstGeom>
          <a:noFill/>
        </p:spPr>
        <p:txBody>
          <a:bodyPr wrap="none" rtlCol="0">
            <a:spAutoFit/>
          </a:bodyPr>
          <a:lstStyle/>
          <a:p>
            <a:r>
              <a:rPr lang="en-US" sz="1400" dirty="0">
                <a:latin typeface="Arial Narrow" panose="020B0606020202030204" pitchFamily="34" charset="0"/>
              </a:rPr>
              <a:t>Data (Internet)</a:t>
            </a:r>
          </a:p>
          <a:p>
            <a:r>
              <a:rPr lang="en-US" sz="1400" dirty="0">
                <a:latin typeface="Arial Narrow" panose="020B0606020202030204" pitchFamily="34" charset="0"/>
              </a:rPr>
              <a:t>VoIP (</a:t>
            </a:r>
            <a:r>
              <a:rPr lang="en-US" sz="1400" dirty="0" err="1">
                <a:latin typeface="Arial Narrow" panose="020B0606020202030204" pitchFamily="34" charset="0"/>
              </a:rPr>
              <a:t>VoLTE</a:t>
            </a:r>
            <a:r>
              <a:rPr lang="en-US" sz="1400" dirty="0">
                <a:latin typeface="Arial Narrow" panose="020B0606020202030204" pitchFamily="34" charset="0"/>
              </a:rPr>
              <a:t>)</a:t>
            </a:r>
          </a:p>
          <a:p>
            <a:r>
              <a:rPr lang="en-US" sz="1400" dirty="0">
                <a:latin typeface="Arial Narrow" panose="020B0606020202030204" pitchFamily="34" charset="0"/>
              </a:rPr>
              <a:t>Messaging</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62" y="3297125"/>
            <a:ext cx="51276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a:endCxn id="8" idx="3"/>
          </p:cNvCxnSpPr>
          <p:nvPr/>
        </p:nvCxnSpPr>
        <p:spPr bwMode="auto">
          <a:xfrm flipV="1">
            <a:off x="3981450" y="4546263"/>
            <a:ext cx="1193800" cy="179809"/>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7" name="Straight Connector 16"/>
          <p:cNvCxnSpPr>
            <a:endCxn id="8" idx="3"/>
          </p:cNvCxnSpPr>
          <p:nvPr/>
        </p:nvCxnSpPr>
        <p:spPr bwMode="auto">
          <a:xfrm flipV="1">
            <a:off x="3870322" y="4546263"/>
            <a:ext cx="1304928" cy="934943"/>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pic>
        <p:nvPicPr>
          <p:cNvPr id="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2" y="4044027"/>
            <a:ext cx="60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5" y="5232762"/>
            <a:ext cx="6127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bwMode="auto">
          <a:xfrm flipH="1" flipV="1">
            <a:off x="6572257" y="4146799"/>
            <a:ext cx="1984303" cy="1042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21" name="Rectangle 20"/>
          <p:cNvSpPr/>
          <p:nvPr/>
        </p:nvSpPr>
        <p:spPr bwMode="auto">
          <a:xfrm>
            <a:off x="6220429" y="3272519"/>
            <a:ext cx="3128478"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22" name="Straight Connector 21"/>
          <p:cNvCxnSpPr>
            <a:stCxn id="21" idx="1"/>
          </p:cNvCxnSpPr>
          <p:nvPr/>
        </p:nvCxnSpPr>
        <p:spPr bwMode="auto">
          <a:xfrm flipV="1">
            <a:off x="6220429" y="4454573"/>
            <a:ext cx="789971" cy="9169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3" name="Straight Connector 22"/>
          <p:cNvCxnSpPr/>
          <p:nvPr/>
        </p:nvCxnSpPr>
        <p:spPr bwMode="auto">
          <a:xfrm>
            <a:off x="7021019" y="4146797"/>
            <a:ext cx="1" cy="2863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787" y="3759882"/>
            <a:ext cx="2571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9226" y="4293281"/>
            <a:ext cx="4476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1713" y="3632088"/>
            <a:ext cx="5778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3451" y="4546264"/>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1469" y="4506259"/>
            <a:ext cx="2571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bwMode="auto">
          <a:xfrm flipH="1" flipV="1">
            <a:off x="7886941" y="4615529"/>
            <a:ext cx="256538" cy="69899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0" name="Straight Connector 29"/>
          <p:cNvCxnSpPr/>
          <p:nvPr/>
        </p:nvCxnSpPr>
        <p:spPr bwMode="auto">
          <a:xfrm>
            <a:off x="7322741" y="5314521"/>
            <a:ext cx="2880439" cy="0"/>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31" name="Straight Connector 30"/>
          <p:cNvCxnSpPr/>
          <p:nvPr/>
        </p:nvCxnSpPr>
        <p:spPr bwMode="auto">
          <a:xfrm>
            <a:off x="6220429" y="4546263"/>
            <a:ext cx="971013" cy="768258"/>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32" name="Straight Connector 31"/>
          <p:cNvCxnSpPr/>
          <p:nvPr/>
        </p:nvCxnSpPr>
        <p:spPr bwMode="auto">
          <a:xfrm>
            <a:off x="7854553" y="4146797"/>
            <a:ext cx="1" cy="2863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3" name="Straight Connector 32"/>
          <p:cNvCxnSpPr/>
          <p:nvPr/>
        </p:nvCxnSpPr>
        <p:spPr bwMode="auto">
          <a:xfrm>
            <a:off x="6928947" y="3644685"/>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9714" y="3407920"/>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p:nvPr/>
        </p:nvCxnSpPr>
        <p:spPr bwMode="auto">
          <a:xfrm>
            <a:off x="7427361" y="3644685"/>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8128" y="3407920"/>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Connector 36"/>
          <p:cNvCxnSpPr/>
          <p:nvPr/>
        </p:nvCxnSpPr>
        <p:spPr bwMode="auto">
          <a:xfrm>
            <a:off x="7924609" y="3644685"/>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5376" y="3407920"/>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Connector 38"/>
          <p:cNvCxnSpPr/>
          <p:nvPr/>
        </p:nvCxnSpPr>
        <p:spPr bwMode="auto">
          <a:xfrm>
            <a:off x="8556560" y="3775094"/>
            <a:ext cx="0" cy="371703"/>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40" name="Straight Connector 39"/>
          <p:cNvCxnSpPr/>
          <p:nvPr/>
        </p:nvCxnSpPr>
        <p:spPr bwMode="auto">
          <a:xfrm>
            <a:off x="9028866" y="3775094"/>
            <a:ext cx="1084303" cy="0"/>
          </a:xfrm>
          <a:prstGeom prst="line">
            <a:avLst/>
          </a:prstGeom>
          <a:solidFill>
            <a:schemeClr val="accent1"/>
          </a:solidFill>
          <a:ln w="15875" cap="flat" cmpd="sng" algn="ctr">
            <a:solidFill>
              <a:schemeClr val="tx1"/>
            </a:solidFill>
            <a:prstDash val="sysDot"/>
            <a:miter lim="800000"/>
            <a:headEnd type="none" w="med" len="med"/>
            <a:tailEnd type="stealth" w="med" len="med"/>
          </a:ln>
          <a:effectLst/>
        </p:spPr>
      </p:cxnSp>
      <p:pic>
        <p:nvPicPr>
          <p:cNvPr id="4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11379" y="3525725"/>
            <a:ext cx="434975"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quot;No&quot; Symbol 41"/>
          <p:cNvSpPr/>
          <p:nvPr/>
        </p:nvSpPr>
        <p:spPr bwMode="auto">
          <a:xfrm>
            <a:off x="3867149" y="3632088"/>
            <a:ext cx="274320" cy="274320"/>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sp>
        <p:nvSpPr>
          <p:cNvPr id="43" name="&quot;No&quot; Symbol 42"/>
          <p:cNvSpPr/>
          <p:nvPr/>
        </p:nvSpPr>
        <p:spPr bwMode="auto">
          <a:xfrm>
            <a:off x="7769428" y="3507525"/>
            <a:ext cx="274320" cy="274320"/>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sp>
        <p:nvSpPr>
          <p:cNvPr id="44" name="&quot;No&quot; Symbol 43"/>
          <p:cNvSpPr/>
          <p:nvPr/>
        </p:nvSpPr>
        <p:spPr bwMode="auto">
          <a:xfrm>
            <a:off x="6674235" y="4898633"/>
            <a:ext cx="274320" cy="274320"/>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45" name="Straight Arrow Connector 44"/>
          <p:cNvCxnSpPr/>
          <p:nvPr/>
        </p:nvCxnSpPr>
        <p:spPr bwMode="auto">
          <a:xfrm flipV="1">
            <a:off x="3045619" y="4682219"/>
            <a:ext cx="558610" cy="432829"/>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46" name="Straight Arrow Connector 45"/>
          <p:cNvCxnSpPr/>
          <p:nvPr/>
        </p:nvCxnSpPr>
        <p:spPr bwMode="auto">
          <a:xfrm flipV="1">
            <a:off x="3045619" y="3516994"/>
            <a:ext cx="731043" cy="1552575"/>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47" name="Straight Arrow Connector 46"/>
          <p:cNvCxnSpPr/>
          <p:nvPr/>
        </p:nvCxnSpPr>
        <p:spPr bwMode="auto">
          <a:xfrm>
            <a:off x="3045619" y="5144656"/>
            <a:ext cx="688181" cy="169865"/>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sp>
        <p:nvSpPr>
          <p:cNvPr id="48" name="&quot;No&quot; Symbol 47"/>
          <p:cNvSpPr/>
          <p:nvPr/>
        </p:nvSpPr>
        <p:spPr bwMode="auto">
          <a:xfrm>
            <a:off x="3252549" y="5111798"/>
            <a:ext cx="274320" cy="274320"/>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49" name="Straight Connector 48"/>
          <p:cNvCxnSpPr/>
          <p:nvPr/>
        </p:nvCxnSpPr>
        <p:spPr bwMode="auto">
          <a:xfrm flipV="1">
            <a:off x="7228128" y="4506261"/>
            <a:ext cx="615773" cy="80826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5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65629" y="4238254"/>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8555" y="5045307"/>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Straight Connector 51"/>
          <p:cNvCxnSpPr>
            <a:stCxn id="21" idx="1"/>
          </p:cNvCxnSpPr>
          <p:nvPr/>
        </p:nvCxnSpPr>
        <p:spPr bwMode="auto">
          <a:xfrm>
            <a:off x="6220429" y="4546263"/>
            <a:ext cx="1923050" cy="768258"/>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pic>
        <p:nvPicPr>
          <p:cNvPr id="53"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29714" y="4219078"/>
            <a:ext cx="577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4609" y="5045307"/>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Straight Connector 54"/>
          <p:cNvCxnSpPr/>
          <p:nvPr/>
        </p:nvCxnSpPr>
        <p:spPr bwMode="auto">
          <a:xfrm flipH="1" flipV="1">
            <a:off x="8556560" y="3765187"/>
            <a:ext cx="438144" cy="230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58" name="TextBox 57"/>
          <p:cNvSpPr txBox="1"/>
          <p:nvPr/>
        </p:nvSpPr>
        <p:spPr>
          <a:xfrm>
            <a:off x="2341030" y="2904920"/>
            <a:ext cx="2526397" cy="307777"/>
          </a:xfrm>
          <a:prstGeom prst="rect">
            <a:avLst/>
          </a:prstGeom>
          <a:noFill/>
        </p:spPr>
        <p:txBody>
          <a:bodyPr wrap="none" rtlCol="0">
            <a:spAutoFit/>
          </a:bodyPr>
          <a:lstStyle/>
          <a:p>
            <a:r>
              <a:rPr lang="en-US" sz="1400" dirty="0">
                <a:latin typeface="+mn-lt"/>
              </a:rPr>
              <a:t>Radio Access Network (RAN)</a:t>
            </a:r>
          </a:p>
        </p:txBody>
      </p:sp>
      <p:sp>
        <p:nvSpPr>
          <p:cNvPr id="59" name="TextBox 58"/>
          <p:cNvSpPr txBox="1"/>
          <p:nvPr/>
        </p:nvSpPr>
        <p:spPr>
          <a:xfrm>
            <a:off x="6733522" y="2904920"/>
            <a:ext cx="2105063" cy="307777"/>
          </a:xfrm>
          <a:prstGeom prst="rect">
            <a:avLst/>
          </a:prstGeom>
          <a:noFill/>
        </p:spPr>
        <p:txBody>
          <a:bodyPr wrap="none" rtlCol="0">
            <a:spAutoFit/>
          </a:bodyPr>
          <a:lstStyle/>
          <a:p>
            <a:r>
              <a:rPr lang="en-US" sz="1400" dirty="0">
                <a:latin typeface="+mn-lt"/>
              </a:rPr>
              <a:t>5G Core Network (5GC)</a:t>
            </a:r>
          </a:p>
        </p:txBody>
      </p:sp>
    </p:spTree>
    <p:extLst>
      <p:ext uri="{BB962C8B-B14F-4D97-AF65-F5344CB8AC3E}">
        <p14:creationId xmlns:p14="http://schemas.microsoft.com/office/powerpoint/2010/main" val="3625674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632" y="1051560"/>
            <a:ext cx="11307948" cy="2499162"/>
          </a:xfrm>
        </p:spPr>
        <p:txBody>
          <a:bodyPr/>
          <a:lstStyle/>
          <a:p>
            <a:r>
              <a:rPr lang="en-US" sz="2800" dirty="0"/>
              <a:t>In the RAN 5G New Radio (NR) extends frequency spectrum, simultaneous</a:t>
            </a:r>
            <a:br>
              <a:rPr lang="en-US" sz="2800" dirty="0"/>
            </a:br>
            <a:r>
              <a:rPr lang="en-US" sz="2800" dirty="0"/>
              <a:t>multi-band communications to a base station/multi-base station access:</a:t>
            </a:r>
          </a:p>
          <a:p>
            <a:pPr lvl="1"/>
            <a:r>
              <a:rPr lang="en-US" dirty="0"/>
              <a:t>Frequency Range 1 (FR1) – 410 to 7125 MHz</a:t>
            </a:r>
          </a:p>
          <a:p>
            <a:pPr lvl="1"/>
            <a:r>
              <a:rPr lang="en-US" dirty="0"/>
              <a:t>Frequency Range 2 (FR2) – 24250 to 52600 MHz</a:t>
            </a:r>
          </a:p>
          <a:p>
            <a:r>
              <a:rPr lang="en-US" sz="2800" dirty="0"/>
              <a:t>Massive Multiple-Input Multiple-Output (</a:t>
            </a:r>
            <a:r>
              <a:rPr lang="en-US" sz="2800" dirty="0" err="1"/>
              <a:t>mMIMO</a:t>
            </a:r>
            <a:r>
              <a:rPr lang="en-US" sz="2800" dirty="0"/>
              <a:t>)</a:t>
            </a:r>
            <a:endParaRPr lang="en-US" dirty="0"/>
          </a:p>
        </p:txBody>
      </p:sp>
      <p:pic>
        <p:nvPicPr>
          <p:cNvPr id="8" name="Picture 7"/>
          <p:cNvPicPr>
            <a:picLocks noChangeAspect="1"/>
          </p:cNvPicPr>
          <p:nvPr/>
        </p:nvPicPr>
        <p:blipFill>
          <a:blip r:embed="rId2"/>
          <a:stretch>
            <a:fillRect/>
          </a:stretch>
        </p:blipFill>
        <p:spPr>
          <a:xfrm>
            <a:off x="7499266" y="3225461"/>
            <a:ext cx="4539598" cy="2687233"/>
          </a:xfrm>
          <a:prstGeom prst="rect">
            <a:avLst/>
          </a:prstGeom>
        </p:spPr>
      </p:pic>
      <p:sp>
        <p:nvSpPr>
          <p:cNvPr id="9" name="TextBox 8"/>
          <p:cNvSpPr txBox="1"/>
          <p:nvPr/>
        </p:nvSpPr>
        <p:spPr>
          <a:xfrm>
            <a:off x="7895796" y="5912694"/>
            <a:ext cx="3746538" cy="400110"/>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From Ericsson white paper GFMC-18-000530, November 2018</a:t>
            </a:r>
          </a:p>
          <a:p>
            <a:r>
              <a:rPr lang="en-US" sz="1000" dirty="0">
                <a:latin typeface="Arial" panose="020B0604020202020204" pitchFamily="34" charset="0"/>
                <a:cs typeface="Arial" panose="020B0604020202020204" pitchFamily="34" charset="0"/>
              </a:rPr>
              <a:t>Advanced Antenna Systems for 5G networks</a:t>
            </a:r>
          </a:p>
        </p:txBody>
      </p:sp>
      <p:sp>
        <p:nvSpPr>
          <p:cNvPr id="7" name="Content Placeholder 2"/>
          <p:cNvSpPr>
            <a:spLocks noGrp="1"/>
          </p:cNvSpPr>
          <p:nvPr>
            <p:ph sz="half" idx="1"/>
          </p:nvPr>
        </p:nvSpPr>
        <p:spPr>
          <a:xfrm>
            <a:off x="482643" y="3205064"/>
            <a:ext cx="7016623" cy="2809813"/>
          </a:xfrm>
        </p:spPr>
        <p:txBody>
          <a:bodyPr/>
          <a:lstStyle/>
          <a:p>
            <a:pPr lvl="1"/>
            <a:r>
              <a:rPr lang="en-US" dirty="0"/>
              <a:t>MIMO uses multiple antennas to increase radio signals focus/ jammer nulling</a:t>
            </a:r>
          </a:p>
          <a:p>
            <a:pPr lvl="1"/>
            <a:r>
              <a:rPr lang="en-US" dirty="0"/>
              <a:t>MIMO also acts as a bandwidth multiplier while using the same frequencies</a:t>
            </a:r>
          </a:p>
          <a:p>
            <a:pPr lvl="1"/>
            <a:r>
              <a:rPr lang="en-US" dirty="0"/>
              <a:t>Massive MIMO utilizes larger antennas arrays increase that focus &amp; bandwidth</a:t>
            </a:r>
          </a:p>
          <a:p>
            <a:pPr lvl="1"/>
            <a:r>
              <a:rPr lang="en-US" dirty="0"/>
              <a:t>Base stations can communicate with multiple users simultaneously</a:t>
            </a:r>
          </a:p>
          <a:p>
            <a:pPr lvl="1"/>
            <a:r>
              <a:rPr lang="en-US" dirty="0"/>
              <a:t>Users to multiple base stations simultaneously</a:t>
            </a:r>
          </a:p>
        </p:txBody>
      </p:sp>
      <p:sp>
        <p:nvSpPr>
          <p:cNvPr id="10" name="Title 1"/>
          <p:cNvSpPr txBox="1">
            <a:spLocks/>
          </p:cNvSpPr>
          <p:nvPr/>
        </p:nvSpPr>
        <p:spPr bwMode="auto">
          <a:xfrm>
            <a:off x="0" y="0"/>
            <a:ext cx="12192000" cy="657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800" kern="0" dirty="0"/>
              <a:t>5G New Radio Evolution</a:t>
            </a:r>
          </a:p>
        </p:txBody>
      </p:sp>
    </p:spTree>
    <p:extLst>
      <p:ext uri="{BB962C8B-B14F-4D97-AF65-F5344CB8AC3E}">
        <p14:creationId xmlns:p14="http://schemas.microsoft.com/office/powerpoint/2010/main" val="2895292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bwMode="auto">
          <a:xfrm>
            <a:off x="8483840" y="3801269"/>
            <a:ext cx="1719340" cy="0"/>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sp>
        <p:nvSpPr>
          <p:cNvPr id="2" name="Title 1"/>
          <p:cNvSpPr>
            <a:spLocks noGrp="1"/>
          </p:cNvSpPr>
          <p:nvPr>
            <p:ph type="title"/>
          </p:nvPr>
        </p:nvSpPr>
        <p:spPr>
          <a:xfrm>
            <a:off x="0" y="0"/>
            <a:ext cx="12192000" cy="657225"/>
          </a:xfrm>
        </p:spPr>
        <p:txBody>
          <a:bodyPr/>
          <a:lstStyle/>
          <a:p>
            <a:pPr lvl="0"/>
            <a:r>
              <a:rPr lang="en-US" dirty="0"/>
              <a:t>5G SA Slicing</a:t>
            </a:r>
          </a:p>
        </p:txBody>
      </p:sp>
      <p:sp>
        <p:nvSpPr>
          <p:cNvPr id="4" name="Content Placeholder 3"/>
          <p:cNvSpPr>
            <a:spLocks noGrp="1"/>
          </p:cNvSpPr>
          <p:nvPr>
            <p:ph sz="quarter" idx="11"/>
          </p:nvPr>
        </p:nvSpPr>
        <p:spPr>
          <a:xfrm>
            <a:off x="480132" y="1046715"/>
            <a:ext cx="11492526" cy="5075237"/>
          </a:xfrm>
        </p:spPr>
        <p:txBody>
          <a:bodyPr/>
          <a:lstStyle/>
          <a:p>
            <a:r>
              <a:rPr lang="en-US" dirty="0"/>
              <a:t>Virtualized network elements running on shared hardware enables slicing</a:t>
            </a:r>
          </a:p>
          <a:p>
            <a:pPr lvl="1"/>
            <a:r>
              <a:rPr lang="en-US" dirty="0"/>
              <a:t>Software defined networking multiplexes those virtualized and independent logical networks on the same physical infrastructure</a:t>
            </a:r>
          </a:p>
          <a:p>
            <a:pPr lvl="1"/>
            <a:r>
              <a:rPr lang="en-US" dirty="0"/>
              <a:t>Each network slice is an isolated end-to-end network, tailored to fulfill diverse requirements requested by a particular customer or application</a:t>
            </a:r>
          </a:p>
        </p:txBody>
      </p:sp>
      <p:sp>
        <p:nvSpPr>
          <p:cNvPr id="8" name="Rectangle 7"/>
          <p:cNvSpPr/>
          <p:nvPr/>
        </p:nvSpPr>
        <p:spPr bwMode="auto">
          <a:xfrm>
            <a:off x="2033208" y="3213100"/>
            <a:ext cx="3142042"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10" name="Straight Connector 9"/>
          <p:cNvCxnSpPr>
            <a:stCxn id="8" idx="3"/>
            <a:endCxn id="19" idx="1"/>
          </p:cNvCxnSpPr>
          <p:nvPr/>
        </p:nvCxnSpPr>
        <p:spPr bwMode="auto">
          <a:xfrm>
            <a:off x="5175250" y="4486844"/>
            <a:ext cx="1045179" cy="386781"/>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cxnSp>
        <p:nvCxnSpPr>
          <p:cNvPr id="14" name="Straight Connector 13"/>
          <p:cNvCxnSpPr>
            <a:endCxn id="8" idx="3"/>
          </p:cNvCxnSpPr>
          <p:nvPr/>
        </p:nvCxnSpPr>
        <p:spPr bwMode="auto">
          <a:xfrm flipV="1">
            <a:off x="3981450" y="4486844"/>
            <a:ext cx="1193800" cy="179809"/>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2" y="3984608"/>
            <a:ext cx="60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bwMode="auto">
          <a:xfrm flipH="1" flipV="1">
            <a:off x="7010401" y="3469484"/>
            <a:ext cx="844153" cy="4433"/>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19" name="Rectangle 18"/>
          <p:cNvSpPr/>
          <p:nvPr/>
        </p:nvSpPr>
        <p:spPr bwMode="auto">
          <a:xfrm>
            <a:off x="6220429" y="3213100"/>
            <a:ext cx="3128478" cy="332105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0" name="Straight Connector 19"/>
          <p:cNvCxnSpPr>
            <a:stCxn id="19" idx="1"/>
          </p:cNvCxnSpPr>
          <p:nvPr/>
        </p:nvCxnSpPr>
        <p:spPr bwMode="auto">
          <a:xfrm flipV="1">
            <a:off x="6220429" y="3467435"/>
            <a:ext cx="789971" cy="140619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714" y="3231939"/>
            <a:ext cx="577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bwMode="auto">
          <a:xfrm flipH="1" flipV="1">
            <a:off x="7886940" y="3628389"/>
            <a:ext cx="596900" cy="21971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0" name="Straight Connector 29"/>
          <p:cNvCxnSpPr>
            <a:stCxn id="19" idx="1"/>
          </p:cNvCxnSpPr>
          <p:nvPr/>
        </p:nvCxnSpPr>
        <p:spPr bwMode="auto">
          <a:xfrm flipV="1">
            <a:off x="6220429" y="3848100"/>
            <a:ext cx="2263411" cy="1025525"/>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pic>
        <p:nvPicPr>
          <p:cNvPr id="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0953" y="3527340"/>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629" y="3251115"/>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3" name="Straight Connector 62"/>
          <p:cNvCxnSpPr/>
          <p:nvPr/>
        </p:nvCxnSpPr>
        <p:spPr bwMode="auto">
          <a:xfrm>
            <a:off x="8483840" y="5845262"/>
            <a:ext cx="1719340" cy="0"/>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64" name="Straight Connector 63"/>
          <p:cNvCxnSpPr/>
          <p:nvPr/>
        </p:nvCxnSpPr>
        <p:spPr bwMode="auto">
          <a:xfrm flipH="1" flipV="1">
            <a:off x="7010401" y="6088944"/>
            <a:ext cx="844153" cy="4433"/>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66" name="Straight Connector 65"/>
          <p:cNvCxnSpPr/>
          <p:nvPr/>
        </p:nvCxnSpPr>
        <p:spPr bwMode="auto">
          <a:xfrm flipH="1">
            <a:off x="7854554" y="5870575"/>
            <a:ext cx="629286" cy="22280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6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629" y="5870575"/>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1" name="Straight Connector 80"/>
          <p:cNvCxnSpPr>
            <a:stCxn id="19" idx="1"/>
          </p:cNvCxnSpPr>
          <p:nvPr/>
        </p:nvCxnSpPr>
        <p:spPr bwMode="auto">
          <a:xfrm>
            <a:off x="6220429" y="4873625"/>
            <a:ext cx="2263411" cy="958851"/>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85" name="Straight Connector 84"/>
          <p:cNvCxnSpPr>
            <a:stCxn id="19" idx="1"/>
          </p:cNvCxnSpPr>
          <p:nvPr/>
        </p:nvCxnSpPr>
        <p:spPr bwMode="auto">
          <a:xfrm>
            <a:off x="6220429" y="4873625"/>
            <a:ext cx="789971" cy="1215319"/>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90" name="Straight Connector 89"/>
          <p:cNvCxnSpPr/>
          <p:nvPr/>
        </p:nvCxnSpPr>
        <p:spPr bwMode="auto">
          <a:xfrm>
            <a:off x="8483840" y="4821868"/>
            <a:ext cx="1719340" cy="0"/>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91" name="Straight Connector 90"/>
          <p:cNvCxnSpPr/>
          <p:nvPr/>
        </p:nvCxnSpPr>
        <p:spPr bwMode="auto">
          <a:xfrm flipH="1">
            <a:off x="7854554" y="4847181"/>
            <a:ext cx="629286" cy="22280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94" name="Straight Connector 93"/>
          <p:cNvCxnSpPr/>
          <p:nvPr/>
        </p:nvCxnSpPr>
        <p:spPr bwMode="auto">
          <a:xfrm flipH="1">
            <a:off x="7010400" y="5099586"/>
            <a:ext cx="852393" cy="989358"/>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96" name="Straight Connector 95"/>
          <p:cNvCxnSpPr>
            <a:stCxn id="19" idx="1"/>
          </p:cNvCxnSpPr>
          <p:nvPr/>
        </p:nvCxnSpPr>
        <p:spPr bwMode="auto">
          <a:xfrm flipV="1">
            <a:off x="6220429" y="4806951"/>
            <a:ext cx="2263411" cy="66674"/>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pic>
        <p:nvPicPr>
          <p:cNvPr id="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714" y="5851399"/>
            <a:ext cx="577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0953" y="5571333"/>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0953" y="4547939"/>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629" y="4847181"/>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Freeform 98"/>
          <p:cNvSpPr/>
          <p:nvPr/>
        </p:nvSpPr>
        <p:spPr bwMode="auto">
          <a:xfrm>
            <a:off x="2546648" y="3743057"/>
            <a:ext cx="7605756" cy="1003147"/>
          </a:xfrm>
          <a:custGeom>
            <a:avLst/>
            <a:gdLst>
              <a:gd name="connsiteX0" fmla="*/ 0 w 5334322"/>
              <a:gd name="connsiteY0" fmla="*/ 495348 h 1456119"/>
              <a:gd name="connsiteX1" fmla="*/ 1435693 w 5334322"/>
              <a:gd name="connsiteY1" fmla="*/ 1255924 h 1456119"/>
              <a:gd name="connsiteX2" fmla="*/ 2615013 w 5334322"/>
              <a:gd name="connsiteY2" fmla="*/ 1042279 h 1456119"/>
              <a:gd name="connsiteX3" fmla="*/ 3683237 w 5334322"/>
              <a:gd name="connsiteY3" fmla="*/ 1426840 h 1456119"/>
              <a:gd name="connsiteX4" fmla="*/ 4358355 w 5334322"/>
              <a:gd name="connsiteY4" fmla="*/ 110787 h 1456119"/>
              <a:gd name="connsiteX5" fmla="*/ 5272755 w 5334322"/>
              <a:gd name="connsiteY5" fmla="*/ 68058 h 1456119"/>
              <a:gd name="connsiteX0" fmla="*/ 0 w 5334461"/>
              <a:gd name="connsiteY0" fmla="*/ 485966 h 1324722"/>
              <a:gd name="connsiteX1" fmla="*/ 1435693 w 5334461"/>
              <a:gd name="connsiteY1" fmla="*/ 1246542 h 1324722"/>
              <a:gd name="connsiteX2" fmla="*/ 2615013 w 5334461"/>
              <a:gd name="connsiteY2" fmla="*/ 1032897 h 1324722"/>
              <a:gd name="connsiteX3" fmla="*/ 3666145 w 5334461"/>
              <a:gd name="connsiteY3" fmla="*/ 1289271 h 1324722"/>
              <a:gd name="connsiteX4" fmla="*/ 4358355 w 5334461"/>
              <a:gd name="connsiteY4" fmla="*/ 101405 h 1324722"/>
              <a:gd name="connsiteX5" fmla="*/ 5272755 w 5334461"/>
              <a:gd name="connsiteY5" fmla="*/ 58676 h 1324722"/>
              <a:gd name="connsiteX0" fmla="*/ 0 w 5334461"/>
              <a:gd name="connsiteY0" fmla="*/ 485966 h 1325672"/>
              <a:gd name="connsiteX1" fmla="*/ 1410056 w 5334461"/>
              <a:gd name="connsiteY1" fmla="*/ 1161084 h 1325672"/>
              <a:gd name="connsiteX2" fmla="*/ 2615013 w 5334461"/>
              <a:gd name="connsiteY2" fmla="*/ 1032897 h 1325672"/>
              <a:gd name="connsiteX3" fmla="*/ 3666145 w 5334461"/>
              <a:gd name="connsiteY3" fmla="*/ 1289271 h 1325672"/>
              <a:gd name="connsiteX4" fmla="*/ 4358355 w 5334461"/>
              <a:gd name="connsiteY4" fmla="*/ 101405 h 1325672"/>
              <a:gd name="connsiteX5" fmla="*/ 5272755 w 5334461"/>
              <a:gd name="connsiteY5" fmla="*/ 58676 h 1325672"/>
              <a:gd name="connsiteX0" fmla="*/ 0 w 5989388"/>
              <a:gd name="connsiteY0" fmla="*/ 427290 h 1266996"/>
              <a:gd name="connsiteX1" fmla="*/ 1410056 w 5989388"/>
              <a:gd name="connsiteY1" fmla="*/ 1102408 h 1266996"/>
              <a:gd name="connsiteX2" fmla="*/ 2615013 w 5989388"/>
              <a:gd name="connsiteY2" fmla="*/ 974221 h 1266996"/>
              <a:gd name="connsiteX3" fmla="*/ 3666145 w 5989388"/>
              <a:gd name="connsiteY3" fmla="*/ 1230595 h 1266996"/>
              <a:gd name="connsiteX4" fmla="*/ 4358355 w 5989388"/>
              <a:gd name="connsiteY4" fmla="*/ 42729 h 1266996"/>
              <a:gd name="connsiteX5" fmla="*/ 5973510 w 5989388"/>
              <a:gd name="connsiteY5" fmla="*/ 324741 h 1266996"/>
              <a:gd name="connsiteX6" fmla="*/ 5272755 w 5989388"/>
              <a:gd name="connsiteY6" fmla="*/ 0 h 1266996"/>
              <a:gd name="connsiteX0" fmla="*/ 0 w 7614302"/>
              <a:gd name="connsiteY0" fmla="*/ 416122 h 1255828"/>
              <a:gd name="connsiteX1" fmla="*/ 1410056 w 7614302"/>
              <a:gd name="connsiteY1" fmla="*/ 1091240 h 1255828"/>
              <a:gd name="connsiteX2" fmla="*/ 2615013 w 7614302"/>
              <a:gd name="connsiteY2" fmla="*/ 963053 h 1255828"/>
              <a:gd name="connsiteX3" fmla="*/ 3666145 w 7614302"/>
              <a:gd name="connsiteY3" fmla="*/ 1219427 h 1255828"/>
              <a:gd name="connsiteX4" fmla="*/ 4358355 w 7614302"/>
              <a:gd name="connsiteY4" fmla="*/ 31561 h 1255828"/>
              <a:gd name="connsiteX5" fmla="*/ 5973510 w 7614302"/>
              <a:gd name="connsiteY5" fmla="*/ 313573 h 1255828"/>
              <a:gd name="connsiteX6" fmla="*/ 7614302 w 7614302"/>
              <a:gd name="connsiteY6" fmla="*/ 373393 h 1255828"/>
              <a:gd name="connsiteX0" fmla="*/ 0 w 7614302"/>
              <a:gd name="connsiteY0" fmla="*/ 103041 h 907050"/>
              <a:gd name="connsiteX1" fmla="*/ 1410056 w 7614302"/>
              <a:gd name="connsiteY1" fmla="*/ 778159 h 907050"/>
              <a:gd name="connsiteX2" fmla="*/ 2615013 w 7614302"/>
              <a:gd name="connsiteY2" fmla="*/ 649972 h 907050"/>
              <a:gd name="connsiteX3" fmla="*/ 3666145 w 7614302"/>
              <a:gd name="connsiteY3" fmla="*/ 906346 h 907050"/>
              <a:gd name="connsiteX4" fmla="*/ 4734370 w 7614302"/>
              <a:gd name="connsiteY4" fmla="*/ 555968 h 907050"/>
              <a:gd name="connsiteX5" fmla="*/ 5973510 w 7614302"/>
              <a:gd name="connsiteY5" fmla="*/ 492 h 907050"/>
              <a:gd name="connsiteX6" fmla="*/ 7614302 w 7614302"/>
              <a:gd name="connsiteY6" fmla="*/ 60312 h 907050"/>
              <a:gd name="connsiteX0" fmla="*/ 0 w 7614302"/>
              <a:gd name="connsiteY0" fmla="*/ 154118 h 958127"/>
              <a:gd name="connsiteX1" fmla="*/ 1410056 w 7614302"/>
              <a:gd name="connsiteY1" fmla="*/ 829236 h 958127"/>
              <a:gd name="connsiteX2" fmla="*/ 2615013 w 7614302"/>
              <a:gd name="connsiteY2" fmla="*/ 701049 h 958127"/>
              <a:gd name="connsiteX3" fmla="*/ 3666145 w 7614302"/>
              <a:gd name="connsiteY3" fmla="*/ 957423 h 958127"/>
              <a:gd name="connsiteX4" fmla="*/ 4734370 w 7614302"/>
              <a:gd name="connsiteY4" fmla="*/ 607045 h 958127"/>
              <a:gd name="connsiteX5" fmla="*/ 5947872 w 7614302"/>
              <a:gd name="connsiteY5" fmla="*/ 295 h 958127"/>
              <a:gd name="connsiteX6" fmla="*/ 7614302 w 7614302"/>
              <a:gd name="connsiteY6" fmla="*/ 111389 h 958127"/>
              <a:gd name="connsiteX0" fmla="*/ 0 w 7605756"/>
              <a:gd name="connsiteY0" fmla="*/ 162370 h 966379"/>
              <a:gd name="connsiteX1" fmla="*/ 1410056 w 7605756"/>
              <a:gd name="connsiteY1" fmla="*/ 837488 h 966379"/>
              <a:gd name="connsiteX2" fmla="*/ 2615013 w 7605756"/>
              <a:gd name="connsiteY2" fmla="*/ 709301 h 966379"/>
              <a:gd name="connsiteX3" fmla="*/ 3666145 w 7605756"/>
              <a:gd name="connsiteY3" fmla="*/ 965675 h 966379"/>
              <a:gd name="connsiteX4" fmla="*/ 4734370 w 7605756"/>
              <a:gd name="connsiteY4" fmla="*/ 615297 h 966379"/>
              <a:gd name="connsiteX5" fmla="*/ 5947872 w 7605756"/>
              <a:gd name="connsiteY5" fmla="*/ 8547 h 966379"/>
              <a:gd name="connsiteX6" fmla="*/ 7605756 w 7605756"/>
              <a:gd name="connsiteY6" fmla="*/ 0 h 966379"/>
              <a:gd name="connsiteX0" fmla="*/ 0 w 7605756"/>
              <a:gd name="connsiteY0" fmla="*/ 162370 h 1017555"/>
              <a:gd name="connsiteX1" fmla="*/ 1410056 w 7605756"/>
              <a:gd name="connsiteY1" fmla="*/ 837488 h 1017555"/>
              <a:gd name="connsiteX2" fmla="*/ 2615013 w 7605756"/>
              <a:gd name="connsiteY2" fmla="*/ 709301 h 1017555"/>
              <a:gd name="connsiteX3" fmla="*/ 3666145 w 7605756"/>
              <a:gd name="connsiteY3" fmla="*/ 1016950 h 1017555"/>
              <a:gd name="connsiteX4" fmla="*/ 4734370 w 7605756"/>
              <a:gd name="connsiteY4" fmla="*/ 615297 h 1017555"/>
              <a:gd name="connsiteX5" fmla="*/ 5947872 w 7605756"/>
              <a:gd name="connsiteY5" fmla="*/ 8547 h 1017555"/>
              <a:gd name="connsiteX6" fmla="*/ 7605756 w 7605756"/>
              <a:gd name="connsiteY6" fmla="*/ 0 h 1017555"/>
              <a:gd name="connsiteX0" fmla="*/ 0 w 7605756"/>
              <a:gd name="connsiteY0" fmla="*/ 162370 h 1018330"/>
              <a:gd name="connsiteX1" fmla="*/ 1410056 w 7605756"/>
              <a:gd name="connsiteY1" fmla="*/ 837488 h 1018330"/>
              <a:gd name="connsiteX2" fmla="*/ 2615013 w 7605756"/>
              <a:gd name="connsiteY2" fmla="*/ 709301 h 1018330"/>
              <a:gd name="connsiteX3" fmla="*/ 3666145 w 7605756"/>
              <a:gd name="connsiteY3" fmla="*/ 1016950 h 1018330"/>
              <a:gd name="connsiteX4" fmla="*/ 4785645 w 7605756"/>
              <a:gd name="connsiteY4" fmla="*/ 564023 h 1018330"/>
              <a:gd name="connsiteX5" fmla="*/ 5947872 w 7605756"/>
              <a:gd name="connsiteY5" fmla="*/ 8547 h 1018330"/>
              <a:gd name="connsiteX6" fmla="*/ 7605756 w 7605756"/>
              <a:gd name="connsiteY6" fmla="*/ 0 h 1018330"/>
              <a:gd name="connsiteX0" fmla="*/ 0 w 7605756"/>
              <a:gd name="connsiteY0" fmla="*/ 162370 h 1003147"/>
              <a:gd name="connsiteX1" fmla="*/ 1410056 w 7605756"/>
              <a:gd name="connsiteY1" fmla="*/ 837488 h 1003147"/>
              <a:gd name="connsiteX2" fmla="*/ 2615013 w 7605756"/>
              <a:gd name="connsiteY2" fmla="*/ 709301 h 1003147"/>
              <a:gd name="connsiteX3" fmla="*/ 3612805 w 7605756"/>
              <a:gd name="connsiteY3" fmla="*/ 1001710 h 1003147"/>
              <a:gd name="connsiteX4" fmla="*/ 4785645 w 7605756"/>
              <a:gd name="connsiteY4" fmla="*/ 564023 h 1003147"/>
              <a:gd name="connsiteX5" fmla="*/ 5947872 w 7605756"/>
              <a:gd name="connsiteY5" fmla="*/ 8547 h 1003147"/>
              <a:gd name="connsiteX6" fmla="*/ 7605756 w 7605756"/>
              <a:gd name="connsiteY6" fmla="*/ 0 h 10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5756" h="1003147">
                <a:moveTo>
                  <a:pt x="0" y="162370"/>
                </a:moveTo>
                <a:cubicBezTo>
                  <a:pt x="499929" y="497080"/>
                  <a:pt x="974221" y="746333"/>
                  <a:pt x="1410056" y="837488"/>
                </a:cubicBezTo>
                <a:cubicBezTo>
                  <a:pt x="1845891" y="928643"/>
                  <a:pt x="2247888" y="681931"/>
                  <a:pt x="2615013" y="709301"/>
                </a:cubicBezTo>
                <a:cubicBezTo>
                  <a:pt x="2982138" y="736671"/>
                  <a:pt x="3251033" y="1025923"/>
                  <a:pt x="3612805" y="1001710"/>
                </a:cubicBezTo>
                <a:cubicBezTo>
                  <a:pt x="3974577" y="977497"/>
                  <a:pt x="4396467" y="729550"/>
                  <a:pt x="4785645" y="564023"/>
                </a:cubicBezTo>
                <a:cubicBezTo>
                  <a:pt x="5174823" y="398496"/>
                  <a:pt x="5795472" y="15668"/>
                  <a:pt x="5947872" y="8547"/>
                </a:cubicBezTo>
                <a:cubicBezTo>
                  <a:pt x="6100272" y="1426"/>
                  <a:pt x="7460478" y="5697"/>
                  <a:pt x="7605756" y="0"/>
                </a:cubicBezTo>
              </a:path>
            </a:pathLst>
          </a:custGeom>
          <a:noFill/>
          <a:ln w="38100" cap="flat" cmpd="sng" algn="ctr">
            <a:solidFill>
              <a:srgbClr val="00B050"/>
            </a:solidFill>
            <a:prstDash val="dash"/>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2" name="Freeform 101"/>
          <p:cNvSpPr/>
          <p:nvPr/>
        </p:nvSpPr>
        <p:spPr bwMode="auto">
          <a:xfrm>
            <a:off x="2560638" y="3339421"/>
            <a:ext cx="5335023" cy="1333386"/>
          </a:xfrm>
          <a:custGeom>
            <a:avLst/>
            <a:gdLst>
              <a:gd name="connsiteX0" fmla="*/ 0 w 5334322"/>
              <a:gd name="connsiteY0" fmla="*/ 495348 h 1456119"/>
              <a:gd name="connsiteX1" fmla="*/ 1435693 w 5334322"/>
              <a:gd name="connsiteY1" fmla="*/ 1255924 h 1456119"/>
              <a:gd name="connsiteX2" fmla="*/ 2615013 w 5334322"/>
              <a:gd name="connsiteY2" fmla="*/ 1042279 h 1456119"/>
              <a:gd name="connsiteX3" fmla="*/ 3683237 w 5334322"/>
              <a:gd name="connsiteY3" fmla="*/ 1426840 h 1456119"/>
              <a:gd name="connsiteX4" fmla="*/ 4358355 w 5334322"/>
              <a:gd name="connsiteY4" fmla="*/ 110787 h 1456119"/>
              <a:gd name="connsiteX5" fmla="*/ 5272755 w 5334322"/>
              <a:gd name="connsiteY5" fmla="*/ 68058 h 1456119"/>
              <a:gd name="connsiteX0" fmla="*/ 0 w 5334461"/>
              <a:gd name="connsiteY0" fmla="*/ 485966 h 1324722"/>
              <a:gd name="connsiteX1" fmla="*/ 1435693 w 5334461"/>
              <a:gd name="connsiteY1" fmla="*/ 1246542 h 1324722"/>
              <a:gd name="connsiteX2" fmla="*/ 2615013 w 5334461"/>
              <a:gd name="connsiteY2" fmla="*/ 1032897 h 1324722"/>
              <a:gd name="connsiteX3" fmla="*/ 3666145 w 5334461"/>
              <a:gd name="connsiteY3" fmla="*/ 1289271 h 1324722"/>
              <a:gd name="connsiteX4" fmla="*/ 4358355 w 5334461"/>
              <a:gd name="connsiteY4" fmla="*/ 101405 h 1324722"/>
              <a:gd name="connsiteX5" fmla="*/ 5272755 w 5334461"/>
              <a:gd name="connsiteY5" fmla="*/ 58676 h 1324722"/>
              <a:gd name="connsiteX0" fmla="*/ 0 w 5334461"/>
              <a:gd name="connsiteY0" fmla="*/ 485966 h 1325672"/>
              <a:gd name="connsiteX1" fmla="*/ 1410056 w 5334461"/>
              <a:gd name="connsiteY1" fmla="*/ 1161084 h 1325672"/>
              <a:gd name="connsiteX2" fmla="*/ 2615013 w 5334461"/>
              <a:gd name="connsiteY2" fmla="*/ 1032897 h 1325672"/>
              <a:gd name="connsiteX3" fmla="*/ 3666145 w 5334461"/>
              <a:gd name="connsiteY3" fmla="*/ 1289271 h 1325672"/>
              <a:gd name="connsiteX4" fmla="*/ 4358355 w 5334461"/>
              <a:gd name="connsiteY4" fmla="*/ 101405 h 1325672"/>
              <a:gd name="connsiteX5" fmla="*/ 5272755 w 5334461"/>
              <a:gd name="connsiteY5" fmla="*/ 58676 h 1325672"/>
              <a:gd name="connsiteX0" fmla="*/ 0 w 5335023"/>
              <a:gd name="connsiteY0" fmla="*/ 486522 h 1333386"/>
              <a:gd name="connsiteX1" fmla="*/ 1410056 w 5335023"/>
              <a:gd name="connsiteY1" fmla="*/ 1161640 h 1333386"/>
              <a:gd name="connsiteX2" fmla="*/ 2615013 w 5335023"/>
              <a:gd name="connsiteY2" fmla="*/ 1033453 h 1333386"/>
              <a:gd name="connsiteX3" fmla="*/ 3597565 w 5335023"/>
              <a:gd name="connsiteY3" fmla="*/ 1297447 h 1333386"/>
              <a:gd name="connsiteX4" fmla="*/ 4358355 w 5335023"/>
              <a:gd name="connsiteY4" fmla="*/ 101961 h 1333386"/>
              <a:gd name="connsiteX5" fmla="*/ 5272755 w 5335023"/>
              <a:gd name="connsiteY5" fmla="*/ 59232 h 133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5023" h="1333386">
                <a:moveTo>
                  <a:pt x="0" y="486522"/>
                </a:moveTo>
                <a:cubicBezTo>
                  <a:pt x="499929" y="821232"/>
                  <a:pt x="974221" y="1070485"/>
                  <a:pt x="1410056" y="1161640"/>
                </a:cubicBezTo>
                <a:cubicBezTo>
                  <a:pt x="1845891" y="1252795"/>
                  <a:pt x="2250428" y="1010819"/>
                  <a:pt x="2615013" y="1033453"/>
                </a:cubicBezTo>
                <a:cubicBezTo>
                  <a:pt x="2979598" y="1056087"/>
                  <a:pt x="3307008" y="1452696"/>
                  <a:pt x="3597565" y="1297447"/>
                </a:cubicBezTo>
                <a:cubicBezTo>
                  <a:pt x="3888122" y="1142198"/>
                  <a:pt x="4079157" y="308330"/>
                  <a:pt x="4358355" y="101961"/>
                </a:cubicBezTo>
                <a:cubicBezTo>
                  <a:pt x="4637553" y="-104408"/>
                  <a:pt x="5584676" y="67778"/>
                  <a:pt x="5272755" y="59232"/>
                </a:cubicBezTo>
              </a:path>
            </a:pathLst>
          </a:custGeom>
          <a:noFill/>
          <a:ln w="38100" cap="flat" cmpd="sng" algn="ctr">
            <a:solidFill>
              <a:srgbClr val="00B050"/>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9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2051" y="3696495"/>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Freeform 100"/>
          <p:cNvSpPr/>
          <p:nvPr/>
        </p:nvSpPr>
        <p:spPr bwMode="auto">
          <a:xfrm>
            <a:off x="2939753" y="4642861"/>
            <a:ext cx="4822499" cy="1292573"/>
          </a:xfrm>
          <a:custGeom>
            <a:avLst/>
            <a:gdLst>
              <a:gd name="connsiteX0" fmla="*/ 0 w 4879649"/>
              <a:gd name="connsiteY0" fmla="*/ 449280 h 1423726"/>
              <a:gd name="connsiteX1" fmla="*/ 1025496 w 4879649"/>
              <a:gd name="connsiteY1" fmla="*/ 141631 h 1423726"/>
              <a:gd name="connsiteX2" fmla="*/ 2256090 w 4879649"/>
              <a:gd name="connsiteY2" fmla="*/ 13444 h 1423726"/>
              <a:gd name="connsiteX3" fmla="*/ 3290131 w 4879649"/>
              <a:gd name="connsiteY3" fmla="*/ 449280 h 1423726"/>
              <a:gd name="connsiteX4" fmla="*/ 4033615 w 4879649"/>
              <a:gd name="connsiteY4" fmla="*/ 1423500 h 1423726"/>
              <a:gd name="connsiteX5" fmla="*/ 4879649 w 4879649"/>
              <a:gd name="connsiteY5" fmla="*/ 543283 h 1423726"/>
              <a:gd name="connsiteX0" fmla="*/ 0 w 4879649"/>
              <a:gd name="connsiteY0" fmla="*/ 443420 h 1417866"/>
              <a:gd name="connsiteX1" fmla="*/ 1025496 w 4879649"/>
              <a:gd name="connsiteY1" fmla="*/ 186571 h 1417866"/>
              <a:gd name="connsiteX2" fmla="*/ 2256090 w 4879649"/>
              <a:gd name="connsiteY2" fmla="*/ 7584 h 1417866"/>
              <a:gd name="connsiteX3" fmla="*/ 3290131 w 4879649"/>
              <a:gd name="connsiteY3" fmla="*/ 443420 h 1417866"/>
              <a:gd name="connsiteX4" fmla="*/ 4033615 w 4879649"/>
              <a:gd name="connsiteY4" fmla="*/ 1417640 h 1417866"/>
              <a:gd name="connsiteX5" fmla="*/ 4879649 w 4879649"/>
              <a:gd name="connsiteY5" fmla="*/ 537423 h 1417866"/>
              <a:gd name="connsiteX0" fmla="*/ 0 w 4879649"/>
              <a:gd name="connsiteY0" fmla="*/ 400879 h 1375325"/>
              <a:gd name="connsiteX1" fmla="*/ 1025496 w 4879649"/>
              <a:gd name="connsiteY1" fmla="*/ 144030 h 1375325"/>
              <a:gd name="connsiteX2" fmla="*/ 2262440 w 4879649"/>
              <a:gd name="connsiteY2" fmla="*/ 9493 h 1375325"/>
              <a:gd name="connsiteX3" fmla="*/ 3290131 w 4879649"/>
              <a:gd name="connsiteY3" fmla="*/ 400879 h 1375325"/>
              <a:gd name="connsiteX4" fmla="*/ 4033615 w 4879649"/>
              <a:gd name="connsiteY4" fmla="*/ 1375099 h 1375325"/>
              <a:gd name="connsiteX5" fmla="*/ 4879649 w 4879649"/>
              <a:gd name="connsiteY5" fmla="*/ 494882 h 1375325"/>
              <a:gd name="connsiteX0" fmla="*/ 0 w 4879649"/>
              <a:gd name="connsiteY0" fmla="*/ 400879 h 1337236"/>
              <a:gd name="connsiteX1" fmla="*/ 1025496 w 4879649"/>
              <a:gd name="connsiteY1" fmla="*/ 144030 h 1337236"/>
              <a:gd name="connsiteX2" fmla="*/ 2262440 w 4879649"/>
              <a:gd name="connsiteY2" fmla="*/ 9493 h 1337236"/>
              <a:gd name="connsiteX3" fmla="*/ 3290131 w 4879649"/>
              <a:gd name="connsiteY3" fmla="*/ 400879 h 1337236"/>
              <a:gd name="connsiteX4" fmla="*/ 4116165 w 4879649"/>
              <a:gd name="connsiteY4" fmla="*/ 1336999 h 1337236"/>
              <a:gd name="connsiteX5" fmla="*/ 4879649 w 4879649"/>
              <a:gd name="connsiteY5" fmla="*/ 494882 h 1337236"/>
              <a:gd name="connsiteX0" fmla="*/ 0 w 4822499"/>
              <a:gd name="connsiteY0" fmla="*/ 400879 h 1337022"/>
              <a:gd name="connsiteX1" fmla="*/ 1025496 w 4822499"/>
              <a:gd name="connsiteY1" fmla="*/ 144030 h 1337022"/>
              <a:gd name="connsiteX2" fmla="*/ 2262440 w 4822499"/>
              <a:gd name="connsiteY2" fmla="*/ 9493 h 1337022"/>
              <a:gd name="connsiteX3" fmla="*/ 3290131 w 4822499"/>
              <a:gd name="connsiteY3" fmla="*/ 400879 h 1337022"/>
              <a:gd name="connsiteX4" fmla="*/ 4116165 w 4822499"/>
              <a:gd name="connsiteY4" fmla="*/ 1336999 h 1337022"/>
              <a:gd name="connsiteX5" fmla="*/ 4822499 w 4822499"/>
              <a:gd name="connsiteY5" fmla="*/ 431382 h 1337022"/>
              <a:gd name="connsiteX0" fmla="*/ 0 w 4822499"/>
              <a:gd name="connsiteY0" fmla="*/ 400879 h 1279874"/>
              <a:gd name="connsiteX1" fmla="*/ 1025496 w 4822499"/>
              <a:gd name="connsiteY1" fmla="*/ 144030 h 1279874"/>
              <a:gd name="connsiteX2" fmla="*/ 2262440 w 4822499"/>
              <a:gd name="connsiteY2" fmla="*/ 9493 h 1279874"/>
              <a:gd name="connsiteX3" fmla="*/ 3290131 w 4822499"/>
              <a:gd name="connsiteY3" fmla="*/ 400879 h 1279874"/>
              <a:gd name="connsiteX4" fmla="*/ 4084415 w 4822499"/>
              <a:gd name="connsiteY4" fmla="*/ 1279849 h 1279874"/>
              <a:gd name="connsiteX5" fmla="*/ 4822499 w 4822499"/>
              <a:gd name="connsiteY5" fmla="*/ 431382 h 1279874"/>
              <a:gd name="connsiteX0" fmla="*/ 0 w 4822499"/>
              <a:gd name="connsiteY0" fmla="*/ 400879 h 1292573"/>
              <a:gd name="connsiteX1" fmla="*/ 1025496 w 4822499"/>
              <a:gd name="connsiteY1" fmla="*/ 144030 h 1292573"/>
              <a:gd name="connsiteX2" fmla="*/ 2262440 w 4822499"/>
              <a:gd name="connsiteY2" fmla="*/ 9493 h 1292573"/>
              <a:gd name="connsiteX3" fmla="*/ 3290131 w 4822499"/>
              <a:gd name="connsiteY3" fmla="*/ 400879 h 1292573"/>
              <a:gd name="connsiteX4" fmla="*/ 4008215 w 4822499"/>
              <a:gd name="connsiteY4" fmla="*/ 1292549 h 1292573"/>
              <a:gd name="connsiteX5" fmla="*/ 4822499 w 4822499"/>
              <a:gd name="connsiteY5" fmla="*/ 431382 h 129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2499" h="1292573">
                <a:moveTo>
                  <a:pt x="0" y="400879"/>
                </a:moveTo>
                <a:cubicBezTo>
                  <a:pt x="324740" y="283374"/>
                  <a:pt x="648423" y="209261"/>
                  <a:pt x="1025496" y="144030"/>
                </a:cubicBezTo>
                <a:cubicBezTo>
                  <a:pt x="1402569" y="78799"/>
                  <a:pt x="1885001" y="-33315"/>
                  <a:pt x="2262440" y="9493"/>
                </a:cubicBezTo>
                <a:cubicBezTo>
                  <a:pt x="2639879" y="52301"/>
                  <a:pt x="2999169" y="187036"/>
                  <a:pt x="3290131" y="400879"/>
                </a:cubicBezTo>
                <a:cubicBezTo>
                  <a:pt x="3581094" y="614722"/>
                  <a:pt x="3752820" y="1287465"/>
                  <a:pt x="4008215" y="1292549"/>
                </a:cubicBezTo>
                <a:cubicBezTo>
                  <a:pt x="4263610" y="1297633"/>
                  <a:pt x="4758406" y="523961"/>
                  <a:pt x="4822499" y="431382"/>
                </a:cubicBezTo>
              </a:path>
            </a:pathLst>
          </a:custGeom>
          <a:noFill/>
          <a:ln w="38100" cap="flat" cmpd="sng" algn="ctr">
            <a:solidFill>
              <a:srgbClr val="0000FF"/>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4" name="Freeform 103"/>
          <p:cNvSpPr/>
          <p:nvPr/>
        </p:nvSpPr>
        <p:spPr bwMode="auto">
          <a:xfrm>
            <a:off x="2939753" y="4594958"/>
            <a:ext cx="7216449" cy="396622"/>
          </a:xfrm>
          <a:custGeom>
            <a:avLst/>
            <a:gdLst>
              <a:gd name="connsiteX0" fmla="*/ 0 w 4879649"/>
              <a:gd name="connsiteY0" fmla="*/ 449280 h 1423726"/>
              <a:gd name="connsiteX1" fmla="*/ 1025496 w 4879649"/>
              <a:gd name="connsiteY1" fmla="*/ 141631 h 1423726"/>
              <a:gd name="connsiteX2" fmla="*/ 2256090 w 4879649"/>
              <a:gd name="connsiteY2" fmla="*/ 13444 h 1423726"/>
              <a:gd name="connsiteX3" fmla="*/ 3290131 w 4879649"/>
              <a:gd name="connsiteY3" fmla="*/ 449280 h 1423726"/>
              <a:gd name="connsiteX4" fmla="*/ 4033615 w 4879649"/>
              <a:gd name="connsiteY4" fmla="*/ 1423500 h 1423726"/>
              <a:gd name="connsiteX5" fmla="*/ 4879649 w 4879649"/>
              <a:gd name="connsiteY5" fmla="*/ 543283 h 1423726"/>
              <a:gd name="connsiteX0" fmla="*/ 0 w 4879649"/>
              <a:gd name="connsiteY0" fmla="*/ 443420 h 1417866"/>
              <a:gd name="connsiteX1" fmla="*/ 1025496 w 4879649"/>
              <a:gd name="connsiteY1" fmla="*/ 186571 h 1417866"/>
              <a:gd name="connsiteX2" fmla="*/ 2256090 w 4879649"/>
              <a:gd name="connsiteY2" fmla="*/ 7584 h 1417866"/>
              <a:gd name="connsiteX3" fmla="*/ 3290131 w 4879649"/>
              <a:gd name="connsiteY3" fmla="*/ 443420 h 1417866"/>
              <a:gd name="connsiteX4" fmla="*/ 4033615 w 4879649"/>
              <a:gd name="connsiteY4" fmla="*/ 1417640 h 1417866"/>
              <a:gd name="connsiteX5" fmla="*/ 4879649 w 4879649"/>
              <a:gd name="connsiteY5" fmla="*/ 537423 h 1417866"/>
              <a:gd name="connsiteX0" fmla="*/ 0 w 4879649"/>
              <a:gd name="connsiteY0" fmla="*/ 400879 h 1375325"/>
              <a:gd name="connsiteX1" fmla="*/ 1025496 w 4879649"/>
              <a:gd name="connsiteY1" fmla="*/ 144030 h 1375325"/>
              <a:gd name="connsiteX2" fmla="*/ 2262440 w 4879649"/>
              <a:gd name="connsiteY2" fmla="*/ 9493 h 1375325"/>
              <a:gd name="connsiteX3" fmla="*/ 3290131 w 4879649"/>
              <a:gd name="connsiteY3" fmla="*/ 400879 h 1375325"/>
              <a:gd name="connsiteX4" fmla="*/ 4033615 w 4879649"/>
              <a:gd name="connsiteY4" fmla="*/ 1375099 h 1375325"/>
              <a:gd name="connsiteX5" fmla="*/ 4879649 w 4879649"/>
              <a:gd name="connsiteY5" fmla="*/ 494882 h 1375325"/>
              <a:gd name="connsiteX0" fmla="*/ 0 w 4879649"/>
              <a:gd name="connsiteY0" fmla="*/ 400879 h 1337236"/>
              <a:gd name="connsiteX1" fmla="*/ 1025496 w 4879649"/>
              <a:gd name="connsiteY1" fmla="*/ 144030 h 1337236"/>
              <a:gd name="connsiteX2" fmla="*/ 2262440 w 4879649"/>
              <a:gd name="connsiteY2" fmla="*/ 9493 h 1337236"/>
              <a:gd name="connsiteX3" fmla="*/ 3290131 w 4879649"/>
              <a:gd name="connsiteY3" fmla="*/ 400879 h 1337236"/>
              <a:gd name="connsiteX4" fmla="*/ 4116165 w 4879649"/>
              <a:gd name="connsiteY4" fmla="*/ 1336999 h 1337236"/>
              <a:gd name="connsiteX5" fmla="*/ 4879649 w 4879649"/>
              <a:gd name="connsiteY5" fmla="*/ 494882 h 1337236"/>
              <a:gd name="connsiteX0" fmla="*/ 0 w 4822499"/>
              <a:gd name="connsiteY0" fmla="*/ 400879 h 1337022"/>
              <a:gd name="connsiteX1" fmla="*/ 1025496 w 4822499"/>
              <a:gd name="connsiteY1" fmla="*/ 144030 h 1337022"/>
              <a:gd name="connsiteX2" fmla="*/ 2262440 w 4822499"/>
              <a:gd name="connsiteY2" fmla="*/ 9493 h 1337022"/>
              <a:gd name="connsiteX3" fmla="*/ 3290131 w 4822499"/>
              <a:gd name="connsiteY3" fmla="*/ 400879 h 1337022"/>
              <a:gd name="connsiteX4" fmla="*/ 4116165 w 4822499"/>
              <a:gd name="connsiteY4" fmla="*/ 1336999 h 1337022"/>
              <a:gd name="connsiteX5" fmla="*/ 4822499 w 4822499"/>
              <a:gd name="connsiteY5" fmla="*/ 431382 h 1337022"/>
              <a:gd name="connsiteX0" fmla="*/ 0 w 4822499"/>
              <a:gd name="connsiteY0" fmla="*/ 400879 h 1279874"/>
              <a:gd name="connsiteX1" fmla="*/ 1025496 w 4822499"/>
              <a:gd name="connsiteY1" fmla="*/ 144030 h 1279874"/>
              <a:gd name="connsiteX2" fmla="*/ 2262440 w 4822499"/>
              <a:gd name="connsiteY2" fmla="*/ 9493 h 1279874"/>
              <a:gd name="connsiteX3" fmla="*/ 3290131 w 4822499"/>
              <a:gd name="connsiteY3" fmla="*/ 400879 h 1279874"/>
              <a:gd name="connsiteX4" fmla="*/ 4084415 w 4822499"/>
              <a:gd name="connsiteY4" fmla="*/ 1279849 h 1279874"/>
              <a:gd name="connsiteX5" fmla="*/ 4822499 w 4822499"/>
              <a:gd name="connsiteY5" fmla="*/ 431382 h 1279874"/>
              <a:gd name="connsiteX0" fmla="*/ 0 w 4822499"/>
              <a:gd name="connsiteY0" fmla="*/ 400879 h 447445"/>
              <a:gd name="connsiteX1" fmla="*/ 1025496 w 4822499"/>
              <a:gd name="connsiteY1" fmla="*/ 144030 h 447445"/>
              <a:gd name="connsiteX2" fmla="*/ 2262440 w 4822499"/>
              <a:gd name="connsiteY2" fmla="*/ 9493 h 447445"/>
              <a:gd name="connsiteX3" fmla="*/ 3290131 w 4822499"/>
              <a:gd name="connsiteY3" fmla="*/ 400879 h 447445"/>
              <a:gd name="connsiteX4" fmla="*/ 4611465 w 4822499"/>
              <a:gd name="connsiteY4" fmla="*/ 181299 h 447445"/>
              <a:gd name="connsiteX5" fmla="*/ 4822499 w 4822499"/>
              <a:gd name="connsiteY5" fmla="*/ 431382 h 447445"/>
              <a:gd name="connsiteX0" fmla="*/ 0 w 4822499"/>
              <a:gd name="connsiteY0" fmla="*/ 396622 h 443732"/>
              <a:gd name="connsiteX1" fmla="*/ 1025496 w 4822499"/>
              <a:gd name="connsiteY1" fmla="*/ 139773 h 443732"/>
              <a:gd name="connsiteX2" fmla="*/ 2262440 w 4822499"/>
              <a:gd name="connsiteY2" fmla="*/ 5236 h 443732"/>
              <a:gd name="connsiteX3" fmla="*/ 3461581 w 4822499"/>
              <a:gd name="connsiteY3" fmla="*/ 314072 h 443732"/>
              <a:gd name="connsiteX4" fmla="*/ 4611465 w 4822499"/>
              <a:gd name="connsiteY4" fmla="*/ 177042 h 443732"/>
              <a:gd name="connsiteX5" fmla="*/ 4822499 w 4822499"/>
              <a:gd name="connsiteY5" fmla="*/ 427125 h 443732"/>
              <a:gd name="connsiteX0" fmla="*/ 0 w 7064049"/>
              <a:gd name="connsiteY0" fmla="*/ 396622 h 396622"/>
              <a:gd name="connsiteX1" fmla="*/ 1025496 w 7064049"/>
              <a:gd name="connsiteY1" fmla="*/ 139773 h 396622"/>
              <a:gd name="connsiteX2" fmla="*/ 2262440 w 7064049"/>
              <a:gd name="connsiteY2" fmla="*/ 5236 h 396622"/>
              <a:gd name="connsiteX3" fmla="*/ 3461581 w 7064049"/>
              <a:gd name="connsiteY3" fmla="*/ 314072 h 396622"/>
              <a:gd name="connsiteX4" fmla="*/ 4611465 w 7064049"/>
              <a:gd name="connsiteY4" fmla="*/ 177042 h 396622"/>
              <a:gd name="connsiteX5" fmla="*/ 7064049 w 7064049"/>
              <a:gd name="connsiteY5" fmla="*/ 141375 h 396622"/>
              <a:gd name="connsiteX0" fmla="*/ 0 w 7064049"/>
              <a:gd name="connsiteY0" fmla="*/ 396622 h 396622"/>
              <a:gd name="connsiteX1" fmla="*/ 1025496 w 7064049"/>
              <a:gd name="connsiteY1" fmla="*/ 139773 h 396622"/>
              <a:gd name="connsiteX2" fmla="*/ 2262440 w 7064049"/>
              <a:gd name="connsiteY2" fmla="*/ 5236 h 396622"/>
              <a:gd name="connsiteX3" fmla="*/ 3461581 w 7064049"/>
              <a:gd name="connsiteY3" fmla="*/ 314072 h 396622"/>
              <a:gd name="connsiteX4" fmla="*/ 4611465 w 7064049"/>
              <a:gd name="connsiteY4" fmla="*/ 177042 h 396622"/>
              <a:gd name="connsiteX5" fmla="*/ 7064049 w 7064049"/>
              <a:gd name="connsiteY5" fmla="*/ 141375 h 396622"/>
              <a:gd name="connsiteX0" fmla="*/ 0 w 7216449"/>
              <a:gd name="connsiteY0" fmla="*/ 396622 h 396622"/>
              <a:gd name="connsiteX1" fmla="*/ 1025496 w 7216449"/>
              <a:gd name="connsiteY1" fmla="*/ 139773 h 396622"/>
              <a:gd name="connsiteX2" fmla="*/ 2262440 w 7216449"/>
              <a:gd name="connsiteY2" fmla="*/ 5236 h 396622"/>
              <a:gd name="connsiteX3" fmla="*/ 3461581 w 7216449"/>
              <a:gd name="connsiteY3" fmla="*/ 314072 h 396622"/>
              <a:gd name="connsiteX4" fmla="*/ 4611465 w 7216449"/>
              <a:gd name="connsiteY4" fmla="*/ 177042 h 396622"/>
              <a:gd name="connsiteX5" fmla="*/ 7216449 w 7216449"/>
              <a:gd name="connsiteY5" fmla="*/ 166775 h 39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6449" h="396622">
                <a:moveTo>
                  <a:pt x="0" y="396622"/>
                </a:moveTo>
                <a:cubicBezTo>
                  <a:pt x="324740" y="279117"/>
                  <a:pt x="648423" y="205004"/>
                  <a:pt x="1025496" y="139773"/>
                </a:cubicBezTo>
                <a:cubicBezTo>
                  <a:pt x="1402569" y="74542"/>
                  <a:pt x="1856426" y="-23814"/>
                  <a:pt x="2262440" y="5236"/>
                </a:cubicBezTo>
                <a:cubicBezTo>
                  <a:pt x="2668454" y="34286"/>
                  <a:pt x="3070077" y="285438"/>
                  <a:pt x="3461581" y="314072"/>
                </a:cubicBezTo>
                <a:cubicBezTo>
                  <a:pt x="3853085" y="342706"/>
                  <a:pt x="3985654" y="201591"/>
                  <a:pt x="4611465" y="177042"/>
                </a:cubicBezTo>
                <a:cubicBezTo>
                  <a:pt x="5237276" y="152493"/>
                  <a:pt x="7025356" y="176804"/>
                  <a:pt x="7216449" y="166775"/>
                </a:cubicBezTo>
              </a:path>
            </a:pathLst>
          </a:custGeom>
          <a:noFill/>
          <a:ln w="38100" cap="flat" cmpd="sng" algn="ctr">
            <a:solidFill>
              <a:srgbClr val="0000FF"/>
            </a:solidFill>
            <a:prstDash val="dash"/>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6" name="Freeform 105"/>
          <p:cNvSpPr/>
          <p:nvPr/>
        </p:nvSpPr>
        <p:spPr bwMode="auto">
          <a:xfrm>
            <a:off x="2939753" y="4793738"/>
            <a:ext cx="4866949" cy="1451196"/>
          </a:xfrm>
          <a:custGeom>
            <a:avLst/>
            <a:gdLst>
              <a:gd name="connsiteX0" fmla="*/ 0 w 4879649"/>
              <a:gd name="connsiteY0" fmla="*/ 449280 h 1423726"/>
              <a:gd name="connsiteX1" fmla="*/ 1025496 w 4879649"/>
              <a:gd name="connsiteY1" fmla="*/ 141631 h 1423726"/>
              <a:gd name="connsiteX2" fmla="*/ 2256090 w 4879649"/>
              <a:gd name="connsiteY2" fmla="*/ 13444 h 1423726"/>
              <a:gd name="connsiteX3" fmla="*/ 3290131 w 4879649"/>
              <a:gd name="connsiteY3" fmla="*/ 449280 h 1423726"/>
              <a:gd name="connsiteX4" fmla="*/ 4033615 w 4879649"/>
              <a:gd name="connsiteY4" fmla="*/ 1423500 h 1423726"/>
              <a:gd name="connsiteX5" fmla="*/ 4879649 w 4879649"/>
              <a:gd name="connsiteY5" fmla="*/ 543283 h 1423726"/>
              <a:gd name="connsiteX0" fmla="*/ 0 w 4879649"/>
              <a:gd name="connsiteY0" fmla="*/ 443420 h 1417866"/>
              <a:gd name="connsiteX1" fmla="*/ 1025496 w 4879649"/>
              <a:gd name="connsiteY1" fmla="*/ 186571 h 1417866"/>
              <a:gd name="connsiteX2" fmla="*/ 2256090 w 4879649"/>
              <a:gd name="connsiteY2" fmla="*/ 7584 h 1417866"/>
              <a:gd name="connsiteX3" fmla="*/ 3290131 w 4879649"/>
              <a:gd name="connsiteY3" fmla="*/ 443420 h 1417866"/>
              <a:gd name="connsiteX4" fmla="*/ 4033615 w 4879649"/>
              <a:gd name="connsiteY4" fmla="*/ 1417640 h 1417866"/>
              <a:gd name="connsiteX5" fmla="*/ 4879649 w 4879649"/>
              <a:gd name="connsiteY5" fmla="*/ 537423 h 1417866"/>
              <a:gd name="connsiteX0" fmla="*/ 0 w 4879649"/>
              <a:gd name="connsiteY0" fmla="*/ 400879 h 1375325"/>
              <a:gd name="connsiteX1" fmla="*/ 1025496 w 4879649"/>
              <a:gd name="connsiteY1" fmla="*/ 144030 h 1375325"/>
              <a:gd name="connsiteX2" fmla="*/ 2262440 w 4879649"/>
              <a:gd name="connsiteY2" fmla="*/ 9493 h 1375325"/>
              <a:gd name="connsiteX3" fmla="*/ 3290131 w 4879649"/>
              <a:gd name="connsiteY3" fmla="*/ 400879 h 1375325"/>
              <a:gd name="connsiteX4" fmla="*/ 4033615 w 4879649"/>
              <a:gd name="connsiteY4" fmla="*/ 1375099 h 1375325"/>
              <a:gd name="connsiteX5" fmla="*/ 4879649 w 4879649"/>
              <a:gd name="connsiteY5" fmla="*/ 494882 h 1375325"/>
              <a:gd name="connsiteX0" fmla="*/ 0 w 4879649"/>
              <a:gd name="connsiteY0" fmla="*/ 400879 h 1337236"/>
              <a:gd name="connsiteX1" fmla="*/ 1025496 w 4879649"/>
              <a:gd name="connsiteY1" fmla="*/ 144030 h 1337236"/>
              <a:gd name="connsiteX2" fmla="*/ 2262440 w 4879649"/>
              <a:gd name="connsiteY2" fmla="*/ 9493 h 1337236"/>
              <a:gd name="connsiteX3" fmla="*/ 3290131 w 4879649"/>
              <a:gd name="connsiteY3" fmla="*/ 400879 h 1337236"/>
              <a:gd name="connsiteX4" fmla="*/ 4116165 w 4879649"/>
              <a:gd name="connsiteY4" fmla="*/ 1336999 h 1337236"/>
              <a:gd name="connsiteX5" fmla="*/ 4879649 w 4879649"/>
              <a:gd name="connsiteY5" fmla="*/ 494882 h 1337236"/>
              <a:gd name="connsiteX0" fmla="*/ 0 w 4822499"/>
              <a:gd name="connsiteY0" fmla="*/ 400879 h 1337022"/>
              <a:gd name="connsiteX1" fmla="*/ 1025496 w 4822499"/>
              <a:gd name="connsiteY1" fmla="*/ 144030 h 1337022"/>
              <a:gd name="connsiteX2" fmla="*/ 2262440 w 4822499"/>
              <a:gd name="connsiteY2" fmla="*/ 9493 h 1337022"/>
              <a:gd name="connsiteX3" fmla="*/ 3290131 w 4822499"/>
              <a:gd name="connsiteY3" fmla="*/ 400879 h 1337022"/>
              <a:gd name="connsiteX4" fmla="*/ 4116165 w 4822499"/>
              <a:gd name="connsiteY4" fmla="*/ 1336999 h 1337022"/>
              <a:gd name="connsiteX5" fmla="*/ 4822499 w 4822499"/>
              <a:gd name="connsiteY5" fmla="*/ 431382 h 1337022"/>
              <a:gd name="connsiteX0" fmla="*/ 0 w 4822499"/>
              <a:gd name="connsiteY0" fmla="*/ 400879 h 1279874"/>
              <a:gd name="connsiteX1" fmla="*/ 1025496 w 4822499"/>
              <a:gd name="connsiteY1" fmla="*/ 144030 h 1279874"/>
              <a:gd name="connsiteX2" fmla="*/ 2262440 w 4822499"/>
              <a:gd name="connsiteY2" fmla="*/ 9493 h 1279874"/>
              <a:gd name="connsiteX3" fmla="*/ 3290131 w 4822499"/>
              <a:gd name="connsiteY3" fmla="*/ 400879 h 1279874"/>
              <a:gd name="connsiteX4" fmla="*/ 4084415 w 4822499"/>
              <a:gd name="connsiteY4" fmla="*/ 1279849 h 1279874"/>
              <a:gd name="connsiteX5" fmla="*/ 4822499 w 4822499"/>
              <a:gd name="connsiteY5" fmla="*/ 431382 h 1279874"/>
              <a:gd name="connsiteX0" fmla="*/ 0 w 4822499"/>
              <a:gd name="connsiteY0" fmla="*/ 400879 h 1292573"/>
              <a:gd name="connsiteX1" fmla="*/ 1025496 w 4822499"/>
              <a:gd name="connsiteY1" fmla="*/ 144030 h 1292573"/>
              <a:gd name="connsiteX2" fmla="*/ 2262440 w 4822499"/>
              <a:gd name="connsiteY2" fmla="*/ 9493 h 1292573"/>
              <a:gd name="connsiteX3" fmla="*/ 3290131 w 4822499"/>
              <a:gd name="connsiteY3" fmla="*/ 400879 h 1292573"/>
              <a:gd name="connsiteX4" fmla="*/ 4008215 w 4822499"/>
              <a:gd name="connsiteY4" fmla="*/ 1292549 h 1292573"/>
              <a:gd name="connsiteX5" fmla="*/ 4822499 w 4822499"/>
              <a:gd name="connsiteY5" fmla="*/ 431382 h 1292573"/>
              <a:gd name="connsiteX0" fmla="*/ 0 w 4866949"/>
              <a:gd name="connsiteY0" fmla="*/ 400879 h 1421665"/>
              <a:gd name="connsiteX1" fmla="*/ 1025496 w 4866949"/>
              <a:gd name="connsiteY1" fmla="*/ 144030 h 1421665"/>
              <a:gd name="connsiteX2" fmla="*/ 2262440 w 4866949"/>
              <a:gd name="connsiteY2" fmla="*/ 9493 h 1421665"/>
              <a:gd name="connsiteX3" fmla="*/ 3290131 w 4866949"/>
              <a:gd name="connsiteY3" fmla="*/ 400879 h 1421665"/>
              <a:gd name="connsiteX4" fmla="*/ 4008215 w 4866949"/>
              <a:gd name="connsiteY4" fmla="*/ 1292549 h 1421665"/>
              <a:gd name="connsiteX5" fmla="*/ 4866949 w 4866949"/>
              <a:gd name="connsiteY5" fmla="*/ 1358482 h 1421665"/>
              <a:gd name="connsiteX0" fmla="*/ 0 w 4866949"/>
              <a:gd name="connsiteY0" fmla="*/ 400411 h 1421654"/>
              <a:gd name="connsiteX1" fmla="*/ 1025496 w 4866949"/>
              <a:gd name="connsiteY1" fmla="*/ 143562 h 1421654"/>
              <a:gd name="connsiteX2" fmla="*/ 2262440 w 4866949"/>
              <a:gd name="connsiteY2" fmla="*/ 9025 h 1421654"/>
              <a:gd name="connsiteX3" fmla="*/ 3238856 w 4866949"/>
              <a:gd name="connsiteY3" fmla="*/ 391865 h 1421654"/>
              <a:gd name="connsiteX4" fmla="*/ 4008215 w 4866949"/>
              <a:gd name="connsiteY4" fmla="*/ 1292081 h 1421654"/>
              <a:gd name="connsiteX5" fmla="*/ 4866949 w 4866949"/>
              <a:gd name="connsiteY5" fmla="*/ 1358014 h 1421654"/>
              <a:gd name="connsiteX0" fmla="*/ 0 w 4866949"/>
              <a:gd name="connsiteY0" fmla="*/ 400411 h 1451196"/>
              <a:gd name="connsiteX1" fmla="*/ 1025496 w 4866949"/>
              <a:gd name="connsiteY1" fmla="*/ 143562 h 1451196"/>
              <a:gd name="connsiteX2" fmla="*/ 2262440 w 4866949"/>
              <a:gd name="connsiteY2" fmla="*/ 9025 h 1451196"/>
              <a:gd name="connsiteX3" fmla="*/ 3238856 w 4866949"/>
              <a:gd name="connsiteY3" fmla="*/ 391865 h 1451196"/>
              <a:gd name="connsiteX4" fmla="*/ 3999669 w 4866949"/>
              <a:gd name="connsiteY4" fmla="*/ 1351901 h 1451196"/>
              <a:gd name="connsiteX5" fmla="*/ 4866949 w 4866949"/>
              <a:gd name="connsiteY5" fmla="*/ 1358014 h 145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6949" h="1451196">
                <a:moveTo>
                  <a:pt x="0" y="400411"/>
                </a:moveTo>
                <a:cubicBezTo>
                  <a:pt x="324740" y="282906"/>
                  <a:pt x="648423" y="208793"/>
                  <a:pt x="1025496" y="143562"/>
                </a:cubicBezTo>
                <a:cubicBezTo>
                  <a:pt x="1402569" y="78331"/>
                  <a:pt x="1893547" y="-32359"/>
                  <a:pt x="2262440" y="9025"/>
                </a:cubicBezTo>
                <a:cubicBezTo>
                  <a:pt x="2631333" y="50409"/>
                  <a:pt x="2949318" y="168052"/>
                  <a:pt x="3238856" y="391865"/>
                </a:cubicBezTo>
                <a:cubicBezTo>
                  <a:pt x="3528394" y="615678"/>
                  <a:pt x="3728320" y="1190876"/>
                  <a:pt x="3999669" y="1351901"/>
                </a:cubicBezTo>
                <a:cubicBezTo>
                  <a:pt x="4271018" y="1512926"/>
                  <a:pt x="4802856" y="1450593"/>
                  <a:pt x="4866949" y="1358014"/>
                </a:cubicBezTo>
              </a:path>
            </a:pathLst>
          </a:custGeom>
          <a:noFill/>
          <a:ln w="38100" cap="flat" cmpd="sng" algn="ctr">
            <a:solidFill>
              <a:srgbClr val="FF00FF"/>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7" name="Freeform 106"/>
          <p:cNvSpPr/>
          <p:nvPr/>
        </p:nvSpPr>
        <p:spPr bwMode="auto">
          <a:xfrm>
            <a:off x="2939753" y="4740936"/>
            <a:ext cx="7159299" cy="1155455"/>
          </a:xfrm>
          <a:custGeom>
            <a:avLst/>
            <a:gdLst>
              <a:gd name="connsiteX0" fmla="*/ 0 w 4879649"/>
              <a:gd name="connsiteY0" fmla="*/ 449280 h 1423726"/>
              <a:gd name="connsiteX1" fmla="*/ 1025496 w 4879649"/>
              <a:gd name="connsiteY1" fmla="*/ 141631 h 1423726"/>
              <a:gd name="connsiteX2" fmla="*/ 2256090 w 4879649"/>
              <a:gd name="connsiteY2" fmla="*/ 13444 h 1423726"/>
              <a:gd name="connsiteX3" fmla="*/ 3290131 w 4879649"/>
              <a:gd name="connsiteY3" fmla="*/ 449280 h 1423726"/>
              <a:gd name="connsiteX4" fmla="*/ 4033615 w 4879649"/>
              <a:gd name="connsiteY4" fmla="*/ 1423500 h 1423726"/>
              <a:gd name="connsiteX5" fmla="*/ 4879649 w 4879649"/>
              <a:gd name="connsiteY5" fmla="*/ 543283 h 1423726"/>
              <a:gd name="connsiteX0" fmla="*/ 0 w 4879649"/>
              <a:gd name="connsiteY0" fmla="*/ 443420 h 1417866"/>
              <a:gd name="connsiteX1" fmla="*/ 1025496 w 4879649"/>
              <a:gd name="connsiteY1" fmla="*/ 186571 h 1417866"/>
              <a:gd name="connsiteX2" fmla="*/ 2256090 w 4879649"/>
              <a:gd name="connsiteY2" fmla="*/ 7584 h 1417866"/>
              <a:gd name="connsiteX3" fmla="*/ 3290131 w 4879649"/>
              <a:gd name="connsiteY3" fmla="*/ 443420 h 1417866"/>
              <a:gd name="connsiteX4" fmla="*/ 4033615 w 4879649"/>
              <a:gd name="connsiteY4" fmla="*/ 1417640 h 1417866"/>
              <a:gd name="connsiteX5" fmla="*/ 4879649 w 4879649"/>
              <a:gd name="connsiteY5" fmla="*/ 537423 h 1417866"/>
              <a:gd name="connsiteX0" fmla="*/ 0 w 4879649"/>
              <a:gd name="connsiteY0" fmla="*/ 400879 h 1375325"/>
              <a:gd name="connsiteX1" fmla="*/ 1025496 w 4879649"/>
              <a:gd name="connsiteY1" fmla="*/ 144030 h 1375325"/>
              <a:gd name="connsiteX2" fmla="*/ 2262440 w 4879649"/>
              <a:gd name="connsiteY2" fmla="*/ 9493 h 1375325"/>
              <a:gd name="connsiteX3" fmla="*/ 3290131 w 4879649"/>
              <a:gd name="connsiteY3" fmla="*/ 400879 h 1375325"/>
              <a:gd name="connsiteX4" fmla="*/ 4033615 w 4879649"/>
              <a:gd name="connsiteY4" fmla="*/ 1375099 h 1375325"/>
              <a:gd name="connsiteX5" fmla="*/ 4879649 w 4879649"/>
              <a:gd name="connsiteY5" fmla="*/ 494882 h 1375325"/>
              <a:gd name="connsiteX0" fmla="*/ 0 w 4879649"/>
              <a:gd name="connsiteY0" fmla="*/ 400879 h 1337236"/>
              <a:gd name="connsiteX1" fmla="*/ 1025496 w 4879649"/>
              <a:gd name="connsiteY1" fmla="*/ 144030 h 1337236"/>
              <a:gd name="connsiteX2" fmla="*/ 2262440 w 4879649"/>
              <a:gd name="connsiteY2" fmla="*/ 9493 h 1337236"/>
              <a:gd name="connsiteX3" fmla="*/ 3290131 w 4879649"/>
              <a:gd name="connsiteY3" fmla="*/ 400879 h 1337236"/>
              <a:gd name="connsiteX4" fmla="*/ 4116165 w 4879649"/>
              <a:gd name="connsiteY4" fmla="*/ 1336999 h 1337236"/>
              <a:gd name="connsiteX5" fmla="*/ 4879649 w 4879649"/>
              <a:gd name="connsiteY5" fmla="*/ 494882 h 1337236"/>
              <a:gd name="connsiteX0" fmla="*/ 0 w 4822499"/>
              <a:gd name="connsiteY0" fmla="*/ 400879 h 1337022"/>
              <a:gd name="connsiteX1" fmla="*/ 1025496 w 4822499"/>
              <a:gd name="connsiteY1" fmla="*/ 144030 h 1337022"/>
              <a:gd name="connsiteX2" fmla="*/ 2262440 w 4822499"/>
              <a:gd name="connsiteY2" fmla="*/ 9493 h 1337022"/>
              <a:gd name="connsiteX3" fmla="*/ 3290131 w 4822499"/>
              <a:gd name="connsiteY3" fmla="*/ 400879 h 1337022"/>
              <a:gd name="connsiteX4" fmla="*/ 4116165 w 4822499"/>
              <a:gd name="connsiteY4" fmla="*/ 1336999 h 1337022"/>
              <a:gd name="connsiteX5" fmla="*/ 4822499 w 4822499"/>
              <a:gd name="connsiteY5" fmla="*/ 431382 h 1337022"/>
              <a:gd name="connsiteX0" fmla="*/ 0 w 4822499"/>
              <a:gd name="connsiteY0" fmla="*/ 400879 h 1279874"/>
              <a:gd name="connsiteX1" fmla="*/ 1025496 w 4822499"/>
              <a:gd name="connsiteY1" fmla="*/ 144030 h 1279874"/>
              <a:gd name="connsiteX2" fmla="*/ 2262440 w 4822499"/>
              <a:gd name="connsiteY2" fmla="*/ 9493 h 1279874"/>
              <a:gd name="connsiteX3" fmla="*/ 3290131 w 4822499"/>
              <a:gd name="connsiteY3" fmla="*/ 400879 h 1279874"/>
              <a:gd name="connsiteX4" fmla="*/ 4084415 w 4822499"/>
              <a:gd name="connsiteY4" fmla="*/ 1279849 h 1279874"/>
              <a:gd name="connsiteX5" fmla="*/ 4822499 w 4822499"/>
              <a:gd name="connsiteY5" fmla="*/ 431382 h 1279874"/>
              <a:gd name="connsiteX0" fmla="*/ 0 w 4822499"/>
              <a:gd name="connsiteY0" fmla="*/ 400879 h 447445"/>
              <a:gd name="connsiteX1" fmla="*/ 1025496 w 4822499"/>
              <a:gd name="connsiteY1" fmla="*/ 144030 h 447445"/>
              <a:gd name="connsiteX2" fmla="*/ 2262440 w 4822499"/>
              <a:gd name="connsiteY2" fmla="*/ 9493 h 447445"/>
              <a:gd name="connsiteX3" fmla="*/ 3290131 w 4822499"/>
              <a:gd name="connsiteY3" fmla="*/ 400879 h 447445"/>
              <a:gd name="connsiteX4" fmla="*/ 4611465 w 4822499"/>
              <a:gd name="connsiteY4" fmla="*/ 181299 h 447445"/>
              <a:gd name="connsiteX5" fmla="*/ 4822499 w 4822499"/>
              <a:gd name="connsiteY5" fmla="*/ 431382 h 447445"/>
              <a:gd name="connsiteX0" fmla="*/ 0 w 4822499"/>
              <a:gd name="connsiteY0" fmla="*/ 396622 h 443732"/>
              <a:gd name="connsiteX1" fmla="*/ 1025496 w 4822499"/>
              <a:gd name="connsiteY1" fmla="*/ 139773 h 443732"/>
              <a:gd name="connsiteX2" fmla="*/ 2262440 w 4822499"/>
              <a:gd name="connsiteY2" fmla="*/ 5236 h 443732"/>
              <a:gd name="connsiteX3" fmla="*/ 3461581 w 4822499"/>
              <a:gd name="connsiteY3" fmla="*/ 314072 h 443732"/>
              <a:gd name="connsiteX4" fmla="*/ 4611465 w 4822499"/>
              <a:gd name="connsiteY4" fmla="*/ 177042 h 443732"/>
              <a:gd name="connsiteX5" fmla="*/ 4822499 w 4822499"/>
              <a:gd name="connsiteY5" fmla="*/ 427125 h 443732"/>
              <a:gd name="connsiteX0" fmla="*/ 0 w 7064049"/>
              <a:gd name="connsiteY0" fmla="*/ 396622 h 396622"/>
              <a:gd name="connsiteX1" fmla="*/ 1025496 w 7064049"/>
              <a:gd name="connsiteY1" fmla="*/ 139773 h 396622"/>
              <a:gd name="connsiteX2" fmla="*/ 2262440 w 7064049"/>
              <a:gd name="connsiteY2" fmla="*/ 5236 h 396622"/>
              <a:gd name="connsiteX3" fmla="*/ 3461581 w 7064049"/>
              <a:gd name="connsiteY3" fmla="*/ 314072 h 396622"/>
              <a:gd name="connsiteX4" fmla="*/ 4611465 w 7064049"/>
              <a:gd name="connsiteY4" fmla="*/ 177042 h 396622"/>
              <a:gd name="connsiteX5" fmla="*/ 7064049 w 7064049"/>
              <a:gd name="connsiteY5" fmla="*/ 141375 h 396622"/>
              <a:gd name="connsiteX0" fmla="*/ 0 w 7064049"/>
              <a:gd name="connsiteY0" fmla="*/ 396622 h 396622"/>
              <a:gd name="connsiteX1" fmla="*/ 1025496 w 7064049"/>
              <a:gd name="connsiteY1" fmla="*/ 139773 h 396622"/>
              <a:gd name="connsiteX2" fmla="*/ 2262440 w 7064049"/>
              <a:gd name="connsiteY2" fmla="*/ 5236 h 396622"/>
              <a:gd name="connsiteX3" fmla="*/ 3461581 w 7064049"/>
              <a:gd name="connsiteY3" fmla="*/ 314072 h 396622"/>
              <a:gd name="connsiteX4" fmla="*/ 4611465 w 7064049"/>
              <a:gd name="connsiteY4" fmla="*/ 177042 h 396622"/>
              <a:gd name="connsiteX5" fmla="*/ 7064049 w 7064049"/>
              <a:gd name="connsiteY5" fmla="*/ 141375 h 396622"/>
              <a:gd name="connsiteX0" fmla="*/ 0 w 7216449"/>
              <a:gd name="connsiteY0" fmla="*/ 396622 h 396622"/>
              <a:gd name="connsiteX1" fmla="*/ 1025496 w 7216449"/>
              <a:gd name="connsiteY1" fmla="*/ 139773 h 396622"/>
              <a:gd name="connsiteX2" fmla="*/ 2262440 w 7216449"/>
              <a:gd name="connsiteY2" fmla="*/ 5236 h 396622"/>
              <a:gd name="connsiteX3" fmla="*/ 3461581 w 7216449"/>
              <a:gd name="connsiteY3" fmla="*/ 314072 h 396622"/>
              <a:gd name="connsiteX4" fmla="*/ 4611465 w 7216449"/>
              <a:gd name="connsiteY4" fmla="*/ 177042 h 396622"/>
              <a:gd name="connsiteX5" fmla="*/ 7216449 w 7216449"/>
              <a:gd name="connsiteY5" fmla="*/ 166775 h 396622"/>
              <a:gd name="connsiteX0" fmla="*/ 0 w 7216449"/>
              <a:gd name="connsiteY0" fmla="*/ 396622 h 1090286"/>
              <a:gd name="connsiteX1" fmla="*/ 1025496 w 7216449"/>
              <a:gd name="connsiteY1" fmla="*/ 139773 h 1090286"/>
              <a:gd name="connsiteX2" fmla="*/ 2262440 w 7216449"/>
              <a:gd name="connsiteY2" fmla="*/ 5236 h 1090286"/>
              <a:gd name="connsiteX3" fmla="*/ 3461581 w 7216449"/>
              <a:gd name="connsiteY3" fmla="*/ 314072 h 1090286"/>
              <a:gd name="connsiteX4" fmla="*/ 4611465 w 7216449"/>
              <a:gd name="connsiteY4" fmla="*/ 177042 h 1090286"/>
              <a:gd name="connsiteX5" fmla="*/ 5550197 w 7216449"/>
              <a:gd name="connsiteY5" fmla="*/ 1090284 h 1090286"/>
              <a:gd name="connsiteX6" fmla="*/ 7216449 w 7216449"/>
              <a:gd name="connsiteY6" fmla="*/ 166775 h 1090286"/>
              <a:gd name="connsiteX0" fmla="*/ 0 w 7152949"/>
              <a:gd name="connsiteY0" fmla="*/ 396622 h 1090286"/>
              <a:gd name="connsiteX1" fmla="*/ 1025496 w 7152949"/>
              <a:gd name="connsiteY1" fmla="*/ 139773 h 1090286"/>
              <a:gd name="connsiteX2" fmla="*/ 2262440 w 7152949"/>
              <a:gd name="connsiteY2" fmla="*/ 5236 h 1090286"/>
              <a:gd name="connsiteX3" fmla="*/ 3461581 w 7152949"/>
              <a:gd name="connsiteY3" fmla="*/ 314072 h 1090286"/>
              <a:gd name="connsiteX4" fmla="*/ 4611465 w 7152949"/>
              <a:gd name="connsiteY4" fmla="*/ 177042 h 1090286"/>
              <a:gd name="connsiteX5" fmla="*/ 5550197 w 7152949"/>
              <a:gd name="connsiteY5" fmla="*/ 1090284 h 1090286"/>
              <a:gd name="connsiteX6" fmla="*/ 7152949 w 7152949"/>
              <a:gd name="connsiteY6" fmla="*/ 1049425 h 1090286"/>
              <a:gd name="connsiteX0" fmla="*/ 0 w 7152949"/>
              <a:gd name="connsiteY0" fmla="*/ 396622 h 1153786"/>
              <a:gd name="connsiteX1" fmla="*/ 1025496 w 7152949"/>
              <a:gd name="connsiteY1" fmla="*/ 139773 h 1153786"/>
              <a:gd name="connsiteX2" fmla="*/ 2262440 w 7152949"/>
              <a:gd name="connsiteY2" fmla="*/ 5236 h 1153786"/>
              <a:gd name="connsiteX3" fmla="*/ 3461581 w 7152949"/>
              <a:gd name="connsiteY3" fmla="*/ 314072 h 1153786"/>
              <a:gd name="connsiteX4" fmla="*/ 4611465 w 7152949"/>
              <a:gd name="connsiteY4" fmla="*/ 177042 h 1153786"/>
              <a:gd name="connsiteX5" fmla="*/ 5575597 w 7152949"/>
              <a:gd name="connsiteY5" fmla="*/ 1153784 h 1153786"/>
              <a:gd name="connsiteX6" fmla="*/ 7152949 w 7152949"/>
              <a:gd name="connsiteY6" fmla="*/ 1049425 h 1153786"/>
              <a:gd name="connsiteX0" fmla="*/ 0 w 7152949"/>
              <a:gd name="connsiteY0" fmla="*/ 396622 h 1153786"/>
              <a:gd name="connsiteX1" fmla="*/ 1025496 w 7152949"/>
              <a:gd name="connsiteY1" fmla="*/ 139773 h 1153786"/>
              <a:gd name="connsiteX2" fmla="*/ 2262440 w 7152949"/>
              <a:gd name="connsiteY2" fmla="*/ 5236 h 1153786"/>
              <a:gd name="connsiteX3" fmla="*/ 3461581 w 7152949"/>
              <a:gd name="connsiteY3" fmla="*/ 314072 h 1153786"/>
              <a:gd name="connsiteX4" fmla="*/ 4611465 w 7152949"/>
              <a:gd name="connsiteY4" fmla="*/ 177042 h 1153786"/>
              <a:gd name="connsiteX5" fmla="*/ 5575597 w 7152949"/>
              <a:gd name="connsiteY5" fmla="*/ 1153784 h 1153786"/>
              <a:gd name="connsiteX6" fmla="*/ 7152949 w 7152949"/>
              <a:gd name="connsiteY6" fmla="*/ 1144675 h 1153786"/>
              <a:gd name="connsiteX0" fmla="*/ 0 w 7159299"/>
              <a:gd name="connsiteY0" fmla="*/ 396622 h 1153786"/>
              <a:gd name="connsiteX1" fmla="*/ 1025496 w 7159299"/>
              <a:gd name="connsiteY1" fmla="*/ 139773 h 1153786"/>
              <a:gd name="connsiteX2" fmla="*/ 2262440 w 7159299"/>
              <a:gd name="connsiteY2" fmla="*/ 5236 h 1153786"/>
              <a:gd name="connsiteX3" fmla="*/ 3461581 w 7159299"/>
              <a:gd name="connsiteY3" fmla="*/ 314072 h 1153786"/>
              <a:gd name="connsiteX4" fmla="*/ 4611465 w 7159299"/>
              <a:gd name="connsiteY4" fmla="*/ 177042 h 1153786"/>
              <a:gd name="connsiteX5" fmla="*/ 5575597 w 7159299"/>
              <a:gd name="connsiteY5" fmla="*/ 1153784 h 1153786"/>
              <a:gd name="connsiteX6" fmla="*/ 7159299 w 7159299"/>
              <a:gd name="connsiteY6" fmla="*/ 1151025 h 1153786"/>
              <a:gd name="connsiteX0" fmla="*/ 0 w 7159299"/>
              <a:gd name="connsiteY0" fmla="*/ 396622 h 1153791"/>
              <a:gd name="connsiteX1" fmla="*/ 1025496 w 7159299"/>
              <a:gd name="connsiteY1" fmla="*/ 139773 h 1153791"/>
              <a:gd name="connsiteX2" fmla="*/ 2262440 w 7159299"/>
              <a:gd name="connsiteY2" fmla="*/ 5236 h 1153791"/>
              <a:gd name="connsiteX3" fmla="*/ 3461581 w 7159299"/>
              <a:gd name="connsiteY3" fmla="*/ 314072 h 1153791"/>
              <a:gd name="connsiteX4" fmla="*/ 4516215 w 7159299"/>
              <a:gd name="connsiteY4" fmla="*/ 729492 h 1153791"/>
              <a:gd name="connsiteX5" fmla="*/ 5575597 w 7159299"/>
              <a:gd name="connsiteY5" fmla="*/ 1153784 h 1153791"/>
              <a:gd name="connsiteX6" fmla="*/ 7159299 w 7159299"/>
              <a:gd name="connsiteY6" fmla="*/ 1151025 h 1153791"/>
              <a:gd name="connsiteX0" fmla="*/ 0 w 7159299"/>
              <a:gd name="connsiteY0" fmla="*/ 396622 h 1151025"/>
              <a:gd name="connsiteX1" fmla="*/ 1025496 w 7159299"/>
              <a:gd name="connsiteY1" fmla="*/ 139773 h 1151025"/>
              <a:gd name="connsiteX2" fmla="*/ 2262440 w 7159299"/>
              <a:gd name="connsiteY2" fmla="*/ 5236 h 1151025"/>
              <a:gd name="connsiteX3" fmla="*/ 3461581 w 7159299"/>
              <a:gd name="connsiteY3" fmla="*/ 314072 h 1151025"/>
              <a:gd name="connsiteX4" fmla="*/ 4516215 w 7159299"/>
              <a:gd name="connsiteY4" fmla="*/ 729492 h 1151025"/>
              <a:gd name="connsiteX5" fmla="*/ 5721647 w 7159299"/>
              <a:gd name="connsiteY5" fmla="*/ 1141084 h 1151025"/>
              <a:gd name="connsiteX6" fmla="*/ 7159299 w 7159299"/>
              <a:gd name="connsiteY6" fmla="*/ 1151025 h 1151025"/>
              <a:gd name="connsiteX0" fmla="*/ 0 w 7159299"/>
              <a:gd name="connsiteY0" fmla="*/ 401052 h 1155455"/>
              <a:gd name="connsiteX1" fmla="*/ 1025496 w 7159299"/>
              <a:gd name="connsiteY1" fmla="*/ 144203 h 1155455"/>
              <a:gd name="connsiteX2" fmla="*/ 2262440 w 7159299"/>
              <a:gd name="connsiteY2" fmla="*/ 9666 h 1155455"/>
              <a:gd name="connsiteX3" fmla="*/ 3671131 w 7159299"/>
              <a:gd name="connsiteY3" fmla="*/ 404227 h 1155455"/>
              <a:gd name="connsiteX4" fmla="*/ 4516215 w 7159299"/>
              <a:gd name="connsiteY4" fmla="*/ 733922 h 1155455"/>
              <a:gd name="connsiteX5" fmla="*/ 5721647 w 7159299"/>
              <a:gd name="connsiteY5" fmla="*/ 1145514 h 1155455"/>
              <a:gd name="connsiteX6" fmla="*/ 7159299 w 7159299"/>
              <a:gd name="connsiteY6" fmla="*/ 1155455 h 115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9299" h="1155455">
                <a:moveTo>
                  <a:pt x="0" y="401052"/>
                </a:moveTo>
                <a:cubicBezTo>
                  <a:pt x="324740" y="283547"/>
                  <a:pt x="648423" y="209434"/>
                  <a:pt x="1025496" y="144203"/>
                </a:cubicBezTo>
                <a:cubicBezTo>
                  <a:pt x="1402569" y="78972"/>
                  <a:pt x="1821501" y="-33671"/>
                  <a:pt x="2262440" y="9666"/>
                </a:cubicBezTo>
                <a:cubicBezTo>
                  <a:pt x="2703379" y="53003"/>
                  <a:pt x="3295502" y="283518"/>
                  <a:pt x="3671131" y="404227"/>
                </a:cubicBezTo>
                <a:cubicBezTo>
                  <a:pt x="4046760" y="524936"/>
                  <a:pt x="4174462" y="610374"/>
                  <a:pt x="4516215" y="733922"/>
                </a:cubicBezTo>
                <a:cubicBezTo>
                  <a:pt x="4857968" y="857470"/>
                  <a:pt x="5287483" y="1147225"/>
                  <a:pt x="5721647" y="1145514"/>
                </a:cubicBezTo>
                <a:lnTo>
                  <a:pt x="7159299" y="1155455"/>
                </a:lnTo>
              </a:path>
            </a:pathLst>
          </a:custGeom>
          <a:noFill/>
          <a:ln w="38100" cap="flat" cmpd="sng" algn="ctr">
            <a:solidFill>
              <a:srgbClr val="FF00FF"/>
            </a:solidFill>
            <a:prstDash val="dash"/>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462" y="4804252"/>
            <a:ext cx="290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94012" y="3894932"/>
            <a:ext cx="59663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Control</a:t>
            </a:r>
          </a:p>
        </p:txBody>
      </p:sp>
      <p:sp>
        <p:nvSpPr>
          <p:cNvPr id="41" name="TextBox 40"/>
          <p:cNvSpPr txBox="1"/>
          <p:nvPr/>
        </p:nvSpPr>
        <p:spPr>
          <a:xfrm>
            <a:off x="2701926" y="4171952"/>
            <a:ext cx="45397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Data</a:t>
            </a:r>
          </a:p>
        </p:txBody>
      </p:sp>
    </p:spTree>
    <p:extLst>
      <p:ext uri="{BB962C8B-B14F-4D97-AF65-F5344CB8AC3E}">
        <p14:creationId xmlns:p14="http://schemas.microsoft.com/office/powerpoint/2010/main" val="74711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5G SA Attach Sequence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554480"/>
            <a:ext cx="9785359" cy="48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1"/>
          </p:nvPr>
        </p:nvSpPr>
        <p:spPr>
          <a:xfrm>
            <a:off x="480132" y="1046715"/>
            <a:ext cx="11250613" cy="5075237"/>
          </a:xfrm>
        </p:spPr>
        <p:txBody>
          <a:bodyPr/>
          <a:lstStyle/>
          <a:p>
            <a:r>
              <a:rPr lang="en-US" sz="2400" dirty="0"/>
              <a:t>Slicing is supported as the 5G sequence allows choosing the network elements at each stage</a:t>
            </a:r>
          </a:p>
        </p:txBody>
      </p:sp>
    </p:spTree>
    <p:extLst>
      <p:ext uri="{BB962C8B-B14F-4D97-AF65-F5344CB8AC3E}">
        <p14:creationId xmlns:p14="http://schemas.microsoft.com/office/powerpoint/2010/main" val="421860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1639"/>
          </a:xfrm>
        </p:spPr>
        <p:txBody>
          <a:bodyPr/>
          <a:lstStyle/>
          <a:p>
            <a:r>
              <a:rPr lang="en-US" dirty="0"/>
              <a:t>Learning Methodology</a:t>
            </a:r>
          </a:p>
        </p:txBody>
      </p:sp>
      <p:sp>
        <p:nvSpPr>
          <p:cNvPr id="3" name="Arrow: Right 2">
            <a:extLst>
              <a:ext uri="{FF2B5EF4-FFF2-40B4-BE49-F238E27FC236}">
                <a16:creationId xmlns:a16="http://schemas.microsoft.com/office/drawing/2014/main" id="{0E3A8F43-B1DA-4938-9C7C-C87738141F9F}"/>
              </a:ext>
            </a:extLst>
          </p:cNvPr>
          <p:cNvSpPr/>
          <p:nvPr/>
        </p:nvSpPr>
        <p:spPr bwMode="auto">
          <a:xfrm rot="18887917">
            <a:off x="-375144" y="3068165"/>
            <a:ext cx="7531735" cy="696644"/>
          </a:xfrm>
          <a:prstGeom prst="rightArrow">
            <a:avLst/>
          </a:prstGeom>
          <a:solidFill>
            <a:srgbClr val="66CCFF"/>
          </a:solidFill>
          <a:ln w="127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Arial Narrow" panose="020B0606020202030204" pitchFamily="34" charset="0"/>
              </a:rPr>
              <a:t>Competency, Skill, Experience, Expertise</a:t>
            </a:r>
            <a:endParaRPr kumimoji="0" lang="en-US" sz="1800" b="0" i="0" u="none" strike="noStrike" cap="none" normalizeH="0" baseline="0" dirty="0">
              <a:ln>
                <a:noFill/>
              </a:ln>
              <a:solidFill>
                <a:schemeClr val="tx1"/>
              </a:solidFill>
              <a:effectLst/>
              <a:latin typeface="Arial Narrow" panose="020B0606020202030204" pitchFamily="34" charset="0"/>
            </a:endParaRPr>
          </a:p>
        </p:txBody>
      </p:sp>
      <p:sp>
        <p:nvSpPr>
          <p:cNvPr id="12" name="TextBox 11">
            <a:extLst>
              <a:ext uri="{FF2B5EF4-FFF2-40B4-BE49-F238E27FC236}">
                <a16:creationId xmlns:a16="http://schemas.microsoft.com/office/drawing/2014/main" id="{750909AE-641B-4498-88BD-F097FE6CAD0B}"/>
              </a:ext>
            </a:extLst>
          </p:cNvPr>
          <p:cNvSpPr txBox="1">
            <a:spLocks noChangeAspect="1"/>
          </p:cNvSpPr>
          <p:nvPr/>
        </p:nvSpPr>
        <p:spPr>
          <a:xfrm>
            <a:off x="3294310" y="5212857"/>
            <a:ext cx="5004896" cy="646331"/>
          </a:xfrm>
          <a:prstGeom prst="rect">
            <a:avLst/>
          </a:prstGeom>
          <a:noFill/>
        </p:spPr>
        <p:txBody>
          <a:bodyPr wrap="none" rtlCol="0">
            <a:spAutoFit/>
          </a:bodyPr>
          <a:lstStyle/>
          <a:p>
            <a:r>
              <a:rPr lang="en-US" sz="1800" dirty="0">
                <a:latin typeface="Arial Narrow" panose="020B0606020202030204" pitchFamily="34" charset="0"/>
              </a:rPr>
              <a:t>Learn and recall </a:t>
            </a:r>
            <a:r>
              <a:rPr lang="en-US" sz="1800" b="1" u="sng" dirty="0">
                <a:latin typeface="Arial Narrow" panose="020B0606020202030204" pitchFamily="34" charset="0"/>
              </a:rPr>
              <a:t>Knowledge</a:t>
            </a:r>
            <a:r>
              <a:rPr lang="en-US" sz="1800" dirty="0">
                <a:latin typeface="Arial Narrow" panose="020B0606020202030204" pitchFamily="34" charset="0"/>
              </a:rPr>
              <a:t> of basic facts and concepts,</a:t>
            </a:r>
            <a:br>
              <a:rPr lang="en-US" sz="1800" dirty="0">
                <a:latin typeface="Arial Narrow" panose="020B0606020202030204" pitchFamily="34" charset="0"/>
              </a:rPr>
            </a:br>
            <a:r>
              <a:rPr lang="en-US" sz="1800" dirty="0">
                <a:latin typeface="Arial Narrow" panose="020B0606020202030204" pitchFamily="34" charset="0"/>
              </a:rPr>
              <a:t>     help demystify acronyms</a:t>
            </a:r>
          </a:p>
        </p:txBody>
      </p:sp>
      <p:sp>
        <p:nvSpPr>
          <p:cNvPr id="13" name="TextBox 12">
            <a:extLst>
              <a:ext uri="{FF2B5EF4-FFF2-40B4-BE49-F238E27FC236}">
                <a16:creationId xmlns:a16="http://schemas.microsoft.com/office/drawing/2014/main" id="{D38B8644-8715-4AE5-B516-5872C97886AC}"/>
              </a:ext>
            </a:extLst>
          </p:cNvPr>
          <p:cNvSpPr txBox="1"/>
          <p:nvPr/>
        </p:nvSpPr>
        <p:spPr>
          <a:xfrm>
            <a:off x="4661935" y="3816417"/>
            <a:ext cx="3950120" cy="646331"/>
          </a:xfrm>
          <a:prstGeom prst="rect">
            <a:avLst/>
          </a:prstGeom>
          <a:noFill/>
        </p:spPr>
        <p:txBody>
          <a:bodyPr wrap="none" rtlCol="0">
            <a:spAutoFit/>
          </a:bodyPr>
          <a:lstStyle/>
          <a:p>
            <a:r>
              <a:rPr lang="en-US" sz="1800" b="1" u="sng" dirty="0">
                <a:latin typeface="Arial Narrow" panose="020B0606020202030204" pitchFamily="34" charset="0"/>
              </a:rPr>
              <a:t>Apply</a:t>
            </a:r>
            <a:r>
              <a:rPr lang="en-US" sz="1800" dirty="0">
                <a:latin typeface="Arial Narrow" panose="020B0606020202030204" pitchFamily="34" charset="0"/>
              </a:rPr>
              <a:t> understanding of mobile networks to a</a:t>
            </a:r>
          </a:p>
          <a:p>
            <a:r>
              <a:rPr lang="en-US" sz="1800" dirty="0">
                <a:latin typeface="Arial Narrow" panose="020B0606020202030204" pitchFamily="34" charset="0"/>
              </a:rPr>
              <a:t>     cyber modeling &amp; simulation environment</a:t>
            </a:r>
          </a:p>
        </p:txBody>
      </p:sp>
      <p:sp>
        <p:nvSpPr>
          <p:cNvPr id="14" name="TextBox 13">
            <a:extLst>
              <a:ext uri="{FF2B5EF4-FFF2-40B4-BE49-F238E27FC236}">
                <a16:creationId xmlns:a16="http://schemas.microsoft.com/office/drawing/2014/main" id="{58FF467E-DB9B-4D2C-8952-19034B264456}"/>
              </a:ext>
            </a:extLst>
          </p:cNvPr>
          <p:cNvSpPr txBox="1"/>
          <p:nvPr/>
        </p:nvSpPr>
        <p:spPr>
          <a:xfrm>
            <a:off x="6044289" y="2432844"/>
            <a:ext cx="4355680" cy="646331"/>
          </a:xfrm>
          <a:prstGeom prst="rect">
            <a:avLst/>
          </a:prstGeom>
          <a:noFill/>
        </p:spPr>
        <p:txBody>
          <a:bodyPr wrap="none" rtlCol="0">
            <a:spAutoFit/>
          </a:bodyPr>
          <a:lstStyle/>
          <a:p>
            <a:r>
              <a:rPr lang="en-US" sz="1800" dirty="0">
                <a:latin typeface="Arial Narrow" panose="020B0606020202030204" pitchFamily="34" charset="0"/>
              </a:rPr>
              <a:t>Exercise mobile network simulation </a:t>
            </a:r>
            <a:r>
              <a:rPr lang="en-US" sz="1800" b="1" u="sng" dirty="0">
                <a:latin typeface="Arial Narrow" panose="020B0606020202030204" pitchFamily="34" charset="0"/>
              </a:rPr>
              <a:t>applications</a:t>
            </a:r>
            <a:r>
              <a:rPr lang="en-US" sz="1800" dirty="0">
                <a:latin typeface="Arial Narrow" panose="020B0606020202030204" pitchFamily="34" charset="0"/>
              </a:rPr>
              <a:t>,</a:t>
            </a:r>
          </a:p>
          <a:p>
            <a:r>
              <a:rPr lang="en-US" sz="1800" dirty="0">
                <a:latin typeface="Arial Narrow" panose="020B0606020202030204" pitchFamily="34" charset="0"/>
              </a:rPr>
              <a:t>     </a:t>
            </a:r>
            <a:r>
              <a:rPr lang="en-US" sz="1800" b="1" u="sng" dirty="0">
                <a:latin typeface="Arial Narrow" panose="020B0606020202030204" pitchFamily="34" charset="0"/>
              </a:rPr>
              <a:t>analyze</a:t>
            </a:r>
            <a:r>
              <a:rPr lang="en-US" sz="1800" dirty="0">
                <a:latin typeface="Arial Narrow" panose="020B0606020202030204" pitchFamily="34" charset="0"/>
              </a:rPr>
              <a:t> and </a:t>
            </a:r>
            <a:r>
              <a:rPr lang="en-US" sz="1800" b="1" u="sng" dirty="0">
                <a:latin typeface="Arial Narrow" panose="020B0606020202030204" pitchFamily="34" charset="0"/>
              </a:rPr>
              <a:t>evaluate</a:t>
            </a:r>
            <a:r>
              <a:rPr lang="en-US" sz="1800" dirty="0">
                <a:latin typeface="Arial Narrow" panose="020B0606020202030204" pitchFamily="34" charset="0"/>
              </a:rPr>
              <a:t> results</a:t>
            </a:r>
          </a:p>
        </p:txBody>
      </p:sp>
      <p:sp>
        <p:nvSpPr>
          <p:cNvPr id="15" name="TextBox 14">
            <a:extLst>
              <a:ext uri="{FF2B5EF4-FFF2-40B4-BE49-F238E27FC236}">
                <a16:creationId xmlns:a16="http://schemas.microsoft.com/office/drawing/2014/main" id="{0DCC7CAF-185F-4359-81E6-5D197BEA2EE9}"/>
              </a:ext>
            </a:extLst>
          </p:cNvPr>
          <p:cNvSpPr txBox="1"/>
          <p:nvPr/>
        </p:nvSpPr>
        <p:spPr>
          <a:xfrm>
            <a:off x="7404493" y="1061311"/>
            <a:ext cx="4204997" cy="646331"/>
          </a:xfrm>
          <a:prstGeom prst="rect">
            <a:avLst/>
          </a:prstGeom>
          <a:noFill/>
        </p:spPr>
        <p:txBody>
          <a:bodyPr wrap="none" rtlCol="0">
            <a:spAutoFit/>
          </a:bodyPr>
          <a:lstStyle/>
          <a:p>
            <a:r>
              <a:rPr lang="en-US" sz="1800" b="1" u="sng" dirty="0">
                <a:latin typeface="Arial Narrow" panose="020B0606020202030204" pitchFamily="34" charset="0"/>
              </a:rPr>
              <a:t>Create new</a:t>
            </a:r>
            <a:r>
              <a:rPr lang="en-US" sz="1800" dirty="0">
                <a:latin typeface="Arial Narrow" panose="020B0606020202030204" pitchFamily="34" charset="0"/>
              </a:rPr>
              <a:t> cyber scenarios,</a:t>
            </a:r>
          </a:p>
          <a:p>
            <a:r>
              <a:rPr lang="en-US" sz="1800" dirty="0">
                <a:latin typeface="Arial Narrow" panose="020B0606020202030204" pitchFamily="34" charset="0"/>
              </a:rPr>
              <a:t>     incorporate into live tests, gauging readiness</a:t>
            </a:r>
          </a:p>
        </p:txBody>
      </p:sp>
      <p:graphicFrame>
        <p:nvGraphicFramePr>
          <p:cNvPr id="19" name="Diagram 18"/>
          <p:cNvGraphicFramePr/>
          <p:nvPr>
            <p:extLst>
              <p:ext uri="{D42A27DB-BD31-4B8C-83A1-F6EECF244321}">
                <p14:modId xmlns:p14="http://schemas.microsoft.com/office/powerpoint/2010/main" val="3109298538"/>
              </p:ext>
            </p:extLst>
          </p:nvPr>
        </p:nvGraphicFramePr>
        <p:xfrm>
          <a:off x="5344271" y="709830"/>
          <a:ext cx="2743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 19"/>
          <p:cNvGraphicFramePr/>
          <p:nvPr>
            <p:extLst>
              <p:ext uri="{D42A27DB-BD31-4B8C-83A1-F6EECF244321}">
                <p14:modId xmlns:p14="http://schemas.microsoft.com/office/powerpoint/2010/main" val="2408828174"/>
              </p:ext>
            </p:extLst>
          </p:nvPr>
        </p:nvGraphicFramePr>
        <p:xfrm>
          <a:off x="3987460" y="2083785"/>
          <a:ext cx="2743200" cy="137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Diagram 20"/>
          <p:cNvGraphicFramePr/>
          <p:nvPr>
            <p:extLst>
              <p:ext uri="{D42A27DB-BD31-4B8C-83A1-F6EECF244321}">
                <p14:modId xmlns:p14="http://schemas.microsoft.com/office/powerpoint/2010/main" val="1523452701"/>
              </p:ext>
            </p:extLst>
          </p:nvPr>
        </p:nvGraphicFramePr>
        <p:xfrm>
          <a:off x="2611123" y="3467315"/>
          <a:ext cx="27432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2" name="Diagram 21"/>
          <p:cNvGraphicFramePr/>
          <p:nvPr>
            <p:extLst>
              <p:ext uri="{D42A27DB-BD31-4B8C-83A1-F6EECF244321}">
                <p14:modId xmlns:p14="http://schemas.microsoft.com/office/powerpoint/2010/main" val="129931468"/>
              </p:ext>
            </p:extLst>
          </p:nvPr>
        </p:nvGraphicFramePr>
        <p:xfrm>
          <a:off x="1238581" y="4854087"/>
          <a:ext cx="2743200" cy="1371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410129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5G SA Attach Sequence (cont.)</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1554480"/>
            <a:ext cx="9869138" cy="48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1"/>
          </p:nvPr>
        </p:nvSpPr>
        <p:spPr>
          <a:xfrm>
            <a:off x="480132" y="1046715"/>
            <a:ext cx="11250613" cy="5075237"/>
          </a:xfrm>
        </p:spPr>
        <p:txBody>
          <a:bodyPr/>
          <a:lstStyle/>
          <a:p>
            <a:r>
              <a:rPr lang="en-US" sz="2400" dirty="0"/>
              <a:t>Security during connectivity has improved</a:t>
            </a:r>
          </a:p>
        </p:txBody>
      </p:sp>
    </p:spTree>
    <p:extLst>
      <p:ext uri="{BB962C8B-B14F-4D97-AF65-F5344CB8AC3E}">
        <p14:creationId xmlns:p14="http://schemas.microsoft.com/office/powerpoint/2010/main" val="151117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5G SA Attach Sequence (cont.)</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56" y="914400"/>
            <a:ext cx="9684825" cy="48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1"/>
          </p:nvPr>
        </p:nvSpPr>
        <p:spPr>
          <a:xfrm>
            <a:off x="480132" y="5873645"/>
            <a:ext cx="11250613" cy="329227"/>
          </a:xfrm>
        </p:spPr>
        <p:txBody>
          <a:bodyPr/>
          <a:lstStyle/>
          <a:p>
            <a:r>
              <a:rPr lang="en-US" sz="2400" dirty="0"/>
              <a:t>Now can connect to application function services positioned within the core</a:t>
            </a:r>
          </a:p>
        </p:txBody>
      </p:sp>
    </p:spTree>
    <p:extLst>
      <p:ext uri="{BB962C8B-B14F-4D97-AF65-F5344CB8AC3E}">
        <p14:creationId xmlns:p14="http://schemas.microsoft.com/office/powerpoint/2010/main" val="1423177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610"/>
          </a:xfrm>
        </p:spPr>
        <p:txBody>
          <a:bodyPr/>
          <a:lstStyle/>
          <a:p>
            <a:r>
              <a:rPr lang="en-US" dirty="0"/>
              <a:t>Knows How</a:t>
            </a:r>
          </a:p>
        </p:txBody>
      </p:sp>
      <p:sp>
        <p:nvSpPr>
          <p:cNvPr id="3" name="Content Placeholder 2"/>
          <p:cNvSpPr>
            <a:spLocks noGrp="1"/>
          </p:cNvSpPr>
          <p:nvPr>
            <p:ph sz="quarter" idx="11"/>
          </p:nvPr>
        </p:nvSpPr>
        <p:spPr>
          <a:xfrm>
            <a:off x="1140091" y="3200400"/>
            <a:ext cx="9144000" cy="548640"/>
          </a:xfrm>
        </p:spPr>
        <p:txBody>
          <a:bodyPr/>
          <a:lstStyle/>
          <a:p>
            <a:pPr marL="0" indent="0">
              <a:buNone/>
            </a:pPr>
            <a:r>
              <a:rPr lang="en-US" b="1" dirty="0">
                <a:solidFill>
                  <a:srgbClr val="002060"/>
                </a:solidFill>
              </a:rPr>
              <a:t>Mobile Network Simulation</a:t>
            </a:r>
          </a:p>
        </p:txBody>
      </p:sp>
    </p:spTree>
    <p:extLst>
      <p:ext uri="{BB962C8B-B14F-4D97-AF65-F5344CB8AC3E}">
        <p14:creationId xmlns:p14="http://schemas.microsoft.com/office/powerpoint/2010/main" val="165219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610"/>
          </a:xfrm>
        </p:spPr>
        <p:txBody>
          <a:bodyPr/>
          <a:lstStyle/>
          <a:p>
            <a:r>
              <a:rPr lang="en-US" dirty="0"/>
              <a:t>Mobile Network Simulation</a:t>
            </a:r>
          </a:p>
        </p:txBody>
      </p:sp>
      <p:sp>
        <p:nvSpPr>
          <p:cNvPr id="3" name="Content Placeholder 2"/>
          <p:cNvSpPr>
            <a:spLocks noGrp="1"/>
          </p:cNvSpPr>
          <p:nvPr>
            <p:ph sz="quarter" idx="11"/>
          </p:nvPr>
        </p:nvSpPr>
        <p:spPr>
          <a:xfrm>
            <a:off x="480132" y="1046715"/>
            <a:ext cx="11250613" cy="5399805"/>
          </a:xfrm>
        </p:spPr>
        <p:txBody>
          <a:bodyPr/>
          <a:lstStyle/>
          <a:p>
            <a:r>
              <a:rPr lang="en-US" dirty="0"/>
              <a:t>Create and apply to mobile network simulation scenarios</a:t>
            </a:r>
          </a:p>
          <a:p>
            <a:endParaRPr lang="en-US" dirty="0"/>
          </a:p>
          <a:p>
            <a:pPr marL="0" indent="0">
              <a:buNone/>
            </a:pPr>
            <a:endParaRPr lang="en-US" dirty="0"/>
          </a:p>
          <a:p>
            <a:pPr marL="0" indent="0">
              <a:buNone/>
            </a:pPr>
            <a:endParaRPr lang="en-US" dirty="0"/>
          </a:p>
          <a:p>
            <a:pPr marL="0" indent="0">
              <a:buNone/>
            </a:pPr>
            <a:endParaRPr lang="en-US" dirty="0"/>
          </a:p>
          <a:p>
            <a:r>
              <a:rPr lang="en-US" dirty="0"/>
              <a:t>Knows How - Agenda</a:t>
            </a:r>
          </a:p>
          <a:p>
            <a:pPr lvl="1"/>
            <a:r>
              <a:rPr lang="en-US" dirty="0"/>
              <a:t>Mobile network modeling and simulation taxonomies</a:t>
            </a:r>
          </a:p>
          <a:p>
            <a:pPr lvl="1"/>
            <a:r>
              <a:rPr lang="en-US" dirty="0"/>
              <a:t>Modeling and simulation progressive elaboration</a:t>
            </a:r>
          </a:p>
          <a:p>
            <a:pPr lvl="1"/>
            <a:r>
              <a:rPr lang="en-US" dirty="0"/>
              <a:t>Simulation mechanism and application</a:t>
            </a:r>
          </a:p>
        </p:txBody>
      </p:sp>
      <p:graphicFrame>
        <p:nvGraphicFramePr>
          <p:cNvPr id="7" name="Diagram 6"/>
          <p:cNvGraphicFramePr/>
          <p:nvPr>
            <p:extLst>
              <p:ext uri="{D42A27DB-BD31-4B8C-83A1-F6EECF244321}">
                <p14:modId xmlns:p14="http://schemas.microsoft.com/office/powerpoint/2010/main" val="665448465"/>
              </p:ext>
            </p:extLst>
          </p:nvPr>
        </p:nvGraphicFramePr>
        <p:xfrm>
          <a:off x="4723144" y="1857000"/>
          <a:ext cx="2743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5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07DC60-A202-432C-91FA-084111E6E519}"/>
              </a:ext>
            </a:extLst>
          </p:cNvPr>
          <p:cNvSpPr/>
          <p:nvPr/>
        </p:nvSpPr>
        <p:spPr bwMode="auto">
          <a:xfrm>
            <a:off x="7088624" y="1731697"/>
            <a:ext cx="4822294" cy="366574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0" y="0"/>
            <a:ext cx="12192000" cy="705610"/>
          </a:xfrm>
        </p:spPr>
        <p:txBody>
          <a:bodyPr/>
          <a:lstStyle/>
          <a:p>
            <a:r>
              <a:rPr lang="en-US" dirty="0"/>
              <a:t>Mobile Network Modeling and Simulation Taxonomies</a:t>
            </a:r>
          </a:p>
        </p:txBody>
      </p:sp>
      <p:pic>
        <p:nvPicPr>
          <p:cNvPr id="7" name="Picture 6">
            <a:extLst>
              <a:ext uri="{FF2B5EF4-FFF2-40B4-BE49-F238E27FC236}">
                <a16:creationId xmlns:a16="http://schemas.microsoft.com/office/drawing/2014/main" id="{84AF4F9F-3646-4FCF-85CC-F8422D59A1DF}"/>
              </a:ext>
            </a:extLst>
          </p:cNvPr>
          <p:cNvPicPr>
            <a:picLocks noChangeAspect="1"/>
          </p:cNvPicPr>
          <p:nvPr/>
        </p:nvPicPr>
        <p:blipFill>
          <a:blip r:embed="rId2"/>
          <a:stretch>
            <a:fillRect/>
          </a:stretch>
        </p:blipFill>
        <p:spPr>
          <a:xfrm rot="5400000">
            <a:off x="285878" y="2204191"/>
            <a:ext cx="2136937" cy="1941690"/>
          </a:xfrm>
          <a:prstGeom prst="rect">
            <a:avLst/>
          </a:prstGeom>
        </p:spPr>
      </p:pic>
      <p:pic>
        <p:nvPicPr>
          <p:cNvPr id="8" name="Picture 7">
            <a:extLst>
              <a:ext uri="{FF2B5EF4-FFF2-40B4-BE49-F238E27FC236}">
                <a16:creationId xmlns:a16="http://schemas.microsoft.com/office/drawing/2014/main" id="{D2080461-C5E7-4D22-85C0-65C023717A08}"/>
              </a:ext>
            </a:extLst>
          </p:cNvPr>
          <p:cNvPicPr>
            <a:picLocks noChangeAspect="1"/>
          </p:cNvPicPr>
          <p:nvPr/>
        </p:nvPicPr>
        <p:blipFill>
          <a:blip r:embed="rId3"/>
          <a:stretch>
            <a:fillRect/>
          </a:stretch>
        </p:blipFill>
        <p:spPr>
          <a:xfrm>
            <a:off x="2466412" y="2106567"/>
            <a:ext cx="2033085" cy="2136938"/>
          </a:xfrm>
          <a:prstGeom prst="rect">
            <a:avLst/>
          </a:prstGeom>
        </p:spPr>
      </p:pic>
      <p:pic>
        <p:nvPicPr>
          <p:cNvPr id="9" name="BFF005B1-A0E9-49DC-AC05-DEC8182E3EF6" descr="image1.jpeg">
            <a:extLst>
              <a:ext uri="{FF2B5EF4-FFF2-40B4-BE49-F238E27FC236}">
                <a16:creationId xmlns:a16="http://schemas.microsoft.com/office/drawing/2014/main" id="{C7B241C9-9234-41B9-A1D4-1A8AA19E93F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7" t="-65" r="2729" b="30501"/>
          <a:stretch/>
        </p:blipFill>
        <p:spPr bwMode="auto">
          <a:xfrm rot="5400000">
            <a:off x="4498609" y="2535640"/>
            <a:ext cx="274320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B7C1322-1CE7-4D65-A16C-B0A9EC9A564F}"/>
              </a:ext>
            </a:extLst>
          </p:cNvPr>
          <p:cNvPicPr>
            <a:picLocks noChangeAspect="1"/>
          </p:cNvPicPr>
          <p:nvPr/>
        </p:nvPicPr>
        <p:blipFill>
          <a:blip r:embed="rId5"/>
          <a:stretch>
            <a:fillRect/>
          </a:stretch>
        </p:blipFill>
        <p:spPr>
          <a:xfrm>
            <a:off x="7190369" y="2387498"/>
            <a:ext cx="4870771" cy="1817835"/>
          </a:xfrm>
          <a:prstGeom prst="rect">
            <a:avLst/>
          </a:prstGeom>
        </p:spPr>
      </p:pic>
      <p:sp>
        <p:nvSpPr>
          <p:cNvPr id="13" name="TextBox 12">
            <a:extLst>
              <a:ext uri="{FF2B5EF4-FFF2-40B4-BE49-F238E27FC236}">
                <a16:creationId xmlns:a16="http://schemas.microsoft.com/office/drawing/2014/main" id="{7182679F-A18A-43D7-BAEC-A21473AA5416}"/>
              </a:ext>
            </a:extLst>
          </p:cNvPr>
          <p:cNvSpPr txBox="1"/>
          <p:nvPr/>
        </p:nvSpPr>
        <p:spPr>
          <a:xfrm>
            <a:off x="275129" y="4381780"/>
            <a:ext cx="4353516" cy="1015663"/>
          </a:xfrm>
          <a:prstGeom prst="rect">
            <a:avLst/>
          </a:prstGeom>
          <a:noFill/>
        </p:spPr>
        <p:txBody>
          <a:bodyPr wrap="square" rtlCol="0">
            <a:spAutoFit/>
          </a:bodyPr>
          <a:lstStyle/>
          <a:p>
            <a:pPr algn="ctr"/>
            <a:r>
              <a:rPr lang="en-US" sz="2000" b="1" dirty="0">
                <a:latin typeface="Arial Narrow" panose="020B0606020202030204" pitchFamily="34" charset="0"/>
              </a:rPr>
              <a:t>Live</a:t>
            </a:r>
            <a:r>
              <a:rPr lang="en-US" sz="2000" dirty="0">
                <a:latin typeface="Arial Narrow" panose="020B0606020202030204" pitchFamily="34" charset="0"/>
              </a:rPr>
              <a:t> user equipment (phones),</a:t>
            </a:r>
            <a:br>
              <a:rPr lang="en-US" sz="2000" dirty="0">
                <a:latin typeface="Arial Narrow" panose="020B0606020202030204" pitchFamily="34" charset="0"/>
              </a:rPr>
            </a:br>
            <a:r>
              <a:rPr lang="en-US" sz="2000" dirty="0">
                <a:latin typeface="Arial Narrow" panose="020B0606020202030204" pitchFamily="34" charset="0"/>
              </a:rPr>
              <a:t>base stations, and</a:t>
            </a:r>
            <a:br>
              <a:rPr lang="en-US" sz="2000" dirty="0">
                <a:latin typeface="Arial Narrow" panose="020B0606020202030204" pitchFamily="34" charset="0"/>
              </a:rPr>
            </a:br>
            <a:r>
              <a:rPr lang="en-US" sz="2000" dirty="0">
                <a:latin typeface="Arial Narrow" panose="020B0606020202030204" pitchFamily="34" charset="0"/>
              </a:rPr>
              <a:t>core network elements (not shown)</a:t>
            </a:r>
          </a:p>
        </p:txBody>
      </p:sp>
      <p:sp>
        <p:nvSpPr>
          <p:cNvPr id="14" name="TextBox 13">
            <a:extLst>
              <a:ext uri="{FF2B5EF4-FFF2-40B4-BE49-F238E27FC236}">
                <a16:creationId xmlns:a16="http://schemas.microsoft.com/office/drawing/2014/main" id="{086D3B9D-6650-4872-976D-8D2701DDD704}"/>
              </a:ext>
            </a:extLst>
          </p:cNvPr>
          <p:cNvSpPr txBox="1"/>
          <p:nvPr/>
        </p:nvSpPr>
        <p:spPr>
          <a:xfrm>
            <a:off x="4758117" y="4691726"/>
            <a:ext cx="2200634" cy="707886"/>
          </a:xfrm>
          <a:prstGeom prst="rect">
            <a:avLst/>
          </a:prstGeom>
          <a:noFill/>
        </p:spPr>
        <p:txBody>
          <a:bodyPr wrap="square" rtlCol="0">
            <a:spAutoFit/>
          </a:bodyPr>
          <a:lstStyle/>
          <a:p>
            <a:pPr algn="ctr"/>
            <a:r>
              <a:rPr lang="en-US" sz="2000" b="1" dirty="0">
                <a:latin typeface="Arial Narrow" panose="020B0606020202030204" pitchFamily="34" charset="0"/>
              </a:rPr>
              <a:t>Virtual</a:t>
            </a:r>
          </a:p>
          <a:p>
            <a:pPr algn="ctr"/>
            <a:r>
              <a:rPr lang="en-US" sz="2000" dirty="0">
                <a:latin typeface="Arial Narrow" panose="020B0606020202030204" pitchFamily="34" charset="0"/>
              </a:rPr>
              <a:t>emulated systems</a:t>
            </a:r>
          </a:p>
        </p:txBody>
      </p:sp>
      <p:sp>
        <p:nvSpPr>
          <p:cNvPr id="15" name="TextBox 14">
            <a:extLst>
              <a:ext uri="{FF2B5EF4-FFF2-40B4-BE49-F238E27FC236}">
                <a16:creationId xmlns:a16="http://schemas.microsoft.com/office/drawing/2014/main" id="{6572F93D-9F9B-423B-AF2A-514A8DB67FDC}"/>
              </a:ext>
            </a:extLst>
          </p:cNvPr>
          <p:cNvSpPr txBox="1"/>
          <p:nvPr/>
        </p:nvSpPr>
        <p:spPr>
          <a:xfrm>
            <a:off x="7088625" y="4691726"/>
            <a:ext cx="4822294" cy="400110"/>
          </a:xfrm>
          <a:prstGeom prst="rect">
            <a:avLst/>
          </a:prstGeom>
          <a:noFill/>
        </p:spPr>
        <p:txBody>
          <a:bodyPr wrap="square" rtlCol="0">
            <a:spAutoFit/>
          </a:bodyPr>
          <a:lstStyle/>
          <a:p>
            <a:pPr algn="ctr"/>
            <a:r>
              <a:rPr lang="en-US" sz="2000" b="1" dirty="0">
                <a:latin typeface="Arial Narrow" panose="020B0606020202030204" pitchFamily="34" charset="0"/>
              </a:rPr>
              <a:t>Constructive</a:t>
            </a:r>
            <a:r>
              <a:rPr lang="en-US" sz="2000" dirty="0">
                <a:latin typeface="Arial Narrow" panose="020B0606020202030204" pitchFamily="34" charset="0"/>
              </a:rPr>
              <a:t> simulations</a:t>
            </a:r>
          </a:p>
        </p:txBody>
      </p:sp>
      <p:sp>
        <p:nvSpPr>
          <p:cNvPr id="17" name="Rectangle 16">
            <a:extLst>
              <a:ext uri="{FF2B5EF4-FFF2-40B4-BE49-F238E27FC236}">
                <a16:creationId xmlns:a16="http://schemas.microsoft.com/office/drawing/2014/main" id="{CDAE55A0-B5DF-4712-9A96-55AAAF9D222B}"/>
              </a:ext>
            </a:extLst>
          </p:cNvPr>
          <p:cNvSpPr/>
          <p:nvPr/>
        </p:nvSpPr>
        <p:spPr bwMode="auto">
          <a:xfrm>
            <a:off x="4758117" y="1731697"/>
            <a:ext cx="2200633" cy="3667915"/>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7B02E56F-BCAF-4F5F-B375-088F4E944E1D}"/>
              </a:ext>
            </a:extLst>
          </p:cNvPr>
          <p:cNvSpPr/>
          <p:nvPr/>
        </p:nvSpPr>
        <p:spPr bwMode="auto">
          <a:xfrm>
            <a:off x="275129" y="1731698"/>
            <a:ext cx="4353515" cy="366791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Content Placeholder 3"/>
          <p:cNvSpPr>
            <a:spLocks noGrp="1"/>
          </p:cNvSpPr>
          <p:nvPr>
            <p:ph sz="quarter" idx="11"/>
          </p:nvPr>
        </p:nvSpPr>
        <p:spPr>
          <a:xfrm>
            <a:off x="480132" y="5574241"/>
            <a:ext cx="11250613" cy="721363"/>
          </a:xfrm>
        </p:spPr>
        <p:txBody>
          <a:bodyPr/>
          <a:lstStyle/>
          <a:p>
            <a:pPr marL="0" indent="0">
              <a:spcBef>
                <a:spcPts val="0"/>
              </a:spcBef>
              <a:buNone/>
            </a:pPr>
            <a:r>
              <a:rPr lang="en-US" sz="2000" dirty="0"/>
              <a:t>Note that some core elements in legacy systems were run on big iron machines, however, in today’s environment</a:t>
            </a:r>
            <a:br>
              <a:rPr lang="en-US" sz="2000" dirty="0"/>
            </a:br>
            <a:r>
              <a:rPr lang="en-US" sz="2000" dirty="0"/>
              <a:t>may now be live but </a:t>
            </a:r>
            <a:r>
              <a:rPr lang="en-US" sz="2000" b="1" dirty="0"/>
              <a:t>virtualized</a:t>
            </a:r>
            <a:r>
              <a:rPr lang="en-US" sz="2000" dirty="0"/>
              <a:t> software running on commodity servers</a:t>
            </a:r>
          </a:p>
        </p:txBody>
      </p:sp>
    </p:spTree>
    <p:extLst>
      <p:ext uri="{BB962C8B-B14F-4D97-AF65-F5344CB8AC3E}">
        <p14:creationId xmlns:p14="http://schemas.microsoft.com/office/powerpoint/2010/main" val="4090620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87823"/>
          </a:xfrm>
        </p:spPr>
        <p:txBody>
          <a:bodyPr/>
          <a:lstStyle/>
          <a:p>
            <a:r>
              <a:rPr lang="en-US" dirty="0"/>
              <a:t>Modeling and Simulation Progressive Elaboration</a:t>
            </a:r>
          </a:p>
        </p:txBody>
      </p:sp>
      <p:sp>
        <p:nvSpPr>
          <p:cNvPr id="4" name="Rectangle 3"/>
          <p:cNvSpPr/>
          <p:nvPr/>
        </p:nvSpPr>
        <p:spPr bwMode="auto">
          <a:xfrm>
            <a:off x="770084" y="1327868"/>
            <a:ext cx="1555396" cy="868680"/>
          </a:xfrm>
          <a:prstGeom prst="rect">
            <a:avLst/>
          </a:prstGeom>
          <a:solidFill>
            <a:srgbClr val="66C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Precision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Placement</a:t>
            </a:r>
          </a:p>
        </p:txBody>
      </p:sp>
      <p:cxnSp>
        <p:nvCxnSpPr>
          <p:cNvPr id="9" name="Straight Arrow Connector 8"/>
          <p:cNvCxnSpPr/>
          <p:nvPr/>
        </p:nvCxnSpPr>
        <p:spPr bwMode="auto">
          <a:xfrm flipV="1">
            <a:off x="2696681" y="1757240"/>
            <a:ext cx="580445" cy="7952"/>
          </a:xfrm>
          <a:prstGeom prst="straightConnector1">
            <a:avLst/>
          </a:prstGeom>
          <a:solidFill>
            <a:schemeClr val="accent1"/>
          </a:solidFill>
          <a:ln w="31750" cap="flat" cmpd="sng" algn="ctr">
            <a:solidFill>
              <a:schemeClr val="tx1"/>
            </a:solidFill>
            <a:prstDash val="solid"/>
            <a:miter lim="800000"/>
            <a:headEnd type="none" w="med" len="med"/>
            <a:tailEnd type="triangle"/>
          </a:ln>
          <a:effectLst/>
        </p:spPr>
      </p:cxnSp>
      <p:sp>
        <p:nvSpPr>
          <p:cNvPr id="10" name="Rectangle 9"/>
          <p:cNvSpPr/>
          <p:nvPr/>
        </p:nvSpPr>
        <p:spPr bwMode="auto">
          <a:xfrm>
            <a:off x="3605176" y="1327869"/>
            <a:ext cx="1721734" cy="868680"/>
          </a:xfrm>
          <a:prstGeom prst="rect">
            <a:avLst/>
          </a:prstGeom>
          <a:solidFill>
            <a:srgbClr val="66C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Simple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Scenarios</a:t>
            </a:r>
          </a:p>
        </p:txBody>
      </p:sp>
      <p:sp>
        <p:nvSpPr>
          <p:cNvPr id="11" name="Rectangle 10"/>
          <p:cNvSpPr/>
          <p:nvPr/>
        </p:nvSpPr>
        <p:spPr bwMode="auto">
          <a:xfrm>
            <a:off x="6564506" y="1327868"/>
            <a:ext cx="1688603" cy="868680"/>
          </a:xfrm>
          <a:prstGeom prst="rect">
            <a:avLst/>
          </a:prstGeom>
          <a:solidFill>
            <a:srgbClr val="66C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Complex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Scenarios</a:t>
            </a:r>
          </a:p>
        </p:txBody>
      </p:sp>
      <p:sp>
        <p:nvSpPr>
          <p:cNvPr id="12" name="Rectangle 11"/>
          <p:cNvSpPr/>
          <p:nvPr/>
        </p:nvSpPr>
        <p:spPr bwMode="auto">
          <a:xfrm>
            <a:off x="9594013" y="1327868"/>
            <a:ext cx="1941720" cy="868680"/>
          </a:xfrm>
          <a:prstGeom prst="rect">
            <a:avLst/>
          </a:prstGeom>
          <a:solidFill>
            <a:srgbClr val="66CC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Complex</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t>Manipulation</a:t>
            </a:r>
            <a:endParaRPr kumimoji="0" lang="en-US" sz="2400" b="0" i="0" u="none" strike="noStrike" cap="none" normalizeH="0" baseline="0" dirty="0">
              <a:ln>
                <a:noFill/>
              </a:ln>
              <a:solidFill>
                <a:schemeClr val="tx1"/>
              </a:solidFill>
              <a:effectLst/>
              <a:latin typeface="Tahoma" charset="0"/>
            </a:endParaRPr>
          </a:p>
        </p:txBody>
      </p:sp>
      <p:pic>
        <p:nvPicPr>
          <p:cNvPr id="46" name="Picture 45"/>
          <p:cNvPicPr>
            <a:picLocks noChangeAspect="1"/>
          </p:cNvPicPr>
          <p:nvPr/>
        </p:nvPicPr>
        <p:blipFill>
          <a:blip r:embed="rId2"/>
          <a:stretch>
            <a:fillRect/>
          </a:stretch>
        </p:blipFill>
        <p:spPr>
          <a:xfrm>
            <a:off x="225971" y="2725205"/>
            <a:ext cx="2847275" cy="1062640"/>
          </a:xfrm>
          <a:prstGeom prst="rect">
            <a:avLst/>
          </a:prstGeom>
        </p:spPr>
      </p:pic>
      <p:pic>
        <p:nvPicPr>
          <p:cNvPr id="4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42" y="4017929"/>
            <a:ext cx="257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Arrow Connector 49"/>
          <p:cNvCxnSpPr/>
          <p:nvPr/>
        </p:nvCxnSpPr>
        <p:spPr bwMode="auto">
          <a:xfrm flipV="1">
            <a:off x="608009" y="3350648"/>
            <a:ext cx="102513" cy="597907"/>
          </a:xfrm>
          <a:prstGeom prst="straightConnector1">
            <a:avLst/>
          </a:prstGeom>
          <a:solidFill>
            <a:schemeClr val="accent1"/>
          </a:solidFill>
          <a:ln w="41275" cap="flat" cmpd="sng" algn="ctr">
            <a:solidFill>
              <a:srgbClr val="FF0000"/>
            </a:solidFill>
            <a:prstDash val="solid"/>
            <a:miter lim="800000"/>
            <a:headEnd type="none" w="med" len="med"/>
            <a:tailEnd type="triangle"/>
          </a:ln>
          <a:effectLst/>
        </p:spPr>
      </p:cxnSp>
      <p:sp>
        <p:nvSpPr>
          <p:cNvPr id="51" name="Oval 50"/>
          <p:cNvSpPr/>
          <p:nvPr/>
        </p:nvSpPr>
        <p:spPr bwMode="auto">
          <a:xfrm>
            <a:off x="225971" y="3929505"/>
            <a:ext cx="629318" cy="670194"/>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2" name="TextBox 51"/>
          <p:cNvSpPr txBox="1"/>
          <p:nvPr/>
        </p:nvSpPr>
        <p:spPr>
          <a:xfrm>
            <a:off x="385444" y="4704282"/>
            <a:ext cx="2324675" cy="1384995"/>
          </a:xfrm>
          <a:prstGeom prst="rect">
            <a:avLst/>
          </a:prstGeom>
          <a:noFill/>
        </p:spPr>
        <p:txBody>
          <a:bodyPr wrap="none" rtlCol="0">
            <a:spAutoFit/>
          </a:bodyPr>
          <a:lstStyle/>
          <a:p>
            <a:pPr algn="ctr"/>
            <a:r>
              <a:rPr lang="en-US" sz="2000" dirty="0">
                <a:latin typeface="Arial Narrow" panose="020B0606020202030204" pitchFamily="34" charset="0"/>
                <a:cs typeface="Arial" panose="020B0604020202020204" pitchFamily="34" charset="0"/>
              </a:rPr>
              <a:t>Insert new RAN device</a:t>
            </a:r>
          </a:p>
          <a:p>
            <a:pPr marL="285750" indent="-285750">
              <a:buFont typeface="Arial" panose="020B0604020202020204" pitchFamily="34" charset="0"/>
              <a:buChar char="•"/>
            </a:pPr>
            <a:r>
              <a:rPr lang="en-US" sz="1600" dirty="0">
                <a:latin typeface="Arial Narrow" panose="020B0606020202030204" pitchFamily="34" charset="0"/>
                <a:cs typeface="Arial" panose="020B0604020202020204" pitchFamily="34" charset="0"/>
              </a:rPr>
              <a:t>Hardened phone</a:t>
            </a:r>
          </a:p>
          <a:p>
            <a:pPr marL="285750" indent="-285750">
              <a:buFont typeface="Arial" panose="020B0604020202020204" pitchFamily="34" charset="0"/>
              <a:buChar char="•"/>
            </a:pPr>
            <a:r>
              <a:rPr lang="en-US" sz="1600" dirty="0" err="1">
                <a:latin typeface="Arial Narrow" panose="020B0606020202030204" pitchFamily="34" charset="0"/>
                <a:cs typeface="Arial" panose="020B0604020202020204" pitchFamily="34" charset="0"/>
              </a:rPr>
              <a:t>IoT</a:t>
            </a:r>
            <a:r>
              <a:rPr lang="en-US" sz="1600" dirty="0">
                <a:latin typeface="Arial Narrow" panose="020B0606020202030204" pitchFamily="34" charset="0"/>
                <a:cs typeface="Arial" panose="020B0604020202020204" pitchFamily="34" charset="0"/>
              </a:rPr>
              <a:t> device</a:t>
            </a:r>
          </a:p>
          <a:p>
            <a:pPr marL="285750" indent="-285750">
              <a:buFont typeface="Arial" panose="020B0604020202020204" pitchFamily="34" charset="0"/>
              <a:buChar char="•"/>
            </a:pPr>
            <a:r>
              <a:rPr lang="en-US" sz="1600" dirty="0">
                <a:latin typeface="Arial Narrow" panose="020B0606020202030204" pitchFamily="34" charset="0"/>
                <a:cs typeface="Arial" panose="020B0604020202020204" pitchFamily="34" charset="0"/>
              </a:rPr>
              <a:t>Jammer</a:t>
            </a:r>
          </a:p>
          <a:p>
            <a:pPr marL="285750" indent="-285750">
              <a:buFont typeface="Arial" panose="020B0604020202020204" pitchFamily="34" charset="0"/>
              <a:buChar char="•"/>
            </a:pPr>
            <a:r>
              <a:rPr lang="en-US" sz="1600" dirty="0">
                <a:latin typeface="Arial Narrow" panose="020B0606020202030204" pitchFamily="34" charset="0"/>
                <a:cs typeface="Arial" panose="020B0604020202020204" pitchFamily="34" charset="0"/>
              </a:rPr>
              <a:t>IMSI catcher</a:t>
            </a:r>
          </a:p>
        </p:txBody>
      </p:sp>
      <p:sp>
        <p:nvSpPr>
          <p:cNvPr id="53" name="Rectangle 52"/>
          <p:cNvSpPr/>
          <p:nvPr/>
        </p:nvSpPr>
        <p:spPr bwMode="auto">
          <a:xfrm>
            <a:off x="138214" y="2417197"/>
            <a:ext cx="2819139" cy="2262753"/>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54" name="Picture 53"/>
          <p:cNvPicPr>
            <a:picLocks noChangeAspect="1"/>
          </p:cNvPicPr>
          <p:nvPr/>
        </p:nvPicPr>
        <p:blipFill>
          <a:blip r:embed="rId4"/>
          <a:stretch>
            <a:fillRect/>
          </a:stretch>
        </p:blipFill>
        <p:spPr>
          <a:xfrm>
            <a:off x="3213912" y="2598883"/>
            <a:ext cx="2534067" cy="2027826"/>
          </a:xfrm>
          <a:prstGeom prst="rect">
            <a:avLst/>
          </a:prstGeom>
        </p:spPr>
      </p:pic>
      <p:sp>
        <p:nvSpPr>
          <p:cNvPr id="55" name="Rectangle 54"/>
          <p:cNvSpPr/>
          <p:nvPr/>
        </p:nvSpPr>
        <p:spPr bwMode="auto">
          <a:xfrm>
            <a:off x="3068478" y="2417197"/>
            <a:ext cx="2795133" cy="2262753"/>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6" name="TextBox 55"/>
          <p:cNvSpPr txBox="1"/>
          <p:nvPr/>
        </p:nvSpPr>
        <p:spPr>
          <a:xfrm>
            <a:off x="3016769" y="4704283"/>
            <a:ext cx="2898550" cy="400110"/>
          </a:xfrm>
          <a:prstGeom prst="rect">
            <a:avLst/>
          </a:prstGeom>
          <a:noFill/>
        </p:spPr>
        <p:txBody>
          <a:bodyPr wrap="none" rtlCol="0">
            <a:spAutoFit/>
          </a:bodyPr>
          <a:lstStyle/>
          <a:p>
            <a:pPr algn="ctr"/>
            <a:r>
              <a:rPr lang="en-US" sz="2000" dirty="0">
                <a:latin typeface="Arial Narrow" panose="020B0606020202030204" pitchFamily="34" charset="0"/>
                <a:cs typeface="Arial" panose="020B0604020202020204" pitchFamily="34" charset="0"/>
              </a:rPr>
              <a:t>New device protocol analysis</a:t>
            </a:r>
          </a:p>
        </p:txBody>
      </p:sp>
      <p:sp>
        <p:nvSpPr>
          <p:cNvPr id="57" name="Rectangle 56"/>
          <p:cNvSpPr/>
          <p:nvPr/>
        </p:nvSpPr>
        <p:spPr bwMode="auto">
          <a:xfrm>
            <a:off x="5968804" y="2417197"/>
            <a:ext cx="2904858" cy="2262753"/>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8" name="TextBox 57"/>
          <p:cNvSpPr txBox="1"/>
          <p:nvPr/>
        </p:nvSpPr>
        <p:spPr>
          <a:xfrm>
            <a:off x="5850480" y="4704283"/>
            <a:ext cx="3116657" cy="1384995"/>
          </a:xfrm>
          <a:prstGeom prst="rect">
            <a:avLst/>
          </a:prstGeom>
          <a:noFill/>
        </p:spPr>
        <p:txBody>
          <a:bodyPr wrap="square" rtlCol="0">
            <a:spAutoFit/>
          </a:bodyPr>
          <a:lstStyle/>
          <a:p>
            <a:pPr algn="ctr"/>
            <a:r>
              <a:rPr lang="en-US" sz="2000" dirty="0">
                <a:latin typeface="Arial Narrow" panose="020B0606020202030204" pitchFamily="34" charset="0"/>
                <a:cs typeface="Arial" panose="020B0604020202020204" pitchFamily="34" charset="0"/>
              </a:rPr>
              <a:t>Test</a:t>
            </a:r>
            <a:br>
              <a:rPr lang="en-US" sz="2000" dirty="0">
                <a:latin typeface="Arial Narrow" panose="020B0606020202030204" pitchFamily="34" charset="0"/>
                <a:cs typeface="Arial" panose="020B0604020202020204" pitchFamily="34" charset="0"/>
              </a:rPr>
            </a:br>
            <a:r>
              <a:rPr lang="en-US" sz="1600" dirty="0">
                <a:latin typeface="Arial Narrow" panose="020B0606020202030204" pitchFamily="34" charset="0"/>
                <a:cs typeface="Arial" panose="020B0604020202020204" pitchFamily="34" charset="0"/>
              </a:rPr>
              <a:t>multi-location</a:t>
            </a:r>
          </a:p>
          <a:p>
            <a:pPr algn="ctr"/>
            <a:r>
              <a:rPr lang="en-US" sz="1600" dirty="0">
                <a:latin typeface="Arial Narrow" panose="020B0606020202030204" pitchFamily="34" charset="0"/>
                <a:cs typeface="Arial" panose="020B0604020202020204" pitchFamily="34" charset="0"/>
              </a:rPr>
              <a:t>multi-frequency</a:t>
            </a:r>
            <a:br>
              <a:rPr lang="en-US" sz="1600" dirty="0">
                <a:latin typeface="Arial Narrow" panose="020B0606020202030204" pitchFamily="34" charset="0"/>
                <a:cs typeface="Arial" panose="020B0604020202020204" pitchFamily="34" charset="0"/>
              </a:rPr>
            </a:br>
            <a:r>
              <a:rPr lang="en-US" sz="1600" dirty="0">
                <a:latin typeface="Arial Narrow" panose="020B0606020202030204" pitchFamily="34" charset="0"/>
                <a:cs typeface="Arial" panose="020B0604020202020204" pitchFamily="34" charset="0"/>
              </a:rPr>
              <a:t>multi-rate</a:t>
            </a:r>
          </a:p>
          <a:p>
            <a:pPr algn="ctr"/>
            <a:r>
              <a:rPr lang="en-US" sz="1600" dirty="0">
                <a:latin typeface="Arial Narrow" panose="020B0606020202030204" pitchFamily="34" charset="0"/>
                <a:cs typeface="Arial" panose="020B0604020202020204" pitchFamily="34" charset="0"/>
              </a:rPr>
              <a:t>simultaneous access</a:t>
            </a:r>
          </a:p>
        </p:txBody>
      </p:sp>
      <p:sp>
        <p:nvSpPr>
          <p:cNvPr id="59" name="Rectangle 58"/>
          <p:cNvSpPr/>
          <p:nvPr/>
        </p:nvSpPr>
        <p:spPr bwMode="auto">
          <a:xfrm>
            <a:off x="9088925" y="2417197"/>
            <a:ext cx="2976424" cy="2262753"/>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0" name="TextBox 59"/>
          <p:cNvSpPr txBox="1"/>
          <p:nvPr/>
        </p:nvSpPr>
        <p:spPr>
          <a:xfrm>
            <a:off x="9028967" y="4704283"/>
            <a:ext cx="3098213" cy="1107996"/>
          </a:xfrm>
          <a:prstGeom prst="rect">
            <a:avLst/>
          </a:prstGeom>
          <a:noFill/>
        </p:spPr>
        <p:txBody>
          <a:bodyPr wrap="square" rtlCol="0">
            <a:spAutoFit/>
          </a:bodyPr>
          <a:lstStyle/>
          <a:p>
            <a:pPr algn="ctr"/>
            <a:r>
              <a:rPr lang="en-US" sz="1800" dirty="0">
                <a:latin typeface="Arial Narrow" panose="020B0606020202030204" pitchFamily="34" charset="0"/>
                <a:cs typeface="Arial" panose="020B0604020202020204" pitchFamily="34" charset="0"/>
              </a:rPr>
              <a:t>Cyber integration</a:t>
            </a:r>
            <a:br>
              <a:rPr lang="en-US" sz="1600" dirty="0">
                <a:latin typeface="Arial Narrow" panose="020B0606020202030204" pitchFamily="34" charset="0"/>
                <a:cs typeface="Arial" panose="020B0604020202020204" pitchFamily="34" charset="0"/>
              </a:rPr>
            </a:br>
            <a:r>
              <a:rPr lang="en-US" sz="1600" dirty="0">
                <a:latin typeface="Arial Narrow" panose="020B0606020202030204" pitchFamily="34" charset="0"/>
                <a:cs typeface="Arial" panose="020B0604020202020204" pitchFamily="34" charset="0"/>
              </a:rPr>
              <a:t>heterogeneous live/virtual/emulated network elements with distributed connectivity  </a:t>
            </a:r>
          </a:p>
        </p:txBody>
      </p:sp>
      <p:cxnSp>
        <p:nvCxnSpPr>
          <p:cNvPr id="61" name="Straight Arrow Connector 60"/>
          <p:cNvCxnSpPr/>
          <p:nvPr/>
        </p:nvCxnSpPr>
        <p:spPr bwMode="auto">
          <a:xfrm flipV="1">
            <a:off x="5668216" y="1789043"/>
            <a:ext cx="580445" cy="7952"/>
          </a:xfrm>
          <a:prstGeom prst="straightConnector1">
            <a:avLst/>
          </a:prstGeom>
          <a:solidFill>
            <a:schemeClr val="accent1"/>
          </a:solidFill>
          <a:ln w="31750" cap="flat" cmpd="sng" algn="ctr">
            <a:solidFill>
              <a:schemeClr val="tx1"/>
            </a:solidFill>
            <a:prstDash val="solid"/>
            <a:miter lim="800000"/>
            <a:headEnd type="none" w="med" len="med"/>
            <a:tailEnd type="triangle"/>
          </a:ln>
          <a:effectLst/>
        </p:spPr>
      </p:cxnSp>
      <p:cxnSp>
        <p:nvCxnSpPr>
          <p:cNvPr id="62" name="Straight Arrow Connector 61"/>
          <p:cNvCxnSpPr/>
          <p:nvPr/>
        </p:nvCxnSpPr>
        <p:spPr bwMode="auto">
          <a:xfrm flipV="1">
            <a:off x="8738745" y="1796995"/>
            <a:ext cx="580445" cy="7952"/>
          </a:xfrm>
          <a:prstGeom prst="straightConnector1">
            <a:avLst/>
          </a:prstGeom>
          <a:solidFill>
            <a:schemeClr val="accent1"/>
          </a:solidFill>
          <a:ln w="31750" cap="flat" cmpd="sng" algn="ctr">
            <a:solidFill>
              <a:schemeClr val="tx1"/>
            </a:solidFill>
            <a:prstDash val="solid"/>
            <a:miter lim="800000"/>
            <a:headEnd type="none" w="med" len="med"/>
            <a:tailEnd type="triangle"/>
          </a:ln>
          <a:effectLst/>
        </p:spPr>
      </p:cxnSp>
      <p:pic>
        <p:nvPicPr>
          <p:cNvPr id="64" name="Picture 63"/>
          <p:cNvPicPr>
            <a:picLocks noChangeAspect="1"/>
          </p:cNvPicPr>
          <p:nvPr/>
        </p:nvPicPr>
        <p:blipFill>
          <a:blip r:embed="rId5"/>
          <a:stretch>
            <a:fillRect/>
          </a:stretch>
        </p:blipFill>
        <p:spPr>
          <a:xfrm>
            <a:off x="6078873" y="2530130"/>
            <a:ext cx="2659872" cy="1925567"/>
          </a:xfrm>
          <a:prstGeom prst="rect">
            <a:avLst/>
          </a:prstGeom>
        </p:spPr>
      </p:pic>
      <p:pic>
        <p:nvPicPr>
          <p:cNvPr id="65" name="Picture 64"/>
          <p:cNvPicPr>
            <a:picLocks noChangeAspect="1"/>
          </p:cNvPicPr>
          <p:nvPr/>
        </p:nvPicPr>
        <p:blipFill>
          <a:blip r:embed="rId6"/>
          <a:stretch>
            <a:fillRect/>
          </a:stretch>
        </p:blipFill>
        <p:spPr>
          <a:xfrm>
            <a:off x="9159904" y="2530220"/>
            <a:ext cx="2809939" cy="1873157"/>
          </a:xfrm>
          <a:prstGeom prst="rect">
            <a:avLst/>
          </a:prstGeom>
        </p:spPr>
      </p:pic>
    </p:spTree>
    <p:extLst>
      <p:ext uri="{BB962C8B-B14F-4D97-AF65-F5344CB8AC3E}">
        <p14:creationId xmlns:p14="http://schemas.microsoft.com/office/powerpoint/2010/main" val="683745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95915"/>
          </a:xfrm>
        </p:spPr>
        <p:txBody>
          <a:bodyPr/>
          <a:lstStyle/>
          <a:p>
            <a:r>
              <a:rPr lang="en-US" dirty="0"/>
              <a:t>Simulation Mechanism and Application</a:t>
            </a:r>
          </a:p>
        </p:txBody>
      </p:sp>
      <p:sp>
        <p:nvSpPr>
          <p:cNvPr id="4" name="TextBox 3"/>
          <p:cNvSpPr txBox="1"/>
          <p:nvPr/>
        </p:nvSpPr>
        <p:spPr>
          <a:xfrm>
            <a:off x="690418" y="2055096"/>
            <a:ext cx="1712328" cy="400110"/>
          </a:xfrm>
          <a:prstGeom prst="rect">
            <a:avLst/>
          </a:prstGeom>
          <a:noFill/>
        </p:spPr>
        <p:txBody>
          <a:bodyPr wrap="none" rtlCol="0">
            <a:spAutoFit/>
          </a:bodyPr>
          <a:lstStyle/>
          <a:p>
            <a:r>
              <a:rPr lang="en-US" sz="2000" b="1" dirty="0">
                <a:latin typeface="Arial Narrow" panose="020B0606020202030204" pitchFamily="34" charset="0"/>
                <a:cs typeface="Arial" panose="020B0604020202020204" pitchFamily="34" charset="0"/>
              </a:rPr>
              <a:t>Fully simulated</a:t>
            </a:r>
          </a:p>
        </p:txBody>
      </p:sp>
      <p:sp>
        <p:nvSpPr>
          <p:cNvPr id="5" name="TextBox 4"/>
          <p:cNvSpPr txBox="1"/>
          <p:nvPr/>
        </p:nvSpPr>
        <p:spPr>
          <a:xfrm>
            <a:off x="946448" y="3610721"/>
            <a:ext cx="1200970" cy="400110"/>
          </a:xfrm>
          <a:prstGeom prst="rect">
            <a:avLst/>
          </a:prstGeom>
          <a:noFill/>
        </p:spPr>
        <p:txBody>
          <a:bodyPr wrap="none" rtlCol="0">
            <a:spAutoFit/>
          </a:bodyPr>
          <a:lstStyle/>
          <a:p>
            <a:r>
              <a:rPr lang="en-US" sz="2000" b="1" dirty="0">
                <a:latin typeface="Arial Narrow" panose="020B0606020202030204" pitchFamily="34" charset="0"/>
                <a:cs typeface="Arial" panose="020B0604020202020204" pitchFamily="34" charset="0"/>
              </a:rPr>
              <a:t>Emulation</a:t>
            </a:r>
          </a:p>
        </p:txBody>
      </p:sp>
      <p:sp>
        <p:nvSpPr>
          <p:cNvPr id="6" name="TextBox 5"/>
          <p:cNvSpPr txBox="1"/>
          <p:nvPr/>
        </p:nvSpPr>
        <p:spPr>
          <a:xfrm>
            <a:off x="286011" y="4964090"/>
            <a:ext cx="2515433" cy="1200329"/>
          </a:xfrm>
          <a:prstGeom prst="rect">
            <a:avLst/>
          </a:prstGeom>
          <a:noFill/>
        </p:spPr>
        <p:txBody>
          <a:bodyPr wrap="none" rtlCol="0">
            <a:spAutoFit/>
          </a:bodyPr>
          <a:lstStyle/>
          <a:p>
            <a:pPr algn="ctr"/>
            <a:r>
              <a:rPr lang="en-US" sz="2000" b="1" dirty="0">
                <a:latin typeface="Arial Narrow" panose="020B0606020202030204" pitchFamily="34" charset="0"/>
                <a:cs typeface="Arial" panose="020B0604020202020204" pitchFamily="34" charset="0"/>
              </a:rPr>
              <a:t>Emulation</a:t>
            </a:r>
            <a:br>
              <a:rPr lang="en-US" sz="2000" b="1" dirty="0">
                <a:latin typeface="Arial Narrow" panose="020B0606020202030204" pitchFamily="34" charset="0"/>
                <a:cs typeface="Arial" panose="020B0604020202020204" pitchFamily="34" charset="0"/>
              </a:rPr>
            </a:br>
            <a:r>
              <a:rPr lang="en-US" sz="2000" b="1" dirty="0">
                <a:latin typeface="Arial Narrow" panose="020B0606020202030204" pitchFamily="34" charset="0"/>
                <a:cs typeface="Arial" panose="020B0604020202020204" pitchFamily="34" charset="0"/>
              </a:rPr>
              <a:t> </a:t>
            </a:r>
            <a:r>
              <a:rPr lang="en-US" sz="2000" b="1" u="sng" dirty="0">
                <a:latin typeface="Arial Narrow" panose="020B0606020202030204" pitchFamily="34" charset="0"/>
                <a:cs typeface="Arial" panose="020B0604020202020204" pitchFamily="34" charset="0"/>
              </a:rPr>
              <a:t>w</a:t>
            </a:r>
            <a:r>
              <a:rPr lang="en-US" sz="2000" b="1" dirty="0">
                <a:latin typeface="Arial Narrow" panose="020B0606020202030204" pitchFamily="34" charset="0"/>
                <a:cs typeface="Arial" panose="020B0604020202020204" pitchFamily="34" charset="0"/>
              </a:rPr>
              <a:t> hardware in the loop</a:t>
            </a:r>
          </a:p>
          <a:p>
            <a:pPr algn="ctr"/>
            <a:r>
              <a:rPr lang="en-US" sz="1600" dirty="0">
                <a:latin typeface="Arial Narrow" panose="020B0606020202030204" pitchFamily="34" charset="0"/>
                <a:cs typeface="Arial" panose="020B0604020202020204" pitchFamily="34" charset="0"/>
              </a:rPr>
              <a:t>(Hardware may be</a:t>
            </a:r>
            <a:br>
              <a:rPr lang="en-US" sz="1600" dirty="0">
                <a:latin typeface="Arial Narrow" panose="020B0606020202030204" pitchFamily="34" charset="0"/>
                <a:cs typeface="Arial" panose="020B0604020202020204" pitchFamily="34" charset="0"/>
              </a:rPr>
            </a:br>
            <a:r>
              <a:rPr lang="en-US" sz="1600" dirty="0">
                <a:latin typeface="Arial Narrow" panose="020B0606020202030204" pitchFamily="34" charset="0"/>
                <a:cs typeface="Arial" panose="020B0604020202020204" pitchFamily="34" charset="0"/>
              </a:rPr>
              <a:t>virtualized network elements)</a:t>
            </a:r>
          </a:p>
        </p:txBody>
      </p:sp>
      <p:pic>
        <p:nvPicPr>
          <p:cNvPr id="7" name="Picture 6"/>
          <p:cNvPicPr>
            <a:picLocks noChangeAspect="1"/>
          </p:cNvPicPr>
          <p:nvPr/>
        </p:nvPicPr>
        <p:blipFill>
          <a:blip r:embed="rId2"/>
          <a:stretch>
            <a:fillRect/>
          </a:stretch>
        </p:blipFill>
        <p:spPr>
          <a:xfrm>
            <a:off x="3048684" y="1801675"/>
            <a:ext cx="2847275" cy="1062640"/>
          </a:xfrm>
          <a:prstGeom prst="rect">
            <a:avLst/>
          </a:prstGeom>
        </p:spPr>
      </p:pic>
      <p:pic>
        <p:nvPicPr>
          <p:cNvPr id="8" name="Picture 7"/>
          <p:cNvPicPr>
            <a:picLocks noChangeAspect="1"/>
          </p:cNvPicPr>
          <p:nvPr/>
        </p:nvPicPr>
        <p:blipFill>
          <a:blip r:embed="rId2"/>
          <a:stretch>
            <a:fillRect/>
          </a:stretch>
        </p:blipFill>
        <p:spPr>
          <a:xfrm>
            <a:off x="3048682" y="3325177"/>
            <a:ext cx="2847275" cy="1062640"/>
          </a:xfrm>
          <a:prstGeom prst="rect">
            <a:avLst/>
          </a:prstGeom>
        </p:spPr>
      </p:pic>
      <p:pic>
        <p:nvPicPr>
          <p:cNvPr id="9" name="Picture 8"/>
          <p:cNvPicPr>
            <a:picLocks noChangeAspect="1"/>
          </p:cNvPicPr>
          <p:nvPr/>
        </p:nvPicPr>
        <p:blipFill>
          <a:blip r:embed="rId2"/>
          <a:stretch>
            <a:fillRect/>
          </a:stretch>
        </p:blipFill>
        <p:spPr>
          <a:xfrm>
            <a:off x="3048682" y="4984625"/>
            <a:ext cx="2847275" cy="10626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665" y="3170471"/>
            <a:ext cx="2509735" cy="124983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438" y="4797432"/>
            <a:ext cx="2509735" cy="1437026"/>
          </a:xfrm>
          <a:prstGeom prst="rect">
            <a:avLst/>
          </a:prstGeom>
        </p:spPr>
      </p:pic>
      <p:pic>
        <p:nvPicPr>
          <p:cNvPr id="12" name="Picture 11"/>
          <p:cNvPicPr>
            <a:picLocks noChangeAspect="1"/>
          </p:cNvPicPr>
          <p:nvPr/>
        </p:nvPicPr>
        <p:blipFill>
          <a:blip r:embed="rId5"/>
          <a:stretch>
            <a:fillRect/>
          </a:stretch>
        </p:blipFill>
        <p:spPr>
          <a:xfrm>
            <a:off x="9267454" y="4865356"/>
            <a:ext cx="2092591" cy="1274686"/>
          </a:xfrm>
          <a:prstGeom prst="rect">
            <a:avLst/>
          </a:prstGeom>
        </p:spPr>
      </p:pic>
      <p:pic>
        <p:nvPicPr>
          <p:cNvPr id="13" name="Picture 12"/>
          <p:cNvPicPr>
            <a:picLocks noChangeAspect="1"/>
          </p:cNvPicPr>
          <p:nvPr/>
        </p:nvPicPr>
        <p:blipFill>
          <a:blip r:embed="rId6"/>
          <a:stretch>
            <a:fillRect/>
          </a:stretch>
        </p:blipFill>
        <p:spPr>
          <a:xfrm>
            <a:off x="6105438" y="1729439"/>
            <a:ext cx="2744792" cy="1020647"/>
          </a:xfrm>
          <a:prstGeom prst="rect">
            <a:avLst/>
          </a:prstGeom>
        </p:spPr>
      </p:pic>
      <p:sp>
        <p:nvSpPr>
          <p:cNvPr id="15" name="TextBox 14"/>
          <p:cNvSpPr txBox="1"/>
          <p:nvPr/>
        </p:nvSpPr>
        <p:spPr>
          <a:xfrm>
            <a:off x="3619008" y="1128452"/>
            <a:ext cx="1526380" cy="400110"/>
          </a:xfrm>
          <a:prstGeom prst="rect">
            <a:avLst/>
          </a:prstGeom>
          <a:noFill/>
        </p:spPr>
        <p:txBody>
          <a:bodyPr wrap="none" rtlCol="0">
            <a:spAutoFit/>
          </a:bodyPr>
          <a:lstStyle/>
          <a:p>
            <a:r>
              <a:rPr lang="en-US" sz="2000" b="1" dirty="0">
                <a:latin typeface="Arial Narrow" panose="020B0606020202030204" pitchFamily="34" charset="0"/>
                <a:cs typeface="Arial" panose="020B0604020202020204" pitchFamily="34" charset="0"/>
              </a:rPr>
              <a:t>Simulation UI</a:t>
            </a:r>
          </a:p>
        </p:txBody>
      </p:sp>
      <p:sp>
        <p:nvSpPr>
          <p:cNvPr id="16" name="TextBox 15"/>
          <p:cNvSpPr txBox="1"/>
          <p:nvPr/>
        </p:nvSpPr>
        <p:spPr>
          <a:xfrm>
            <a:off x="6374252" y="1128452"/>
            <a:ext cx="2050561" cy="400110"/>
          </a:xfrm>
          <a:prstGeom prst="rect">
            <a:avLst/>
          </a:prstGeom>
          <a:noFill/>
        </p:spPr>
        <p:txBody>
          <a:bodyPr wrap="none" rtlCol="0">
            <a:spAutoFit/>
          </a:bodyPr>
          <a:lstStyle/>
          <a:p>
            <a:r>
              <a:rPr lang="en-US" sz="2000" b="1" dirty="0">
                <a:latin typeface="Arial Narrow" panose="020B0606020202030204" pitchFamily="34" charset="0"/>
                <a:cs typeface="Arial" panose="020B0604020202020204" pitchFamily="34" charset="0"/>
              </a:rPr>
              <a:t>Simulation Fidelity</a:t>
            </a:r>
          </a:p>
        </p:txBody>
      </p:sp>
      <p:sp>
        <p:nvSpPr>
          <p:cNvPr id="17" name="TextBox 16"/>
          <p:cNvSpPr txBox="1"/>
          <p:nvPr/>
        </p:nvSpPr>
        <p:spPr>
          <a:xfrm>
            <a:off x="9023699" y="1107456"/>
            <a:ext cx="2587568" cy="400110"/>
          </a:xfrm>
          <a:prstGeom prst="rect">
            <a:avLst/>
          </a:prstGeom>
          <a:noFill/>
        </p:spPr>
        <p:txBody>
          <a:bodyPr wrap="none" rtlCol="0">
            <a:spAutoFit/>
          </a:bodyPr>
          <a:lstStyle/>
          <a:p>
            <a:r>
              <a:rPr lang="en-US" sz="2000" b="1" dirty="0">
                <a:latin typeface="Arial Narrow" panose="020B0606020202030204" pitchFamily="34" charset="0"/>
                <a:cs typeface="Arial" panose="020B0604020202020204" pitchFamily="34" charset="0"/>
              </a:rPr>
              <a:t>Live evaluation/analysis</a:t>
            </a:r>
          </a:p>
        </p:txBody>
      </p:sp>
      <p:sp>
        <p:nvSpPr>
          <p:cNvPr id="18" name="TextBox 17"/>
          <p:cNvSpPr txBox="1"/>
          <p:nvPr/>
        </p:nvSpPr>
        <p:spPr>
          <a:xfrm>
            <a:off x="5948836" y="2663253"/>
            <a:ext cx="2901394" cy="338554"/>
          </a:xfrm>
          <a:prstGeom prst="rect">
            <a:avLst/>
          </a:prstGeom>
          <a:noFill/>
        </p:spPr>
        <p:txBody>
          <a:bodyPr wrap="square" rtlCol="0">
            <a:spAutoFit/>
          </a:bodyPr>
          <a:lstStyle/>
          <a:p>
            <a:pPr algn="ctr"/>
            <a:r>
              <a:rPr lang="en-US" sz="1600" dirty="0">
                <a:latin typeface="Arial Narrow" panose="020B0606020202030204" pitchFamily="34" charset="0"/>
                <a:cs typeface="Arial" panose="020B0604020202020204" pitchFamily="34" charset="0"/>
              </a:rPr>
              <a:t>Simulated call flows</a:t>
            </a:r>
          </a:p>
        </p:txBody>
      </p:sp>
      <p:sp>
        <p:nvSpPr>
          <p:cNvPr id="19" name="TextBox 18"/>
          <p:cNvSpPr txBox="1"/>
          <p:nvPr/>
        </p:nvSpPr>
        <p:spPr>
          <a:xfrm>
            <a:off x="8924494" y="6175670"/>
            <a:ext cx="2901394" cy="338554"/>
          </a:xfrm>
          <a:prstGeom prst="rect">
            <a:avLst/>
          </a:prstGeom>
          <a:noFill/>
        </p:spPr>
        <p:txBody>
          <a:bodyPr wrap="square" rtlCol="0">
            <a:spAutoFit/>
          </a:bodyPr>
          <a:lstStyle/>
          <a:p>
            <a:pPr algn="ctr"/>
            <a:r>
              <a:rPr lang="en-US" sz="1600" dirty="0">
                <a:latin typeface="Arial Narrow" panose="020B0606020202030204" pitchFamily="34" charset="0"/>
                <a:cs typeface="Arial" panose="020B0604020202020204" pitchFamily="34" charset="0"/>
              </a:rPr>
              <a:t>Test and train with live systems</a:t>
            </a:r>
          </a:p>
        </p:txBody>
      </p:sp>
      <p:sp>
        <p:nvSpPr>
          <p:cNvPr id="20" name="TextBox 19"/>
          <p:cNvSpPr txBox="1"/>
          <p:nvPr/>
        </p:nvSpPr>
        <p:spPr>
          <a:xfrm>
            <a:off x="5948836" y="6175670"/>
            <a:ext cx="2901394" cy="338554"/>
          </a:xfrm>
          <a:prstGeom prst="rect">
            <a:avLst/>
          </a:prstGeom>
          <a:noFill/>
        </p:spPr>
        <p:txBody>
          <a:bodyPr wrap="square" rtlCol="0">
            <a:spAutoFit/>
          </a:bodyPr>
          <a:lstStyle/>
          <a:p>
            <a:pPr algn="ctr"/>
            <a:r>
              <a:rPr lang="en-US" sz="1600" dirty="0">
                <a:latin typeface="Arial Narrow" panose="020B0606020202030204" pitchFamily="34" charset="0"/>
                <a:cs typeface="Arial" panose="020B0604020202020204" pitchFamily="34" charset="0"/>
              </a:rPr>
              <a:t>Bit-accurate call flows</a:t>
            </a:r>
          </a:p>
        </p:txBody>
      </p:sp>
      <p:sp>
        <p:nvSpPr>
          <p:cNvPr id="21" name="TextBox 20"/>
          <p:cNvSpPr txBox="1"/>
          <p:nvPr/>
        </p:nvSpPr>
        <p:spPr>
          <a:xfrm>
            <a:off x="5948836" y="4351314"/>
            <a:ext cx="2901394" cy="338554"/>
          </a:xfrm>
          <a:prstGeom prst="rect">
            <a:avLst/>
          </a:prstGeom>
          <a:noFill/>
        </p:spPr>
        <p:txBody>
          <a:bodyPr wrap="square" rtlCol="0">
            <a:spAutoFit/>
          </a:bodyPr>
          <a:lstStyle/>
          <a:p>
            <a:pPr algn="ctr"/>
            <a:r>
              <a:rPr lang="en-US" sz="1600" dirty="0">
                <a:latin typeface="Arial Narrow" panose="020B0606020202030204" pitchFamily="34" charset="0"/>
                <a:cs typeface="Arial" panose="020B0604020202020204" pitchFamily="34" charset="0"/>
              </a:rPr>
              <a:t>Bit-accurate call flows</a:t>
            </a:r>
          </a:p>
        </p:txBody>
      </p:sp>
    </p:spTree>
    <p:extLst>
      <p:ext uri="{BB962C8B-B14F-4D97-AF65-F5344CB8AC3E}">
        <p14:creationId xmlns:p14="http://schemas.microsoft.com/office/powerpoint/2010/main" val="1810702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610"/>
          </a:xfrm>
        </p:spPr>
        <p:txBody>
          <a:bodyPr/>
          <a:lstStyle/>
          <a:p>
            <a:r>
              <a:rPr lang="en-US" dirty="0"/>
              <a:t>Shows How</a:t>
            </a:r>
          </a:p>
        </p:txBody>
      </p:sp>
      <p:sp>
        <p:nvSpPr>
          <p:cNvPr id="3" name="Content Placeholder 2"/>
          <p:cNvSpPr>
            <a:spLocks noGrp="1"/>
          </p:cNvSpPr>
          <p:nvPr>
            <p:ph sz="quarter" idx="11"/>
          </p:nvPr>
        </p:nvSpPr>
        <p:spPr>
          <a:xfrm>
            <a:off x="1140091" y="3200400"/>
            <a:ext cx="9144000" cy="548640"/>
          </a:xfrm>
        </p:spPr>
        <p:txBody>
          <a:bodyPr/>
          <a:lstStyle/>
          <a:p>
            <a:pPr marL="0" indent="0">
              <a:buNone/>
            </a:pPr>
            <a:r>
              <a:rPr lang="en-US" b="1" dirty="0">
                <a:solidFill>
                  <a:schemeClr val="accent5">
                    <a:lumMod val="25000"/>
                  </a:schemeClr>
                </a:solidFill>
              </a:rPr>
              <a:t>5G Modeling and Simulation Scenarios</a:t>
            </a:r>
          </a:p>
        </p:txBody>
      </p:sp>
    </p:spTree>
    <p:extLst>
      <p:ext uri="{BB962C8B-B14F-4D97-AF65-F5344CB8AC3E}">
        <p14:creationId xmlns:p14="http://schemas.microsoft.com/office/powerpoint/2010/main" val="1321467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610"/>
          </a:xfrm>
        </p:spPr>
        <p:txBody>
          <a:bodyPr/>
          <a:lstStyle/>
          <a:p>
            <a:r>
              <a:rPr lang="en-US" dirty="0"/>
              <a:t>5G Modeling and Simulation Scenarios</a:t>
            </a:r>
          </a:p>
        </p:txBody>
      </p:sp>
      <p:sp>
        <p:nvSpPr>
          <p:cNvPr id="3" name="Content Placeholder 2"/>
          <p:cNvSpPr>
            <a:spLocks noGrp="1"/>
          </p:cNvSpPr>
          <p:nvPr>
            <p:ph sz="quarter" idx="11"/>
          </p:nvPr>
        </p:nvSpPr>
        <p:spPr>
          <a:xfrm>
            <a:off x="480132" y="1046715"/>
            <a:ext cx="11250613" cy="5456955"/>
          </a:xfrm>
        </p:spPr>
        <p:txBody>
          <a:bodyPr/>
          <a:lstStyle/>
          <a:p>
            <a:pPr marL="457189" lvl="1" indent="-457189">
              <a:buFont typeface="Wingdings" charset="2"/>
              <a:buChar char="Ø"/>
            </a:pPr>
            <a:r>
              <a:rPr lang="en-US" sz="2800" dirty="0"/>
              <a:t>Exercising 5G modeling and simulation scenarios</a:t>
            </a:r>
          </a:p>
          <a:p>
            <a:endParaRPr lang="en-US" dirty="0"/>
          </a:p>
          <a:p>
            <a:pPr marL="0" indent="0">
              <a:buNone/>
            </a:pPr>
            <a:endParaRPr lang="en-US" dirty="0"/>
          </a:p>
          <a:p>
            <a:pPr marL="0" indent="0">
              <a:buNone/>
            </a:pPr>
            <a:endParaRPr lang="en-US" dirty="0"/>
          </a:p>
          <a:p>
            <a:pPr marL="0" indent="0">
              <a:buNone/>
            </a:pPr>
            <a:endParaRPr lang="en-US" dirty="0"/>
          </a:p>
          <a:p>
            <a:r>
              <a:rPr lang="en-US" dirty="0"/>
              <a:t>Shows How - Agenda</a:t>
            </a:r>
          </a:p>
          <a:p>
            <a:pPr lvl="1"/>
            <a:r>
              <a:rPr lang="en-US" dirty="0"/>
              <a:t>RF coverage mapping</a:t>
            </a:r>
          </a:p>
          <a:p>
            <a:pPr lvl="1"/>
            <a:r>
              <a:rPr lang="en-US" dirty="0"/>
              <a:t>Mobility</a:t>
            </a:r>
            <a:r>
              <a:rPr lang="en-US" dirty="0">
                <a:sym typeface="Wingdings" panose="05000000000000000000" pitchFamily="2" charset="2"/>
              </a:rPr>
              <a:t> user equipment movement, monitoring offload from 4G to 5G</a:t>
            </a:r>
          </a:p>
          <a:p>
            <a:pPr lvl="1"/>
            <a:r>
              <a:rPr lang="en-US" dirty="0"/>
              <a:t>Bit-accurate packet captures for analysis</a:t>
            </a:r>
          </a:p>
        </p:txBody>
      </p:sp>
      <p:graphicFrame>
        <p:nvGraphicFramePr>
          <p:cNvPr id="5" name="Diagram 4"/>
          <p:cNvGraphicFramePr/>
          <p:nvPr>
            <p:extLst>
              <p:ext uri="{D42A27DB-BD31-4B8C-83A1-F6EECF244321}">
                <p14:modId xmlns:p14="http://schemas.microsoft.com/office/powerpoint/2010/main" val="1536857389"/>
              </p:ext>
            </p:extLst>
          </p:nvPr>
        </p:nvGraphicFramePr>
        <p:xfrm>
          <a:off x="4723835" y="1857208"/>
          <a:ext cx="2743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386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5G Modeling and Simulation of RF Coverage</a:t>
            </a:r>
          </a:p>
        </p:txBody>
      </p:sp>
      <p:sp>
        <p:nvSpPr>
          <p:cNvPr id="4" name="Content Placeholder 3"/>
          <p:cNvSpPr>
            <a:spLocks noGrp="1"/>
          </p:cNvSpPr>
          <p:nvPr>
            <p:ph sz="quarter" idx="11"/>
          </p:nvPr>
        </p:nvSpPr>
        <p:spPr/>
        <p:txBody>
          <a:bodyPr/>
          <a:lstStyle/>
          <a:p>
            <a:r>
              <a:rPr lang="en-US" dirty="0"/>
              <a:t>Modeling and simulation of new radio for mission rehearsal</a:t>
            </a:r>
          </a:p>
          <a:p>
            <a:pPr lvl="1"/>
            <a:r>
              <a:rPr lang="en-US" dirty="0" err="1"/>
              <a:t>EXata</a:t>
            </a:r>
            <a:r>
              <a:rPr lang="en-US" dirty="0"/>
              <a:t> release 7.2 5G NSA/SA simulations with terrain</a:t>
            </a:r>
          </a:p>
          <a:p>
            <a:pPr lvl="1"/>
            <a:r>
              <a:rPr lang="en-US" dirty="0"/>
              <a:t>Coverage of two 5G base stations (approximately 22 miles apart)</a:t>
            </a:r>
          </a:p>
        </p:txBody>
      </p:sp>
      <p:pic>
        <p:nvPicPr>
          <p:cNvPr id="3" name="Picture 2"/>
          <p:cNvPicPr>
            <a:picLocks noChangeAspect="1"/>
          </p:cNvPicPr>
          <p:nvPr/>
        </p:nvPicPr>
        <p:blipFill>
          <a:blip r:embed="rId2"/>
          <a:stretch>
            <a:fillRect/>
          </a:stretch>
        </p:blipFill>
        <p:spPr>
          <a:xfrm>
            <a:off x="3007632" y="2471962"/>
            <a:ext cx="5903583" cy="3931933"/>
          </a:xfrm>
          <a:prstGeom prst="rect">
            <a:avLst/>
          </a:prstGeom>
        </p:spPr>
      </p:pic>
    </p:spTree>
    <p:extLst>
      <p:ext uri="{BB962C8B-B14F-4D97-AF65-F5344CB8AC3E}">
        <p14:creationId xmlns:p14="http://schemas.microsoft.com/office/powerpoint/2010/main" val="75818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02"/>
            <a:ext cx="12191999" cy="657225"/>
          </a:xfrm>
        </p:spPr>
        <p:txBody>
          <a:bodyPr/>
          <a:lstStyle/>
          <a:p>
            <a:r>
              <a:rPr lang="en-US" dirty="0"/>
              <a:t>Motivation</a:t>
            </a:r>
          </a:p>
        </p:txBody>
      </p:sp>
      <p:sp>
        <p:nvSpPr>
          <p:cNvPr id="4" name="Content Placeholder 3"/>
          <p:cNvSpPr>
            <a:spLocks noGrp="1"/>
          </p:cNvSpPr>
          <p:nvPr>
            <p:ph sz="quarter" idx="11"/>
          </p:nvPr>
        </p:nvSpPr>
        <p:spPr>
          <a:xfrm>
            <a:off x="480132" y="918123"/>
            <a:ext cx="11250613" cy="3241183"/>
          </a:xfrm>
        </p:spPr>
        <p:txBody>
          <a:bodyPr/>
          <a:lstStyle/>
          <a:p>
            <a:pPr marL="0" indent="0">
              <a:buNone/>
            </a:pPr>
            <a:r>
              <a:rPr lang="en-US" dirty="0"/>
              <a:t>“Fifth-generation wireless communications technologies (5G) currently in development promise </a:t>
            </a:r>
            <a:r>
              <a:rPr lang="en-US" u="sng" dirty="0"/>
              <a:t>orders of magnitude improvements in multiple areas, including speed, connectivity, and reduced latency</a:t>
            </a:r>
            <a:r>
              <a:rPr lang="en-US" dirty="0"/>
              <a:t>… </a:t>
            </a:r>
          </a:p>
          <a:p>
            <a:pPr marL="0" indent="0">
              <a:spcBef>
                <a:spcPts val="1800"/>
              </a:spcBef>
              <a:buNone/>
            </a:pPr>
            <a:r>
              <a:rPr lang="en-US" dirty="0"/>
              <a:t>“</a:t>
            </a:r>
            <a:r>
              <a:rPr lang="en-US" u="sng" dirty="0"/>
              <a:t>Ubiquitous high-speed connectivity </a:t>
            </a:r>
            <a:r>
              <a:rPr lang="en-US" dirty="0"/>
              <a:t>will also transform the way militaries operate. Tomorrow's warfighters will use local and expeditionary 5G networks to move massive amounts of data to connect distant sensors and weapons into a dense, resilient battlefield network…</a:t>
            </a:r>
          </a:p>
          <a:p>
            <a:pPr marL="0" indent="0">
              <a:spcBef>
                <a:spcPts val="1800"/>
              </a:spcBef>
              <a:buNone/>
            </a:pPr>
            <a:r>
              <a:rPr lang="en-US" dirty="0"/>
              <a:t>“</a:t>
            </a:r>
            <a:r>
              <a:rPr lang="en-US" u="sng" dirty="0"/>
              <a:t>5G is a critical strategic technology: those nations that master advanced communications technologies and ubiquitous connectivity will have a long-term economic and military advantage.</a:t>
            </a:r>
            <a:r>
              <a:rPr lang="en-US" dirty="0"/>
              <a:t>”</a:t>
            </a:r>
          </a:p>
          <a:p>
            <a:pPr marL="0" indent="0" algn="r">
              <a:buNone/>
            </a:pPr>
            <a:r>
              <a:rPr lang="en-US" sz="1600" b="1" dirty="0"/>
              <a:t>- Department of Defense (DoD) 5G Strategy, 2020</a:t>
            </a:r>
          </a:p>
        </p:txBody>
      </p:sp>
    </p:spTree>
    <p:extLst>
      <p:ext uri="{BB962C8B-B14F-4D97-AF65-F5344CB8AC3E}">
        <p14:creationId xmlns:p14="http://schemas.microsoft.com/office/powerpoint/2010/main" val="1477412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5G Modeling and Simulation of 4G &amp; 5G Phones Movement</a:t>
            </a:r>
          </a:p>
        </p:txBody>
      </p:sp>
      <p:sp>
        <p:nvSpPr>
          <p:cNvPr id="4" name="Content Placeholder 3"/>
          <p:cNvSpPr>
            <a:spLocks noGrp="1"/>
          </p:cNvSpPr>
          <p:nvPr>
            <p:ph sz="quarter" idx="11"/>
          </p:nvPr>
        </p:nvSpPr>
        <p:spPr/>
        <p:txBody>
          <a:bodyPr/>
          <a:lstStyle/>
          <a:p>
            <a:r>
              <a:rPr lang="en-US" dirty="0"/>
              <a:t>5G NSA offloading scenario – user equipment movement video</a:t>
            </a:r>
          </a:p>
        </p:txBody>
      </p:sp>
      <p:pic>
        <p:nvPicPr>
          <p:cNvPr id="3" name="Picture 2"/>
          <p:cNvPicPr>
            <a:picLocks noChangeAspect="1"/>
          </p:cNvPicPr>
          <p:nvPr/>
        </p:nvPicPr>
        <p:blipFill>
          <a:blip r:embed="rId4"/>
          <a:stretch>
            <a:fillRect/>
          </a:stretch>
        </p:blipFill>
        <p:spPr>
          <a:xfrm>
            <a:off x="480132" y="1575346"/>
            <a:ext cx="5124486" cy="4384587"/>
          </a:xfrm>
          <a:prstGeom prst="rect">
            <a:avLst/>
          </a:prstGeom>
        </p:spPr>
      </p:pic>
      <p:pic>
        <p:nvPicPr>
          <p:cNvPr id="5" name="5G-compressed480p12cq3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521218" y="2138263"/>
            <a:ext cx="6209527" cy="3232727"/>
          </a:xfrm>
          <a:prstGeom prst="rect">
            <a:avLst/>
          </a:prstGeom>
        </p:spPr>
      </p:pic>
    </p:spTree>
    <p:extLst>
      <p:ext uri="{BB962C8B-B14F-4D97-AF65-F5344CB8AC3E}">
        <p14:creationId xmlns:p14="http://schemas.microsoft.com/office/powerpoint/2010/main" val="3068770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5G Modeling and Simulation of 4G &amp; 5G Phone Analysis</a:t>
            </a:r>
          </a:p>
        </p:txBody>
      </p:sp>
      <p:sp>
        <p:nvSpPr>
          <p:cNvPr id="4" name="Content Placeholder 3"/>
          <p:cNvSpPr>
            <a:spLocks noGrp="1"/>
          </p:cNvSpPr>
          <p:nvPr>
            <p:ph sz="quarter" idx="11"/>
          </p:nvPr>
        </p:nvSpPr>
        <p:spPr/>
        <p:txBody>
          <a:bodyPr/>
          <a:lstStyle/>
          <a:p>
            <a:r>
              <a:rPr lang="en-US" dirty="0"/>
              <a:t>5G NSA offloading scenario – user equipment throughput</a:t>
            </a:r>
          </a:p>
          <a:p>
            <a:pPr lvl="1"/>
            <a:r>
              <a:rPr lang="en-US" dirty="0"/>
              <a:t>Test scenarios can simulate location, RF jamming, and kinetic/cyber effects</a:t>
            </a:r>
          </a:p>
          <a:p>
            <a:pPr lvl="1"/>
            <a:r>
              <a:rPr lang="en-US" dirty="0"/>
              <a:t>Same scenarios can emulate on a test range using bit accurate models to live hardware</a:t>
            </a:r>
          </a:p>
        </p:txBody>
      </p:sp>
      <p:pic>
        <p:nvPicPr>
          <p:cNvPr id="5" name="Picture 4"/>
          <p:cNvPicPr>
            <a:picLocks noChangeAspect="1"/>
          </p:cNvPicPr>
          <p:nvPr/>
        </p:nvPicPr>
        <p:blipFill>
          <a:blip r:embed="rId2"/>
          <a:stretch>
            <a:fillRect/>
          </a:stretch>
        </p:blipFill>
        <p:spPr>
          <a:xfrm>
            <a:off x="1487769" y="2486414"/>
            <a:ext cx="9339669" cy="3753959"/>
          </a:xfrm>
          <a:prstGeom prst="rect">
            <a:avLst/>
          </a:prstGeom>
        </p:spPr>
      </p:pic>
    </p:spTree>
    <p:extLst>
      <p:ext uri="{BB962C8B-B14F-4D97-AF65-F5344CB8AC3E}">
        <p14:creationId xmlns:p14="http://schemas.microsoft.com/office/powerpoint/2010/main" val="1431211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r>
              <a:rPr lang="en-US" dirty="0"/>
              <a:t>5G NSA Attach Sequence</a:t>
            </a:r>
          </a:p>
        </p:txBody>
      </p:sp>
      <p:sp>
        <p:nvSpPr>
          <p:cNvPr id="4" name="Content Placeholder 3"/>
          <p:cNvSpPr>
            <a:spLocks noGrp="1"/>
          </p:cNvSpPr>
          <p:nvPr>
            <p:ph sz="quarter" idx="11"/>
          </p:nvPr>
        </p:nvSpPr>
        <p:spPr>
          <a:xfrm>
            <a:off x="480132" y="1046715"/>
            <a:ext cx="11479896" cy="5075237"/>
          </a:xfrm>
        </p:spPr>
        <p:txBody>
          <a:bodyPr/>
          <a:lstStyle/>
          <a:p>
            <a:r>
              <a:rPr lang="en-US" sz="2400" dirty="0"/>
              <a:t>Using standard network analysis tool Wireshark to capture of traffic across the live and emulated network to a live UE to 4G/5G NSA RAN</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945" y="1864090"/>
            <a:ext cx="8087741" cy="4630884"/>
          </a:xfrm>
          <a:prstGeom prst="rect">
            <a:avLst/>
          </a:prstGeom>
        </p:spPr>
      </p:pic>
    </p:spTree>
    <p:extLst>
      <p:ext uri="{BB962C8B-B14F-4D97-AF65-F5344CB8AC3E}">
        <p14:creationId xmlns:p14="http://schemas.microsoft.com/office/powerpoint/2010/main" val="806256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610"/>
          </a:xfrm>
        </p:spPr>
        <p:txBody>
          <a:bodyPr/>
          <a:lstStyle/>
          <a:p>
            <a:r>
              <a:rPr lang="en-US" dirty="0"/>
              <a:t>Does</a:t>
            </a:r>
          </a:p>
        </p:txBody>
      </p:sp>
      <p:sp>
        <p:nvSpPr>
          <p:cNvPr id="3" name="Content Placeholder 2"/>
          <p:cNvSpPr>
            <a:spLocks noGrp="1"/>
          </p:cNvSpPr>
          <p:nvPr>
            <p:ph sz="quarter" idx="11"/>
          </p:nvPr>
        </p:nvSpPr>
        <p:spPr>
          <a:xfrm>
            <a:off x="1140091" y="3200400"/>
            <a:ext cx="9144000" cy="548640"/>
          </a:xfrm>
        </p:spPr>
        <p:txBody>
          <a:bodyPr/>
          <a:lstStyle/>
          <a:p>
            <a:pPr marL="0" indent="0">
              <a:buNone/>
            </a:pPr>
            <a:r>
              <a:rPr lang="en-US" b="1" dirty="0">
                <a:solidFill>
                  <a:schemeClr val="accent6">
                    <a:lumMod val="50000"/>
                  </a:schemeClr>
                </a:solidFill>
              </a:rPr>
              <a:t>Network Scenarios with Cyber Events</a:t>
            </a:r>
          </a:p>
        </p:txBody>
      </p:sp>
    </p:spTree>
    <p:extLst>
      <p:ext uri="{BB962C8B-B14F-4D97-AF65-F5344CB8AC3E}">
        <p14:creationId xmlns:p14="http://schemas.microsoft.com/office/powerpoint/2010/main" val="3660371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610"/>
          </a:xfrm>
        </p:spPr>
        <p:txBody>
          <a:bodyPr/>
          <a:lstStyle/>
          <a:p>
            <a:r>
              <a:rPr lang="en-US" dirty="0"/>
              <a:t>Network Scenarios with Cyber Events</a:t>
            </a:r>
          </a:p>
        </p:txBody>
      </p:sp>
      <p:sp>
        <p:nvSpPr>
          <p:cNvPr id="3" name="Content Placeholder 2"/>
          <p:cNvSpPr>
            <a:spLocks noGrp="1"/>
          </p:cNvSpPr>
          <p:nvPr>
            <p:ph sz="quarter" idx="11"/>
          </p:nvPr>
        </p:nvSpPr>
        <p:spPr/>
        <p:txBody>
          <a:bodyPr/>
          <a:lstStyle/>
          <a:p>
            <a:r>
              <a:rPr lang="en-US" dirty="0"/>
              <a:t>Use of 5G mobile network simulation scenarios</a:t>
            </a:r>
          </a:p>
          <a:p>
            <a:endParaRPr lang="en-US" dirty="0"/>
          </a:p>
          <a:p>
            <a:pPr marL="0" indent="0">
              <a:buNone/>
            </a:pPr>
            <a:endParaRPr lang="en-US" dirty="0"/>
          </a:p>
          <a:p>
            <a:pPr marL="0" indent="0">
              <a:buNone/>
            </a:pPr>
            <a:endParaRPr lang="en-US" dirty="0"/>
          </a:p>
          <a:p>
            <a:pPr marL="0" indent="0">
              <a:buNone/>
            </a:pPr>
            <a:endParaRPr lang="en-US" dirty="0"/>
          </a:p>
          <a:p>
            <a:r>
              <a:rPr lang="en-US" dirty="0"/>
              <a:t>Does - Agenda</a:t>
            </a:r>
          </a:p>
          <a:p>
            <a:pPr lvl="1"/>
            <a:r>
              <a:rPr lang="en-US" dirty="0"/>
              <a:t>Security evaluation of 5G RAN and Core</a:t>
            </a:r>
          </a:p>
          <a:p>
            <a:pPr lvl="1"/>
            <a:r>
              <a:rPr lang="en-US" dirty="0"/>
              <a:t>Multi-domain operations in the 5G environment</a:t>
            </a:r>
          </a:p>
        </p:txBody>
      </p:sp>
      <p:graphicFrame>
        <p:nvGraphicFramePr>
          <p:cNvPr id="5" name="Diagram 4"/>
          <p:cNvGraphicFramePr/>
          <p:nvPr>
            <p:extLst>
              <p:ext uri="{D42A27DB-BD31-4B8C-83A1-F6EECF244321}">
                <p14:modId xmlns:p14="http://schemas.microsoft.com/office/powerpoint/2010/main" val="3501243503"/>
              </p:ext>
            </p:extLst>
          </p:nvPr>
        </p:nvGraphicFramePr>
        <p:xfrm>
          <a:off x="4721184" y="1858899"/>
          <a:ext cx="2743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051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1456"/>
          </a:xfrm>
        </p:spPr>
        <p:txBody>
          <a:bodyPr/>
          <a:lstStyle/>
          <a:p>
            <a:pPr lvl="0"/>
            <a:r>
              <a:rPr lang="en-US" dirty="0"/>
              <a:t>Security Evaluation of 5G Radio Access Network</a:t>
            </a:r>
          </a:p>
        </p:txBody>
      </p:sp>
      <p:sp>
        <p:nvSpPr>
          <p:cNvPr id="4" name="Content Placeholder 3"/>
          <p:cNvSpPr>
            <a:spLocks noGrp="1"/>
          </p:cNvSpPr>
          <p:nvPr>
            <p:ph sz="quarter" idx="11"/>
          </p:nvPr>
        </p:nvSpPr>
        <p:spPr>
          <a:xfrm>
            <a:off x="263611" y="4244085"/>
            <a:ext cx="11640065" cy="2256725"/>
          </a:xfrm>
        </p:spPr>
        <p:txBody>
          <a:bodyPr/>
          <a:lstStyle/>
          <a:p>
            <a:pPr>
              <a:spcBef>
                <a:spcPts val="300"/>
              </a:spcBef>
            </a:pPr>
            <a:r>
              <a:rPr lang="en-US" dirty="0"/>
              <a:t>Validation of enhanced cybersecurity			</a:t>
            </a:r>
            <a:r>
              <a:rPr lang="en-US" u="sng" dirty="0"/>
              <a:t>5G Cybersecurity Protection</a:t>
            </a:r>
          </a:p>
          <a:p>
            <a:pPr lvl="1">
              <a:spcBef>
                <a:spcPts val="300"/>
              </a:spcBef>
            </a:pPr>
            <a:r>
              <a:rPr lang="en-US" sz="2000" dirty="0"/>
              <a:t>Test IMSI Catching in 4G and 5G Scenarios </a:t>
            </a:r>
            <a:r>
              <a:rPr lang="en-US" dirty="0"/>
              <a:t>		</a:t>
            </a:r>
            <a:r>
              <a:rPr lang="en-US" dirty="0">
                <a:sym typeface="Wingdings" panose="05000000000000000000" pitchFamily="2" charset="2"/>
              </a:rPr>
              <a:t></a:t>
            </a:r>
            <a:r>
              <a:rPr lang="en-US" dirty="0"/>
              <a:t>	</a:t>
            </a:r>
            <a:r>
              <a:rPr lang="en-US" sz="2000" dirty="0"/>
              <a:t>5G protects against IMSI catcher</a:t>
            </a:r>
            <a:r>
              <a:rPr lang="en-US" dirty="0"/>
              <a:t>	</a:t>
            </a:r>
          </a:p>
          <a:p>
            <a:pPr lvl="1">
              <a:spcBef>
                <a:spcPts val="300"/>
              </a:spcBef>
            </a:pPr>
            <a:r>
              <a:rPr lang="en-US" sz="2000" dirty="0"/>
              <a:t>Incorporation of secure protocols throughout the RAN</a:t>
            </a:r>
            <a:r>
              <a:rPr lang="en-US" dirty="0"/>
              <a:t>	</a:t>
            </a:r>
            <a:r>
              <a:rPr lang="en-US" dirty="0">
                <a:sym typeface="Wingdings" panose="05000000000000000000" pitchFamily="2" charset="2"/>
              </a:rPr>
              <a:t></a:t>
            </a:r>
            <a:r>
              <a:rPr lang="en-US" dirty="0"/>
              <a:t>	</a:t>
            </a:r>
            <a:r>
              <a:rPr lang="en-US" sz="2000" dirty="0"/>
              <a:t>5G encrypted backhaul protects RAN</a:t>
            </a:r>
            <a:endParaRPr lang="en-US" dirty="0"/>
          </a:p>
          <a:p>
            <a:pPr lvl="1">
              <a:spcBef>
                <a:spcPts val="300"/>
              </a:spcBef>
            </a:pPr>
            <a:r>
              <a:rPr lang="en-US" sz="2000" dirty="0"/>
              <a:t>Automated reporting of rogue base station lure attempts	</a:t>
            </a:r>
            <a:r>
              <a:rPr lang="en-US" dirty="0">
                <a:sym typeface="Wingdings" panose="05000000000000000000" pitchFamily="2" charset="2"/>
              </a:rPr>
              <a:t></a:t>
            </a:r>
            <a:r>
              <a:rPr lang="en-US" sz="2000" dirty="0"/>
              <a:t>	5G management system id rogue elements</a:t>
            </a:r>
          </a:p>
        </p:txBody>
      </p:sp>
      <p:sp>
        <p:nvSpPr>
          <p:cNvPr id="6" name="Rectangle 5">
            <a:extLst>
              <a:ext uri="{FF2B5EF4-FFF2-40B4-BE49-F238E27FC236}">
                <a16:creationId xmlns:a16="http://schemas.microsoft.com/office/drawing/2014/main" id="{953133E5-5447-4069-84CA-2B37F26D5310}"/>
              </a:ext>
            </a:extLst>
          </p:cNvPr>
          <p:cNvSpPr/>
          <p:nvPr/>
        </p:nvSpPr>
        <p:spPr bwMode="auto">
          <a:xfrm>
            <a:off x="7432778" y="1303944"/>
            <a:ext cx="3041332" cy="1648543"/>
          </a:xfrm>
          <a:prstGeom prst="rect">
            <a:avLst/>
          </a:prstGeom>
          <a:solidFill>
            <a:srgbClr val="00B0F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Control</a:t>
            </a:r>
          </a:p>
        </p:txBody>
      </p:sp>
      <p:sp>
        <p:nvSpPr>
          <p:cNvPr id="7" name="Rectangle 6">
            <a:extLst>
              <a:ext uri="{FF2B5EF4-FFF2-40B4-BE49-F238E27FC236}">
                <a16:creationId xmlns:a16="http://schemas.microsoft.com/office/drawing/2014/main" id="{56652959-AC22-4C52-B3F1-8E8145305DB1}"/>
              </a:ext>
            </a:extLst>
          </p:cNvPr>
          <p:cNvSpPr/>
          <p:nvPr/>
        </p:nvSpPr>
        <p:spPr bwMode="auto">
          <a:xfrm>
            <a:off x="7439127" y="2990032"/>
            <a:ext cx="3041332" cy="761830"/>
          </a:xfrm>
          <a:prstGeom prst="rect">
            <a:avLst/>
          </a:prstGeom>
          <a:solidFill>
            <a:srgbClr val="00B05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a:t>
            </a:r>
          </a:p>
        </p:txBody>
      </p:sp>
      <p:sp>
        <p:nvSpPr>
          <p:cNvPr id="8" name="Rectangle 7">
            <a:extLst>
              <a:ext uri="{FF2B5EF4-FFF2-40B4-BE49-F238E27FC236}">
                <a16:creationId xmlns:a16="http://schemas.microsoft.com/office/drawing/2014/main" id="{3A924981-4462-43F8-BFD6-8F9CD69CEBA4}"/>
              </a:ext>
            </a:extLst>
          </p:cNvPr>
          <p:cNvSpPr/>
          <p:nvPr/>
        </p:nvSpPr>
        <p:spPr bwMode="auto">
          <a:xfrm>
            <a:off x="1605258" y="1253936"/>
            <a:ext cx="4737382" cy="2975289"/>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9" name="Straight Connector 8">
            <a:extLst>
              <a:ext uri="{FF2B5EF4-FFF2-40B4-BE49-F238E27FC236}">
                <a16:creationId xmlns:a16="http://schemas.microsoft.com/office/drawing/2014/main" id="{AA713305-F72B-4C5C-903B-F6904E24F69B}"/>
              </a:ext>
            </a:extLst>
          </p:cNvPr>
          <p:cNvCxnSpPr>
            <a:cxnSpLocks/>
            <a:endCxn id="8" idx="3"/>
          </p:cNvCxnSpPr>
          <p:nvPr/>
        </p:nvCxnSpPr>
        <p:spPr bwMode="auto">
          <a:xfrm>
            <a:off x="5272665" y="1980219"/>
            <a:ext cx="1069975" cy="761362"/>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0" name="Straight Connector 9">
            <a:extLst>
              <a:ext uri="{FF2B5EF4-FFF2-40B4-BE49-F238E27FC236}">
                <a16:creationId xmlns:a16="http://schemas.microsoft.com/office/drawing/2014/main" id="{83A34B90-B1EB-47E2-9444-29B7B6DB7C08}"/>
              </a:ext>
            </a:extLst>
          </p:cNvPr>
          <p:cNvCxnSpPr>
            <a:cxnSpLocks/>
            <a:stCxn id="8" idx="3"/>
            <a:endCxn id="19" idx="1"/>
          </p:cNvCxnSpPr>
          <p:nvPr/>
        </p:nvCxnSpPr>
        <p:spPr bwMode="auto">
          <a:xfrm flipV="1">
            <a:off x="6342640" y="2527681"/>
            <a:ext cx="1045179" cy="21390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pic>
        <p:nvPicPr>
          <p:cNvPr id="11" name="Picture 3">
            <a:extLst>
              <a:ext uri="{FF2B5EF4-FFF2-40B4-BE49-F238E27FC236}">
                <a16:creationId xmlns:a16="http://schemas.microsoft.com/office/drawing/2014/main" id="{AE155F4E-15BB-4060-AAE3-EE97DA4EC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662" y="2871516"/>
            <a:ext cx="290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a:extLst>
              <a:ext uri="{FF2B5EF4-FFF2-40B4-BE49-F238E27FC236}">
                <a16:creationId xmlns:a16="http://schemas.microsoft.com/office/drawing/2014/main" id="{0CC2C81F-B4BD-40A9-9150-EEF320324AA4}"/>
              </a:ext>
            </a:extLst>
          </p:cNvPr>
          <p:cNvCxnSpPr>
            <a:cxnSpLocks/>
            <a:endCxn id="8" idx="3"/>
          </p:cNvCxnSpPr>
          <p:nvPr/>
        </p:nvCxnSpPr>
        <p:spPr bwMode="auto">
          <a:xfrm>
            <a:off x="5148840" y="2707491"/>
            <a:ext cx="1193800" cy="34090"/>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F1F5D2A9-1D1F-4C8E-BF22-88EC19A72E21}"/>
              </a:ext>
            </a:extLst>
          </p:cNvPr>
          <p:cNvCxnSpPr>
            <a:cxnSpLocks/>
            <a:endCxn id="8" idx="3"/>
          </p:cNvCxnSpPr>
          <p:nvPr/>
        </p:nvCxnSpPr>
        <p:spPr bwMode="auto">
          <a:xfrm flipV="1">
            <a:off x="5037712" y="2741581"/>
            <a:ext cx="1304928" cy="721044"/>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pic>
        <p:nvPicPr>
          <p:cNvPr id="16" name="Picture 7">
            <a:extLst>
              <a:ext uri="{FF2B5EF4-FFF2-40B4-BE49-F238E27FC236}">
                <a16:creationId xmlns:a16="http://schemas.microsoft.com/office/drawing/2014/main" id="{90136EB8-C6CD-4262-8DE2-50167ED41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702" y="2025445"/>
            <a:ext cx="60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5E72A1A5-EB53-436D-BC7B-ACAFD6ADC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325" y="3214180"/>
            <a:ext cx="6127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a:extLst>
              <a:ext uri="{FF2B5EF4-FFF2-40B4-BE49-F238E27FC236}">
                <a16:creationId xmlns:a16="http://schemas.microsoft.com/office/drawing/2014/main" id="{B2ED66BA-6AD8-410E-9511-4BC38A466E5F}"/>
              </a:ext>
            </a:extLst>
          </p:cNvPr>
          <p:cNvCxnSpPr/>
          <p:nvPr/>
        </p:nvCxnSpPr>
        <p:spPr bwMode="auto">
          <a:xfrm flipH="1" flipV="1">
            <a:off x="7739647" y="2128217"/>
            <a:ext cx="1984303" cy="1042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19" name="Rectangle 18">
            <a:extLst>
              <a:ext uri="{FF2B5EF4-FFF2-40B4-BE49-F238E27FC236}">
                <a16:creationId xmlns:a16="http://schemas.microsoft.com/office/drawing/2014/main" id="{2EBFC1BB-CE67-41C7-B2F4-A9C47279768B}"/>
              </a:ext>
            </a:extLst>
          </p:cNvPr>
          <p:cNvSpPr/>
          <p:nvPr/>
        </p:nvSpPr>
        <p:spPr bwMode="auto">
          <a:xfrm>
            <a:off x="7387819" y="1253937"/>
            <a:ext cx="3128478"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20" name="Straight Connector 19">
            <a:extLst>
              <a:ext uri="{FF2B5EF4-FFF2-40B4-BE49-F238E27FC236}">
                <a16:creationId xmlns:a16="http://schemas.microsoft.com/office/drawing/2014/main" id="{A70C1F14-706B-4D2E-8649-9E6251D1630D}"/>
              </a:ext>
            </a:extLst>
          </p:cNvPr>
          <p:cNvCxnSpPr>
            <a:stCxn id="19" idx="1"/>
          </p:cNvCxnSpPr>
          <p:nvPr/>
        </p:nvCxnSpPr>
        <p:spPr bwMode="auto">
          <a:xfrm flipV="1">
            <a:off x="7387819" y="2435991"/>
            <a:ext cx="789971" cy="9169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692FD5BF-4DEA-4CDE-9DDD-60D6BF46CBAE}"/>
              </a:ext>
            </a:extLst>
          </p:cNvPr>
          <p:cNvCxnSpPr/>
          <p:nvPr/>
        </p:nvCxnSpPr>
        <p:spPr bwMode="auto">
          <a:xfrm>
            <a:off x="8188409" y="2128215"/>
            <a:ext cx="1" cy="2863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23" name="Picture 4">
            <a:extLst>
              <a:ext uri="{FF2B5EF4-FFF2-40B4-BE49-F238E27FC236}">
                <a16:creationId xmlns:a16="http://schemas.microsoft.com/office/drawing/2014/main" id="{91DA86EC-C041-4BF7-99D0-A4D25ED9D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545" y="1649197"/>
            <a:ext cx="4476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a:extLst>
              <a:ext uri="{FF2B5EF4-FFF2-40B4-BE49-F238E27FC236}">
                <a16:creationId xmlns:a16="http://schemas.microsoft.com/office/drawing/2014/main" id="{596EA280-D06F-40A7-8BBA-4E1930F009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9103" y="1613506"/>
            <a:ext cx="5778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a:extLst>
              <a:ext uri="{FF2B5EF4-FFF2-40B4-BE49-F238E27FC236}">
                <a16:creationId xmlns:a16="http://schemas.microsoft.com/office/drawing/2014/main" id="{36E813A5-97A9-44F8-90A4-E020AAE5C8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1003" y="2308571"/>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a:extLst>
              <a:ext uri="{FF2B5EF4-FFF2-40B4-BE49-F238E27FC236}">
                <a16:creationId xmlns:a16="http://schemas.microsoft.com/office/drawing/2014/main" id="{2AB35735-9883-4198-A0B3-84D347607D9F}"/>
              </a:ext>
            </a:extLst>
          </p:cNvPr>
          <p:cNvCxnSpPr/>
          <p:nvPr/>
        </p:nvCxnSpPr>
        <p:spPr bwMode="auto">
          <a:xfrm flipH="1" flipV="1">
            <a:off x="9054331" y="2596947"/>
            <a:ext cx="256538" cy="69899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5B9E2368-D75F-4D7D-9FE2-0873068DDEDB}"/>
              </a:ext>
            </a:extLst>
          </p:cNvPr>
          <p:cNvCxnSpPr/>
          <p:nvPr/>
        </p:nvCxnSpPr>
        <p:spPr bwMode="auto">
          <a:xfrm>
            <a:off x="8490131" y="3295939"/>
            <a:ext cx="2880439" cy="0"/>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29" name="Straight Connector 28">
            <a:extLst>
              <a:ext uri="{FF2B5EF4-FFF2-40B4-BE49-F238E27FC236}">
                <a16:creationId xmlns:a16="http://schemas.microsoft.com/office/drawing/2014/main" id="{75B7678C-9F9A-48D8-9FC9-60EAC55AEADA}"/>
              </a:ext>
            </a:extLst>
          </p:cNvPr>
          <p:cNvCxnSpPr/>
          <p:nvPr/>
        </p:nvCxnSpPr>
        <p:spPr bwMode="auto">
          <a:xfrm>
            <a:off x="7387819" y="2527681"/>
            <a:ext cx="971013" cy="768258"/>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30" name="Straight Connector 29">
            <a:extLst>
              <a:ext uri="{FF2B5EF4-FFF2-40B4-BE49-F238E27FC236}">
                <a16:creationId xmlns:a16="http://schemas.microsoft.com/office/drawing/2014/main" id="{3796B540-AC91-4332-9A8E-0E168FE69178}"/>
              </a:ext>
            </a:extLst>
          </p:cNvPr>
          <p:cNvCxnSpPr/>
          <p:nvPr/>
        </p:nvCxnSpPr>
        <p:spPr bwMode="auto">
          <a:xfrm>
            <a:off x="9021943" y="2128215"/>
            <a:ext cx="1" cy="2863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1" name="Straight Connector 30">
            <a:extLst>
              <a:ext uri="{FF2B5EF4-FFF2-40B4-BE49-F238E27FC236}">
                <a16:creationId xmlns:a16="http://schemas.microsoft.com/office/drawing/2014/main" id="{7F54AB75-5D48-48A3-AD0B-1DF77DCB2163}"/>
              </a:ext>
            </a:extLst>
          </p:cNvPr>
          <p:cNvCxnSpPr/>
          <p:nvPr/>
        </p:nvCxnSpPr>
        <p:spPr bwMode="auto">
          <a:xfrm>
            <a:off x="8096337" y="1626103"/>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2" name="Picture 4">
            <a:extLst>
              <a:ext uri="{FF2B5EF4-FFF2-40B4-BE49-F238E27FC236}">
                <a16:creationId xmlns:a16="http://schemas.microsoft.com/office/drawing/2014/main" id="{C74A506F-FCB5-4D35-BC63-93A258CE0D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7104" y="1389338"/>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Connector 32">
            <a:extLst>
              <a:ext uri="{FF2B5EF4-FFF2-40B4-BE49-F238E27FC236}">
                <a16:creationId xmlns:a16="http://schemas.microsoft.com/office/drawing/2014/main" id="{3CD3926C-C5BD-4B74-B84C-C3721E80300A}"/>
              </a:ext>
            </a:extLst>
          </p:cNvPr>
          <p:cNvCxnSpPr/>
          <p:nvPr/>
        </p:nvCxnSpPr>
        <p:spPr bwMode="auto">
          <a:xfrm>
            <a:off x="8594751" y="1626103"/>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4" name="Picture 4">
            <a:extLst>
              <a:ext uri="{FF2B5EF4-FFF2-40B4-BE49-F238E27FC236}">
                <a16:creationId xmlns:a16="http://schemas.microsoft.com/office/drawing/2014/main" id="{CD7B0925-D71C-4CA0-AE5D-C3BFBB2CA7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5518" y="1389338"/>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a:extLst>
              <a:ext uri="{FF2B5EF4-FFF2-40B4-BE49-F238E27FC236}">
                <a16:creationId xmlns:a16="http://schemas.microsoft.com/office/drawing/2014/main" id="{61A81E77-3C29-43AB-BD51-C9D7B6F9F65A}"/>
              </a:ext>
            </a:extLst>
          </p:cNvPr>
          <p:cNvCxnSpPr/>
          <p:nvPr/>
        </p:nvCxnSpPr>
        <p:spPr bwMode="auto">
          <a:xfrm>
            <a:off x="9091999" y="1626103"/>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36" name="Picture 4">
            <a:extLst>
              <a:ext uri="{FF2B5EF4-FFF2-40B4-BE49-F238E27FC236}">
                <a16:creationId xmlns:a16="http://schemas.microsoft.com/office/drawing/2014/main" id="{E8D651D3-D7F1-42B7-B7DC-0905BD5A80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2766" y="1389338"/>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Connector 36">
            <a:extLst>
              <a:ext uri="{FF2B5EF4-FFF2-40B4-BE49-F238E27FC236}">
                <a16:creationId xmlns:a16="http://schemas.microsoft.com/office/drawing/2014/main" id="{A9F46300-B6DE-49D2-8A2B-CFDBF2C40B95}"/>
              </a:ext>
            </a:extLst>
          </p:cNvPr>
          <p:cNvCxnSpPr/>
          <p:nvPr/>
        </p:nvCxnSpPr>
        <p:spPr bwMode="auto">
          <a:xfrm>
            <a:off x="9723950" y="1649197"/>
            <a:ext cx="0" cy="479018"/>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FB900C82-9298-4CF3-9960-5913E7342D61}"/>
              </a:ext>
            </a:extLst>
          </p:cNvPr>
          <p:cNvCxnSpPr/>
          <p:nvPr/>
        </p:nvCxnSpPr>
        <p:spPr bwMode="auto">
          <a:xfrm>
            <a:off x="10196256" y="1651498"/>
            <a:ext cx="1084303" cy="0"/>
          </a:xfrm>
          <a:prstGeom prst="line">
            <a:avLst/>
          </a:prstGeom>
          <a:solidFill>
            <a:schemeClr val="accent1"/>
          </a:solidFill>
          <a:ln w="15875" cap="flat" cmpd="sng" algn="ctr">
            <a:solidFill>
              <a:schemeClr val="tx1"/>
            </a:solidFill>
            <a:prstDash val="sysDot"/>
            <a:miter lim="800000"/>
            <a:headEnd type="none" w="med" len="med"/>
            <a:tailEnd type="stealth" w="med" len="med"/>
          </a:ln>
          <a:effectLst/>
        </p:spPr>
      </p:cxnSp>
      <p:pic>
        <p:nvPicPr>
          <p:cNvPr id="39" name="Picture 3">
            <a:extLst>
              <a:ext uri="{FF2B5EF4-FFF2-40B4-BE49-F238E27FC236}">
                <a16:creationId xmlns:a16="http://schemas.microsoft.com/office/drawing/2014/main" id="{5221FEC9-7E5E-4AD4-9206-E74F4C2822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8769" y="1400262"/>
            <a:ext cx="434975"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Straight Arrow Connector 42">
            <a:extLst>
              <a:ext uri="{FF2B5EF4-FFF2-40B4-BE49-F238E27FC236}">
                <a16:creationId xmlns:a16="http://schemas.microsoft.com/office/drawing/2014/main" id="{1DE539FB-86C8-4F3E-B3C1-C5AC256C6505}"/>
              </a:ext>
            </a:extLst>
          </p:cNvPr>
          <p:cNvCxnSpPr>
            <a:cxnSpLocks/>
          </p:cNvCxnSpPr>
          <p:nvPr/>
        </p:nvCxnSpPr>
        <p:spPr bwMode="auto">
          <a:xfrm flipV="1">
            <a:off x="2981186" y="2663638"/>
            <a:ext cx="1790433" cy="444380"/>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44" name="Straight Arrow Connector 43">
            <a:extLst>
              <a:ext uri="{FF2B5EF4-FFF2-40B4-BE49-F238E27FC236}">
                <a16:creationId xmlns:a16="http://schemas.microsoft.com/office/drawing/2014/main" id="{94D40B70-FB20-4D12-BBEC-CF1B4C226ADD}"/>
              </a:ext>
            </a:extLst>
          </p:cNvPr>
          <p:cNvCxnSpPr>
            <a:cxnSpLocks/>
          </p:cNvCxnSpPr>
          <p:nvPr/>
        </p:nvCxnSpPr>
        <p:spPr bwMode="auto">
          <a:xfrm flipV="1">
            <a:off x="2981186" y="1498414"/>
            <a:ext cx="1962866" cy="1609604"/>
          </a:xfrm>
          <a:prstGeom prst="straightConnector1">
            <a:avLst/>
          </a:prstGeom>
          <a:solidFill>
            <a:schemeClr val="accent1"/>
          </a:solidFill>
          <a:ln w="6350" cap="flat" cmpd="sng" algn="ctr">
            <a:solidFill>
              <a:schemeClr val="bg1">
                <a:lumMod val="65000"/>
              </a:schemeClr>
            </a:solidFill>
            <a:prstDash val="dash"/>
            <a:miter lim="800000"/>
            <a:headEnd type="triangle" w="sm" len="med"/>
            <a:tailEnd type="triangle" w="sm" len="med"/>
          </a:ln>
          <a:effectLst/>
        </p:spPr>
      </p:cxnSp>
      <p:cxnSp>
        <p:nvCxnSpPr>
          <p:cNvPr id="45" name="Straight Arrow Connector 44">
            <a:extLst>
              <a:ext uri="{FF2B5EF4-FFF2-40B4-BE49-F238E27FC236}">
                <a16:creationId xmlns:a16="http://schemas.microsoft.com/office/drawing/2014/main" id="{7C6B43BE-790C-4EA1-AE3F-5DCDCEBBDDB1}"/>
              </a:ext>
            </a:extLst>
          </p:cNvPr>
          <p:cNvCxnSpPr>
            <a:cxnSpLocks/>
          </p:cNvCxnSpPr>
          <p:nvPr/>
        </p:nvCxnSpPr>
        <p:spPr bwMode="auto">
          <a:xfrm>
            <a:off x="2969896" y="3113144"/>
            <a:ext cx="1931294" cy="182795"/>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47" name="Straight Connector 46">
            <a:extLst>
              <a:ext uri="{FF2B5EF4-FFF2-40B4-BE49-F238E27FC236}">
                <a16:creationId xmlns:a16="http://schemas.microsoft.com/office/drawing/2014/main" id="{183B5ED4-CFB3-4330-8BF2-EE5B8AB27573}"/>
              </a:ext>
            </a:extLst>
          </p:cNvPr>
          <p:cNvCxnSpPr/>
          <p:nvPr/>
        </p:nvCxnSpPr>
        <p:spPr bwMode="auto">
          <a:xfrm flipV="1">
            <a:off x="8395518" y="2487679"/>
            <a:ext cx="615773" cy="80826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48" name="Picture 6">
            <a:extLst>
              <a:ext uri="{FF2B5EF4-FFF2-40B4-BE49-F238E27FC236}">
                <a16:creationId xmlns:a16="http://schemas.microsoft.com/office/drawing/2014/main" id="{D0FC0498-3E9D-4795-9120-20644C808C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3019" y="2219672"/>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a:extLst>
              <a:ext uri="{FF2B5EF4-FFF2-40B4-BE49-F238E27FC236}">
                <a16:creationId xmlns:a16="http://schemas.microsoft.com/office/drawing/2014/main" id="{46100150-9C56-4F83-BD9B-9C72EF93B3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5945" y="3026725"/>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Connector 49">
            <a:extLst>
              <a:ext uri="{FF2B5EF4-FFF2-40B4-BE49-F238E27FC236}">
                <a16:creationId xmlns:a16="http://schemas.microsoft.com/office/drawing/2014/main" id="{D713DCA7-EBB9-41DE-96E5-FD57B83B5121}"/>
              </a:ext>
            </a:extLst>
          </p:cNvPr>
          <p:cNvCxnSpPr>
            <a:stCxn id="19" idx="1"/>
          </p:cNvCxnSpPr>
          <p:nvPr/>
        </p:nvCxnSpPr>
        <p:spPr bwMode="auto">
          <a:xfrm>
            <a:off x="7387819" y="2527681"/>
            <a:ext cx="1923050" cy="768258"/>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pic>
        <p:nvPicPr>
          <p:cNvPr id="51" name="Picture 4">
            <a:extLst>
              <a:ext uri="{FF2B5EF4-FFF2-40B4-BE49-F238E27FC236}">
                <a16:creationId xmlns:a16="http://schemas.microsoft.com/office/drawing/2014/main" id="{204BF4D1-7CBC-4592-8C12-56B78195B4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97104" y="2200496"/>
            <a:ext cx="577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7">
            <a:extLst>
              <a:ext uri="{FF2B5EF4-FFF2-40B4-BE49-F238E27FC236}">
                <a16:creationId xmlns:a16="http://schemas.microsoft.com/office/drawing/2014/main" id="{2E8AC64E-483C-4151-B07B-C8CD01EBB0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1999" y="3026725"/>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Straight Connector 52">
            <a:extLst>
              <a:ext uri="{FF2B5EF4-FFF2-40B4-BE49-F238E27FC236}">
                <a16:creationId xmlns:a16="http://schemas.microsoft.com/office/drawing/2014/main" id="{668F3D7D-0D6A-4068-A7E9-EE9BE8E8A1D6}"/>
              </a:ext>
            </a:extLst>
          </p:cNvPr>
          <p:cNvCxnSpPr/>
          <p:nvPr/>
        </p:nvCxnSpPr>
        <p:spPr bwMode="auto">
          <a:xfrm flipH="1" flipV="1">
            <a:off x="9723950" y="1649197"/>
            <a:ext cx="438144" cy="230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54" name="TextBox 53">
            <a:extLst>
              <a:ext uri="{FF2B5EF4-FFF2-40B4-BE49-F238E27FC236}">
                <a16:creationId xmlns:a16="http://schemas.microsoft.com/office/drawing/2014/main" id="{6F0FEE41-2185-4B1C-A7DA-1CEC18BA1502}"/>
              </a:ext>
            </a:extLst>
          </p:cNvPr>
          <p:cNvSpPr txBox="1"/>
          <p:nvPr/>
        </p:nvSpPr>
        <p:spPr>
          <a:xfrm>
            <a:off x="2710750" y="886338"/>
            <a:ext cx="2526397" cy="307777"/>
          </a:xfrm>
          <a:prstGeom prst="rect">
            <a:avLst/>
          </a:prstGeom>
          <a:noFill/>
        </p:spPr>
        <p:txBody>
          <a:bodyPr wrap="none" rtlCol="0">
            <a:spAutoFit/>
          </a:bodyPr>
          <a:lstStyle/>
          <a:p>
            <a:r>
              <a:rPr lang="en-US" sz="1400" dirty="0">
                <a:latin typeface="+mn-lt"/>
              </a:rPr>
              <a:t>Radio Access Network (RAN)</a:t>
            </a:r>
          </a:p>
        </p:txBody>
      </p:sp>
      <p:sp>
        <p:nvSpPr>
          <p:cNvPr id="55" name="TextBox 54">
            <a:extLst>
              <a:ext uri="{FF2B5EF4-FFF2-40B4-BE49-F238E27FC236}">
                <a16:creationId xmlns:a16="http://schemas.microsoft.com/office/drawing/2014/main" id="{7885362F-12B7-4193-A5A2-72DD02A3C169}"/>
              </a:ext>
            </a:extLst>
          </p:cNvPr>
          <p:cNvSpPr txBox="1"/>
          <p:nvPr/>
        </p:nvSpPr>
        <p:spPr>
          <a:xfrm>
            <a:off x="7900912" y="886338"/>
            <a:ext cx="2105063" cy="307777"/>
          </a:xfrm>
          <a:prstGeom prst="rect">
            <a:avLst/>
          </a:prstGeom>
          <a:noFill/>
        </p:spPr>
        <p:txBody>
          <a:bodyPr wrap="none" rtlCol="0">
            <a:spAutoFit/>
          </a:bodyPr>
          <a:lstStyle/>
          <a:p>
            <a:r>
              <a:rPr lang="en-US" sz="1400" dirty="0">
                <a:latin typeface="+mn-lt"/>
              </a:rPr>
              <a:t>5G Core Network (5GC)</a:t>
            </a:r>
          </a:p>
        </p:txBody>
      </p:sp>
      <p:pic>
        <p:nvPicPr>
          <p:cNvPr id="56" name="Picture 55">
            <a:extLst>
              <a:ext uri="{FF2B5EF4-FFF2-40B4-BE49-F238E27FC236}">
                <a16:creationId xmlns:a16="http://schemas.microsoft.com/office/drawing/2014/main" id="{77D8120F-B585-4083-8B24-18EF3F56239C}"/>
              </a:ext>
            </a:extLst>
          </p:cNvPr>
          <p:cNvPicPr>
            <a:picLocks noChangeAspect="1"/>
          </p:cNvPicPr>
          <p:nvPr/>
        </p:nvPicPr>
        <p:blipFill rotWithShape="1">
          <a:blip r:embed="rId13"/>
          <a:srcRect l="14425" t="9403" r="12488" b="11141"/>
          <a:stretch/>
        </p:blipFill>
        <p:spPr>
          <a:xfrm>
            <a:off x="1798027" y="2911810"/>
            <a:ext cx="694944" cy="548640"/>
          </a:xfrm>
          <a:prstGeom prst="rect">
            <a:avLst/>
          </a:prstGeom>
        </p:spPr>
      </p:pic>
      <p:sp>
        <p:nvSpPr>
          <p:cNvPr id="57" name="TextBox 56">
            <a:extLst>
              <a:ext uri="{FF2B5EF4-FFF2-40B4-BE49-F238E27FC236}">
                <a16:creationId xmlns:a16="http://schemas.microsoft.com/office/drawing/2014/main" id="{0FD06203-2585-4EFA-A08C-527D463A664E}"/>
              </a:ext>
            </a:extLst>
          </p:cNvPr>
          <p:cNvSpPr txBox="1"/>
          <p:nvPr/>
        </p:nvSpPr>
        <p:spPr>
          <a:xfrm>
            <a:off x="1605258" y="3462625"/>
            <a:ext cx="1080481"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Live SIM Card</a:t>
            </a:r>
          </a:p>
        </p:txBody>
      </p:sp>
      <p:sp>
        <p:nvSpPr>
          <p:cNvPr id="58" name="TextBox 57">
            <a:extLst>
              <a:ext uri="{FF2B5EF4-FFF2-40B4-BE49-F238E27FC236}">
                <a16:creationId xmlns:a16="http://schemas.microsoft.com/office/drawing/2014/main" id="{35E3DBC2-A152-4D65-AFD4-8695B84D1A89}"/>
              </a:ext>
            </a:extLst>
          </p:cNvPr>
          <p:cNvSpPr txBox="1"/>
          <p:nvPr/>
        </p:nvSpPr>
        <p:spPr>
          <a:xfrm>
            <a:off x="3219730" y="3801425"/>
            <a:ext cx="143162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IMSI Catcher</a:t>
            </a:r>
          </a:p>
        </p:txBody>
      </p:sp>
      <p:sp>
        <p:nvSpPr>
          <p:cNvPr id="5" name="Cylinder 4">
            <a:extLst>
              <a:ext uri="{FF2B5EF4-FFF2-40B4-BE49-F238E27FC236}">
                <a16:creationId xmlns:a16="http://schemas.microsoft.com/office/drawing/2014/main" id="{859A31E3-3DB2-4877-A570-6AF5DBB37BAB}"/>
              </a:ext>
            </a:extLst>
          </p:cNvPr>
          <p:cNvSpPr/>
          <p:nvPr/>
        </p:nvSpPr>
        <p:spPr bwMode="auto">
          <a:xfrm rot="15355798" flipH="1">
            <a:off x="3852039" y="2099394"/>
            <a:ext cx="114223" cy="1567705"/>
          </a:xfrm>
          <a:prstGeom prst="can">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61" name="Straight Connector 60"/>
          <p:cNvCxnSpPr/>
          <p:nvPr/>
        </p:nvCxnSpPr>
        <p:spPr bwMode="auto">
          <a:xfrm>
            <a:off x="2531003" y="2961861"/>
            <a:ext cx="214659" cy="9566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3" name="Straight Connector 62"/>
          <p:cNvCxnSpPr/>
          <p:nvPr/>
        </p:nvCxnSpPr>
        <p:spPr bwMode="auto">
          <a:xfrm flipV="1">
            <a:off x="2531003" y="3108018"/>
            <a:ext cx="214659" cy="262929"/>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2050" name="Picture 2">
            <a:extLst>
              <a:ext uri="{FF2B5EF4-FFF2-40B4-BE49-F238E27FC236}">
                <a16:creationId xmlns:a16="http://schemas.microsoft.com/office/drawing/2014/main" id="{A097CE69-FED7-45FD-B4C5-3A787ED9EB0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636212">
            <a:off x="3693664" y="2984478"/>
            <a:ext cx="274321" cy="785556"/>
          </a:xfrm>
          <a:prstGeom prst="rect">
            <a:avLst/>
          </a:prstGeom>
          <a:noFill/>
          <a:extLst>
            <a:ext uri="{909E8E84-426E-40DD-AFC4-6F175D3DCCD1}">
              <a14:hiddenFill xmlns:a14="http://schemas.microsoft.com/office/drawing/2010/main">
                <a:solidFill>
                  <a:srgbClr val="FFFFFF"/>
                </a:solidFill>
              </a14:hiddenFill>
            </a:ext>
          </a:extLst>
        </p:spPr>
      </p:pic>
      <p:sp>
        <p:nvSpPr>
          <p:cNvPr id="46" name="&quot;No&quot; Symbol 47">
            <a:extLst>
              <a:ext uri="{FF2B5EF4-FFF2-40B4-BE49-F238E27FC236}">
                <a16:creationId xmlns:a16="http://schemas.microsoft.com/office/drawing/2014/main" id="{9E4E3DE1-58CF-4F15-B8B6-5A22C77E8B1D}"/>
              </a:ext>
            </a:extLst>
          </p:cNvPr>
          <p:cNvSpPr/>
          <p:nvPr/>
        </p:nvSpPr>
        <p:spPr bwMode="auto">
          <a:xfrm>
            <a:off x="3631729" y="3260738"/>
            <a:ext cx="469124" cy="432829"/>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76" name="Straight Connector 75">
            <a:extLst>
              <a:ext uri="{FF2B5EF4-FFF2-40B4-BE49-F238E27FC236}">
                <a16:creationId xmlns:a16="http://schemas.microsoft.com/office/drawing/2014/main" id="{692FD5BF-4DEA-4CDE-9DDD-60D6BF46CBAE}"/>
              </a:ext>
            </a:extLst>
          </p:cNvPr>
          <p:cNvCxnSpPr/>
          <p:nvPr/>
        </p:nvCxnSpPr>
        <p:spPr bwMode="auto">
          <a:xfrm>
            <a:off x="9623187" y="2131668"/>
            <a:ext cx="1" cy="2863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81" name="Straight Connector 80">
            <a:extLst>
              <a:ext uri="{FF2B5EF4-FFF2-40B4-BE49-F238E27FC236}">
                <a16:creationId xmlns:a16="http://schemas.microsoft.com/office/drawing/2014/main" id="{692FD5BF-4DEA-4CDE-9DDD-60D6BF46CBAE}"/>
              </a:ext>
            </a:extLst>
          </p:cNvPr>
          <p:cNvCxnSpPr/>
          <p:nvPr/>
        </p:nvCxnSpPr>
        <p:spPr bwMode="auto">
          <a:xfrm>
            <a:off x="9655535" y="2384525"/>
            <a:ext cx="566206" cy="143156"/>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74"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78769" y="2288556"/>
            <a:ext cx="4857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45985" y="2195105"/>
            <a:ext cx="41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34539" y="1276567"/>
            <a:ext cx="614363"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quot;No&quot; Symbol 47">
            <a:extLst>
              <a:ext uri="{FF2B5EF4-FFF2-40B4-BE49-F238E27FC236}">
                <a16:creationId xmlns:a16="http://schemas.microsoft.com/office/drawing/2014/main" id="{9E4E3DE1-58CF-4F15-B8B6-5A22C77E8B1D}"/>
              </a:ext>
            </a:extLst>
          </p:cNvPr>
          <p:cNvSpPr/>
          <p:nvPr/>
        </p:nvSpPr>
        <p:spPr bwMode="auto">
          <a:xfrm>
            <a:off x="5038103" y="1592616"/>
            <a:ext cx="469124" cy="432829"/>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784272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Security Evaluation of 5G Core Network</a:t>
            </a:r>
          </a:p>
        </p:txBody>
      </p:sp>
      <p:cxnSp>
        <p:nvCxnSpPr>
          <p:cNvPr id="59" name="Straight Arrow Connector 58"/>
          <p:cNvCxnSpPr/>
          <p:nvPr/>
        </p:nvCxnSpPr>
        <p:spPr bwMode="auto">
          <a:xfrm flipV="1">
            <a:off x="10413744" y="1331307"/>
            <a:ext cx="587631" cy="250235"/>
          </a:xfrm>
          <a:prstGeom prst="straightConnector1">
            <a:avLst/>
          </a:prstGeom>
          <a:solidFill>
            <a:schemeClr val="accent1"/>
          </a:solidFill>
          <a:ln w="38100" cap="flat" cmpd="sng" algn="ctr">
            <a:solidFill>
              <a:srgbClr val="FF0000"/>
            </a:solidFill>
            <a:prstDash val="solid"/>
            <a:miter lim="800000"/>
            <a:headEnd type="none" w="med" len="med"/>
            <a:tailEnd type="stealth" w="lg" len="lg"/>
          </a:ln>
          <a:effectLst/>
        </p:spPr>
      </p:cxnSp>
      <p:cxnSp>
        <p:nvCxnSpPr>
          <p:cNvPr id="62" name="Straight Connector 61"/>
          <p:cNvCxnSpPr/>
          <p:nvPr/>
        </p:nvCxnSpPr>
        <p:spPr bwMode="auto">
          <a:xfrm>
            <a:off x="10413744" y="1581541"/>
            <a:ext cx="1025781" cy="0"/>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sp>
        <p:nvSpPr>
          <p:cNvPr id="125" name="Content Placeholder 3"/>
          <p:cNvSpPr txBox="1">
            <a:spLocks/>
          </p:cNvSpPr>
          <p:nvPr/>
        </p:nvSpPr>
        <p:spPr bwMode="auto">
          <a:xfrm>
            <a:off x="263611" y="4244085"/>
            <a:ext cx="11640065" cy="225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300"/>
              </a:spcBef>
            </a:pPr>
            <a:r>
              <a:rPr lang="en-US" kern="0" dirty="0"/>
              <a:t>Validation </a:t>
            </a:r>
            <a:r>
              <a:rPr lang="en-US" dirty="0"/>
              <a:t>core configuration threat resistance </a:t>
            </a:r>
            <a:r>
              <a:rPr lang="en-US" kern="0" dirty="0"/>
              <a:t>	</a:t>
            </a:r>
            <a:r>
              <a:rPr lang="en-US" u="sng" kern="0" dirty="0"/>
              <a:t>5G Cybersecurity Protection</a:t>
            </a:r>
          </a:p>
          <a:p>
            <a:pPr lvl="1">
              <a:spcBef>
                <a:spcPts val="300"/>
              </a:spcBef>
            </a:pPr>
            <a:r>
              <a:rPr lang="en-US" sz="2000" dirty="0"/>
              <a:t>Probe Security Edge Protection Proxy (SEPP) firewall </a:t>
            </a:r>
            <a:r>
              <a:rPr lang="en-US" kern="0" dirty="0"/>
              <a:t>	</a:t>
            </a:r>
            <a:r>
              <a:rPr lang="en-US" kern="0" dirty="0">
                <a:sym typeface="Wingdings" panose="05000000000000000000" pitchFamily="2" charset="2"/>
              </a:rPr>
              <a:t></a:t>
            </a:r>
            <a:r>
              <a:rPr lang="en-US" kern="0" dirty="0"/>
              <a:t>	</a:t>
            </a:r>
            <a:r>
              <a:rPr lang="en-US" sz="2000" kern="0" dirty="0"/>
              <a:t>5G protects from bad external control traffic</a:t>
            </a:r>
            <a:endParaRPr lang="en-US" kern="0" dirty="0"/>
          </a:p>
          <a:p>
            <a:pPr lvl="1">
              <a:spcBef>
                <a:spcPts val="300"/>
              </a:spcBef>
            </a:pPr>
            <a:r>
              <a:rPr lang="en-US" sz="2000" dirty="0"/>
              <a:t>Check Network Exposure Function (NEF) M2M </a:t>
            </a:r>
            <a:r>
              <a:rPr lang="en-US" sz="2000" dirty="0" err="1"/>
              <a:t>comms</a:t>
            </a:r>
            <a:r>
              <a:rPr lang="en-US" kern="0" dirty="0"/>
              <a:t>	</a:t>
            </a:r>
            <a:r>
              <a:rPr lang="en-US" kern="0" dirty="0">
                <a:sym typeface="Wingdings" panose="05000000000000000000" pitchFamily="2" charset="2"/>
              </a:rPr>
              <a:t></a:t>
            </a:r>
            <a:r>
              <a:rPr lang="en-US" kern="0" dirty="0"/>
              <a:t>	</a:t>
            </a:r>
            <a:r>
              <a:rPr lang="en-US" sz="2000" kern="0" dirty="0"/>
              <a:t>5G brokering internal services packets</a:t>
            </a:r>
            <a:endParaRPr lang="en-US" kern="0" dirty="0"/>
          </a:p>
          <a:p>
            <a:pPr lvl="1">
              <a:spcBef>
                <a:spcPts val="300"/>
              </a:spcBef>
            </a:pPr>
            <a:r>
              <a:rPr lang="en-US" sz="2000" dirty="0"/>
              <a:t>Disrupt critical servers &amp; links to ensure failover</a:t>
            </a:r>
            <a:r>
              <a:rPr lang="en-US" sz="2000" kern="0" dirty="0"/>
              <a:t>		</a:t>
            </a:r>
            <a:r>
              <a:rPr lang="en-US" kern="0" dirty="0">
                <a:sym typeface="Wingdings" panose="05000000000000000000" pitchFamily="2" charset="2"/>
              </a:rPr>
              <a:t></a:t>
            </a:r>
            <a:r>
              <a:rPr lang="en-US" sz="2000" kern="0" dirty="0"/>
              <a:t>	5G effects on live virtualized/sim network</a:t>
            </a:r>
          </a:p>
        </p:txBody>
      </p:sp>
      <p:sp>
        <p:nvSpPr>
          <p:cNvPr id="126" name="Rectangle 125">
            <a:extLst>
              <a:ext uri="{FF2B5EF4-FFF2-40B4-BE49-F238E27FC236}">
                <a16:creationId xmlns:a16="http://schemas.microsoft.com/office/drawing/2014/main" id="{953133E5-5447-4069-84CA-2B37F26D5310}"/>
              </a:ext>
            </a:extLst>
          </p:cNvPr>
          <p:cNvSpPr/>
          <p:nvPr/>
        </p:nvSpPr>
        <p:spPr bwMode="auto">
          <a:xfrm>
            <a:off x="7432778" y="1303944"/>
            <a:ext cx="3041332" cy="1648543"/>
          </a:xfrm>
          <a:prstGeom prst="rect">
            <a:avLst/>
          </a:prstGeom>
          <a:solidFill>
            <a:srgbClr val="00B0F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Control</a:t>
            </a:r>
          </a:p>
        </p:txBody>
      </p:sp>
      <p:sp>
        <p:nvSpPr>
          <p:cNvPr id="127" name="Rectangle 126">
            <a:extLst>
              <a:ext uri="{FF2B5EF4-FFF2-40B4-BE49-F238E27FC236}">
                <a16:creationId xmlns:a16="http://schemas.microsoft.com/office/drawing/2014/main" id="{56652959-AC22-4C52-B3F1-8E8145305DB1}"/>
              </a:ext>
            </a:extLst>
          </p:cNvPr>
          <p:cNvSpPr/>
          <p:nvPr/>
        </p:nvSpPr>
        <p:spPr bwMode="auto">
          <a:xfrm>
            <a:off x="7439127" y="2990032"/>
            <a:ext cx="3041332" cy="761830"/>
          </a:xfrm>
          <a:prstGeom prst="rect">
            <a:avLst/>
          </a:prstGeom>
          <a:solidFill>
            <a:srgbClr val="00B050">
              <a:alpha val="25000"/>
            </a:srgbClr>
          </a:solidFill>
          <a:ln w="9525" cap="flat" cmpd="sng" algn="ctr">
            <a:no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a:t>
            </a:r>
          </a:p>
        </p:txBody>
      </p:sp>
      <p:sp>
        <p:nvSpPr>
          <p:cNvPr id="128" name="Rectangle 127">
            <a:extLst>
              <a:ext uri="{FF2B5EF4-FFF2-40B4-BE49-F238E27FC236}">
                <a16:creationId xmlns:a16="http://schemas.microsoft.com/office/drawing/2014/main" id="{3A924981-4462-43F8-BFD6-8F9CD69CEBA4}"/>
              </a:ext>
            </a:extLst>
          </p:cNvPr>
          <p:cNvSpPr/>
          <p:nvPr/>
        </p:nvSpPr>
        <p:spPr bwMode="auto">
          <a:xfrm>
            <a:off x="1605258" y="1253936"/>
            <a:ext cx="4737382" cy="2975289"/>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129" name="Straight Connector 128">
            <a:extLst>
              <a:ext uri="{FF2B5EF4-FFF2-40B4-BE49-F238E27FC236}">
                <a16:creationId xmlns:a16="http://schemas.microsoft.com/office/drawing/2014/main" id="{AA713305-F72B-4C5C-903B-F6904E24F69B}"/>
              </a:ext>
            </a:extLst>
          </p:cNvPr>
          <p:cNvCxnSpPr>
            <a:cxnSpLocks/>
            <a:endCxn id="128" idx="3"/>
          </p:cNvCxnSpPr>
          <p:nvPr/>
        </p:nvCxnSpPr>
        <p:spPr bwMode="auto">
          <a:xfrm>
            <a:off x="5272665" y="1980219"/>
            <a:ext cx="1069975" cy="761362"/>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30" name="Straight Connector 129">
            <a:extLst>
              <a:ext uri="{FF2B5EF4-FFF2-40B4-BE49-F238E27FC236}">
                <a16:creationId xmlns:a16="http://schemas.microsoft.com/office/drawing/2014/main" id="{83A34B90-B1EB-47E2-9444-29B7B6DB7C08}"/>
              </a:ext>
            </a:extLst>
          </p:cNvPr>
          <p:cNvCxnSpPr>
            <a:cxnSpLocks/>
            <a:stCxn id="128" idx="3"/>
            <a:endCxn id="138" idx="1"/>
          </p:cNvCxnSpPr>
          <p:nvPr/>
        </p:nvCxnSpPr>
        <p:spPr bwMode="auto">
          <a:xfrm flipV="1">
            <a:off x="6342640" y="2527681"/>
            <a:ext cx="1045179" cy="21390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pic>
        <p:nvPicPr>
          <p:cNvPr id="131" name="Picture 3">
            <a:extLst>
              <a:ext uri="{FF2B5EF4-FFF2-40B4-BE49-F238E27FC236}">
                <a16:creationId xmlns:a16="http://schemas.microsoft.com/office/drawing/2014/main" id="{AE155F4E-15BB-4060-AAE3-EE97DA4EC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662" y="2871516"/>
            <a:ext cx="2905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2">
            <a:extLst>
              <a:ext uri="{FF2B5EF4-FFF2-40B4-BE49-F238E27FC236}">
                <a16:creationId xmlns:a16="http://schemas.microsoft.com/office/drawing/2014/main" id="{42161119-FE98-4EC3-B13A-80AD4CF6D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052" y="1278543"/>
            <a:ext cx="51276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 name="Straight Connector 132">
            <a:extLst>
              <a:ext uri="{FF2B5EF4-FFF2-40B4-BE49-F238E27FC236}">
                <a16:creationId xmlns:a16="http://schemas.microsoft.com/office/drawing/2014/main" id="{0CC2C81F-B4BD-40A9-9150-EEF320324AA4}"/>
              </a:ext>
            </a:extLst>
          </p:cNvPr>
          <p:cNvCxnSpPr>
            <a:cxnSpLocks/>
            <a:endCxn id="128" idx="3"/>
          </p:cNvCxnSpPr>
          <p:nvPr/>
        </p:nvCxnSpPr>
        <p:spPr bwMode="auto">
          <a:xfrm>
            <a:off x="5148840" y="2707491"/>
            <a:ext cx="1193800" cy="34090"/>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cxnSp>
        <p:nvCxnSpPr>
          <p:cNvPr id="134" name="Straight Connector 133">
            <a:extLst>
              <a:ext uri="{FF2B5EF4-FFF2-40B4-BE49-F238E27FC236}">
                <a16:creationId xmlns:a16="http://schemas.microsoft.com/office/drawing/2014/main" id="{F1F5D2A9-1D1F-4C8E-BF22-88EC19A72E21}"/>
              </a:ext>
            </a:extLst>
          </p:cNvPr>
          <p:cNvCxnSpPr>
            <a:cxnSpLocks/>
            <a:endCxn id="128" idx="3"/>
          </p:cNvCxnSpPr>
          <p:nvPr/>
        </p:nvCxnSpPr>
        <p:spPr bwMode="auto">
          <a:xfrm flipV="1">
            <a:off x="5037712" y="2741581"/>
            <a:ext cx="1304928" cy="721044"/>
          </a:xfrm>
          <a:prstGeom prst="line">
            <a:avLst/>
          </a:prstGeom>
          <a:solidFill>
            <a:schemeClr val="accent1"/>
          </a:solidFill>
          <a:ln w="12700" cap="flat" cmpd="sng" algn="ctr">
            <a:solidFill>
              <a:schemeClr val="tx1"/>
            </a:solidFill>
            <a:prstDash val="dashDot"/>
            <a:miter lim="800000"/>
            <a:headEnd type="none" w="med" len="med"/>
            <a:tailEnd type="none" w="med" len="med"/>
          </a:ln>
          <a:effectLst/>
        </p:spPr>
      </p:cxnSp>
      <p:pic>
        <p:nvPicPr>
          <p:cNvPr id="135" name="Picture 7">
            <a:extLst>
              <a:ext uri="{FF2B5EF4-FFF2-40B4-BE49-F238E27FC236}">
                <a16:creationId xmlns:a16="http://schemas.microsoft.com/office/drawing/2014/main" id="{90136EB8-C6CD-4262-8DE2-50167ED41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702" y="2025445"/>
            <a:ext cx="60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3">
            <a:extLst>
              <a:ext uri="{FF2B5EF4-FFF2-40B4-BE49-F238E27FC236}">
                <a16:creationId xmlns:a16="http://schemas.microsoft.com/office/drawing/2014/main" id="{5E72A1A5-EB53-436D-BC7B-ACAFD6ADC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325" y="3214180"/>
            <a:ext cx="6127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7" name="Straight Connector 136">
            <a:extLst>
              <a:ext uri="{FF2B5EF4-FFF2-40B4-BE49-F238E27FC236}">
                <a16:creationId xmlns:a16="http://schemas.microsoft.com/office/drawing/2014/main" id="{B2ED66BA-6AD8-410E-9511-4BC38A466E5F}"/>
              </a:ext>
            </a:extLst>
          </p:cNvPr>
          <p:cNvCxnSpPr/>
          <p:nvPr/>
        </p:nvCxnSpPr>
        <p:spPr bwMode="auto">
          <a:xfrm flipH="1" flipV="1">
            <a:off x="7739647" y="2128217"/>
            <a:ext cx="1984303" cy="1042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138" name="Rectangle 137">
            <a:extLst>
              <a:ext uri="{FF2B5EF4-FFF2-40B4-BE49-F238E27FC236}">
                <a16:creationId xmlns:a16="http://schemas.microsoft.com/office/drawing/2014/main" id="{2EBFC1BB-CE67-41C7-B2F4-A9C47279768B}"/>
              </a:ext>
            </a:extLst>
          </p:cNvPr>
          <p:cNvSpPr/>
          <p:nvPr/>
        </p:nvSpPr>
        <p:spPr bwMode="auto">
          <a:xfrm>
            <a:off x="7387819" y="1253937"/>
            <a:ext cx="3128478" cy="254748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139" name="Straight Connector 138">
            <a:extLst>
              <a:ext uri="{FF2B5EF4-FFF2-40B4-BE49-F238E27FC236}">
                <a16:creationId xmlns:a16="http://schemas.microsoft.com/office/drawing/2014/main" id="{A70C1F14-706B-4D2E-8649-9E6251D1630D}"/>
              </a:ext>
            </a:extLst>
          </p:cNvPr>
          <p:cNvCxnSpPr>
            <a:stCxn id="138" idx="1"/>
          </p:cNvCxnSpPr>
          <p:nvPr/>
        </p:nvCxnSpPr>
        <p:spPr bwMode="auto">
          <a:xfrm flipV="1">
            <a:off x="7387819" y="2435991"/>
            <a:ext cx="789971" cy="9169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40" name="Straight Connector 139">
            <a:extLst>
              <a:ext uri="{FF2B5EF4-FFF2-40B4-BE49-F238E27FC236}">
                <a16:creationId xmlns:a16="http://schemas.microsoft.com/office/drawing/2014/main" id="{692FD5BF-4DEA-4CDE-9DDD-60D6BF46CBAE}"/>
              </a:ext>
            </a:extLst>
          </p:cNvPr>
          <p:cNvCxnSpPr/>
          <p:nvPr/>
        </p:nvCxnSpPr>
        <p:spPr bwMode="auto">
          <a:xfrm>
            <a:off x="8188409" y="2128215"/>
            <a:ext cx="1" cy="2863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141" name="Picture 2">
            <a:extLst>
              <a:ext uri="{FF2B5EF4-FFF2-40B4-BE49-F238E27FC236}">
                <a16:creationId xmlns:a16="http://schemas.microsoft.com/office/drawing/2014/main" id="{9DC3F0CE-93BB-42FF-B3BD-ADE592E069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177" y="1741300"/>
            <a:ext cx="2571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4">
            <a:extLst>
              <a:ext uri="{FF2B5EF4-FFF2-40B4-BE49-F238E27FC236}">
                <a16:creationId xmlns:a16="http://schemas.microsoft.com/office/drawing/2014/main" id="{91DA86EC-C041-4BF7-99D0-A4D25ED9D4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545" y="1649197"/>
            <a:ext cx="4476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5">
            <a:extLst>
              <a:ext uri="{FF2B5EF4-FFF2-40B4-BE49-F238E27FC236}">
                <a16:creationId xmlns:a16="http://schemas.microsoft.com/office/drawing/2014/main" id="{596EA280-D06F-40A7-8BBA-4E1930F009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9103" y="1613506"/>
            <a:ext cx="5778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6">
            <a:extLst>
              <a:ext uri="{FF2B5EF4-FFF2-40B4-BE49-F238E27FC236}">
                <a16:creationId xmlns:a16="http://schemas.microsoft.com/office/drawing/2014/main" id="{36E813A5-97A9-44F8-90A4-E020AAE5C8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1003" y="2308571"/>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7">
            <a:extLst>
              <a:ext uri="{FF2B5EF4-FFF2-40B4-BE49-F238E27FC236}">
                <a16:creationId xmlns:a16="http://schemas.microsoft.com/office/drawing/2014/main" id="{E2939213-4592-40C0-ADB0-69C945902D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8859" y="2487677"/>
            <a:ext cx="2571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6" name="Straight Connector 145">
            <a:extLst>
              <a:ext uri="{FF2B5EF4-FFF2-40B4-BE49-F238E27FC236}">
                <a16:creationId xmlns:a16="http://schemas.microsoft.com/office/drawing/2014/main" id="{2AB35735-9883-4198-A0B3-84D347607D9F}"/>
              </a:ext>
            </a:extLst>
          </p:cNvPr>
          <p:cNvCxnSpPr/>
          <p:nvPr/>
        </p:nvCxnSpPr>
        <p:spPr bwMode="auto">
          <a:xfrm flipH="1" flipV="1">
            <a:off x="9054331" y="2596947"/>
            <a:ext cx="256538" cy="69899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47" name="Straight Connector 146">
            <a:extLst>
              <a:ext uri="{FF2B5EF4-FFF2-40B4-BE49-F238E27FC236}">
                <a16:creationId xmlns:a16="http://schemas.microsoft.com/office/drawing/2014/main" id="{5B9E2368-D75F-4D7D-9FE2-0873068DDEDB}"/>
              </a:ext>
            </a:extLst>
          </p:cNvPr>
          <p:cNvCxnSpPr/>
          <p:nvPr/>
        </p:nvCxnSpPr>
        <p:spPr bwMode="auto">
          <a:xfrm>
            <a:off x="8490131" y="3295939"/>
            <a:ext cx="2880439" cy="0"/>
          </a:xfrm>
          <a:prstGeom prst="line">
            <a:avLst/>
          </a:prstGeom>
          <a:solidFill>
            <a:schemeClr val="accent1"/>
          </a:solidFill>
          <a:ln w="12700" cap="flat" cmpd="sng" algn="ctr">
            <a:solidFill>
              <a:schemeClr val="tx1"/>
            </a:solidFill>
            <a:prstDash val="lgDash"/>
            <a:miter lim="800000"/>
            <a:headEnd type="none" w="med" len="med"/>
            <a:tailEnd type="stealth" w="med" len="med"/>
          </a:ln>
          <a:effectLst/>
        </p:spPr>
      </p:cxnSp>
      <p:cxnSp>
        <p:nvCxnSpPr>
          <p:cNvPr id="148" name="Straight Connector 147">
            <a:extLst>
              <a:ext uri="{FF2B5EF4-FFF2-40B4-BE49-F238E27FC236}">
                <a16:creationId xmlns:a16="http://schemas.microsoft.com/office/drawing/2014/main" id="{75B7678C-9F9A-48D8-9FC9-60EAC55AEADA}"/>
              </a:ext>
            </a:extLst>
          </p:cNvPr>
          <p:cNvCxnSpPr/>
          <p:nvPr/>
        </p:nvCxnSpPr>
        <p:spPr bwMode="auto">
          <a:xfrm>
            <a:off x="7387819" y="2527681"/>
            <a:ext cx="971013" cy="768258"/>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cxnSp>
        <p:nvCxnSpPr>
          <p:cNvPr id="149" name="Straight Connector 148">
            <a:extLst>
              <a:ext uri="{FF2B5EF4-FFF2-40B4-BE49-F238E27FC236}">
                <a16:creationId xmlns:a16="http://schemas.microsoft.com/office/drawing/2014/main" id="{3796B540-AC91-4332-9A8E-0E168FE69178}"/>
              </a:ext>
            </a:extLst>
          </p:cNvPr>
          <p:cNvCxnSpPr/>
          <p:nvPr/>
        </p:nvCxnSpPr>
        <p:spPr bwMode="auto">
          <a:xfrm>
            <a:off x="9021943" y="2128215"/>
            <a:ext cx="1" cy="2863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50" name="Straight Connector 149">
            <a:extLst>
              <a:ext uri="{FF2B5EF4-FFF2-40B4-BE49-F238E27FC236}">
                <a16:creationId xmlns:a16="http://schemas.microsoft.com/office/drawing/2014/main" id="{7F54AB75-5D48-48A3-AD0B-1DF77DCB2163}"/>
              </a:ext>
            </a:extLst>
          </p:cNvPr>
          <p:cNvCxnSpPr/>
          <p:nvPr/>
        </p:nvCxnSpPr>
        <p:spPr bwMode="auto">
          <a:xfrm>
            <a:off x="8096337" y="1626103"/>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151" name="Picture 4">
            <a:extLst>
              <a:ext uri="{FF2B5EF4-FFF2-40B4-BE49-F238E27FC236}">
                <a16:creationId xmlns:a16="http://schemas.microsoft.com/office/drawing/2014/main" id="{C74A506F-FCB5-4D35-BC63-93A258CE0D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97104" y="1389338"/>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2" name="Straight Connector 151">
            <a:extLst>
              <a:ext uri="{FF2B5EF4-FFF2-40B4-BE49-F238E27FC236}">
                <a16:creationId xmlns:a16="http://schemas.microsoft.com/office/drawing/2014/main" id="{3CD3926C-C5BD-4B74-B84C-C3721E80300A}"/>
              </a:ext>
            </a:extLst>
          </p:cNvPr>
          <p:cNvCxnSpPr/>
          <p:nvPr/>
        </p:nvCxnSpPr>
        <p:spPr bwMode="auto">
          <a:xfrm>
            <a:off x="8594751" y="1626103"/>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153" name="Picture 4">
            <a:extLst>
              <a:ext uri="{FF2B5EF4-FFF2-40B4-BE49-F238E27FC236}">
                <a16:creationId xmlns:a16="http://schemas.microsoft.com/office/drawing/2014/main" id="{CD7B0925-D71C-4CA0-AE5D-C3BFBB2CA7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95518" y="1389338"/>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4" name="Straight Connector 153">
            <a:extLst>
              <a:ext uri="{FF2B5EF4-FFF2-40B4-BE49-F238E27FC236}">
                <a16:creationId xmlns:a16="http://schemas.microsoft.com/office/drawing/2014/main" id="{61A81E77-3C29-43AB-BD51-C9D7B6F9F65A}"/>
              </a:ext>
            </a:extLst>
          </p:cNvPr>
          <p:cNvCxnSpPr/>
          <p:nvPr/>
        </p:nvCxnSpPr>
        <p:spPr bwMode="auto">
          <a:xfrm>
            <a:off x="9091999" y="1626103"/>
            <a:ext cx="0" cy="5021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155" name="Picture 4">
            <a:extLst>
              <a:ext uri="{FF2B5EF4-FFF2-40B4-BE49-F238E27FC236}">
                <a16:creationId xmlns:a16="http://schemas.microsoft.com/office/drawing/2014/main" id="{E8D651D3-D7F1-42B7-B7DC-0905BD5A80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92766" y="1389338"/>
            <a:ext cx="3937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6" name="Straight Connector 155">
            <a:extLst>
              <a:ext uri="{FF2B5EF4-FFF2-40B4-BE49-F238E27FC236}">
                <a16:creationId xmlns:a16="http://schemas.microsoft.com/office/drawing/2014/main" id="{A9F46300-B6DE-49D2-8A2B-CFDBF2C40B95}"/>
              </a:ext>
            </a:extLst>
          </p:cNvPr>
          <p:cNvCxnSpPr/>
          <p:nvPr/>
        </p:nvCxnSpPr>
        <p:spPr bwMode="auto">
          <a:xfrm>
            <a:off x="9723950" y="1649197"/>
            <a:ext cx="0" cy="479018"/>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57" name="Straight Connector 156">
            <a:extLst>
              <a:ext uri="{FF2B5EF4-FFF2-40B4-BE49-F238E27FC236}">
                <a16:creationId xmlns:a16="http://schemas.microsoft.com/office/drawing/2014/main" id="{FB900C82-9298-4CF3-9960-5913E7342D61}"/>
              </a:ext>
            </a:extLst>
          </p:cNvPr>
          <p:cNvCxnSpPr/>
          <p:nvPr/>
        </p:nvCxnSpPr>
        <p:spPr bwMode="auto">
          <a:xfrm>
            <a:off x="10196256" y="1651498"/>
            <a:ext cx="1084303" cy="0"/>
          </a:xfrm>
          <a:prstGeom prst="line">
            <a:avLst/>
          </a:prstGeom>
          <a:solidFill>
            <a:schemeClr val="accent1"/>
          </a:solidFill>
          <a:ln w="15875" cap="flat" cmpd="sng" algn="ctr">
            <a:solidFill>
              <a:schemeClr val="tx1"/>
            </a:solidFill>
            <a:prstDash val="sysDot"/>
            <a:miter lim="800000"/>
            <a:headEnd type="none" w="med" len="med"/>
            <a:tailEnd type="stealth" w="med" len="med"/>
          </a:ln>
          <a:effectLst/>
        </p:spPr>
      </p:cxnSp>
      <p:pic>
        <p:nvPicPr>
          <p:cNvPr id="158" name="Picture 3">
            <a:extLst>
              <a:ext uri="{FF2B5EF4-FFF2-40B4-BE49-F238E27FC236}">
                <a16:creationId xmlns:a16="http://schemas.microsoft.com/office/drawing/2014/main" id="{5221FEC9-7E5E-4AD4-9206-E74F4C2822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78769" y="1400262"/>
            <a:ext cx="434975"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quot;No&quot; Symbol 42">
            <a:extLst>
              <a:ext uri="{FF2B5EF4-FFF2-40B4-BE49-F238E27FC236}">
                <a16:creationId xmlns:a16="http://schemas.microsoft.com/office/drawing/2014/main" id="{877E7029-A193-4DC3-A038-8C6ADF7687FF}"/>
              </a:ext>
            </a:extLst>
          </p:cNvPr>
          <p:cNvSpPr/>
          <p:nvPr/>
        </p:nvSpPr>
        <p:spPr bwMode="auto">
          <a:xfrm>
            <a:off x="8936818" y="1488943"/>
            <a:ext cx="274320" cy="274320"/>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sp>
        <p:nvSpPr>
          <p:cNvPr id="161" name="&quot;No&quot; Symbol 43">
            <a:extLst>
              <a:ext uri="{FF2B5EF4-FFF2-40B4-BE49-F238E27FC236}">
                <a16:creationId xmlns:a16="http://schemas.microsoft.com/office/drawing/2014/main" id="{1AE776AF-730C-46F3-B53F-D572EC444A11}"/>
              </a:ext>
            </a:extLst>
          </p:cNvPr>
          <p:cNvSpPr/>
          <p:nvPr/>
        </p:nvSpPr>
        <p:spPr bwMode="auto">
          <a:xfrm>
            <a:off x="10560018" y="1361686"/>
            <a:ext cx="274320" cy="274320"/>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cxnSp>
        <p:nvCxnSpPr>
          <p:cNvPr id="162" name="Straight Arrow Connector 161">
            <a:extLst>
              <a:ext uri="{FF2B5EF4-FFF2-40B4-BE49-F238E27FC236}">
                <a16:creationId xmlns:a16="http://schemas.microsoft.com/office/drawing/2014/main" id="{1DE539FB-86C8-4F3E-B3C1-C5AC256C6505}"/>
              </a:ext>
            </a:extLst>
          </p:cNvPr>
          <p:cNvCxnSpPr>
            <a:cxnSpLocks/>
          </p:cNvCxnSpPr>
          <p:nvPr/>
        </p:nvCxnSpPr>
        <p:spPr bwMode="auto">
          <a:xfrm flipV="1">
            <a:off x="2981186" y="2663638"/>
            <a:ext cx="1790433" cy="444380"/>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163" name="Straight Arrow Connector 162">
            <a:extLst>
              <a:ext uri="{FF2B5EF4-FFF2-40B4-BE49-F238E27FC236}">
                <a16:creationId xmlns:a16="http://schemas.microsoft.com/office/drawing/2014/main" id="{94D40B70-FB20-4D12-BBEC-CF1B4C226ADD}"/>
              </a:ext>
            </a:extLst>
          </p:cNvPr>
          <p:cNvCxnSpPr>
            <a:cxnSpLocks/>
          </p:cNvCxnSpPr>
          <p:nvPr/>
        </p:nvCxnSpPr>
        <p:spPr bwMode="auto">
          <a:xfrm flipV="1">
            <a:off x="2981186" y="1498414"/>
            <a:ext cx="1962866" cy="1609604"/>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164" name="Straight Arrow Connector 163">
            <a:extLst>
              <a:ext uri="{FF2B5EF4-FFF2-40B4-BE49-F238E27FC236}">
                <a16:creationId xmlns:a16="http://schemas.microsoft.com/office/drawing/2014/main" id="{7C6B43BE-790C-4EA1-AE3F-5DCDCEBBDDB1}"/>
              </a:ext>
            </a:extLst>
          </p:cNvPr>
          <p:cNvCxnSpPr>
            <a:cxnSpLocks/>
          </p:cNvCxnSpPr>
          <p:nvPr/>
        </p:nvCxnSpPr>
        <p:spPr bwMode="auto">
          <a:xfrm>
            <a:off x="2969896" y="3113144"/>
            <a:ext cx="1931294" cy="182795"/>
          </a:xfrm>
          <a:prstGeom prst="straightConnector1">
            <a:avLst/>
          </a:prstGeom>
          <a:solidFill>
            <a:schemeClr val="accent1"/>
          </a:solidFill>
          <a:ln w="9525" cap="flat" cmpd="sng" algn="ctr">
            <a:solidFill>
              <a:schemeClr val="bg1">
                <a:lumMod val="65000"/>
              </a:schemeClr>
            </a:solidFill>
            <a:prstDash val="solid"/>
            <a:miter lim="800000"/>
            <a:headEnd type="triangle" w="sm" len="med"/>
            <a:tailEnd type="triangle" w="sm" len="med"/>
          </a:ln>
          <a:effectLst/>
        </p:spPr>
      </p:cxnSp>
      <p:cxnSp>
        <p:nvCxnSpPr>
          <p:cNvPr id="165" name="Straight Connector 164">
            <a:extLst>
              <a:ext uri="{FF2B5EF4-FFF2-40B4-BE49-F238E27FC236}">
                <a16:creationId xmlns:a16="http://schemas.microsoft.com/office/drawing/2014/main" id="{183B5ED4-CFB3-4330-8BF2-EE5B8AB27573}"/>
              </a:ext>
            </a:extLst>
          </p:cNvPr>
          <p:cNvCxnSpPr/>
          <p:nvPr/>
        </p:nvCxnSpPr>
        <p:spPr bwMode="auto">
          <a:xfrm flipV="1">
            <a:off x="8395518" y="2487679"/>
            <a:ext cx="615773" cy="808260"/>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166" name="Picture 6">
            <a:extLst>
              <a:ext uri="{FF2B5EF4-FFF2-40B4-BE49-F238E27FC236}">
                <a16:creationId xmlns:a16="http://schemas.microsoft.com/office/drawing/2014/main" id="{D0FC0498-3E9D-4795-9120-20644C808C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33019" y="2219672"/>
            <a:ext cx="5778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7">
            <a:extLst>
              <a:ext uri="{FF2B5EF4-FFF2-40B4-BE49-F238E27FC236}">
                <a16:creationId xmlns:a16="http://schemas.microsoft.com/office/drawing/2014/main" id="{46100150-9C56-4F83-BD9B-9C72EF93B3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15945" y="3026725"/>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8" name="Straight Connector 167">
            <a:extLst>
              <a:ext uri="{FF2B5EF4-FFF2-40B4-BE49-F238E27FC236}">
                <a16:creationId xmlns:a16="http://schemas.microsoft.com/office/drawing/2014/main" id="{D713DCA7-EBB9-41DE-96E5-FD57B83B5121}"/>
              </a:ext>
            </a:extLst>
          </p:cNvPr>
          <p:cNvCxnSpPr>
            <a:stCxn id="138" idx="1"/>
          </p:cNvCxnSpPr>
          <p:nvPr/>
        </p:nvCxnSpPr>
        <p:spPr bwMode="auto">
          <a:xfrm>
            <a:off x="7387819" y="2527681"/>
            <a:ext cx="1923050" cy="768258"/>
          </a:xfrm>
          <a:prstGeom prst="line">
            <a:avLst/>
          </a:prstGeom>
          <a:solidFill>
            <a:schemeClr val="accent1"/>
          </a:solidFill>
          <a:ln w="12700" cap="flat" cmpd="sng" algn="ctr">
            <a:solidFill>
              <a:schemeClr val="tx1"/>
            </a:solidFill>
            <a:prstDash val="lgDash"/>
            <a:miter lim="800000"/>
            <a:headEnd type="none" w="med" len="med"/>
            <a:tailEnd type="none" w="med" len="med"/>
          </a:ln>
          <a:effectLst/>
        </p:spPr>
      </p:cxnSp>
      <p:pic>
        <p:nvPicPr>
          <p:cNvPr id="169" name="Picture 4">
            <a:extLst>
              <a:ext uri="{FF2B5EF4-FFF2-40B4-BE49-F238E27FC236}">
                <a16:creationId xmlns:a16="http://schemas.microsoft.com/office/drawing/2014/main" id="{204BF4D1-7CBC-4592-8C12-56B78195B45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7104" y="2200496"/>
            <a:ext cx="577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
            <a:extLst>
              <a:ext uri="{FF2B5EF4-FFF2-40B4-BE49-F238E27FC236}">
                <a16:creationId xmlns:a16="http://schemas.microsoft.com/office/drawing/2014/main" id="{2E8AC64E-483C-4151-B07B-C8CD01EBB0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91999" y="3026725"/>
            <a:ext cx="4857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1" name="Straight Connector 170">
            <a:extLst>
              <a:ext uri="{FF2B5EF4-FFF2-40B4-BE49-F238E27FC236}">
                <a16:creationId xmlns:a16="http://schemas.microsoft.com/office/drawing/2014/main" id="{668F3D7D-0D6A-4068-A7E9-EE9BE8E8A1D6}"/>
              </a:ext>
            </a:extLst>
          </p:cNvPr>
          <p:cNvCxnSpPr/>
          <p:nvPr/>
        </p:nvCxnSpPr>
        <p:spPr bwMode="auto">
          <a:xfrm flipH="1" flipV="1">
            <a:off x="9723950" y="1649197"/>
            <a:ext cx="438144" cy="2301"/>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sp>
        <p:nvSpPr>
          <p:cNvPr id="172" name="TextBox 171">
            <a:extLst>
              <a:ext uri="{FF2B5EF4-FFF2-40B4-BE49-F238E27FC236}">
                <a16:creationId xmlns:a16="http://schemas.microsoft.com/office/drawing/2014/main" id="{6F0FEE41-2185-4B1C-A7DA-1CEC18BA1502}"/>
              </a:ext>
            </a:extLst>
          </p:cNvPr>
          <p:cNvSpPr txBox="1"/>
          <p:nvPr/>
        </p:nvSpPr>
        <p:spPr>
          <a:xfrm>
            <a:off x="2710750" y="886338"/>
            <a:ext cx="2526397" cy="307777"/>
          </a:xfrm>
          <a:prstGeom prst="rect">
            <a:avLst/>
          </a:prstGeom>
          <a:noFill/>
        </p:spPr>
        <p:txBody>
          <a:bodyPr wrap="none" rtlCol="0">
            <a:spAutoFit/>
          </a:bodyPr>
          <a:lstStyle/>
          <a:p>
            <a:r>
              <a:rPr lang="en-US" sz="1400" dirty="0">
                <a:latin typeface="+mn-lt"/>
              </a:rPr>
              <a:t>Radio Access Network (RAN)</a:t>
            </a:r>
          </a:p>
        </p:txBody>
      </p:sp>
      <p:sp>
        <p:nvSpPr>
          <p:cNvPr id="173" name="TextBox 172">
            <a:extLst>
              <a:ext uri="{FF2B5EF4-FFF2-40B4-BE49-F238E27FC236}">
                <a16:creationId xmlns:a16="http://schemas.microsoft.com/office/drawing/2014/main" id="{7885362F-12B7-4193-A5A2-72DD02A3C169}"/>
              </a:ext>
            </a:extLst>
          </p:cNvPr>
          <p:cNvSpPr txBox="1"/>
          <p:nvPr/>
        </p:nvSpPr>
        <p:spPr>
          <a:xfrm>
            <a:off x="7900912" y="886338"/>
            <a:ext cx="2105063" cy="307777"/>
          </a:xfrm>
          <a:prstGeom prst="rect">
            <a:avLst/>
          </a:prstGeom>
          <a:noFill/>
        </p:spPr>
        <p:txBody>
          <a:bodyPr wrap="none" rtlCol="0">
            <a:spAutoFit/>
          </a:bodyPr>
          <a:lstStyle/>
          <a:p>
            <a:r>
              <a:rPr lang="en-US" sz="1400" dirty="0">
                <a:latin typeface="+mn-lt"/>
              </a:rPr>
              <a:t>5G Core Network (5GC)</a:t>
            </a:r>
          </a:p>
        </p:txBody>
      </p:sp>
      <p:pic>
        <p:nvPicPr>
          <p:cNvPr id="174" name="Picture 173">
            <a:extLst>
              <a:ext uri="{FF2B5EF4-FFF2-40B4-BE49-F238E27FC236}">
                <a16:creationId xmlns:a16="http://schemas.microsoft.com/office/drawing/2014/main" id="{77D8120F-B585-4083-8B24-18EF3F56239C}"/>
              </a:ext>
            </a:extLst>
          </p:cNvPr>
          <p:cNvPicPr>
            <a:picLocks noChangeAspect="1"/>
          </p:cNvPicPr>
          <p:nvPr/>
        </p:nvPicPr>
        <p:blipFill rotWithShape="1">
          <a:blip r:embed="rId16"/>
          <a:srcRect l="14425" t="9403" r="12488" b="11141"/>
          <a:stretch/>
        </p:blipFill>
        <p:spPr>
          <a:xfrm>
            <a:off x="1798027" y="2911810"/>
            <a:ext cx="694944" cy="548640"/>
          </a:xfrm>
          <a:prstGeom prst="rect">
            <a:avLst/>
          </a:prstGeom>
        </p:spPr>
      </p:pic>
      <p:sp>
        <p:nvSpPr>
          <p:cNvPr id="175" name="TextBox 174">
            <a:extLst>
              <a:ext uri="{FF2B5EF4-FFF2-40B4-BE49-F238E27FC236}">
                <a16:creationId xmlns:a16="http://schemas.microsoft.com/office/drawing/2014/main" id="{0FD06203-2585-4EFA-A08C-527D463A664E}"/>
              </a:ext>
            </a:extLst>
          </p:cNvPr>
          <p:cNvSpPr txBox="1"/>
          <p:nvPr/>
        </p:nvSpPr>
        <p:spPr>
          <a:xfrm>
            <a:off x="1605258" y="3462625"/>
            <a:ext cx="1080481"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Live SIM Card</a:t>
            </a:r>
          </a:p>
        </p:txBody>
      </p:sp>
      <p:cxnSp>
        <p:nvCxnSpPr>
          <p:cNvPr id="179" name="Straight Connector 178"/>
          <p:cNvCxnSpPr/>
          <p:nvPr/>
        </p:nvCxnSpPr>
        <p:spPr bwMode="auto">
          <a:xfrm>
            <a:off x="2531003" y="2961861"/>
            <a:ext cx="214659" cy="9566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80" name="Straight Connector 179"/>
          <p:cNvCxnSpPr/>
          <p:nvPr/>
        </p:nvCxnSpPr>
        <p:spPr bwMode="auto">
          <a:xfrm flipV="1">
            <a:off x="2531003" y="3108018"/>
            <a:ext cx="214659" cy="262929"/>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83" name="Straight Connector 182">
            <a:extLst>
              <a:ext uri="{FF2B5EF4-FFF2-40B4-BE49-F238E27FC236}">
                <a16:creationId xmlns:a16="http://schemas.microsoft.com/office/drawing/2014/main" id="{692FD5BF-4DEA-4CDE-9DDD-60D6BF46CBAE}"/>
              </a:ext>
            </a:extLst>
          </p:cNvPr>
          <p:cNvCxnSpPr/>
          <p:nvPr/>
        </p:nvCxnSpPr>
        <p:spPr bwMode="auto">
          <a:xfrm>
            <a:off x="9623187" y="2131668"/>
            <a:ext cx="1" cy="286312"/>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cxnSp>
        <p:nvCxnSpPr>
          <p:cNvPr id="184" name="Straight Connector 183">
            <a:extLst>
              <a:ext uri="{FF2B5EF4-FFF2-40B4-BE49-F238E27FC236}">
                <a16:creationId xmlns:a16="http://schemas.microsoft.com/office/drawing/2014/main" id="{692FD5BF-4DEA-4CDE-9DDD-60D6BF46CBAE}"/>
              </a:ext>
            </a:extLst>
          </p:cNvPr>
          <p:cNvCxnSpPr/>
          <p:nvPr/>
        </p:nvCxnSpPr>
        <p:spPr bwMode="auto">
          <a:xfrm>
            <a:off x="9655535" y="2384525"/>
            <a:ext cx="566206" cy="143156"/>
          </a:xfrm>
          <a:prstGeom prst="line">
            <a:avLst/>
          </a:prstGeom>
          <a:solidFill>
            <a:schemeClr val="accent1"/>
          </a:solidFill>
          <a:ln w="15875" cap="flat" cmpd="sng" algn="ctr">
            <a:solidFill>
              <a:schemeClr val="tx1"/>
            </a:solidFill>
            <a:prstDash val="sysDot"/>
            <a:miter lim="800000"/>
            <a:headEnd type="none" w="med" len="med"/>
            <a:tailEnd type="none" w="med" len="med"/>
          </a:ln>
          <a:effectLst/>
        </p:spPr>
      </p:cxnSp>
      <p:pic>
        <p:nvPicPr>
          <p:cNvPr id="185"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78769" y="2288556"/>
            <a:ext cx="4857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45985" y="2195105"/>
            <a:ext cx="41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9" name="Straight Arrow Connector 188"/>
          <p:cNvCxnSpPr/>
          <p:nvPr/>
        </p:nvCxnSpPr>
        <p:spPr bwMode="auto">
          <a:xfrm flipH="1" flipV="1">
            <a:off x="9686925" y="2303217"/>
            <a:ext cx="534731" cy="152886"/>
          </a:xfrm>
          <a:prstGeom prst="straightConnector1">
            <a:avLst/>
          </a:prstGeom>
          <a:solidFill>
            <a:schemeClr val="accent1"/>
          </a:solidFill>
          <a:ln w="38100" cap="flat" cmpd="sng" algn="ctr">
            <a:solidFill>
              <a:srgbClr val="FF0000"/>
            </a:solidFill>
            <a:prstDash val="solid"/>
            <a:miter lim="800000"/>
            <a:headEnd type="none" w="med" len="med"/>
            <a:tailEnd type="stealth" w="lg" len="lg"/>
          </a:ln>
          <a:effectLst/>
        </p:spPr>
      </p:cxnSp>
      <p:sp>
        <p:nvSpPr>
          <p:cNvPr id="192" name="&quot;No&quot; Symbol 43">
            <a:extLst>
              <a:ext uri="{FF2B5EF4-FFF2-40B4-BE49-F238E27FC236}">
                <a16:creationId xmlns:a16="http://schemas.microsoft.com/office/drawing/2014/main" id="{1AE776AF-730C-46F3-B53F-D572EC444A11}"/>
              </a:ext>
            </a:extLst>
          </p:cNvPr>
          <p:cNvSpPr/>
          <p:nvPr/>
        </p:nvSpPr>
        <p:spPr bwMode="auto">
          <a:xfrm>
            <a:off x="9865085" y="2259553"/>
            <a:ext cx="274320" cy="274320"/>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sp>
        <p:nvSpPr>
          <p:cNvPr id="199" name="&quot;No&quot; Symbol 43">
            <a:extLst>
              <a:ext uri="{FF2B5EF4-FFF2-40B4-BE49-F238E27FC236}">
                <a16:creationId xmlns:a16="http://schemas.microsoft.com/office/drawing/2014/main" id="{1AE776AF-730C-46F3-B53F-D572EC444A11}"/>
              </a:ext>
            </a:extLst>
          </p:cNvPr>
          <p:cNvSpPr/>
          <p:nvPr/>
        </p:nvSpPr>
        <p:spPr bwMode="auto">
          <a:xfrm>
            <a:off x="7841625" y="2872533"/>
            <a:ext cx="274320" cy="274320"/>
          </a:xfrm>
          <a:prstGeom prst="noSmoking">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315058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225"/>
          </a:xfrm>
        </p:spPr>
        <p:txBody>
          <a:bodyPr/>
          <a:lstStyle/>
          <a:p>
            <a:pPr lvl="0"/>
            <a:r>
              <a:rPr lang="en-US" dirty="0"/>
              <a:t>Multi-Domain Operations in the 5G Environment</a:t>
            </a:r>
          </a:p>
        </p:txBody>
      </p:sp>
      <p:sp>
        <p:nvSpPr>
          <p:cNvPr id="78" name="Content Placeholder 3"/>
          <p:cNvSpPr txBox="1">
            <a:spLocks/>
          </p:cNvSpPr>
          <p:nvPr/>
        </p:nvSpPr>
        <p:spPr bwMode="auto">
          <a:xfrm>
            <a:off x="1802236" y="4145025"/>
            <a:ext cx="8721363" cy="225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300"/>
              </a:spcBef>
            </a:pPr>
            <a:r>
              <a:rPr lang="en-US" dirty="0"/>
              <a:t>Perform combined operations on high value target test range</a:t>
            </a:r>
            <a:endParaRPr lang="en-US" u="sng" kern="0" dirty="0"/>
          </a:p>
          <a:p>
            <a:pPr lvl="1"/>
            <a:r>
              <a:rPr lang="en-US" sz="2000" dirty="0"/>
              <a:t>Introduce cyber effect on integrated live elements</a:t>
            </a:r>
          </a:p>
          <a:p>
            <a:pPr lvl="1"/>
            <a:r>
              <a:rPr lang="en-US" sz="2000" dirty="0"/>
              <a:t>Compromise of target infrastructure leading to physical degradation</a:t>
            </a:r>
          </a:p>
          <a:p>
            <a:pPr lvl="1"/>
            <a:r>
              <a:rPr lang="en-US" sz="2000" dirty="0"/>
              <a:t>Simultaneous 5G enabled UAS attack, reporting, and counter-attack</a:t>
            </a:r>
          </a:p>
          <a:p>
            <a:pPr lvl="1"/>
            <a:r>
              <a:rPr lang="en-US" sz="2000" dirty="0"/>
              <a:t>Mitigation through pre-simulated machine analytics</a:t>
            </a:r>
          </a:p>
          <a:p>
            <a:pPr lvl="1"/>
            <a:r>
              <a:rPr lang="en-US" sz="2000" dirty="0"/>
              <a:t>5G resiliency contributing to high-speed communications mission support</a:t>
            </a:r>
          </a:p>
          <a:p>
            <a:pPr lvl="1"/>
            <a:endParaRPr lang="en-US" sz="2000" dirty="0"/>
          </a:p>
          <a:p>
            <a:pPr lvl="1"/>
            <a:endParaRPr lang="en-US" sz="2000" dirty="0"/>
          </a:p>
        </p:txBody>
      </p:sp>
      <p:pic>
        <p:nvPicPr>
          <p:cNvPr id="21" name="Picture 20" descr="A picture containing light&#10;&#10;Description automatically generated">
            <a:extLst>
              <a:ext uri="{FF2B5EF4-FFF2-40B4-BE49-F238E27FC236}">
                <a16:creationId xmlns:a16="http://schemas.microsoft.com/office/drawing/2014/main" id="{97C8C3AF-0463-4E8F-A7C4-9AE8F4587F4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5772" y="760751"/>
            <a:ext cx="768485" cy="1366196"/>
          </a:xfrm>
          <a:prstGeom prst="rect">
            <a:avLst/>
          </a:prstGeom>
        </p:spPr>
      </p:pic>
      <p:pic>
        <p:nvPicPr>
          <p:cNvPr id="33" name="Picture 32">
            <a:extLst>
              <a:ext uri="{FF2B5EF4-FFF2-40B4-BE49-F238E27FC236}">
                <a16:creationId xmlns:a16="http://schemas.microsoft.com/office/drawing/2014/main" id="{0679FDC3-8353-4C8E-AD4C-C954E2D28C8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1966575" y="1828800"/>
            <a:ext cx="862997" cy="316664"/>
          </a:xfrm>
          <a:prstGeom prst="rect">
            <a:avLst/>
          </a:prstGeom>
          <a:effectLst/>
        </p:spPr>
      </p:pic>
      <p:pic>
        <p:nvPicPr>
          <p:cNvPr id="35" name="Picture 34" descr="A close-up of some lines&#10;&#10;Description automatically generated with low confidence">
            <a:extLst>
              <a:ext uri="{FF2B5EF4-FFF2-40B4-BE49-F238E27FC236}">
                <a16:creationId xmlns:a16="http://schemas.microsoft.com/office/drawing/2014/main" id="{CE6F767D-1F1E-4E8A-B54C-056091A740E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8900000">
            <a:off x="4149436" y="1432997"/>
            <a:ext cx="143954" cy="2286000"/>
          </a:xfrm>
          <a:prstGeom prst="rect">
            <a:avLst/>
          </a:prstGeom>
        </p:spPr>
      </p:pic>
      <p:pic>
        <p:nvPicPr>
          <p:cNvPr id="36" name="Picture 35">
            <a:extLst>
              <a:ext uri="{FF2B5EF4-FFF2-40B4-BE49-F238E27FC236}">
                <a16:creationId xmlns:a16="http://schemas.microsoft.com/office/drawing/2014/main" id="{A783AD00-5B2F-487E-A56C-97F4469D144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11482" y="1030400"/>
            <a:ext cx="369181" cy="374770"/>
          </a:xfrm>
          <a:prstGeom prst="rect">
            <a:avLst/>
          </a:prstGeom>
        </p:spPr>
      </p:pic>
      <p:pic>
        <p:nvPicPr>
          <p:cNvPr id="57" name="Picture 56" descr="A picture containing military vehicle, transport&#10;&#10;Description automatically generated">
            <a:extLst>
              <a:ext uri="{FF2B5EF4-FFF2-40B4-BE49-F238E27FC236}">
                <a16:creationId xmlns:a16="http://schemas.microsoft.com/office/drawing/2014/main" id="{E38782DB-88E9-4CBD-BBE5-97D830FA723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8287373" y="2773712"/>
            <a:ext cx="1126004" cy="711988"/>
          </a:xfrm>
          <a:prstGeom prst="rect">
            <a:avLst/>
          </a:prstGeom>
        </p:spPr>
      </p:pic>
      <p:cxnSp>
        <p:nvCxnSpPr>
          <p:cNvPr id="62" name="Straight Connector 61">
            <a:extLst>
              <a:ext uri="{FF2B5EF4-FFF2-40B4-BE49-F238E27FC236}">
                <a16:creationId xmlns:a16="http://schemas.microsoft.com/office/drawing/2014/main" id="{D6760141-4150-4B98-9C5E-7E924AC9F3E3}"/>
              </a:ext>
            </a:extLst>
          </p:cNvPr>
          <p:cNvCxnSpPr>
            <a:cxnSpLocks/>
          </p:cNvCxnSpPr>
          <p:nvPr/>
        </p:nvCxnSpPr>
        <p:spPr bwMode="auto">
          <a:xfrm flipV="1">
            <a:off x="9124401" y="1987132"/>
            <a:ext cx="433067" cy="937044"/>
          </a:xfrm>
          <a:prstGeom prst="line">
            <a:avLst/>
          </a:prstGeom>
          <a:ln>
            <a:prstDash val="dashDot"/>
            <a:headEnd type="none" w="med" len="med"/>
            <a:tailEnd type="triangle" w="med" len="lg"/>
          </a:ln>
        </p:spPr>
        <p:style>
          <a:lnRef idx="1">
            <a:schemeClr val="dk1"/>
          </a:lnRef>
          <a:fillRef idx="0">
            <a:schemeClr val="dk1"/>
          </a:fillRef>
          <a:effectRef idx="0">
            <a:schemeClr val="dk1"/>
          </a:effectRef>
          <a:fontRef idx="minor">
            <a:schemeClr val="tx1"/>
          </a:fontRef>
        </p:style>
      </p:cxnSp>
      <p:pic>
        <p:nvPicPr>
          <p:cNvPr id="79" name="Picture 78" descr="A picture containing light&#10;&#10;Description automatically generated">
            <a:extLst>
              <a:ext uri="{FF2B5EF4-FFF2-40B4-BE49-F238E27FC236}">
                <a16:creationId xmlns:a16="http://schemas.microsoft.com/office/drawing/2014/main" id="{97C8C3AF-0463-4E8F-A7C4-9AE8F4587F4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136606" y="1014228"/>
            <a:ext cx="768485" cy="1366196"/>
          </a:xfrm>
          <a:prstGeom prst="rect">
            <a:avLst/>
          </a:prstGeom>
        </p:spPr>
      </p:pic>
      <p:pic>
        <p:nvPicPr>
          <p:cNvPr id="80" name="Picture 79">
            <a:extLst>
              <a:ext uri="{FF2B5EF4-FFF2-40B4-BE49-F238E27FC236}">
                <a16:creationId xmlns:a16="http://schemas.microsoft.com/office/drawing/2014/main" id="{01FD0D37-415A-4204-B643-E3CC6A5FAB0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52522" r="-575"/>
          <a:stretch/>
        </p:blipFill>
        <p:spPr>
          <a:xfrm flipH="1">
            <a:off x="2246737" y="2462800"/>
            <a:ext cx="582835" cy="629130"/>
          </a:xfrm>
          <a:prstGeom prst="rect">
            <a:avLst/>
          </a:prstGeom>
        </p:spPr>
      </p:pic>
      <p:pic>
        <p:nvPicPr>
          <p:cNvPr id="2050" name="Picture 2" descr="https://upload.wikimedia.org/wikipedia/commons/4/4f/Modern_Steam_Turbine_Generato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2181" y="991742"/>
            <a:ext cx="164592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35921" y="1175882"/>
            <a:ext cx="1229384" cy="72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3" name="Straight Arrow Connector 82"/>
          <p:cNvCxnSpPr/>
          <p:nvPr/>
        </p:nvCxnSpPr>
        <p:spPr bwMode="auto">
          <a:xfrm>
            <a:off x="3290014" y="1269946"/>
            <a:ext cx="1022167" cy="135218"/>
          </a:xfrm>
          <a:prstGeom prst="straightConnector1">
            <a:avLst/>
          </a:prstGeom>
          <a:solidFill>
            <a:schemeClr val="accent1"/>
          </a:solidFill>
          <a:ln w="38100" cap="flat" cmpd="sng" algn="ctr">
            <a:solidFill>
              <a:srgbClr val="FF0000"/>
            </a:solidFill>
            <a:prstDash val="solid"/>
            <a:miter lim="800000"/>
            <a:headEnd type="none" w="med" len="med"/>
            <a:tailEnd type="stealth" w="lg" len="lg"/>
          </a:ln>
          <a:effectLst/>
        </p:spPr>
      </p:cxnSp>
      <p:pic>
        <p:nvPicPr>
          <p:cNvPr id="2055" name="Picture 7" descr="https://upload.wikimedia.org/wikipedia/commons/c/c4/U.S._Embassy_in_Baghdad%2C_Iraq.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80531" y="2786916"/>
            <a:ext cx="2164775" cy="122135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184406">
            <a:off x="4891329" y="2494416"/>
            <a:ext cx="1403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Box 88">
            <a:extLst>
              <a:ext uri="{FF2B5EF4-FFF2-40B4-BE49-F238E27FC236}">
                <a16:creationId xmlns:a16="http://schemas.microsoft.com/office/drawing/2014/main" id="{0FD06203-2585-4EFA-A08C-527D463A664E}"/>
              </a:ext>
            </a:extLst>
          </p:cNvPr>
          <p:cNvSpPr txBox="1"/>
          <p:nvPr/>
        </p:nvSpPr>
        <p:spPr>
          <a:xfrm>
            <a:off x="4193977" y="2089022"/>
            <a:ext cx="188232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Remote </a:t>
            </a:r>
            <a:r>
              <a:rPr lang="en-US" sz="1100" dirty="0" err="1">
                <a:latin typeface="Arial" panose="020B0604020202020204" pitchFamily="34" charset="0"/>
                <a:cs typeface="Arial" panose="020B0604020202020204" pitchFamily="34" charset="0"/>
              </a:rPr>
              <a:t>IIoT</a:t>
            </a:r>
            <a:r>
              <a:rPr lang="en-US" sz="1100" dirty="0">
                <a:latin typeface="Arial" panose="020B0604020202020204" pitchFamily="34" charset="0"/>
                <a:cs typeface="Arial" panose="020B0604020202020204" pitchFamily="34" charset="0"/>
              </a:rPr>
              <a:t> power station</a:t>
            </a:r>
          </a:p>
        </p:txBody>
      </p:sp>
      <p:cxnSp>
        <p:nvCxnSpPr>
          <p:cNvPr id="91" name="Straight Arrow Connector 90"/>
          <p:cNvCxnSpPr/>
          <p:nvPr/>
        </p:nvCxnSpPr>
        <p:spPr bwMode="auto">
          <a:xfrm flipH="1" flipV="1">
            <a:off x="2054183" y="1337555"/>
            <a:ext cx="1230146" cy="202827"/>
          </a:xfrm>
          <a:prstGeom prst="straightConnector1">
            <a:avLst/>
          </a:prstGeom>
          <a:solidFill>
            <a:schemeClr val="accent1"/>
          </a:solidFill>
          <a:ln w="38100" cap="flat" cmpd="sng" algn="ctr">
            <a:solidFill>
              <a:srgbClr val="FF0000"/>
            </a:solidFill>
            <a:prstDash val="solid"/>
            <a:miter lim="800000"/>
            <a:headEnd type="none" w="med" len="med"/>
            <a:tailEnd type="stealth" w="lg" len="lg"/>
          </a:ln>
          <a:effectLst/>
        </p:spPr>
      </p:cxnSp>
      <p:cxnSp>
        <p:nvCxnSpPr>
          <p:cNvPr id="98" name="Straight Arrow Connector 97"/>
          <p:cNvCxnSpPr/>
          <p:nvPr/>
        </p:nvCxnSpPr>
        <p:spPr bwMode="auto">
          <a:xfrm>
            <a:off x="2054182" y="1196867"/>
            <a:ext cx="1230147" cy="67609"/>
          </a:xfrm>
          <a:prstGeom prst="straightConnector1">
            <a:avLst/>
          </a:prstGeom>
          <a:solidFill>
            <a:schemeClr val="accent1"/>
          </a:solidFill>
          <a:ln w="38100" cap="flat" cmpd="sng" algn="ctr">
            <a:solidFill>
              <a:srgbClr val="FF0000"/>
            </a:solidFill>
            <a:prstDash val="solid"/>
            <a:miter lim="800000"/>
            <a:headEnd type="none" w="med" len="med"/>
            <a:tailEnd type="none" w="lg" len="lg"/>
          </a:ln>
          <a:effectLst/>
        </p:spPr>
      </p:cxnSp>
      <p:cxnSp>
        <p:nvCxnSpPr>
          <p:cNvPr id="104" name="Straight Arrow Connector 103"/>
          <p:cNvCxnSpPr/>
          <p:nvPr/>
        </p:nvCxnSpPr>
        <p:spPr bwMode="auto">
          <a:xfrm>
            <a:off x="3290014" y="1540382"/>
            <a:ext cx="5230834" cy="288418"/>
          </a:xfrm>
          <a:prstGeom prst="straightConnector1">
            <a:avLst/>
          </a:prstGeom>
          <a:solidFill>
            <a:schemeClr val="accent1"/>
          </a:solidFill>
          <a:ln w="38100" cap="flat" cmpd="sng" algn="ctr">
            <a:solidFill>
              <a:srgbClr val="FF0000"/>
            </a:solidFill>
            <a:prstDash val="solid"/>
            <a:miter lim="800000"/>
            <a:headEnd type="none" w="med" len="med"/>
            <a:tailEnd type="none" w="lg" len="lg"/>
          </a:ln>
          <a:effectLst/>
        </p:spPr>
      </p:cxnSp>
      <p:cxnSp>
        <p:nvCxnSpPr>
          <p:cNvPr id="106" name="Straight Arrow Connector 105"/>
          <p:cNvCxnSpPr/>
          <p:nvPr/>
        </p:nvCxnSpPr>
        <p:spPr bwMode="auto">
          <a:xfrm flipV="1">
            <a:off x="8520848" y="1540382"/>
            <a:ext cx="615073" cy="288418"/>
          </a:xfrm>
          <a:prstGeom prst="straightConnector1">
            <a:avLst/>
          </a:prstGeom>
          <a:solidFill>
            <a:schemeClr val="accent1"/>
          </a:solidFill>
          <a:ln w="38100" cap="flat" cmpd="sng" algn="ctr">
            <a:solidFill>
              <a:srgbClr val="FF0000"/>
            </a:solidFill>
            <a:prstDash val="solid"/>
            <a:miter lim="800000"/>
            <a:headEnd type="none" w="med" len="med"/>
            <a:tailEnd type="none" w="lg" len="lg"/>
          </a:ln>
          <a:effectLst/>
        </p:spPr>
      </p:cxnSp>
      <p:cxnSp>
        <p:nvCxnSpPr>
          <p:cNvPr id="109" name="Straight Arrow Connector 108"/>
          <p:cNvCxnSpPr/>
          <p:nvPr/>
        </p:nvCxnSpPr>
        <p:spPr bwMode="auto">
          <a:xfrm>
            <a:off x="3284329" y="2190751"/>
            <a:ext cx="1642925" cy="1290187"/>
          </a:xfrm>
          <a:prstGeom prst="straightConnector1">
            <a:avLst/>
          </a:prstGeom>
          <a:solidFill>
            <a:schemeClr val="accent1"/>
          </a:solidFill>
          <a:ln w="38100" cap="flat" cmpd="sng" algn="ctr">
            <a:solidFill>
              <a:srgbClr val="0099FF"/>
            </a:solidFill>
            <a:prstDash val="solid"/>
            <a:miter lim="800000"/>
            <a:headEnd type="none" w="med" len="med"/>
            <a:tailEnd type="none" w="lg" len="lg"/>
          </a:ln>
          <a:effectLst/>
        </p:spPr>
      </p:cxnSp>
      <p:cxnSp>
        <p:nvCxnSpPr>
          <p:cNvPr id="112" name="Straight Arrow Connector 111"/>
          <p:cNvCxnSpPr/>
          <p:nvPr/>
        </p:nvCxnSpPr>
        <p:spPr bwMode="auto">
          <a:xfrm flipH="1">
            <a:off x="2905773" y="2195513"/>
            <a:ext cx="384242" cy="380484"/>
          </a:xfrm>
          <a:prstGeom prst="straightConnector1">
            <a:avLst/>
          </a:prstGeom>
          <a:solidFill>
            <a:schemeClr val="accent1"/>
          </a:solidFill>
          <a:ln w="38100" cap="flat" cmpd="sng" algn="ctr">
            <a:solidFill>
              <a:srgbClr val="0099FF"/>
            </a:solidFill>
            <a:prstDash val="solid"/>
            <a:miter lim="800000"/>
            <a:headEnd type="none" w="med" len="med"/>
            <a:tailEnd type="stealth" w="lg" len="lg"/>
          </a:ln>
          <a:effectLst/>
        </p:spPr>
      </p:cxnSp>
      <p:pic>
        <p:nvPicPr>
          <p:cNvPr id="116" name="Picture 115" descr="A picture containing light&#10;&#10;Description automatically generated">
            <a:extLst>
              <a:ext uri="{FF2B5EF4-FFF2-40B4-BE49-F238E27FC236}">
                <a16:creationId xmlns:a16="http://schemas.microsoft.com/office/drawing/2014/main" id="{97C8C3AF-0463-4E8F-A7C4-9AE8F4587F4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323955" y="2712207"/>
            <a:ext cx="320853" cy="570405"/>
          </a:xfrm>
          <a:prstGeom prst="rect">
            <a:avLst/>
          </a:prstGeom>
        </p:spPr>
      </p:pic>
      <p:cxnSp>
        <p:nvCxnSpPr>
          <p:cNvPr id="117" name="Straight Arrow Connector 116"/>
          <p:cNvCxnSpPr/>
          <p:nvPr/>
        </p:nvCxnSpPr>
        <p:spPr bwMode="auto">
          <a:xfrm>
            <a:off x="6562682" y="2924175"/>
            <a:ext cx="1873250" cy="73235"/>
          </a:xfrm>
          <a:prstGeom prst="straightConnector1">
            <a:avLst/>
          </a:prstGeom>
          <a:solidFill>
            <a:schemeClr val="accent1"/>
          </a:solidFill>
          <a:ln w="38100" cap="flat" cmpd="sng" algn="ctr">
            <a:solidFill>
              <a:srgbClr val="0099FF"/>
            </a:solidFill>
            <a:prstDash val="solid"/>
            <a:miter lim="800000"/>
            <a:headEnd type="none" w="med" len="med"/>
            <a:tailEnd type="stealth" w="lg" len="lg"/>
          </a:ln>
          <a:effectLst/>
        </p:spPr>
      </p:cxnSp>
      <p:cxnSp>
        <p:nvCxnSpPr>
          <p:cNvPr id="128" name="Straight Arrow Connector 127"/>
          <p:cNvCxnSpPr>
            <a:endCxn id="33" idx="1"/>
          </p:cNvCxnSpPr>
          <p:nvPr/>
        </p:nvCxnSpPr>
        <p:spPr bwMode="auto">
          <a:xfrm flipH="1" flipV="1">
            <a:off x="2829572" y="1987132"/>
            <a:ext cx="460443" cy="208381"/>
          </a:xfrm>
          <a:prstGeom prst="straightConnector1">
            <a:avLst/>
          </a:prstGeom>
          <a:solidFill>
            <a:schemeClr val="accent1"/>
          </a:solidFill>
          <a:ln w="38100" cap="flat" cmpd="sng" algn="ctr">
            <a:solidFill>
              <a:srgbClr val="0099FF"/>
            </a:solidFill>
            <a:prstDash val="solid"/>
            <a:miter lim="800000"/>
            <a:headEnd type="none" w="med" len="med"/>
            <a:tailEnd type="stealth" w="lg" len="lg"/>
          </a:ln>
          <a:effectLst/>
        </p:spPr>
      </p:cxnSp>
      <p:sp>
        <p:nvSpPr>
          <p:cNvPr id="137" name="TextBox 136">
            <a:extLst>
              <a:ext uri="{FF2B5EF4-FFF2-40B4-BE49-F238E27FC236}">
                <a16:creationId xmlns:a16="http://schemas.microsoft.com/office/drawing/2014/main" id="{0FD06203-2585-4EFA-A08C-527D463A664E}"/>
              </a:ext>
            </a:extLst>
          </p:cNvPr>
          <p:cNvSpPr txBox="1"/>
          <p:nvPr/>
        </p:nvSpPr>
        <p:spPr>
          <a:xfrm>
            <a:off x="5188317" y="3988364"/>
            <a:ext cx="188232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High value target</a:t>
            </a:r>
          </a:p>
        </p:txBody>
      </p:sp>
      <p:sp>
        <p:nvSpPr>
          <p:cNvPr id="138" name="TextBox 137">
            <a:extLst>
              <a:ext uri="{FF2B5EF4-FFF2-40B4-BE49-F238E27FC236}">
                <a16:creationId xmlns:a16="http://schemas.microsoft.com/office/drawing/2014/main" id="{0FD06203-2585-4EFA-A08C-527D463A664E}"/>
              </a:ext>
            </a:extLst>
          </p:cNvPr>
          <p:cNvSpPr txBox="1"/>
          <p:nvPr/>
        </p:nvSpPr>
        <p:spPr>
          <a:xfrm>
            <a:off x="1596990" y="3117781"/>
            <a:ext cx="188232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Combined forces</a:t>
            </a:r>
          </a:p>
        </p:txBody>
      </p:sp>
      <p:sp>
        <p:nvSpPr>
          <p:cNvPr id="139" name="TextBox 138">
            <a:extLst>
              <a:ext uri="{FF2B5EF4-FFF2-40B4-BE49-F238E27FC236}">
                <a16:creationId xmlns:a16="http://schemas.microsoft.com/office/drawing/2014/main" id="{0FD06203-2585-4EFA-A08C-527D463A664E}"/>
              </a:ext>
            </a:extLst>
          </p:cNvPr>
          <p:cNvSpPr txBox="1"/>
          <p:nvPr/>
        </p:nvSpPr>
        <p:spPr>
          <a:xfrm>
            <a:off x="7957774" y="3449285"/>
            <a:ext cx="1882328"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Response</a:t>
            </a:r>
          </a:p>
        </p:txBody>
      </p:sp>
    </p:spTree>
    <p:extLst>
      <p:ext uri="{BB962C8B-B14F-4D97-AF65-F5344CB8AC3E}">
        <p14:creationId xmlns:p14="http://schemas.microsoft.com/office/powerpoint/2010/main" val="538364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2C13-4119-420B-9433-1D7E087E639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89EA5EB-EEF5-4261-A4F7-E8A881948FD2}"/>
              </a:ext>
            </a:extLst>
          </p:cNvPr>
          <p:cNvSpPr>
            <a:spLocks noGrp="1"/>
          </p:cNvSpPr>
          <p:nvPr>
            <p:ph sz="quarter" idx="11"/>
          </p:nvPr>
        </p:nvSpPr>
        <p:spPr/>
        <p:txBody>
          <a:bodyPr/>
          <a:lstStyle/>
          <a:p>
            <a:r>
              <a:rPr lang="en-US" dirty="0"/>
              <a:t>This presentation provides a comprehensive introduction to mobile networks and network modeling and simulation</a:t>
            </a:r>
          </a:p>
          <a:p>
            <a:r>
              <a:rPr lang="en-US" dirty="0"/>
              <a:t>5G increases the complexity, security and resiliency of modern mobile networks</a:t>
            </a:r>
          </a:p>
          <a:p>
            <a:r>
              <a:rPr lang="en-US" dirty="0"/>
              <a:t>Modeling and simulation systems that can train the warfighter on 5G EW/cyber scenarios is key to minimizing risk and increasing situational awareness</a:t>
            </a:r>
          </a:p>
          <a:p>
            <a:r>
              <a:rPr lang="en-US" dirty="0"/>
              <a:t>With the expansion of our military including cyber and Space forces, training systems need to be modernized to incorporate high-fidelity interaction between cyber and other new/traditional domains</a:t>
            </a:r>
          </a:p>
          <a:p>
            <a:r>
              <a:rPr lang="en-US" b="1" dirty="0"/>
              <a:t>Understanding how modeling and simulation supports MDO with integrated cyber scenarios is key to modernizing the military’s test, train, exercise, and analysis activities!</a:t>
            </a:r>
            <a:r>
              <a:rPr lang="en-US" dirty="0"/>
              <a:t> </a:t>
            </a:r>
          </a:p>
        </p:txBody>
      </p:sp>
    </p:spTree>
    <p:extLst>
      <p:ext uri="{BB962C8B-B14F-4D97-AF65-F5344CB8AC3E}">
        <p14:creationId xmlns:p14="http://schemas.microsoft.com/office/powerpoint/2010/main" val="2005567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92D2-0D79-4C4C-A734-8F678866C7B9}"/>
              </a:ext>
            </a:extLst>
          </p:cNvPr>
          <p:cNvSpPr>
            <a:spLocks noGrp="1"/>
          </p:cNvSpPr>
          <p:nvPr>
            <p:ph type="title"/>
          </p:nvPr>
        </p:nvSpPr>
        <p:spPr>
          <a:xfrm>
            <a:off x="0" y="0"/>
            <a:ext cx="12192000" cy="705610"/>
          </a:xfrm>
        </p:spPr>
        <p:txBody>
          <a:bodyPr/>
          <a:lstStyle/>
          <a:p>
            <a:r>
              <a:rPr lang="en-US" dirty="0"/>
              <a:t>Standards Reference</a:t>
            </a:r>
          </a:p>
        </p:txBody>
      </p:sp>
      <p:sp>
        <p:nvSpPr>
          <p:cNvPr id="3" name="Content Placeholder 2">
            <a:extLst>
              <a:ext uri="{FF2B5EF4-FFF2-40B4-BE49-F238E27FC236}">
                <a16:creationId xmlns:a16="http://schemas.microsoft.com/office/drawing/2014/main" id="{D97FBE65-ED90-4A11-BE5C-A98ECAADF4A9}"/>
              </a:ext>
            </a:extLst>
          </p:cNvPr>
          <p:cNvSpPr>
            <a:spLocks noGrp="1"/>
          </p:cNvSpPr>
          <p:nvPr>
            <p:ph sz="quarter" idx="11"/>
          </p:nvPr>
        </p:nvSpPr>
        <p:spPr>
          <a:xfrm>
            <a:off x="480132" y="1046715"/>
            <a:ext cx="11374700" cy="5075237"/>
          </a:xfrm>
        </p:spPr>
        <p:txBody>
          <a:bodyPr/>
          <a:lstStyle/>
          <a:p>
            <a:r>
              <a:rPr lang="en-US" dirty="0"/>
              <a:t>The 3</a:t>
            </a:r>
            <a:r>
              <a:rPr lang="en-US" baseline="30000" dirty="0"/>
              <a:t>rd</a:t>
            </a:r>
            <a:r>
              <a:rPr lang="en-US" dirty="0"/>
              <a:t> Generation Partnership Project (3GPP) – </a:t>
            </a:r>
            <a:r>
              <a:rPr lang="en-US" dirty="0">
                <a:hlinkClick r:id="rId2"/>
              </a:rPr>
              <a:t>www.3gpp.org</a:t>
            </a:r>
            <a:endParaRPr lang="en-US" dirty="0"/>
          </a:p>
          <a:p>
            <a:pPr lvl="1"/>
            <a:r>
              <a:rPr lang="en-US" dirty="0"/>
              <a:t>European Telecommunications Standards Institute (ETSI),</a:t>
            </a:r>
            <a:br>
              <a:rPr lang="en-US" dirty="0"/>
            </a:br>
            <a:r>
              <a:rPr lang="en-US" dirty="0"/>
              <a:t>has now grown to worldwide standards development &amp; promulgating their adoption </a:t>
            </a:r>
          </a:p>
          <a:p>
            <a:pPr lvl="1"/>
            <a:r>
              <a:rPr lang="en-US" dirty="0"/>
              <a:t>Initially developed </a:t>
            </a:r>
            <a:r>
              <a:rPr lang="en-US" dirty="0">
                <a:latin typeface="Arial Narrow" panose="020B0606020202030204" pitchFamily="34" charset="0"/>
              </a:rPr>
              <a:t>standards for 3G (hence the increasingly obsolete name):</a:t>
            </a:r>
          </a:p>
          <a:p>
            <a:pPr lvl="2"/>
            <a:r>
              <a:rPr lang="en-US" dirty="0">
                <a:latin typeface="Arial Narrow" panose="020B0606020202030204" pitchFamily="34" charset="0"/>
              </a:rPr>
              <a:t>UMTS Terrestrial Radio Access Network (UTRAN)</a:t>
            </a:r>
          </a:p>
          <a:p>
            <a:pPr lvl="2"/>
            <a:r>
              <a:rPr lang="en-US" dirty="0">
                <a:latin typeface="Arial Narrow" panose="020B0606020202030204" pitchFamily="34" charset="0"/>
              </a:rPr>
              <a:t>UTRAN / W-CDMA core network</a:t>
            </a:r>
          </a:p>
          <a:p>
            <a:pPr lvl="1"/>
            <a:r>
              <a:rPr lang="en-US" dirty="0">
                <a:latin typeface="Arial Narrow" panose="020B0606020202030204" pitchFamily="34" charset="0"/>
              </a:rPr>
              <a:t>Release 8 specification introduced 4G LTE networks</a:t>
            </a:r>
          </a:p>
          <a:p>
            <a:pPr lvl="2"/>
            <a:r>
              <a:rPr lang="en-US" dirty="0">
                <a:latin typeface="Arial Narrow" panose="020B0606020202030204" pitchFamily="34" charset="0"/>
              </a:rPr>
              <a:t>Releases 9 through 14 cover additional LTE features</a:t>
            </a:r>
            <a:endParaRPr lang="en-US" sz="2400" dirty="0">
              <a:latin typeface="Arial Narrow" panose="020B0606020202030204" pitchFamily="34" charset="0"/>
            </a:endParaRPr>
          </a:p>
          <a:p>
            <a:pPr lvl="1"/>
            <a:r>
              <a:rPr lang="en-US" dirty="0">
                <a:latin typeface="Arial Narrow" panose="020B0606020202030204" pitchFamily="34" charset="0"/>
              </a:rPr>
              <a:t>Release 15 introduces 5G technologies</a:t>
            </a:r>
          </a:p>
          <a:p>
            <a:pPr lvl="2"/>
            <a:r>
              <a:rPr lang="en-US" dirty="0">
                <a:latin typeface="Arial Narrow" panose="020B0606020202030204" pitchFamily="34" charset="0"/>
              </a:rPr>
              <a:t>Release 16 up to currently 17 improving 5G capabilities</a:t>
            </a:r>
          </a:p>
        </p:txBody>
      </p:sp>
    </p:spTree>
    <p:extLst>
      <p:ext uri="{BB962C8B-B14F-4D97-AF65-F5344CB8AC3E}">
        <p14:creationId xmlns:p14="http://schemas.microsoft.com/office/powerpoint/2010/main" val="119722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5G Impacts to Training – Telemedicine</a:t>
            </a:r>
          </a:p>
        </p:txBody>
      </p:sp>
      <p:pic>
        <p:nvPicPr>
          <p:cNvPr id="4" name="Picture 3"/>
          <p:cNvPicPr>
            <a:picLocks noChangeAspect="1"/>
          </p:cNvPicPr>
          <p:nvPr/>
        </p:nvPicPr>
        <p:blipFill>
          <a:blip r:embed="rId2"/>
          <a:stretch>
            <a:fillRect/>
          </a:stretch>
        </p:blipFill>
        <p:spPr>
          <a:xfrm>
            <a:off x="270729" y="1055810"/>
            <a:ext cx="11519755" cy="4626470"/>
          </a:xfrm>
          <a:prstGeom prst="rect">
            <a:avLst/>
          </a:prstGeom>
        </p:spPr>
      </p:pic>
      <p:sp>
        <p:nvSpPr>
          <p:cNvPr id="5" name="TextBox 5">
            <a:extLst>
              <a:ext uri="{FF2B5EF4-FFF2-40B4-BE49-F238E27FC236}">
                <a16:creationId xmlns:a16="http://schemas.microsoft.com/office/drawing/2014/main" id="{6EF7E45C-5DB2-458C-BA86-0086C1459621}"/>
              </a:ext>
            </a:extLst>
          </p:cNvPr>
          <p:cNvSpPr txBox="1"/>
          <p:nvPr/>
        </p:nvSpPr>
        <p:spPr>
          <a:xfrm>
            <a:off x="5159564" y="6034193"/>
            <a:ext cx="6621518" cy="430887"/>
          </a:xfrm>
          <a:prstGeom prst="rect">
            <a:avLst/>
          </a:prstGeom>
          <a:noFill/>
        </p:spPr>
        <p:txBody>
          <a:bodyPr wrap="square" rtlCol="0">
            <a:spAutoFit/>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lvl="0" fontAlgn="auto">
              <a:spcBef>
                <a:spcPts val="0"/>
              </a:spcBef>
              <a:spcAft>
                <a:spcPts val="0"/>
              </a:spcAft>
              <a:defRPr/>
            </a:pPr>
            <a:r>
              <a:rPr lang="en-US" sz="1100" dirty="0">
                <a:latin typeface="Tahoma"/>
              </a:rPr>
              <a:t>Broussard, G, Kelley, B., Thomas, D. (2021), JBSA Experiment Update 2013 5G Core Security – Telemedicine Industry Day: DoD 5G Tranche NSC/SF Industry Day. (May 6, 2021 presentation)</a:t>
            </a:r>
          </a:p>
        </p:txBody>
      </p:sp>
    </p:spTree>
    <p:extLst>
      <p:ext uri="{BB962C8B-B14F-4D97-AF65-F5344CB8AC3E}">
        <p14:creationId xmlns:p14="http://schemas.microsoft.com/office/powerpoint/2010/main" val="1438827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1"/>
          </p:nvPr>
        </p:nvSpPr>
        <p:spPr/>
        <p:txBody>
          <a:bodyPr/>
          <a:lstStyle/>
          <a:p>
            <a:r>
              <a:rPr lang="en-US" sz="1800" dirty="0"/>
              <a:t>Motivation and Use Cases</a:t>
            </a:r>
          </a:p>
          <a:p>
            <a:pPr lvl="1"/>
            <a:r>
              <a:rPr lang="en-US" sz="1400" dirty="0"/>
              <a:t>DOD (2020). </a:t>
            </a:r>
            <a:r>
              <a:rPr lang="en-US" sz="1400" dirty="0">
                <a:hlinkClick r:id="rId2"/>
              </a:rPr>
              <a:t>Department of Defense (DoD) 5G Strategy (U). </a:t>
            </a:r>
            <a:endParaRPr lang="en-US" sz="1400" dirty="0"/>
          </a:p>
          <a:p>
            <a:pPr lvl="1"/>
            <a:r>
              <a:rPr lang="en-US" sz="1400" dirty="0"/>
              <a:t>INSA (2019). </a:t>
            </a:r>
            <a:r>
              <a:rPr lang="en-US" sz="1400" dirty="0">
                <a:hlinkClick r:id="rId3"/>
              </a:rPr>
              <a:t>The National Security Challenges of Fifth Generation (5) Wireless Communications. Winning the Race to 5G Securely</a:t>
            </a:r>
            <a:r>
              <a:rPr lang="en-US" sz="1400" dirty="0"/>
              <a:t>. Cyber Council</a:t>
            </a:r>
          </a:p>
          <a:p>
            <a:pPr lvl="1"/>
            <a:r>
              <a:rPr lang="en-US" sz="1400" kern="1200" dirty="0">
                <a:latin typeface="Tahoma"/>
              </a:rPr>
              <a:t>Broussard, G, Kelley, B., Thomas, D. (2021), JBSA Experiment Update 2013 5G Core Security – Telemedicine Industry Day</a:t>
            </a:r>
            <a:r>
              <a:rPr lang="en-US" sz="1400" i="1" kern="1200" dirty="0">
                <a:latin typeface="Tahoma"/>
              </a:rPr>
              <a:t>: DoD 5G Tranche NSC/SF Industry Day</a:t>
            </a:r>
            <a:r>
              <a:rPr lang="en-US" sz="1400" kern="1200" dirty="0">
                <a:latin typeface="Tahoma"/>
              </a:rPr>
              <a:t>. (May 6, 2021 presentation)</a:t>
            </a:r>
            <a:endParaRPr lang="en-US" sz="1400" dirty="0"/>
          </a:p>
          <a:p>
            <a:r>
              <a:rPr lang="en-US" sz="1800" dirty="0"/>
              <a:t>Learning Theory</a:t>
            </a:r>
          </a:p>
          <a:p>
            <a:pPr lvl="1"/>
            <a:r>
              <a:rPr lang="en-US" sz="1400" dirty="0">
                <a:solidFill>
                  <a:srgbClr val="000000"/>
                </a:solidFill>
                <a:latin typeface="Arial Narrow" panose="020B0606020202030204" pitchFamily="34" charset="0"/>
                <a:cs typeface="Arial" panose="020B0604020202020204" pitchFamily="34" charset="0"/>
              </a:rPr>
              <a:t>Miller GE. (1990). </a:t>
            </a:r>
            <a:r>
              <a:rPr lang="en-US" sz="1400" dirty="0">
                <a:solidFill>
                  <a:srgbClr val="000000"/>
                </a:solidFill>
                <a:latin typeface="Arial Narrow" panose="020B0606020202030204" pitchFamily="34" charset="0"/>
                <a:cs typeface="Arial" panose="020B0604020202020204" pitchFamily="34" charset="0"/>
                <a:hlinkClick r:id="rId4"/>
              </a:rPr>
              <a:t>The Assessment of Clinical Skills/Competence/Performance</a:t>
            </a:r>
            <a:r>
              <a:rPr lang="en-US" sz="1400" dirty="0">
                <a:solidFill>
                  <a:srgbClr val="000000"/>
                </a:solidFill>
                <a:latin typeface="Arial Narrow" panose="020B0606020202030204" pitchFamily="34" charset="0"/>
                <a:cs typeface="Arial" panose="020B0604020202020204" pitchFamily="34" charset="0"/>
              </a:rPr>
              <a:t>: </a:t>
            </a:r>
            <a:r>
              <a:rPr lang="en-US" sz="1400" i="1" dirty="0">
                <a:solidFill>
                  <a:srgbClr val="000000"/>
                </a:solidFill>
                <a:latin typeface="Arial Narrow" panose="020B0606020202030204" pitchFamily="34" charset="0"/>
                <a:cs typeface="Arial" panose="020B0604020202020204" pitchFamily="34" charset="0"/>
              </a:rPr>
              <a:t>Acad. Med</a:t>
            </a:r>
            <a:r>
              <a:rPr lang="en-US" sz="1400" dirty="0">
                <a:solidFill>
                  <a:srgbClr val="000000"/>
                </a:solidFill>
                <a:latin typeface="Arial Narrow" panose="020B0606020202030204" pitchFamily="34" charset="0"/>
                <a:cs typeface="Arial" panose="020B0604020202020204" pitchFamily="34" charset="0"/>
              </a:rPr>
              <a:t>.</a:t>
            </a:r>
            <a:endParaRPr lang="en-US" sz="1400" dirty="0"/>
          </a:p>
          <a:p>
            <a:r>
              <a:rPr lang="en-US" sz="1800" dirty="0"/>
              <a:t>History, Terminology, Basics</a:t>
            </a:r>
          </a:p>
          <a:p>
            <a:pPr lvl="1"/>
            <a:r>
              <a:rPr lang="en-US" sz="1400" dirty="0"/>
              <a:t>5GPPP, A. W. (2020). </a:t>
            </a:r>
            <a:r>
              <a:rPr lang="en-US" sz="1400" i="1" dirty="0">
                <a:hlinkClick r:id="rId5"/>
              </a:rPr>
              <a:t>View on 5G Architecture</a:t>
            </a:r>
            <a:r>
              <a:rPr lang="en-US" sz="1400" i="1" dirty="0"/>
              <a:t>.</a:t>
            </a:r>
            <a:r>
              <a:rPr lang="en-US" sz="1400" dirty="0"/>
              <a:t> European Commission: 5GPPP.  </a:t>
            </a:r>
          </a:p>
          <a:p>
            <a:pPr lvl="1"/>
            <a:r>
              <a:rPr lang="en-US" sz="1400" dirty="0" err="1"/>
              <a:t>Tabbane</a:t>
            </a:r>
            <a:r>
              <a:rPr lang="en-US" sz="1400" dirty="0"/>
              <a:t>, S. (2019). </a:t>
            </a:r>
            <a:r>
              <a:rPr lang="en-US" sz="1400" i="1" dirty="0">
                <a:hlinkClick r:id="rId6"/>
              </a:rPr>
              <a:t>5G Networks and 3GPP Release 15, ITU PITA Workshop on Mobile network planning and security</a:t>
            </a:r>
            <a:r>
              <a:rPr lang="en-US" sz="1400" i="1" dirty="0"/>
              <a:t>,</a:t>
            </a:r>
            <a:r>
              <a:rPr lang="en-US" sz="1400" dirty="0"/>
              <a:t> </a:t>
            </a:r>
            <a:r>
              <a:rPr lang="en-US" sz="1400" dirty="0" err="1"/>
              <a:t>Nadi</a:t>
            </a:r>
            <a:r>
              <a:rPr lang="en-US" sz="1400" dirty="0"/>
              <a:t>, Fiji Islands: ITU.  </a:t>
            </a:r>
          </a:p>
          <a:p>
            <a:pPr lvl="1"/>
            <a:r>
              <a:rPr lang="en-US" sz="1400" dirty="0"/>
              <a:t>de </a:t>
            </a:r>
            <a:r>
              <a:rPr lang="en-US" sz="1400" dirty="0" err="1"/>
              <a:t>Looper</a:t>
            </a:r>
            <a:r>
              <a:rPr lang="en-US" sz="1400" dirty="0"/>
              <a:t>, Christian (March 27, 2020). </a:t>
            </a:r>
            <a:r>
              <a:rPr lang="en-US" sz="1400" dirty="0">
                <a:hlinkClick r:id="rId7"/>
              </a:rPr>
              <a:t>What is 5G; The next Generation network explained</a:t>
            </a:r>
            <a:r>
              <a:rPr lang="en-US" sz="1400" dirty="0"/>
              <a:t>. Digital Trends</a:t>
            </a:r>
          </a:p>
          <a:p>
            <a:pPr lvl="1"/>
            <a:r>
              <a:rPr lang="en-US" sz="1400" dirty="0"/>
              <a:t>TR 21.915. (2019). </a:t>
            </a:r>
            <a:r>
              <a:rPr lang="en-US" sz="1400" i="1" dirty="0"/>
              <a:t>3rd Generation Partnership Project; Technical Specification Group Services and System Aspects; Release 15 Description; Summary of Rel-15 Work Items.</a:t>
            </a:r>
            <a:r>
              <a:rPr lang="en-US" sz="1400" dirty="0"/>
              <a:t> </a:t>
            </a:r>
            <a:r>
              <a:rPr lang="en-US" sz="1400" dirty="0" err="1"/>
              <a:t>Valbonne</a:t>
            </a:r>
            <a:r>
              <a:rPr lang="en-US" sz="1400" dirty="0"/>
              <a:t>, France: 3GPP</a:t>
            </a:r>
          </a:p>
          <a:p>
            <a:pPr lvl="1"/>
            <a:r>
              <a:rPr lang="en-US" sz="1400" dirty="0"/>
              <a:t>TS 22.261. (2020). </a:t>
            </a:r>
            <a:r>
              <a:rPr lang="en-US" sz="1400" i="1" dirty="0"/>
              <a:t>3rd Generation Partnership Project: Technical Specification Group Services and System Aspects; Service requirements for the 5G system; Stage 1 (release 17).</a:t>
            </a:r>
            <a:r>
              <a:rPr lang="en-US" sz="1400" dirty="0"/>
              <a:t> Various: 3GPP.</a:t>
            </a:r>
          </a:p>
          <a:p>
            <a:pPr lvl="1"/>
            <a:r>
              <a:rPr lang="en-US" sz="1400" dirty="0"/>
              <a:t>Ericsson (2018). </a:t>
            </a:r>
            <a:r>
              <a:rPr lang="en-US" sz="1400" dirty="0">
                <a:hlinkClick r:id="rId8"/>
              </a:rPr>
              <a:t>Advanced antenna systems for 5G networks</a:t>
            </a:r>
            <a:r>
              <a:rPr lang="en-US" sz="1400" dirty="0"/>
              <a:t>, GFMC-18-000530</a:t>
            </a:r>
            <a:endParaRPr lang="en-US" sz="1800" dirty="0"/>
          </a:p>
          <a:p>
            <a:pPr marL="0" indent="0">
              <a:buNone/>
            </a:pPr>
            <a:endParaRPr lang="en-US" sz="1800" dirty="0"/>
          </a:p>
        </p:txBody>
      </p:sp>
    </p:spTree>
    <p:extLst>
      <p:ext uri="{BB962C8B-B14F-4D97-AF65-F5344CB8AC3E}">
        <p14:creationId xmlns:p14="http://schemas.microsoft.com/office/powerpoint/2010/main" val="390080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02"/>
            <a:ext cx="12191999" cy="657225"/>
          </a:xfrm>
        </p:spPr>
        <p:txBody>
          <a:bodyPr/>
          <a:lstStyle/>
          <a:p>
            <a:r>
              <a:rPr lang="en-US" dirty="0"/>
              <a:t>5G Impacts to Training – Flight Simulator</a:t>
            </a:r>
          </a:p>
        </p:txBody>
      </p:sp>
      <p:sp>
        <p:nvSpPr>
          <p:cNvPr id="4" name="Content Placeholder 3"/>
          <p:cNvSpPr>
            <a:spLocks noGrp="1"/>
          </p:cNvSpPr>
          <p:nvPr>
            <p:ph sz="quarter" idx="11"/>
          </p:nvPr>
        </p:nvSpPr>
        <p:spPr>
          <a:xfrm>
            <a:off x="480131" y="918123"/>
            <a:ext cx="6441961" cy="5593772"/>
          </a:xfrm>
        </p:spPr>
        <p:txBody>
          <a:bodyPr/>
          <a:lstStyle/>
          <a:p>
            <a:pPr marL="0" indent="0">
              <a:buNone/>
            </a:pPr>
            <a:r>
              <a:rPr lang="en-US" dirty="0"/>
              <a:t>Pilot Training Transformation – Pilot Training Flight Simulator (PTT-PTFS) selected by Joint Base San Antonio for 5G testing</a:t>
            </a:r>
          </a:p>
          <a:p>
            <a:r>
              <a:rPr lang="en-US" dirty="0"/>
              <a:t>PTT-PTFS technologies include augmented reality (AR), virtual reality (VR), high-definition (HD) video, and internet of things (IoT)-based data transfer and analysis</a:t>
            </a:r>
          </a:p>
          <a:p>
            <a:r>
              <a:rPr lang="en-US" dirty="0"/>
              <a:t>PTT-PTFS flight simulators also involve intensive graphics processing workloads and data transfer</a:t>
            </a:r>
          </a:p>
          <a:p>
            <a:r>
              <a:rPr lang="en-US" dirty="0"/>
              <a:t>Requires access to flight simulators both locally and remotely</a:t>
            </a:r>
          </a:p>
        </p:txBody>
      </p:sp>
      <p:pic>
        <p:nvPicPr>
          <p:cNvPr id="3" name="Picture 2"/>
          <p:cNvPicPr>
            <a:picLocks noChangeAspect="1"/>
          </p:cNvPicPr>
          <p:nvPr/>
        </p:nvPicPr>
        <p:blipFill>
          <a:blip r:embed="rId3"/>
          <a:stretch>
            <a:fillRect/>
          </a:stretch>
        </p:blipFill>
        <p:spPr>
          <a:xfrm>
            <a:off x="6922092" y="1831640"/>
            <a:ext cx="4744363" cy="3766737"/>
          </a:xfrm>
          <a:prstGeom prst="rect">
            <a:avLst/>
          </a:prstGeom>
        </p:spPr>
      </p:pic>
      <p:sp>
        <p:nvSpPr>
          <p:cNvPr id="5" name="TextBox 5">
            <a:extLst>
              <a:ext uri="{FF2B5EF4-FFF2-40B4-BE49-F238E27FC236}">
                <a16:creationId xmlns:a16="http://schemas.microsoft.com/office/drawing/2014/main" id="{6EF7E45C-5DB2-458C-BA86-0086C1459621}"/>
              </a:ext>
            </a:extLst>
          </p:cNvPr>
          <p:cNvSpPr txBox="1"/>
          <p:nvPr/>
        </p:nvSpPr>
        <p:spPr>
          <a:xfrm>
            <a:off x="5159564" y="6081007"/>
            <a:ext cx="6621518" cy="430887"/>
          </a:xfrm>
          <a:prstGeom prst="rect">
            <a:avLst/>
          </a:prstGeom>
          <a:noFill/>
        </p:spPr>
        <p:txBody>
          <a:bodyPr wrap="square" rtlCol="0">
            <a:spAutoFit/>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lvl="0" fontAlgn="auto">
              <a:spcBef>
                <a:spcPts val="0"/>
              </a:spcBef>
              <a:spcAft>
                <a:spcPts val="0"/>
              </a:spcAft>
              <a:defRPr/>
            </a:pPr>
            <a:r>
              <a:rPr lang="en-US" sz="1100" dirty="0">
                <a:latin typeface="Tahoma"/>
              </a:rPr>
              <a:t>Broussard, G, Kelley, B., Thomas, D. (2021), JBSA Experiment Update 2013 5G Core Security – Telemedicine Industry Day: DoD 5G Tranche NSC/SF Industry Day. (May 6, 2021 presentation)</a:t>
            </a:r>
          </a:p>
        </p:txBody>
      </p:sp>
    </p:spTree>
    <p:extLst>
      <p:ext uri="{BB962C8B-B14F-4D97-AF65-F5344CB8AC3E}">
        <p14:creationId xmlns:p14="http://schemas.microsoft.com/office/powerpoint/2010/main" val="239766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6F98-07C3-48A7-9D28-56076AA12ABA}"/>
              </a:ext>
            </a:extLst>
          </p:cNvPr>
          <p:cNvSpPr>
            <a:spLocks noGrp="1"/>
          </p:cNvSpPr>
          <p:nvPr>
            <p:ph type="title"/>
          </p:nvPr>
        </p:nvSpPr>
        <p:spPr>
          <a:xfrm>
            <a:off x="0" y="0"/>
            <a:ext cx="12192000" cy="705610"/>
          </a:xfrm>
        </p:spPr>
        <p:txBody>
          <a:bodyPr/>
          <a:lstStyle/>
          <a:p>
            <a:r>
              <a:rPr lang="en-US" dirty="0"/>
              <a:t>Modeling and Simulation in Multi-Domain Operations</a:t>
            </a:r>
          </a:p>
        </p:txBody>
      </p:sp>
      <p:sp>
        <p:nvSpPr>
          <p:cNvPr id="3" name="Content Placeholder 2">
            <a:extLst>
              <a:ext uri="{FF2B5EF4-FFF2-40B4-BE49-F238E27FC236}">
                <a16:creationId xmlns:a16="http://schemas.microsoft.com/office/drawing/2014/main" id="{5D1BF7A3-DEDC-46C9-94E4-4B699C33C662}"/>
              </a:ext>
            </a:extLst>
          </p:cNvPr>
          <p:cNvSpPr>
            <a:spLocks noGrp="1"/>
          </p:cNvSpPr>
          <p:nvPr>
            <p:ph sz="quarter" idx="11"/>
          </p:nvPr>
        </p:nvSpPr>
        <p:spPr>
          <a:xfrm>
            <a:off x="470694" y="1046715"/>
            <a:ext cx="11250613" cy="1139245"/>
          </a:xfrm>
        </p:spPr>
        <p:txBody>
          <a:bodyPr/>
          <a:lstStyle/>
          <a:p>
            <a:pPr>
              <a:spcBef>
                <a:spcPts val="900"/>
              </a:spcBef>
            </a:pPr>
            <a:r>
              <a:rPr lang="en-US" sz="2400" b="1" dirty="0"/>
              <a:t>Understanding how modeling and simulation supports multi-domain operations (MDO) with integrated high-fidelity cyber scenarios is key to modernizing the military’s test, train, exercise, and analysis activities</a:t>
            </a:r>
          </a:p>
        </p:txBody>
      </p:sp>
      <p:pic>
        <p:nvPicPr>
          <p:cNvPr id="5" name="Picture 4">
            <a:extLst>
              <a:ext uri="{FF2B5EF4-FFF2-40B4-BE49-F238E27FC236}">
                <a16:creationId xmlns:a16="http://schemas.microsoft.com/office/drawing/2014/main" id="{201A9512-1C2A-45CD-8049-E33E61BE1870}"/>
              </a:ext>
            </a:extLst>
          </p:cNvPr>
          <p:cNvPicPr>
            <a:picLocks noChangeAspect="1"/>
          </p:cNvPicPr>
          <p:nvPr/>
        </p:nvPicPr>
        <p:blipFill>
          <a:blip r:embed="rId3"/>
          <a:stretch>
            <a:fillRect/>
          </a:stretch>
        </p:blipFill>
        <p:spPr>
          <a:xfrm>
            <a:off x="8169004" y="2217764"/>
            <a:ext cx="4022996" cy="3573156"/>
          </a:xfrm>
          <a:prstGeom prst="rect">
            <a:avLst/>
          </a:prstGeom>
        </p:spPr>
      </p:pic>
      <p:sp>
        <p:nvSpPr>
          <p:cNvPr id="6" name="Content Placeholder 2">
            <a:extLst>
              <a:ext uri="{FF2B5EF4-FFF2-40B4-BE49-F238E27FC236}">
                <a16:creationId xmlns:a16="http://schemas.microsoft.com/office/drawing/2014/main" id="{3EAB6806-52C2-46B5-B333-96669807D7F0}"/>
              </a:ext>
            </a:extLst>
          </p:cNvPr>
          <p:cNvSpPr txBox="1">
            <a:spLocks/>
          </p:cNvSpPr>
          <p:nvPr/>
        </p:nvSpPr>
        <p:spPr bwMode="auto">
          <a:xfrm>
            <a:off x="470693" y="2255520"/>
            <a:ext cx="7027387" cy="3461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900"/>
              </a:spcBef>
            </a:pPr>
            <a:r>
              <a:rPr lang="en-US" sz="2400" kern="0" dirty="0"/>
              <a:t>Military organizations must develop new strategies for how they will both defend their nation and fight future conflicts</a:t>
            </a:r>
          </a:p>
          <a:p>
            <a:pPr>
              <a:spcBef>
                <a:spcPts val="900"/>
              </a:spcBef>
            </a:pPr>
            <a:r>
              <a:rPr lang="en-US" sz="2400" kern="0" dirty="0"/>
              <a:t>Full-spectrum modeling and simulation systems are needed to span MDO to evaluate the art of the possible that tests the real world</a:t>
            </a:r>
          </a:p>
          <a:p>
            <a:pPr>
              <a:spcBef>
                <a:spcPts val="900"/>
              </a:spcBef>
            </a:pPr>
            <a:r>
              <a:rPr lang="en-US" sz="2400" dirty="0"/>
              <a:t>High-fidelity modeling and simulation systems that support systems of systems integration and hardware in the loop allow trainees to best understand and assess MDO scenarios in detail</a:t>
            </a:r>
          </a:p>
        </p:txBody>
      </p:sp>
      <p:sp>
        <p:nvSpPr>
          <p:cNvPr id="7" name="Rectangle 6">
            <a:extLst>
              <a:ext uri="{FF2B5EF4-FFF2-40B4-BE49-F238E27FC236}">
                <a16:creationId xmlns:a16="http://schemas.microsoft.com/office/drawing/2014/main" id="{CD96AB83-A5E5-41F7-91E1-001F50B3DE92}"/>
              </a:ext>
            </a:extLst>
          </p:cNvPr>
          <p:cNvSpPr/>
          <p:nvPr/>
        </p:nvSpPr>
        <p:spPr bwMode="auto">
          <a:xfrm>
            <a:off x="7498080" y="2351694"/>
            <a:ext cx="731520" cy="27432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space</a:t>
            </a:r>
          </a:p>
        </p:txBody>
      </p:sp>
      <p:sp>
        <p:nvSpPr>
          <p:cNvPr id="8" name="Rectangle 7">
            <a:extLst>
              <a:ext uri="{FF2B5EF4-FFF2-40B4-BE49-F238E27FC236}">
                <a16:creationId xmlns:a16="http://schemas.microsoft.com/office/drawing/2014/main" id="{92012728-1E83-48C9-86D7-ED9D8D96236C}"/>
              </a:ext>
            </a:extLst>
          </p:cNvPr>
          <p:cNvSpPr/>
          <p:nvPr/>
        </p:nvSpPr>
        <p:spPr bwMode="auto">
          <a:xfrm>
            <a:off x="7498080" y="3064860"/>
            <a:ext cx="731520" cy="27432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cyber</a:t>
            </a:r>
          </a:p>
        </p:txBody>
      </p:sp>
      <p:sp>
        <p:nvSpPr>
          <p:cNvPr id="9" name="Rectangle 8">
            <a:extLst>
              <a:ext uri="{FF2B5EF4-FFF2-40B4-BE49-F238E27FC236}">
                <a16:creationId xmlns:a16="http://schemas.microsoft.com/office/drawing/2014/main" id="{93F7605D-2158-4EF9-B6C8-FA6D9C18AD36}"/>
              </a:ext>
            </a:extLst>
          </p:cNvPr>
          <p:cNvSpPr/>
          <p:nvPr/>
        </p:nvSpPr>
        <p:spPr bwMode="auto">
          <a:xfrm>
            <a:off x="7498080" y="3778026"/>
            <a:ext cx="731520" cy="27432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air</a:t>
            </a:r>
          </a:p>
        </p:txBody>
      </p:sp>
      <p:sp>
        <p:nvSpPr>
          <p:cNvPr id="10" name="Rectangle 9">
            <a:extLst>
              <a:ext uri="{FF2B5EF4-FFF2-40B4-BE49-F238E27FC236}">
                <a16:creationId xmlns:a16="http://schemas.microsoft.com/office/drawing/2014/main" id="{4C5C1F28-5A1E-4879-B297-2E9AF8EAF717}"/>
              </a:ext>
            </a:extLst>
          </p:cNvPr>
          <p:cNvSpPr/>
          <p:nvPr/>
        </p:nvSpPr>
        <p:spPr bwMode="auto">
          <a:xfrm>
            <a:off x="7498080" y="4491192"/>
            <a:ext cx="731520" cy="27432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land</a:t>
            </a:r>
          </a:p>
        </p:txBody>
      </p:sp>
      <p:sp>
        <p:nvSpPr>
          <p:cNvPr id="11" name="Rectangle 10">
            <a:extLst>
              <a:ext uri="{FF2B5EF4-FFF2-40B4-BE49-F238E27FC236}">
                <a16:creationId xmlns:a16="http://schemas.microsoft.com/office/drawing/2014/main" id="{615A6592-98A0-40B5-BD78-88B1F3011F4A}"/>
              </a:ext>
            </a:extLst>
          </p:cNvPr>
          <p:cNvSpPr/>
          <p:nvPr/>
        </p:nvSpPr>
        <p:spPr bwMode="auto">
          <a:xfrm>
            <a:off x="7498080" y="5204359"/>
            <a:ext cx="731520" cy="27432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sea</a:t>
            </a:r>
          </a:p>
        </p:txBody>
      </p:sp>
      <p:sp>
        <p:nvSpPr>
          <p:cNvPr id="13" name="TextBox 12"/>
          <p:cNvSpPr txBox="1"/>
          <p:nvPr/>
        </p:nvSpPr>
        <p:spPr>
          <a:xfrm>
            <a:off x="7712766" y="5733851"/>
            <a:ext cx="3676006" cy="369332"/>
          </a:xfrm>
          <a:prstGeom prst="rect">
            <a:avLst/>
          </a:prstGeom>
          <a:noFill/>
        </p:spPr>
        <p:txBody>
          <a:bodyPr wrap="none" rtlCol="0">
            <a:spAutoFit/>
          </a:bodyPr>
          <a:lstStyle/>
          <a:p>
            <a:r>
              <a:rPr lang="en-US" sz="1800" b="1" dirty="0">
                <a:latin typeface="Arial Narrow" panose="020B0606020202030204" pitchFamily="34" charset="0"/>
              </a:rPr>
              <a:t>Multi-Domain Modeling and Simulation</a:t>
            </a:r>
          </a:p>
        </p:txBody>
      </p:sp>
    </p:spTree>
    <p:extLst>
      <p:ext uri="{BB962C8B-B14F-4D97-AF65-F5344CB8AC3E}">
        <p14:creationId xmlns:p14="http://schemas.microsoft.com/office/powerpoint/2010/main" val="353614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D364-1BC5-449A-884B-DA7FC46D67D9}"/>
              </a:ext>
            </a:extLst>
          </p:cNvPr>
          <p:cNvSpPr>
            <a:spLocks noGrp="1"/>
          </p:cNvSpPr>
          <p:nvPr>
            <p:ph type="title"/>
          </p:nvPr>
        </p:nvSpPr>
        <p:spPr>
          <a:xfrm>
            <a:off x="0" y="0"/>
            <a:ext cx="12192000" cy="705610"/>
          </a:xfrm>
        </p:spPr>
        <p:txBody>
          <a:bodyPr/>
          <a:lstStyle/>
          <a:p>
            <a:r>
              <a:rPr lang="en-US" dirty="0"/>
              <a:t>Why do we care about MDO?</a:t>
            </a:r>
          </a:p>
        </p:txBody>
      </p:sp>
      <p:sp>
        <p:nvSpPr>
          <p:cNvPr id="3" name="Content Placeholder 2">
            <a:extLst>
              <a:ext uri="{FF2B5EF4-FFF2-40B4-BE49-F238E27FC236}">
                <a16:creationId xmlns:a16="http://schemas.microsoft.com/office/drawing/2014/main" id="{3D9AA469-9E48-4103-9A3A-83BDF465F3BE}"/>
              </a:ext>
            </a:extLst>
          </p:cNvPr>
          <p:cNvSpPr>
            <a:spLocks noGrp="1"/>
          </p:cNvSpPr>
          <p:nvPr>
            <p:ph sz="quarter" idx="11"/>
          </p:nvPr>
        </p:nvSpPr>
        <p:spPr>
          <a:xfrm>
            <a:off x="480132" y="1046716"/>
            <a:ext cx="11250613" cy="492524"/>
          </a:xfrm>
        </p:spPr>
        <p:txBody>
          <a:bodyPr/>
          <a:lstStyle/>
          <a:p>
            <a:r>
              <a:rPr lang="en-US" sz="2400" dirty="0"/>
              <a:t>MDO forces the adversary to confront multiple threats simultaneously</a:t>
            </a:r>
          </a:p>
        </p:txBody>
      </p:sp>
      <p:sp>
        <p:nvSpPr>
          <p:cNvPr id="6" name="TextBox 5">
            <a:extLst>
              <a:ext uri="{FF2B5EF4-FFF2-40B4-BE49-F238E27FC236}">
                <a16:creationId xmlns:a16="http://schemas.microsoft.com/office/drawing/2014/main" id="{244512CE-E512-426F-B0E4-28ED700CA7AB}"/>
              </a:ext>
            </a:extLst>
          </p:cNvPr>
          <p:cNvSpPr txBox="1"/>
          <p:nvPr/>
        </p:nvSpPr>
        <p:spPr>
          <a:xfrm>
            <a:off x="11550220" y="5278384"/>
            <a:ext cx="311304" cy="369332"/>
          </a:xfrm>
          <a:prstGeom prst="rect">
            <a:avLst/>
          </a:prstGeom>
          <a:noFill/>
        </p:spPr>
        <p:txBody>
          <a:bodyPr wrap="none" rtlCol="0">
            <a:spAutoFit/>
          </a:bodyPr>
          <a:lstStyle/>
          <a:p>
            <a:r>
              <a:rPr lang="en-US" sz="1800" dirty="0"/>
              <a:t>*</a:t>
            </a:r>
          </a:p>
        </p:txBody>
      </p:sp>
      <p:sp>
        <p:nvSpPr>
          <p:cNvPr id="8" name="TextBox 7">
            <a:extLst>
              <a:ext uri="{FF2B5EF4-FFF2-40B4-BE49-F238E27FC236}">
                <a16:creationId xmlns:a16="http://schemas.microsoft.com/office/drawing/2014/main" id="{F67099D3-A1EA-4255-A77A-8E6026197BB8}"/>
              </a:ext>
            </a:extLst>
          </p:cNvPr>
          <p:cNvSpPr txBox="1"/>
          <p:nvPr/>
        </p:nvSpPr>
        <p:spPr>
          <a:xfrm>
            <a:off x="10397802" y="6651689"/>
            <a:ext cx="1040670" cy="246221"/>
          </a:xfrm>
          <a:prstGeom prst="rect">
            <a:avLst/>
          </a:prstGeom>
          <a:noFill/>
        </p:spPr>
        <p:txBody>
          <a:bodyPr wrap="none" rtlCol="0">
            <a:spAutoFit/>
          </a:bodyPr>
          <a:lstStyle/>
          <a:p>
            <a:r>
              <a:rPr lang="en-US" sz="1000" dirty="0"/>
              <a:t>* wikipedia.org</a:t>
            </a:r>
          </a:p>
        </p:txBody>
      </p:sp>
      <p:sp>
        <p:nvSpPr>
          <p:cNvPr id="9" name="Content Placeholder 2">
            <a:extLst>
              <a:ext uri="{FF2B5EF4-FFF2-40B4-BE49-F238E27FC236}">
                <a16:creationId xmlns:a16="http://schemas.microsoft.com/office/drawing/2014/main" id="{3D9AA469-9E48-4103-9A3A-83BDF465F3BE}"/>
              </a:ext>
            </a:extLst>
          </p:cNvPr>
          <p:cNvSpPr txBox="1">
            <a:spLocks/>
          </p:cNvSpPr>
          <p:nvPr/>
        </p:nvSpPr>
        <p:spPr bwMode="auto">
          <a:xfrm>
            <a:off x="486876" y="1755036"/>
            <a:ext cx="6165594" cy="44807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b="1" i="0" baseline="0">
                <a:solidFill>
                  <a:schemeClr val="tx1"/>
                </a:solidFill>
                <a:latin typeface="Arial" panose="020B0604020202020204"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b="1" i="0" baseline="0">
                <a:solidFill>
                  <a:schemeClr val="tx1"/>
                </a:solidFill>
                <a:latin typeface="Arial" panose="020B0604020202020204"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b="1" i="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400" b="0" kern="0" dirty="0">
                <a:latin typeface="Arial Narrow" panose="020B0606020202030204" pitchFamily="34" charset="0"/>
              </a:rPr>
              <a:t>Example:</a:t>
            </a:r>
          </a:p>
          <a:p>
            <a:pPr lvl="1"/>
            <a:r>
              <a:rPr lang="en-US" b="0" kern="0" dirty="0">
                <a:latin typeface="Arial Narrow" panose="020B0606020202030204" pitchFamily="34" charset="0"/>
              </a:rPr>
              <a:t>A cyberspace attack that disables a prominent base station outside a government embassy will limit communications to/from that embassy</a:t>
            </a:r>
          </a:p>
          <a:p>
            <a:pPr lvl="1"/>
            <a:r>
              <a:rPr lang="en-US" b="0" kern="0" dirty="0">
                <a:latin typeface="Arial Narrow" panose="020B0606020202030204" pitchFamily="34" charset="0"/>
              </a:rPr>
              <a:t>A coordinated and synchronized land attack would leave the embassy potentially defenseless</a:t>
            </a:r>
          </a:p>
        </p:txBody>
      </p:sp>
      <p:pic>
        <p:nvPicPr>
          <p:cNvPr id="14" name="Picture 13">
            <a:extLst>
              <a:ext uri="{FF2B5EF4-FFF2-40B4-BE49-F238E27FC236}">
                <a16:creationId xmlns:a16="http://schemas.microsoft.com/office/drawing/2014/main" id="{201A9512-1C2A-45CD-8049-E33E61BE1870}"/>
              </a:ext>
            </a:extLst>
          </p:cNvPr>
          <p:cNvPicPr>
            <a:picLocks noChangeAspect="1"/>
          </p:cNvPicPr>
          <p:nvPr/>
        </p:nvPicPr>
        <p:blipFill>
          <a:blip r:embed="rId2"/>
          <a:stretch>
            <a:fillRect/>
          </a:stretch>
        </p:blipFill>
        <p:spPr>
          <a:xfrm>
            <a:off x="8169004" y="2217764"/>
            <a:ext cx="4022996" cy="3573156"/>
          </a:xfrm>
          <a:prstGeom prst="rect">
            <a:avLst/>
          </a:prstGeom>
        </p:spPr>
      </p:pic>
      <p:sp>
        <p:nvSpPr>
          <p:cNvPr id="15" name="Rectangle 14">
            <a:extLst>
              <a:ext uri="{FF2B5EF4-FFF2-40B4-BE49-F238E27FC236}">
                <a16:creationId xmlns:a16="http://schemas.microsoft.com/office/drawing/2014/main" id="{CD96AB83-A5E5-41F7-91E1-001F50B3DE92}"/>
              </a:ext>
            </a:extLst>
          </p:cNvPr>
          <p:cNvSpPr/>
          <p:nvPr/>
        </p:nvSpPr>
        <p:spPr bwMode="auto">
          <a:xfrm>
            <a:off x="7498080" y="2351694"/>
            <a:ext cx="731520" cy="27432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space</a:t>
            </a:r>
          </a:p>
        </p:txBody>
      </p:sp>
      <p:sp>
        <p:nvSpPr>
          <p:cNvPr id="16" name="Rectangle 15">
            <a:extLst>
              <a:ext uri="{FF2B5EF4-FFF2-40B4-BE49-F238E27FC236}">
                <a16:creationId xmlns:a16="http://schemas.microsoft.com/office/drawing/2014/main" id="{92012728-1E83-48C9-86D7-ED9D8D96236C}"/>
              </a:ext>
            </a:extLst>
          </p:cNvPr>
          <p:cNvSpPr/>
          <p:nvPr/>
        </p:nvSpPr>
        <p:spPr bwMode="auto">
          <a:xfrm>
            <a:off x="7498080" y="3064860"/>
            <a:ext cx="731520" cy="274320"/>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cyber</a:t>
            </a:r>
          </a:p>
        </p:txBody>
      </p:sp>
      <p:sp>
        <p:nvSpPr>
          <p:cNvPr id="17" name="Rectangle 16">
            <a:extLst>
              <a:ext uri="{FF2B5EF4-FFF2-40B4-BE49-F238E27FC236}">
                <a16:creationId xmlns:a16="http://schemas.microsoft.com/office/drawing/2014/main" id="{93F7605D-2158-4EF9-B6C8-FA6D9C18AD36}"/>
              </a:ext>
            </a:extLst>
          </p:cNvPr>
          <p:cNvSpPr/>
          <p:nvPr/>
        </p:nvSpPr>
        <p:spPr bwMode="auto">
          <a:xfrm>
            <a:off x="7498080" y="3778026"/>
            <a:ext cx="731520" cy="27432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air</a:t>
            </a:r>
          </a:p>
        </p:txBody>
      </p:sp>
      <p:sp>
        <p:nvSpPr>
          <p:cNvPr id="18" name="Rectangle 17">
            <a:extLst>
              <a:ext uri="{FF2B5EF4-FFF2-40B4-BE49-F238E27FC236}">
                <a16:creationId xmlns:a16="http://schemas.microsoft.com/office/drawing/2014/main" id="{4C5C1F28-5A1E-4879-B297-2E9AF8EAF717}"/>
              </a:ext>
            </a:extLst>
          </p:cNvPr>
          <p:cNvSpPr/>
          <p:nvPr/>
        </p:nvSpPr>
        <p:spPr bwMode="auto">
          <a:xfrm>
            <a:off x="7498080" y="4491192"/>
            <a:ext cx="731520" cy="274320"/>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land</a:t>
            </a:r>
          </a:p>
        </p:txBody>
      </p:sp>
      <p:sp>
        <p:nvSpPr>
          <p:cNvPr id="19" name="Rectangle 18">
            <a:extLst>
              <a:ext uri="{FF2B5EF4-FFF2-40B4-BE49-F238E27FC236}">
                <a16:creationId xmlns:a16="http://schemas.microsoft.com/office/drawing/2014/main" id="{615A6592-98A0-40B5-BD78-88B1F3011F4A}"/>
              </a:ext>
            </a:extLst>
          </p:cNvPr>
          <p:cNvSpPr/>
          <p:nvPr/>
        </p:nvSpPr>
        <p:spPr bwMode="auto">
          <a:xfrm>
            <a:off x="7498080" y="5204359"/>
            <a:ext cx="731520" cy="27432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sea</a:t>
            </a:r>
          </a:p>
        </p:txBody>
      </p:sp>
    </p:spTree>
    <p:extLst>
      <p:ext uri="{BB962C8B-B14F-4D97-AF65-F5344CB8AC3E}">
        <p14:creationId xmlns:p14="http://schemas.microsoft.com/office/powerpoint/2010/main" val="115545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D364-1BC5-449A-884B-DA7FC46D67D9}"/>
              </a:ext>
            </a:extLst>
          </p:cNvPr>
          <p:cNvSpPr>
            <a:spLocks noGrp="1"/>
          </p:cNvSpPr>
          <p:nvPr>
            <p:ph type="title"/>
          </p:nvPr>
        </p:nvSpPr>
        <p:spPr>
          <a:xfrm>
            <a:off x="0" y="0"/>
            <a:ext cx="12192000" cy="705610"/>
          </a:xfrm>
        </p:spPr>
        <p:txBody>
          <a:bodyPr/>
          <a:lstStyle/>
          <a:p>
            <a:r>
              <a:rPr lang="en-US" dirty="0"/>
              <a:t>High Fidelity MDO</a:t>
            </a:r>
          </a:p>
        </p:txBody>
      </p:sp>
      <p:sp>
        <p:nvSpPr>
          <p:cNvPr id="9" name="Content Placeholder 2">
            <a:extLst>
              <a:ext uri="{FF2B5EF4-FFF2-40B4-BE49-F238E27FC236}">
                <a16:creationId xmlns:a16="http://schemas.microsoft.com/office/drawing/2014/main" id="{3D9AA469-9E48-4103-9A3A-83BDF465F3BE}"/>
              </a:ext>
            </a:extLst>
          </p:cNvPr>
          <p:cNvSpPr txBox="1">
            <a:spLocks/>
          </p:cNvSpPr>
          <p:nvPr/>
        </p:nvSpPr>
        <p:spPr bwMode="auto">
          <a:xfrm>
            <a:off x="486876" y="1755036"/>
            <a:ext cx="6675120" cy="44807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b="1" i="0" baseline="0">
                <a:solidFill>
                  <a:schemeClr val="tx1"/>
                </a:solidFill>
                <a:latin typeface="Arial" panose="020B0604020202020204"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b="1" i="0" baseline="0">
                <a:solidFill>
                  <a:schemeClr val="tx1"/>
                </a:solidFill>
                <a:latin typeface="Arial" panose="020B0604020202020204"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b="1" i="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400" b="0" kern="0" dirty="0">
                <a:latin typeface="Arial Narrow" panose="020B0606020202030204" pitchFamily="34" charset="0"/>
              </a:rPr>
              <a:t>Example:</a:t>
            </a:r>
          </a:p>
          <a:p>
            <a:pPr lvl="1"/>
            <a:r>
              <a:rPr lang="en-US" b="0" dirty="0">
                <a:latin typeface="Arial Narrow" panose="020B0606020202030204" pitchFamily="34" charset="0"/>
              </a:rPr>
              <a:t>A cyberspace attack that disables a prominent base station outside a government embassy </a:t>
            </a:r>
            <a:r>
              <a:rPr lang="en-US" b="0" dirty="0">
                <a:solidFill>
                  <a:srgbClr val="FF0000"/>
                </a:solidFill>
                <a:latin typeface="Arial Narrow" panose="020B0606020202030204" pitchFamily="34" charset="0"/>
              </a:rPr>
              <a:t>will NOT limit communications to/from that embassy </a:t>
            </a:r>
            <a:r>
              <a:rPr lang="en-US" dirty="0">
                <a:solidFill>
                  <a:srgbClr val="FF0000"/>
                </a:solidFill>
                <a:latin typeface="Arial Narrow" panose="020B0606020202030204" pitchFamily="34" charset="0"/>
              </a:rPr>
              <a:t>if</a:t>
            </a:r>
            <a:r>
              <a:rPr lang="en-US" b="0" dirty="0">
                <a:solidFill>
                  <a:srgbClr val="FF0000"/>
                </a:solidFill>
                <a:latin typeface="Arial Narrow" panose="020B0606020202030204" pitchFamily="34" charset="0"/>
              </a:rPr>
              <a:t> it is served by a </a:t>
            </a:r>
            <a:r>
              <a:rPr lang="en-US" dirty="0">
                <a:solidFill>
                  <a:srgbClr val="FF0000"/>
                </a:solidFill>
                <a:latin typeface="Arial Narrow" panose="020B0606020202030204" pitchFamily="34" charset="0"/>
              </a:rPr>
              <a:t>5G</a:t>
            </a:r>
            <a:r>
              <a:rPr lang="en-US" b="0" dirty="0">
                <a:solidFill>
                  <a:srgbClr val="FF0000"/>
                </a:solidFill>
                <a:latin typeface="Arial Narrow" panose="020B0606020202030204" pitchFamily="34" charset="0"/>
              </a:rPr>
              <a:t> network</a:t>
            </a:r>
          </a:p>
          <a:p>
            <a:pPr lvl="1"/>
            <a:r>
              <a:rPr lang="en-US" b="0" dirty="0">
                <a:latin typeface="Arial Narrow" panose="020B0606020202030204" pitchFamily="34" charset="0"/>
              </a:rPr>
              <a:t>A coordinated and synchronized land attack would </a:t>
            </a:r>
            <a:r>
              <a:rPr lang="en-US" b="0" dirty="0">
                <a:solidFill>
                  <a:srgbClr val="FF0000"/>
                </a:solidFill>
                <a:latin typeface="Arial Narrow" panose="020B0606020202030204" pitchFamily="34" charset="0"/>
              </a:rPr>
              <a:t>be thwarted by early warning messages and continued communications</a:t>
            </a:r>
          </a:p>
        </p:txBody>
      </p:sp>
      <p:pic>
        <p:nvPicPr>
          <p:cNvPr id="7" name="Picture 6" descr="A picture containing light&#10;&#10;Description automatically generated">
            <a:extLst>
              <a:ext uri="{FF2B5EF4-FFF2-40B4-BE49-F238E27FC236}">
                <a16:creationId xmlns:a16="http://schemas.microsoft.com/office/drawing/2014/main" id="{A956F78C-B1D3-4412-A24B-BBD3A828F2B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50702" y="4247543"/>
            <a:ext cx="213483" cy="379525"/>
          </a:xfrm>
          <a:prstGeom prst="rect">
            <a:avLst/>
          </a:prstGeom>
        </p:spPr>
      </p:pic>
      <p:sp>
        <p:nvSpPr>
          <p:cNvPr id="11" name="Content Placeholder 2">
            <a:extLst>
              <a:ext uri="{FF2B5EF4-FFF2-40B4-BE49-F238E27FC236}">
                <a16:creationId xmlns:a16="http://schemas.microsoft.com/office/drawing/2014/main" id="{3D9AA469-9E48-4103-9A3A-83BDF465F3BE}"/>
              </a:ext>
            </a:extLst>
          </p:cNvPr>
          <p:cNvSpPr>
            <a:spLocks noGrp="1"/>
          </p:cNvSpPr>
          <p:nvPr>
            <p:ph sz="quarter" idx="11"/>
          </p:nvPr>
        </p:nvSpPr>
        <p:spPr>
          <a:xfrm>
            <a:off x="480132" y="1046716"/>
            <a:ext cx="11250613" cy="492524"/>
          </a:xfrm>
        </p:spPr>
        <p:txBody>
          <a:bodyPr/>
          <a:lstStyle/>
          <a:p>
            <a:r>
              <a:rPr lang="en-US" sz="2400" dirty="0"/>
              <a:t>MDO impact will differ based on the technologies in place</a:t>
            </a:r>
          </a:p>
        </p:txBody>
      </p:sp>
      <p:pic>
        <p:nvPicPr>
          <p:cNvPr id="12" name="Picture 11">
            <a:extLst>
              <a:ext uri="{FF2B5EF4-FFF2-40B4-BE49-F238E27FC236}">
                <a16:creationId xmlns:a16="http://schemas.microsoft.com/office/drawing/2014/main" id="{201A9512-1C2A-45CD-8049-E33E61BE1870}"/>
              </a:ext>
            </a:extLst>
          </p:cNvPr>
          <p:cNvPicPr>
            <a:picLocks noChangeAspect="1"/>
          </p:cNvPicPr>
          <p:nvPr/>
        </p:nvPicPr>
        <p:blipFill>
          <a:blip r:embed="rId3"/>
          <a:stretch>
            <a:fillRect/>
          </a:stretch>
        </p:blipFill>
        <p:spPr>
          <a:xfrm>
            <a:off x="8169004" y="2217764"/>
            <a:ext cx="4022996" cy="3573156"/>
          </a:xfrm>
          <a:prstGeom prst="rect">
            <a:avLst/>
          </a:prstGeom>
        </p:spPr>
      </p:pic>
      <p:sp>
        <p:nvSpPr>
          <p:cNvPr id="13" name="Content Placeholder 2">
            <a:extLst>
              <a:ext uri="{FF2B5EF4-FFF2-40B4-BE49-F238E27FC236}">
                <a16:creationId xmlns:a16="http://schemas.microsoft.com/office/drawing/2014/main" id="{3D9AA469-9E48-4103-9A3A-83BDF465F3BE}"/>
              </a:ext>
            </a:extLst>
          </p:cNvPr>
          <p:cNvSpPr txBox="1">
            <a:spLocks/>
          </p:cNvSpPr>
          <p:nvPr/>
        </p:nvSpPr>
        <p:spPr bwMode="auto">
          <a:xfrm>
            <a:off x="480132" y="5750914"/>
            <a:ext cx="11250613" cy="4925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400" kern="0" dirty="0"/>
              <a:t>High-fidelity cyber scenarios with different results drives need for improved test and train</a:t>
            </a:r>
          </a:p>
        </p:txBody>
      </p:sp>
    </p:spTree>
    <p:extLst>
      <p:ext uri="{BB962C8B-B14F-4D97-AF65-F5344CB8AC3E}">
        <p14:creationId xmlns:p14="http://schemas.microsoft.com/office/powerpoint/2010/main" val="298781657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E786C0BE13C44EA309870549E4F354" ma:contentTypeVersion="10" ma:contentTypeDescription="Create a new document." ma:contentTypeScope="" ma:versionID="3140f859881a433fb8dcab6bb0506cea">
  <xsd:schema xmlns:xsd="http://www.w3.org/2001/XMLSchema" xmlns:xs="http://www.w3.org/2001/XMLSchema" xmlns:p="http://schemas.microsoft.com/office/2006/metadata/properties" xmlns:ns3="e6ea15a7-19b2-420b-9b64-fbb8b94a92ef" xmlns:ns4="b7a86235-ac49-42f5-a5d1-2d9e4f301206" targetNamespace="http://schemas.microsoft.com/office/2006/metadata/properties" ma:root="true" ma:fieldsID="75e6077055fc2c584895abac3e1ea126" ns3:_="" ns4:_="">
    <xsd:import namespace="e6ea15a7-19b2-420b-9b64-fbb8b94a92ef"/>
    <xsd:import namespace="b7a86235-ac49-42f5-a5d1-2d9e4f3012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a15a7-19b2-420b-9b64-fbb8b94a9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a86235-ac49-42f5-a5d1-2d9e4f301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metadata/properties"/>
  </ds:schemaRefs>
</ds:datastoreItem>
</file>

<file path=customXml/itemProps2.xml><?xml version="1.0" encoding="utf-8"?>
<ds:datastoreItem xmlns:ds="http://schemas.openxmlformats.org/officeDocument/2006/customXml" ds:itemID="{8A9C2F25-484A-4B70-AD93-3C644DDBB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a15a7-19b2-420b-9b64-fbb8b94a92ef"/>
    <ds:schemaRef ds:uri="b7a86235-ac49-42f5-a5d1-2d9e4f301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5836</TotalTime>
  <Words>3422</Words>
  <Application>Microsoft Office PowerPoint</Application>
  <PresentationFormat>Widescreen</PresentationFormat>
  <Paragraphs>444</Paragraphs>
  <Slides>50</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Narrow</vt:lpstr>
      <vt:lpstr>Calibri</vt:lpstr>
      <vt:lpstr>Tahoma</vt:lpstr>
      <vt:lpstr>Wingdings</vt:lpstr>
      <vt:lpstr>Blends</vt:lpstr>
      <vt:lpstr>PowerPoint Presentation</vt:lpstr>
      <vt:lpstr>Learning Objectives</vt:lpstr>
      <vt:lpstr>Learning Methodology</vt:lpstr>
      <vt:lpstr>Motivation</vt:lpstr>
      <vt:lpstr>5G Impacts to Training – Telemedicine</vt:lpstr>
      <vt:lpstr>5G Impacts to Training – Flight Simulator</vt:lpstr>
      <vt:lpstr>Modeling and Simulation in Multi-Domain Operations</vt:lpstr>
      <vt:lpstr>Why do we care about MDO?</vt:lpstr>
      <vt:lpstr>High Fidelity MDO</vt:lpstr>
      <vt:lpstr>5G Cyber Modeling and Simulation Questions</vt:lpstr>
      <vt:lpstr>Knows</vt:lpstr>
      <vt:lpstr>History, Terminology and Basics of Mobile Networks</vt:lpstr>
      <vt:lpstr>Progression of Mobile Networks – 1st &amp; 2nd Generation</vt:lpstr>
      <vt:lpstr>Progression of Mobile Networks – 3rd and 4th Gen</vt:lpstr>
      <vt:lpstr>Progression of Mobile Networks – 5th Gen</vt:lpstr>
      <vt:lpstr>4G/LTE Architecture – Radio Access Network</vt:lpstr>
      <vt:lpstr>4G/LTE Architecture – Evolved Packet Core</vt:lpstr>
      <vt:lpstr>4G/LTE Smartphone Attach Sequence</vt:lpstr>
      <vt:lpstr>4G/LTE Smartphone Attach Sequence (cont.)</vt:lpstr>
      <vt:lpstr>4G/LTE Evolution into 5G NSA</vt:lpstr>
      <vt:lpstr>4G/LTE Control Plane User Plane Separation</vt:lpstr>
      <vt:lpstr>5G NSA Architecture</vt:lpstr>
      <vt:lpstr>5G SA Architecture</vt:lpstr>
      <vt:lpstr>5G Core Terms</vt:lpstr>
      <vt:lpstr>5G SA Capabilities</vt:lpstr>
      <vt:lpstr>5G SA Resiliency</vt:lpstr>
      <vt:lpstr>PowerPoint Presentation</vt:lpstr>
      <vt:lpstr>5G SA Slicing</vt:lpstr>
      <vt:lpstr>5G SA Attach Sequence</vt:lpstr>
      <vt:lpstr>5G SA Attach Sequence (cont.)</vt:lpstr>
      <vt:lpstr>5G SA Attach Sequence (cont.)</vt:lpstr>
      <vt:lpstr>Knows How</vt:lpstr>
      <vt:lpstr>Mobile Network Simulation</vt:lpstr>
      <vt:lpstr>Mobile Network Modeling and Simulation Taxonomies</vt:lpstr>
      <vt:lpstr>Modeling and Simulation Progressive Elaboration</vt:lpstr>
      <vt:lpstr>Simulation Mechanism and Application</vt:lpstr>
      <vt:lpstr>Shows How</vt:lpstr>
      <vt:lpstr>5G Modeling and Simulation Scenarios</vt:lpstr>
      <vt:lpstr>5G Modeling and Simulation of RF Coverage</vt:lpstr>
      <vt:lpstr>5G Modeling and Simulation of 4G &amp; 5G Phones Movement</vt:lpstr>
      <vt:lpstr>5G Modeling and Simulation of 4G &amp; 5G Phone Analysis</vt:lpstr>
      <vt:lpstr>5G NSA Attach Sequence</vt:lpstr>
      <vt:lpstr>Does</vt:lpstr>
      <vt:lpstr>Network Scenarios with Cyber Events</vt:lpstr>
      <vt:lpstr>Security Evaluation of 5G Radio Access Network</vt:lpstr>
      <vt:lpstr>Security Evaluation of 5G Core Network</vt:lpstr>
      <vt:lpstr>Multi-Domain Operations in the 5G Environment</vt:lpstr>
      <vt:lpstr>Conclusion</vt:lpstr>
      <vt:lpstr>Standards Reference</vt:lpstr>
      <vt:lpstr>References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Glon, Erika - US</cp:lastModifiedBy>
  <cp:revision>204</cp:revision>
  <cp:lastPrinted>1601-01-01T00:00:00Z</cp:lastPrinted>
  <dcterms:created xsi:type="dcterms:W3CDTF">2016-03-29T15:29:36Z</dcterms:created>
  <dcterms:modified xsi:type="dcterms:W3CDTF">2021-08-24T20:51:29Z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0x0101009BE786C0BE13C44EA309870549E4F354</vt:lpwstr>
  </property>
  <property fmtid="{D5CDD505-2E9C-101B-9397-08002B2CF9AE}" pid="3" name="DocumentDescription">
    <vt:lpwstr>&lt;div class=ExternalClass9DF5FD6F97034AAA9FF0AABB8157F05A&gt; &lt;/div&gt;</vt:lpwstr>
  </property>
</Properties>
</file>