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Lst>
  <p:notesMasterIdLst>
    <p:notesMasterId r:id="rId55"/>
  </p:notesMasterIdLst>
  <p:handoutMasterIdLst>
    <p:handoutMasterId r:id="rId56"/>
  </p:handoutMasterIdLst>
  <p:sldIdLst>
    <p:sldId id="289" r:id="rId5"/>
    <p:sldId id="303" r:id="rId6"/>
    <p:sldId id="304" r:id="rId7"/>
    <p:sldId id="305" r:id="rId8"/>
    <p:sldId id="306" r:id="rId9"/>
    <p:sldId id="307" r:id="rId10"/>
    <p:sldId id="308" r:id="rId11"/>
    <p:sldId id="309" r:id="rId12"/>
    <p:sldId id="310" r:id="rId13"/>
    <p:sldId id="311" r:id="rId14"/>
    <p:sldId id="312" r:id="rId15"/>
    <p:sldId id="313" r:id="rId16"/>
    <p:sldId id="314" r:id="rId17"/>
    <p:sldId id="315" r:id="rId18"/>
    <p:sldId id="316" r:id="rId19"/>
    <p:sldId id="317" r:id="rId20"/>
    <p:sldId id="318" r:id="rId21"/>
    <p:sldId id="319" r:id="rId22"/>
    <p:sldId id="320" r:id="rId23"/>
    <p:sldId id="321" r:id="rId24"/>
    <p:sldId id="322" r:id="rId25"/>
    <p:sldId id="323" r:id="rId26"/>
    <p:sldId id="359" r:id="rId27"/>
    <p:sldId id="324" r:id="rId28"/>
    <p:sldId id="325" r:id="rId29"/>
    <p:sldId id="326" r:id="rId30"/>
    <p:sldId id="327" r:id="rId31"/>
    <p:sldId id="334" r:id="rId32"/>
    <p:sldId id="338" r:id="rId33"/>
    <p:sldId id="339" r:id="rId34"/>
    <p:sldId id="340" r:id="rId35"/>
    <p:sldId id="341" r:id="rId36"/>
    <p:sldId id="349" r:id="rId37"/>
    <p:sldId id="350" r:id="rId38"/>
    <p:sldId id="351" r:id="rId39"/>
    <p:sldId id="352" r:id="rId40"/>
    <p:sldId id="353" r:id="rId41"/>
    <p:sldId id="354" r:id="rId42"/>
    <p:sldId id="330" r:id="rId43"/>
    <p:sldId id="355" r:id="rId44"/>
    <p:sldId id="356" r:id="rId45"/>
    <p:sldId id="357" r:id="rId46"/>
    <p:sldId id="358" r:id="rId47"/>
    <p:sldId id="342" r:id="rId48"/>
    <p:sldId id="343" r:id="rId49"/>
    <p:sldId id="344" r:id="rId50"/>
    <p:sldId id="345" r:id="rId51"/>
    <p:sldId id="346" r:id="rId52"/>
    <p:sldId id="347" r:id="rId53"/>
    <p:sldId id="348" r:id="rId54"/>
  </p:sldIdLst>
  <p:sldSz cx="12192000" cy="6858000"/>
  <p:notesSz cx="6858000" cy="9029700"/>
  <p:defaultTex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44">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22458A"/>
    <a:srgbClr val="2B56AB"/>
    <a:srgbClr val="0033CC"/>
    <a:srgbClr val="3366CC"/>
    <a:srgbClr val="0066CC"/>
    <a:srgbClr val="F77B0B"/>
    <a:srgbClr val="B2F50B"/>
    <a:srgbClr val="F88C2A"/>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6332" autoAdjust="0"/>
  </p:normalViewPr>
  <p:slideViewPr>
    <p:cSldViewPr snapToGrid="0">
      <p:cViewPr varScale="1">
        <p:scale>
          <a:sx n="106" d="100"/>
          <a:sy n="106" d="100"/>
        </p:scale>
        <p:origin x="424" y="6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792"/>
    </p:cViewPr>
  </p:sorterViewPr>
  <p:notesViewPr>
    <p:cSldViewPr snapToGrid="0">
      <p:cViewPr varScale="1">
        <p:scale>
          <a:sx n="84" d="100"/>
          <a:sy n="84" d="100"/>
        </p:scale>
        <p:origin x="3840" y="80"/>
      </p:cViewPr>
      <p:guideLst>
        <p:guide orient="horz" pos="2844"/>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4"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8547" name="Rectangle 3"/>
          <p:cNvSpPr>
            <a:spLocks noGrp="1" noChangeArrowheads="1"/>
          </p:cNvSpPr>
          <p:nvPr>
            <p:ph type="dt" sz="quarter"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8548" name="Rectangle 4"/>
          <p:cNvSpPr>
            <a:spLocks noGrp="1" noChangeArrowheads="1"/>
          </p:cNvSpPr>
          <p:nvPr>
            <p:ph type="ftr" sz="quarter" idx="2"/>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8549" name="Rectangle 5"/>
          <p:cNvSpPr>
            <a:spLocks noGrp="1" noChangeArrowheads="1"/>
          </p:cNvSpPr>
          <p:nvPr>
            <p:ph type="sldNum" sz="quarter" idx="3"/>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4F2942F5-6495-4924-A5BF-A11924438D24}" type="slidenum">
              <a:rPr lang="en-US"/>
              <a:pPr/>
              <a:t>‹#›</a:t>
            </a:fld>
            <a:endParaRPr lang="en-US" dirty="0"/>
          </a:p>
        </p:txBody>
      </p:sp>
    </p:spTree>
    <p:extLst>
      <p:ext uri="{BB962C8B-B14F-4D97-AF65-F5344CB8AC3E}">
        <p14:creationId xmlns:p14="http://schemas.microsoft.com/office/powerpoint/2010/main" val="403710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5475" name="Rectangle 3"/>
          <p:cNvSpPr>
            <a:spLocks noGrp="1" noChangeArrowheads="1"/>
          </p:cNvSpPr>
          <p:nvPr>
            <p:ph type="dt"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5476" name="Rectangle 4"/>
          <p:cNvSpPr>
            <a:spLocks noGrp="1" noRot="1" noChangeAspect="1" noChangeArrowheads="1" noTextEdit="1"/>
          </p:cNvSpPr>
          <p:nvPr>
            <p:ph type="sldImg" idx="2"/>
          </p:nvPr>
        </p:nvSpPr>
        <p:spPr bwMode="auto">
          <a:xfrm>
            <a:off x="419100" y="676275"/>
            <a:ext cx="6019800" cy="3386138"/>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914400" y="4289425"/>
            <a:ext cx="5029200" cy="4064000"/>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478" name="Rectangle 6"/>
          <p:cNvSpPr>
            <a:spLocks noGrp="1" noChangeArrowheads="1"/>
          </p:cNvSpPr>
          <p:nvPr>
            <p:ph type="ftr" sz="quarter" idx="4"/>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5479" name="Rectangle 7"/>
          <p:cNvSpPr>
            <a:spLocks noGrp="1" noChangeArrowheads="1"/>
          </p:cNvSpPr>
          <p:nvPr>
            <p:ph type="sldNum" sz="quarter" idx="5"/>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85D9B890-3B6E-417C-BD92-47816D5AB620}" type="slidenum">
              <a:rPr lang="en-US"/>
              <a:pPr/>
              <a:t>‹#›</a:t>
            </a:fld>
            <a:endParaRPr lang="en-US" dirty="0"/>
          </a:p>
        </p:txBody>
      </p:sp>
    </p:spTree>
    <p:extLst>
      <p:ext uri="{BB962C8B-B14F-4D97-AF65-F5344CB8AC3E}">
        <p14:creationId xmlns:p14="http://schemas.microsoft.com/office/powerpoint/2010/main" val="328056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Arial" charset="0"/>
        <a:ea typeface="+mn-ea"/>
        <a:cs typeface="+mn-cs"/>
      </a:defRPr>
    </a:lvl1pPr>
    <a:lvl2pPr marL="609585" algn="l" rtl="0" eaLnBrk="0" fontAlgn="base" hangingPunct="0">
      <a:spcBef>
        <a:spcPct val="30000"/>
      </a:spcBef>
      <a:spcAft>
        <a:spcPct val="0"/>
      </a:spcAft>
      <a:defRPr kumimoji="1" sz="1600" kern="1200">
        <a:solidFill>
          <a:schemeClr val="tx1"/>
        </a:solidFill>
        <a:latin typeface="Arial" charset="0"/>
        <a:ea typeface="+mn-ea"/>
        <a:cs typeface="+mn-cs"/>
      </a:defRPr>
    </a:lvl2pPr>
    <a:lvl3pPr marL="1219170" algn="l" rtl="0" eaLnBrk="0" fontAlgn="base" hangingPunct="0">
      <a:spcBef>
        <a:spcPct val="30000"/>
      </a:spcBef>
      <a:spcAft>
        <a:spcPct val="0"/>
      </a:spcAft>
      <a:defRPr kumimoji="1" sz="1600" kern="1200">
        <a:solidFill>
          <a:schemeClr val="tx1"/>
        </a:solidFill>
        <a:latin typeface="Arial" charset="0"/>
        <a:ea typeface="+mn-ea"/>
        <a:cs typeface="+mn-cs"/>
      </a:defRPr>
    </a:lvl3pPr>
    <a:lvl4pPr marL="1828754" algn="l" rtl="0" eaLnBrk="0" fontAlgn="base" hangingPunct="0">
      <a:spcBef>
        <a:spcPct val="30000"/>
      </a:spcBef>
      <a:spcAft>
        <a:spcPct val="0"/>
      </a:spcAft>
      <a:defRPr kumimoji="1" sz="1600" kern="1200">
        <a:solidFill>
          <a:schemeClr val="tx1"/>
        </a:solidFill>
        <a:latin typeface="Arial" charset="0"/>
        <a:ea typeface="+mn-ea"/>
        <a:cs typeface="+mn-cs"/>
      </a:defRPr>
    </a:lvl4pPr>
    <a:lvl5pPr marL="2438339" algn="l" rtl="0" eaLnBrk="0" fontAlgn="base" hangingPunct="0">
      <a:spcBef>
        <a:spcPct val="30000"/>
      </a:spcBef>
      <a:spcAft>
        <a:spcPct val="0"/>
      </a:spcAft>
      <a:defRPr kumimoji="1"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6FA95-754A-4FEF-9130-0A7EC231E6A0}" type="slidenum">
              <a:rPr lang="en-US"/>
              <a:pPr/>
              <a:t>1</a:t>
            </a:fld>
            <a:endParaRPr lang="en-US" dirty="0"/>
          </a:p>
        </p:txBody>
      </p:sp>
      <p:sp>
        <p:nvSpPr>
          <p:cNvPr id="132098" name="Rectangle 2"/>
          <p:cNvSpPr>
            <a:spLocks noGrp="1" noRot="1" noChangeAspect="1" noChangeArrowheads="1" noTextEdit="1"/>
          </p:cNvSpPr>
          <p:nvPr>
            <p:ph type="sldImg"/>
          </p:nvPr>
        </p:nvSpPr>
        <p:spPr>
          <a:xfrm>
            <a:off x="419100" y="676275"/>
            <a:ext cx="6019800" cy="3386138"/>
          </a:xfrm>
          <a:ln/>
        </p:spPr>
      </p:sp>
      <p:sp>
        <p:nvSpPr>
          <p:cNvPr id="1320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85981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419100" y="677863"/>
            <a:ext cx="6019800" cy="3386137"/>
          </a:xfrm>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313">
              <a:defRPr>
                <a:solidFill>
                  <a:schemeClr val="tx1"/>
                </a:solidFill>
                <a:latin typeface="Arial" charset="0"/>
              </a:defRPr>
            </a:lvl1pPr>
            <a:lvl2pPr marL="725491" indent="-279035" defTabSz="905313">
              <a:defRPr>
                <a:solidFill>
                  <a:schemeClr val="tx1"/>
                </a:solidFill>
                <a:latin typeface="Arial" charset="0"/>
              </a:defRPr>
            </a:lvl2pPr>
            <a:lvl3pPr marL="1116140" indent="-223228" defTabSz="905313">
              <a:defRPr>
                <a:solidFill>
                  <a:schemeClr val="tx1"/>
                </a:solidFill>
                <a:latin typeface="Arial" charset="0"/>
              </a:defRPr>
            </a:lvl3pPr>
            <a:lvl4pPr marL="1562595" indent="-223228" defTabSz="905313">
              <a:defRPr>
                <a:solidFill>
                  <a:schemeClr val="tx1"/>
                </a:solidFill>
                <a:latin typeface="Arial" charset="0"/>
              </a:defRPr>
            </a:lvl4pPr>
            <a:lvl5pPr marL="2009051" indent="-223228" defTabSz="905313">
              <a:defRPr>
                <a:solidFill>
                  <a:schemeClr val="tx1"/>
                </a:solidFill>
                <a:latin typeface="Arial" charset="0"/>
              </a:defRPr>
            </a:lvl5pPr>
            <a:lvl6pPr marL="2455507" indent="-223228" defTabSz="905313" eaLnBrk="0" fontAlgn="base" hangingPunct="0">
              <a:spcBef>
                <a:spcPct val="0"/>
              </a:spcBef>
              <a:spcAft>
                <a:spcPct val="0"/>
              </a:spcAft>
              <a:defRPr>
                <a:solidFill>
                  <a:schemeClr val="tx1"/>
                </a:solidFill>
                <a:latin typeface="Arial" charset="0"/>
              </a:defRPr>
            </a:lvl6pPr>
            <a:lvl7pPr marL="2901963" indent="-223228" defTabSz="905313" eaLnBrk="0" fontAlgn="base" hangingPunct="0">
              <a:spcBef>
                <a:spcPct val="0"/>
              </a:spcBef>
              <a:spcAft>
                <a:spcPct val="0"/>
              </a:spcAft>
              <a:defRPr>
                <a:solidFill>
                  <a:schemeClr val="tx1"/>
                </a:solidFill>
                <a:latin typeface="Arial" charset="0"/>
              </a:defRPr>
            </a:lvl7pPr>
            <a:lvl8pPr marL="3348419" indent="-223228" defTabSz="905313" eaLnBrk="0" fontAlgn="base" hangingPunct="0">
              <a:spcBef>
                <a:spcPct val="0"/>
              </a:spcBef>
              <a:spcAft>
                <a:spcPct val="0"/>
              </a:spcAft>
              <a:defRPr>
                <a:solidFill>
                  <a:schemeClr val="tx1"/>
                </a:solidFill>
                <a:latin typeface="Arial" charset="0"/>
              </a:defRPr>
            </a:lvl8pPr>
            <a:lvl9pPr marL="3794874" indent="-223228" defTabSz="905313" eaLnBrk="0" fontAlgn="base" hangingPunct="0">
              <a:spcBef>
                <a:spcPct val="0"/>
              </a:spcBef>
              <a:spcAft>
                <a:spcPct val="0"/>
              </a:spcAft>
              <a:defRPr>
                <a:solidFill>
                  <a:schemeClr val="tx1"/>
                </a:solidFill>
                <a:latin typeface="Arial" charset="0"/>
              </a:defRPr>
            </a:lvl9pPr>
          </a:lstStyle>
          <a:p>
            <a:fld id="{B6BA684B-CE09-466E-9700-D4956DFA88DA}" type="slidenum">
              <a:rPr lang="en-US" altLang="en-US" smtClean="0">
                <a:latin typeface="Times New Roman" pitchFamily="18" charset="0"/>
              </a:rPr>
              <a:pPr/>
              <a:t>2</a:t>
            </a:fld>
            <a:endParaRPr lang="en-US" altLang="en-US" dirty="0" smtClean="0">
              <a:latin typeface="Times New Roman" pitchFamily="18" charset="0"/>
            </a:endParaRPr>
          </a:p>
        </p:txBody>
      </p:sp>
    </p:spTree>
    <p:extLst>
      <p:ext uri="{BB962C8B-B14F-4D97-AF65-F5344CB8AC3E}">
        <p14:creationId xmlns:p14="http://schemas.microsoft.com/office/powerpoint/2010/main" val="41007041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cxnSp>
        <p:nvCxnSpPr>
          <p:cNvPr id="27" name="Straight Connector 26"/>
          <p:cNvCxnSpPr/>
          <p:nvPr/>
        </p:nvCxnSpPr>
        <p:spPr bwMode="auto">
          <a:xfrm>
            <a:off x="0" y="1352225"/>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39" name="Text Placeholder 38"/>
          <p:cNvSpPr>
            <a:spLocks noGrp="1"/>
          </p:cNvSpPr>
          <p:nvPr>
            <p:ph type="body" sz="quarter" idx="10"/>
          </p:nvPr>
        </p:nvSpPr>
        <p:spPr>
          <a:xfrm>
            <a:off x="871093" y="1858346"/>
            <a:ext cx="10449813" cy="1229411"/>
          </a:xfrm>
        </p:spPr>
        <p:txBody>
          <a:bodyPr/>
          <a:lstStyle>
            <a:lvl1pPr marL="0" indent="0" algn="ctr">
              <a:buNone/>
              <a:defRPr sz="2800"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rial Narrow" charset="0"/>
                <a:ea typeface="Arial Narrow" charset="0"/>
                <a:cs typeface="Arial Narrow" charset="0"/>
              </a:defRPr>
            </a:lvl1pPr>
          </a:lstStyle>
          <a:p>
            <a:pPr lvl="0"/>
            <a:r>
              <a:rPr lang="en-US"/>
              <a:t>Click to edit Master text styles</a:t>
            </a:r>
          </a:p>
        </p:txBody>
      </p:sp>
      <p:grpSp>
        <p:nvGrpSpPr>
          <p:cNvPr id="17" name="Group 16"/>
          <p:cNvGrpSpPr/>
          <p:nvPr userDrawn="1"/>
        </p:nvGrpSpPr>
        <p:grpSpPr>
          <a:xfrm>
            <a:off x="177576" y="6503087"/>
            <a:ext cx="1127548" cy="282877"/>
            <a:chOff x="177576" y="6503087"/>
            <a:chExt cx="1127548" cy="282877"/>
          </a:xfrm>
        </p:grpSpPr>
        <p:sp>
          <p:nvSpPr>
            <p:cNvPr id="18" name="Rectangle 17"/>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19" name="Picture 18" descr="twitterlogosmall.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576" y="6503087"/>
              <a:ext cx="424387" cy="257814"/>
            </a:xfrm>
            <a:prstGeom prst="rect">
              <a:avLst/>
            </a:prstGeom>
          </p:spPr>
        </p:pic>
      </p:grpSp>
      <p:grpSp>
        <p:nvGrpSpPr>
          <p:cNvPr id="20" name="Group 19"/>
          <p:cNvGrpSpPr/>
          <p:nvPr userDrawn="1"/>
        </p:nvGrpSpPr>
        <p:grpSpPr>
          <a:xfrm>
            <a:off x="1305124" y="6512595"/>
            <a:ext cx="1338900" cy="276999"/>
            <a:chOff x="2207996" y="6472185"/>
            <a:chExt cx="1338900" cy="276999"/>
          </a:xfrm>
        </p:grpSpPr>
        <p:pic>
          <p:nvPicPr>
            <p:cNvPr id="21" name="Picture 20" descr="YouTube_icon_block.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2" name="Rectangle 21"/>
            <p:cNvSpPr/>
            <p:nvPr/>
          </p:nvSpPr>
          <p:spPr>
            <a:xfrm>
              <a:off x="2513023" y="6472185"/>
              <a:ext cx="1033873" cy="276999"/>
            </a:xfrm>
            <a:prstGeom prst="rect">
              <a:avLst/>
            </a:prstGeom>
          </p:spPr>
          <p:txBody>
            <a:bodyPr wrap="none">
              <a:spAutoFit/>
            </a:bodyPr>
            <a:lstStyle/>
            <a:p>
              <a:r>
                <a:rPr lang="en-US" sz="1200" b="1" dirty="0">
                  <a:latin typeface="Arial"/>
                  <a:cs typeface="Arial"/>
                </a:rPr>
                <a:t>NTSAToday</a:t>
              </a:r>
            </a:p>
          </p:txBody>
        </p:sp>
      </p:grpSp>
      <p:grpSp>
        <p:nvGrpSpPr>
          <p:cNvPr id="13" name="Group 12">
            <a:extLst>
              <a:ext uri="{FF2B5EF4-FFF2-40B4-BE49-F238E27FC236}">
                <a16:creationId xmlns:a16="http://schemas.microsoft.com/office/drawing/2014/main" id="{AC5A8E34-9CE4-AF44-8ECF-1A15F5760552}"/>
              </a:ext>
            </a:extLst>
          </p:cNvPr>
          <p:cNvGrpSpPr/>
          <p:nvPr userDrawn="1"/>
        </p:nvGrpSpPr>
        <p:grpSpPr>
          <a:xfrm>
            <a:off x="-163159" y="-7561"/>
            <a:ext cx="12359277" cy="1365965"/>
            <a:chOff x="-163159" y="-7561"/>
            <a:chExt cx="12359277" cy="1365965"/>
          </a:xfrm>
        </p:grpSpPr>
        <p:pic>
          <p:nvPicPr>
            <p:cNvPr id="15" name="Picture 14">
              <a:extLst>
                <a:ext uri="{FF2B5EF4-FFF2-40B4-BE49-F238E27FC236}">
                  <a16:creationId xmlns:a16="http://schemas.microsoft.com/office/drawing/2014/main" id="{FC247CD5-EAF5-7943-9D83-E63C7F85046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7561"/>
              <a:ext cx="12196118" cy="1365965"/>
            </a:xfrm>
            <a:prstGeom prst="rect">
              <a:avLst/>
            </a:prstGeom>
          </p:spPr>
        </p:pic>
        <p:pic>
          <p:nvPicPr>
            <p:cNvPr id="16" name="Picture 15" descr="Text, logo&#10;&#10;Description automatically generated">
              <a:extLst>
                <a:ext uri="{FF2B5EF4-FFF2-40B4-BE49-F238E27FC236}">
                  <a16:creationId xmlns:a16="http://schemas.microsoft.com/office/drawing/2014/main" id="{1D9D1263-67F8-0C42-95F2-BCE53D216F2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3159" y="235526"/>
              <a:ext cx="2068503" cy="828209"/>
            </a:xfrm>
            <a:prstGeom prst="rect">
              <a:avLst/>
            </a:prstGeom>
          </p:spPr>
        </p:pic>
        <p:pic>
          <p:nvPicPr>
            <p:cNvPr id="23" name="Picture 22" descr="Icon, arrow&#10;&#10;Description automatically generated with medium confidence">
              <a:extLst>
                <a:ext uri="{FF2B5EF4-FFF2-40B4-BE49-F238E27FC236}">
                  <a16:creationId xmlns:a16="http://schemas.microsoft.com/office/drawing/2014/main" id="{6E31FE2B-790A-3E48-ABAD-18A9A978775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40272" y="186098"/>
              <a:ext cx="1057750" cy="1057750"/>
            </a:xfrm>
            <a:prstGeom prst="rect">
              <a:avLst/>
            </a:prstGeom>
          </p:spPr>
        </p:pic>
      </p:grpSp>
      <p:pic>
        <p:nvPicPr>
          <p:cNvPr id="24" name="Picture 23" descr="Icon, arrow&#10;&#10;Description automatically generated with medium confidence">
            <a:extLst>
              <a:ext uri="{FF2B5EF4-FFF2-40B4-BE49-F238E27FC236}">
                <a16:creationId xmlns:a16="http://schemas.microsoft.com/office/drawing/2014/main" id="{F48E79DC-45AD-A44E-A823-8346DA7ADD8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723965" y="6400801"/>
            <a:ext cx="457199" cy="457199"/>
          </a:xfrm>
          <a:prstGeom prst="rect">
            <a:avLst/>
          </a:prstGeom>
        </p:spPr>
      </p:pic>
      <p:sp>
        <p:nvSpPr>
          <p:cNvPr id="25" name="Slide Number Placeholder 2"/>
          <p:cNvSpPr>
            <a:spLocks noGrp="1"/>
          </p:cNvSpPr>
          <p:nvPr>
            <p:ph type="sldNum" sz="quarter" idx="12"/>
          </p:nvPr>
        </p:nvSpPr>
        <p:spPr>
          <a:xfrm>
            <a:off x="10893288" y="6477001"/>
            <a:ext cx="821634" cy="340935"/>
          </a:xfrm>
        </p:spPr>
        <p:txBody>
          <a:bodyPr/>
          <a:lstStyle/>
          <a:p>
            <a:pPr>
              <a:defRPr/>
            </a:pPr>
            <a:fld id="{D68E8870-17DE-45C4-A8DD-7644B2422933}"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z="1600"/>
            </a:lvl1pPr>
          </a:lstStyle>
          <a:p>
            <a:pPr>
              <a:defRPr/>
            </a:pPr>
            <a:fld id="{D68E8870-17DE-45C4-A8DD-7644B2422933}" type="slidenum">
              <a:rPr lang="en-US" smtClean="0"/>
              <a:pPr>
                <a:defRPr/>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3pPr marL="1523962" indent="-304792">
              <a:buClr>
                <a:schemeClr val="tx1"/>
              </a:buClr>
              <a:buFont typeface="Wingdings" charset="2"/>
              <a:buChar char="v"/>
              <a:defRPr sz="2000">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108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sz="1600"/>
            </a:lvl1pPr>
          </a:lstStyle>
          <a:p>
            <a:pPr>
              <a:defRPr/>
            </a:pPr>
            <a:fld id="{D68E8870-17DE-45C4-A8DD-7644B2422933}" type="slidenum">
              <a:rPr lang="en-US" smtClean="0"/>
              <a:pPr>
                <a:defRPr/>
              </a:pPr>
              <a:t>‹#›</a:t>
            </a:fld>
            <a:endParaRPr lang="en-US" dirty="0"/>
          </a:p>
        </p:txBody>
      </p:sp>
      <p:sp>
        <p:nvSpPr>
          <p:cNvPr id="6" name="Picture Placeholder 5"/>
          <p:cNvSpPr>
            <a:spLocks noGrp="1"/>
          </p:cNvSpPr>
          <p:nvPr>
            <p:ph type="pic" sz="quarter" idx="11"/>
          </p:nvPr>
        </p:nvSpPr>
        <p:spPr>
          <a:xfrm>
            <a:off x="6105439" y="989946"/>
            <a:ext cx="5609483" cy="4896678"/>
          </a:xfrm>
        </p:spPr>
        <p:txBody>
          <a:bodyPr/>
          <a:lstStyle/>
          <a:p>
            <a:r>
              <a:rPr lang="en-US" dirty="0"/>
              <a:t>Click icon to add picture</a:t>
            </a:r>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33213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45741" y="0"/>
            <a:ext cx="7416800" cy="841248"/>
          </a:xfrm>
        </p:spPr>
        <p:txBody>
          <a:bodyPr/>
          <a:lstStyle>
            <a:lvl1pPr>
              <a:defRPr sz="24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93061" y="1053389"/>
            <a:ext cx="10928351" cy="4890211"/>
          </a:xfrm>
        </p:spPr>
        <p:txBody>
          <a:bodyPr/>
          <a:lstStyle>
            <a:lvl1pPr>
              <a:buClr>
                <a:schemeClr val="tx1"/>
              </a:buClr>
              <a:defRPr sz="2800">
                <a:solidFill>
                  <a:schemeClr val="tx1"/>
                </a:solidFill>
                <a:latin typeface="Arial Narrow" pitchFamily="34" charset="0"/>
              </a:defRPr>
            </a:lvl1pPr>
            <a:lvl2pPr>
              <a:buClr>
                <a:schemeClr val="tx1"/>
              </a:buClr>
              <a:defRPr sz="2400">
                <a:solidFill>
                  <a:schemeClr val="tx1"/>
                </a:solidFill>
                <a:latin typeface="Arial Narrow" pitchFamily="34" charset="0"/>
              </a:defRPr>
            </a:lvl2pPr>
            <a:lvl3pPr>
              <a:buClr>
                <a:schemeClr val="tx1"/>
              </a:buClr>
              <a:defRPr sz="2000">
                <a:solidFill>
                  <a:schemeClr val="tx1"/>
                </a:solidFill>
                <a:latin typeface="Arial Narrow" pitchFamily="34" charset="0"/>
              </a:defRPr>
            </a:lvl3pPr>
            <a:lvl4pPr>
              <a:buClr>
                <a:schemeClr val="tx1"/>
              </a:buClr>
              <a:defRPr sz="1800">
                <a:solidFill>
                  <a:schemeClr val="tx1"/>
                </a:solidFill>
                <a:latin typeface="Arial Narrow" pitchFamily="34" charset="0"/>
              </a:defRPr>
            </a:lvl4pPr>
            <a:lvl5pPr>
              <a:buClr>
                <a:schemeClr val="tx1"/>
              </a:buClr>
              <a:defRPr sz="180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5" name="Slide Number Placeholder 2"/>
          <p:cNvSpPr>
            <a:spLocks noGrp="1"/>
          </p:cNvSpPr>
          <p:nvPr>
            <p:ph type="sldNum" sz="quarter" idx="10"/>
          </p:nvPr>
        </p:nvSpPr>
        <p:spPr>
          <a:xfrm>
            <a:off x="10893288" y="6477001"/>
            <a:ext cx="821634" cy="340935"/>
          </a:xfrm>
          <a:prstGeom prst="rect">
            <a:avLst/>
          </a:prstGeom>
        </p:spPr>
        <p:txBody>
          <a:bodyPr/>
          <a:lstStyle>
            <a:lvl1pPr>
              <a:defRPr sz="1600"/>
            </a:lvl1pPr>
          </a:lstStyle>
          <a:p>
            <a:pPr>
              <a:defRPr/>
            </a:pPr>
            <a:fld id="{D68E8870-17DE-45C4-A8DD-7644B2422933}" type="slidenum">
              <a:rPr lang="en-US" smtClean="0"/>
              <a:pPr>
                <a:defRPr/>
              </a:pPr>
              <a:t>‹#›</a:t>
            </a:fld>
            <a:endParaRPr lang="en-US" dirty="0"/>
          </a:p>
        </p:txBody>
      </p:sp>
    </p:spTree>
    <p:extLst>
      <p:ext uri="{BB962C8B-B14F-4D97-AF65-F5344CB8AC3E}">
        <p14:creationId xmlns:p14="http://schemas.microsoft.com/office/powerpoint/2010/main" val="964989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0893288" y="6477001"/>
            <a:ext cx="821634" cy="340935"/>
          </a:xfrm>
          <a:prstGeom prst="rect">
            <a:avLst/>
          </a:prstGeom>
        </p:spPr>
        <p:txBody>
          <a:bodyPr/>
          <a:lstStyle>
            <a:lvl1pPr>
              <a:defRPr sz="1600"/>
            </a:lvl1pPr>
          </a:lstStyle>
          <a:p>
            <a:pPr>
              <a:defRPr/>
            </a:pPr>
            <a:fld id="{D68E8870-17DE-45C4-A8DD-7644B2422933}" type="slidenum">
              <a:rPr lang="en-US" smtClean="0"/>
              <a:pPr>
                <a:defRPr/>
              </a:pPr>
              <a:t>‹#›</a:t>
            </a:fld>
            <a:endParaRPr lang="en-US" dirty="0"/>
          </a:p>
        </p:txBody>
      </p:sp>
      <p:sp>
        <p:nvSpPr>
          <p:cNvPr id="7" name="Content Placeholder 6"/>
          <p:cNvSpPr>
            <a:spLocks noGrp="1"/>
          </p:cNvSpPr>
          <p:nvPr>
            <p:ph sz="quarter" idx="11"/>
          </p:nvPr>
        </p:nvSpPr>
        <p:spPr>
          <a:xfrm>
            <a:off x="480132" y="1046715"/>
            <a:ext cx="11250613" cy="5075237"/>
          </a:xfrm>
        </p:spPr>
        <p:txBody>
          <a:bodyPr/>
          <a:lstStyle>
            <a:lvl1pPr>
              <a:spcBef>
                <a:spcPts val="300"/>
              </a:spcBef>
              <a:defRPr/>
            </a:lvl1pPr>
            <a:lvl2pPr>
              <a:spcBef>
                <a:spcPts val="300"/>
              </a:spcBef>
              <a:defRPr/>
            </a:lvl2pPr>
            <a:lvl3pPr marL="1523962" indent="-304792">
              <a:spcBef>
                <a:spcPts val="300"/>
              </a:spcBef>
              <a:buClr>
                <a:schemeClr val="tx1"/>
              </a:buClr>
              <a:buFont typeface="Wingdings" charset="2"/>
              <a:buChar char="v"/>
              <a:defRPr sz="2000">
                <a:latin typeface="Arial Narrow" charset="0"/>
                <a:ea typeface="Arial Narrow" charset="0"/>
                <a:cs typeface="Arial Narrow"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itle 3"/>
          <p:cNvSpPr txBox="1">
            <a:spLocks/>
          </p:cNvSpPr>
          <p:nvPr userDrawn="1"/>
        </p:nvSpPr>
        <p:spPr bwMode="auto">
          <a:xfrm>
            <a:off x="1279859" y="0"/>
            <a:ext cx="9312676"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r>
              <a:rPr lang="en-US" dirty="0" smtClean="0"/>
              <a:t>Addressing the</a:t>
            </a:r>
            <a:r>
              <a:rPr lang="en-US" baseline="0" dirty="0" smtClean="0"/>
              <a:t> Challenges of Rigorous Validation</a:t>
            </a:r>
            <a:endParaRPr lang="en-US" dirty="0"/>
          </a:p>
        </p:txBody>
      </p:sp>
    </p:spTree>
    <p:extLst>
      <p:ext uri="{BB962C8B-B14F-4D97-AF65-F5344CB8AC3E}">
        <p14:creationId xmlns:p14="http://schemas.microsoft.com/office/powerpoint/2010/main" val="3435002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Bulleted Text and Pictu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0893288" y="6477001"/>
            <a:ext cx="821634" cy="340935"/>
          </a:xfrm>
          <a:prstGeom prst="rect">
            <a:avLst/>
          </a:prstGeom>
        </p:spPr>
        <p:txBody>
          <a:bodyPr/>
          <a:lstStyle>
            <a:lvl1pPr>
              <a:defRPr sz="1600"/>
            </a:lvl1pPr>
          </a:lstStyle>
          <a:p>
            <a:pPr>
              <a:defRPr/>
            </a:pPr>
            <a:fld id="{D68E8870-17DE-45C4-A8DD-7644B2422933}" type="slidenum">
              <a:rPr lang="en-US" smtClean="0"/>
              <a:pPr>
                <a:defRPr/>
              </a:pPr>
              <a:t>‹#›</a:t>
            </a:fld>
            <a:endParaRPr lang="en-US" dirty="0"/>
          </a:p>
        </p:txBody>
      </p:sp>
      <p:sp>
        <p:nvSpPr>
          <p:cNvPr id="6" name="Picture Placeholder 5"/>
          <p:cNvSpPr>
            <a:spLocks noGrp="1"/>
          </p:cNvSpPr>
          <p:nvPr>
            <p:ph type="pic" sz="quarter" idx="11"/>
          </p:nvPr>
        </p:nvSpPr>
        <p:spPr>
          <a:xfrm>
            <a:off x="6105439" y="989946"/>
            <a:ext cx="5609483" cy="4896678"/>
          </a:xfrm>
        </p:spPr>
        <p:txBody>
          <a:bodyPr/>
          <a:lstStyle/>
          <a:p>
            <a:r>
              <a:rPr lang="en-US" dirty="0" smtClean="0"/>
              <a:t>Click icon to add picture</a:t>
            </a:r>
            <a:endParaRPr lang="en-US" dirty="0"/>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itle 3"/>
          <p:cNvSpPr txBox="1">
            <a:spLocks/>
          </p:cNvSpPr>
          <p:nvPr userDrawn="1"/>
        </p:nvSpPr>
        <p:spPr bwMode="auto">
          <a:xfrm>
            <a:off x="1279859" y="0"/>
            <a:ext cx="9312676"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r>
              <a:rPr lang="en-US" dirty="0" smtClean="0"/>
              <a:t>Addressing the</a:t>
            </a:r>
            <a:r>
              <a:rPr lang="en-US" baseline="0" dirty="0" smtClean="0"/>
              <a:t> Challenges of Rigorous Validation</a:t>
            </a:r>
            <a:endParaRPr lang="en-US" dirty="0"/>
          </a:p>
        </p:txBody>
      </p:sp>
    </p:spTree>
    <p:extLst>
      <p:ext uri="{BB962C8B-B14F-4D97-AF65-F5344CB8AC3E}">
        <p14:creationId xmlns:p14="http://schemas.microsoft.com/office/powerpoint/2010/main" val="3198714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13063"/>
            <a:ext cx="12192000" cy="708594"/>
          </a:xfrm>
          <a:prstGeom prst="rect">
            <a:avLst/>
          </a:prstGeom>
        </p:spPr>
      </p:pic>
      <p:sp>
        <p:nvSpPr>
          <p:cNvPr id="98314" name="Rectangle 10"/>
          <p:cNvSpPr>
            <a:spLocks noGrp="1" noChangeArrowheads="1"/>
          </p:cNvSpPr>
          <p:nvPr>
            <p:ph type="body" idx="1"/>
          </p:nvPr>
        </p:nvSpPr>
        <p:spPr bwMode="auto">
          <a:xfrm>
            <a:off x="601963" y="989946"/>
            <a:ext cx="11006952"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98324" name="Rectangle 20"/>
          <p:cNvSpPr>
            <a:spLocks noGrp="1" noChangeArrowheads="1"/>
          </p:cNvSpPr>
          <p:nvPr>
            <p:ph type="title"/>
          </p:nvPr>
        </p:nvSpPr>
        <p:spPr bwMode="auto">
          <a:xfrm>
            <a:off x="2397039" y="0"/>
            <a:ext cx="7416800"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a:t>
            </a:r>
          </a:p>
        </p:txBody>
      </p:sp>
      <p:sp>
        <p:nvSpPr>
          <p:cNvPr id="10" name="Rectangle 3"/>
          <p:cNvSpPr>
            <a:spLocks noGrp="1" noChangeArrowheads="1"/>
          </p:cNvSpPr>
          <p:nvPr>
            <p:ph type="sldNum" sz="quarter" idx="4"/>
          </p:nvPr>
        </p:nvSpPr>
        <p:spPr>
          <a:xfrm>
            <a:off x="10893288" y="6477001"/>
            <a:ext cx="821634" cy="340935"/>
          </a:xfrm>
          <a:prstGeom prst="rect">
            <a:avLst/>
          </a:prstGeom>
        </p:spPr>
        <p:txBody>
          <a:bodyPr/>
          <a:lstStyle>
            <a:lvl1pPr algn="r">
              <a:defRPr sz="2133"/>
            </a:lvl1pPr>
          </a:lstStyle>
          <a:p>
            <a:pPr>
              <a:defRPr/>
            </a:pPr>
            <a:fld id="{D68E8870-17DE-45C4-A8DD-7644B2422933}" type="slidenum">
              <a:rPr lang="en-US" smtClean="0"/>
              <a:pPr>
                <a:defRPr/>
              </a:pPr>
              <a:t>‹#›</a:t>
            </a:fld>
            <a:endParaRPr lang="en-US" dirty="0"/>
          </a:p>
        </p:txBody>
      </p:sp>
      <p:grpSp>
        <p:nvGrpSpPr>
          <p:cNvPr id="6" name="Group 5"/>
          <p:cNvGrpSpPr/>
          <p:nvPr userDrawn="1"/>
        </p:nvGrpSpPr>
        <p:grpSpPr>
          <a:xfrm>
            <a:off x="177576" y="6503087"/>
            <a:ext cx="1127548" cy="282877"/>
            <a:chOff x="177576" y="6503087"/>
            <a:chExt cx="1127548" cy="282877"/>
          </a:xfrm>
        </p:grpSpPr>
        <p:sp>
          <p:nvSpPr>
            <p:cNvPr id="22" name="Rectangle 21"/>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23" name="Picture 22" descr="twitterlogosmall.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7576" y="6503087"/>
              <a:ext cx="424387" cy="257814"/>
            </a:xfrm>
            <a:prstGeom prst="rect">
              <a:avLst/>
            </a:prstGeom>
          </p:spPr>
        </p:pic>
      </p:grpSp>
      <p:grpSp>
        <p:nvGrpSpPr>
          <p:cNvPr id="5" name="Group 4"/>
          <p:cNvGrpSpPr/>
          <p:nvPr userDrawn="1"/>
        </p:nvGrpSpPr>
        <p:grpSpPr>
          <a:xfrm>
            <a:off x="1305124" y="6512595"/>
            <a:ext cx="1338900" cy="276999"/>
            <a:chOff x="2207996" y="6472185"/>
            <a:chExt cx="1338900" cy="276999"/>
          </a:xfrm>
        </p:grpSpPr>
        <p:pic>
          <p:nvPicPr>
            <p:cNvPr id="25" name="Picture 24" descr="YouTube_icon_block.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6" name="Rectangle 25"/>
            <p:cNvSpPr/>
            <p:nvPr/>
          </p:nvSpPr>
          <p:spPr>
            <a:xfrm>
              <a:off x="2513023" y="6472185"/>
              <a:ext cx="1033873" cy="276999"/>
            </a:xfrm>
            <a:prstGeom prst="rect">
              <a:avLst/>
            </a:prstGeom>
          </p:spPr>
          <p:txBody>
            <a:bodyPr wrap="none">
              <a:spAutoFit/>
            </a:bodyPr>
            <a:lstStyle/>
            <a:p>
              <a:r>
                <a:rPr lang="en-US" sz="1200" b="1" dirty="0">
                  <a:latin typeface="Arial"/>
                  <a:cs typeface="Arial"/>
                </a:rPr>
                <a:t>NTSAToday</a:t>
              </a:r>
            </a:p>
          </p:txBody>
        </p:sp>
      </p:grpSp>
      <p:pic>
        <p:nvPicPr>
          <p:cNvPr id="13" name="Picture 12" descr="A picture containing outdoor, person, weapon&#10;&#10;Description automatically generated">
            <a:extLst>
              <a:ext uri="{FF2B5EF4-FFF2-40B4-BE49-F238E27FC236}">
                <a16:creationId xmlns:a16="http://schemas.microsoft.com/office/drawing/2014/main" id="{B14E10FF-C8D8-FF4A-9BE4-B8E11F206936}"/>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4953" y="-96405"/>
            <a:ext cx="960719" cy="1159892"/>
          </a:xfrm>
          <a:prstGeom prst="rect">
            <a:avLst/>
          </a:prstGeom>
          <a:effectLst>
            <a:outerShdw blurRad="50800" dist="45243" dir="9720000" sx="94000" sy="94000" algn="tl" rotWithShape="0">
              <a:prstClr val="black">
                <a:alpha val="98074"/>
              </a:prstClr>
            </a:outerShdw>
          </a:effectLst>
        </p:spPr>
      </p:pic>
      <p:pic>
        <p:nvPicPr>
          <p:cNvPr id="14" name="Picture 13" descr="Icon, arrow&#10;&#10;Description automatically generated with medium confidence">
            <a:extLst>
              <a:ext uri="{FF2B5EF4-FFF2-40B4-BE49-F238E27FC236}">
                <a16:creationId xmlns:a16="http://schemas.microsoft.com/office/drawing/2014/main" id="{46471D51-9AB8-8342-BBE5-46FBFDA0D49C}"/>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723965" y="6400801"/>
            <a:ext cx="457199" cy="457199"/>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76" r:id="rId4"/>
    <p:sldLayoutId id="2147483678" r:id="rId5"/>
    <p:sldLayoutId id="2147483679" r:id="rId6"/>
  </p:sldLayoutIdLst>
  <p:hf hdr="0" ftr="0" dt="0"/>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15.png"/><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image" Target="../media/image24.wmf"/><Relationship Id="rId5" Type="http://schemas.openxmlformats.org/officeDocument/2006/relationships/oleObject" Target="../embeddings/oleObject4.bin"/><Relationship Id="rId10" Type="http://schemas.openxmlformats.org/officeDocument/2006/relationships/image" Target="../media/image26.wmf"/><Relationship Id="rId4" Type="http://schemas.openxmlformats.org/officeDocument/2006/relationships/image" Target="../media/image23.wmf"/><Relationship Id="rId9" Type="http://schemas.openxmlformats.org/officeDocument/2006/relationships/oleObject" Target="../embeddings/oleObject6.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8"/>
          <p:cNvSpPr>
            <a:spLocks noGrp="1"/>
          </p:cNvSpPr>
          <p:nvPr>
            <p:ph type="body" sz="quarter" idx="10"/>
          </p:nvPr>
        </p:nvSpPr>
        <p:spPr>
          <a:xfrm>
            <a:off x="381000" y="1858346"/>
            <a:ext cx="11429999" cy="1229411"/>
          </a:xfrm>
        </p:spPr>
        <p:txBody>
          <a:bodyPr/>
          <a:lstStyle/>
          <a:p>
            <a:pPr>
              <a:spcBef>
                <a:spcPts val="0"/>
              </a:spcBef>
            </a:pPr>
            <a:r>
              <a:rPr lang="en-US" sz="3600" dirty="0">
                <a:solidFill>
                  <a:srgbClr val="0000FF"/>
                </a:solidFill>
              </a:rPr>
              <a:t>Addressing the Challenges</a:t>
            </a:r>
          </a:p>
          <a:p>
            <a:pPr>
              <a:spcBef>
                <a:spcPts val="0"/>
              </a:spcBef>
            </a:pPr>
            <a:r>
              <a:rPr lang="en-US" sz="3600" dirty="0">
                <a:solidFill>
                  <a:srgbClr val="0000FF"/>
                </a:solidFill>
              </a:rPr>
              <a:t>of Rigorous Model </a:t>
            </a:r>
            <a:r>
              <a:rPr lang="en-US" sz="3600" dirty="0" smtClean="0">
                <a:solidFill>
                  <a:srgbClr val="0000FF"/>
                </a:solidFill>
              </a:rPr>
              <a:t>Validation</a:t>
            </a:r>
          </a:p>
        </p:txBody>
      </p:sp>
      <p:sp>
        <p:nvSpPr>
          <p:cNvPr id="6" name="Text Placeholder 9"/>
          <p:cNvSpPr>
            <a:spLocks noGrp="1"/>
          </p:cNvSpPr>
          <p:nvPr>
            <p:ph type="body" sz="quarter" idx="11"/>
          </p:nvPr>
        </p:nvSpPr>
        <p:spPr>
          <a:xfrm>
            <a:off x="381000" y="3245603"/>
            <a:ext cx="11430000" cy="2926597"/>
          </a:xfrm>
        </p:spPr>
        <p:txBody>
          <a:bodyPr/>
          <a:lstStyle/>
          <a:p>
            <a:pPr>
              <a:spcBef>
                <a:spcPts val="0"/>
              </a:spcBef>
            </a:pPr>
            <a:r>
              <a:rPr lang="en-US" dirty="0">
                <a:latin typeface="Arial Narrow" pitchFamily="34" charset="0"/>
              </a:rPr>
              <a:t>Simone M. </a:t>
            </a:r>
            <a:r>
              <a:rPr lang="en-US" dirty="0" smtClean="0">
                <a:latin typeface="Arial Narrow" pitchFamily="34" charset="0"/>
              </a:rPr>
              <a:t>Youngblood</a:t>
            </a:r>
          </a:p>
          <a:p>
            <a:pPr>
              <a:spcBef>
                <a:spcPts val="0"/>
              </a:spcBef>
            </a:pPr>
            <a:r>
              <a:rPr lang="en-US" b="0" dirty="0" smtClean="0">
                <a:latin typeface="Arial Narrow" pitchFamily="34" charset="0"/>
              </a:rPr>
              <a:t>Johns Hopkins University Applied Physics Laboratory</a:t>
            </a:r>
          </a:p>
          <a:p>
            <a:pPr>
              <a:spcBef>
                <a:spcPts val="0"/>
              </a:spcBef>
            </a:pPr>
            <a:r>
              <a:rPr lang="en-US" b="0" dirty="0" smtClean="0">
                <a:latin typeface="Arial Narrow" pitchFamily="34" charset="0"/>
              </a:rPr>
              <a:t>240-228-7958  </a:t>
            </a:r>
            <a:r>
              <a:rPr lang="en-US" b="0" dirty="0">
                <a:latin typeface="Arial Narrow" pitchFamily="34" charset="0"/>
              </a:rPr>
              <a:t>Simone.Youngblood@jhuapl.edu</a:t>
            </a:r>
          </a:p>
          <a:p>
            <a:pPr>
              <a:spcBef>
                <a:spcPts val="0"/>
              </a:spcBef>
            </a:pPr>
            <a:endParaRPr lang="en-US" dirty="0">
              <a:latin typeface="Arial Narrow" pitchFamily="34" charset="0"/>
            </a:endParaRPr>
          </a:p>
          <a:p>
            <a:pPr>
              <a:spcBef>
                <a:spcPts val="0"/>
              </a:spcBef>
            </a:pPr>
            <a:r>
              <a:rPr lang="en-US" dirty="0">
                <a:latin typeface="Arial Narrow" pitchFamily="34" charset="0"/>
              </a:rPr>
              <a:t>Mikel D. Petty, Ph.D.</a:t>
            </a:r>
          </a:p>
          <a:p>
            <a:pPr>
              <a:spcBef>
                <a:spcPts val="0"/>
              </a:spcBef>
            </a:pPr>
            <a:r>
              <a:rPr lang="en-US" b="0" dirty="0">
                <a:latin typeface="Arial Narrow" pitchFamily="34" charset="0"/>
              </a:rPr>
              <a:t>University of Alabama in Huntsville</a:t>
            </a:r>
          </a:p>
          <a:p>
            <a:pPr>
              <a:spcBef>
                <a:spcPts val="0"/>
              </a:spcBef>
            </a:pPr>
            <a:r>
              <a:rPr lang="en-US" b="0" dirty="0">
                <a:latin typeface="Arial Narrow" pitchFamily="34" charset="0"/>
              </a:rPr>
              <a:t>256-824-6140  </a:t>
            </a:r>
            <a:r>
              <a:rPr lang="en-US" b="0" dirty="0" smtClean="0">
                <a:latin typeface="Arial Narrow" pitchFamily="34" charset="0"/>
              </a:rPr>
              <a:t>pettym@uah.edu</a:t>
            </a:r>
            <a:endParaRPr lang="en-US" b="0" dirty="0">
              <a:latin typeface="Arial Narrow" pitchFamily="34" charset="0"/>
            </a:endParaRPr>
          </a:p>
        </p:txBody>
      </p:sp>
      <p:pic>
        <p:nvPicPr>
          <p:cNvPr id="7" name="Picture 12" descr="Logo 2013, UAH, Sky blue over bl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9728" y="5089336"/>
            <a:ext cx="188277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Users\mpetty\Desktop\apl.small.vertical.blue.500p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57497" y="3245603"/>
            <a:ext cx="2027238"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D68E8870-17DE-45C4-A8DD-7644B2422933}" type="slidenum">
              <a:rPr lang="en-US" smtClean="0"/>
              <a:pPr>
                <a:defRPr/>
              </a:pPr>
              <a:t>1</a:t>
            </a:fld>
            <a:endParaRPr lang="en-US" dirty="0"/>
          </a:p>
        </p:txBody>
      </p:sp>
    </p:spTree>
    <p:extLst>
      <p:ext uri="{BB962C8B-B14F-4D97-AF65-F5344CB8AC3E}">
        <p14:creationId xmlns:p14="http://schemas.microsoft.com/office/powerpoint/2010/main" val="36646863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81000" y="1066800"/>
            <a:ext cx="11430000" cy="5055152"/>
          </a:xfrm>
        </p:spPr>
        <p:txBody>
          <a:bodyPr/>
          <a:lstStyle/>
          <a:p>
            <a:pPr>
              <a:spcBef>
                <a:spcPts val="0"/>
              </a:spcBef>
            </a:pPr>
            <a:r>
              <a:rPr lang="en-US" b="1" dirty="0"/>
              <a:t>Definition:  Intended use</a:t>
            </a:r>
          </a:p>
          <a:p>
            <a:pPr marL="0" indent="0">
              <a:spcBef>
                <a:spcPts val="0"/>
              </a:spcBef>
              <a:buNone/>
            </a:pPr>
            <a:endParaRPr lang="en-US" sz="500" dirty="0" smtClean="0">
              <a:solidFill>
                <a:schemeClr val="tx2">
                  <a:lumMod val="60000"/>
                  <a:lumOff val="40000"/>
                </a:schemeClr>
              </a:solidFill>
            </a:endParaRPr>
          </a:p>
          <a:p>
            <a:pPr marL="0" indent="0">
              <a:spcBef>
                <a:spcPts val="0"/>
              </a:spcBef>
              <a:buNone/>
            </a:pPr>
            <a:r>
              <a:rPr lang="en-US" sz="2600" dirty="0">
                <a:solidFill>
                  <a:schemeClr val="tx2">
                    <a:lumMod val="60000"/>
                    <a:lumOff val="40000"/>
                  </a:schemeClr>
                </a:solidFill>
              </a:rPr>
              <a:t>Intended use.</a:t>
            </a:r>
            <a:r>
              <a:rPr lang="en-US" sz="2600" dirty="0"/>
              <a:t> The purpose for or function of a model</a:t>
            </a:r>
            <a:r>
              <a:rPr lang="en-US" sz="2600" dirty="0" smtClean="0"/>
              <a:t>; what </a:t>
            </a:r>
            <a:r>
              <a:rPr lang="en-US" sz="2600" dirty="0"/>
              <a:t>the model will be used for</a:t>
            </a:r>
            <a:r>
              <a:rPr lang="en-US" sz="2600" dirty="0" smtClean="0"/>
              <a:t>; the </a:t>
            </a:r>
            <a:r>
              <a:rPr lang="en-US" sz="2600" dirty="0"/>
              <a:t>problem to be addressed by the model. [DOD, 2012</a:t>
            </a:r>
            <a:r>
              <a:rPr lang="en-US" sz="2600" dirty="0" smtClean="0"/>
              <a:t>]</a:t>
            </a:r>
          </a:p>
          <a:p>
            <a:pPr marL="0" indent="0">
              <a:spcBef>
                <a:spcPts val="0"/>
              </a:spcBef>
              <a:buNone/>
            </a:pPr>
            <a:endParaRPr lang="en-US" sz="500" dirty="0" smtClean="0"/>
          </a:p>
          <a:p>
            <a:pPr marL="0" indent="0">
              <a:spcBef>
                <a:spcPts val="0"/>
              </a:spcBef>
              <a:buNone/>
            </a:pPr>
            <a:r>
              <a:rPr lang="en-US" sz="2600" dirty="0"/>
              <a:t>Characteristics [</a:t>
            </a:r>
            <a:r>
              <a:rPr lang="en-US" sz="2600" dirty="0"/>
              <a:t>Piersall</a:t>
            </a:r>
            <a:r>
              <a:rPr lang="en-US" sz="2600" dirty="0"/>
              <a:t>, 2014]</a:t>
            </a:r>
            <a:endParaRPr lang="en-US" sz="2600" dirty="0" smtClean="0"/>
          </a:p>
          <a:p>
            <a:pPr lvl="1">
              <a:spcBef>
                <a:spcPts val="0"/>
              </a:spcBef>
            </a:pPr>
            <a:r>
              <a:rPr lang="en-US" dirty="0" smtClean="0"/>
              <a:t>“</a:t>
            </a:r>
            <a:r>
              <a:rPr lang="en-US" dirty="0"/>
              <a:t>Not a capability, solution, or implementation”</a:t>
            </a:r>
          </a:p>
          <a:p>
            <a:pPr lvl="1">
              <a:spcBef>
                <a:spcPts val="0"/>
              </a:spcBef>
            </a:pPr>
            <a:r>
              <a:rPr lang="en-US" dirty="0" smtClean="0"/>
              <a:t>Expressed </a:t>
            </a:r>
            <a:r>
              <a:rPr lang="en-US" dirty="0"/>
              <a:t>from the perspective of the user</a:t>
            </a:r>
          </a:p>
          <a:p>
            <a:pPr lvl="1">
              <a:spcBef>
                <a:spcPts val="0"/>
              </a:spcBef>
            </a:pPr>
            <a:r>
              <a:rPr lang="en-US" dirty="0" smtClean="0"/>
              <a:t>Should </a:t>
            </a:r>
            <a:r>
              <a:rPr lang="en-US" dirty="0"/>
              <a:t>be formally specified</a:t>
            </a:r>
          </a:p>
          <a:p>
            <a:pPr lvl="1">
              <a:spcBef>
                <a:spcPts val="0"/>
              </a:spcBef>
            </a:pPr>
            <a:endParaRPr lang="en-US" dirty="0"/>
          </a:p>
        </p:txBody>
      </p:sp>
      <p:sp>
        <p:nvSpPr>
          <p:cNvPr id="3" name="TextBox 2"/>
          <p:cNvSpPr txBox="1"/>
          <p:nvPr/>
        </p:nvSpPr>
        <p:spPr>
          <a:xfrm>
            <a:off x="381001" y="5253217"/>
            <a:ext cx="11429998" cy="892552"/>
          </a:xfrm>
          <a:prstGeom prst="rect">
            <a:avLst/>
          </a:prstGeom>
          <a:solidFill>
            <a:srgbClr val="CCFFFF"/>
          </a:solidFill>
        </p:spPr>
        <p:txBody>
          <a:bodyPr wrap="square" rtlCol="0">
            <a:spAutoFit/>
          </a:bodyPr>
          <a:lstStyle/>
          <a:p>
            <a:pPr algn="ctr"/>
            <a:r>
              <a:rPr lang="en-US" sz="2600" dirty="0">
                <a:latin typeface="Arial Narrow" pitchFamily="34" charset="0"/>
              </a:rPr>
              <a:t>“Modeling and simulation is always goal-driven, … , we should know the purpose</a:t>
            </a:r>
            <a:br>
              <a:rPr lang="en-US" sz="2600" dirty="0">
                <a:latin typeface="Arial Narrow" pitchFamily="34" charset="0"/>
              </a:rPr>
            </a:br>
            <a:r>
              <a:rPr lang="en-US" sz="2600" dirty="0">
                <a:latin typeface="Arial Narrow" pitchFamily="34" charset="0"/>
              </a:rPr>
              <a:t>of our potential model before we sit down to create it.”  [</a:t>
            </a:r>
            <a:r>
              <a:rPr lang="en-US" sz="2600" dirty="0">
                <a:latin typeface="Arial Narrow" pitchFamily="34" charset="0"/>
              </a:rPr>
              <a:t>Cellier</a:t>
            </a:r>
            <a:r>
              <a:rPr lang="en-US" sz="2600" dirty="0">
                <a:latin typeface="Arial Narrow" pitchFamily="34" charset="0"/>
              </a:rPr>
              <a:t>, 1991] </a:t>
            </a:r>
          </a:p>
        </p:txBody>
      </p:sp>
      <p:sp>
        <p:nvSpPr>
          <p:cNvPr id="4" name="TextBox 3"/>
          <p:cNvSpPr txBox="1"/>
          <p:nvPr/>
        </p:nvSpPr>
        <p:spPr>
          <a:xfrm>
            <a:off x="381000" y="4195459"/>
            <a:ext cx="11429999" cy="892552"/>
          </a:xfrm>
          <a:prstGeom prst="rect">
            <a:avLst/>
          </a:prstGeom>
          <a:solidFill>
            <a:srgbClr val="CCFFFF"/>
          </a:solidFill>
        </p:spPr>
        <p:txBody>
          <a:bodyPr wrap="square" rtlCol="0">
            <a:spAutoFit/>
          </a:bodyPr>
          <a:lstStyle/>
          <a:p>
            <a:pPr algn="ctr"/>
            <a:r>
              <a:rPr lang="en-US" sz="2600" dirty="0">
                <a:latin typeface="Arial Narrow" pitchFamily="34" charset="0"/>
              </a:rPr>
              <a:t>“Any attempt to suppress the role of the intentions of the investigator, B,</a:t>
            </a:r>
            <a:br>
              <a:rPr lang="en-US" sz="2600" dirty="0">
                <a:latin typeface="Arial Narrow" pitchFamily="34" charset="0"/>
              </a:rPr>
            </a:br>
            <a:r>
              <a:rPr lang="en-US" sz="2600" dirty="0">
                <a:latin typeface="Arial Narrow" pitchFamily="34" charset="0"/>
              </a:rPr>
              <a:t>leads to circular definitions or to ambiguities about essential features ...”  [Minsky, 1965] </a:t>
            </a:r>
          </a:p>
        </p:txBody>
      </p:sp>
      <p:sp>
        <p:nvSpPr>
          <p:cNvPr id="5" name="Slide Number Placeholder 4"/>
          <p:cNvSpPr>
            <a:spLocks noGrp="1"/>
          </p:cNvSpPr>
          <p:nvPr>
            <p:ph type="sldNum" sz="quarter" idx="10"/>
          </p:nvPr>
        </p:nvSpPr>
        <p:spPr/>
        <p:txBody>
          <a:bodyPr/>
          <a:lstStyle/>
          <a:p>
            <a:pPr>
              <a:defRPr/>
            </a:pPr>
            <a:fld id="{D68E8870-17DE-45C4-A8DD-7644B2422933}" type="slidenum">
              <a:rPr lang="en-US" smtClean="0"/>
              <a:pPr>
                <a:defRPr/>
              </a:pPr>
              <a:t>10</a:t>
            </a:fld>
            <a:endParaRPr lang="en-US" dirty="0"/>
          </a:p>
        </p:txBody>
      </p:sp>
    </p:spTree>
    <p:extLst>
      <p:ext uri="{BB962C8B-B14F-4D97-AF65-F5344CB8AC3E}">
        <p14:creationId xmlns:p14="http://schemas.microsoft.com/office/powerpoint/2010/main" val="24875117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81000" y="1066800"/>
            <a:ext cx="11430000" cy="5105400"/>
          </a:xfrm>
        </p:spPr>
        <p:txBody>
          <a:bodyPr/>
          <a:lstStyle/>
          <a:p>
            <a:pPr>
              <a:spcBef>
                <a:spcPts val="0"/>
              </a:spcBef>
            </a:pPr>
            <a:r>
              <a:rPr lang="en-US" b="1" dirty="0"/>
              <a:t>Definition:  Verification</a:t>
            </a:r>
          </a:p>
          <a:p>
            <a:pPr marL="0" indent="0">
              <a:spcBef>
                <a:spcPts val="0"/>
              </a:spcBef>
              <a:buNone/>
            </a:pPr>
            <a:endParaRPr lang="en-US" sz="500" dirty="0" smtClean="0">
              <a:solidFill>
                <a:schemeClr val="tx2">
                  <a:lumMod val="60000"/>
                  <a:lumOff val="40000"/>
                </a:schemeClr>
              </a:solidFill>
            </a:endParaRPr>
          </a:p>
          <a:p>
            <a:pPr marL="0" indent="0">
              <a:spcBef>
                <a:spcPts val="0"/>
              </a:spcBef>
              <a:buNone/>
            </a:pPr>
            <a:r>
              <a:rPr lang="en-US" sz="2600" dirty="0">
                <a:solidFill>
                  <a:schemeClr val="tx2">
                    <a:lumMod val="60000"/>
                    <a:lumOff val="40000"/>
                  </a:schemeClr>
                </a:solidFill>
              </a:rPr>
              <a:t>Verification.</a:t>
            </a:r>
            <a:r>
              <a:rPr lang="en-US" sz="2600" dirty="0"/>
              <a:t> The process of determining that a model implementation and its associated data accurately represents the developer’s conceptual description and specifications. [DOD, 2009</a:t>
            </a:r>
            <a:r>
              <a:rPr lang="en-US" sz="2600" dirty="0" smtClean="0"/>
              <a:t>]</a:t>
            </a:r>
          </a:p>
          <a:p>
            <a:pPr marL="0" indent="0">
              <a:spcBef>
                <a:spcPts val="0"/>
              </a:spcBef>
              <a:buNone/>
            </a:pPr>
            <a:endParaRPr lang="en-US" sz="500" dirty="0"/>
          </a:p>
          <a:p>
            <a:pPr lvl="1">
              <a:spcBef>
                <a:spcPts val="0"/>
              </a:spcBef>
            </a:pPr>
            <a:r>
              <a:rPr lang="en-US" dirty="0" smtClean="0"/>
              <a:t>Transformational </a:t>
            </a:r>
            <a:r>
              <a:rPr lang="en-US" dirty="0"/>
              <a:t>accuracy [</a:t>
            </a:r>
            <a:r>
              <a:rPr lang="en-US" dirty="0"/>
              <a:t>Balci</a:t>
            </a:r>
            <a:r>
              <a:rPr lang="en-US" dirty="0"/>
              <a:t>, 2002]</a:t>
            </a:r>
          </a:p>
          <a:p>
            <a:pPr lvl="2">
              <a:spcBef>
                <a:spcPts val="0"/>
              </a:spcBef>
            </a:pPr>
            <a:r>
              <a:rPr lang="en-US" dirty="0" smtClean="0"/>
              <a:t>Transform </a:t>
            </a:r>
            <a:r>
              <a:rPr lang="en-US" dirty="0"/>
              <a:t>specifications to code </a:t>
            </a:r>
          </a:p>
          <a:p>
            <a:pPr lvl="1">
              <a:spcBef>
                <a:spcPts val="0"/>
              </a:spcBef>
            </a:pPr>
            <a:r>
              <a:rPr lang="en-US" dirty="0" smtClean="0"/>
              <a:t>Software </a:t>
            </a:r>
            <a:r>
              <a:rPr lang="en-US" dirty="0"/>
              <a:t>engineering quality</a:t>
            </a:r>
          </a:p>
          <a:p>
            <a:pPr lvl="2">
              <a:spcBef>
                <a:spcPts val="0"/>
              </a:spcBef>
            </a:pPr>
            <a:r>
              <a:rPr lang="en-US" dirty="0" smtClean="0"/>
              <a:t>Software </a:t>
            </a:r>
            <a:r>
              <a:rPr lang="en-US" dirty="0"/>
              <a:t>engineering methods apply</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11</a:t>
            </a:fld>
            <a:endParaRPr lang="en-US" dirty="0"/>
          </a:p>
        </p:txBody>
      </p:sp>
    </p:spTree>
    <p:extLst>
      <p:ext uri="{BB962C8B-B14F-4D97-AF65-F5344CB8AC3E}">
        <p14:creationId xmlns:p14="http://schemas.microsoft.com/office/powerpoint/2010/main" val="14860439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81000" y="1066800"/>
            <a:ext cx="11430000" cy="5105400"/>
          </a:xfrm>
        </p:spPr>
        <p:txBody>
          <a:bodyPr/>
          <a:lstStyle/>
          <a:p>
            <a:pPr>
              <a:spcBef>
                <a:spcPts val="0"/>
              </a:spcBef>
            </a:pPr>
            <a:r>
              <a:rPr lang="en-US" b="1" dirty="0"/>
              <a:t>Definition:  Validation</a:t>
            </a:r>
            <a:endParaRPr lang="en-US" b="1" dirty="0" smtClean="0"/>
          </a:p>
          <a:p>
            <a:pPr marL="0" indent="0">
              <a:spcBef>
                <a:spcPts val="0"/>
              </a:spcBef>
              <a:buNone/>
            </a:pPr>
            <a:endParaRPr lang="en-US" sz="500" dirty="0" smtClean="0">
              <a:solidFill>
                <a:schemeClr val="tx2">
                  <a:lumMod val="60000"/>
                  <a:lumOff val="40000"/>
                </a:schemeClr>
              </a:solidFill>
            </a:endParaRPr>
          </a:p>
          <a:p>
            <a:pPr marL="0" indent="0">
              <a:spcBef>
                <a:spcPts val="0"/>
              </a:spcBef>
              <a:buNone/>
            </a:pPr>
            <a:r>
              <a:rPr lang="en-US" sz="2600" dirty="0" smtClean="0">
                <a:solidFill>
                  <a:schemeClr val="tx2">
                    <a:lumMod val="60000"/>
                    <a:lumOff val="40000"/>
                  </a:schemeClr>
                </a:solidFill>
              </a:rPr>
              <a:t>Validation.</a:t>
            </a:r>
            <a:r>
              <a:rPr lang="en-US" sz="2600" dirty="0"/>
              <a:t> Determining the degree to which a model or simulation and its associated data are an accurate representation of the real world from the perspective of the intended uses of the model. [DOD, </a:t>
            </a:r>
            <a:r>
              <a:rPr lang="en-US" sz="2600" dirty="0" smtClean="0"/>
              <a:t>2009]</a:t>
            </a:r>
          </a:p>
          <a:p>
            <a:pPr marL="0" indent="0">
              <a:spcBef>
                <a:spcPts val="0"/>
              </a:spcBef>
              <a:buNone/>
            </a:pPr>
            <a:endParaRPr lang="en-US" sz="500" dirty="0" smtClean="0"/>
          </a:p>
          <a:p>
            <a:pPr marL="0" indent="0">
              <a:spcBef>
                <a:spcPts val="0"/>
              </a:spcBef>
              <a:buNone/>
            </a:pPr>
            <a:r>
              <a:rPr lang="en-US" dirty="0" smtClean="0"/>
              <a:t>Comparing </a:t>
            </a:r>
            <a:r>
              <a:rPr lang="en-US" dirty="0"/>
              <a:t>model results with experimental </a:t>
            </a:r>
            <a:r>
              <a:rPr lang="en-US" dirty="0" smtClean="0"/>
              <a:t>data </a:t>
            </a:r>
            <a:r>
              <a:rPr lang="en-US" dirty="0"/>
              <a:t>[</a:t>
            </a:r>
            <a:r>
              <a:rPr lang="en-US" dirty="0"/>
              <a:t>Velten</a:t>
            </a:r>
            <a:r>
              <a:rPr lang="en-US" dirty="0"/>
              <a:t>, 2009</a:t>
            </a:r>
            <a:r>
              <a:rPr lang="en-US" dirty="0" smtClean="0"/>
              <a:t>]</a:t>
            </a:r>
          </a:p>
          <a:p>
            <a:pPr marL="0" indent="0">
              <a:spcBef>
                <a:spcPts val="0"/>
              </a:spcBef>
              <a:buNone/>
            </a:pPr>
            <a:endParaRPr lang="en-US" sz="500" dirty="0"/>
          </a:p>
          <a:p>
            <a:pPr lvl="1">
              <a:spcBef>
                <a:spcPts val="0"/>
              </a:spcBef>
            </a:pPr>
            <a:r>
              <a:rPr lang="en-US" dirty="0" smtClean="0"/>
              <a:t>Representational </a:t>
            </a:r>
            <a:r>
              <a:rPr lang="en-US" dirty="0"/>
              <a:t>accuracy [</a:t>
            </a:r>
            <a:r>
              <a:rPr lang="en-US" dirty="0"/>
              <a:t>Balci</a:t>
            </a:r>
            <a:r>
              <a:rPr lang="en-US" dirty="0"/>
              <a:t>, 2002]</a:t>
            </a:r>
          </a:p>
          <a:p>
            <a:pPr lvl="2">
              <a:spcBef>
                <a:spcPts val="0"/>
              </a:spcBef>
            </a:pPr>
            <a:r>
              <a:rPr lang="en-US" dirty="0" smtClean="0"/>
              <a:t>Recreate </a:t>
            </a:r>
            <a:r>
              <a:rPr lang="en-US" dirty="0"/>
              <a:t>simuland with results</a:t>
            </a:r>
          </a:p>
          <a:p>
            <a:pPr lvl="1">
              <a:spcBef>
                <a:spcPts val="0"/>
              </a:spcBef>
            </a:pPr>
            <a:r>
              <a:rPr lang="en-US" dirty="0" smtClean="0"/>
              <a:t>Modeling </a:t>
            </a:r>
            <a:r>
              <a:rPr lang="en-US" dirty="0"/>
              <a:t>quality</a:t>
            </a:r>
          </a:p>
          <a:p>
            <a:pPr lvl="2">
              <a:spcBef>
                <a:spcPts val="0"/>
              </a:spcBef>
            </a:pPr>
            <a:r>
              <a:rPr lang="en-US" dirty="0" smtClean="0"/>
              <a:t>Special </a:t>
            </a:r>
            <a:r>
              <a:rPr lang="en-US" dirty="0"/>
              <a:t>validation methods needed </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12</a:t>
            </a:fld>
            <a:endParaRPr lang="en-US" dirty="0"/>
          </a:p>
        </p:txBody>
      </p:sp>
    </p:spTree>
    <p:extLst>
      <p:ext uri="{BB962C8B-B14F-4D97-AF65-F5344CB8AC3E}">
        <p14:creationId xmlns:p14="http://schemas.microsoft.com/office/powerpoint/2010/main" val="10815673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81001" y="1077913"/>
            <a:ext cx="11430000" cy="5075237"/>
          </a:xfrm>
        </p:spPr>
        <p:txBody>
          <a:bodyPr/>
          <a:lstStyle/>
          <a:p>
            <a:pPr>
              <a:spcBef>
                <a:spcPts val="0"/>
              </a:spcBef>
            </a:pPr>
            <a:r>
              <a:rPr lang="en-US" b="1" dirty="0"/>
              <a:t>Sources of </a:t>
            </a:r>
            <a:r>
              <a:rPr lang="en-US" b="1" dirty="0" smtClean="0"/>
              <a:t>uncertainty </a:t>
            </a:r>
            <a:r>
              <a:rPr lang="en-US" b="1" dirty="0"/>
              <a:t>in M&amp;S </a:t>
            </a:r>
            <a:r>
              <a:rPr lang="en-US" dirty="0"/>
              <a:t>[Pace, 2009</a:t>
            </a:r>
            <a:r>
              <a:rPr lang="en-US" dirty="0" smtClean="0"/>
              <a:t>]</a:t>
            </a:r>
            <a:endParaRPr lang="en-US" dirty="0"/>
          </a:p>
        </p:txBody>
      </p:sp>
      <p:sp>
        <p:nvSpPr>
          <p:cNvPr id="4" name="Rectangle 3"/>
          <p:cNvSpPr/>
          <p:nvPr/>
        </p:nvSpPr>
        <p:spPr>
          <a:xfrm>
            <a:off x="1918447" y="3157538"/>
            <a:ext cx="2286000" cy="838200"/>
          </a:xfrm>
          <a:prstGeom prst="rect">
            <a:avLst/>
          </a:prstGeom>
          <a:solidFill>
            <a:srgbClr val="CCFF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schemeClr val="tx1"/>
                </a:solidFill>
                <a:latin typeface="Arial Narrow" pitchFamily="34" charset="0"/>
                <a:cs typeface="Arial" panose="020B0604020202020204" pitchFamily="34" charset="0"/>
              </a:rPr>
              <a:t>Simulation purpose,</a:t>
            </a:r>
          </a:p>
          <a:p>
            <a:pPr algn="ctr">
              <a:defRPr/>
            </a:pPr>
            <a:r>
              <a:rPr lang="en-US" sz="1800" dirty="0">
                <a:solidFill>
                  <a:schemeClr val="tx1"/>
                </a:solidFill>
                <a:latin typeface="Arial Narrow" pitchFamily="34" charset="0"/>
                <a:cs typeface="Arial" panose="020B0604020202020204" pitchFamily="34" charset="0"/>
              </a:rPr>
              <a:t>intended use,</a:t>
            </a:r>
          </a:p>
          <a:p>
            <a:pPr algn="ctr">
              <a:defRPr/>
            </a:pPr>
            <a:r>
              <a:rPr lang="en-US" sz="1800" dirty="0">
                <a:solidFill>
                  <a:schemeClr val="tx1"/>
                </a:solidFill>
                <a:latin typeface="Arial Narrow" pitchFamily="34" charset="0"/>
                <a:cs typeface="Arial" panose="020B0604020202020204" pitchFamily="34" charset="0"/>
              </a:rPr>
              <a:t>and requirements</a:t>
            </a:r>
          </a:p>
        </p:txBody>
      </p:sp>
      <p:sp>
        <p:nvSpPr>
          <p:cNvPr id="5" name="Rectangle 4"/>
          <p:cNvSpPr/>
          <p:nvPr/>
        </p:nvSpPr>
        <p:spPr>
          <a:xfrm>
            <a:off x="1918447" y="1855788"/>
            <a:ext cx="2286000" cy="838200"/>
          </a:xfrm>
          <a:prstGeom prst="rect">
            <a:avLst/>
          </a:prstGeom>
          <a:solidFill>
            <a:srgbClr val="CCFF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schemeClr val="tx1"/>
                </a:solidFill>
                <a:latin typeface="Arial Narrow" pitchFamily="34" charset="0"/>
                <a:cs typeface="Arial" panose="020B0604020202020204" pitchFamily="34" charset="0"/>
              </a:rPr>
              <a:t>Application domain</a:t>
            </a:r>
          </a:p>
          <a:p>
            <a:pPr algn="ctr">
              <a:defRPr/>
            </a:pPr>
            <a:r>
              <a:rPr lang="en-US" sz="1800" dirty="0">
                <a:solidFill>
                  <a:schemeClr val="tx1"/>
                </a:solidFill>
                <a:latin typeface="Arial Narrow" pitchFamily="34" charset="0"/>
                <a:cs typeface="Arial" panose="020B0604020202020204" pitchFamily="34" charset="0"/>
              </a:rPr>
              <a:t>(simuland)</a:t>
            </a:r>
          </a:p>
          <a:p>
            <a:pPr algn="ctr">
              <a:defRPr/>
            </a:pPr>
            <a:r>
              <a:rPr lang="en-US" sz="1800" dirty="0">
                <a:solidFill>
                  <a:schemeClr val="tx1"/>
                </a:solidFill>
                <a:latin typeface="Arial Narrow" pitchFamily="34" charset="0"/>
                <a:cs typeface="Arial" panose="020B0604020202020204" pitchFamily="34" charset="0"/>
              </a:rPr>
              <a:t>knowledge and theory </a:t>
            </a:r>
          </a:p>
        </p:txBody>
      </p:sp>
      <p:sp>
        <p:nvSpPr>
          <p:cNvPr id="6" name="Rectangle 5"/>
          <p:cNvSpPr/>
          <p:nvPr/>
        </p:nvSpPr>
        <p:spPr>
          <a:xfrm>
            <a:off x="1918447" y="4446588"/>
            <a:ext cx="2286000" cy="838200"/>
          </a:xfrm>
          <a:prstGeom prst="rect">
            <a:avLst/>
          </a:prstGeom>
          <a:solidFill>
            <a:srgbClr val="CCFF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schemeClr val="tx1"/>
                </a:solidFill>
                <a:latin typeface="Arial Narrow" pitchFamily="34" charset="0"/>
                <a:cs typeface="Arial" panose="020B0604020202020204" pitchFamily="34" charset="0"/>
              </a:rPr>
              <a:t>Conceptual model</a:t>
            </a:r>
          </a:p>
          <a:p>
            <a:pPr algn="ctr">
              <a:defRPr/>
            </a:pPr>
            <a:r>
              <a:rPr lang="en-US" sz="1800" dirty="0">
                <a:solidFill>
                  <a:schemeClr val="tx1"/>
                </a:solidFill>
                <a:latin typeface="Arial Narrow" pitchFamily="34" charset="0"/>
                <a:cs typeface="Arial" panose="020B0604020202020204" pitchFamily="34" charset="0"/>
              </a:rPr>
              <a:t>and software design</a:t>
            </a:r>
          </a:p>
        </p:txBody>
      </p:sp>
      <p:sp>
        <p:nvSpPr>
          <p:cNvPr id="7" name="Rectangle 6"/>
          <p:cNvSpPr/>
          <p:nvPr/>
        </p:nvSpPr>
        <p:spPr>
          <a:xfrm>
            <a:off x="4890247" y="4903788"/>
            <a:ext cx="2286000" cy="838200"/>
          </a:xfrm>
          <a:prstGeom prst="rect">
            <a:avLst/>
          </a:prstGeom>
          <a:solidFill>
            <a:srgbClr val="CCFF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schemeClr val="tx1"/>
                </a:solidFill>
                <a:latin typeface="Arial Narrow" pitchFamily="34" charset="0"/>
                <a:cs typeface="Arial" panose="020B0604020202020204" pitchFamily="34" charset="0"/>
              </a:rPr>
              <a:t>Software</a:t>
            </a:r>
          </a:p>
          <a:p>
            <a:pPr algn="ctr">
              <a:defRPr/>
            </a:pPr>
            <a:r>
              <a:rPr lang="en-US" sz="1800" dirty="0">
                <a:solidFill>
                  <a:schemeClr val="tx1"/>
                </a:solidFill>
                <a:latin typeface="Arial Narrow" pitchFamily="34" charset="0"/>
                <a:cs typeface="Arial" panose="020B0604020202020204" pitchFamily="34" charset="0"/>
              </a:rPr>
              <a:t>implementation</a:t>
            </a:r>
          </a:p>
        </p:txBody>
      </p:sp>
      <p:sp>
        <p:nvSpPr>
          <p:cNvPr id="8" name="Rectangle 7"/>
          <p:cNvSpPr/>
          <p:nvPr/>
        </p:nvSpPr>
        <p:spPr>
          <a:xfrm>
            <a:off x="7862047" y="4452938"/>
            <a:ext cx="2276475" cy="838200"/>
          </a:xfrm>
          <a:prstGeom prst="rect">
            <a:avLst/>
          </a:prstGeom>
          <a:solidFill>
            <a:srgbClr val="CCFF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schemeClr val="tx1"/>
                </a:solidFill>
                <a:latin typeface="Arial Narrow" pitchFamily="34" charset="0"/>
                <a:cs typeface="Arial" panose="020B0604020202020204" pitchFamily="34" charset="0"/>
              </a:rPr>
              <a:t>Simulation inputs</a:t>
            </a:r>
          </a:p>
          <a:p>
            <a:pPr algn="ctr">
              <a:defRPr/>
            </a:pPr>
            <a:r>
              <a:rPr lang="en-US" sz="1800" dirty="0">
                <a:solidFill>
                  <a:schemeClr val="tx1"/>
                </a:solidFill>
                <a:latin typeface="Arial Narrow" pitchFamily="34" charset="0"/>
                <a:cs typeface="Arial" panose="020B0604020202020204" pitchFamily="34" charset="0"/>
              </a:rPr>
              <a:t>and use</a:t>
            </a:r>
          </a:p>
        </p:txBody>
      </p:sp>
      <p:sp>
        <p:nvSpPr>
          <p:cNvPr id="9" name="Rectangle 8"/>
          <p:cNvSpPr/>
          <p:nvPr/>
        </p:nvSpPr>
        <p:spPr>
          <a:xfrm>
            <a:off x="7857285" y="3148013"/>
            <a:ext cx="2281237" cy="838200"/>
          </a:xfrm>
          <a:prstGeom prst="rect">
            <a:avLst/>
          </a:prstGeom>
          <a:solidFill>
            <a:srgbClr val="CCFF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schemeClr val="tx1"/>
                </a:solidFill>
                <a:latin typeface="Arial Narrow" pitchFamily="34" charset="0"/>
                <a:cs typeface="Arial" panose="020B0604020202020204" pitchFamily="34" charset="0"/>
              </a:rPr>
              <a:t>Validation referent</a:t>
            </a:r>
          </a:p>
        </p:txBody>
      </p:sp>
      <p:sp>
        <p:nvSpPr>
          <p:cNvPr id="10" name="Rectangle 9"/>
          <p:cNvSpPr/>
          <p:nvPr/>
        </p:nvSpPr>
        <p:spPr>
          <a:xfrm>
            <a:off x="7862047" y="1882776"/>
            <a:ext cx="2276475" cy="838200"/>
          </a:xfrm>
          <a:prstGeom prst="rect">
            <a:avLst/>
          </a:prstGeom>
          <a:solidFill>
            <a:srgbClr val="CCFF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schemeClr val="tx1"/>
                </a:solidFill>
                <a:latin typeface="Arial Narrow" pitchFamily="34" charset="0"/>
                <a:cs typeface="Arial" panose="020B0604020202020204" pitchFamily="34" charset="0"/>
              </a:rPr>
              <a:t>Simulation results</a:t>
            </a:r>
          </a:p>
          <a:p>
            <a:pPr algn="ctr">
              <a:defRPr/>
            </a:pPr>
            <a:r>
              <a:rPr lang="en-US" sz="1800" dirty="0">
                <a:solidFill>
                  <a:schemeClr val="tx1"/>
                </a:solidFill>
                <a:latin typeface="Arial Narrow" pitchFamily="34" charset="0"/>
                <a:cs typeface="Arial" panose="020B0604020202020204" pitchFamily="34" charset="0"/>
              </a:rPr>
              <a:t>interpretation</a:t>
            </a:r>
          </a:p>
        </p:txBody>
      </p:sp>
      <p:cxnSp>
        <p:nvCxnSpPr>
          <p:cNvPr id="11" name="Straight Arrow Connector 10"/>
          <p:cNvCxnSpPr>
            <a:stCxn id="5" idx="2"/>
            <a:endCxn id="4" idx="0"/>
          </p:cNvCxnSpPr>
          <p:nvPr/>
        </p:nvCxnSpPr>
        <p:spPr>
          <a:xfrm>
            <a:off x="3061447" y="2693988"/>
            <a:ext cx="0" cy="463550"/>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4" idx="2"/>
            <a:endCxn id="6" idx="0"/>
          </p:cNvCxnSpPr>
          <p:nvPr/>
        </p:nvCxnSpPr>
        <p:spPr>
          <a:xfrm>
            <a:off x="3061447" y="3995738"/>
            <a:ext cx="0" cy="450850"/>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7" idx="1"/>
          </p:cNvCxnSpPr>
          <p:nvPr/>
        </p:nvCxnSpPr>
        <p:spPr>
          <a:xfrm>
            <a:off x="4204447" y="5056188"/>
            <a:ext cx="685800" cy="266700"/>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8" idx="0"/>
            <a:endCxn id="9" idx="2"/>
          </p:cNvCxnSpPr>
          <p:nvPr/>
        </p:nvCxnSpPr>
        <p:spPr>
          <a:xfrm flipH="1" flipV="1">
            <a:off x="8997110" y="3986213"/>
            <a:ext cx="3175" cy="466725"/>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0"/>
            <a:endCxn id="10" idx="2"/>
          </p:cNvCxnSpPr>
          <p:nvPr/>
        </p:nvCxnSpPr>
        <p:spPr>
          <a:xfrm flipV="1">
            <a:off x="8997110" y="2720976"/>
            <a:ext cx="3175" cy="427037"/>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3"/>
          </p:cNvCxnSpPr>
          <p:nvPr/>
        </p:nvCxnSpPr>
        <p:spPr>
          <a:xfrm flipV="1">
            <a:off x="7176247" y="5056188"/>
            <a:ext cx="685800" cy="266700"/>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7" name="Cloud"/>
          <p:cNvSpPr>
            <a:spLocks noChangeAspect="1" noEditPoints="1" noChangeArrowheads="1"/>
          </p:cNvSpPr>
          <p:nvPr/>
        </p:nvSpPr>
        <p:spPr bwMode="auto">
          <a:xfrm>
            <a:off x="4898185" y="2693988"/>
            <a:ext cx="2286000" cy="17526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CC"/>
          </a:solidFill>
          <a:ln w="9525">
            <a:solidFill>
              <a:srgbClr val="000000"/>
            </a:solidFill>
            <a:miter lim="800000"/>
            <a:headEnd/>
            <a:tailEnd/>
          </a:ln>
          <a:effectLst>
            <a:outerShdw blurRad="50800" dist="76200" dir="2700000" algn="tl" rotWithShape="0">
              <a:prstClr val="black">
                <a:alpha val="40000"/>
              </a:prstClr>
            </a:outerShdw>
          </a:effectLst>
        </p:spPr>
        <p:txBody>
          <a:bodyPr anchor="ctr"/>
          <a:lstStyle/>
          <a:p>
            <a:pPr algn="ctr" fontAlgn="auto">
              <a:spcBef>
                <a:spcPts val="0"/>
              </a:spcBef>
              <a:spcAft>
                <a:spcPts val="0"/>
              </a:spcAft>
              <a:defRPr/>
            </a:pPr>
            <a:r>
              <a:rPr lang="en-US" sz="2400" i="1" dirty="0">
                <a:latin typeface="Arial Narrow" pitchFamily="34" charset="0"/>
                <a:cs typeface="Arial" panose="020B0604020202020204" pitchFamily="34" charset="0"/>
              </a:rPr>
              <a:t>Uncertainty</a:t>
            </a:r>
          </a:p>
        </p:txBody>
      </p:sp>
      <p:cxnSp>
        <p:nvCxnSpPr>
          <p:cNvPr id="18" name="Straight Arrow Connector 17"/>
          <p:cNvCxnSpPr/>
          <p:nvPr/>
        </p:nvCxnSpPr>
        <p:spPr>
          <a:xfrm>
            <a:off x="4204447" y="2465388"/>
            <a:ext cx="700088" cy="838200"/>
          </a:xfrm>
          <a:prstGeom prst="straightConnector1">
            <a:avLst/>
          </a:prstGeom>
          <a:ln w="12700">
            <a:solidFill>
              <a:srgbClr val="0000FF"/>
            </a:solidFill>
            <a:prstDash val="dash"/>
            <a:tailEnd type="stealth"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 idx="3"/>
            <a:endCxn id="17" idx="0"/>
          </p:cNvCxnSpPr>
          <p:nvPr/>
        </p:nvCxnSpPr>
        <p:spPr>
          <a:xfrm flipV="1">
            <a:off x="4204447" y="3570288"/>
            <a:ext cx="700088" cy="6350"/>
          </a:xfrm>
          <a:prstGeom prst="straightConnector1">
            <a:avLst/>
          </a:prstGeom>
          <a:ln w="12700">
            <a:solidFill>
              <a:srgbClr val="0000FF"/>
            </a:solidFill>
            <a:prstDash val="dash"/>
            <a:tailEnd type="stealth"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4204447" y="3836988"/>
            <a:ext cx="693738" cy="838200"/>
          </a:xfrm>
          <a:prstGeom prst="straightConnector1">
            <a:avLst/>
          </a:prstGeom>
          <a:ln w="12700">
            <a:solidFill>
              <a:srgbClr val="0000FF"/>
            </a:solidFill>
            <a:prstDash val="dash"/>
            <a:tailEnd type="stealth"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7176247" y="2465388"/>
            <a:ext cx="685800" cy="838200"/>
          </a:xfrm>
          <a:prstGeom prst="straightConnector1">
            <a:avLst/>
          </a:prstGeom>
          <a:ln w="12700">
            <a:solidFill>
              <a:srgbClr val="0000FF"/>
            </a:solidFill>
            <a:prstDash val="dash"/>
            <a:tailEnd type="stealth"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9" idx="1"/>
            <a:endCxn id="17" idx="2"/>
          </p:cNvCxnSpPr>
          <p:nvPr/>
        </p:nvCxnSpPr>
        <p:spPr>
          <a:xfrm flipH="1">
            <a:off x="7182597" y="3567113"/>
            <a:ext cx="674688" cy="3175"/>
          </a:xfrm>
          <a:prstGeom prst="straightConnector1">
            <a:avLst/>
          </a:prstGeom>
          <a:ln w="12700">
            <a:solidFill>
              <a:srgbClr val="0000FF"/>
            </a:solidFill>
            <a:prstDash val="dash"/>
            <a:tailEnd type="stealth"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7176247" y="3836988"/>
            <a:ext cx="681038" cy="838200"/>
          </a:xfrm>
          <a:prstGeom prst="straightConnector1">
            <a:avLst/>
          </a:prstGeom>
          <a:ln w="12700">
            <a:solidFill>
              <a:srgbClr val="0000FF"/>
            </a:solidFill>
            <a:prstDash val="dash"/>
            <a:tailEnd type="stealth"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7" idx="0"/>
            <a:endCxn id="17" idx="1"/>
          </p:cNvCxnSpPr>
          <p:nvPr/>
        </p:nvCxnSpPr>
        <p:spPr>
          <a:xfrm flipV="1">
            <a:off x="6033247" y="4445001"/>
            <a:ext cx="7938" cy="458787"/>
          </a:xfrm>
          <a:prstGeom prst="straightConnector1">
            <a:avLst/>
          </a:prstGeom>
          <a:ln w="12700">
            <a:solidFill>
              <a:srgbClr val="0000FF"/>
            </a:solidFill>
            <a:prstDash val="dash"/>
            <a:tailEnd type="stealth" w="lg" len="lg"/>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13</a:t>
            </a:fld>
            <a:endParaRPr lang="en-US" dirty="0"/>
          </a:p>
        </p:txBody>
      </p:sp>
    </p:spTree>
    <p:extLst>
      <p:ext uri="{BB962C8B-B14F-4D97-AF65-F5344CB8AC3E}">
        <p14:creationId xmlns:p14="http://schemas.microsoft.com/office/powerpoint/2010/main" val="14475076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81001" y="1066800"/>
            <a:ext cx="11430000" cy="5075237"/>
          </a:xfrm>
        </p:spPr>
        <p:txBody>
          <a:bodyPr/>
          <a:lstStyle/>
          <a:p>
            <a:pPr>
              <a:spcBef>
                <a:spcPts val="0"/>
              </a:spcBef>
            </a:pPr>
            <a:r>
              <a:rPr lang="en-US" b="1" dirty="0"/>
              <a:t>VV&amp;A errors and </a:t>
            </a:r>
            <a:r>
              <a:rPr lang="en-US" b="1" dirty="0" smtClean="0"/>
              <a:t>risks </a:t>
            </a:r>
            <a:r>
              <a:rPr lang="en-US" dirty="0"/>
              <a:t>[</a:t>
            </a:r>
            <a:r>
              <a:rPr lang="en-US" dirty="0"/>
              <a:t>Balci</a:t>
            </a:r>
            <a:r>
              <a:rPr lang="en-US" dirty="0"/>
              <a:t>, 1981] [</a:t>
            </a:r>
            <a:r>
              <a:rPr lang="en-US" dirty="0"/>
              <a:t>Balci</a:t>
            </a:r>
            <a:r>
              <a:rPr lang="en-US" dirty="0"/>
              <a:t>, 1985] [</a:t>
            </a:r>
            <a:r>
              <a:rPr lang="en-US" dirty="0"/>
              <a:t>Balci</a:t>
            </a:r>
            <a:r>
              <a:rPr lang="en-US" dirty="0"/>
              <a:t>, 1998</a:t>
            </a:r>
            <a:r>
              <a:rPr lang="en-US" dirty="0" smtClean="0"/>
              <a:t>]</a:t>
            </a:r>
            <a:endParaRPr lang="en-US" dirty="0"/>
          </a:p>
        </p:txBody>
      </p:sp>
      <p:pic>
        <p:nvPicPr>
          <p:cNvPr id="9218" name="Picture 2" descr="C:\Users\mpetty\Desktop\Validation ris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2530" y="1752600"/>
            <a:ext cx="9506939" cy="43434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14</a:t>
            </a:fld>
            <a:endParaRPr lang="en-US" dirty="0"/>
          </a:p>
        </p:txBody>
      </p:sp>
    </p:spTree>
    <p:extLst>
      <p:ext uri="{BB962C8B-B14F-4D97-AF65-F5344CB8AC3E}">
        <p14:creationId xmlns:p14="http://schemas.microsoft.com/office/powerpoint/2010/main" val="12149945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461255" y="1066800"/>
            <a:ext cx="11349745" cy="5105400"/>
          </a:xfrm>
        </p:spPr>
        <p:txBody>
          <a:bodyPr/>
          <a:lstStyle/>
          <a:p>
            <a:pPr>
              <a:spcBef>
                <a:spcPts val="0"/>
              </a:spcBef>
            </a:pPr>
            <a:r>
              <a:rPr lang="en-US" b="1" dirty="0"/>
              <a:t>Summary of VV&amp;A </a:t>
            </a:r>
            <a:r>
              <a:rPr lang="en-US" b="1" dirty="0" smtClean="0"/>
              <a:t>processes</a:t>
            </a:r>
          </a:p>
        </p:txBody>
      </p:sp>
      <p:sp>
        <p:nvSpPr>
          <p:cNvPr id="3" name="AutoShape 2"/>
          <p:cNvSpPr>
            <a:spLocks noChangeArrowheads="1"/>
          </p:cNvSpPr>
          <p:nvPr/>
        </p:nvSpPr>
        <p:spPr bwMode="auto">
          <a:xfrm>
            <a:off x="2759868" y="1816669"/>
            <a:ext cx="2243138" cy="673100"/>
          </a:xfrm>
          <a:prstGeom prst="flowChartAlternateProcess">
            <a:avLst/>
          </a:prstGeom>
          <a:solidFill>
            <a:srgbClr val="CCFFFF"/>
          </a:solidFill>
          <a:ln w="9525">
            <a:noFill/>
            <a:round/>
            <a:headEnd/>
            <a:tailEnd/>
          </a:ln>
          <a:effectLst/>
        </p:spPr>
        <p:txBody>
          <a:bodyPr wrap="none" anchor="ctr"/>
          <a:lstStyle/>
          <a:p>
            <a:pPr algn="ctr"/>
            <a:r>
              <a:rPr lang="en-US" altLang="en-US" sz="2200" b="1" dirty="0">
                <a:latin typeface="Arial Narrow" pitchFamily="34" charset="0"/>
              </a:rPr>
              <a:t>Requirements</a:t>
            </a:r>
            <a:endParaRPr lang="en-US" altLang="en-US" sz="2200" dirty="0">
              <a:latin typeface="Arial Narrow" pitchFamily="34" charset="0"/>
            </a:endParaRPr>
          </a:p>
        </p:txBody>
      </p:sp>
      <p:sp>
        <p:nvSpPr>
          <p:cNvPr id="4" name="Line 3"/>
          <p:cNvSpPr>
            <a:spLocks noChangeShapeType="1"/>
          </p:cNvSpPr>
          <p:nvPr/>
        </p:nvSpPr>
        <p:spPr bwMode="auto">
          <a:xfrm>
            <a:off x="7998618" y="2470719"/>
            <a:ext cx="838200" cy="1143000"/>
          </a:xfrm>
          <a:prstGeom prst="line">
            <a:avLst/>
          </a:prstGeom>
          <a:noFill/>
          <a:ln w="127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dirty="0"/>
          </a:p>
        </p:txBody>
      </p:sp>
      <p:sp>
        <p:nvSpPr>
          <p:cNvPr id="5" name="Text Box 4"/>
          <p:cNvSpPr txBox="1">
            <a:spLocks noChangeArrowheads="1"/>
          </p:cNvSpPr>
          <p:nvPr/>
        </p:nvSpPr>
        <p:spPr bwMode="auto">
          <a:xfrm>
            <a:off x="7288282" y="2699319"/>
            <a:ext cx="86273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eaLnBrk="1" hangingPunct="1"/>
            <a:r>
              <a:rPr lang="en-US" altLang="en-US" sz="1600" dirty="0">
                <a:latin typeface="Arial Narrow" pitchFamily="34" charset="0"/>
              </a:rPr>
              <a:t>Modeling</a:t>
            </a:r>
          </a:p>
        </p:txBody>
      </p:sp>
      <p:sp>
        <p:nvSpPr>
          <p:cNvPr id="6" name="Line 5"/>
          <p:cNvSpPr>
            <a:spLocks noChangeShapeType="1"/>
          </p:cNvSpPr>
          <p:nvPr/>
        </p:nvSpPr>
        <p:spPr bwMode="auto">
          <a:xfrm flipH="1">
            <a:off x="5901531" y="4283644"/>
            <a:ext cx="2692400" cy="1122363"/>
          </a:xfrm>
          <a:prstGeom prst="line">
            <a:avLst/>
          </a:prstGeom>
          <a:noFill/>
          <a:ln w="127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dirty="0"/>
          </a:p>
        </p:txBody>
      </p:sp>
      <p:sp>
        <p:nvSpPr>
          <p:cNvPr id="7" name="AutoShape 6"/>
          <p:cNvSpPr>
            <a:spLocks noChangeArrowheads="1"/>
          </p:cNvSpPr>
          <p:nvPr/>
        </p:nvSpPr>
        <p:spPr bwMode="auto">
          <a:xfrm>
            <a:off x="6574631" y="1816669"/>
            <a:ext cx="2243137" cy="673100"/>
          </a:xfrm>
          <a:prstGeom prst="flowChartAlternateProcess">
            <a:avLst/>
          </a:prstGeom>
          <a:solidFill>
            <a:srgbClr val="CCFFFF"/>
          </a:solidFill>
          <a:ln w="9525">
            <a:noFill/>
            <a:round/>
            <a:headEnd/>
            <a:tailEnd/>
          </a:ln>
          <a:effectLst/>
        </p:spPr>
        <p:txBody>
          <a:bodyPr wrap="none" anchor="ctr"/>
          <a:lstStyle/>
          <a:p>
            <a:pPr algn="ctr"/>
            <a:r>
              <a:rPr lang="en-US" altLang="en-US" sz="2200" b="1" dirty="0">
                <a:latin typeface="Arial Narrow" pitchFamily="34" charset="0"/>
              </a:rPr>
              <a:t>Simuland</a:t>
            </a:r>
          </a:p>
        </p:txBody>
      </p:sp>
      <p:sp>
        <p:nvSpPr>
          <p:cNvPr id="8" name="AutoShape 7"/>
          <p:cNvSpPr>
            <a:spLocks noChangeArrowheads="1"/>
          </p:cNvSpPr>
          <p:nvPr/>
        </p:nvSpPr>
        <p:spPr bwMode="auto">
          <a:xfrm>
            <a:off x="7584281" y="3612132"/>
            <a:ext cx="2243137" cy="671512"/>
          </a:xfrm>
          <a:prstGeom prst="flowChartAlternateProcess">
            <a:avLst/>
          </a:prstGeom>
          <a:solidFill>
            <a:srgbClr val="CCFFFF"/>
          </a:solidFill>
          <a:ln w="9525">
            <a:noFill/>
            <a:round/>
            <a:headEnd/>
            <a:tailEnd/>
          </a:ln>
          <a:effectLst/>
        </p:spPr>
        <p:txBody>
          <a:bodyPr wrap="none" anchor="ctr"/>
          <a:lstStyle/>
          <a:p>
            <a:pPr algn="ctr"/>
            <a:r>
              <a:rPr lang="en-US" altLang="en-US" sz="2200" b="1" dirty="0">
                <a:latin typeface="Arial Narrow" pitchFamily="34" charset="0"/>
              </a:rPr>
              <a:t>Conceptual</a:t>
            </a:r>
          </a:p>
          <a:p>
            <a:pPr algn="ctr"/>
            <a:r>
              <a:rPr lang="en-US" altLang="en-US" sz="2200" b="1" dirty="0">
                <a:latin typeface="Arial Narrow" pitchFamily="34" charset="0"/>
              </a:rPr>
              <a:t>model</a:t>
            </a:r>
            <a:endParaRPr lang="en-US" altLang="en-US" sz="2200" dirty="0">
              <a:latin typeface="Arial Narrow" pitchFamily="34" charset="0"/>
            </a:endParaRPr>
          </a:p>
        </p:txBody>
      </p:sp>
      <p:sp>
        <p:nvSpPr>
          <p:cNvPr id="9" name="AutoShape 8"/>
          <p:cNvSpPr>
            <a:spLocks noChangeArrowheads="1"/>
          </p:cNvSpPr>
          <p:nvPr/>
        </p:nvSpPr>
        <p:spPr bwMode="auto">
          <a:xfrm>
            <a:off x="1750218" y="3612132"/>
            <a:ext cx="2243138" cy="671512"/>
          </a:xfrm>
          <a:prstGeom prst="flowChartAlternateProcess">
            <a:avLst/>
          </a:prstGeom>
          <a:solidFill>
            <a:srgbClr val="CCFFFF"/>
          </a:solidFill>
          <a:ln w="9525">
            <a:noFill/>
            <a:round/>
            <a:headEnd/>
            <a:tailEnd/>
          </a:ln>
          <a:effectLst/>
        </p:spPr>
        <p:txBody>
          <a:bodyPr wrap="none" anchor="ctr"/>
          <a:lstStyle/>
          <a:p>
            <a:pPr algn="ctr"/>
            <a:r>
              <a:rPr lang="en-US" altLang="en-US" sz="2200" b="1" dirty="0">
                <a:latin typeface="Arial Narrow" pitchFamily="34" charset="0"/>
              </a:rPr>
              <a:t>Results</a:t>
            </a:r>
            <a:endParaRPr lang="en-US" altLang="en-US" sz="2200" dirty="0">
              <a:latin typeface="Arial Narrow" pitchFamily="34" charset="0"/>
            </a:endParaRPr>
          </a:p>
        </p:txBody>
      </p:sp>
      <p:sp>
        <p:nvSpPr>
          <p:cNvPr id="10" name="Line 9"/>
          <p:cNvSpPr>
            <a:spLocks noChangeShapeType="1"/>
          </p:cNvSpPr>
          <p:nvPr/>
        </p:nvSpPr>
        <p:spPr bwMode="auto">
          <a:xfrm flipH="1" flipV="1">
            <a:off x="2872581" y="4283644"/>
            <a:ext cx="2803525" cy="1106488"/>
          </a:xfrm>
          <a:prstGeom prst="line">
            <a:avLst/>
          </a:prstGeom>
          <a:noFill/>
          <a:ln w="127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dirty="0"/>
          </a:p>
        </p:txBody>
      </p:sp>
      <p:sp>
        <p:nvSpPr>
          <p:cNvPr id="11" name="Line 10"/>
          <p:cNvSpPr>
            <a:spLocks noChangeShapeType="1"/>
          </p:cNvSpPr>
          <p:nvPr/>
        </p:nvSpPr>
        <p:spPr bwMode="auto">
          <a:xfrm flipH="1" flipV="1">
            <a:off x="5003006" y="2153219"/>
            <a:ext cx="1571625" cy="0"/>
          </a:xfrm>
          <a:prstGeom prst="line">
            <a:avLst/>
          </a:prstGeom>
          <a:noFill/>
          <a:ln w="127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dirty="0"/>
          </a:p>
        </p:txBody>
      </p:sp>
      <p:sp>
        <p:nvSpPr>
          <p:cNvPr id="12" name="Text Box 11"/>
          <p:cNvSpPr txBox="1">
            <a:spLocks noChangeArrowheads="1"/>
          </p:cNvSpPr>
          <p:nvPr/>
        </p:nvSpPr>
        <p:spPr bwMode="auto">
          <a:xfrm>
            <a:off x="5911621" y="4347144"/>
            <a:ext cx="132760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altLang="en-US" sz="1600" dirty="0">
                <a:latin typeface="Arial Narrow" pitchFamily="34" charset="0"/>
              </a:rPr>
              <a:t>Implementation</a:t>
            </a:r>
          </a:p>
        </p:txBody>
      </p:sp>
      <p:sp>
        <p:nvSpPr>
          <p:cNvPr id="13" name="Text Box 12"/>
          <p:cNvSpPr txBox="1">
            <a:spLocks noChangeArrowheads="1"/>
          </p:cNvSpPr>
          <p:nvPr/>
        </p:nvSpPr>
        <p:spPr bwMode="auto">
          <a:xfrm>
            <a:off x="4142516" y="4347144"/>
            <a:ext cx="96532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altLang="en-US" sz="1600" dirty="0">
                <a:latin typeface="Arial Narrow" pitchFamily="34" charset="0"/>
              </a:rPr>
              <a:t>Simulation</a:t>
            </a:r>
          </a:p>
        </p:txBody>
      </p:sp>
      <p:sp>
        <p:nvSpPr>
          <p:cNvPr id="14" name="Text Box 13"/>
          <p:cNvSpPr txBox="1">
            <a:spLocks noChangeArrowheads="1"/>
          </p:cNvSpPr>
          <p:nvPr/>
        </p:nvSpPr>
        <p:spPr bwMode="auto">
          <a:xfrm>
            <a:off x="5026818" y="1584894"/>
            <a:ext cx="1524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altLang="en-US" sz="1600" dirty="0">
                <a:latin typeface="Arial Narrow" pitchFamily="34" charset="0"/>
              </a:rPr>
              <a:t>Requirements</a:t>
            </a:r>
          </a:p>
          <a:p>
            <a:pPr algn="ctr" eaLnBrk="1" hangingPunct="1"/>
            <a:r>
              <a:rPr lang="en-US" altLang="en-US" sz="1600" dirty="0">
                <a:latin typeface="Arial Narrow" pitchFamily="34" charset="0"/>
              </a:rPr>
              <a:t>analysis</a:t>
            </a:r>
          </a:p>
        </p:txBody>
      </p:sp>
      <p:sp>
        <p:nvSpPr>
          <p:cNvPr id="15" name="Line 14"/>
          <p:cNvSpPr>
            <a:spLocks noChangeShapeType="1"/>
          </p:cNvSpPr>
          <p:nvPr/>
        </p:nvSpPr>
        <p:spPr bwMode="auto">
          <a:xfrm flipH="1">
            <a:off x="6349206" y="4283644"/>
            <a:ext cx="2692400" cy="1122363"/>
          </a:xfrm>
          <a:prstGeom prst="line">
            <a:avLst/>
          </a:prstGeom>
          <a:noFill/>
          <a:ln w="12700">
            <a:solidFill>
              <a:schemeClr val="tx2">
                <a:lumMod val="60000"/>
                <a:lumOff val="40000"/>
              </a:schemeClr>
            </a:solidFill>
            <a:prstDash val="dash"/>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dirty="0"/>
          </a:p>
        </p:txBody>
      </p:sp>
      <p:sp>
        <p:nvSpPr>
          <p:cNvPr id="16" name="Text Box 15"/>
          <p:cNvSpPr txBox="1">
            <a:spLocks noChangeArrowheads="1"/>
          </p:cNvSpPr>
          <p:nvPr/>
        </p:nvSpPr>
        <p:spPr bwMode="auto">
          <a:xfrm>
            <a:off x="8636350" y="4367782"/>
            <a:ext cx="100418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altLang="en-US" sz="1600" dirty="0">
                <a:solidFill>
                  <a:schemeClr val="tx2">
                    <a:lumMod val="60000"/>
                    <a:lumOff val="40000"/>
                  </a:schemeClr>
                </a:solidFill>
                <a:latin typeface="Arial Narrow" pitchFamily="34" charset="0"/>
              </a:rPr>
              <a:t>Verification</a:t>
            </a:r>
          </a:p>
        </p:txBody>
      </p:sp>
      <p:sp>
        <p:nvSpPr>
          <p:cNvPr id="17" name="Line 16"/>
          <p:cNvSpPr>
            <a:spLocks noChangeShapeType="1"/>
          </p:cNvSpPr>
          <p:nvPr/>
        </p:nvSpPr>
        <p:spPr bwMode="auto">
          <a:xfrm flipH="1">
            <a:off x="2759868" y="2489769"/>
            <a:ext cx="1122363" cy="1122363"/>
          </a:xfrm>
          <a:prstGeom prst="line">
            <a:avLst/>
          </a:prstGeom>
          <a:noFill/>
          <a:ln w="12700">
            <a:solidFill>
              <a:schemeClr val="tx2">
                <a:lumMod val="60000"/>
                <a:lumOff val="40000"/>
              </a:schemeClr>
            </a:solidFill>
            <a:prstDash val="dash"/>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dirty="0"/>
          </a:p>
        </p:txBody>
      </p:sp>
      <p:sp>
        <p:nvSpPr>
          <p:cNvPr id="18" name="Text Box 17"/>
          <p:cNvSpPr txBox="1">
            <a:spLocks noChangeArrowheads="1"/>
          </p:cNvSpPr>
          <p:nvPr/>
        </p:nvSpPr>
        <p:spPr bwMode="auto">
          <a:xfrm>
            <a:off x="2065946" y="2685032"/>
            <a:ext cx="115448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altLang="en-US" sz="1600" dirty="0">
                <a:solidFill>
                  <a:schemeClr val="tx2">
                    <a:lumMod val="60000"/>
                    <a:lumOff val="40000"/>
                  </a:schemeClr>
                </a:solidFill>
                <a:latin typeface="Arial Narrow" pitchFamily="34" charset="0"/>
              </a:rPr>
              <a:t>Accreditation</a:t>
            </a:r>
          </a:p>
        </p:txBody>
      </p:sp>
      <p:sp>
        <p:nvSpPr>
          <p:cNvPr id="19" name="Line 18"/>
          <p:cNvSpPr>
            <a:spLocks noChangeShapeType="1"/>
          </p:cNvSpPr>
          <p:nvPr/>
        </p:nvSpPr>
        <p:spPr bwMode="auto">
          <a:xfrm flipH="1">
            <a:off x="2983706" y="2489769"/>
            <a:ext cx="4600575" cy="1122363"/>
          </a:xfrm>
          <a:prstGeom prst="line">
            <a:avLst/>
          </a:prstGeom>
          <a:noFill/>
          <a:ln w="12700">
            <a:solidFill>
              <a:schemeClr val="tx2">
                <a:lumMod val="60000"/>
                <a:lumOff val="40000"/>
              </a:schemeClr>
            </a:solidFill>
            <a:prstDash val="dash"/>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dirty="0"/>
          </a:p>
        </p:txBody>
      </p:sp>
      <p:sp>
        <p:nvSpPr>
          <p:cNvPr id="20" name="Text Box 19"/>
          <p:cNvSpPr txBox="1">
            <a:spLocks noChangeArrowheads="1"/>
          </p:cNvSpPr>
          <p:nvPr/>
        </p:nvSpPr>
        <p:spPr bwMode="auto">
          <a:xfrm>
            <a:off x="4264818" y="3308919"/>
            <a:ext cx="90653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altLang="en-US" sz="1600" dirty="0">
                <a:solidFill>
                  <a:schemeClr val="tx2">
                    <a:lumMod val="60000"/>
                    <a:lumOff val="40000"/>
                  </a:schemeClr>
                </a:solidFill>
                <a:latin typeface="Arial Narrow" pitchFamily="34" charset="0"/>
              </a:rPr>
              <a:t>Validation</a:t>
            </a:r>
          </a:p>
        </p:txBody>
      </p:sp>
      <p:sp>
        <p:nvSpPr>
          <p:cNvPr id="21" name="Line 20"/>
          <p:cNvSpPr>
            <a:spLocks noChangeShapeType="1"/>
          </p:cNvSpPr>
          <p:nvPr/>
        </p:nvSpPr>
        <p:spPr bwMode="auto">
          <a:xfrm flipV="1">
            <a:off x="1832768" y="5366319"/>
            <a:ext cx="679450" cy="0"/>
          </a:xfrm>
          <a:prstGeom prst="line">
            <a:avLst/>
          </a:prstGeom>
          <a:noFill/>
          <a:ln w="127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dirty="0"/>
          </a:p>
        </p:txBody>
      </p:sp>
      <p:sp>
        <p:nvSpPr>
          <p:cNvPr id="22" name="Text Box 21"/>
          <p:cNvSpPr txBox="1">
            <a:spLocks noChangeArrowheads="1"/>
          </p:cNvSpPr>
          <p:nvPr/>
        </p:nvSpPr>
        <p:spPr bwMode="auto">
          <a:xfrm>
            <a:off x="2787369" y="5198044"/>
            <a:ext cx="130548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altLang="en-US" sz="1600" dirty="0">
                <a:latin typeface="Arial Narrow" pitchFamily="34" charset="0"/>
              </a:rPr>
              <a:t>Transformation</a:t>
            </a:r>
          </a:p>
        </p:txBody>
      </p:sp>
      <p:sp>
        <p:nvSpPr>
          <p:cNvPr id="23" name="Text Box 22"/>
          <p:cNvSpPr txBox="1">
            <a:spLocks noChangeArrowheads="1"/>
          </p:cNvSpPr>
          <p:nvPr/>
        </p:nvSpPr>
        <p:spPr bwMode="auto">
          <a:xfrm>
            <a:off x="2759207" y="5502844"/>
            <a:ext cx="108876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altLang="en-US" sz="1600" dirty="0">
                <a:latin typeface="Arial Narrow" pitchFamily="34" charset="0"/>
              </a:rPr>
              <a:t>Comparison</a:t>
            </a:r>
          </a:p>
        </p:txBody>
      </p:sp>
      <p:sp>
        <p:nvSpPr>
          <p:cNvPr id="24" name="Line 23"/>
          <p:cNvSpPr>
            <a:spLocks noChangeShapeType="1"/>
          </p:cNvSpPr>
          <p:nvPr/>
        </p:nvSpPr>
        <p:spPr bwMode="auto">
          <a:xfrm flipV="1">
            <a:off x="1832768" y="5671119"/>
            <a:ext cx="679450" cy="0"/>
          </a:xfrm>
          <a:prstGeom prst="line">
            <a:avLst/>
          </a:prstGeom>
          <a:noFill/>
          <a:ln w="12700">
            <a:solidFill>
              <a:schemeClr val="tx2">
                <a:lumMod val="60000"/>
                <a:lumOff val="40000"/>
              </a:schemeClr>
            </a:solidFill>
            <a:prstDash val="dash"/>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dirty="0"/>
          </a:p>
        </p:txBody>
      </p:sp>
      <p:sp>
        <p:nvSpPr>
          <p:cNvPr id="25" name="Line 24"/>
          <p:cNvSpPr>
            <a:spLocks noChangeShapeType="1"/>
          </p:cNvSpPr>
          <p:nvPr/>
        </p:nvSpPr>
        <p:spPr bwMode="auto">
          <a:xfrm>
            <a:off x="8151018" y="2470719"/>
            <a:ext cx="838200" cy="1143000"/>
          </a:xfrm>
          <a:prstGeom prst="line">
            <a:avLst/>
          </a:prstGeom>
          <a:noFill/>
          <a:ln w="12700">
            <a:solidFill>
              <a:schemeClr val="tx2">
                <a:lumMod val="60000"/>
                <a:lumOff val="40000"/>
              </a:schemeClr>
            </a:solidFill>
            <a:prstDash val="dash"/>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dirty="0"/>
          </a:p>
        </p:txBody>
      </p:sp>
      <p:sp>
        <p:nvSpPr>
          <p:cNvPr id="26" name="AutoShape 25"/>
          <p:cNvSpPr>
            <a:spLocks noChangeArrowheads="1"/>
          </p:cNvSpPr>
          <p:nvPr/>
        </p:nvSpPr>
        <p:spPr bwMode="auto">
          <a:xfrm>
            <a:off x="4666456" y="5406007"/>
            <a:ext cx="2244725" cy="673100"/>
          </a:xfrm>
          <a:prstGeom prst="flowChartAlternateProcess">
            <a:avLst/>
          </a:prstGeom>
          <a:solidFill>
            <a:srgbClr val="CCFFFF"/>
          </a:solidFill>
          <a:ln w="9525">
            <a:noFill/>
            <a:round/>
            <a:headEnd/>
            <a:tailEnd/>
          </a:ln>
          <a:effectLst/>
        </p:spPr>
        <p:txBody>
          <a:bodyPr wrap="none" anchor="ctr"/>
          <a:lstStyle/>
          <a:p>
            <a:pPr algn="ctr"/>
            <a:r>
              <a:rPr lang="en-US" altLang="en-US" sz="2200" b="1" dirty="0">
                <a:latin typeface="Arial Narrow" pitchFamily="34" charset="0"/>
              </a:rPr>
              <a:t>Executable</a:t>
            </a:r>
          </a:p>
          <a:p>
            <a:pPr algn="ctr"/>
            <a:r>
              <a:rPr lang="en-US" altLang="en-US" sz="2200" b="1" dirty="0">
                <a:latin typeface="Arial Narrow" pitchFamily="34" charset="0"/>
              </a:rPr>
              <a:t>model</a:t>
            </a:r>
            <a:endParaRPr lang="en-US" altLang="en-US" sz="2200" dirty="0">
              <a:latin typeface="Arial Narrow" pitchFamily="34" charset="0"/>
            </a:endParaRPr>
          </a:p>
        </p:txBody>
      </p:sp>
      <p:sp>
        <p:nvSpPr>
          <p:cNvPr id="27" name="Text Box 26"/>
          <p:cNvSpPr txBox="1">
            <a:spLocks noChangeArrowheads="1"/>
          </p:cNvSpPr>
          <p:nvPr/>
        </p:nvSpPr>
        <p:spPr bwMode="auto">
          <a:xfrm>
            <a:off x="8605803" y="2685032"/>
            <a:ext cx="90653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altLang="en-US" sz="1600" dirty="0">
                <a:solidFill>
                  <a:schemeClr val="tx2">
                    <a:lumMod val="60000"/>
                    <a:lumOff val="40000"/>
                  </a:schemeClr>
                </a:solidFill>
                <a:latin typeface="Arial Narrow" pitchFamily="34" charset="0"/>
              </a:rPr>
              <a:t>Validation</a:t>
            </a:r>
            <a:endParaRPr lang="en-US" altLang="en-US" sz="1600" baseline="30000" dirty="0">
              <a:solidFill>
                <a:schemeClr val="tx2">
                  <a:lumMod val="60000"/>
                  <a:lumOff val="40000"/>
                </a:schemeClr>
              </a:solidFill>
              <a:latin typeface="Arial Narrow" pitchFamily="34" charset="0"/>
            </a:endParaRPr>
          </a:p>
        </p:txBody>
      </p:sp>
      <p:sp>
        <p:nvSpPr>
          <p:cNvPr id="28" name="Line 27"/>
          <p:cNvSpPr>
            <a:spLocks noChangeShapeType="1"/>
          </p:cNvSpPr>
          <p:nvPr/>
        </p:nvSpPr>
        <p:spPr bwMode="auto">
          <a:xfrm flipH="1" flipV="1">
            <a:off x="4106068" y="2489769"/>
            <a:ext cx="4121150" cy="1123950"/>
          </a:xfrm>
          <a:prstGeom prst="line">
            <a:avLst/>
          </a:prstGeom>
          <a:noFill/>
          <a:ln w="12700">
            <a:solidFill>
              <a:schemeClr val="tx2">
                <a:lumMod val="60000"/>
                <a:lumOff val="40000"/>
              </a:schemeClr>
            </a:solidFill>
            <a:prstDash val="dash"/>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dirty="0"/>
          </a:p>
        </p:txBody>
      </p:sp>
      <p:sp>
        <p:nvSpPr>
          <p:cNvPr id="29" name="Text Box 28"/>
          <p:cNvSpPr txBox="1">
            <a:spLocks noChangeArrowheads="1"/>
          </p:cNvSpPr>
          <p:nvPr/>
        </p:nvSpPr>
        <p:spPr bwMode="auto">
          <a:xfrm>
            <a:off x="6156233" y="3308919"/>
            <a:ext cx="100418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eaLnBrk="1" hangingPunct="1"/>
            <a:r>
              <a:rPr lang="en-US" altLang="en-US" sz="1600" dirty="0">
                <a:solidFill>
                  <a:schemeClr val="tx2">
                    <a:lumMod val="60000"/>
                    <a:lumOff val="40000"/>
                  </a:schemeClr>
                </a:solidFill>
                <a:latin typeface="Arial Narrow" pitchFamily="34" charset="0"/>
              </a:rPr>
              <a:t>Verification</a:t>
            </a:r>
          </a:p>
        </p:txBody>
      </p:sp>
      <p:sp>
        <p:nvSpPr>
          <p:cNvPr id="30" name="Text Box 30"/>
          <p:cNvSpPr txBox="1">
            <a:spLocks noChangeArrowheads="1"/>
          </p:cNvSpPr>
          <p:nvPr/>
        </p:nvSpPr>
        <p:spPr bwMode="auto">
          <a:xfrm>
            <a:off x="9984887" y="5453346"/>
            <a:ext cx="1802362" cy="707886"/>
          </a:xfrm>
          <a:prstGeom prst="rect">
            <a:avLst/>
          </a:prstGeom>
          <a:noFill/>
          <a:ln>
            <a:noFill/>
          </a:ln>
          <a:effectLst/>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12700">
                <a:solidFill>
                  <a:srgbClr val="0033CC"/>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altLang="en-US" sz="2000" dirty="0">
                <a:latin typeface="Arial Narrow" pitchFamily="34" charset="0"/>
                <a:sym typeface="Symbol" pitchFamily="18" charset="2"/>
              </a:rPr>
              <a:t>[Petty, 2009b]</a:t>
            </a:r>
          </a:p>
          <a:p>
            <a:pPr algn="ctr" eaLnBrk="1" hangingPunct="1"/>
            <a:r>
              <a:rPr lang="en-US" altLang="en-US" sz="2000" dirty="0">
                <a:latin typeface="Arial Narrow" pitchFamily="34" charset="0"/>
                <a:sym typeface="Symbol" pitchFamily="18" charset="2"/>
              </a:rPr>
              <a:t>[Petty, 2010]</a:t>
            </a:r>
          </a:p>
        </p:txBody>
      </p:sp>
      <p:sp>
        <p:nvSpPr>
          <p:cNvPr id="31" name="Line 31"/>
          <p:cNvSpPr>
            <a:spLocks noChangeShapeType="1"/>
          </p:cNvSpPr>
          <p:nvPr/>
        </p:nvSpPr>
        <p:spPr bwMode="auto">
          <a:xfrm>
            <a:off x="4417218" y="2470719"/>
            <a:ext cx="4114800" cy="1143000"/>
          </a:xfrm>
          <a:prstGeom prst="line">
            <a:avLst/>
          </a:prstGeom>
          <a:noFill/>
          <a:ln w="127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dirty="0"/>
          </a:p>
        </p:txBody>
      </p:sp>
      <p:sp>
        <p:nvSpPr>
          <p:cNvPr id="32" name="Text Box 32"/>
          <p:cNvSpPr txBox="1">
            <a:spLocks noChangeArrowheads="1"/>
          </p:cNvSpPr>
          <p:nvPr/>
        </p:nvSpPr>
        <p:spPr bwMode="auto">
          <a:xfrm>
            <a:off x="5179218" y="2362769"/>
            <a:ext cx="86273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altLang="en-US" sz="1600" dirty="0">
                <a:latin typeface="Arial Narrow" pitchFamily="34" charset="0"/>
              </a:rPr>
              <a:t>Modeling</a:t>
            </a:r>
          </a:p>
        </p:txBody>
      </p:sp>
      <p:sp>
        <p:nvSpPr>
          <p:cNvPr id="33" name="Slide Number Placeholder 32"/>
          <p:cNvSpPr>
            <a:spLocks noGrp="1"/>
          </p:cNvSpPr>
          <p:nvPr>
            <p:ph type="sldNum" sz="quarter" idx="10"/>
          </p:nvPr>
        </p:nvSpPr>
        <p:spPr/>
        <p:txBody>
          <a:bodyPr/>
          <a:lstStyle/>
          <a:p>
            <a:pPr>
              <a:defRPr/>
            </a:pPr>
            <a:fld id="{D68E8870-17DE-45C4-A8DD-7644B2422933}" type="slidenum">
              <a:rPr lang="en-US" smtClean="0"/>
              <a:pPr>
                <a:defRPr/>
              </a:pPr>
              <a:t>15</a:t>
            </a:fld>
            <a:endParaRPr lang="en-US" dirty="0"/>
          </a:p>
        </p:txBody>
      </p:sp>
    </p:spTree>
    <p:extLst>
      <p:ext uri="{BB962C8B-B14F-4D97-AF65-F5344CB8AC3E}">
        <p14:creationId xmlns:p14="http://schemas.microsoft.com/office/powerpoint/2010/main" val="21848011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81000" y="1066800"/>
            <a:ext cx="11430000" cy="5105400"/>
          </a:xfrm>
        </p:spPr>
        <p:txBody>
          <a:bodyPr/>
          <a:lstStyle/>
          <a:p>
            <a:pPr>
              <a:spcBef>
                <a:spcPts val="0"/>
              </a:spcBef>
            </a:pPr>
            <a:r>
              <a:rPr lang="en-US" b="1" dirty="0"/>
              <a:t>Summary of V&amp;V </a:t>
            </a:r>
            <a:r>
              <a:rPr lang="en-US" b="1" dirty="0" smtClean="0"/>
              <a:t>methods</a:t>
            </a:r>
          </a:p>
          <a:p>
            <a:pPr marL="0" indent="0">
              <a:spcBef>
                <a:spcPts val="0"/>
              </a:spcBef>
              <a:buNone/>
            </a:pPr>
            <a:endParaRPr lang="en-US" sz="500" dirty="0" smtClean="0">
              <a:solidFill>
                <a:schemeClr val="tx2">
                  <a:lumMod val="60000"/>
                  <a:lumOff val="40000"/>
                </a:schemeClr>
              </a:solidFill>
            </a:endParaRPr>
          </a:p>
          <a:p>
            <a:pPr marL="0" indent="0">
              <a:spcBef>
                <a:spcPts val="0"/>
              </a:spcBef>
              <a:buNone/>
            </a:pPr>
            <a:endParaRPr lang="en-US" sz="500" dirty="0" smtClean="0"/>
          </a:p>
          <a:p>
            <a:pPr lvl="1">
              <a:spcBef>
                <a:spcPts val="0"/>
              </a:spcBef>
            </a:pPr>
            <a:r>
              <a:rPr lang="en-US" dirty="0"/>
              <a:t>Many V&amp;V methods available, ~85 in 1998 [</a:t>
            </a:r>
            <a:r>
              <a:rPr lang="en-US" dirty="0" smtClean="0"/>
              <a:t>Balci</a:t>
            </a:r>
            <a:r>
              <a:rPr lang="en-US" dirty="0" smtClean="0"/>
              <a:t>, </a:t>
            </a:r>
            <a:r>
              <a:rPr lang="en-US" dirty="0"/>
              <a:t>1998</a:t>
            </a:r>
            <a:r>
              <a:rPr lang="en-US" dirty="0" smtClean="0"/>
              <a:t>],</a:t>
            </a:r>
            <a:br>
              <a:rPr lang="en-US" dirty="0" smtClean="0"/>
            </a:br>
            <a:r>
              <a:rPr lang="en-US" dirty="0" smtClean="0"/>
              <a:t>more </a:t>
            </a:r>
            <a:r>
              <a:rPr lang="en-US" dirty="0"/>
              <a:t>developed since [</a:t>
            </a:r>
            <a:r>
              <a:rPr lang="en-US" dirty="0"/>
              <a:t>Balci</a:t>
            </a:r>
            <a:r>
              <a:rPr lang="en-US" dirty="0"/>
              <a:t>, 2002] [Petty, </a:t>
            </a:r>
            <a:r>
              <a:rPr lang="en-US" dirty="0" smtClean="0"/>
              <a:t>2010]</a:t>
            </a:r>
          </a:p>
          <a:p>
            <a:pPr lvl="1">
              <a:spcBef>
                <a:spcPts val="0"/>
              </a:spcBef>
            </a:pPr>
            <a:r>
              <a:rPr lang="en-US" dirty="0" smtClean="0"/>
              <a:t>Different </a:t>
            </a:r>
            <a:r>
              <a:rPr lang="en-US" dirty="0"/>
              <a:t>purposes, advantages, suitable </a:t>
            </a:r>
            <a:r>
              <a:rPr lang="en-US" dirty="0" smtClean="0"/>
              <a:t>models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395037444"/>
              </p:ext>
            </p:extLst>
          </p:nvPr>
        </p:nvGraphicFramePr>
        <p:xfrm>
          <a:off x="792480" y="2817476"/>
          <a:ext cx="10607040" cy="3261360"/>
        </p:xfrm>
        <a:graphic>
          <a:graphicData uri="http://schemas.openxmlformats.org/drawingml/2006/table">
            <a:tbl>
              <a:tblPr firstRow="1" bandRow="1">
                <a:tableStyleId>{5C22544A-7EE6-4342-B048-85BDC9FD1C3A}</a:tableStyleId>
              </a:tblPr>
              <a:tblGrid>
                <a:gridCol w="2651760">
                  <a:extLst>
                    <a:ext uri="{9D8B030D-6E8A-4147-A177-3AD203B41FA5}">
                      <a16:colId xmlns:a16="http://schemas.microsoft.com/office/drawing/2014/main" val="20000"/>
                    </a:ext>
                  </a:extLst>
                </a:gridCol>
                <a:gridCol w="2651760">
                  <a:extLst>
                    <a:ext uri="{9D8B030D-6E8A-4147-A177-3AD203B41FA5}">
                      <a16:colId xmlns:a16="http://schemas.microsoft.com/office/drawing/2014/main" val="20001"/>
                    </a:ext>
                  </a:extLst>
                </a:gridCol>
                <a:gridCol w="2651760">
                  <a:extLst>
                    <a:ext uri="{9D8B030D-6E8A-4147-A177-3AD203B41FA5}">
                      <a16:colId xmlns:a16="http://schemas.microsoft.com/office/drawing/2014/main" val="20002"/>
                    </a:ext>
                  </a:extLst>
                </a:gridCol>
                <a:gridCol w="2651760">
                  <a:extLst>
                    <a:ext uri="{9D8B030D-6E8A-4147-A177-3AD203B41FA5}">
                      <a16:colId xmlns:a16="http://schemas.microsoft.com/office/drawing/2014/main" val="20003"/>
                    </a:ext>
                  </a:extLst>
                </a:gridCol>
              </a:tblGrid>
              <a:tr h="370840">
                <a:tc>
                  <a:txBody>
                    <a:bodyPr/>
                    <a:lstStyle/>
                    <a:p>
                      <a:pPr algn="ctr"/>
                      <a:r>
                        <a:rPr lang="en-US" sz="2200" b="0" dirty="0" smtClean="0">
                          <a:solidFill>
                            <a:schemeClr val="tx1"/>
                          </a:solidFill>
                          <a:latin typeface="Arial Narrow" pitchFamily="34" charset="0"/>
                        </a:rPr>
                        <a:t>Informal</a:t>
                      </a:r>
                      <a:endParaRPr lang="en-US" sz="2200" b="0" dirty="0">
                        <a:solidFill>
                          <a:schemeClr val="tx1"/>
                        </a:solidFill>
                        <a:latin typeface="Arial Narrow" pitchFamily="34" charset="0"/>
                      </a:endParaRPr>
                    </a:p>
                  </a:txBody>
                  <a:tcPr>
                    <a:solidFill>
                      <a:schemeClr val="bg1">
                        <a:lumMod val="85000"/>
                      </a:schemeClr>
                    </a:solidFill>
                  </a:tcPr>
                </a:tc>
                <a:tc>
                  <a:txBody>
                    <a:bodyPr/>
                    <a:lstStyle/>
                    <a:p>
                      <a:pPr algn="ctr"/>
                      <a:r>
                        <a:rPr lang="en-US" sz="2200" b="0" dirty="0" smtClean="0">
                          <a:solidFill>
                            <a:schemeClr val="tx1"/>
                          </a:solidFill>
                          <a:latin typeface="Arial Narrow" pitchFamily="34" charset="0"/>
                        </a:rPr>
                        <a:t>Static</a:t>
                      </a:r>
                      <a:endParaRPr lang="en-US" sz="2200" b="0" dirty="0">
                        <a:solidFill>
                          <a:schemeClr val="tx1"/>
                        </a:solidFill>
                        <a:latin typeface="Arial Narrow" pitchFamily="34" charset="0"/>
                      </a:endParaRPr>
                    </a:p>
                  </a:txBody>
                  <a:tcPr>
                    <a:solidFill>
                      <a:schemeClr val="bg1">
                        <a:lumMod val="85000"/>
                      </a:schemeClr>
                    </a:solidFill>
                  </a:tcPr>
                </a:tc>
                <a:tc>
                  <a:txBody>
                    <a:bodyPr/>
                    <a:lstStyle/>
                    <a:p>
                      <a:pPr algn="ctr"/>
                      <a:r>
                        <a:rPr lang="en-US" sz="2200" b="0" dirty="0" smtClean="0">
                          <a:solidFill>
                            <a:schemeClr val="tx1"/>
                          </a:solidFill>
                          <a:latin typeface="Arial Narrow" pitchFamily="34" charset="0"/>
                        </a:rPr>
                        <a:t>Dynamic</a:t>
                      </a:r>
                      <a:endParaRPr lang="en-US" sz="2200" b="0" dirty="0">
                        <a:solidFill>
                          <a:schemeClr val="tx1"/>
                        </a:solidFill>
                        <a:latin typeface="Arial Narrow" pitchFamily="34" charset="0"/>
                      </a:endParaRPr>
                    </a:p>
                  </a:txBody>
                  <a:tcPr>
                    <a:solidFill>
                      <a:schemeClr val="bg1">
                        <a:lumMod val="85000"/>
                      </a:schemeClr>
                    </a:solidFill>
                  </a:tcPr>
                </a:tc>
                <a:tc>
                  <a:txBody>
                    <a:bodyPr/>
                    <a:lstStyle/>
                    <a:p>
                      <a:pPr algn="ctr"/>
                      <a:r>
                        <a:rPr lang="en-US" sz="2200" b="0" dirty="0" smtClean="0">
                          <a:solidFill>
                            <a:schemeClr val="tx1"/>
                          </a:solidFill>
                          <a:latin typeface="Arial Narrow" pitchFamily="34" charset="0"/>
                        </a:rPr>
                        <a:t>Formal</a:t>
                      </a:r>
                      <a:endParaRPr lang="en-US" sz="2200" b="0" dirty="0">
                        <a:solidFill>
                          <a:schemeClr val="tx1"/>
                        </a:solidFill>
                        <a:latin typeface="Arial Narrow" pitchFamily="34" charset="0"/>
                      </a:endParaRPr>
                    </a:p>
                  </a:txBody>
                  <a:tcPr>
                    <a:solidFill>
                      <a:schemeClr val="bg1">
                        <a:lumMod val="85000"/>
                      </a:schemeClr>
                    </a:solidFill>
                  </a:tcPr>
                </a:tc>
                <a:extLst>
                  <a:ext uri="{0D108BD9-81ED-4DB2-BD59-A6C34878D82A}">
                    <a16:rowId xmlns:a16="http://schemas.microsoft.com/office/drawing/2014/main" val="10000"/>
                  </a:ext>
                </a:extLst>
              </a:tr>
              <a:tr h="370840">
                <a:tc>
                  <a:txBody>
                    <a:bodyPr/>
                    <a:lstStyle/>
                    <a:p>
                      <a:r>
                        <a:rPr lang="en-US" sz="2000" dirty="0" smtClean="0">
                          <a:solidFill>
                            <a:schemeClr val="tx1"/>
                          </a:solidFill>
                          <a:latin typeface="Arial Narrow" pitchFamily="34" charset="0"/>
                        </a:rPr>
                        <a:t>-Audit</a:t>
                      </a:r>
                    </a:p>
                    <a:p>
                      <a:r>
                        <a:rPr lang="en-US" sz="2000" dirty="0" smtClean="0">
                          <a:solidFill>
                            <a:schemeClr val="tx1"/>
                          </a:solidFill>
                          <a:latin typeface="Arial Narrow" pitchFamily="34" charset="0"/>
                        </a:rPr>
                        <a:t>-Desk checking</a:t>
                      </a:r>
                    </a:p>
                    <a:p>
                      <a:r>
                        <a:rPr lang="en-US" sz="2000" dirty="0" smtClean="0">
                          <a:solidFill>
                            <a:schemeClr val="tx1"/>
                          </a:solidFill>
                          <a:latin typeface="Arial Narrow" pitchFamily="34" charset="0"/>
                        </a:rPr>
                        <a:t>-Documentation Checking</a:t>
                      </a:r>
                    </a:p>
                    <a:p>
                      <a:r>
                        <a:rPr lang="en-US" sz="2000" dirty="0" smtClean="0">
                          <a:solidFill>
                            <a:schemeClr val="tx1"/>
                          </a:solidFill>
                          <a:latin typeface="Arial Narrow" pitchFamily="34" charset="0"/>
                        </a:rPr>
                        <a:t>-Face validation</a:t>
                      </a:r>
                    </a:p>
                    <a:p>
                      <a:r>
                        <a:rPr lang="en-US" sz="2000" dirty="0" smtClean="0">
                          <a:solidFill>
                            <a:schemeClr val="tx1"/>
                          </a:solidFill>
                          <a:latin typeface="Arial Narrow" pitchFamily="34" charset="0"/>
                        </a:rPr>
                        <a:t>-Inspections</a:t>
                      </a:r>
                    </a:p>
                    <a:p>
                      <a:r>
                        <a:rPr lang="en-US" sz="2000" dirty="0" smtClean="0">
                          <a:solidFill>
                            <a:schemeClr val="tx1"/>
                          </a:solidFill>
                          <a:latin typeface="Arial Narrow" pitchFamily="34" charset="0"/>
                        </a:rPr>
                        <a:t>-Reviews</a:t>
                      </a:r>
                    </a:p>
                    <a:p>
                      <a:r>
                        <a:rPr lang="en-US" sz="2000" dirty="0" smtClean="0">
                          <a:solidFill>
                            <a:schemeClr val="tx1"/>
                          </a:solidFill>
                          <a:latin typeface="Arial Narrow" pitchFamily="34" charset="0"/>
                        </a:rPr>
                        <a:t>-Turing test</a:t>
                      </a:r>
                    </a:p>
                    <a:p>
                      <a:r>
                        <a:rPr lang="en-US" sz="2000" dirty="0" smtClean="0">
                          <a:solidFill>
                            <a:schemeClr val="tx1"/>
                          </a:solidFill>
                          <a:latin typeface="Arial Narrow" pitchFamily="34" charset="0"/>
                        </a:rPr>
                        <a:t>-Walkthroughs</a:t>
                      </a:r>
                      <a:endParaRPr lang="en-US" sz="2000" dirty="0">
                        <a:solidFill>
                          <a:schemeClr val="tx1"/>
                        </a:solidFill>
                        <a:latin typeface="Arial Narrow" pitchFamily="34" charset="0"/>
                      </a:endParaRPr>
                    </a:p>
                  </a:txBody>
                  <a:tcPr>
                    <a:solidFill>
                      <a:srgbClr val="FFFFCC"/>
                    </a:solidFill>
                  </a:tcPr>
                </a:tc>
                <a:tc>
                  <a:txBody>
                    <a:bodyPr/>
                    <a:lstStyle/>
                    <a:p>
                      <a:r>
                        <a:rPr lang="en-US" sz="2000" dirty="0" smtClean="0">
                          <a:solidFill>
                            <a:schemeClr val="tx1"/>
                          </a:solidFill>
                          <a:latin typeface="Arial Narrow" pitchFamily="34" charset="0"/>
                        </a:rPr>
                        <a:t>-Cause-Effect Graphing</a:t>
                      </a:r>
                    </a:p>
                    <a:p>
                      <a:r>
                        <a:rPr lang="en-US" sz="2000" dirty="0" smtClean="0">
                          <a:solidFill>
                            <a:schemeClr val="tx1"/>
                          </a:solidFill>
                          <a:latin typeface="Arial Narrow" pitchFamily="34" charset="0"/>
                        </a:rPr>
                        <a:t>-Control Analysis</a:t>
                      </a:r>
                    </a:p>
                    <a:p>
                      <a:r>
                        <a:rPr lang="en-US" sz="2000" dirty="0" smtClean="0">
                          <a:solidFill>
                            <a:schemeClr val="tx1"/>
                          </a:solidFill>
                          <a:latin typeface="Arial Narrow" pitchFamily="34" charset="0"/>
                        </a:rPr>
                        <a:t>-Data Analysis</a:t>
                      </a:r>
                    </a:p>
                    <a:p>
                      <a:r>
                        <a:rPr lang="en-US" sz="2000" dirty="0" smtClean="0">
                          <a:solidFill>
                            <a:schemeClr val="tx1"/>
                          </a:solidFill>
                          <a:latin typeface="Arial Narrow" pitchFamily="34" charset="0"/>
                        </a:rPr>
                        <a:t>-Fault/Failure Analysis</a:t>
                      </a:r>
                    </a:p>
                    <a:p>
                      <a:r>
                        <a:rPr lang="en-US" sz="2000" dirty="0" smtClean="0">
                          <a:solidFill>
                            <a:schemeClr val="tx1"/>
                          </a:solidFill>
                          <a:latin typeface="Arial Narrow" pitchFamily="34" charset="0"/>
                        </a:rPr>
                        <a:t>-Interface Analysis</a:t>
                      </a:r>
                    </a:p>
                    <a:p>
                      <a:r>
                        <a:rPr lang="en-US" sz="2000" dirty="0" smtClean="0">
                          <a:solidFill>
                            <a:schemeClr val="tx1"/>
                          </a:solidFill>
                          <a:latin typeface="Arial Narrow" pitchFamily="34" charset="0"/>
                        </a:rPr>
                        <a:t>-Semantic Analysis</a:t>
                      </a:r>
                    </a:p>
                    <a:p>
                      <a:r>
                        <a:rPr lang="en-US" sz="2000" dirty="0" smtClean="0">
                          <a:solidFill>
                            <a:schemeClr val="tx1"/>
                          </a:solidFill>
                          <a:latin typeface="Arial Narrow" pitchFamily="34" charset="0"/>
                        </a:rPr>
                        <a:t>-Symbolic Evaluation</a:t>
                      </a:r>
                    </a:p>
                    <a:p>
                      <a:r>
                        <a:rPr lang="en-US" sz="2000" dirty="0" smtClean="0">
                          <a:solidFill>
                            <a:schemeClr val="tx1"/>
                          </a:solidFill>
                          <a:latin typeface="Arial Narrow" pitchFamily="34" charset="0"/>
                        </a:rPr>
                        <a:t>-Syntax Analysis</a:t>
                      </a:r>
                    </a:p>
                    <a:p>
                      <a:r>
                        <a:rPr lang="en-US" sz="2000" dirty="0" smtClean="0">
                          <a:solidFill>
                            <a:schemeClr val="tx1"/>
                          </a:solidFill>
                          <a:latin typeface="Arial Narrow" pitchFamily="34" charset="0"/>
                        </a:rPr>
                        <a:t>…</a:t>
                      </a:r>
                      <a:endParaRPr lang="en-US" sz="2000" dirty="0">
                        <a:solidFill>
                          <a:schemeClr val="tx1"/>
                        </a:solidFill>
                        <a:latin typeface="Arial Narrow" pitchFamily="34" charset="0"/>
                      </a:endParaRPr>
                    </a:p>
                  </a:txBody>
                  <a:tcPr>
                    <a:solidFill>
                      <a:srgbClr val="CCFFCC"/>
                    </a:solidFill>
                  </a:tcPr>
                </a:tc>
                <a:tc>
                  <a:txBody>
                    <a:bodyPr/>
                    <a:lstStyle/>
                    <a:p>
                      <a:r>
                        <a:rPr lang="en-US" sz="2000" kern="1200" dirty="0" smtClean="0">
                          <a:solidFill>
                            <a:schemeClr val="tx1"/>
                          </a:solidFill>
                          <a:latin typeface="Arial Narrow" pitchFamily="34" charset="0"/>
                          <a:ea typeface="+mn-ea"/>
                          <a:cs typeface="+mn-cs"/>
                        </a:rPr>
                        <a:t>-Acceptance Testing</a:t>
                      </a:r>
                    </a:p>
                    <a:p>
                      <a:r>
                        <a:rPr lang="en-US" sz="2000" kern="1200" dirty="0" smtClean="0">
                          <a:solidFill>
                            <a:schemeClr val="tx1"/>
                          </a:solidFill>
                          <a:latin typeface="Arial Narrow" pitchFamily="34" charset="0"/>
                          <a:ea typeface="+mn-ea"/>
                          <a:cs typeface="+mn-cs"/>
                        </a:rPr>
                        <a:t>-Alpha Testing</a:t>
                      </a:r>
                    </a:p>
                    <a:p>
                      <a:r>
                        <a:rPr lang="en-US" sz="2000" kern="1200" dirty="0" smtClean="0">
                          <a:solidFill>
                            <a:schemeClr val="tx1"/>
                          </a:solidFill>
                          <a:latin typeface="Arial Narrow" pitchFamily="34" charset="0"/>
                          <a:ea typeface="+mn-ea"/>
                          <a:cs typeface="+mn-cs"/>
                        </a:rPr>
                        <a:t>-Assertion Checking</a:t>
                      </a:r>
                    </a:p>
                    <a:p>
                      <a:r>
                        <a:rPr lang="en-US" sz="2000" kern="1200" dirty="0" smtClean="0">
                          <a:solidFill>
                            <a:schemeClr val="tx1"/>
                          </a:solidFill>
                          <a:latin typeface="Arial Narrow" pitchFamily="34" charset="0"/>
                          <a:ea typeface="+mn-ea"/>
                          <a:cs typeface="+mn-cs"/>
                        </a:rPr>
                        <a:t>-Beta Testing</a:t>
                      </a:r>
                    </a:p>
                    <a:p>
                      <a:r>
                        <a:rPr lang="en-US" sz="2000" kern="1200" dirty="0" smtClean="0">
                          <a:solidFill>
                            <a:schemeClr val="tx1"/>
                          </a:solidFill>
                          <a:latin typeface="Arial Narrow" pitchFamily="34" charset="0"/>
                          <a:ea typeface="+mn-ea"/>
                          <a:cs typeface="+mn-cs"/>
                        </a:rPr>
                        <a:t>-Bottom-up Testing</a:t>
                      </a:r>
                    </a:p>
                    <a:p>
                      <a:r>
                        <a:rPr lang="en-US" sz="2000" kern="1200" dirty="0" smtClean="0">
                          <a:solidFill>
                            <a:schemeClr val="tx1"/>
                          </a:solidFill>
                          <a:latin typeface="Arial Narrow" pitchFamily="34" charset="0"/>
                          <a:ea typeface="+mn-ea"/>
                          <a:cs typeface="+mn-cs"/>
                        </a:rPr>
                        <a:t>-Comparison Testing</a:t>
                      </a:r>
                    </a:p>
                    <a:p>
                      <a:r>
                        <a:rPr lang="en-US" sz="2000" kern="1200" dirty="0" smtClean="0">
                          <a:solidFill>
                            <a:schemeClr val="tx1"/>
                          </a:solidFill>
                          <a:latin typeface="Arial Narrow" pitchFamily="34" charset="0"/>
                          <a:ea typeface="+mn-ea"/>
                          <a:cs typeface="+mn-cs"/>
                        </a:rPr>
                        <a:t>-Statistical</a:t>
                      </a:r>
                      <a:r>
                        <a:rPr lang="en-US" sz="2000" kern="1200" baseline="0" dirty="0" smtClean="0">
                          <a:solidFill>
                            <a:schemeClr val="tx1"/>
                          </a:solidFill>
                          <a:latin typeface="Arial Narrow" pitchFamily="34" charset="0"/>
                          <a:ea typeface="+mn-ea"/>
                          <a:cs typeface="+mn-cs"/>
                        </a:rPr>
                        <a:t> T</a:t>
                      </a:r>
                      <a:r>
                        <a:rPr lang="en-US" sz="2000" kern="1200" dirty="0" smtClean="0">
                          <a:solidFill>
                            <a:schemeClr val="tx1"/>
                          </a:solidFill>
                          <a:latin typeface="Arial Narrow" pitchFamily="34" charset="0"/>
                          <a:ea typeface="+mn-ea"/>
                          <a:cs typeface="+mn-cs"/>
                        </a:rPr>
                        <a:t>echniques</a:t>
                      </a:r>
                    </a:p>
                    <a:p>
                      <a:r>
                        <a:rPr lang="en-US" sz="2000" kern="1200" dirty="0" smtClean="0">
                          <a:solidFill>
                            <a:schemeClr val="tx1"/>
                          </a:solidFill>
                          <a:latin typeface="Arial Narrow" pitchFamily="34" charset="0"/>
                          <a:ea typeface="+mn-ea"/>
                          <a:cs typeface="+mn-cs"/>
                        </a:rPr>
                        <a:t>-Submodel/Module Testing</a:t>
                      </a:r>
                    </a:p>
                    <a:p>
                      <a:r>
                        <a:rPr lang="en-US" sz="2000" kern="1200" dirty="0" smtClean="0">
                          <a:solidFill>
                            <a:schemeClr val="tx1"/>
                          </a:solidFill>
                          <a:latin typeface="Arial Narrow" pitchFamily="34" charset="0"/>
                          <a:ea typeface="+mn-ea"/>
                          <a:cs typeface="+mn-cs"/>
                        </a:rPr>
                        <a:t>…</a:t>
                      </a:r>
                      <a:endParaRPr lang="en-US" sz="2000" kern="1200" dirty="0">
                        <a:solidFill>
                          <a:schemeClr val="tx1"/>
                        </a:solidFill>
                        <a:latin typeface="Arial Narrow" pitchFamily="34" charset="0"/>
                        <a:ea typeface="+mn-ea"/>
                        <a:cs typeface="+mn-cs"/>
                      </a:endParaRPr>
                    </a:p>
                  </a:txBody>
                  <a:tcPr>
                    <a:solidFill>
                      <a:srgbClr val="FFFFCC"/>
                    </a:solidFill>
                  </a:tcPr>
                </a:tc>
                <a:tc>
                  <a:txBody>
                    <a:bodyPr/>
                    <a:lstStyle/>
                    <a:p>
                      <a:r>
                        <a:rPr lang="en-US" sz="2000" dirty="0" smtClean="0">
                          <a:solidFill>
                            <a:schemeClr val="tx1"/>
                          </a:solidFill>
                          <a:latin typeface="Arial Narrow" pitchFamily="34" charset="0"/>
                        </a:rPr>
                        <a:t>-Induction</a:t>
                      </a:r>
                    </a:p>
                    <a:p>
                      <a:r>
                        <a:rPr lang="en-US" sz="2000" dirty="0" smtClean="0">
                          <a:solidFill>
                            <a:schemeClr val="tx1"/>
                          </a:solidFill>
                          <a:latin typeface="Arial Narrow" pitchFamily="34" charset="0"/>
                        </a:rPr>
                        <a:t>-Inductive Assertions</a:t>
                      </a:r>
                    </a:p>
                    <a:p>
                      <a:r>
                        <a:rPr lang="en-US" sz="2000" dirty="0" smtClean="0">
                          <a:solidFill>
                            <a:schemeClr val="tx1"/>
                          </a:solidFill>
                          <a:latin typeface="Arial Narrow" pitchFamily="34" charset="0"/>
                        </a:rPr>
                        <a:t>-Inference</a:t>
                      </a:r>
                    </a:p>
                    <a:p>
                      <a:r>
                        <a:rPr lang="en-US" sz="2000" dirty="0" smtClean="0">
                          <a:solidFill>
                            <a:schemeClr val="tx1"/>
                          </a:solidFill>
                          <a:latin typeface="Arial Narrow" pitchFamily="34" charset="0"/>
                        </a:rPr>
                        <a:t>-Logical Deduction</a:t>
                      </a:r>
                    </a:p>
                    <a:p>
                      <a:r>
                        <a:rPr lang="en-US" sz="2000" dirty="0" smtClean="0">
                          <a:solidFill>
                            <a:schemeClr val="tx1"/>
                          </a:solidFill>
                          <a:latin typeface="Arial Narrow" pitchFamily="34" charset="0"/>
                        </a:rPr>
                        <a:t>-Lambda Calculus</a:t>
                      </a:r>
                    </a:p>
                    <a:p>
                      <a:r>
                        <a:rPr lang="en-US" sz="2000" dirty="0" smtClean="0">
                          <a:solidFill>
                            <a:schemeClr val="tx1"/>
                          </a:solidFill>
                          <a:latin typeface="Arial Narrow" pitchFamily="34" charset="0"/>
                        </a:rPr>
                        <a:t>-Predicate Calculus</a:t>
                      </a:r>
                    </a:p>
                    <a:p>
                      <a:r>
                        <a:rPr lang="en-US" sz="2000" dirty="0" smtClean="0">
                          <a:solidFill>
                            <a:schemeClr val="tx1"/>
                          </a:solidFill>
                          <a:latin typeface="Arial Narrow" pitchFamily="34" charset="0"/>
                        </a:rPr>
                        <a:t>-Predicate Transformation</a:t>
                      </a:r>
                    </a:p>
                    <a:p>
                      <a:r>
                        <a:rPr lang="en-US" sz="2000" dirty="0" smtClean="0">
                          <a:solidFill>
                            <a:schemeClr val="tx1"/>
                          </a:solidFill>
                          <a:latin typeface="Arial Narrow" pitchFamily="34" charset="0"/>
                        </a:rPr>
                        <a:t>-Proof of Correctness</a:t>
                      </a:r>
                      <a:endParaRPr lang="en-US" sz="2000" dirty="0">
                        <a:solidFill>
                          <a:schemeClr val="tx1"/>
                        </a:solidFill>
                        <a:latin typeface="Arial Narrow" pitchFamily="34" charset="0"/>
                      </a:endParaRPr>
                    </a:p>
                  </a:txBody>
                  <a:tcPr>
                    <a:solidFill>
                      <a:srgbClr val="CCFFCC"/>
                    </a:solidFill>
                  </a:tcPr>
                </a:tc>
                <a:extLst>
                  <a:ext uri="{0D108BD9-81ED-4DB2-BD59-A6C34878D82A}">
                    <a16:rowId xmlns:a16="http://schemas.microsoft.com/office/drawing/2014/main" val="10001"/>
                  </a:ext>
                </a:extLst>
              </a:tr>
            </a:tbl>
          </a:graphicData>
        </a:graphic>
      </p:graphicFrame>
      <p:sp>
        <p:nvSpPr>
          <p:cNvPr id="5" name="TextBox 4"/>
          <p:cNvSpPr txBox="1"/>
          <p:nvPr/>
        </p:nvSpPr>
        <p:spPr>
          <a:xfrm>
            <a:off x="9829830" y="2336804"/>
            <a:ext cx="1625600" cy="400110"/>
          </a:xfrm>
          <a:prstGeom prst="rect">
            <a:avLst/>
          </a:prstGeom>
          <a:noFill/>
        </p:spPr>
        <p:txBody>
          <a:bodyPr wrap="square" rtlCol="0">
            <a:spAutoFit/>
          </a:bodyPr>
          <a:lstStyle/>
          <a:p>
            <a:r>
              <a:rPr lang="en-US" sz="2000" dirty="0">
                <a:latin typeface="Arial Narrow" charset="0"/>
                <a:ea typeface="Arial Narrow" charset="0"/>
                <a:cs typeface="Arial Narrow" charset="0"/>
              </a:rPr>
              <a:t>[</a:t>
            </a:r>
            <a:r>
              <a:rPr lang="en-US" sz="2000" dirty="0">
                <a:latin typeface="Arial Narrow" charset="0"/>
                <a:ea typeface="Arial Narrow" charset="0"/>
                <a:cs typeface="Arial Narrow" charset="0"/>
              </a:rPr>
              <a:t>Balci</a:t>
            </a:r>
            <a:r>
              <a:rPr lang="en-US" sz="2000" dirty="0">
                <a:latin typeface="Arial Narrow" charset="0"/>
                <a:ea typeface="Arial Narrow" charset="0"/>
                <a:cs typeface="Arial Narrow" charset="0"/>
              </a:rPr>
              <a:t>, </a:t>
            </a:r>
            <a:r>
              <a:rPr lang="en-US" sz="2000" dirty="0" smtClean="0">
                <a:latin typeface="Arial Narrow" charset="0"/>
                <a:ea typeface="Arial Narrow" charset="0"/>
                <a:cs typeface="Arial Narrow" charset="0"/>
              </a:rPr>
              <a:t>1998]</a:t>
            </a:r>
            <a:endParaRPr lang="en-US" sz="2000" dirty="0">
              <a:latin typeface="Arial Narrow" charset="0"/>
              <a:ea typeface="Arial Narrow" charset="0"/>
              <a:cs typeface="Arial Narrow" charset="0"/>
            </a:endParaRPr>
          </a:p>
        </p:txBody>
      </p:sp>
      <p:sp>
        <p:nvSpPr>
          <p:cNvPr id="4" name="Slide Number Placeholder 3"/>
          <p:cNvSpPr>
            <a:spLocks noGrp="1"/>
          </p:cNvSpPr>
          <p:nvPr>
            <p:ph type="sldNum" sz="quarter" idx="10"/>
          </p:nvPr>
        </p:nvSpPr>
        <p:spPr/>
        <p:txBody>
          <a:bodyPr/>
          <a:lstStyle/>
          <a:p>
            <a:pPr>
              <a:defRPr/>
            </a:pPr>
            <a:fld id="{D68E8870-17DE-45C4-A8DD-7644B2422933}" type="slidenum">
              <a:rPr lang="en-US" smtClean="0"/>
              <a:pPr>
                <a:defRPr/>
              </a:pPr>
              <a:t>16</a:t>
            </a:fld>
            <a:endParaRPr lang="en-US" dirty="0"/>
          </a:p>
        </p:txBody>
      </p:sp>
    </p:spTree>
    <p:extLst>
      <p:ext uri="{BB962C8B-B14F-4D97-AF65-F5344CB8AC3E}">
        <p14:creationId xmlns:p14="http://schemas.microsoft.com/office/powerpoint/2010/main" val="33261284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81000" y="990600"/>
            <a:ext cx="11430000" cy="5105400"/>
          </a:xfrm>
        </p:spPr>
        <p:txBody>
          <a:bodyPr/>
          <a:lstStyle/>
          <a:p>
            <a:pPr>
              <a:spcBef>
                <a:spcPts val="0"/>
              </a:spcBef>
            </a:pPr>
            <a:r>
              <a:rPr lang="en-US" b="1" dirty="0"/>
              <a:t>Presentation </a:t>
            </a:r>
            <a:r>
              <a:rPr lang="en-US" b="1" dirty="0" smtClean="0"/>
              <a:t>outline</a:t>
            </a:r>
          </a:p>
          <a:p>
            <a:pPr lvl="1">
              <a:spcBef>
                <a:spcPts val="0"/>
              </a:spcBef>
            </a:pPr>
            <a:r>
              <a:rPr lang="en-US" dirty="0" smtClean="0">
                <a:solidFill>
                  <a:schemeClr val="bg1">
                    <a:lumMod val="65000"/>
                  </a:schemeClr>
                </a:solidFill>
              </a:rPr>
              <a:t>Background</a:t>
            </a:r>
          </a:p>
          <a:p>
            <a:pPr lvl="2">
              <a:spcBef>
                <a:spcPts val="0"/>
              </a:spcBef>
            </a:pPr>
            <a:r>
              <a:rPr lang="en-US" dirty="0" smtClean="0">
                <a:solidFill>
                  <a:schemeClr val="bg1">
                    <a:lumMod val="65000"/>
                  </a:schemeClr>
                </a:solidFill>
              </a:rPr>
              <a:t>Motivation</a:t>
            </a:r>
            <a:endParaRPr lang="en-US" dirty="0">
              <a:solidFill>
                <a:schemeClr val="bg1">
                  <a:lumMod val="65000"/>
                </a:schemeClr>
              </a:solidFill>
            </a:endParaRPr>
          </a:p>
          <a:p>
            <a:pPr lvl="2">
              <a:spcBef>
                <a:spcPts val="0"/>
              </a:spcBef>
            </a:pPr>
            <a:r>
              <a:rPr lang="en-US" dirty="0" smtClean="0">
                <a:solidFill>
                  <a:schemeClr val="bg1">
                    <a:lumMod val="65000"/>
                  </a:schemeClr>
                </a:solidFill>
              </a:rPr>
              <a:t>Definitions</a:t>
            </a:r>
          </a:p>
          <a:p>
            <a:pPr lvl="2">
              <a:spcBef>
                <a:spcPts val="0"/>
              </a:spcBef>
            </a:pPr>
            <a:r>
              <a:rPr lang="en-US" dirty="0">
                <a:solidFill>
                  <a:schemeClr val="bg1">
                    <a:lumMod val="65000"/>
                  </a:schemeClr>
                </a:solidFill>
              </a:rPr>
              <a:t>Validation uncertainty and risk</a:t>
            </a:r>
          </a:p>
          <a:p>
            <a:pPr lvl="2">
              <a:spcBef>
                <a:spcPts val="0"/>
              </a:spcBef>
            </a:pPr>
            <a:r>
              <a:rPr lang="en-US" dirty="0" smtClean="0">
                <a:solidFill>
                  <a:schemeClr val="bg1">
                    <a:lumMod val="65000"/>
                  </a:schemeClr>
                </a:solidFill>
              </a:rPr>
              <a:t>Verification </a:t>
            </a:r>
            <a:r>
              <a:rPr lang="en-US" dirty="0">
                <a:solidFill>
                  <a:schemeClr val="bg1">
                    <a:lumMod val="65000"/>
                  </a:schemeClr>
                </a:solidFill>
              </a:rPr>
              <a:t>and validation </a:t>
            </a:r>
            <a:r>
              <a:rPr lang="en-US" dirty="0" smtClean="0">
                <a:solidFill>
                  <a:schemeClr val="bg1">
                    <a:lumMod val="65000"/>
                  </a:schemeClr>
                </a:solidFill>
              </a:rPr>
              <a:t>processes and methods</a:t>
            </a:r>
          </a:p>
          <a:p>
            <a:pPr lvl="1">
              <a:spcBef>
                <a:spcPts val="0"/>
              </a:spcBef>
            </a:pPr>
            <a:r>
              <a:rPr lang="en-US" dirty="0" smtClean="0">
                <a:solidFill>
                  <a:srgbClr val="0000FF"/>
                </a:solidFill>
              </a:rPr>
              <a:t>Assembling </a:t>
            </a:r>
            <a:r>
              <a:rPr lang="en-US" dirty="0">
                <a:solidFill>
                  <a:srgbClr val="0000FF"/>
                </a:solidFill>
              </a:rPr>
              <a:t>an effective </a:t>
            </a:r>
            <a:r>
              <a:rPr lang="en-US" dirty="0" smtClean="0">
                <a:solidFill>
                  <a:srgbClr val="0000FF"/>
                </a:solidFill>
              </a:rPr>
              <a:t>referent</a:t>
            </a:r>
          </a:p>
          <a:p>
            <a:pPr lvl="2">
              <a:spcBef>
                <a:spcPts val="0"/>
              </a:spcBef>
            </a:pPr>
            <a:r>
              <a:rPr lang="en-US" dirty="0" smtClean="0">
                <a:solidFill>
                  <a:srgbClr val="0000FF"/>
                </a:solidFill>
              </a:rPr>
              <a:t>The </a:t>
            </a:r>
            <a:r>
              <a:rPr lang="en-US" dirty="0">
                <a:solidFill>
                  <a:srgbClr val="0000FF"/>
                </a:solidFill>
              </a:rPr>
              <a:t>ideal referent as the basis for validation </a:t>
            </a:r>
            <a:r>
              <a:rPr lang="en-US" dirty="0" smtClean="0">
                <a:solidFill>
                  <a:srgbClr val="0000FF"/>
                </a:solidFill>
              </a:rPr>
              <a:t>comparison</a:t>
            </a:r>
          </a:p>
          <a:p>
            <a:pPr lvl="2">
              <a:spcBef>
                <a:spcPts val="0"/>
              </a:spcBef>
            </a:pPr>
            <a:r>
              <a:rPr lang="en-US" dirty="0" smtClean="0">
                <a:solidFill>
                  <a:srgbClr val="0000FF"/>
                </a:solidFill>
              </a:rPr>
              <a:t>Challenges </a:t>
            </a:r>
            <a:r>
              <a:rPr lang="en-US" dirty="0">
                <a:solidFill>
                  <a:srgbClr val="0000FF"/>
                </a:solidFill>
              </a:rPr>
              <a:t>and obstacles to developing the ideal </a:t>
            </a:r>
            <a:r>
              <a:rPr lang="en-US" dirty="0" smtClean="0">
                <a:solidFill>
                  <a:srgbClr val="0000FF"/>
                </a:solidFill>
              </a:rPr>
              <a:t>referent</a:t>
            </a:r>
          </a:p>
          <a:p>
            <a:pPr lvl="2">
              <a:spcBef>
                <a:spcPts val="0"/>
              </a:spcBef>
            </a:pPr>
            <a:r>
              <a:rPr lang="en-US" dirty="0" smtClean="0">
                <a:solidFill>
                  <a:srgbClr val="0000FF"/>
                </a:solidFill>
              </a:rPr>
              <a:t>Best </a:t>
            </a:r>
            <a:r>
              <a:rPr lang="en-US" dirty="0">
                <a:solidFill>
                  <a:srgbClr val="0000FF"/>
                </a:solidFill>
              </a:rPr>
              <a:t>practices and obstacle </a:t>
            </a:r>
            <a:r>
              <a:rPr lang="en-US" dirty="0" smtClean="0">
                <a:solidFill>
                  <a:srgbClr val="0000FF"/>
                </a:solidFill>
              </a:rPr>
              <a:t>mitigation</a:t>
            </a:r>
          </a:p>
          <a:p>
            <a:pPr lvl="2">
              <a:spcBef>
                <a:spcPts val="0"/>
              </a:spcBef>
            </a:pPr>
            <a:r>
              <a:rPr lang="en-US" dirty="0" smtClean="0">
                <a:solidFill>
                  <a:srgbClr val="0000FF"/>
                </a:solidFill>
              </a:rPr>
              <a:t>Examples</a:t>
            </a:r>
          </a:p>
          <a:p>
            <a:pPr lvl="1">
              <a:spcBef>
                <a:spcPts val="0"/>
              </a:spcBef>
            </a:pPr>
            <a:r>
              <a:rPr lang="en-US" dirty="0" smtClean="0">
                <a:solidFill>
                  <a:schemeClr val="bg1">
                    <a:lumMod val="65000"/>
                  </a:schemeClr>
                </a:solidFill>
              </a:rPr>
              <a:t>Selecting </a:t>
            </a:r>
            <a:r>
              <a:rPr lang="en-US" dirty="0">
                <a:solidFill>
                  <a:schemeClr val="bg1">
                    <a:lumMod val="65000"/>
                  </a:schemeClr>
                </a:solidFill>
              </a:rPr>
              <a:t>and applying the appropriate method</a:t>
            </a:r>
          </a:p>
          <a:p>
            <a:pPr lvl="2">
              <a:spcBef>
                <a:spcPts val="0"/>
              </a:spcBef>
            </a:pPr>
            <a:r>
              <a:rPr lang="en-US" dirty="0" smtClean="0">
                <a:solidFill>
                  <a:schemeClr val="bg1">
                    <a:lumMod val="65000"/>
                  </a:schemeClr>
                </a:solidFill>
              </a:rPr>
              <a:t>Referent </a:t>
            </a:r>
            <a:r>
              <a:rPr lang="en-US" dirty="0">
                <a:solidFill>
                  <a:schemeClr val="bg1">
                    <a:lumMod val="65000"/>
                  </a:schemeClr>
                </a:solidFill>
              </a:rPr>
              <a:t>and intended use data </a:t>
            </a:r>
            <a:r>
              <a:rPr lang="en-US" dirty="0" smtClean="0">
                <a:solidFill>
                  <a:schemeClr val="bg1">
                    <a:lumMod val="65000"/>
                  </a:schemeClr>
                </a:solidFill>
              </a:rPr>
              <a:t>relationships</a:t>
            </a:r>
          </a:p>
          <a:p>
            <a:pPr lvl="2">
              <a:spcBef>
                <a:spcPts val="0"/>
              </a:spcBef>
            </a:pPr>
            <a:r>
              <a:rPr lang="en-US" dirty="0">
                <a:solidFill>
                  <a:schemeClr val="bg1">
                    <a:lumMod val="65000"/>
                  </a:schemeClr>
                </a:solidFill>
              </a:rPr>
              <a:t>Examples of applying validation </a:t>
            </a:r>
            <a:r>
              <a:rPr lang="en-US" dirty="0" smtClean="0">
                <a:solidFill>
                  <a:schemeClr val="bg1">
                    <a:lumMod val="65000"/>
                  </a:schemeClr>
                </a:solidFill>
              </a:rPr>
              <a:t>methods </a:t>
            </a:r>
            <a:r>
              <a:rPr lang="en-US" dirty="0">
                <a:solidFill>
                  <a:schemeClr val="bg1">
                    <a:lumMod val="65000"/>
                  </a:schemeClr>
                </a:solidFill>
              </a:rPr>
              <a:t>for both point value and time series data based on the referent</a:t>
            </a:r>
          </a:p>
          <a:p>
            <a:pPr lvl="1">
              <a:spcBef>
                <a:spcPts val="0"/>
              </a:spcBef>
            </a:pPr>
            <a:r>
              <a:rPr lang="en-US" dirty="0" smtClean="0">
                <a:solidFill>
                  <a:schemeClr val="bg1">
                    <a:lumMod val="65000"/>
                  </a:schemeClr>
                </a:solidFill>
              </a:rPr>
              <a:t>Conclusions </a:t>
            </a:r>
            <a:r>
              <a:rPr lang="en-US" dirty="0">
                <a:solidFill>
                  <a:schemeClr val="bg1">
                    <a:lumMod val="65000"/>
                  </a:schemeClr>
                </a:solidFill>
              </a:rPr>
              <a:t>and </a:t>
            </a:r>
            <a:r>
              <a:rPr lang="en-US" dirty="0" smtClean="0">
                <a:solidFill>
                  <a:schemeClr val="bg1">
                    <a:lumMod val="65000"/>
                  </a:schemeClr>
                </a:solidFill>
              </a:rPr>
              <a:t>recommendations</a:t>
            </a:r>
            <a:endParaRPr lang="en-US" dirty="0">
              <a:solidFill>
                <a:schemeClr val="bg1">
                  <a:lumMod val="65000"/>
                </a:schemeClr>
              </a:solidFill>
            </a:endParaRPr>
          </a:p>
        </p:txBody>
      </p: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17</a:t>
            </a:fld>
            <a:endParaRPr lang="en-US" dirty="0"/>
          </a:p>
        </p:txBody>
      </p:sp>
    </p:spTree>
    <p:extLst>
      <p:ext uri="{BB962C8B-B14F-4D97-AF65-F5344CB8AC3E}">
        <p14:creationId xmlns:p14="http://schemas.microsoft.com/office/powerpoint/2010/main" val="7153181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81000" y="1066800"/>
            <a:ext cx="11430000" cy="5105400"/>
          </a:xfrm>
        </p:spPr>
        <p:txBody>
          <a:bodyPr/>
          <a:lstStyle/>
          <a:p>
            <a:pPr>
              <a:spcBef>
                <a:spcPts val="0"/>
              </a:spcBef>
            </a:pPr>
            <a:r>
              <a:rPr lang="en-US" b="1" dirty="0" smtClean="0"/>
              <a:t>The </a:t>
            </a:r>
            <a:r>
              <a:rPr lang="en-US" b="1" dirty="0"/>
              <a:t>ideal referent for validation </a:t>
            </a:r>
            <a:r>
              <a:rPr lang="en-US" b="1" dirty="0" smtClean="0"/>
              <a:t>comparison</a:t>
            </a:r>
            <a:endParaRPr lang="en-US" dirty="0"/>
          </a:p>
          <a:p>
            <a:pPr lvl="1">
              <a:spcBef>
                <a:spcPts val="0"/>
              </a:spcBef>
            </a:pPr>
            <a:r>
              <a:rPr lang="en-US" dirty="0"/>
              <a:t>Covers the operational/domain space of interest as bounded </a:t>
            </a:r>
            <a:r>
              <a:rPr lang="en-US" dirty="0" smtClean="0"/>
              <a:t>by the </a:t>
            </a:r>
            <a:r>
              <a:rPr lang="en-US" dirty="0"/>
              <a:t>intended </a:t>
            </a:r>
            <a:r>
              <a:rPr lang="en-US" dirty="0" smtClean="0"/>
              <a:t>use</a:t>
            </a:r>
            <a:br>
              <a:rPr lang="en-US" dirty="0" smtClean="0"/>
            </a:br>
            <a:r>
              <a:rPr lang="en-US" dirty="0" smtClean="0"/>
              <a:t>[Gilmore</a:t>
            </a:r>
            <a:r>
              <a:rPr lang="en-US" dirty="0"/>
              <a:t>, 2016]</a:t>
            </a:r>
          </a:p>
          <a:p>
            <a:pPr lvl="2">
              <a:spcBef>
                <a:spcPts val="0"/>
              </a:spcBef>
            </a:pPr>
            <a:r>
              <a:rPr lang="en-US" dirty="0"/>
              <a:t>Provides data on </a:t>
            </a:r>
            <a:r>
              <a:rPr lang="en-US" dirty="0" smtClean="0"/>
              <a:t>the </a:t>
            </a:r>
            <a:r>
              <a:rPr lang="en-US" dirty="0"/>
              <a:t>aspects of the operational envelope/behavior space that will be covered by the M&amp;S</a:t>
            </a:r>
          </a:p>
          <a:p>
            <a:pPr lvl="2">
              <a:spcBef>
                <a:spcPts val="0"/>
              </a:spcBef>
            </a:pPr>
            <a:r>
              <a:rPr lang="en-US" dirty="0"/>
              <a:t>Addresses variations in factors </a:t>
            </a:r>
            <a:r>
              <a:rPr lang="en-US" dirty="0" smtClean="0"/>
              <a:t>affecting </a:t>
            </a:r>
            <a:r>
              <a:rPr lang="en-US" dirty="0"/>
              <a:t>performance/behavior </a:t>
            </a:r>
            <a:r>
              <a:rPr lang="en-US" dirty="0" smtClean="0"/>
              <a:t>w. r. t. </a:t>
            </a:r>
            <a:r>
              <a:rPr lang="en-US" dirty="0"/>
              <a:t>response variables of interest</a:t>
            </a:r>
          </a:p>
          <a:p>
            <a:pPr lvl="2">
              <a:spcBef>
                <a:spcPts val="0"/>
              </a:spcBef>
            </a:pPr>
            <a:r>
              <a:rPr lang="en-US" dirty="0"/>
              <a:t>Supports interpolation between known data points vice extrapolation beyond </a:t>
            </a:r>
            <a:r>
              <a:rPr lang="en-US" dirty="0" smtClean="0"/>
              <a:t>known </a:t>
            </a:r>
            <a:r>
              <a:rPr lang="en-US" dirty="0"/>
              <a:t>data</a:t>
            </a:r>
          </a:p>
          <a:p>
            <a:pPr lvl="1">
              <a:spcBef>
                <a:spcPts val="0"/>
              </a:spcBef>
            </a:pPr>
            <a:r>
              <a:rPr lang="en-US" dirty="0"/>
              <a:t>Is </a:t>
            </a:r>
            <a:r>
              <a:rPr lang="en-US" dirty="0" smtClean="0"/>
              <a:t>drawn </a:t>
            </a:r>
            <a:r>
              <a:rPr lang="en-US" dirty="0"/>
              <a:t>from observations of the simuland [</a:t>
            </a:r>
            <a:r>
              <a:rPr lang="en-US" dirty="0" smtClean="0"/>
              <a:t>RPG, </a:t>
            </a:r>
            <a:r>
              <a:rPr lang="en-US" dirty="0"/>
              <a:t>2011]</a:t>
            </a:r>
          </a:p>
          <a:p>
            <a:pPr lvl="2">
              <a:spcBef>
                <a:spcPts val="0"/>
              </a:spcBef>
            </a:pPr>
            <a:r>
              <a:rPr lang="en-US" dirty="0"/>
              <a:t>Under controlled circumstances such as tests and experiments</a:t>
            </a:r>
          </a:p>
          <a:p>
            <a:pPr lvl="2">
              <a:spcBef>
                <a:spcPts val="0"/>
              </a:spcBef>
            </a:pPr>
            <a:r>
              <a:rPr lang="en-US" dirty="0"/>
              <a:t>Under natural or operational circumstances</a:t>
            </a:r>
          </a:p>
          <a:p>
            <a:pPr lvl="1">
              <a:spcBef>
                <a:spcPts val="0"/>
              </a:spcBef>
            </a:pPr>
            <a:r>
              <a:rPr lang="en-US" dirty="0"/>
              <a:t>Is drawn from authoritative data</a:t>
            </a:r>
          </a:p>
          <a:p>
            <a:pPr lvl="2">
              <a:spcBef>
                <a:spcPts val="0"/>
              </a:spcBef>
            </a:pPr>
            <a:r>
              <a:rPr lang="en-US" dirty="0"/>
              <a:t>Test data adjudicated by Data Authentication Group </a:t>
            </a:r>
            <a:r>
              <a:rPr lang="en-US" dirty="0" smtClean="0"/>
              <a:t>review </a:t>
            </a:r>
            <a:r>
              <a:rPr lang="en-US" dirty="0"/>
              <a:t>to address measurement </a:t>
            </a:r>
            <a:r>
              <a:rPr lang="en-US" dirty="0" smtClean="0"/>
              <a:t>errors,</a:t>
            </a:r>
            <a:br>
              <a:rPr lang="en-US" dirty="0" smtClean="0"/>
            </a:br>
            <a:r>
              <a:rPr lang="en-US" dirty="0" smtClean="0"/>
              <a:t>incomplete </a:t>
            </a:r>
            <a:r>
              <a:rPr lang="en-US" dirty="0"/>
              <a:t>data, etc. [ATEC, 2004]</a:t>
            </a:r>
          </a:p>
          <a:p>
            <a:pPr lvl="1">
              <a:spcBef>
                <a:spcPts val="0"/>
              </a:spcBef>
            </a:pPr>
            <a:r>
              <a:rPr lang="en-US" dirty="0"/>
              <a:t>Identifies any areas of known </a:t>
            </a:r>
            <a:r>
              <a:rPr lang="en-US" dirty="0" smtClean="0"/>
              <a:t>uncertainty</a:t>
            </a:r>
            <a:endParaRPr lang="en-US" dirty="0"/>
          </a:p>
        </p:txBody>
      </p: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18</a:t>
            </a:fld>
            <a:endParaRPr lang="en-US" dirty="0"/>
          </a:p>
        </p:txBody>
      </p:sp>
    </p:spTree>
    <p:extLst>
      <p:ext uri="{BB962C8B-B14F-4D97-AF65-F5344CB8AC3E}">
        <p14:creationId xmlns:p14="http://schemas.microsoft.com/office/powerpoint/2010/main" val="34515194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81000" y="1066800"/>
            <a:ext cx="11430000" cy="5105400"/>
          </a:xfrm>
        </p:spPr>
        <p:txBody>
          <a:bodyPr/>
          <a:lstStyle/>
          <a:p>
            <a:pPr>
              <a:spcBef>
                <a:spcPts val="0"/>
              </a:spcBef>
            </a:pPr>
            <a:r>
              <a:rPr lang="en-US" b="1" dirty="0"/>
              <a:t>Challenges and obstacles to developing the ideal referent</a:t>
            </a:r>
            <a:endParaRPr lang="en-US" dirty="0"/>
          </a:p>
          <a:p>
            <a:pPr lvl="1">
              <a:spcBef>
                <a:spcPts val="0"/>
              </a:spcBef>
            </a:pPr>
            <a:r>
              <a:rPr lang="en-US" dirty="0" smtClean="0"/>
              <a:t>Ill </a:t>
            </a:r>
            <a:r>
              <a:rPr lang="en-US" dirty="0"/>
              <a:t>defined </a:t>
            </a:r>
            <a:r>
              <a:rPr lang="en-US" dirty="0" smtClean="0"/>
              <a:t>intended use </a:t>
            </a:r>
            <a:endParaRPr lang="en-US" dirty="0"/>
          </a:p>
          <a:p>
            <a:pPr lvl="2">
              <a:spcBef>
                <a:spcPts val="0"/>
              </a:spcBef>
            </a:pPr>
            <a:r>
              <a:rPr lang="en-US" dirty="0"/>
              <a:t>Lack of definition of the </a:t>
            </a:r>
            <a:r>
              <a:rPr lang="en-US" dirty="0" smtClean="0"/>
              <a:t>model/simulation’s </a:t>
            </a:r>
            <a:r>
              <a:rPr lang="en-US" dirty="0"/>
              <a:t>coverage of the domain space</a:t>
            </a:r>
          </a:p>
          <a:p>
            <a:pPr lvl="2">
              <a:spcBef>
                <a:spcPts val="0"/>
              </a:spcBef>
            </a:pPr>
            <a:r>
              <a:rPr lang="en-US" dirty="0"/>
              <a:t>Lack of test scenarios that will align test and simulation data</a:t>
            </a:r>
          </a:p>
          <a:p>
            <a:pPr lvl="1">
              <a:spcBef>
                <a:spcPts val="0"/>
              </a:spcBef>
            </a:pPr>
            <a:r>
              <a:rPr lang="en-US" dirty="0"/>
              <a:t>Inconsistencies between </a:t>
            </a:r>
            <a:r>
              <a:rPr lang="en-US" dirty="0" smtClean="0"/>
              <a:t>referent </a:t>
            </a:r>
            <a:r>
              <a:rPr lang="en-US" dirty="0"/>
              <a:t>and </a:t>
            </a:r>
            <a:r>
              <a:rPr lang="en-US" dirty="0" smtClean="0"/>
              <a:t>simulation data</a:t>
            </a:r>
            <a:endParaRPr lang="en-US" dirty="0"/>
          </a:p>
          <a:p>
            <a:pPr lvl="2">
              <a:spcBef>
                <a:spcPts val="0"/>
              </a:spcBef>
            </a:pPr>
            <a:r>
              <a:rPr lang="en-US" dirty="0"/>
              <a:t>Metrics of </a:t>
            </a:r>
            <a:r>
              <a:rPr lang="en-US" dirty="0" smtClean="0"/>
              <a:t>interest</a:t>
            </a:r>
            <a:endParaRPr lang="en-US" dirty="0"/>
          </a:p>
          <a:p>
            <a:pPr lvl="2">
              <a:spcBef>
                <a:spcPts val="0"/>
              </a:spcBef>
            </a:pPr>
            <a:r>
              <a:rPr lang="en-US" dirty="0"/>
              <a:t>Factors that affect performance</a:t>
            </a:r>
          </a:p>
          <a:p>
            <a:pPr lvl="1">
              <a:spcBef>
                <a:spcPts val="0"/>
              </a:spcBef>
            </a:pPr>
            <a:r>
              <a:rPr lang="en-US" dirty="0" smtClean="0"/>
              <a:t>Limited/no referent data available</a:t>
            </a:r>
            <a:endParaRPr lang="en-US" dirty="0"/>
          </a:p>
          <a:p>
            <a:pPr lvl="2">
              <a:spcBef>
                <a:spcPts val="0"/>
              </a:spcBef>
            </a:pPr>
            <a:r>
              <a:rPr lang="en-US" dirty="0" smtClean="0"/>
              <a:t>Complexity </a:t>
            </a:r>
            <a:r>
              <a:rPr lang="en-US" dirty="0"/>
              <a:t>of system/behaviors represented imposes limitations (e.g., resource, economic) on the </a:t>
            </a:r>
            <a:r>
              <a:rPr lang="en-US" dirty="0" smtClean="0"/>
              <a:t>development </a:t>
            </a:r>
            <a:r>
              <a:rPr lang="en-US" dirty="0"/>
              <a:t>of quantitative referent data</a:t>
            </a:r>
          </a:p>
          <a:p>
            <a:pPr lvl="2">
              <a:spcBef>
                <a:spcPts val="0"/>
              </a:spcBef>
            </a:pPr>
            <a:r>
              <a:rPr lang="en-US" dirty="0"/>
              <a:t>Domain of Interest does not support quantitative referent development (e.g., Department of Energy, NASA)</a:t>
            </a:r>
          </a:p>
          <a:p>
            <a:pPr lvl="1">
              <a:spcBef>
                <a:spcPts val="0"/>
              </a:spcBef>
            </a:pPr>
            <a:r>
              <a:rPr lang="en-US" dirty="0"/>
              <a:t>Economic </a:t>
            </a:r>
            <a:r>
              <a:rPr lang="en-US" dirty="0" smtClean="0"/>
              <a:t>limitations</a:t>
            </a:r>
            <a:endParaRPr lang="en-US" dirty="0"/>
          </a:p>
        </p:txBody>
      </p: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19</a:t>
            </a:fld>
            <a:endParaRPr lang="en-US" dirty="0"/>
          </a:p>
        </p:txBody>
      </p:sp>
    </p:spTree>
    <p:extLst>
      <p:ext uri="{BB962C8B-B14F-4D97-AF65-F5344CB8AC3E}">
        <p14:creationId xmlns:p14="http://schemas.microsoft.com/office/powerpoint/2010/main" val="4542925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1390650" y="0"/>
            <a:ext cx="9582149" cy="795130"/>
          </a:xfrm>
        </p:spPr>
        <p:txBody>
          <a:bodyPr/>
          <a:lstStyle/>
          <a:p>
            <a:r>
              <a:rPr lang="en-US" altLang="en-US" dirty="0" smtClean="0"/>
              <a:t>Rigorous Validation Tutorial Learning Objectives</a:t>
            </a:r>
          </a:p>
        </p:txBody>
      </p:sp>
      <p:sp>
        <p:nvSpPr>
          <p:cNvPr id="6148" name="Rectangle 3"/>
          <p:cNvSpPr>
            <a:spLocks noGrp="1" noChangeArrowheads="1"/>
          </p:cNvSpPr>
          <p:nvPr>
            <p:ph type="body" idx="1"/>
          </p:nvPr>
        </p:nvSpPr>
        <p:spPr>
          <a:xfrm>
            <a:off x="419102" y="897467"/>
            <a:ext cx="11082867" cy="5274733"/>
          </a:xfrm>
        </p:spPr>
        <p:txBody>
          <a:bodyPr/>
          <a:lstStyle/>
          <a:p>
            <a:pPr lvl="0">
              <a:buNone/>
            </a:pPr>
            <a:r>
              <a:rPr lang="en-US" altLang="en-US" sz="2400" b="1" dirty="0" smtClean="0"/>
              <a:t>Primary Objective: Define h</a:t>
            </a:r>
            <a:r>
              <a:rPr lang="en-US" sz="2400" b="1" dirty="0" smtClean="0"/>
              <a:t>ow </a:t>
            </a:r>
            <a:r>
              <a:rPr lang="en-US" sz="2400" b="1" dirty="0"/>
              <a:t>to identify, collect, and combine validation referent </a:t>
            </a:r>
            <a:r>
              <a:rPr lang="en-US" sz="2400" b="1" dirty="0" smtClean="0"/>
              <a:t>data</a:t>
            </a:r>
            <a:r>
              <a:rPr lang="en-US" altLang="en-US" sz="2400" b="1" dirty="0" smtClean="0"/>
              <a:t> and </a:t>
            </a:r>
            <a:r>
              <a:rPr lang="en-US" sz="2400" b="1" dirty="0" smtClean="0"/>
              <a:t>to </a:t>
            </a:r>
            <a:r>
              <a:rPr lang="en-US" sz="2400" b="1" dirty="0"/>
              <a:t>apply </a:t>
            </a:r>
            <a:r>
              <a:rPr lang="en-US" sz="2400" b="1" dirty="0" smtClean="0"/>
              <a:t>that data when </a:t>
            </a:r>
            <a:r>
              <a:rPr lang="en-US" sz="2400" b="1" dirty="0"/>
              <a:t>performing </a:t>
            </a:r>
            <a:r>
              <a:rPr lang="en-US" sz="2400" b="1" dirty="0" smtClean="0"/>
              <a:t>simulation </a:t>
            </a:r>
            <a:r>
              <a:rPr lang="en-US" sz="2400" b="1" dirty="0"/>
              <a:t>results/referent validation comparison. </a:t>
            </a:r>
            <a:r>
              <a:rPr lang="en-US" altLang="en-US" sz="2400" b="1" dirty="0"/>
              <a:t>When adopted, these concepts </a:t>
            </a:r>
            <a:r>
              <a:rPr lang="en-US" altLang="en-US" sz="2400" b="1" dirty="0" smtClean="0"/>
              <a:t>will support the implementation of rigorous validation.</a:t>
            </a:r>
          </a:p>
          <a:p>
            <a:pPr>
              <a:spcBef>
                <a:spcPct val="0"/>
              </a:spcBef>
              <a:buFont typeface="Wingdings" pitchFamily="2" charset="2"/>
              <a:buNone/>
            </a:pPr>
            <a:endParaRPr lang="en-US" altLang="en-US" sz="2200" dirty="0" smtClean="0"/>
          </a:p>
          <a:p>
            <a:pPr>
              <a:spcBef>
                <a:spcPct val="0"/>
              </a:spcBef>
              <a:buFont typeface="Wingdings" pitchFamily="2" charset="2"/>
              <a:buNone/>
            </a:pPr>
            <a:r>
              <a:rPr lang="en-US" altLang="en-US" sz="2200" dirty="0" smtClean="0"/>
              <a:t>Key Learning Objectives:</a:t>
            </a:r>
          </a:p>
          <a:p>
            <a:pPr lvl="1">
              <a:buFont typeface="Wingdings" panose="05000000000000000000" pitchFamily="2" charset="2"/>
              <a:buChar char="Ø"/>
            </a:pPr>
            <a:r>
              <a:rPr lang="en-US" sz="2000" dirty="0"/>
              <a:t>The learner will be able </a:t>
            </a:r>
            <a:r>
              <a:rPr lang="en-US" sz="2000" dirty="0" smtClean="0"/>
              <a:t>to define </a:t>
            </a:r>
            <a:r>
              <a:rPr lang="en-US" sz="2000" dirty="0"/>
              <a:t>and distinguish key verification and validation terms.</a:t>
            </a:r>
          </a:p>
          <a:p>
            <a:pPr lvl="1">
              <a:buFont typeface="Wingdings" panose="05000000000000000000" pitchFamily="2" charset="2"/>
              <a:buChar char="Ø"/>
            </a:pPr>
            <a:r>
              <a:rPr lang="en-US" sz="2000" dirty="0"/>
              <a:t>The learner </a:t>
            </a:r>
            <a:r>
              <a:rPr lang="en-US" sz="2000" dirty="0" smtClean="0"/>
              <a:t>will be able to define the </a:t>
            </a:r>
            <a:r>
              <a:rPr lang="en-US" sz="2000" dirty="0"/>
              <a:t>central role of the referent.</a:t>
            </a:r>
          </a:p>
          <a:p>
            <a:pPr lvl="1">
              <a:buFont typeface="Wingdings" panose="05000000000000000000" pitchFamily="2" charset="2"/>
              <a:buChar char="Ø"/>
            </a:pPr>
            <a:r>
              <a:rPr lang="en-US" sz="2000" dirty="0"/>
              <a:t>The learner will </a:t>
            </a:r>
            <a:r>
              <a:rPr lang="en-US" sz="2000" dirty="0" smtClean="0"/>
              <a:t>be able to list and compare the various approaches used to </a:t>
            </a:r>
            <a:r>
              <a:rPr lang="en-US" sz="2000" dirty="0"/>
              <a:t>assemble an effective </a:t>
            </a:r>
            <a:r>
              <a:rPr lang="en-US" sz="2000" dirty="0" smtClean="0"/>
              <a:t>referent.</a:t>
            </a:r>
            <a:endParaRPr lang="en-US" sz="2000" dirty="0"/>
          </a:p>
          <a:p>
            <a:pPr lvl="1">
              <a:buFont typeface="Wingdings" panose="05000000000000000000" pitchFamily="2" charset="2"/>
              <a:buChar char="Ø"/>
            </a:pPr>
            <a:r>
              <a:rPr lang="en-US" sz="2000" dirty="0"/>
              <a:t>The learner will </a:t>
            </a:r>
            <a:r>
              <a:rPr lang="en-US" sz="2000" dirty="0" smtClean="0"/>
              <a:t>be able to define what </a:t>
            </a:r>
            <a:r>
              <a:rPr lang="en-US" sz="2000" dirty="0"/>
              <a:t>constitutes rigorous validation.</a:t>
            </a:r>
          </a:p>
          <a:p>
            <a:pPr lvl="1">
              <a:buFont typeface="Wingdings" panose="05000000000000000000" pitchFamily="2" charset="2"/>
              <a:buChar char="Ø"/>
            </a:pPr>
            <a:r>
              <a:rPr lang="en-US" sz="2000" dirty="0"/>
              <a:t>The learner will be able to </a:t>
            </a:r>
            <a:r>
              <a:rPr lang="en-US" sz="2000" dirty="0" smtClean="0"/>
              <a:t>match </a:t>
            </a:r>
            <a:r>
              <a:rPr lang="en-US" sz="2000" dirty="0"/>
              <a:t>validation methods to the available referent.</a:t>
            </a:r>
            <a:endParaRPr lang="en-US" altLang="en-US" sz="2000" dirty="0" smtClean="0"/>
          </a:p>
        </p:txBody>
      </p: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2</a:t>
            </a:fld>
            <a:endParaRPr lang="en-US" dirty="0"/>
          </a:p>
        </p:txBody>
      </p:sp>
    </p:spTree>
    <p:extLst>
      <p:ext uri="{BB962C8B-B14F-4D97-AF65-F5344CB8AC3E}">
        <p14:creationId xmlns:p14="http://schemas.microsoft.com/office/powerpoint/2010/main" val="11958376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81000" y="1066800"/>
            <a:ext cx="11430000" cy="5105400"/>
          </a:xfrm>
        </p:spPr>
        <p:txBody>
          <a:bodyPr/>
          <a:lstStyle/>
          <a:p>
            <a:pPr>
              <a:spcBef>
                <a:spcPts val="0"/>
              </a:spcBef>
            </a:pPr>
            <a:r>
              <a:rPr lang="en-US" b="1" dirty="0"/>
              <a:t>Best practices and obstacle mitigation</a:t>
            </a:r>
            <a:endParaRPr lang="en-US" dirty="0"/>
          </a:p>
          <a:p>
            <a:pPr lvl="1">
              <a:spcBef>
                <a:spcPts val="0"/>
              </a:spcBef>
            </a:pPr>
            <a:r>
              <a:rPr lang="en-US" dirty="0" smtClean="0"/>
              <a:t>Start early </a:t>
            </a:r>
            <a:r>
              <a:rPr lang="en-US" dirty="0"/>
              <a:t>– </a:t>
            </a:r>
            <a:r>
              <a:rPr lang="en-US" dirty="0" smtClean="0"/>
              <a:t>validation referents </a:t>
            </a:r>
            <a:r>
              <a:rPr lang="en-US" dirty="0"/>
              <a:t>take time to develop</a:t>
            </a:r>
          </a:p>
          <a:p>
            <a:pPr lvl="2">
              <a:spcBef>
                <a:spcPts val="0"/>
              </a:spcBef>
            </a:pPr>
            <a:r>
              <a:rPr lang="en-US" dirty="0"/>
              <a:t>Need to identify scope of information needed</a:t>
            </a:r>
          </a:p>
          <a:p>
            <a:pPr lvl="2">
              <a:spcBef>
                <a:spcPts val="0"/>
              </a:spcBef>
            </a:pPr>
            <a:r>
              <a:rPr lang="en-US" dirty="0"/>
              <a:t>Need to coordinate with others (e.g., testers, SMEs) to produce referent data</a:t>
            </a:r>
          </a:p>
          <a:p>
            <a:pPr lvl="2">
              <a:spcBef>
                <a:spcPts val="0"/>
              </a:spcBef>
            </a:pPr>
            <a:r>
              <a:rPr lang="en-US" dirty="0"/>
              <a:t>Need to budget for referent development</a:t>
            </a:r>
          </a:p>
          <a:p>
            <a:pPr lvl="1">
              <a:spcBef>
                <a:spcPts val="0"/>
              </a:spcBef>
            </a:pPr>
            <a:r>
              <a:rPr lang="en-US" dirty="0"/>
              <a:t>Ensure </a:t>
            </a:r>
            <a:r>
              <a:rPr lang="en-US" dirty="0" smtClean="0"/>
              <a:t>accreditation authority concurrence</a:t>
            </a:r>
            <a:endParaRPr lang="en-US" dirty="0"/>
          </a:p>
          <a:p>
            <a:pPr lvl="1">
              <a:spcBef>
                <a:spcPts val="0"/>
              </a:spcBef>
            </a:pPr>
            <a:r>
              <a:rPr lang="en-US" dirty="0"/>
              <a:t>“Grow” referent information over time</a:t>
            </a:r>
          </a:p>
          <a:p>
            <a:pPr lvl="2">
              <a:spcBef>
                <a:spcPts val="0"/>
              </a:spcBef>
            </a:pPr>
            <a:r>
              <a:rPr lang="en-US" dirty="0"/>
              <a:t>Leverage all sources of test data (e.g., ground test, HWIL, live fire)</a:t>
            </a:r>
          </a:p>
          <a:p>
            <a:pPr lvl="1">
              <a:spcBef>
                <a:spcPts val="0"/>
              </a:spcBef>
            </a:pPr>
            <a:r>
              <a:rPr lang="en-US" dirty="0"/>
              <a:t>Maximize extent of </a:t>
            </a:r>
            <a:r>
              <a:rPr lang="en-US" dirty="0" smtClean="0"/>
              <a:t>referent </a:t>
            </a:r>
            <a:r>
              <a:rPr lang="en-US" dirty="0"/>
              <a:t>coverage of the operational/behavioral space as defined by the intended use</a:t>
            </a:r>
          </a:p>
          <a:p>
            <a:pPr lvl="1">
              <a:spcBef>
                <a:spcPts val="0"/>
              </a:spcBef>
            </a:pPr>
            <a:r>
              <a:rPr lang="en-US" dirty="0"/>
              <a:t>Define areas of uncertainty</a:t>
            </a:r>
          </a:p>
          <a:p>
            <a:pPr lvl="2">
              <a:spcBef>
                <a:spcPts val="0"/>
              </a:spcBef>
            </a:pPr>
            <a:r>
              <a:rPr lang="en-US" dirty="0"/>
              <a:t>Limitations of M&amp;S </a:t>
            </a:r>
            <a:r>
              <a:rPr lang="en-US" dirty="0" smtClean="0"/>
              <a:t>coverage</a:t>
            </a:r>
            <a:endParaRPr lang="en-US" dirty="0"/>
          </a:p>
          <a:p>
            <a:pPr lvl="2">
              <a:spcBef>
                <a:spcPts val="0"/>
              </a:spcBef>
            </a:pPr>
            <a:r>
              <a:rPr lang="en-US" dirty="0"/>
              <a:t>Limitations of </a:t>
            </a:r>
            <a:r>
              <a:rPr lang="en-US" dirty="0" smtClean="0"/>
              <a:t>referent data</a:t>
            </a:r>
            <a:endParaRPr lang="en-US" dirty="0"/>
          </a:p>
        </p:txBody>
      </p: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20</a:t>
            </a:fld>
            <a:endParaRPr lang="en-US" dirty="0"/>
          </a:p>
        </p:txBody>
      </p:sp>
    </p:spTree>
    <p:extLst>
      <p:ext uri="{BB962C8B-B14F-4D97-AF65-F5344CB8AC3E}">
        <p14:creationId xmlns:p14="http://schemas.microsoft.com/office/powerpoint/2010/main" val="8348761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381000" y="1066801"/>
            <a:ext cx="7620000" cy="5105400"/>
          </a:xfrm>
        </p:spPr>
        <p:txBody>
          <a:bodyPr/>
          <a:lstStyle/>
          <a:p>
            <a:r>
              <a:rPr lang="en-US" b="1" dirty="0" smtClean="0"/>
              <a:t>AIM9X: </a:t>
            </a:r>
            <a:r>
              <a:rPr lang="en-US" b="1" dirty="0"/>
              <a:t>Simulation Enhanced Operational Test</a:t>
            </a:r>
          </a:p>
          <a:p>
            <a:pPr lvl="1"/>
            <a:r>
              <a:rPr lang="en-US" dirty="0" smtClean="0"/>
              <a:t>Limited </a:t>
            </a:r>
            <a:r>
              <a:rPr lang="en-US" dirty="0"/>
              <a:t>test shots, with maximum operational envelope </a:t>
            </a:r>
            <a:r>
              <a:rPr lang="en-US" dirty="0" smtClean="0"/>
              <a:t>coverage to support validation referent development</a:t>
            </a:r>
            <a:endParaRPr lang="en-US" dirty="0"/>
          </a:p>
          <a:p>
            <a:pPr lvl="1"/>
            <a:r>
              <a:rPr lang="en-US" dirty="0"/>
              <a:t>Adopted Model-Test-Model [</a:t>
            </a:r>
            <a:r>
              <a:rPr lang="en-US" dirty="0"/>
              <a:t>Mansager</a:t>
            </a:r>
            <a:r>
              <a:rPr lang="en-US" dirty="0"/>
              <a:t>, 1994] paradigm to continually assess validation referent development</a:t>
            </a:r>
          </a:p>
          <a:p>
            <a:pPr lvl="1"/>
            <a:r>
              <a:rPr lang="en-US" dirty="0"/>
              <a:t>Applied a statistical methodology (Fisher Test) to </a:t>
            </a:r>
            <a:r>
              <a:rPr lang="en-US" dirty="0" smtClean="0"/>
              <a:t>validate </a:t>
            </a:r>
            <a:r>
              <a:rPr lang="en-US" dirty="0"/>
              <a:t>the </a:t>
            </a:r>
            <a:r>
              <a:rPr lang="en-US" dirty="0" smtClean="0"/>
              <a:t>simulation</a:t>
            </a:r>
            <a:endParaRPr lang="en-US" dirty="0"/>
          </a:p>
          <a:p>
            <a:pPr lvl="1"/>
            <a:r>
              <a:rPr lang="en-US" dirty="0"/>
              <a:t>Validated M&amp;S used to satisfy all system performance requirements [IDA Research Summaries, 2001]</a:t>
            </a:r>
          </a:p>
          <a:p>
            <a:pPr lvl="1"/>
            <a:r>
              <a:rPr lang="en-US" dirty="0"/>
              <a:t>27 DT/OT </a:t>
            </a:r>
            <a:r>
              <a:rPr lang="en-US" dirty="0" smtClean="0"/>
              <a:t>shots </a:t>
            </a:r>
            <a:r>
              <a:rPr lang="en-US" dirty="0"/>
              <a:t>in 2000 time frame vice 103 DT/69 OT </a:t>
            </a:r>
            <a:r>
              <a:rPr lang="en-US" dirty="0" smtClean="0"/>
              <a:t>shots </a:t>
            </a:r>
            <a:r>
              <a:rPr lang="en-US" dirty="0"/>
              <a:t>in the 1980s [DOT&amp;E, 2000]</a:t>
            </a:r>
          </a:p>
          <a:p>
            <a:pPr lvl="1"/>
            <a:r>
              <a:rPr lang="en-US" dirty="0"/>
              <a:t>AIM9X </a:t>
            </a:r>
            <a:r>
              <a:rPr lang="en-US" dirty="0" smtClean="0"/>
              <a:t>awarded </a:t>
            </a:r>
            <a:r>
              <a:rPr lang="en-US" dirty="0"/>
              <a:t>NTSA 2001 M&amp;S Industry Award</a:t>
            </a:r>
          </a:p>
          <a:p>
            <a:endParaRPr lang="en-US" dirty="0"/>
          </a:p>
        </p:txBody>
      </p:sp>
      <p:pic>
        <p:nvPicPr>
          <p:cNvPr id="5" name="Picture 1"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83025" y="2057400"/>
            <a:ext cx="3939904" cy="251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5"/>
          <p:cNvSpPr txBox="1">
            <a:spLocks noChangeArrowheads="1"/>
          </p:cNvSpPr>
          <p:nvPr/>
        </p:nvSpPr>
        <p:spPr bwMode="auto">
          <a:xfrm>
            <a:off x="8763000" y="4645223"/>
            <a:ext cx="2590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1400" dirty="0">
                <a:latin typeface="Arial Narrow" pitchFamily="34" charset="0"/>
              </a:rPr>
              <a:t>AIM9X Missile</a:t>
            </a:r>
          </a:p>
        </p:txBody>
      </p: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21</a:t>
            </a:fld>
            <a:endParaRPr lang="en-US" dirty="0"/>
          </a:p>
        </p:txBody>
      </p:sp>
    </p:spTree>
    <p:extLst>
      <p:ext uri="{BB962C8B-B14F-4D97-AF65-F5344CB8AC3E}">
        <p14:creationId xmlns:p14="http://schemas.microsoft.com/office/powerpoint/2010/main" val="28406438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381000" y="1066799"/>
            <a:ext cx="7877054" cy="5105401"/>
          </a:xfrm>
        </p:spPr>
        <p:txBody>
          <a:bodyPr/>
          <a:lstStyle/>
          <a:p>
            <a:pPr>
              <a:spcBef>
                <a:spcPts val="0"/>
              </a:spcBef>
            </a:pPr>
            <a:r>
              <a:rPr lang="en-US" b="1" dirty="0"/>
              <a:t>Developing </a:t>
            </a:r>
            <a:r>
              <a:rPr lang="en-US" b="1" dirty="0" smtClean="0"/>
              <a:t>a rigorous </a:t>
            </a:r>
            <a:r>
              <a:rPr lang="en-US" b="1" dirty="0"/>
              <a:t>SME </a:t>
            </a:r>
            <a:r>
              <a:rPr lang="en-US" b="1" dirty="0" smtClean="0"/>
              <a:t>referent </a:t>
            </a:r>
            <a:r>
              <a:rPr lang="en-US" dirty="0"/>
              <a:t>[Metz, 2001]</a:t>
            </a:r>
          </a:p>
          <a:p>
            <a:pPr lvl="1">
              <a:spcBef>
                <a:spcPts val="600"/>
              </a:spcBef>
            </a:pPr>
            <a:r>
              <a:rPr lang="en-US" dirty="0" smtClean="0"/>
              <a:t>Validation </a:t>
            </a:r>
            <a:r>
              <a:rPr lang="en-US" dirty="0"/>
              <a:t>focus </a:t>
            </a:r>
            <a:r>
              <a:rPr lang="en-US" dirty="0" smtClean="0"/>
              <a:t>- </a:t>
            </a:r>
            <a:r>
              <a:rPr lang="en-US" dirty="0"/>
              <a:t>a </a:t>
            </a:r>
            <a:r>
              <a:rPr lang="en-US" dirty="0" smtClean="0"/>
              <a:t>campaign-level </a:t>
            </a:r>
            <a:r>
              <a:rPr lang="en-US" dirty="0"/>
              <a:t>simulation </a:t>
            </a:r>
            <a:endParaRPr lang="en-US" dirty="0" smtClean="0"/>
          </a:p>
          <a:p>
            <a:pPr lvl="1">
              <a:spcBef>
                <a:spcPts val="600"/>
              </a:spcBef>
            </a:pPr>
            <a:r>
              <a:rPr lang="en-US" dirty="0" smtClean="0"/>
              <a:t>No </a:t>
            </a:r>
            <a:r>
              <a:rPr lang="en-US" dirty="0"/>
              <a:t>real world referent available </a:t>
            </a:r>
            <a:r>
              <a:rPr lang="en-US" dirty="0" smtClean="0"/>
              <a:t>- thus reliant </a:t>
            </a:r>
            <a:r>
              <a:rPr lang="en-US" dirty="0"/>
              <a:t>on SME </a:t>
            </a:r>
            <a:r>
              <a:rPr lang="en-US" dirty="0" smtClean="0"/>
              <a:t>assessment</a:t>
            </a:r>
          </a:p>
          <a:p>
            <a:pPr lvl="1">
              <a:spcBef>
                <a:spcPts val="600"/>
              </a:spcBef>
            </a:pPr>
            <a:r>
              <a:rPr lang="en-US" dirty="0" smtClean="0"/>
              <a:t>Increase </a:t>
            </a:r>
            <a:r>
              <a:rPr lang="en-US" dirty="0"/>
              <a:t>SME sample size (from one to </a:t>
            </a:r>
            <a:r>
              <a:rPr lang="en-US" dirty="0" smtClean="0"/>
              <a:t>multiple)</a:t>
            </a:r>
          </a:p>
          <a:p>
            <a:pPr lvl="1">
              <a:spcBef>
                <a:spcPts val="600"/>
              </a:spcBef>
            </a:pPr>
            <a:r>
              <a:rPr lang="en-US" dirty="0" smtClean="0"/>
              <a:t>Apply </a:t>
            </a:r>
            <a:r>
              <a:rPr lang="en-US" dirty="0"/>
              <a:t>best practice in survey research to develop </a:t>
            </a:r>
            <a:r>
              <a:rPr lang="en-US" dirty="0" smtClean="0"/>
              <a:t>questionnaire</a:t>
            </a:r>
          </a:p>
          <a:p>
            <a:pPr lvl="1">
              <a:spcBef>
                <a:spcPts val="600"/>
              </a:spcBef>
            </a:pPr>
            <a:r>
              <a:rPr lang="en-US" dirty="0" smtClean="0"/>
              <a:t>Statistical assessment </a:t>
            </a:r>
            <a:r>
              <a:rPr lang="en-US" dirty="0"/>
              <a:t>of survey results </a:t>
            </a:r>
            <a:r>
              <a:rPr lang="en-US" dirty="0" smtClean="0"/>
              <a:t>to identify common trends and sources </a:t>
            </a:r>
            <a:r>
              <a:rPr lang="en-US" dirty="0"/>
              <a:t>of </a:t>
            </a:r>
            <a:r>
              <a:rPr lang="en-US" dirty="0" smtClean="0"/>
              <a:t> referent uncertainties </a:t>
            </a:r>
          </a:p>
          <a:p>
            <a:pPr lvl="1">
              <a:spcBef>
                <a:spcPts val="600"/>
              </a:spcBef>
            </a:pPr>
            <a:r>
              <a:rPr lang="en-US" dirty="0" smtClean="0"/>
              <a:t>Knowledge </a:t>
            </a:r>
            <a:r>
              <a:rPr lang="en-US" dirty="0"/>
              <a:t>of referent uncertainty is necessary for evaluating the risk of </a:t>
            </a:r>
            <a:r>
              <a:rPr lang="en-US" dirty="0" smtClean="0"/>
              <a:t>simulation use</a:t>
            </a:r>
            <a:endParaRPr lang="en-US" dirty="0"/>
          </a:p>
        </p:txBody>
      </p:sp>
      <p:pic>
        <p:nvPicPr>
          <p:cNvPr id="14" name="Picture 25"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97769" y="1219199"/>
            <a:ext cx="1446868" cy="5120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7" descr="Screen Clippi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78375" y="2432432"/>
            <a:ext cx="1922463" cy="3590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ight Arrow 16"/>
          <p:cNvSpPr/>
          <p:nvPr/>
        </p:nvSpPr>
        <p:spPr>
          <a:xfrm>
            <a:off x="9787875" y="5609564"/>
            <a:ext cx="381000" cy="2905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22</a:t>
            </a:fld>
            <a:endParaRPr lang="en-US" dirty="0"/>
          </a:p>
        </p:txBody>
      </p:sp>
    </p:spTree>
    <p:extLst>
      <p:ext uri="{BB962C8B-B14F-4D97-AF65-F5344CB8AC3E}">
        <p14:creationId xmlns:p14="http://schemas.microsoft.com/office/powerpoint/2010/main" val="24718683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04800" y="1028700"/>
            <a:ext cx="6781800" cy="5105400"/>
          </a:xfrm>
        </p:spPr>
        <p:txBody>
          <a:bodyPr/>
          <a:lstStyle/>
          <a:p>
            <a:pPr>
              <a:spcBef>
                <a:spcPts val="0"/>
              </a:spcBef>
            </a:pPr>
            <a:r>
              <a:rPr lang="en-US" b="1" dirty="0"/>
              <a:t>Structured face validation </a:t>
            </a:r>
            <a:r>
              <a:rPr lang="en-US" b="1" dirty="0" smtClean="0"/>
              <a:t>example </a:t>
            </a:r>
            <a:r>
              <a:rPr lang="en-US" dirty="0" smtClean="0"/>
              <a:t>[</a:t>
            </a:r>
            <a:r>
              <a:rPr lang="en-US" dirty="0" smtClean="0"/>
              <a:t>Belfore</a:t>
            </a:r>
            <a:r>
              <a:rPr lang="en-US" dirty="0" smtClean="0"/>
              <a:t>, 2004]</a:t>
            </a:r>
            <a:endParaRPr lang="en-US" dirty="0"/>
          </a:p>
          <a:p>
            <a:pPr lvl="1">
              <a:spcBef>
                <a:spcPts val="0"/>
              </a:spcBef>
            </a:pPr>
            <a:r>
              <a:rPr lang="en-US" dirty="0" smtClean="0"/>
              <a:t>Joint </a:t>
            </a:r>
            <a:r>
              <a:rPr lang="en-US" dirty="0"/>
              <a:t>Operations Feasibility </a:t>
            </a:r>
            <a:r>
              <a:rPr lang="en-US" dirty="0" smtClean="0"/>
              <a:t>Tool</a:t>
            </a:r>
            <a:endParaRPr lang="en-US" dirty="0"/>
          </a:p>
          <a:p>
            <a:pPr lvl="2">
              <a:spcBef>
                <a:spcPts val="0"/>
              </a:spcBef>
            </a:pPr>
            <a:r>
              <a:rPr lang="en-US" dirty="0" smtClean="0"/>
              <a:t>Assess </a:t>
            </a:r>
            <a:r>
              <a:rPr lang="en-US" dirty="0"/>
              <a:t>deployment transportation feasibility</a:t>
            </a:r>
          </a:p>
          <a:p>
            <a:pPr lvl="2">
              <a:spcBef>
                <a:spcPts val="0"/>
              </a:spcBef>
            </a:pPr>
            <a:r>
              <a:rPr lang="en-US" dirty="0" smtClean="0"/>
              <a:t>Assess </a:t>
            </a:r>
            <a:r>
              <a:rPr lang="en-US" dirty="0"/>
              <a:t>logistical sustainment feasibility</a:t>
            </a:r>
          </a:p>
          <a:p>
            <a:pPr lvl="1">
              <a:spcBef>
                <a:spcPts val="0"/>
              </a:spcBef>
            </a:pPr>
            <a:r>
              <a:rPr lang="en-US" dirty="0" smtClean="0"/>
              <a:t>Validation </a:t>
            </a:r>
            <a:r>
              <a:rPr lang="en-US" dirty="0"/>
              <a:t>process</a:t>
            </a:r>
          </a:p>
          <a:p>
            <a:pPr lvl="2">
              <a:spcBef>
                <a:spcPts val="0"/>
              </a:spcBef>
            </a:pPr>
            <a:r>
              <a:rPr lang="en-US" dirty="0" smtClean="0"/>
              <a:t>Special </a:t>
            </a:r>
            <a:r>
              <a:rPr lang="en-US" dirty="0"/>
              <a:t>scenarios exercise full range of capabilities</a:t>
            </a:r>
          </a:p>
          <a:p>
            <a:pPr lvl="2">
              <a:spcBef>
                <a:spcPts val="0"/>
              </a:spcBef>
            </a:pPr>
            <a:r>
              <a:rPr lang="en-US" dirty="0" smtClean="0"/>
              <a:t>20 </a:t>
            </a:r>
            <a:r>
              <a:rPr lang="en-US" dirty="0"/>
              <a:t>SMEs with extensive experience evaluated model</a:t>
            </a:r>
          </a:p>
          <a:p>
            <a:pPr lvl="2">
              <a:spcBef>
                <a:spcPts val="0"/>
              </a:spcBef>
            </a:pPr>
            <a:r>
              <a:rPr lang="en-US" dirty="0" smtClean="0"/>
              <a:t>Assessments </a:t>
            </a:r>
            <a:r>
              <a:rPr lang="en-US" dirty="0"/>
              <a:t>elicited via written questionnaires</a:t>
            </a:r>
          </a:p>
          <a:p>
            <a:pPr lvl="1">
              <a:spcBef>
                <a:spcPts val="0"/>
              </a:spcBef>
            </a:pPr>
            <a:r>
              <a:rPr lang="en-US" dirty="0" smtClean="0"/>
              <a:t>Process </a:t>
            </a:r>
            <a:r>
              <a:rPr lang="en-US" dirty="0"/>
              <a:t>structure addressed face validation </a:t>
            </a:r>
            <a:r>
              <a:rPr lang="en-US" dirty="0" smtClean="0"/>
              <a:t>limits</a:t>
            </a:r>
            <a:endParaRPr lang="en-US"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838200"/>
            <a:ext cx="3810000" cy="2778126"/>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5" name="Object 4"/>
          <p:cNvGraphicFramePr>
            <a:graphicFrameLocks noChangeAspect="1"/>
          </p:cNvGraphicFramePr>
          <p:nvPr>
            <p:extLst/>
          </p:nvPr>
        </p:nvGraphicFramePr>
        <p:xfrm>
          <a:off x="7467600" y="3657600"/>
          <a:ext cx="3810000" cy="2761254"/>
        </p:xfrm>
        <a:graphic>
          <a:graphicData uri="http://schemas.openxmlformats.org/presentationml/2006/ole">
            <mc:AlternateContent xmlns:mc="http://schemas.openxmlformats.org/markup-compatibility/2006">
              <mc:Choice xmlns:v="urn:schemas-microsoft-com:vml" Requires="v">
                <p:oleObj spid="_x0000_s7199" r:id="rId4" imgW="10561905" imgH="6792273" progId="MSPhotoEd.3">
                  <p:embed/>
                </p:oleObj>
              </mc:Choice>
              <mc:Fallback>
                <p:oleObj r:id="rId4" imgW="10561905" imgH="6792273" progId="MSPhotoEd.3">
                  <p:embed/>
                  <p:pic>
                    <p:nvPicPr>
                      <p:cNvPr id="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3657600"/>
                        <a:ext cx="3810000" cy="2761254"/>
                      </a:xfrm>
                      <a:prstGeom prst="rect">
                        <a:avLst/>
                      </a:prstGeom>
                      <a:noFill/>
                      <a:ln>
                        <a:noFill/>
                      </a:ln>
                      <a:extLst/>
                    </p:spPr>
                  </p:pic>
                </p:oleObj>
              </mc:Fallback>
            </mc:AlternateContent>
          </a:graphicData>
        </a:graphic>
      </p:graphicFrame>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23</a:t>
            </a:fld>
            <a:endParaRPr lang="en-US" dirty="0"/>
          </a:p>
        </p:txBody>
      </p:sp>
    </p:spTree>
    <p:extLst>
      <p:ext uri="{BB962C8B-B14F-4D97-AF65-F5344CB8AC3E}">
        <p14:creationId xmlns:p14="http://schemas.microsoft.com/office/powerpoint/2010/main" val="2442231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81000" y="990600"/>
            <a:ext cx="11430000" cy="5105400"/>
          </a:xfrm>
        </p:spPr>
        <p:txBody>
          <a:bodyPr/>
          <a:lstStyle/>
          <a:p>
            <a:pPr>
              <a:spcBef>
                <a:spcPts val="0"/>
              </a:spcBef>
            </a:pPr>
            <a:r>
              <a:rPr lang="en-US" b="1" dirty="0"/>
              <a:t>Presentation </a:t>
            </a:r>
            <a:r>
              <a:rPr lang="en-US" b="1" dirty="0" smtClean="0"/>
              <a:t>outline</a:t>
            </a:r>
          </a:p>
          <a:p>
            <a:pPr lvl="1">
              <a:spcBef>
                <a:spcPts val="0"/>
              </a:spcBef>
            </a:pPr>
            <a:r>
              <a:rPr lang="en-US" dirty="0" smtClean="0">
                <a:solidFill>
                  <a:schemeClr val="bg1">
                    <a:lumMod val="65000"/>
                  </a:schemeClr>
                </a:solidFill>
              </a:rPr>
              <a:t>Background</a:t>
            </a:r>
          </a:p>
          <a:p>
            <a:pPr lvl="2">
              <a:spcBef>
                <a:spcPts val="0"/>
              </a:spcBef>
            </a:pPr>
            <a:r>
              <a:rPr lang="en-US" dirty="0" smtClean="0">
                <a:solidFill>
                  <a:schemeClr val="bg1">
                    <a:lumMod val="65000"/>
                  </a:schemeClr>
                </a:solidFill>
              </a:rPr>
              <a:t>Motivation</a:t>
            </a:r>
            <a:endParaRPr lang="en-US" dirty="0">
              <a:solidFill>
                <a:schemeClr val="bg1">
                  <a:lumMod val="65000"/>
                </a:schemeClr>
              </a:solidFill>
            </a:endParaRPr>
          </a:p>
          <a:p>
            <a:pPr lvl="2">
              <a:spcBef>
                <a:spcPts val="0"/>
              </a:spcBef>
            </a:pPr>
            <a:r>
              <a:rPr lang="en-US" dirty="0" smtClean="0">
                <a:solidFill>
                  <a:schemeClr val="bg1">
                    <a:lumMod val="65000"/>
                  </a:schemeClr>
                </a:solidFill>
              </a:rPr>
              <a:t>Definitions</a:t>
            </a:r>
          </a:p>
          <a:p>
            <a:pPr lvl="2">
              <a:spcBef>
                <a:spcPts val="0"/>
              </a:spcBef>
            </a:pPr>
            <a:r>
              <a:rPr lang="en-US" dirty="0">
                <a:solidFill>
                  <a:schemeClr val="bg1">
                    <a:lumMod val="65000"/>
                  </a:schemeClr>
                </a:solidFill>
              </a:rPr>
              <a:t>Validation uncertainty and risk</a:t>
            </a:r>
          </a:p>
          <a:p>
            <a:pPr lvl="2">
              <a:spcBef>
                <a:spcPts val="0"/>
              </a:spcBef>
            </a:pPr>
            <a:r>
              <a:rPr lang="en-US" dirty="0" smtClean="0">
                <a:solidFill>
                  <a:schemeClr val="bg1">
                    <a:lumMod val="65000"/>
                  </a:schemeClr>
                </a:solidFill>
              </a:rPr>
              <a:t>Verification </a:t>
            </a:r>
            <a:r>
              <a:rPr lang="en-US" dirty="0">
                <a:solidFill>
                  <a:schemeClr val="bg1">
                    <a:lumMod val="65000"/>
                  </a:schemeClr>
                </a:solidFill>
              </a:rPr>
              <a:t>and validation </a:t>
            </a:r>
            <a:r>
              <a:rPr lang="en-US" dirty="0" smtClean="0">
                <a:solidFill>
                  <a:schemeClr val="bg1">
                    <a:lumMod val="65000"/>
                  </a:schemeClr>
                </a:solidFill>
              </a:rPr>
              <a:t>processes and methods</a:t>
            </a:r>
          </a:p>
          <a:p>
            <a:pPr lvl="1">
              <a:spcBef>
                <a:spcPts val="0"/>
              </a:spcBef>
            </a:pPr>
            <a:r>
              <a:rPr lang="en-US" dirty="0" smtClean="0">
                <a:solidFill>
                  <a:schemeClr val="bg1">
                    <a:lumMod val="65000"/>
                  </a:schemeClr>
                </a:solidFill>
              </a:rPr>
              <a:t>Assembling </a:t>
            </a:r>
            <a:r>
              <a:rPr lang="en-US" dirty="0">
                <a:solidFill>
                  <a:schemeClr val="bg1">
                    <a:lumMod val="65000"/>
                  </a:schemeClr>
                </a:solidFill>
              </a:rPr>
              <a:t>an effective </a:t>
            </a:r>
            <a:r>
              <a:rPr lang="en-US" dirty="0" smtClean="0">
                <a:solidFill>
                  <a:schemeClr val="bg1">
                    <a:lumMod val="65000"/>
                  </a:schemeClr>
                </a:solidFill>
              </a:rPr>
              <a:t>referent</a:t>
            </a:r>
          </a:p>
          <a:p>
            <a:pPr lvl="2">
              <a:spcBef>
                <a:spcPts val="0"/>
              </a:spcBef>
            </a:pPr>
            <a:r>
              <a:rPr lang="en-US" dirty="0" smtClean="0">
                <a:solidFill>
                  <a:schemeClr val="bg1">
                    <a:lumMod val="65000"/>
                  </a:schemeClr>
                </a:solidFill>
              </a:rPr>
              <a:t>The </a:t>
            </a:r>
            <a:r>
              <a:rPr lang="en-US" dirty="0">
                <a:solidFill>
                  <a:schemeClr val="bg1">
                    <a:lumMod val="65000"/>
                  </a:schemeClr>
                </a:solidFill>
              </a:rPr>
              <a:t>ideal referent as the basis for validation </a:t>
            </a:r>
            <a:r>
              <a:rPr lang="en-US" dirty="0" smtClean="0">
                <a:solidFill>
                  <a:schemeClr val="bg1">
                    <a:lumMod val="65000"/>
                  </a:schemeClr>
                </a:solidFill>
              </a:rPr>
              <a:t>comparison</a:t>
            </a:r>
          </a:p>
          <a:p>
            <a:pPr lvl="2">
              <a:spcBef>
                <a:spcPts val="0"/>
              </a:spcBef>
            </a:pPr>
            <a:r>
              <a:rPr lang="en-US" dirty="0" smtClean="0">
                <a:solidFill>
                  <a:schemeClr val="bg1">
                    <a:lumMod val="65000"/>
                  </a:schemeClr>
                </a:solidFill>
              </a:rPr>
              <a:t>Challenges </a:t>
            </a:r>
            <a:r>
              <a:rPr lang="en-US" dirty="0">
                <a:solidFill>
                  <a:schemeClr val="bg1">
                    <a:lumMod val="65000"/>
                  </a:schemeClr>
                </a:solidFill>
              </a:rPr>
              <a:t>and obstacles to developing the ideal </a:t>
            </a:r>
            <a:r>
              <a:rPr lang="en-US" dirty="0" smtClean="0">
                <a:solidFill>
                  <a:schemeClr val="bg1">
                    <a:lumMod val="65000"/>
                  </a:schemeClr>
                </a:solidFill>
              </a:rPr>
              <a:t>referent</a:t>
            </a:r>
          </a:p>
          <a:p>
            <a:pPr lvl="2">
              <a:spcBef>
                <a:spcPts val="0"/>
              </a:spcBef>
            </a:pPr>
            <a:r>
              <a:rPr lang="en-US" dirty="0" smtClean="0">
                <a:solidFill>
                  <a:schemeClr val="bg1">
                    <a:lumMod val="65000"/>
                  </a:schemeClr>
                </a:solidFill>
              </a:rPr>
              <a:t>Best </a:t>
            </a:r>
            <a:r>
              <a:rPr lang="en-US" dirty="0">
                <a:solidFill>
                  <a:schemeClr val="bg1">
                    <a:lumMod val="65000"/>
                  </a:schemeClr>
                </a:solidFill>
              </a:rPr>
              <a:t>practices and obstacle </a:t>
            </a:r>
            <a:r>
              <a:rPr lang="en-US" dirty="0" smtClean="0">
                <a:solidFill>
                  <a:schemeClr val="bg1">
                    <a:lumMod val="65000"/>
                  </a:schemeClr>
                </a:solidFill>
              </a:rPr>
              <a:t>mitigation</a:t>
            </a:r>
          </a:p>
          <a:p>
            <a:pPr lvl="2">
              <a:spcBef>
                <a:spcPts val="0"/>
              </a:spcBef>
            </a:pPr>
            <a:r>
              <a:rPr lang="en-US" dirty="0" smtClean="0">
                <a:solidFill>
                  <a:schemeClr val="bg1">
                    <a:lumMod val="65000"/>
                  </a:schemeClr>
                </a:solidFill>
              </a:rPr>
              <a:t>Examples</a:t>
            </a:r>
          </a:p>
          <a:p>
            <a:pPr lvl="1">
              <a:spcBef>
                <a:spcPts val="0"/>
              </a:spcBef>
            </a:pPr>
            <a:r>
              <a:rPr lang="en-US" dirty="0" smtClean="0">
                <a:solidFill>
                  <a:srgbClr val="0000FF"/>
                </a:solidFill>
              </a:rPr>
              <a:t>Selecting </a:t>
            </a:r>
            <a:r>
              <a:rPr lang="en-US" dirty="0">
                <a:solidFill>
                  <a:srgbClr val="0000FF"/>
                </a:solidFill>
              </a:rPr>
              <a:t>and applying the appropriate method</a:t>
            </a:r>
          </a:p>
          <a:p>
            <a:pPr lvl="2">
              <a:spcBef>
                <a:spcPts val="0"/>
              </a:spcBef>
            </a:pPr>
            <a:r>
              <a:rPr lang="en-US" dirty="0" smtClean="0">
                <a:solidFill>
                  <a:srgbClr val="0000FF"/>
                </a:solidFill>
              </a:rPr>
              <a:t>Referent </a:t>
            </a:r>
            <a:r>
              <a:rPr lang="en-US" dirty="0">
                <a:solidFill>
                  <a:srgbClr val="0000FF"/>
                </a:solidFill>
              </a:rPr>
              <a:t>and intended use data </a:t>
            </a:r>
            <a:r>
              <a:rPr lang="en-US" dirty="0" smtClean="0">
                <a:solidFill>
                  <a:srgbClr val="0000FF"/>
                </a:solidFill>
              </a:rPr>
              <a:t>relationships</a:t>
            </a:r>
          </a:p>
          <a:p>
            <a:pPr lvl="2">
              <a:spcBef>
                <a:spcPts val="0"/>
              </a:spcBef>
            </a:pPr>
            <a:r>
              <a:rPr lang="en-US" dirty="0" smtClean="0">
                <a:solidFill>
                  <a:srgbClr val="0000FF"/>
                </a:solidFill>
              </a:rPr>
              <a:t>Examples of applying validation methods for both point value and time series data based </a:t>
            </a:r>
            <a:r>
              <a:rPr lang="en-US" dirty="0">
                <a:solidFill>
                  <a:srgbClr val="0000FF"/>
                </a:solidFill>
              </a:rPr>
              <a:t>on the </a:t>
            </a:r>
            <a:r>
              <a:rPr lang="en-US" dirty="0" smtClean="0">
                <a:solidFill>
                  <a:srgbClr val="0000FF"/>
                </a:solidFill>
              </a:rPr>
              <a:t>referent</a:t>
            </a:r>
          </a:p>
          <a:p>
            <a:pPr lvl="1">
              <a:spcBef>
                <a:spcPts val="0"/>
              </a:spcBef>
            </a:pPr>
            <a:r>
              <a:rPr lang="en-US" dirty="0" smtClean="0">
                <a:solidFill>
                  <a:schemeClr val="bg1">
                    <a:lumMod val="65000"/>
                  </a:schemeClr>
                </a:solidFill>
              </a:rPr>
              <a:t>Conclusions </a:t>
            </a:r>
            <a:r>
              <a:rPr lang="en-US" dirty="0">
                <a:solidFill>
                  <a:schemeClr val="bg1">
                    <a:lumMod val="65000"/>
                  </a:schemeClr>
                </a:solidFill>
              </a:rPr>
              <a:t>and </a:t>
            </a:r>
            <a:r>
              <a:rPr lang="en-US" dirty="0" smtClean="0">
                <a:solidFill>
                  <a:schemeClr val="bg1">
                    <a:lumMod val="65000"/>
                  </a:schemeClr>
                </a:solidFill>
              </a:rPr>
              <a:t>recommendations</a:t>
            </a:r>
            <a:endParaRPr lang="en-US" dirty="0">
              <a:solidFill>
                <a:schemeClr val="bg1">
                  <a:lumMod val="65000"/>
                </a:schemeClr>
              </a:solidFill>
            </a:endParaRPr>
          </a:p>
        </p:txBody>
      </p: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24</a:t>
            </a:fld>
            <a:endParaRPr lang="en-US" dirty="0"/>
          </a:p>
        </p:txBody>
      </p:sp>
    </p:spTree>
    <p:extLst>
      <p:ext uri="{BB962C8B-B14F-4D97-AF65-F5344CB8AC3E}">
        <p14:creationId xmlns:p14="http://schemas.microsoft.com/office/powerpoint/2010/main" val="36248616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81000" y="1066800"/>
            <a:ext cx="11430000" cy="5105916"/>
          </a:xfrm>
        </p:spPr>
        <p:txBody>
          <a:bodyPr/>
          <a:lstStyle/>
          <a:p>
            <a:pPr>
              <a:spcBef>
                <a:spcPts val="0"/>
              </a:spcBef>
            </a:pPr>
            <a:r>
              <a:rPr lang="en-US" b="1" dirty="0"/>
              <a:t>Considerations when selecting V&amp;V </a:t>
            </a:r>
            <a:r>
              <a:rPr lang="en-US" b="1" dirty="0" smtClean="0"/>
              <a:t>methods</a:t>
            </a:r>
            <a:endParaRPr lang="en-US" b="1" dirty="0"/>
          </a:p>
        </p:txBody>
      </p:sp>
      <p:sp>
        <p:nvSpPr>
          <p:cNvPr id="33" name="AutoShape 2"/>
          <p:cNvSpPr>
            <a:spLocks noChangeArrowheads="1"/>
          </p:cNvSpPr>
          <p:nvPr/>
        </p:nvSpPr>
        <p:spPr bwMode="auto">
          <a:xfrm>
            <a:off x="5468112" y="3352800"/>
            <a:ext cx="1371600" cy="609600"/>
          </a:xfrm>
          <a:prstGeom prst="roundRect">
            <a:avLst>
              <a:gd name="adj" fmla="val 16667"/>
            </a:avLst>
          </a:prstGeom>
          <a:solidFill>
            <a:srgbClr val="CCFFCC"/>
          </a:solidFill>
          <a:ln w="9525">
            <a:solidFill>
              <a:srgbClr val="CCFFCC"/>
            </a:solidFill>
            <a:round/>
            <a:headEnd/>
            <a:tailEnd/>
          </a:ln>
          <a:effectLst>
            <a:outerShdw dist="89803" dir="2700000" algn="ctr" rotWithShape="0">
              <a:schemeClr val="bg2">
                <a:alpha val="50000"/>
              </a:schemeClr>
            </a:outerShdw>
          </a:effectLst>
        </p:spPr>
        <p:txBody>
          <a:bodyPr wrap="none" anchor="ctr"/>
          <a:lstStyle/>
          <a:p>
            <a:pPr algn="ctr"/>
            <a:r>
              <a:rPr lang="en-US" altLang="en-US" sz="2400" b="1" dirty="0">
                <a:latin typeface="Arial Narrow" pitchFamily="34" charset="0"/>
              </a:rPr>
              <a:t>Method</a:t>
            </a:r>
          </a:p>
        </p:txBody>
      </p:sp>
      <p:sp>
        <p:nvSpPr>
          <p:cNvPr id="34" name="AutoShape 3"/>
          <p:cNvSpPr>
            <a:spLocks noChangeArrowheads="1"/>
          </p:cNvSpPr>
          <p:nvPr/>
        </p:nvSpPr>
        <p:spPr bwMode="auto">
          <a:xfrm>
            <a:off x="4325112" y="1752600"/>
            <a:ext cx="1371600" cy="609600"/>
          </a:xfrm>
          <a:prstGeom prst="roundRect">
            <a:avLst>
              <a:gd name="adj" fmla="val 16667"/>
            </a:avLst>
          </a:prstGeom>
          <a:solidFill>
            <a:srgbClr val="CCFFFF"/>
          </a:solidFill>
          <a:ln w="9525">
            <a:noFill/>
            <a:round/>
            <a:headEnd/>
            <a:tailEnd/>
          </a:ln>
          <a:effectLst>
            <a:outerShdw dist="107763" dir="2700000" algn="ctr" rotWithShape="0">
              <a:schemeClr val="bg2">
                <a:alpha val="50000"/>
              </a:schemeClr>
            </a:outerShdw>
          </a:effectLst>
        </p:spPr>
        <p:txBody>
          <a:bodyPr wrap="none" anchor="ctr"/>
          <a:lstStyle/>
          <a:p>
            <a:pPr algn="ctr"/>
            <a:r>
              <a:rPr lang="en-US" altLang="en-US" sz="2400" b="1" dirty="0">
                <a:latin typeface="Arial Narrow" pitchFamily="34" charset="0"/>
              </a:rPr>
              <a:t>Model</a:t>
            </a:r>
          </a:p>
        </p:txBody>
      </p:sp>
      <p:sp>
        <p:nvSpPr>
          <p:cNvPr id="35" name="AutoShape 4"/>
          <p:cNvSpPr>
            <a:spLocks noChangeArrowheads="1"/>
          </p:cNvSpPr>
          <p:nvPr/>
        </p:nvSpPr>
        <p:spPr bwMode="auto">
          <a:xfrm>
            <a:off x="6611112" y="1752600"/>
            <a:ext cx="1371600" cy="609600"/>
          </a:xfrm>
          <a:prstGeom prst="roundRect">
            <a:avLst>
              <a:gd name="adj" fmla="val 16667"/>
            </a:avLst>
          </a:prstGeom>
          <a:solidFill>
            <a:srgbClr val="CCFFFF"/>
          </a:solidFill>
          <a:ln w="9525">
            <a:noFill/>
            <a:round/>
            <a:headEnd/>
            <a:tailEnd/>
          </a:ln>
          <a:effectLst>
            <a:outerShdw dist="107763" dir="2700000" algn="ctr" rotWithShape="0">
              <a:schemeClr val="bg2">
                <a:alpha val="50000"/>
              </a:schemeClr>
            </a:outerShdw>
          </a:effectLst>
        </p:spPr>
        <p:txBody>
          <a:bodyPr wrap="none" anchor="ctr"/>
          <a:lstStyle/>
          <a:p>
            <a:pPr algn="ctr"/>
            <a:r>
              <a:rPr lang="en-US" altLang="en-US" sz="2400" b="1" dirty="0">
                <a:latin typeface="Arial Narrow" pitchFamily="34" charset="0"/>
              </a:rPr>
              <a:t>Referent</a:t>
            </a:r>
          </a:p>
        </p:txBody>
      </p:sp>
      <p:sp>
        <p:nvSpPr>
          <p:cNvPr id="36" name="AutoShape 5"/>
          <p:cNvSpPr>
            <a:spLocks noChangeArrowheads="1"/>
          </p:cNvSpPr>
          <p:nvPr/>
        </p:nvSpPr>
        <p:spPr bwMode="auto">
          <a:xfrm>
            <a:off x="6611112" y="4953000"/>
            <a:ext cx="1371600" cy="609600"/>
          </a:xfrm>
          <a:prstGeom prst="roundRect">
            <a:avLst>
              <a:gd name="adj" fmla="val 16667"/>
            </a:avLst>
          </a:prstGeom>
          <a:solidFill>
            <a:srgbClr val="CCFFFF"/>
          </a:solidFill>
          <a:ln w="9525">
            <a:noFill/>
            <a:round/>
            <a:headEnd/>
            <a:tailEnd/>
          </a:ln>
          <a:effectLst>
            <a:outerShdw dist="107763" dir="2700000" algn="ctr" rotWithShape="0">
              <a:schemeClr val="bg2">
                <a:alpha val="50000"/>
              </a:schemeClr>
            </a:outerShdw>
          </a:effectLst>
        </p:spPr>
        <p:txBody>
          <a:bodyPr wrap="none" anchor="ctr"/>
          <a:lstStyle/>
          <a:p>
            <a:pPr algn="ctr"/>
            <a:r>
              <a:rPr lang="en-US" altLang="en-US" sz="2400" b="1" dirty="0">
                <a:latin typeface="Arial Narrow" pitchFamily="34" charset="0"/>
              </a:rPr>
              <a:t>Skills</a:t>
            </a:r>
          </a:p>
        </p:txBody>
      </p:sp>
      <p:sp>
        <p:nvSpPr>
          <p:cNvPr id="37" name="AutoShape 6"/>
          <p:cNvSpPr>
            <a:spLocks noChangeArrowheads="1"/>
          </p:cNvSpPr>
          <p:nvPr/>
        </p:nvSpPr>
        <p:spPr bwMode="auto">
          <a:xfrm>
            <a:off x="4325112" y="4953000"/>
            <a:ext cx="1371600" cy="609600"/>
          </a:xfrm>
          <a:prstGeom prst="roundRect">
            <a:avLst>
              <a:gd name="adj" fmla="val 16667"/>
            </a:avLst>
          </a:prstGeom>
          <a:solidFill>
            <a:srgbClr val="CCFFFF"/>
          </a:solidFill>
          <a:ln w="9525">
            <a:noFill/>
            <a:round/>
            <a:headEnd/>
            <a:tailEnd/>
          </a:ln>
          <a:effectLst>
            <a:outerShdw dist="107763" dir="2700000" algn="ctr" rotWithShape="0">
              <a:schemeClr val="bg2">
                <a:alpha val="50000"/>
              </a:schemeClr>
            </a:outerShdw>
          </a:effectLst>
        </p:spPr>
        <p:txBody>
          <a:bodyPr wrap="none" anchor="ctr"/>
          <a:lstStyle/>
          <a:p>
            <a:pPr algn="ctr"/>
            <a:r>
              <a:rPr lang="en-US" altLang="en-US" sz="2400" b="1" dirty="0">
                <a:latin typeface="Arial Narrow" pitchFamily="34" charset="0"/>
              </a:rPr>
              <a:t>Resources</a:t>
            </a:r>
          </a:p>
        </p:txBody>
      </p:sp>
      <p:sp>
        <p:nvSpPr>
          <p:cNvPr id="38" name="Line 7"/>
          <p:cNvSpPr>
            <a:spLocks noChangeShapeType="1"/>
          </p:cNvSpPr>
          <p:nvPr/>
        </p:nvSpPr>
        <p:spPr bwMode="auto">
          <a:xfrm>
            <a:off x="5163312" y="2362200"/>
            <a:ext cx="457200" cy="990600"/>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9" name="Line 8"/>
          <p:cNvSpPr>
            <a:spLocks noChangeShapeType="1"/>
          </p:cNvSpPr>
          <p:nvPr/>
        </p:nvSpPr>
        <p:spPr bwMode="auto">
          <a:xfrm>
            <a:off x="5315712" y="2362200"/>
            <a:ext cx="457200" cy="990600"/>
          </a:xfrm>
          <a:prstGeom prst="line">
            <a:avLst/>
          </a:prstGeom>
          <a:noFill/>
          <a:ln w="9525">
            <a:solidFill>
              <a:schemeClr val="tx1"/>
            </a:solidFill>
            <a:prstDash val="dash"/>
            <a:round/>
            <a:headEnd type="stealth"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0" name="Text Box 9"/>
          <p:cNvSpPr txBox="1">
            <a:spLocks noChangeArrowheads="1"/>
          </p:cNvSpPr>
          <p:nvPr/>
        </p:nvSpPr>
        <p:spPr bwMode="auto">
          <a:xfrm>
            <a:off x="3231278" y="2559050"/>
            <a:ext cx="194636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altLang="en-US" sz="1800" dirty="0">
                <a:latin typeface="Arial Narrow" pitchFamily="34" charset="0"/>
              </a:rPr>
              <a:t>Certain methods</a:t>
            </a:r>
          </a:p>
          <a:p>
            <a:pPr algn="ctr" eaLnBrk="1" hangingPunct="1"/>
            <a:r>
              <a:rPr lang="en-US" altLang="en-US" sz="1800" dirty="0">
                <a:latin typeface="Arial Narrow" pitchFamily="34" charset="0"/>
              </a:rPr>
              <a:t>apply best to specific</a:t>
            </a:r>
          </a:p>
          <a:p>
            <a:pPr algn="ctr" eaLnBrk="1" hangingPunct="1"/>
            <a:r>
              <a:rPr lang="en-US" altLang="en-US" sz="1800" dirty="0">
                <a:latin typeface="Arial Narrow" pitchFamily="34" charset="0"/>
              </a:rPr>
              <a:t>types of model</a:t>
            </a:r>
          </a:p>
        </p:txBody>
      </p:sp>
      <p:sp>
        <p:nvSpPr>
          <p:cNvPr id="41" name="Line 10"/>
          <p:cNvSpPr>
            <a:spLocks noChangeShapeType="1"/>
          </p:cNvSpPr>
          <p:nvPr/>
        </p:nvSpPr>
        <p:spPr bwMode="auto">
          <a:xfrm flipH="1">
            <a:off x="6687312" y="2362200"/>
            <a:ext cx="457200" cy="990600"/>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2" name="Line 11"/>
          <p:cNvSpPr>
            <a:spLocks noChangeShapeType="1"/>
          </p:cNvSpPr>
          <p:nvPr/>
        </p:nvSpPr>
        <p:spPr bwMode="auto">
          <a:xfrm flipH="1">
            <a:off x="6534912" y="2362200"/>
            <a:ext cx="457200" cy="990600"/>
          </a:xfrm>
          <a:prstGeom prst="line">
            <a:avLst/>
          </a:prstGeom>
          <a:noFill/>
          <a:ln w="9525">
            <a:solidFill>
              <a:schemeClr val="tx1"/>
            </a:solidFill>
            <a:prstDash val="dash"/>
            <a:round/>
            <a:headEnd type="stealth"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3" name="Text Box 12"/>
          <p:cNvSpPr txBox="1">
            <a:spLocks noChangeArrowheads="1"/>
          </p:cNvSpPr>
          <p:nvPr/>
        </p:nvSpPr>
        <p:spPr bwMode="auto">
          <a:xfrm>
            <a:off x="6811137" y="2559050"/>
            <a:ext cx="277177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altLang="en-US" sz="1800" dirty="0">
                <a:latin typeface="Arial Narrow" pitchFamily="34" charset="0"/>
              </a:rPr>
              <a:t>Certain methods</a:t>
            </a:r>
          </a:p>
          <a:p>
            <a:pPr algn="ctr" eaLnBrk="1" hangingPunct="1"/>
            <a:r>
              <a:rPr lang="en-US" altLang="en-US" sz="1800" dirty="0">
                <a:latin typeface="Arial Narrow" pitchFamily="34" charset="0"/>
              </a:rPr>
              <a:t>require specific types</a:t>
            </a:r>
          </a:p>
          <a:p>
            <a:pPr algn="ctr" eaLnBrk="1" hangingPunct="1"/>
            <a:r>
              <a:rPr lang="en-US" altLang="en-US" sz="1800" dirty="0">
                <a:latin typeface="Arial Narrow" pitchFamily="34" charset="0"/>
              </a:rPr>
              <a:t>or amounts of referent data</a:t>
            </a:r>
          </a:p>
        </p:txBody>
      </p:sp>
      <p:sp>
        <p:nvSpPr>
          <p:cNvPr id="44" name="Line 13"/>
          <p:cNvSpPr>
            <a:spLocks noChangeShapeType="1"/>
          </p:cNvSpPr>
          <p:nvPr/>
        </p:nvSpPr>
        <p:spPr bwMode="auto">
          <a:xfrm flipV="1">
            <a:off x="5163312" y="3962400"/>
            <a:ext cx="457200" cy="990600"/>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5" name="Line 14"/>
          <p:cNvSpPr>
            <a:spLocks noChangeShapeType="1"/>
          </p:cNvSpPr>
          <p:nvPr/>
        </p:nvSpPr>
        <p:spPr bwMode="auto">
          <a:xfrm flipV="1">
            <a:off x="5315712" y="3962400"/>
            <a:ext cx="457200" cy="990600"/>
          </a:xfrm>
          <a:prstGeom prst="line">
            <a:avLst/>
          </a:prstGeom>
          <a:noFill/>
          <a:ln w="9525">
            <a:solidFill>
              <a:schemeClr val="tx1"/>
            </a:solidFill>
            <a:prstDash val="dash"/>
            <a:round/>
            <a:headEnd type="stealth"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6" name="Text Box 15"/>
          <p:cNvSpPr txBox="1">
            <a:spLocks noChangeArrowheads="1"/>
          </p:cNvSpPr>
          <p:nvPr/>
        </p:nvSpPr>
        <p:spPr bwMode="auto">
          <a:xfrm>
            <a:off x="3024744" y="3930650"/>
            <a:ext cx="214353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altLang="en-US" sz="1800" dirty="0">
                <a:latin typeface="Arial Narrow" pitchFamily="34" charset="0"/>
              </a:rPr>
              <a:t>Some methods</a:t>
            </a:r>
          </a:p>
          <a:p>
            <a:pPr algn="ctr" eaLnBrk="1" hangingPunct="1"/>
            <a:r>
              <a:rPr lang="en-US" altLang="en-US" sz="1800" dirty="0">
                <a:latin typeface="Arial Narrow" pitchFamily="34" charset="0"/>
              </a:rPr>
              <a:t>require more resources</a:t>
            </a:r>
            <a:br>
              <a:rPr lang="en-US" altLang="en-US" sz="1800" dirty="0">
                <a:latin typeface="Arial Narrow" pitchFamily="34" charset="0"/>
              </a:rPr>
            </a:br>
            <a:r>
              <a:rPr lang="en-US" altLang="en-US" sz="1800" dirty="0">
                <a:latin typeface="Arial Narrow" pitchFamily="34" charset="0"/>
              </a:rPr>
              <a:t>than others</a:t>
            </a:r>
          </a:p>
        </p:txBody>
      </p:sp>
      <p:sp>
        <p:nvSpPr>
          <p:cNvPr id="47" name="Line 16"/>
          <p:cNvSpPr>
            <a:spLocks noChangeShapeType="1"/>
          </p:cNvSpPr>
          <p:nvPr/>
        </p:nvSpPr>
        <p:spPr bwMode="auto">
          <a:xfrm flipH="1" flipV="1">
            <a:off x="6534912" y="3962400"/>
            <a:ext cx="457200" cy="990600"/>
          </a:xfrm>
          <a:prstGeom prst="line">
            <a:avLst/>
          </a:prstGeom>
          <a:noFill/>
          <a:ln w="9525">
            <a:solidFill>
              <a:schemeClr val="tx1"/>
            </a:solidFill>
            <a:prstDash val="dash"/>
            <a:round/>
            <a:headEnd type="stealth"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8" name="Line 17"/>
          <p:cNvSpPr>
            <a:spLocks noChangeShapeType="1"/>
          </p:cNvSpPr>
          <p:nvPr/>
        </p:nvSpPr>
        <p:spPr bwMode="auto">
          <a:xfrm flipH="1" flipV="1">
            <a:off x="6687312" y="3962400"/>
            <a:ext cx="457200" cy="990600"/>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9" name="Text Box 18"/>
          <p:cNvSpPr txBox="1">
            <a:spLocks noChangeArrowheads="1"/>
          </p:cNvSpPr>
          <p:nvPr/>
        </p:nvSpPr>
        <p:spPr bwMode="auto">
          <a:xfrm>
            <a:off x="7115603" y="3930650"/>
            <a:ext cx="151355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altLang="en-US" sz="1800" dirty="0">
                <a:latin typeface="Arial Narrow" pitchFamily="34" charset="0"/>
              </a:rPr>
              <a:t>Some methods </a:t>
            </a:r>
          </a:p>
          <a:p>
            <a:pPr algn="ctr" eaLnBrk="1" hangingPunct="1"/>
            <a:r>
              <a:rPr lang="en-US" altLang="en-US" sz="1800" dirty="0">
                <a:latin typeface="Arial Narrow" pitchFamily="34" charset="0"/>
              </a:rPr>
              <a:t>require specific</a:t>
            </a:r>
          </a:p>
          <a:p>
            <a:pPr algn="ctr" eaLnBrk="1" hangingPunct="1"/>
            <a:r>
              <a:rPr lang="en-US" altLang="en-US" sz="1800" dirty="0">
                <a:latin typeface="Arial Narrow" pitchFamily="34" charset="0"/>
              </a:rPr>
              <a:t>skills to apply</a:t>
            </a:r>
          </a:p>
        </p:txBody>
      </p:sp>
      <p:sp>
        <p:nvSpPr>
          <p:cNvPr id="50" name="Rectangle 19"/>
          <p:cNvSpPr>
            <a:spLocks noChangeArrowheads="1"/>
          </p:cNvSpPr>
          <p:nvPr/>
        </p:nvSpPr>
        <p:spPr bwMode="auto">
          <a:xfrm>
            <a:off x="8668512" y="1600200"/>
            <a:ext cx="1600200" cy="914400"/>
          </a:xfrm>
          <a:prstGeom prst="rect">
            <a:avLst/>
          </a:prstGeom>
          <a:solidFill>
            <a:srgbClr val="FFFFCC"/>
          </a:solidFill>
          <a:ln w="952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dirty="0">
                <a:latin typeface="Courier New" pitchFamily="49" charset="0"/>
              </a:rPr>
              <a:t>01010100010100101</a:t>
            </a:r>
          </a:p>
          <a:p>
            <a:pPr algn="ctr"/>
            <a:r>
              <a:rPr lang="en-US" altLang="en-US" sz="1200" dirty="0">
                <a:latin typeface="Courier New" pitchFamily="49" charset="0"/>
              </a:rPr>
              <a:t>10010101000100101</a:t>
            </a:r>
          </a:p>
          <a:p>
            <a:pPr algn="ctr"/>
            <a:r>
              <a:rPr lang="en-US" altLang="en-US" sz="1200" dirty="0">
                <a:latin typeface="Courier New" pitchFamily="49" charset="0"/>
              </a:rPr>
              <a:t>10101011101010111</a:t>
            </a:r>
          </a:p>
          <a:p>
            <a:pPr algn="ctr"/>
            <a:r>
              <a:rPr lang="en-US" altLang="en-US" sz="1200" dirty="0">
                <a:latin typeface="Courier New" pitchFamily="49" charset="0"/>
              </a:rPr>
              <a:t>10110010100101000</a:t>
            </a:r>
          </a:p>
          <a:p>
            <a:pPr algn="ctr"/>
            <a:r>
              <a:rPr lang="en-US" altLang="en-US" sz="1200" dirty="0">
                <a:latin typeface="Courier New" pitchFamily="49" charset="0"/>
              </a:rPr>
              <a:t>10010101101010101</a:t>
            </a:r>
          </a:p>
        </p:txBody>
      </p:sp>
      <p:sp>
        <p:nvSpPr>
          <p:cNvPr id="51" name="Text Box 20"/>
          <p:cNvSpPr txBox="1">
            <a:spLocks noChangeArrowheads="1"/>
          </p:cNvSpPr>
          <p:nvPr/>
        </p:nvSpPr>
        <p:spPr bwMode="auto">
          <a:xfrm>
            <a:off x="1886742" y="1873250"/>
            <a:ext cx="2258952" cy="369332"/>
          </a:xfrm>
          <a:prstGeom prst="rect">
            <a:avLst/>
          </a:prstGeom>
          <a:solidFill>
            <a:srgbClr val="FFFFCC"/>
          </a:solidFill>
          <a:ln w="28575">
            <a:solidFill>
              <a:srgbClr val="FFFFCC"/>
            </a:solidFill>
            <a:miter lim="800000"/>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lnSpc>
                <a:spcPct val="90000"/>
              </a:lnSpc>
            </a:pPr>
            <a:r>
              <a:rPr lang="en-US" altLang="en-US" sz="2000" i="1" dirty="0">
                <a:latin typeface="Times New Roman" pitchFamily="18" charset="0"/>
              </a:rPr>
              <a:t>h</a:t>
            </a:r>
            <a:r>
              <a:rPr lang="en-US" altLang="en-US" sz="2000" dirty="0">
                <a:latin typeface="Times New Roman" pitchFamily="18" charset="0"/>
              </a:rPr>
              <a:t>(</a:t>
            </a:r>
            <a:r>
              <a:rPr lang="en-US" altLang="en-US" sz="2000" i="1" dirty="0">
                <a:latin typeface="Times New Roman" pitchFamily="18" charset="0"/>
              </a:rPr>
              <a:t>t</a:t>
            </a:r>
            <a:r>
              <a:rPr lang="en-US" altLang="en-US" sz="2000" dirty="0">
                <a:latin typeface="Times New Roman" pitchFamily="18" charset="0"/>
              </a:rPr>
              <a:t>) = –4.9</a:t>
            </a:r>
            <a:r>
              <a:rPr lang="en-US" altLang="en-US" sz="2000" i="1" dirty="0">
                <a:latin typeface="Times New Roman" pitchFamily="18" charset="0"/>
              </a:rPr>
              <a:t>t</a:t>
            </a:r>
            <a:r>
              <a:rPr lang="en-US" altLang="en-US" sz="2000" baseline="30000" dirty="0">
                <a:latin typeface="Times New Roman" pitchFamily="18" charset="0"/>
              </a:rPr>
              <a:t>2</a:t>
            </a:r>
            <a:r>
              <a:rPr lang="en-US" altLang="en-US" sz="2000" dirty="0">
                <a:latin typeface="Times New Roman" pitchFamily="18" charset="0"/>
              </a:rPr>
              <a:t> + </a:t>
            </a:r>
            <a:r>
              <a:rPr lang="en-US" altLang="en-US" sz="2000" i="1" dirty="0">
                <a:latin typeface="Times New Roman" pitchFamily="18" charset="0"/>
              </a:rPr>
              <a:t>vt</a:t>
            </a:r>
            <a:r>
              <a:rPr lang="en-US" altLang="en-US" sz="2000" dirty="0">
                <a:latin typeface="Times New Roman" pitchFamily="18" charset="0"/>
              </a:rPr>
              <a:t> + </a:t>
            </a:r>
            <a:r>
              <a:rPr lang="en-US" altLang="en-US" sz="2000" i="1" dirty="0">
                <a:latin typeface="Times New Roman" pitchFamily="18" charset="0"/>
              </a:rPr>
              <a:t>s</a:t>
            </a:r>
            <a:endParaRPr lang="en-US" altLang="en-US" sz="2000" dirty="0">
              <a:latin typeface="Times New Roman" pitchFamily="18" charset="0"/>
            </a:endParaRPr>
          </a:p>
        </p:txBody>
      </p:sp>
      <p:graphicFrame>
        <p:nvGraphicFramePr>
          <p:cNvPr id="52" name="Object 21"/>
          <p:cNvGraphicFramePr>
            <a:graphicFrameLocks noChangeAspect="1"/>
          </p:cNvGraphicFramePr>
          <p:nvPr>
            <p:extLst/>
          </p:nvPr>
        </p:nvGraphicFramePr>
        <p:xfrm>
          <a:off x="8658225" y="4762500"/>
          <a:ext cx="1339850" cy="989013"/>
        </p:xfrm>
        <a:graphic>
          <a:graphicData uri="http://schemas.openxmlformats.org/presentationml/2006/ole">
            <mc:AlternateContent xmlns:mc="http://schemas.openxmlformats.org/markup-compatibility/2006">
              <mc:Choice xmlns:v="urn:schemas-microsoft-com:vml" Requires="v">
                <p:oleObj spid="_x0000_s2101" name="Equation" r:id="rId3" imgW="914400" imgH="672840" progId="Equation.3">
                  <p:embed/>
                </p:oleObj>
              </mc:Choice>
              <mc:Fallback>
                <p:oleObj name="Equation" r:id="rId3" imgW="914400" imgH="672840" progId="Equation.3">
                  <p:embed/>
                  <p:pic>
                    <p:nvPicPr>
                      <p:cNvPr id="52" name="Object 21"/>
                      <p:cNvPicPr>
                        <a:picLocks noChangeAspect="1" noChangeArrowheads="1"/>
                      </p:cNvPicPr>
                      <p:nvPr/>
                    </p:nvPicPr>
                    <p:blipFill>
                      <a:blip r:embed="rId4"/>
                      <a:srcRect/>
                      <a:stretch>
                        <a:fillRect/>
                      </a:stretch>
                    </p:blipFill>
                    <p:spPr bwMode="auto">
                      <a:xfrm>
                        <a:off x="8658225" y="4762500"/>
                        <a:ext cx="1339850" cy="989013"/>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53" name="Picture 22" descr="Resources clo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3075" y="4800600"/>
            <a:ext cx="75723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23" descr="Resources currenc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9112" y="4800600"/>
            <a:ext cx="1143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Text Box 25"/>
          <p:cNvSpPr txBox="1">
            <a:spLocks noChangeArrowheads="1"/>
          </p:cNvSpPr>
          <p:nvPr/>
        </p:nvSpPr>
        <p:spPr bwMode="auto">
          <a:xfrm>
            <a:off x="2039112" y="5802352"/>
            <a:ext cx="8229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altLang="en-US" sz="1800" dirty="0">
                <a:latin typeface="Arial Narrow" pitchFamily="34" charset="0"/>
              </a:rPr>
              <a:t>Problems can arise if the </a:t>
            </a:r>
            <a:r>
              <a:rPr lang="en-US" altLang="en-US" sz="1800" dirty="0" smtClean="0">
                <a:latin typeface="Arial Narrow" pitchFamily="34" charset="0"/>
              </a:rPr>
              <a:t>considerations </a:t>
            </a:r>
            <a:r>
              <a:rPr lang="en-US" altLang="en-US" sz="1800" dirty="0">
                <a:latin typeface="Arial Narrow" pitchFamily="34" charset="0"/>
              </a:rPr>
              <a:t>conflict</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25</a:t>
            </a:fld>
            <a:endParaRPr lang="en-US" dirty="0"/>
          </a:p>
        </p:txBody>
      </p:sp>
    </p:spTree>
    <p:extLst>
      <p:ext uri="{BB962C8B-B14F-4D97-AF65-F5344CB8AC3E}">
        <p14:creationId xmlns:p14="http://schemas.microsoft.com/office/powerpoint/2010/main" val="3269290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81000" y="1066800"/>
            <a:ext cx="11430000" cy="5109466"/>
          </a:xfrm>
        </p:spPr>
        <p:txBody>
          <a:bodyPr/>
          <a:lstStyle/>
          <a:p>
            <a:pPr>
              <a:spcBef>
                <a:spcPts val="0"/>
              </a:spcBef>
            </a:pPr>
            <a:r>
              <a:rPr lang="en-US" b="1" dirty="0" smtClean="0"/>
              <a:t>Referent/intended use data relationships</a:t>
            </a:r>
            <a:endParaRPr lang="en-US" b="1" dirty="0"/>
          </a:p>
        </p:txBody>
      </p:sp>
      <p:sp>
        <p:nvSpPr>
          <p:cNvPr id="26" name="Rectangle 25"/>
          <p:cNvSpPr/>
          <p:nvPr/>
        </p:nvSpPr>
        <p:spPr>
          <a:xfrm>
            <a:off x="6078125" y="1900613"/>
            <a:ext cx="1828800" cy="1192212"/>
          </a:xfrm>
          <a:prstGeom prst="rect">
            <a:avLst/>
          </a:prstGeom>
          <a:solidFill>
            <a:srgbClr val="CC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i="1" dirty="0">
              <a:solidFill>
                <a:schemeClr val="tx1"/>
              </a:solidFill>
              <a:latin typeface="Times New Roman" pitchFamily="18" charset="0"/>
              <a:cs typeface="Times New Roman" pitchFamily="18" charset="0"/>
            </a:endParaRPr>
          </a:p>
          <a:p>
            <a:pPr algn="ctr">
              <a:defRPr/>
            </a:pPr>
            <a:endParaRPr lang="en-US" sz="1800" i="1" dirty="0">
              <a:solidFill>
                <a:schemeClr val="tx1"/>
              </a:solidFill>
              <a:latin typeface="Times New Roman" pitchFamily="18" charset="0"/>
              <a:cs typeface="Times New Roman" pitchFamily="18" charset="0"/>
            </a:endParaRPr>
          </a:p>
          <a:p>
            <a:pPr algn="ctr">
              <a:defRPr/>
            </a:pPr>
            <a:r>
              <a:rPr lang="en-US" sz="1800" i="1" dirty="0">
                <a:solidFill>
                  <a:schemeClr val="tx1"/>
                </a:solidFill>
                <a:latin typeface="Times New Roman" pitchFamily="18" charset="0"/>
                <a:cs typeface="Times New Roman" pitchFamily="18" charset="0"/>
              </a:rPr>
              <a:t>U</a:t>
            </a:r>
          </a:p>
        </p:txBody>
      </p:sp>
      <p:cxnSp>
        <p:nvCxnSpPr>
          <p:cNvPr id="27" name="Straight Arrow Connector 26"/>
          <p:cNvCxnSpPr/>
          <p:nvPr/>
        </p:nvCxnSpPr>
        <p:spPr>
          <a:xfrm flipH="1" flipV="1">
            <a:off x="2339563" y="1797425"/>
            <a:ext cx="4762" cy="1676400"/>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344325" y="3473825"/>
            <a:ext cx="2743200" cy="0"/>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087525" y="3303963"/>
            <a:ext cx="344966" cy="338554"/>
          </a:xfrm>
          <a:prstGeom prst="rect">
            <a:avLst/>
          </a:prstGeom>
          <a:noFill/>
        </p:spPr>
        <p:txBody>
          <a:bodyPr wrap="none">
            <a:spAutoFit/>
          </a:bodyPr>
          <a:lstStyle/>
          <a:p>
            <a:pPr>
              <a:defRPr/>
            </a:pPr>
            <a:r>
              <a:rPr lang="en-US" sz="1600" i="1" dirty="0">
                <a:latin typeface="Times New Roman" pitchFamily="18" charset="0"/>
                <a:cs typeface="Times New Roman" pitchFamily="18" charset="0"/>
              </a:rPr>
              <a:t>x</a:t>
            </a:r>
            <a:r>
              <a:rPr lang="en-US" sz="1600" baseline="-25000" dirty="0">
                <a:latin typeface="Times New Roman" pitchFamily="18" charset="0"/>
                <a:cs typeface="Times New Roman" pitchFamily="18" charset="0"/>
              </a:rPr>
              <a:t>1</a:t>
            </a:r>
          </a:p>
        </p:txBody>
      </p:sp>
      <p:sp>
        <p:nvSpPr>
          <p:cNvPr id="30" name="TextBox 29"/>
          <p:cNvSpPr txBox="1"/>
          <p:nvPr/>
        </p:nvSpPr>
        <p:spPr>
          <a:xfrm>
            <a:off x="2171288" y="1459288"/>
            <a:ext cx="344966" cy="338554"/>
          </a:xfrm>
          <a:prstGeom prst="rect">
            <a:avLst/>
          </a:prstGeom>
          <a:noFill/>
        </p:spPr>
        <p:txBody>
          <a:bodyPr wrap="none">
            <a:spAutoFit/>
          </a:bodyPr>
          <a:lstStyle/>
          <a:p>
            <a:pPr>
              <a:defRPr/>
            </a:pPr>
            <a:r>
              <a:rPr lang="en-US" sz="1600" i="1" dirty="0">
                <a:latin typeface="Times New Roman" pitchFamily="18" charset="0"/>
                <a:cs typeface="Times New Roman" pitchFamily="18" charset="0"/>
              </a:rPr>
              <a:t>x</a:t>
            </a:r>
            <a:r>
              <a:rPr lang="en-US" sz="1600" baseline="-25000" dirty="0">
                <a:latin typeface="Times New Roman" pitchFamily="18" charset="0"/>
                <a:cs typeface="Times New Roman" pitchFamily="18" charset="0"/>
              </a:rPr>
              <a:t>2</a:t>
            </a:r>
          </a:p>
        </p:txBody>
      </p:sp>
      <p:sp>
        <p:nvSpPr>
          <p:cNvPr id="31" name="Oval 30"/>
          <p:cNvSpPr/>
          <p:nvPr/>
        </p:nvSpPr>
        <p:spPr>
          <a:xfrm>
            <a:off x="2649125" y="2078413"/>
            <a:ext cx="1905000" cy="1150937"/>
          </a:xfrm>
          <a:prstGeom prst="ellipse">
            <a:avLst/>
          </a:prstGeom>
          <a:solidFill>
            <a:srgbClr val="CC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i="1" dirty="0">
                <a:solidFill>
                  <a:schemeClr val="tx1"/>
                </a:solidFill>
                <a:latin typeface="Times New Roman" pitchFamily="18" charset="0"/>
                <a:cs typeface="Times New Roman" pitchFamily="18" charset="0"/>
              </a:rPr>
              <a:t>R</a:t>
            </a:r>
          </a:p>
          <a:p>
            <a:pPr algn="ctr">
              <a:defRPr/>
            </a:pPr>
            <a:endParaRPr lang="en-US" sz="1800" i="1" dirty="0">
              <a:solidFill>
                <a:schemeClr val="tx1"/>
              </a:solidFill>
              <a:latin typeface="Times New Roman" pitchFamily="18" charset="0"/>
              <a:cs typeface="Times New Roman" pitchFamily="18" charset="0"/>
            </a:endParaRPr>
          </a:p>
          <a:p>
            <a:pPr algn="ctr">
              <a:defRPr/>
            </a:pPr>
            <a:endParaRPr lang="en-US" sz="1800" i="1" dirty="0">
              <a:solidFill>
                <a:schemeClr val="tx1"/>
              </a:solidFill>
              <a:latin typeface="Times New Roman" pitchFamily="18" charset="0"/>
              <a:cs typeface="Times New Roman" pitchFamily="18" charset="0"/>
            </a:endParaRPr>
          </a:p>
        </p:txBody>
      </p:sp>
      <p:cxnSp>
        <p:nvCxnSpPr>
          <p:cNvPr id="32" name="Straight Arrow Connector 31"/>
          <p:cNvCxnSpPr/>
          <p:nvPr/>
        </p:nvCxnSpPr>
        <p:spPr>
          <a:xfrm flipH="1" flipV="1">
            <a:off x="5539963" y="1792663"/>
            <a:ext cx="4762" cy="1676400"/>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544725" y="3469063"/>
            <a:ext cx="2743200" cy="0"/>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8287925" y="3299200"/>
            <a:ext cx="344966" cy="338554"/>
          </a:xfrm>
          <a:prstGeom prst="rect">
            <a:avLst/>
          </a:prstGeom>
          <a:noFill/>
        </p:spPr>
        <p:txBody>
          <a:bodyPr wrap="none">
            <a:spAutoFit/>
          </a:bodyPr>
          <a:lstStyle/>
          <a:p>
            <a:pPr>
              <a:defRPr/>
            </a:pPr>
            <a:r>
              <a:rPr lang="en-US" sz="1600" i="1" dirty="0">
                <a:latin typeface="Times New Roman" pitchFamily="18" charset="0"/>
                <a:cs typeface="Times New Roman" pitchFamily="18" charset="0"/>
              </a:rPr>
              <a:t>x</a:t>
            </a:r>
            <a:r>
              <a:rPr lang="en-US" sz="1600" baseline="-25000" dirty="0">
                <a:latin typeface="Times New Roman" pitchFamily="18" charset="0"/>
                <a:cs typeface="Times New Roman" pitchFamily="18" charset="0"/>
              </a:rPr>
              <a:t>1</a:t>
            </a:r>
          </a:p>
        </p:txBody>
      </p:sp>
      <p:sp>
        <p:nvSpPr>
          <p:cNvPr id="58" name="TextBox 57"/>
          <p:cNvSpPr txBox="1"/>
          <p:nvPr/>
        </p:nvSpPr>
        <p:spPr>
          <a:xfrm>
            <a:off x="5371688" y="1454525"/>
            <a:ext cx="344966" cy="338554"/>
          </a:xfrm>
          <a:prstGeom prst="rect">
            <a:avLst/>
          </a:prstGeom>
          <a:noFill/>
        </p:spPr>
        <p:txBody>
          <a:bodyPr wrap="none">
            <a:spAutoFit/>
          </a:bodyPr>
          <a:lstStyle/>
          <a:p>
            <a:pPr>
              <a:defRPr/>
            </a:pPr>
            <a:r>
              <a:rPr lang="en-US" sz="1600" i="1" dirty="0">
                <a:latin typeface="Times New Roman" pitchFamily="18" charset="0"/>
                <a:cs typeface="Times New Roman" pitchFamily="18" charset="0"/>
              </a:rPr>
              <a:t>x</a:t>
            </a:r>
            <a:r>
              <a:rPr lang="en-US" sz="1600" baseline="-25000" dirty="0">
                <a:latin typeface="Times New Roman" pitchFamily="18" charset="0"/>
                <a:cs typeface="Times New Roman" pitchFamily="18" charset="0"/>
              </a:rPr>
              <a:t>2</a:t>
            </a:r>
          </a:p>
        </p:txBody>
      </p:sp>
      <p:sp>
        <p:nvSpPr>
          <p:cNvPr id="59" name="Oval 58"/>
          <p:cNvSpPr/>
          <p:nvPr/>
        </p:nvSpPr>
        <p:spPr>
          <a:xfrm>
            <a:off x="6697250" y="1976813"/>
            <a:ext cx="1143000" cy="690562"/>
          </a:xfrm>
          <a:prstGeom prst="ellipse">
            <a:avLst/>
          </a:prstGeom>
          <a:solidFill>
            <a:srgbClr val="CC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i="1" dirty="0">
                <a:solidFill>
                  <a:schemeClr val="tx1"/>
                </a:solidFill>
                <a:latin typeface="Times New Roman" pitchFamily="18" charset="0"/>
                <a:cs typeface="Times New Roman" pitchFamily="18" charset="0"/>
              </a:rPr>
              <a:t>R</a:t>
            </a:r>
          </a:p>
        </p:txBody>
      </p:sp>
      <p:cxnSp>
        <p:nvCxnSpPr>
          <p:cNvPr id="60" name="Straight Arrow Connector 59"/>
          <p:cNvCxnSpPr/>
          <p:nvPr/>
        </p:nvCxnSpPr>
        <p:spPr>
          <a:xfrm flipH="1" flipV="1">
            <a:off x="2339563" y="4312025"/>
            <a:ext cx="4762" cy="1676400"/>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2344325" y="5988425"/>
            <a:ext cx="2743200" cy="0"/>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087525" y="5818563"/>
            <a:ext cx="344966" cy="338554"/>
          </a:xfrm>
          <a:prstGeom prst="rect">
            <a:avLst/>
          </a:prstGeom>
          <a:noFill/>
        </p:spPr>
        <p:txBody>
          <a:bodyPr wrap="none">
            <a:spAutoFit/>
          </a:bodyPr>
          <a:lstStyle/>
          <a:p>
            <a:pPr>
              <a:defRPr/>
            </a:pPr>
            <a:r>
              <a:rPr lang="en-US" sz="1600" i="1" dirty="0">
                <a:latin typeface="Times New Roman" pitchFamily="18" charset="0"/>
                <a:cs typeface="Times New Roman" pitchFamily="18" charset="0"/>
              </a:rPr>
              <a:t>x</a:t>
            </a:r>
            <a:r>
              <a:rPr lang="en-US" sz="1600" baseline="-25000" dirty="0">
                <a:latin typeface="Times New Roman" pitchFamily="18" charset="0"/>
                <a:cs typeface="Times New Roman" pitchFamily="18" charset="0"/>
              </a:rPr>
              <a:t>1</a:t>
            </a:r>
          </a:p>
        </p:txBody>
      </p:sp>
      <p:sp>
        <p:nvSpPr>
          <p:cNvPr id="63" name="TextBox 62"/>
          <p:cNvSpPr txBox="1"/>
          <p:nvPr/>
        </p:nvSpPr>
        <p:spPr>
          <a:xfrm>
            <a:off x="2171288" y="3973888"/>
            <a:ext cx="344966" cy="338554"/>
          </a:xfrm>
          <a:prstGeom prst="rect">
            <a:avLst/>
          </a:prstGeom>
          <a:noFill/>
        </p:spPr>
        <p:txBody>
          <a:bodyPr wrap="none">
            <a:spAutoFit/>
          </a:bodyPr>
          <a:lstStyle/>
          <a:p>
            <a:pPr>
              <a:defRPr/>
            </a:pPr>
            <a:r>
              <a:rPr lang="en-US" sz="1600" i="1" dirty="0">
                <a:latin typeface="Times New Roman" pitchFamily="18" charset="0"/>
                <a:cs typeface="Times New Roman" pitchFamily="18" charset="0"/>
              </a:rPr>
              <a:t>x</a:t>
            </a:r>
            <a:r>
              <a:rPr lang="en-US" sz="1600" baseline="-25000" dirty="0">
                <a:latin typeface="Times New Roman" pitchFamily="18" charset="0"/>
                <a:cs typeface="Times New Roman" pitchFamily="18" charset="0"/>
              </a:rPr>
              <a:t>2</a:t>
            </a:r>
          </a:p>
        </p:txBody>
      </p:sp>
      <p:sp>
        <p:nvSpPr>
          <p:cNvPr id="64" name="Oval 63"/>
          <p:cNvSpPr/>
          <p:nvPr/>
        </p:nvSpPr>
        <p:spPr>
          <a:xfrm>
            <a:off x="2520538" y="4845425"/>
            <a:ext cx="1538287" cy="930275"/>
          </a:xfrm>
          <a:prstGeom prst="ellipse">
            <a:avLst/>
          </a:prstGeom>
          <a:solidFill>
            <a:srgbClr val="CC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i="1" dirty="0">
                <a:solidFill>
                  <a:schemeClr val="tx1"/>
                </a:solidFill>
                <a:latin typeface="Times New Roman" pitchFamily="18" charset="0"/>
                <a:cs typeface="Times New Roman" pitchFamily="18" charset="0"/>
              </a:rPr>
              <a:t>R</a:t>
            </a:r>
          </a:p>
        </p:txBody>
      </p:sp>
      <p:sp>
        <p:nvSpPr>
          <p:cNvPr id="65" name="Rectangle 64"/>
          <p:cNvSpPr/>
          <p:nvPr/>
        </p:nvSpPr>
        <p:spPr>
          <a:xfrm>
            <a:off x="3590513" y="4534275"/>
            <a:ext cx="1371600" cy="731838"/>
          </a:xfrm>
          <a:prstGeom prst="rect">
            <a:avLst/>
          </a:prstGeom>
          <a:solidFill>
            <a:srgbClr val="CCFFFF">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i="1" dirty="0">
                <a:solidFill>
                  <a:schemeClr val="tx1"/>
                </a:solidFill>
                <a:latin typeface="Times New Roman" pitchFamily="18" charset="0"/>
                <a:cs typeface="Times New Roman" pitchFamily="18" charset="0"/>
              </a:rPr>
              <a:t>U</a:t>
            </a:r>
          </a:p>
        </p:txBody>
      </p:sp>
      <p:cxnSp>
        <p:nvCxnSpPr>
          <p:cNvPr id="66" name="Straight Arrow Connector 65"/>
          <p:cNvCxnSpPr/>
          <p:nvPr/>
        </p:nvCxnSpPr>
        <p:spPr>
          <a:xfrm flipH="1" flipV="1">
            <a:off x="5539963" y="4307263"/>
            <a:ext cx="4762" cy="1676400"/>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5544725" y="5983663"/>
            <a:ext cx="2743200" cy="0"/>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8287925" y="5813800"/>
            <a:ext cx="344966" cy="338554"/>
          </a:xfrm>
          <a:prstGeom prst="rect">
            <a:avLst/>
          </a:prstGeom>
          <a:noFill/>
        </p:spPr>
        <p:txBody>
          <a:bodyPr wrap="none">
            <a:spAutoFit/>
          </a:bodyPr>
          <a:lstStyle/>
          <a:p>
            <a:pPr>
              <a:defRPr/>
            </a:pPr>
            <a:r>
              <a:rPr lang="en-US" sz="1600" i="1" dirty="0">
                <a:latin typeface="Times New Roman" pitchFamily="18" charset="0"/>
                <a:cs typeface="Times New Roman" pitchFamily="18" charset="0"/>
              </a:rPr>
              <a:t>x</a:t>
            </a:r>
            <a:r>
              <a:rPr lang="en-US" sz="1600" baseline="-25000" dirty="0">
                <a:latin typeface="Times New Roman" pitchFamily="18" charset="0"/>
                <a:cs typeface="Times New Roman" pitchFamily="18" charset="0"/>
              </a:rPr>
              <a:t>1</a:t>
            </a:r>
          </a:p>
        </p:txBody>
      </p:sp>
      <p:sp>
        <p:nvSpPr>
          <p:cNvPr id="69" name="TextBox 68"/>
          <p:cNvSpPr txBox="1"/>
          <p:nvPr/>
        </p:nvSpPr>
        <p:spPr>
          <a:xfrm>
            <a:off x="5371688" y="3969125"/>
            <a:ext cx="344966" cy="338554"/>
          </a:xfrm>
          <a:prstGeom prst="rect">
            <a:avLst/>
          </a:prstGeom>
          <a:noFill/>
        </p:spPr>
        <p:txBody>
          <a:bodyPr wrap="none">
            <a:spAutoFit/>
          </a:bodyPr>
          <a:lstStyle/>
          <a:p>
            <a:pPr>
              <a:defRPr/>
            </a:pPr>
            <a:r>
              <a:rPr lang="en-US" sz="1600" i="1" dirty="0">
                <a:latin typeface="Times New Roman" pitchFamily="18" charset="0"/>
                <a:cs typeface="Times New Roman" pitchFamily="18" charset="0"/>
              </a:rPr>
              <a:t>x</a:t>
            </a:r>
            <a:r>
              <a:rPr lang="en-US" sz="1600" baseline="-25000" dirty="0">
                <a:latin typeface="Times New Roman" pitchFamily="18" charset="0"/>
                <a:cs typeface="Times New Roman" pitchFamily="18" charset="0"/>
              </a:rPr>
              <a:t>2</a:t>
            </a:r>
          </a:p>
        </p:txBody>
      </p:sp>
      <p:sp>
        <p:nvSpPr>
          <p:cNvPr id="70" name="TextBox 69"/>
          <p:cNvSpPr txBox="1"/>
          <p:nvPr/>
        </p:nvSpPr>
        <p:spPr>
          <a:xfrm>
            <a:off x="2344325" y="3478588"/>
            <a:ext cx="2743200" cy="369332"/>
          </a:xfrm>
          <a:prstGeom prst="rect">
            <a:avLst/>
          </a:prstGeom>
          <a:noFill/>
        </p:spPr>
        <p:txBody>
          <a:bodyPr>
            <a:spAutoFit/>
          </a:bodyPr>
          <a:lstStyle/>
          <a:p>
            <a:pPr algn="ctr">
              <a:defRPr/>
            </a:pPr>
            <a:r>
              <a:rPr lang="en-US" sz="1800" i="1" dirty="0">
                <a:latin typeface="Times New Roman" pitchFamily="18" charset="0"/>
                <a:cs typeface="Times New Roman" pitchFamily="18" charset="0"/>
              </a:rPr>
              <a:t>R</a:t>
            </a:r>
            <a:r>
              <a:rPr lang="en-US" sz="1800" dirty="0">
                <a:latin typeface="Times New Roman" pitchFamily="18" charset="0"/>
                <a:cs typeface="Times New Roman" pitchFamily="18" charset="0"/>
              </a:rPr>
              <a:t> </a:t>
            </a:r>
            <a:r>
              <a:rPr lang="en-US" sz="1800" dirty="0">
                <a:latin typeface="Times New Roman" pitchFamily="18" charset="0"/>
                <a:cs typeface="Times New Roman" pitchFamily="18" charset="0"/>
                <a:sym typeface="Symbol"/>
              </a:rPr>
              <a:t></a:t>
            </a:r>
            <a:r>
              <a:rPr lang="en-US" sz="1800" dirty="0">
                <a:latin typeface="Times New Roman" pitchFamily="18" charset="0"/>
                <a:cs typeface="Times New Roman" pitchFamily="18" charset="0"/>
              </a:rPr>
              <a:t> </a:t>
            </a:r>
            <a:r>
              <a:rPr lang="en-US" sz="1800" i="1" dirty="0">
                <a:latin typeface="Times New Roman" pitchFamily="18" charset="0"/>
                <a:cs typeface="Times New Roman" pitchFamily="18" charset="0"/>
              </a:rPr>
              <a:t>U</a:t>
            </a:r>
          </a:p>
        </p:txBody>
      </p:sp>
      <p:sp>
        <p:nvSpPr>
          <p:cNvPr id="71" name="TextBox 70"/>
          <p:cNvSpPr txBox="1"/>
          <p:nvPr/>
        </p:nvSpPr>
        <p:spPr>
          <a:xfrm>
            <a:off x="5544725" y="3469063"/>
            <a:ext cx="2743200" cy="369332"/>
          </a:xfrm>
          <a:prstGeom prst="rect">
            <a:avLst/>
          </a:prstGeom>
          <a:noFill/>
        </p:spPr>
        <p:txBody>
          <a:bodyPr>
            <a:spAutoFit/>
          </a:bodyPr>
          <a:lstStyle/>
          <a:p>
            <a:pPr algn="ctr">
              <a:defRPr/>
            </a:pPr>
            <a:r>
              <a:rPr lang="en-US" sz="1800" i="1" dirty="0">
                <a:latin typeface="Times New Roman" pitchFamily="18" charset="0"/>
                <a:cs typeface="Times New Roman" pitchFamily="18" charset="0"/>
              </a:rPr>
              <a:t>U</a:t>
            </a:r>
            <a:r>
              <a:rPr lang="en-US" sz="1800" dirty="0">
                <a:latin typeface="Times New Roman" pitchFamily="18" charset="0"/>
                <a:cs typeface="Times New Roman" pitchFamily="18" charset="0"/>
              </a:rPr>
              <a:t> </a:t>
            </a:r>
            <a:r>
              <a:rPr lang="en-US" sz="1800" dirty="0">
                <a:latin typeface="Times New Roman" pitchFamily="18" charset="0"/>
                <a:cs typeface="Times New Roman" pitchFamily="18" charset="0"/>
                <a:sym typeface="Symbol"/>
              </a:rPr>
              <a:t></a:t>
            </a:r>
            <a:r>
              <a:rPr lang="en-US" sz="1800" dirty="0">
                <a:latin typeface="Times New Roman" pitchFamily="18" charset="0"/>
                <a:cs typeface="Times New Roman" pitchFamily="18" charset="0"/>
              </a:rPr>
              <a:t> </a:t>
            </a:r>
            <a:r>
              <a:rPr lang="en-US" sz="1800" i="1" dirty="0">
                <a:latin typeface="Times New Roman" pitchFamily="18" charset="0"/>
                <a:cs typeface="Times New Roman" pitchFamily="18" charset="0"/>
              </a:rPr>
              <a:t>R</a:t>
            </a:r>
          </a:p>
        </p:txBody>
      </p:sp>
      <p:sp>
        <p:nvSpPr>
          <p:cNvPr id="72" name="TextBox 71"/>
          <p:cNvSpPr txBox="1"/>
          <p:nvPr/>
        </p:nvSpPr>
        <p:spPr>
          <a:xfrm>
            <a:off x="2344325" y="5991600"/>
            <a:ext cx="2743200" cy="369332"/>
          </a:xfrm>
          <a:prstGeom prst="rect">
            <a:avLst/>
          </a:prstGeom>
          <a:noFill/>
        </p:spPr>
        <p:txBody>
          <a:bodyPr>
            <a:spAutoFit/>
          </a:bodyPr>
          <a:lstStyle/>
          <a:p>
            <a:pPr algn="ctr">
              <a:defRPr/>
            </a:pPr>
            <a:r>
              <a:rPr lang="en-US" sz="1800" i="1" dirty="0">
                <a:latin typeface="Times New Roman" pitchFamily="18" charset="0"/>
                <a:cs typeface="Times New Roman" pitchFamily="18" charset="0"/>
              </a:rPr>
              <a:t>R</a:t>
            </a:r>
            <a:r>
              <a:rPr lang="en-US" sz="1800" dirty="0">
                <a:latin typeface="Times New Roman" pitchFamily="18" charset="0"/>
                <a:cs typeface="Times New Roman" pitchFamily="18" charset="0"/>
              </a:rPr>
              <a:t> </a:t>
            </a:r>
            <a:r>
              <a:rPr lang="en-US" sz="1800" dirty="0">
                <a:latin typeface="Times New Roman" pitchFamily="18" charset="0"/>
                <a:ea typeface="Arial Unicode MS"/>
                <a:cs typeface="Times New Roman" pitchFamily="18" charset="0"/>
                <a:sym typeface="Symbol"/>
              </a:rPr>
              <a:t>⊈</a:t>
            </a:r>
            <a:r>
              <a:rPr lang="en-US" sz="1800" dirty="0">
                <a:latin typeface="Times New Roman" pitchFamily="18" charset="0"/>
                <a:cs typeface="Times New Roman" pitchFamily="18" charset="0"/>
              </a:rPr>
              <a:t> </a:t>
            </a:r>
            <a:r>
              <a:rPr lang="en-US" sz="1800" i="1" dirty="0">
                <a:latin typeface="Times New Roman" pitchFamily="18" charset="0"/>
                <a:cs typeface="Times New Roman" pitchFamily="18" charset="0"/>
              </a:rPr>
              <a:t>U</a:t>
            </a:r>
            <a:r>
              <a:rPr lang="en-US" sz="1800" dirty="0">
                <a:latin typeface="Times New Roman" pitchFamily="18" charset="0"/>
                <a:cs typeface="Times New Roman" pitchFamily="18" charset="0"/>
              </a:rPr>
              <a:t>, </a:t>
            </a:r>
            <a:r>
              <a:rPr lang="en-US" sz="1800" i="1" dirty="0">
                <a:latin typeface="Times New Roman" pitchFamily="18" charset="0"/>
                <a:cs typeface="Times New Roman" pitchFamily="18" charset="0"/>
              </a:rPr>
              <a:t>U</a:t>
            </a:r>
            <a:r>
              <a:rPr lang="en-US" sz="1800" dirty="0">
                <a:latin typeface="Times New Roman" pitchFamily="18" charset="0"/>
                <a:cs typeface="Times New Roman" pitchFamily="18" charset="0"/>
              </a:rPr>
              <a:t> </a:t>
            </a:r>
            <a:r>
              <a:rPr lang="en-US" sz="1800" dirty="0">
                <a:latin typeface="Times New Roman" pitchFamily="18" charset="0"/>
                <a:ea typeface="Arial Unicode MS"/>
                <a:cs typeface="Times New Roman" pitchFamily="18" charset="0"/>
                <a:sym typeface="Symbol"/>
              </a:rPr>
              <a:t>⊈</a:t>
            </a:r>
            <a:r>
              <a:rPr lang="en-US" sz="1800" dirty="0">
                <a:latin typeface="Times New Roman" pitchFamily="18" charset="0"/>
                <a:cs typeface="Times New Roman" pitchFamily="18" charset="0"/>
              </a:rPr>
              <a:t> </a:t>
            </a:r>
            <a:r>
              <a:rPr lang="en-US" sz="1800" i="1" dirty="0">
                <a:latin typeface="Times New Roman" pitchFamily="18" charset="0"/>
                <a:cs typeface="Times New Roman" pitchFamily="18" charset="0"/>
              </a:rPr>
              <a:t>R</a:t>
            </a:r>
            <a:r>
              <a:rPr lang="en-US" sz="1800" dirty="0">
                <a:latin typeface="Times New Roman" pitchFamily="18" charset="0"/>
                <a:cs typeface="Times New Roman" pitchFamily="18" charset="0"/>
              </a:rPr>
              <a:t>, </a:t>
            </a:r>
            <a:r>
              <a:rPr lang="en-US" sz="1800" i="1" dirty="0">
                <a:latin typeface="Times New Roman" pitchFamily="18" charset="0"/>
                <a:cs typeface="Times New Roman" pitchFamily="18" charset="0"/>
              </a:rPr>
              <a:t>R</a:t>
            </a:r>
            <a:r>
              <a:rPr lang="en-US" sz="1800" dirty="0">
                <a:latin typeface="Times New Roman" pitchFamily="18" charset="0"/>
                <a:cs typeface="Times New Roman" pitchFamily="18" charset="0"/>
              </a:rPr>
              <a:t> </a:t>
            </a:r>
            <a:r>
              <a:rPr lang="en-US" altLang="en-US" sz="1800" dirty="0">
                <a:latin typeface="Times New Roman" pitchFamily="18" charset="0"/>
                <a:ea typeface="Arial Unicode MS" pitchFamily="34" charset="-128"/>
                <a:cs typeface="Times New Roman" pitchFamily="18" charset="0"/>
              </a:rPr>
              <a:t>∩</a:t>
            </a:r>
            <a:r>
              <a:rPr lang="en-US" sz="1800" dirty="0">
                <a:latin typeface="Times New Roman" pitchFamily="18" charset="0"/>
                <a:cs typeface="Times New Roman" pitchFamily="18" charset="0"/>
              </a:rPr>
              <a:t> </a:t>
            </a:r>
            <a:r>
              <a:rPr lang="en-US" sz="1800" i="1" dirty="0">
                <a:latin typeface="Times New Roman" pitchFamily="18" charset="0"/>
                <a:cs typeface="Times New Roman" pitchFamily="18" charset="0"/>
              </a:rPr>
              <a:t>U</a:t>
            </a:r>
            <a:r>
              <a:rPr lang="en-US" sz="1800" dirty="0">
                <a:latin typeface="Times New Roman" pitchFamily="18" charset="0"/>
                <a:cs typeface="Times New Roman" pitchFamily="18" charset="0"/>
              </a:rPr>
              <a:t> </a:t>
            </a:r>
            <a:r>
              <a:rPr lang="en-US" sz="1800" dirty="0">
                <a:latin typeface="Times New Roman" pitchFamily="18" charset="0"/>
                <a:ea typeface="Arial Unicode MS"/>
                <a:cs typeface="Times New Roman" pitchFamily="18" charset="0"/>
                <a:sym typeface="Symbol"/>
              </a:rPr>
              <a:t></a:t>
            </a:r>
            <a:r>
              <a:rPr lang="en-US" sz="1800" dirty="0">
                <a:latin typeface="Times New Roman" pitchFamily="18" charset="0"/>
                <a:cs typeface="Times New Roman" pitchFamily="18" charset="0"/>
              </a:rPr>
              <a:t> </a:t>
            </a:r>
            <a:r>
              <a:rPr lang="en-US" altLang="en-US" sz="1800" dirty="0">
                <a:latin typeface="Times New Roman" pitchFamily="18" charset="0"/>
                <a:ea typeface="Arial Unicode MS" pitchFamily="34" charset="-128"/>
                <a:cs typeface="Times New Roman" pitchFamily="18" charset="0"/>
              </a:rPr>
              <a:t>∅</a:t>
            </a:r>
            <a:r>
              <a:rPr lang="en-US" sz="1800" i="1" dirty="0">
                <a:latin typeface="Times New Roman" pitchFamily="18" charset="0"/>
                <a:cs typeface="Times New Roman" pitchFamily="18" charset="0"/>
              </a:rPr>
              <a:t> </a:t>
            </a:r>
          </a:p>
        </p:txBody>
      </p:sp>
      <p:sp>
        <p:nvSpPr>
          <p:cNvPr id="73" name="TextBox 72"/>
          <p:cNvSpPr txBox="1"/>
          <p:nvPr/>
        </p:nvSpPr>
        <p:spPr>
          <a:xfrm>
            <a:off x="5544725" y="5991600"/>
            <a:ext cx="2743200" cy="369332"/>
          </a:xfrm>
          <a:prstGeom prst="rect">
            <a:avLst/>
          </a:prstGeom>
          <a:noFill/>
        </p:spPr>
        <p:txBody>
          <a:bodyPr>
            <a:spAutoFit/>
          </a:bodyPr>
          <a:lstStyle/>
          <a:p>
            <a:pPr algn="ctr">
              <a:defRPr/>
            </a:pPr>
            <a:r>
              <a:rPr lang="en-US" sz="1800" i="1" dirty="0">
                <a:latin typeface="Times New Roman" pitchFamily="18" charset="0"/>
                <a:cs typeface="Times New Roman" pitchFamily="18" charset="0"/>
              </a:rPr>
              <a:t>R</a:t>
            </a:r>
            <a:r>
              <a:rPr lang="en-US" sz="1800" dirty="0">
                <a:latin typeface="Times New Roman" pitchFamily="18" charset="0"/>
                <a:cs typeface="Times New Roman" pitchFamily="18" charset="0"/>
              </a:rPr>
              <a:t> </a:t>
            </a:r>
            <a:r>
              <a:rPr lang="en-US" altLang="en-US" sz="1800" dirty="0">
                <a:latin typeface="Times New Roman" pitchFamily="18" charset="0"/>
                <a:ea typeface="Arial Unicode MS" pitchFamily="34" charset="-128"/>
                <a:cs typeface="Times New Roman" pitchFamily="18" charset="0"/>
              </a:rPr>
              <a:t>∩</a:t>
            </a:r>
            <a:r>
              <a:rPr lang="en-US" sz="1800" dirty="0">
                <a:latin typeface="Times New Roman" pitchFamily="18" charset="0"/>
                <a:cs typeface="Times New Roman" pitchFamily="18" charset="0"/>
              </a:rPr>
              <a:t> </a:t>
            </a:r>
            <a:r>
              <a:rPr lang="en-US" sz="1800" i="1" dirty="0">
                <a:latin typeface="Times New Roman" pitchFamily="18" charset="0"/>
                <a:cs typeface="Times New Roman" pitchFamily="18" charset="0"/>
              </a:rPr>
              <a:t>U</a:t>
            </a:r>
            <a:r>
              <a:rPr lang="en-US" sz="1800" dirty="0">
                <a:latin typeface="Times New Roman" pitchFamily="18" charset="0"/>
                <a:cs typeface="Times New Roman" pitchFamily="18" charset="0"/>
              </a:rPr>
              <a:t> </a:t>
            </a:r>
            <a:r>
              <a:rPr lang="en-US" sz="1800" dirty="0">
                <a:latin typeface="Times New Roman" pitchFamily="18" charset="0"/>
                <a:ea typeface="Arial Unicode MS"/>
                <a:cs typeface="Times New Roman" pitchFamily="18" charset="0"/>
                <a:sym typeface="Symbol"/>
              </a:rPr>
              <a:t>=</a:t>
            </a:r>
            <a:r>
              <a:rPr lang="en-US" sz="1800" dirty="0">
                <a:latin typeface="Times New Roman" pitchFamily="18" charset="0"/>
                <a:cs typeface="Times New Roman" pitchFamily="18" charset="0"/>
              </a:rPr>
              <a:t> </a:t>
            </a:r>
            <a:r>
              <a:rPr lang="en-US" altLang="en-US" sz="1800" dirty="0">
                <a:latin typeface="Times New Roman" pitchFamily="18" charset="0"/>
                <a:ea typeface="Arial Unicode MS" pitchFamily="34" charset="-128"/>
                <a:cs typeface="Times New Roman" pitchFamily="18" charset="0"/>
              </a:rPr>
              <a:t>∅</a:t>
            </a:r>
            <a:r>
              <a:rPr lang="en-US" sz="1800" i="1" dirty="0">
                <a:latin typeface="Times New Roman" pitchFamily="18" charset="0"/>
                <a:cs typeface="Times New Roman" pitchFamily="18" charset="0"/>
              </a:rPr>
              <a:t> </a:t>
            </a:r>
          </a:p>
        </p:txBody>
      </p:sp>
      <p:sp>
        <p:nvSpPr>
          <p:cNvPr id="74" name="Oval 73"/>
          <p:cNvSpPr/>
          <p:nvPr/>
        </p:nvSpPr>
        <p:spPr>
          <a:xfrm>
            <a:off x="8938800" y="2316538"/>
            <a:ext cx="1136650" cy="690562"/>
          </a:xfrm>
          <a:prstGeom prst="ellipse">
            <a:avLst/>
          </a:prstGeom>
          <a:solidFill>
            <a:srgbClr val="CC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i="1" dirty="0">
                <a:solidFill>
                  <a:schemeClr val="tx1"/>
                </a:solidFill>
                <a:latin typeface="Times New Roman" pitchFamily="18" charset="0"/>
                <a:cs typeface="Times New Roman" pitchFamily="18" charset="0"/>
              </a:rPr>
              <a:t>R</a:t>
            </a:r>
          </a:p>
        </p:txBody>
      </p:sp>
      <p:sp>
        <p:nvSpPr>
          <p:cNvPr id="75" name="Rectangle 74"/>
          <p:cNvSpPr/>
          <p:nvPr/>
        </p:nvSpPr>
        <p:spPr>
          <a:xfrm>
            <a:off x="8938800" y="3931025"/>
            <a:ext cx="1136650" cy="677863"/>
          </a:xfrm>
          <a:prstGeom prst="rect">
            <a:avLst/>
          </a:prstGeom>
          <a:solidFill>
            <a:srgbClr val="CC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i="1" dirty="0">
                <a:solidFill>
                  <a:schemeClr val="tx1"/>
                </a:solidFill>
                <a:latin typeface="Times New Roman" pitchFamily="18" charset="0"/>
                <a:cs typeface="Times New Roman" pitchFamily="18" charset="0"/>
              </a:rPr>
              <a:t>U</a:t>
            </a:r>
          </a:p>
        </p:txBody>
      </p:sp>
      <p:sp>
        <p:nvSpPr>
          <p:cNvPr id="76" name="TextBox 21503"/>
          <p:cNvSpPr txBox="1">
            <a:spLocks noChangeArrowheads="1"/>
          </p:cNvSpPr>
          <p:nvPr/>
        </p:nvSpPr>
        <p:spPr bwMode="auto">
          <a:xfrm>
            <a:off x="8668925" y="3007100"/>
            <a:ext cx="1676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2000" dirty="0">
                <a:latin typeface="Arial Narrow" pitchFamily="34" charset="0"/>
              </a:rPr>
              <a:t>Data range of</a:t>
            </a:r>
          </a:p>
          <a:p>
            <a:pPr algn="ctr" eaLnBrk="1" hangingPunct="1"/>
            <a:r>
              <a:rPr lang="en-US" sz="2000" dirty="0">
                <a:latin typeface="Arial Narrow" pitchFamily="34" charset="0"/>
              </a:rPr>
              <a:t>Referent</a:t>
            </a:r>
          </a:p>
        </p:txBody>
      </p:sp>
      <p:sp>
        <p:nvSpPr>
          <p:cNvPr id="77" name="TextBox 64"/>
          <p:cNvSpPr txBox="1">
            <a:spLocks noChangeArrowheads="1"/>
          </p:cNvSpPr>
          <p:nvPr/>
        </p:nvSpPr>
        <p:spPr bwMode="auto">
          <a:xfrm>
            <a:off x="8668925" y="4608888"/>
            <a:ext cx="1676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2000" dirty="0">
                <a:latin typeface="Arial Narrow" pitchFamily="34" charset="0"/>
              </a:rPr>
              <a:t>Data range of</a:t>
            </a:r>
          </a:p>
          <a:p>
            <a:pPr algn="ctr" eaLnBrk="1" hangingPunct="1"/>
            <a:r>
              <a:rPr lang="en-US" sz="2000" dirty="0">
                <a:latin typeface="Arial Narrow" pitchFamily="34" charset="0"/>
              </a:rPr>
              <a:t>Intended use</a:t>
            </a:r>
          </a:p>
        </p:txBody>
      </p:sp>
      <p:cxnSp>
        <p:nvCxnSpPr>
          <p:cNvPr id="78" name="Straight Connector 77"/>
          <p:cNvCxnSpPr/>
          <p:nvPr/>
        </p:nvCxnSpPr>
        <p:spPr>
          <a:xfrm>
            <a:off x="8668925" y="1568825"/>
            <a:ext cx="0" cy="479266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9" name="Rectangle 78"/>
          <p:cNvSpPr/>
          <p:nvPr/>
        </p:nvSpPr>
        <p:spPr>
          <a:xfrm>
            <a:off x="2982500" y="2540375"/>
            <a:ext cx="885825" cy="473075"/>
          </a:xfrm>
          <a:prstGeom prst="rect">
            <a:avLst/>
          </a:prstGeom>
          <a:solidFill>
            <a:srgbClr val="CC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i="1" dirty="0">
                <a:solidFill>
                  <a:schemeClr val="tx1"/>
                </a:solidFill>
                <a:latin typeface="Times New Roman" pitchFamily="18" charset="0"/>
                <a:cs typeface="Times New Roman" pitchFamily="18" charset="0"/>
              </a:rPr>
              <a:t>U</a:t>
            </a:r>
          </a:p>
        </p:txBody>
      </p:sp>
      <p:sp>
        <p:nvSpPr>
          <p:cNvPr id="80" name="Oval 79"/>
          <p:cNvSpPr/>
          <p:nvPr/>
        </p:nvSpPr>
        <p:spPr>
          <a:xfrm>
            <a:off x="5717763" y="4900988"/>
            <a:ext cx="1538287" cy="930275"/>
          </a:xfrm>
          <a:prstGeom prst="ellipse">
            <a:avLst/>
          </a:prstGeom>
          <a:solidFill>
            <a:srgbClr val="CC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i="1" dirty="0">
                <a:solidFill>
                  <a:schemeClr val="tx1"/>
                </a:solidFill>
                <a:latin typeface="Times New Roman" pitchFamily="18" charset="0"/>
                <a:cs typeface="Times New Roman" pitchFamily="18" charset="0"/>
              </a:rPr>
              <a:t>R</a:t>
            </a:r>
          </a:p>
        </p:txBody>
      </p:sp>
      <p:sp>
        <p:nvSpPr>
          <p:cNvPr id="81" name="Rectangle 80"/>
          <p:cNvSpPr/>
          <p:nvPr/>
        </p:nvSpPr>
        <p:spPr>
          <a:xfrm>
            <a:off x="6535325" y="4108825"/>
            <a:ext cx="1371600" cy="730250"/>
          </a:xfrm>
          <a:prstGeom prst="rect">
            <a:avLst/>
          </a:prstGeom>
          <a:solidFill>
            <a:srgbClr val="CCFFFF">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i="1" dirty="0">
                <a:solidFill>
                  <a:schemeClr val="tx1"/>
                </a:solidFill>
                <a:latin typeface="Times New Roman" pitchFamily="18" charset="0"/>
                <a:cs typeface="Times New Roman" pitchFamily="18" charset="0"/>
              </a:rPr>
              <a:t>U</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26</a:t>
            </a:fld>
            <a:endParaRPr lang="en-US" dirty="0"/>
          </a:p>
        </p:txBody>
      </p:sp>
    </p:spTree>
    <p:extLst>
      <p:ext uri="{BB962C8B-B14F-4D97-AF65-F5344CB8AC3E}">
        <p14:creationId xmlns:p14="http://schemas.microsoft.com/office/powerpoint/2010/main" val="19510778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Content Placeholder 1"/>
          <p:cNvSpPr>
            <a:spLocks noGrp="1"/>
          </p:cNvSpPr>
          <p:nvPr>
            <p:ph sz="quarter" idx="11"/>
          </p:nvPr>
        </p:nvSpPr>
        <p:spPr>
          <a:xfrm>
            <a:off x="381000" y="1066800"/>
            <a:ext cx="11430000" cy="5105400"/>
          </a:xfrm>
        </p:spPr>
        <p:txBody>
          <a:bodyPr/>
          <a:lstStyle/>
          <a:p>
            <a:pPr>
              <a:spcBef>
                <a:spcPts val="0"/>
              </a:spcBef>
            </a:pPr>
            <a:r>
              <a:rPr lang="en-US" b="1" dirty="0"/>
              <a:t>Referent to </a:t>
            </a:r>
            <a:r>
              <a:rPr lang="en-US" b="1" dirty="0" smtClean="0"/>
              <a:t>validation method mapping (simplified)</a:t>
            </a:r>
            <a:endParaRPr lang="en-US" b="1" dirty="0"/>
          </a:p>
        </p:txBody>
      </p:sp>
      <p:sp>
        <p:nvSpPr>
          <p:cNvPr id="36" name="Rectangle 35"/>
          <p:cNvSpPr/>
          <p:nvPr/>
        </p:nvSpPr>
        <p:spPr>
          <a:xfrm>
            <a:off x="4572000" y="4191000"/>
            <a:ext cx="2117960" cy="762001"/>
          </a:xfrm>
          <a:prstGeom prst="rect">
            <a:avLst/>
          </a:prstGeom>
          <a:solidFill>
            <a:srgbClr val="CC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latin typeface="Arial Narrow" pitchFamily="34" charset="0"/>
                <a:cs typeface="Arial" panose="020B0604020202020204" pitchFamily="34" charset="0"/>
              </a:rPr>
              <a:t>Paired observations</a:t>
            </a:r>
          </a:p>
        </p:txBody>
      </p:sp>
      <p:sp>
        <p:nvSpPr>
          <p:cNvPr id="37" name="Rectangle 36"/>
          <p:cNvSpPr/>
          <p:nvPr/>
        </p:nvSpPr>
        <p:spPr>
          <a:xfrm>
            <a:off x="1895474" y="1676399"/>
            <a:ext cx="2133600" cy="609600"/>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schemeClr val="tx1"/>
                </a:solidFill>
                <a:latin typeface="Arial Narrow" pitchFamily="34" charset="0"/>
                <a:cs typeface="Arial" panose="020B0604020202020204" pitchFamily="34" charset="0"/>
              </a:rPr>
              <a:t>Sources of</a:t>
            </a:r>
          </a:p>
          <a:p>
            <a:pPr algn="ctr">
              <a:defRPr/>
            </a:pPr>
            <a:r>
              <a:rPr lang="en-US" sz="1800" dirty="0" smtClean="0">
                <a:solidFill>
                  <a:schemeClr val="tx1"/>
                </a:solidFill>
                <a:latin typeface="Arial Narrow" pitchFamily="34" charset="0"/>
                <a:cs typeface="Arial" panose="020B0604020202020204" pitchFamily="34" charset="0"/>
              </a:rPr>
              <a:t>referent information</a:t>
            </a:r>
            <a:endParaRPr lang="en-US" sz="1800" dirty="0">
              <a:solidFill>
                <a:schemeClr val="tx1"/>
              </a:solidFill>
              <a:latin typeface="Arial Narrow" pitchFamily="34" charset="0"/>
              <a:cs typeface="Arial" panose="020B0604020202020204" pitchFamily="34" charset="0"/>
            </a:endParaRPr>
          </a:p>
        </p:txBody>
      </p:sp>
      <p:sp>
        <p:nvSpPr>
          <p:cNvPr id="38" name="Rectangle 37"/>
          <p:cNvSpPr/>
          <p:nvPr/>
        </p:nvSpPr>
        <p:spPr>
          <a:xfrm>
            <a:off x="4549774" y="1663699"/>
            <a:ext cx="2133600" cy="622300"/>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schemeClr val="tx1"/>
                </a:solidFill>
                <a:latin typeface="Arial Narrow" pitchFamily="34" charset="0"/>
                <a:cs typeface="Arial" panose="020B0604020202020204" pitchFamily="34" charset="0"/>
              </a:rPr>
              <a:t>Forms of</a:t>
            </a:r>
          </a:p>
          <a:p>
            <a:pPr algn="ctr">
              <a:defRPr/>
            </a:pPr>
            <a:r>
              <a:rPr lang="en-US" sz="1800" dirty="0" smtClean="0">
                <a:solidFill>
                  <a:schemeClr val="tx1"/>
                </a:solidFill>
                <a:latin typeface="Arial Narrow" pitchFamily="34" charset="0"/>
                <a:cs typeface="Arial" panose="020B0604020202020204" pitchFamily="34" charset="0"/>
              </a:rPr>
              <a:t>referent information</a:t>
            </a:r>
            <a:endParaRPr lang="en-US" sz="1800" dirty="0">
              <a:solidFill>
                <a:schemeClr val="tx1"/>
              </a:solidFill>
              <a:latin typeface="Arial Narrow" pitchFamily="34" charset="0"/>
              <a:cs typeface="Arial" panose="020B0604020202020204" pitchFamily="34" charset="0"/>
            </a:endParaRPr>
          </a:p>
        </p:txBody>
      </p:sp>
      <p:sp>
        <p:nvSpPr>
          <p:cNvPr id="39" name="Rectangle 38"/>
          <p:cNvSpPr/>
          <p:nvPr/>
        </p:nvSpPr>
        <p:spPr>
          <a:xfrm>
            <a:off x="7010400" y="1663699"/>
            <a:ext cx="3041414" cy="622300"/>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smtClean="0">
                <a:solidFill>
                  <a:schemeClr val="tx1"/>
                </a:solidFill>
                <a:latin typeface="Arial Narrow" pitchFamily="34" charset="0"/>
                <a:cs typeface="Arial" panose="020B0604020202020204" pitchFamily="34" charset="0"/>
              </a:rPr>
              <a:t>Applicable rigorous</a:t>
            </a:r>
          </a:p>
          <a:p>
            <a:pPr algn="ctr">
              <a:defRPr/>
            </a:pPr>
            <a:r>
              <a:rPr lang="en-US" sz="1800" dirty="0" smtClean="0">
                <a:solidFill>
                  <a:schemeClr val="tx1"/>
                </a:solidFill>
                <a:latin typeface="Arial Narrow" pitchFamily="34" charset="0"/>
                <a:cs typeface="Arial" panose="020B0604020202020204" pitchFamily="34" charset="0"/>
              </a:rPr>
              <a:t>validation methods</a:t>
            </a:r>
            <a:endParaRPr lang="en-US" sz="1800" dirty="0">
              <a:solidFill>
                <a:schemeClr val="tx1"/>
              </a:solidFill>
              <a:latin typeface="Arial Narrow" pitchFamily="34" charset="0"/>
              <a:cs typeface="Arial" panose="020B0604020202020204" pitchFamily="34" charset="0"/>
            </a:endParaRPr>
          </a:p>
        </p:txBody>
      </p:sp>
      <p:sp>
        <p:nvSpPr>
          <p:cNvPr id="40" name="Rectangle 39"/>
          <p:cNvSpPr/>
          <p:nvPr/>
        </p:nvSpPr>
        <p:spPr>
          <a:xfrm>
            <a:off x="1895474" y="2362199"/>
            <a:ext cx="2119313" cy="762001"/>
          </a:xfrm>
          <a:prstGeom prst="rect">
            <a:avLst/>
          </a:prstGeom>
          <a:solidFill>
            <a:srgbClr val="CCFF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latin typeface="Arial Narrow" pitchFamily="34" charset="0"/>
                <a:cs typeface="Arial" panose="020B0604020202020204" pitchFamily="34" charset="0"/>
              </a:rPr>
              <a:t>Empirical data</a:t>
            </a:r>
          </a:p>
        </p:txBody>
      </p:sp>
      <p:sp>
        <p:nvSpPr>
          <p:cNvPr id="41" name="Rectangle 40"/>
          <p:cNvSpPr/>
          <p:nvPr/>
        </p:nvSpPr>
        <p:spPr>
          <a:xfrm>
            <a:off x="4565414" y="2362199"/>
            <a:ext cx="2141773" cy="762001"/>
          </a:xfrm>
          <a:prstGeom prst="rect">
            <a:avLst/>
          </a:prstGeom>
          <a:solidFill>
            <a:srgbClr val="CC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latin typeface="Arial Narrow" pitchFamily="34" charset="0"/>
                <a:cs typeface="Arial" panose="020B0604020202020204" pitchFamily="34" charset="0"/>
              </a:rPr>
              <a:t>Single observation</a:t>
            </a:r>
          </a:p>
          <a:p>
            <a:pPr algn="ctr">
              <a:defRPr/>
            </a:pPr>
            <a:r>
              <a:rPr lang="en-US" sz="2000" dirty="0">
                <a:solidFill>
                  <a:schemeClr val="tx1"/>
                </a:solidFill>
                <a:latin typeface="Arial Narrow" pitchFamily="34" charset="0"/>
                <a:cs typeface="Arial" panose="020B0604020202020204" pitchFamily="34" charset="0"/>
              </a:rPr>
              <a:t>or few observations</a:t>
            </a:r>
          </a:p>
        </p:txBody>
      </p:sp>
      <p:sp>
        <p:nvSpPr>
          <p:cNvPr id="42" name="Rectangle 41"/>
          <p:cNvSpPr/>
          <p:nvPr/>
        </p:nvSpPr>
        <p:spPr>
          <a:xfrm>
            <a:off x="6992938" y="2362199"/>
            <a:ext cx="3058876" cy="762002"/>
          </a:xfrm>
          <a:prstGeom prst="rect">
            <a:avLst/>
          </a:prstGeom>
          <a:solidFill>
            <a:srgbClr val="FFFF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800" dirty="0">
                <a:solidFill>
                  <a:schemeClr val="tx1"/>
                </a:solidFill>
                <a:latin typeface="Arial Narrow" pitchFamily="34" charset="0"/>
                <a:cs typeface="Arial" panose="020B0604020202020204" pitchFamily="34" charset="0"/>
              </a:rPr>
              <a:t>Confidence intervals</a:t>
            </a:r>
          </a:p>
          <a:p>
            <a:pPr>
              <a:defRPr/>
            </a:pPr>
            <a:r>
              <a:rPr lang="en-US" sz="1800" dirty="0">
                <a:solidFill>
                  <a:schemeClr val="tx1"/>
                </a:solidFill>
                <a:latin typeface="Arial Narrow" pitchFamily="34" charset="0"/>
                <a:cs typeface="Arial" panose="020B0604020202020204" pitchFamily="34" charset="0"/>
              </a:rPr>
              <a:t>Multivariate confidence intervals</a:t>
            </a:r>
          </a:p>
        </p:txBody>
      </p:sp>
      <p:sp>
        <p:nvSpPr>
          <p:cNvPr id="43" name="Rectangle 42"/>
          <p:cNvSpPr/>
          <p:nvPr/>
        </p:nvSpPr>
        <p:spPr>
          <a:xfrm>
            <a:off x="1914525" y="3200400"/>
            <a:ext cx="2133601" cy="908436"/>
          </a:xfrm>
          <a:prstGeom prst="rect">
            <a:avLst/>
          </a:prstGeom>
          <a:solidFill>
            <a:srgbClr val="CCFF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latin typeface="Arial Narrow" pitchFamily="34" charset="0"/>
                <a:cs typeface="Arial" panose="020B0604020202020204" pitchFamily="34" charset="0"/>
              </a:rPr>
              <a:t>Theoretical data</a:t>
            </a:r>
          </a:p>
        </p:txBody>
      </p:sp>
      <p:sp>
        <p:nvSpPr>
          <p:cNvPr id="44" name="Rectangle 43"/>
          <p:cNvSpPr/>
          <p:nvPr/>
        </p:nvSpPr>
        <p:spPr>
          <a:xfrm>
            <a:off x="7009051" y="3200401"/>
            <a:ext cx="3058875" cy="908434"/>
          </a:xfrm>
          <a:prstGeom prst="rect">
            <a:avLst/>
          </a:prstGeom>
          <a:solidFill>
            <a:srgbClr val="FFFF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800" dirty="0">
                <a:solidFill>
                  <a:schemeClr val="tx1"/>
                </a:solidFill>
                <a:latin typeface="Arial Narrow" pitchFamily="34" charset="0"/>
                <a:cs typeface="Arial" panose="020B0604020202020204" pitchFamily="34" charset="0"/>
              </a:rPr>
              <a:t>Hypothesis tests for</a:t>
            </a:r>
          </a:p>
          <a:p>
            <a:pPr>
              <a:defRPr/>
            </a:pPr>
            <a:r>
              <a:rPr lang="en-US" sz="1800" dirty="0">
                <a:solidFill>
                  <a:schemeClr val="tx1"/>
                </a:solidFill>
                <a:latin typeface="Arial Narrow" pitchFamily="34" charset="0"/>
                <a:cs typeface="Arial" panose="020B0604020202020204" pitchFamily="34" charset="0"/>
              </a:rPr>
              <a:t>means, variances,</a:t>
            </a:r>
          </a:p>
          <a:p>
            <a:pPr>
              <a:defRPr/>
            </a:pPr>
            <a:r>
              <a:rPr lang="en-US" sz="1800" dirty="0">
                <a:solidFill>
                  <a:schemeClr val="tx1"/>
                </a:solidFill>
                <a:latin typeface="Arial Narrow" pitchFamily="34" charset="0"/>
                <a:cs typeface="Arial" panose="020B0604020202020204" pitchFamily="34" charset="0"/>
              </a:rPr>
              <a:t>proportions, and distributions</a:t>
            </a:r>
          </a:p>
        </p:txBody>
      </p:sp>
      <p:sp>
        <p:nvSpPr>
          <p:cNvPr id="45" name="Rectangle 44"/>
          <p:cNvSpPr/>
          <p:nvPr/>
        </p:nvSpPr>
        <p:spPr>
          <a:xfrm>
            <a:off x="1905000" y="4191000"/>
            <a:ext cx="2116373" cy="762000"/>
          </a:xfrm>
          <a:prstGeom prst="rect">
            <a:avLst/>
          </a:prstGeom>
          <a:solidFill>
            <a:srgbClr val="CCFF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latin typeface="Arial Narrow" pitchFamily="34" charset="0"/>
                <a:cs typeface="Arial" panose="020B0604020202020204" pitchFamily="34" charset="0"/>
              </a:rPr>
              <a:t>Simulation data</a:t>
            </a:r>
          </a:p>
        </p:txBody>
      </p:sp>
      <p:sp>
        <p:nvSpPr>
          <p:cNvPr id="46" name="Rectangle 45"/>
          <p:cNvSpPr/>
          <p:nvPr/>
        </p:nvSpPr>
        <p:spPr>
          <a:xfrm>
            <a:off x="7010400" y="4191000"/>
            <a:ext cx="3048000" cy="762002"/>
          </a:xfrm>
          <a:prstGeom prst="rect">
            <a:avLst/>
          </a:prstGeom>
          <a:solidFill>
            <a:srgbClr val="FFFF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800" dirty="0">
                <a:solidFill>
                  <a:schemeClr val="tx1"/>
                </a:solidFill>
                <a:latin typeface="Arial Narrow" pitchFamily="34" charset="0"/>
                <a:cs typeface="Arial" panose="020B0604020202020204" pitchFamily="34" charset="0"/>
              </a:rPr>
              <a:t>Regression analysis</a:t>
            </a:r>
          </a:p>
        </p:txBody>
      </p:sp>
      <p:sp>
        <p:nvSpPr>
          <p:cNvPr id="47" name="Rectangle 46"/>
          <p:cNvSpPr/>
          <p:nvPr/>
        </p:nvSpPr>
        <p:spPr>
          <a:xfrm>
            <a:off x="1902060" y="5029200"/>
            <a:ext cx="2116373" cy="915988"/>
          </a:xfrm>
          <a:prstGeom prst="rect">
            <a:avLst/>
          </a:prstGeom>
          <a:solidFill>
            <a:srgbClr val="CCFF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latin typeface="Arial Narrow" pitchFamily="34" charset="0"/>
                <a:cs typeface="Arial" panose="020B0604020202020204" pitchFamily="34" charset="0"/>
              </a:rPr>
              <a:t>Subject </a:t>
            </a:r>
            <a:r>
              <a:rPr lang="en-US" sz="2000" dirty="0" smtClean="0">
                <a:solidFill>
                  <a:schemeClr val="tx1"/>
                </a:solidFill>
                <a:latin typeface="Arial Narrow" pitchFamily="34" charset="0"/>
                <a:cs typeface="Arial" panose="020B0604020202020204" pitchFamily="34" charset="0"/>
              </a:rPr>
              <a:t>Matter</a:t>
            </a:r>
          </a:p>
          <a:p>
            <a:pPr algn="ctr">
              <a:defRPr/>
            </a:pPr>
            <a:r>
              <a:rPr lang="en-US" sz="2000" dirty="0" smtClean="0">
                <a:solidFill>
                  <a:schemeClr val="tx1"/>
                </a:solidFill>
                <a:latin typeface="Arial Narrow" pitchFamily="34" charset="0"/>
                <a:cs typeface="Arial" panose="020B0604020202020204" pitchFamily="34" charset="0"/>
              </a:rPr>
              <a:t>Expert knowledge</a:t>
            </a:r>
            <a:endParaRPr lang="en-US" sz="2000" dirty="0">
              <a:solidFill>
                <a:schemeClr val="tx1"/>
              </a:solidFill>
              <a:latin typeface="Arial Narrow" pitchFamily="34" charset="0"/>
              <a:cs typeface="Arial" panose="020B0604020202020204" pitchFamily="34" charset="0"/>
            </a:endParaRPr>
          </a:p>
        </p:txBody>
      </p:sp>
      <p:sp>
        <p:nvSpPr>
          <p:cNvPr id="48" name="Rectangle 47"/>
          <p:cNvSpPr/>
          <p:nvPr/>
        </p:nvSpPr>
        <p:spPr>
          <a:xfrm>
            <a:off x="4569060" y="5029200"/>
            <a:ext cx="2117960" cy="915988"/>
          </a:xfrm>
          <a:prstGeom prst="rect">
            <a:avLst/>
          </a:prstGeom>
          <a:solidFill>
            <a:srgbClr val="CC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latin typeface="Arial Narrow" pitchFamily="34" charset="0"/>
                <a:cs typeface="Arial" panose="020B0604020202020204" pitchFamily="34" charset="0"/>
              </a:rPr>
              <a:t>Expectations and</a:t>
            </a:r>
          </a:p>
          <a:p>
            <a:pPr algn="ctr">
              <a:defRPr/>
            </a:pPr>
            <a:r>
              <a:rPr lang="en-US" sz="2000" dirty="0">
                <a:solidFill>
                  <a:schemeClr val="tx1"/>
                </a:solidFill>
                <a:latin typeface="Arial Narrow" pitchFamily="34" charset="0"/>
                <a:cs typeface="Arial" panose="020B0604020202020204" pitchFamily="34" charset="0"/>
              </a:rPr>
              <a:t>experience</a:t>
            </a:r>
          </a:p>
        </p:txBody>
      </p:sp>
      <p:sp>
        <p:nvSpPr>
          <p:cNvPr id="49" name="Rectangle 48"/>
          <p:cNvSpPr/>
          <p:nvPr/>
        </p:nvSpPr>
        <p:spPr>
          <a:xfrm>
            <a:off x="7001347" y="5029200"/>
            <a:ext cx="3054114" cy="915988"/>
          </a:xfrm>
          <a:prstGeom prst="rect">
            <a:avLst/>
          </a:prstGeom>
          <a:solidFill>
            <a:srgbClr val="FFFF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800" dirty="0" smtClean="0">
                <a:solidFill>
                  <a:schemeClr val="tx1"/>
                </a:solidFill>
                <a:latin typeface="Arial Narrow" pitchFamily="34" charset="0"/>
                <a:cs typeface="Arial" panose="020B0604020202020204" pitchFamily="34" charset="0"/>
              </a:rPr>
              <a:t>Structured </a:t>
            </a:r>
            <a:r>
              <a:rPr lang="en-US" sz="1800" dirty="0">
                <a:solidFill>
                  <a:schemeClr val="tx1"/>
                </a:solidFill>
                <a:latin typeface="Arial Narrow" pitchFamily="34" charset="0"/>
                <a:cs typeface="Arial" panose="020B0604020202020204" pitchFamily="34" charset="0"/>
              </a:rPr>
              <a:t>face validation</a:t>
            </a:r>
          </a:p>
          <a:p>
            <a:pPr>
              <a:defRPr/>
            </a:pPr>
            <a:r>
              <a:rPr lang="en-US" sz="1800" dirty="0">
                <a:solidFill>
                  <a:schemeClr val="tx1"/>
                </a:solidFill>
                <a:latin typeface="Arial Narrow" pitchFamily="34" charset="0"/>
                <a:cs typeface="Arial" panose="020B0604020202020204" pitchFamily="34" charset="0"/>
              </a:rPr>
              <a:t>Turing test</a:t>
            </a:r>
          </a:p>
        </p:txBody>
      </p:sp>
      <p:cxnSp>
        <p:nvCxnSpPr>
          <p:cNvPr id="50" name="Straight Arrow Connector 49"/>
          <p:cNvCxnSpPr>
            <a:stCxn id="40" idx="3"/>
            <a:endCxn id="41" idx="1"/>
          </p:cNvCxnSpPr>
          <p:nvPr/>
        </p:nvCxnSpPr>
        <p:spPr>
          <a:xfrm>
            <a:off x="4014787" y="2743200"/>
            <a:ext cx="550627" cy="0"/>
          </a:xfrm>
          <a:prstGeom prst="straightConnector1">
            <a:avLst/>
          </a:prstGeom>
          <a:ln>
            <a:solidFill>
              <a:schemeClr val="bg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40" idx="3"/>
            <a:endCxn id="84" idx="1"/>
          </p:cNvCxnSpPr>
          <p:nvPr/>
        </p:nvCxnSpPr>
        <p:spPr>
          <a:xfrm>
            <a:off x="4014787" y="2743200"/>
            <a:ext cx="576498" cy="911418"/>
          </a:xfrm>
          <a:prstGeom prst="straightConnector1">
            <a:avLst/>
          </a:prstGeom>
          <a:ln>
            <a:solidFill>
              <a:schemeClr val="bg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40" idx="3"/>
            <a:endCxn id="36" idx="1"/>
          </p:cNvCxnSpPr>
          <p:nvPr/>
        </p:nvCxnSpPr>
        <p:spPr>
          <a:xfrm>
            <a:off x="4014787" y="2743200"/>
            <a:ext cx="557213" cy="1828801"/>
          </a:xfrm>
          <a:prstGeom prst="straightConnector1">
            <a:avLst/>
          </a:prstGeom>
          <a:ln>
            <a:solidFill>
              <a:schemeClr val="bg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43" idx="3"/>
            <a:endCxn id="84" idx="1"/>
          </p:cNvCxnSpPr>
          <p:nvPr/>
        </p:nvCxnSpPr>
        <p:spPr>
          <a:xfrm>
            <a:off x="4048126" y="3654618"/>
            <a:ext cx="543159" cy="0"/>
          </a:xfrm>
          <a:prstGeom prst="straightConnector1">
            <a:avLst/>
          </a:prstGeom>
          <a:ln>
            <a:solidFill>
              <a:schemeClr val="bg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43" idx="3"/>
            <a:endCxn id="36" idx="1"/>
          </p:cNvCxnSpPr>
          <p:nvPr/>
        </p:nvCxnSpPr>
        <p:spPr>
          <a:xfrm>
            <a:off x="4048126" y="3654618"/>
            <a:ext cx="523874" cy="917383"/>
          </a:xfrm>
          <a:prstGeom prst="straightConnector1">
            <a:avLst/>
          </a:prstGeom>
          <a:ln>
            <a:solidFill>
              <a:schemeClr val="bg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45" idx="3"/>
            <a:endCxn id="36" idx="1"/>
          </p:cNvCxnSpPr>
          <p:nvPr/>
        </p:nvCxnSpPr>
        <p:spPr>
          <a:xfrm>
            <a:off x="4021373" y="4572000"/>
            <a:ext cx="550627" cy="1"/>
          </a:xfrm>
          <a:prstGeom prst="straightConnector1">
            <a:avLst/>
          </a:prstGeom>
          <a:ln>
            <a:solidFill>
              <a:schemeClr val="bg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45" idx="3"/>
            <a:endCxn id="84" idx="1"/>
          </p:cNvCxnSpPr>
          <p:nvPr/>
        </p:nvCxnSpPr>
        <p:spPr>
          <a:xfrm flipV="1">
            <a:off x="4021373" y="3654618"/>
            <a:ext cx="569912" cy="917382"/>
          </a:xfrm>
          <a:prstGeom prst="straightConnector1">
            <a:avLst/>
          </a:prstGeom>
          <a:ln>
            <a:solidFill>
              <a:schemeClr val="bg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47" idx="3"/>
            <a:endCxn id="48" idx="1"/>
          </p:cNvCxnSpPr>
          <p:nvPr/>
        </p:nvCxnSpPr>
        <p:spPr>
          <a:xfrm>
            <a:off x="4018433" y="5487194"/>
            <a:ext cx="550627" cy="0"/>
          </a:xfrm>
          <a:prstGeom prst="straightConnector1">
            <a:avLst/>
          </a:prstGeom>
          <a:ln>
            <a:solidFill>
              <a:schemeClr val="bg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4591285" y="3200400"/>
            <a:ext cx="2108201" cy="908435"/>
          </a:xfrm>
          <a:prstGeom prst="rect">
            <a:avLst/>
          </a:prstGeom>
          <a:solidFill>
            <a:srgbClr val="CC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latin typeface="Arial Narrow" pitchFamily="34" charset="0"/>
                <a:cs typeface="Arial" panose="020B0604020202020204" pitchFamily="34" charset="0"/>
              </a:rPr>
              <a:t>Many observations</a:t>
            </a:r>
          </a:p>
        </p:txBody>
      </p:sp>
      <p:sp>
        <p:nvSpPr>
          <p:cNvPr id="85" name="Left Brace 84"/>
          <p:cNvSpPr/>
          <p:nvPr/>
        </p:nvSpPr>
        <p:spPr>
          <a:xfrm>
            <a:off x="6721474" y="2362200"/>
            <a:ext cx="266700" cy="761999"/>
          </a:xfrm>
          <a:prstGeom prst="leftBrace">
            <a:avLst>
              <a:gd name="adj1" fmla="val 28333"/>
              <a:gd name="adj2" fmla="val 5000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3600" dirty="0">
              <a:latin typeface="Arial Narrow" pitchFamily="34" charset="0"/>
            </a:endParaRPr>
          </a:p>
        </p:txBody>
      </p:sp>
      <p:sp>
        <p:nvSpPr>
          <p:cNvPr id="86" name="Left Brace 85"/>
          <p:cNvSpPr/>
          <p:nvPr/>
        </p:nvSpPr>
        <p:spPr>
          <a:xfrm>
            <a:off x="6723299" y="3200401"/>
            <a:ext cx="264875" cy="908435"/>
          </a:xfrm>
          <a:prstGeom prst="leftBrace">
            <a:avLst>
              <a:gd name="adj1" fmla="val 28333"/>
              <a:gd name="adj2" fmla="val 5000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3600" dirty="0">
              <a:latin typeface="Arial Narrow" pitchFamily="34" charset="0"/>
            </a:endParaRPr>
          </a:p>
        </p:txBody>
      </p:sp>
      <p:sp>
        <p:nvSpPr>
          <p:cNvPr id="87" name="Left Brace 86"/>
          <p:cNvSpPr/>
          <p:nvPr/>
        </p:nvSpPr>
        <p:spPr>
          <a:xfrm>
            <a:off x="6694724" y="4191000"/>
            <a:ext cx="304800" cy="762000"/>
          </a:xfrm>
          <a:prstGeom prst="leftBrace">
            <a:avLst>
              <a:gd name="adj1" fmla="val 28333"/>
              <a:gd name="adj2" fmla="val 5000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3600" dirty="0">
              <a:latin typeface="Arial Narrow" pitchFamily="34" charset="0"/>
            </a:endParaRPr>
          </a:p>
        </p:txBody>
      </p:sp>
      <p:sp>
        <p:nvSpPr>
          <p:cNvPr id="88" name="Left Brace 87"/>
          <p:cNvSpPr/>
          <p:nvPr/>
        </p:nvSpPr>
        <p:spPr>
          <a:xfrm>
            <a:off x="6707659" y="5030788"/>
            <a:ext cx="304800" cy="914400"/>
          </a:xfrm>
          <a:prstGeom prst="leftBrace">
            <a:avLst>
              <a:gd name="adj1" fmla="val 28333"/>
              <a:gd name="adj2" fmla="val 5000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3600" dirty="0">
              <a:latin typeface="Arial Narrow" pitchFamily="34" charset="0"/>
            </a:endParaRPr>
          </a:p>
        </p:txBody>
      </p: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27</a:t>
            </a:fld>
            <a:endParaRPr lang="en-US" dirty="0"/>
          </a:p>
        </p:txBody>
      </p:sp>
    </p:spTree>
    <p:extLst>
      <p:ext uri="{BB962C8B-B14F-4D97-AF65-F5344CB8AC3E}">
        <p14:creationId xmlns:p14="http://schemas.microsoft.com/office/powerpoint/2010/main" val="5638875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81000" y="1066800"/>
            <a:ext cx="11430000" cy="5105400"/>
          </a:xfrm>
        </p:spPr>
        <p:txBody>
          <a:bodyPr/>
          <a:lstStyle/>
          <a:p>
            <a:pPr>
              <a:spcBef>
                <a:spcPts val="0"/>
              </a:spcBef>
            </a:pPr>
            <a:r>
              <a:rPr lang="en-US" b="1" dirty="0"/>
              <a:t>Hypothesis testing </a:t>
            </a:r>
            <a:r>
              <a:rPr lang="en-US" dirty="0"/>
              <a:t>[</a:t>
            </a:r>
            <a:r>
              <a:rPr lang="en-US" dirty="0"/>
              <a:t>Brase</a:t>
            </a:r>
            <a:r>
              <a:rPr lang="en-US" dirty="0"/>
              <a:t>, </a:t>
            </a:r>
            <a:r>
              <a:rPr lang="en-US" dirty="0" smtClean="0"/>
              <a:t>2015]</a:t>
            </a:r>
            <a:endParaRPr lang="en-US" dirty="0"/>
          </a:p>
          <a:p>
            <a:pPr lvl="1">
              <a:spcBef>
                <a:spcPts val="0"/>
              </a:spcBef>
            </a:pPr>
            <a:r>
              <a:rPr lang="en-US" dirty="0" smtClean="0"/>
              <a:t>Validation </a:t>
            </a:r>
            <a:r>
              <a:rPr lang="en-US" dirty="0"/>
              <a:t>concept and interpretation</a:t>
            </a:r>
          </a:p>
          <a:p>
            <a:pPr lvl="2">
              <a:spcBef>
                <a:spcPts val="0"/>
              </a:spcBef>
            </a:pPr>
            <a:r>
              <a:rPr lang="en-US" dirty="0" smtClean="0"/>
              <a:t>Useful </a:t>
            </a:r>
            <a:r>
              <a:rPr lang="en-US" dirty="0"/>
              <a:t>when multiple simuland observations available</a:t>
            </a:r>
          </a:p>
          <a:p>
            <a:pPr lvl="2">
              <a:spcBef>
                <a:spcPts val="0"/>
              </a:spcBef>
            </a:pPr>
            <a:r>
              <a:rPr lang="en-US" dirty="0" smtClean="0"/>
              <a:t>Test </a:t>
            </a:r>
            <a:r>
              <a:rPr lang="en-US" dirty="0"/>
              <a:t>whether simuland observations consistent with model results</a:t>
            </a:r>
          </a:p>
          <a:p>
            <a:pPr lvl="2">
              <a:spcBef>
                <a:spcPts val="0"/>
              </a:spcBef>
            </a:pPr>
            <a:r>
              <a:rPr lang="en-US" dirty="0" smtClean="0"/>
              <a:t>Perform </a:t>
            </a:r>
            <a:r>
              <a:rPr lang="en-US" dirty="0"/>
              <a:t>hypothesis test comparing means, variances</a:t>
            </a:r>
            <a:r>
              <a:rPr lang="en-US" dirty="0" smtClean="0"/>
              <a:t>, and/or </a:t>
            </a:r>
            <a:r>
              <a:rPr lang="en-US" dirty="0"/>
              <a:t>distributions of simuland and model for response variable</a:t>
            </a:r>
          </a:p>
          <a:p>
            <a:pPr lvl="2">
              <a:spcBef>
                <a:spcPts val="0"/>
              </a:spcBef>
            </a:pPr>
            <a:r>
              <a:rPr lang="en-US" dirty="0" smtClean="0"/>
              <a:t>If </a:t>
            </a:r>
            <a:r>
              <a:rPr lang="en-US" dirty="0"/>
              <a:t>hypothesis test does not reject assumption of </a:t>
            </a:r>
            <a:r>
              <a:rPr lang="en-US" dirty="0" smtClean="0"/>
              <a:t>validity, then </a:t>
            </a:r>
            <a:r>
              <a:rPr lang="en-US" dirty="0"/>
              <a:t>model considered valid for that response variable</a:t>
            </a:r>
          </a:p>
          <a:p>
            <a:pPr lvl="1">
              <a:spcBef>
                <a:spcPts val="0"/>
              </a:spcBef>
            </a:pPr>
            <a:r>
              <a:rPr lang="en-US" dirty="0" smtClean="0"/>
              <a:t>Comments</a:t>
            </a:r>
            <a:endParaRPr lang="en-US" dirty="0"/>
          </a:p>
          <a:p>
            <a:pPr lvl="2">
              <a:spcBef>
                <a:spcPts val="0"/>
              </a:spcBef>
            </a:pPr>
            <a:r>
              <a:rPr lang="en-US" dirty="0" smtClean="0"/>
              <a:t>Simuland </a:t>
            </a:r>
            <a:r>
              <a:rPr lang="en-US" dirty="0"/>
              <a:t>population is all possible observations</a:t>
            </a:r>
            <a:r>
              <a:rPr lang="en-US" dirty="0" smtClean="0"/>
              <a:t>, sample </a:t>
            </a:r>
            <a:r>
              <a:rPr lang="en-US" dirty="0"/>
              <a:t>is the observations actually obtained</a:t>
            </a:r>
          </a:p>
          <a:p>
            <a:pPr lvl="2">
              <a:spcBef>
                <a:spcPts val="0"/>
              </a:spcBef>
            </a:pPr>
            <a:r>
              <a:rPr lang="en-US" dirty="0" smtClean="0"/>
              <a:t>Model </a:t>
            </a:r>
            <a:r>
              <a:rPr lang="en-US" dirty="0"/>
              <a:t>population is all possible simulations with the model</a:t>
            </a:r>
            <a:r>
              <a:rPr lang="en-US" dirty="0" smtClean="0"/>
              <a:t>, sample </a:t>
            </a:r>
            <a:r>
              <a:rPr lang="en-US" dirty="0"/>
              <a:t>is the simulations actually executed</a:t>
            </a:r>
          </a:p>
          <a:p>
            <a:pPr lvl="2">
              <a:spcBef>
                <a:spcPts val="0"/>
              </a:spcBef>
            </a:pPr>
            <a:r>
              <a:rPr lang="en-US" dirty="0" smtClean="0"/>
              <a:t>Conventional </a:t>
            </a:r>
            <a:r>
              <a:rPr lang="en-US" dirty="0"/>
              <a:t>assumption (null hypothesis) is </a:t>
            </a:r>
            <a:r>
              <a:rPr lang="en-US" dirty="0" smtClean="0"/>
              <a:t>that the </a:t>
            </a:r>
            <a:r>
              <a:rPr lang="en-US" dirty="0"/>
              <a:t>parameters being tested are </a:t>
            </a:r>
            <a:r>
              <a:rPr lang="en-US" dirty="0" smtClean="0"/>
              <a:t>equal,</a:t>
            </a:r>
            <a:br>
              <a:rPr lang="en-US" dirty="0" smtClean="0"/>
            </a:br>
            <a:r>
              <a:rPr lang="en-US" dirty="0" smtClean="0"/>
              <a:t>i.e</a:t>
            </a:r>
            <a:r>
              <a:rPr lang="en-US" dirty="0"/>
              <a:t>., model is </a:t>
            </a:r>
            <a:r>
              <a:rPr lang="en-US" dirty="0" smtClean="0"/>
              <a:t>valid</a:t>
            </a:r>
            <a:endParaRPr lang="en-US" dirty="0"/>
          </a:p>
        </p:txBody>
      </p: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28</a:t>
            </a:fld>
            <a:endParaRPr lang="en-US" dirty="0"/>
          </a:p>
        </p:txBody>
      </p:sp>
    </p:spTree>
    <p:extLst>
      <p:ext uri="{BB962C8B-B14F-4D97-AF65-F5344CB8AC3E}">
        <p14:creationId xmlns:p14="http://schemas.microsoft.com/office/powerpoint/2010/main" val="21358281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81000" y="1066800"/>
            <a:ext cx="11430000" cy="5105400"/>
          </a:xfrm>
        </p:spPr>
        <p:txBody>
          <a:bodyPr/>
          <a:lstStyle/>
          <a:p>
            <a:pPr>
              <a:spcBef>
                <a:spcPts val="0"/>
              </a:spcBef>
            </a:pPr>
            <a:r>
              <a:rPr lang="en-US" b="1" dirty="0"/>
              <a:t>Hypothesis testing </a:t>
            </a:r>
            <a:r>
              <a:rPr lang="en-US" b="1" dirty="0" smtClean="0"/>
              <a:t>example </a:t>
            </a:r>
            <a:r>
              <a:rPr lang="en-US" dirty="0" smtClean="0"/>
              <a:t>[Zhang, 2008]</a:t>
            </a:r>
            <a:endParaRPr lang="en-US" dirty="0"/>
          </a:p>
          <a:p>
            <a:pPr lvl="1">
              <a:spcBef>
                <a:spcPts val="0"/>
              </a:spcBef>
            </a:pPr>
            <a:r>
              <a:rPr lang="en-US" dirty="0" smtClean="0"/>
              <a:t>Comparison </a:t>
            </a:r>
            <a:r>
              <a:rPr lang="en-US" dirty="0"/>
              <a:t>of </a:t>
            </a:r>
            <a:r>
              <a:rPr lang="en-US" dirty="0" smtClean="0"/>
              <a:t>simuland and model </a:t>
            </a:r>
            <a:r>
              <a:rPr lang="en-US" dirty="0" smtClean="0">
                <a:solidFill>
                  <a:srgbClr val="0000FF"/>
                </a:solidFill>
              </a:rPr>
              <a:t>variances</a:t>
            </a:r>
            <a:endParaRPr lang="en-US" dirty="0">
              <a:solidFill>
                <a:srgbClr val="0000FF"/>
              </a:solidFill>
            </a:endParaRPr>
          </a:p>
          <a:p>
            <a:pPr lvl="1">
              <a:spcBef>
                <a:spcPts val="0"/>
              </a:spcBef>
            </a:pPr>
            <a:r>
              <a:rPr lang="en-US" dirty="0" smtClean="0"/>
              <a:t>Simuland:  Scud missiles</a:t>
            </a:r>
            <a:endParaRPr lang="en-US" dirty="0"/>
          </a:p>
          <a:p>
            <a:pPr lvl="2">
              <a:spcBef>
                <a:spcPts val="0"/>
              </a:spcBef>
            </a:pPr>
            <a:r>
              <a:rPr lang="en-US" altLang="en-US" dirty="0"/>
              <a:t>Scud:  single stage liquid fuel tactical ballistic </a:t>
            </a:r>
            <a:r>
              <a:rPr lang="en-US" altLang="en-US" dirty="0" smtClean="0"/>
              <a:t>missile</a:t>
            </a:r>
          </a:p>
          <a:p>
            <a:pPr lvl="2">
              <a:spcBef>
                <a:spcPts val="0"/>
              </a:spcBef>
            </a:pPr>
            <a:r>
              <a:rPr lang="en-US" altLang="en-US" dirty="0"/>
              <a:t>Range 180 Km (Scud-A) to 700 Km (Scud-D</a:t>
            </a:r>
            <a:r>
              <a:rPr lang="en-US" altLang="en-US" dirty="0" smtClean="0"/>
              <a:t>)</a:t>
            </a:r>
          </a:p>
          <a:p>
            <a:pPr lvl="2">
              <a:spcBef>
                <a:spcPts val="0"/>
              </a:spcBef>
            </a:pPr>
            <a:r>
              <a:rPr lang="en-US" altLang="en-US" dirty="0"/>
              <a:t>Deployed and used widely in Middle East and </a:t>
            </a:r>
            <a:r>
              <a:rPr lang="en-US" altLang="en-US" dirty="0" smtClean="0"/>
              <a:t>Asia</a:t>
            </a:r>
          </a:p>
          <a:p>
            <a:pPr lvl="1">
              <a:spcBef>
                <a:spcPts val="0"/>
              </a:spcBef>
            </a:pPr>
            <a:r>
              <a:rPr lang="en-US" altLang="en-US" dirty="0" smtClean="0"/>
              <a:t>Model:  Missile flight</a:t>
            </a:r>
          </a:p>
          <a:p>
            <a:pPr lvl="2">
              <a:spcBef>
                <a:spcPts val="0"/>
              </a:spcBef>
            </a:pPr>
            <a:r>
              <a:rPr lang="en-US" altLang="en-US" dirty="0" smtClean="0"/>
              <a:t>Physics-based 6DOF model</a:t>
            </a:r>
          </a:p>
          <a:p>
            <a:pPr lvl="2">
              <a:spcBef>
                <a:spcPts val="0"/>
              </a:spcBef>
            </a:pPr>
            <a:r>
              <a:rPr lang="en-US" altLang="en-US" dirty="0" smtClean="0"/>
              <a:t>MATLAB </a:t>
            </a:r>
            <a:r>
              <a:rPr lang="en-US" altLang="en-US" dirty="0" smtClean="0"/>
              <a:t>SIMULINK</a:t>
            </a:r>
          </a:p>
          <a:p>
            <a:pPr lvl="2">
              <a:spcBef>
                <a:spcPts val="0"/>
              </a:spcBef>
            </a:pPr>
            <a:r>
              <a:rPr lang="en-US" altLang="en-US" dirty="0" smtClean="0"/>
              <a:t>Initial conditions set using Monte Carlo methods</a:t>
            </a:r>
          </a:p>
          <a:p>
            <a:pPr lvl="1">
              <a:spcBef>
                <a:spcPts val="0"/>
              </a:spcBef>
            </a:pPr>
            <a:r>
              <a:rPr lang="en-US" altLang="en-US" dirty="0" smtClean="0"/>
              <a:t>Validation</a:t>
            </a:r>
          </a:p>
          <a:p>
            <a:pPr lvl="2">
              <a:spcBef>
                <a:spcPts val="0"/>
              </a:spcBef>
            </a:pPr>
            <a:r>
              <a:rPr lang="en-US" dirty="0" smtClean="0"/>
              <a:t>Do model and simuland impact dispersion match?</a:t>
            </a:r>
          </a:p>
          <a:p>
            <a:pPr lvl="2">
              <a:spcBef>
                <a:spcPts val="0"/>
              </a:spcBef>
            </a:pPr>
            <a:r>
              <a:rPr lang="en-US" dirty="0" smtClean="0"/>
              <a:t>Validated for </a:t>
            </a:r>
            <a:r>
              <a:rPr lang="en-US" i="1" dirty="0" smtClean="0">
                <a:latin typeface="Times New Roman" panose="02020603050405020304" pitchFamily="18" charset="0"/>
                <a:cs typeface="Times New Roman" panose="02020603050405020304" pitchFamily="18" charset="0"/>
              </a:rPr>
              <a:t>x</a:t>
            </a:r>
            <a:r>
              <a:rPr lang="en-US" dirty="0" smtClean="0"/>
              <a:t> (range) and </a:t>
            </a:r>
            <a:r>
              <a:rPr lang="en-US" i="1" dirty="0" smtClean="0">
                <a:latin typeface="Times New Roman" panose="02020603050405020304" pitchFamily="18" charset="0"/>
                <a:cs typeface="Times New Roman" panose="02020603050405020304" pitchFamily="18" charset="0"/>
              </a:rPr>
              <a:t>y</a:t>
            </a:r>
            <a:r>
              <a:rPr lang="en-US" dirty="0" smtClean="0"/>
              <a:t> (deflection) miss distances</a:t>
            </a:r>
          </a:p>
          <a:p>
            <a:pPr lvl="2">
              <a:spcBef>
                <a:spcPts val="0"/>
              </a:spcBef>
            </a:pPr>
            <a:r>
              <a:rPr lang="en-US" dirty="0" smtClean="0"/>
              <a:t>Validated for </a:t>
            </a:r>
            <a:r>
              <a:rPr lang="en-US" dirty="0" smtClean="0">
                <a:latin typeface="Times New Roman" panose="02020603050405020304" pitchFamily="18" charset="0"/>
                <a:cs typeface="Times New Roman" panose="02020603050405020304" pitchFamily="18" charset="0"/>
              </a:rPr>
              <a:t>60</a:t>
            </a:r>
            <a:r>
              <a:rPr lang="en-US" dirty="0" smtClean="0"/>
              <a:t> Km and </a:t>
            </a:r>
            <a:r>
              <a:rPr lang="en-US" dirty="0" smtClean="0">
                <a:latin typeface="Times New Roman" panose="02020603050405020304" pitchFamily="18" charset="0"/>
                <a:cs typeface="Times New Roman" panose="02020603050405020304" pitchFamily="18" charset="0"/>
              </a:rPr>
              <a:t>100</a:t>
            </a:r>
            <a:r>
              <a:rPr lang="en-US" dirty="0" smtClean="0"/>
              <a:t> Km</a:t>
            </a:r>
          </a:p>
          <a:p>
            <a:pPr lvl="2">
              <a:spcBef>
                <a:spcPts val="0"/>
              </a:spcBef>
            </a:pPr>
            <a:r>
              <a:rPr lang="en-US" dirty="0" smtClean="0">
                <a:latin typeface="Times New Roman" panose="02020603050405020304" pitchFamily="18" charset="0"/>
                <a:cs typeface="Times New Roman" panose="02020603050405020304" pitchFamily="18" charset="0"/>
              </a:rPr>
              <a:t>6</a:t>
            </a:r>
            <a:r>
              <a:rPr lang="en-US" dirty="0" smtClean="0"/>
              <a:t> live tests, </a:t>
            </a:r>
            <a:r>
              <a:rPr lang="en-US" dirty="0" smtClean="0">
                <a:latin typeface="Times New Roman" panose="02020603050405020304" pitchFamily="18" charset="0"/>
                <a:cs typeface="Times New Roman" panose="02020603050405020304" pitchFamily="18" charset="0"/>
              </a:rPr>
              <a:t>800</a:t>
            </a:r>
            <a:r>
              <a:rPr lang="en-US" dirty="0" smtClean="0"/>
              <a:t> Monte Carlo trials at each distance</a:t>
            </a:r>
          </a:p>
        </p:txBody>
      </p:sp>
      <p:pic>
        <p:nvPicPr>
          <p:cNvPr id="6" name="Picture 5" descr="C:\Documents and Settings\Mikel Petty\Desktop\MCS, MI, Scud si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5546" y="1701421"/>
            <a:ext cx="3714610" cy="2461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29</a:t>
            </a:fld>
            <a:endParaRPr lang="en-US" dirty="0"/>
          </a:p>
        </p:txBody>
      </p:sp>
    </p:spTree>
    <p:extLst>
      <p:ext uri="{BB962C8B-B14F-4D97-AF65-F5344CB8AC3E}">
        <p14:creationId xmlns:p14="http://schemas.microsoft.com/office/powerpoint/2010/main" val="13465419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81000" y="990600"/>
            <a:ext cx="11430000" cy="5105400"/>
          </a:xfrm>
        </p:spPr>
        <p:txBody>
          <a:bodyPr/>
          <a:lstStyle/>
          <a:p>
            <a:pPr>
              <a:spcBef>
                <a:spcPts val="0"/>
              </a:spcBef>
            </a:pPr>
            <a:r>
              <a:rPr lang="en-US" b="1" dirty="0"/>
              <a:t>Presentation </a:t>
            </a:r>
            <a:r>
              <a:rPr lang="en-US" b="1" dirty="0" smtClean="0"/>
              <a:t>outline</a:t>
            </a:r>
          </a:p>
          <a:p>
            <a:pPr lvl="1">
              <a:spcBef>
                <a:spcPts val="0"/>
              </a:spcBef>
            </a:pPr>
            <a:r>
              <a:rPr lang="en-US" dirty="0" smtClean="0"/>
              <a:t>Background</a:t>
            </a:r>
          </a:p>
          <a:p>
            <a:pPr lvl="2">
              <a:spcBef>
                <a:spcPts val="0"/>
              </a:spcBef>
            </a:pPr>
            <a:r>
              <a:rPr lang="en-US" dirty="0" smtClean="0"/>
              <a:t>Motivation</a:t>
            </a:r>
            <a:endParaRPr lang="en-US" dirty="0"/>
          </a:p>
          <a:p>
            <a:pPr lvl="2">
              <a:spcBef>
                <a:spcPts val="0"/>
              </a:spcBef>
            </a:pPr>
            <a:r>
              <a:rPr lang="en-US" dirty="0" smtClean="0"/>
              <a:t>Definitions</a:t>
            </a:r>
          </a:p>
          <a:p>
            <a:pPr lvl="2">
              <a:spcBef>
                <a:spcPts val="0"/>
              </a:spcBef>
            </a:pPr>
            <a:r>
              <a:rPr lang="en-US" dirty="0"/>
              <a:t>Validation uncertainty and risk</a:t>
            </a:r>
          </a:p>
          <a:p>
            <a:pPr lvl="2">
              <a:spcBef>
                <a:spcPts val="0"/>
              </a:spcBef>
            </a:pPr>
            <a:r>
              <a:rPr lang="en-US" dirty="0" smtClean="0"/>
              <a:t>Verification </a:t>
            </a:r>
            <a:r>
              <a:rPr lang="en-US" dirty="0"/>
              <a:t>and validation </a:t>
            </a:r>
            <a:r>
              <a:rPr lang="en-US" dirty="0" smtClean="0"/>
              <a:t>processes and methods</a:t>
            </a:r>
          </a:p>
          <a:p>
            <a:pPr lvl="1">
              <a:spcBef>
                <a:spcPts val="0"/>
              </a:spcBef>
            </a:pPr>
            <a:r>
              <a:rPr lang="en-US" dirty="0" smtClean="0"/>
              <a:t>Assembling </a:t>
            </a:r>
            <a:r>
              <a:rPr lang="en-US" dirty="0"/>
              <a:t>an effective </a:t>
            </a:r>
            <a:r>
              <a:rPr lang="en-US" dirty="0" smtClean="0"/>
              <a:t>referent</a:t>
            </a:r>
          </a:p>
          <a:p>
            <a:pPr lvl="2">
              <a:spcBef>
                <a:spcPts val="0"/>
              </a:spcBef>
            </a:pPr>
            <a:r>
              <a:rPr lang="en-US" dirty="0" smtClean="0"/>
              <a:t>The </a:t>
            </a:r>
            <a:r>
              <a:rPr lang="en-US" dirty="0"/>
              <a:t>ideal referent as the basis for validation </a:t>
            </a:r>
            <a:r>
              <a:rPr lang="en-US" dirty="0" smtClean="0"/>
              <a:t>comparison</a:t>
            </a:r>
          </a:p>
          <a:p>
            <a:pPr lvl="2">
              <a:spcBef>
                <a:spcPts val="0"/>
              </a:spcBef>
            </a:pPr>
            <a:r>
              <a:rPr lang="en-US" dirty="0" smtClean="0"/>
              <a:t>Challenges </a:t>
            </a:r>
            <a:r>
              <a:rPr lang="en-US" dirty="0"/>
              <a:t>and obstacles to developing the ideal </a:t>
            </a:r>
            <a:r>
              <a:rPr lang="en-US" dirty="0" smtClean="0"/>
              <a:t>referent</a:t>
            </a:r>
          </a:p>
          <a:p>
            <a:pPr lvl="2">
              <a:spcBef>
                <a:spcPts val="0"/>
              </a:spcBef>
            </a:pPr>
            <a:r>
              <a:rPr lang="en-US" dirty="0" smtClean="0"/>
              <a:t>Best </a:t>
            </a:r>
            <a:r>
              <a:rPr lang="en-US" dirty="0"/>
              <a:t>practices and obstacle </a:t>
            </a:r>
            <a:r>
              <a:rPr lang="en-US" dirty="0" smtClean="0"/>
              <a:t>mitigation</a:t>
            </a:r>
          </a:p>
          <a:p>
            <a:pPr lvl="2">
              <a:spcBef>
                <a:spcPts val="0"/>
              </a:spcBef>
            </a:pPr>
            <a:r>
              <a:rPr lang="en-US" dirty="0" smtClean="0"/>
              <a:t>Examples</a:t>
            </a:r>
          </a:p>
          <a:p>
            <a:pPr lvl="1">
              <a:spcBef>
                <a:spcPts val="0"/>
              </a:spcBef>
            </a:pPr>
            <a:r>
              <a:rPr lang="en-US" dirty="0" smtClean="0"/>
              <a:t>Selecting </a:t>
            </a:r>
            <a:r>
              <a:rPr lang="en-US" dirty="0"/>
              <a:t>and applying the appropriate method</a:t>
            </a:r>
          </a:p>
          <a:p>
            <a:pPr lvl="2">
              <a:spcBef>
                <a:spcPts val="0"/>
              </a:spcBef>
            </a:pPr>
            <a:r>
              <a:rPr lang="en-US" dirty="0" smtClean="0"/>
              <a:t>Referent </a:t>
            </a:r>
            <a:r>
              <a:rPr lang="en-US" dirty="0"/>
              <a:t>and intended use data </a:t>
            </a:r>
            <a:r>
              <a:rPr lang="en-US" dirty="0" smtClean="0"/>
              <a:t>relationships</a:t>
            </a:r>
          </a:p>
          <a:p>
            <a:pPr lvl="2">
              <a:spcBef>
                <a:spcPts val="0"/>
              </a:spcBef>
            </a:pPr>
            <a:r>
              <a:rPr lang="en-US" dirty="0"/>
              <a:t>Examples of applying validation </a:t>
            </a:r>
            <a:r>
              <a:rPr lang="en-US" dirty="0" smtClean="0"/>
              <a:t>methods </a:t>
            </a:r>
            <a:r>
              <a:rPr lang="en-US" dirty="0"/>
              <a:t>for both point value and time series data based on the referent</a:t>
            </a:r>
          </a:p>
          <a:p>
            <a:pPr lvl="1">
              <a:spcBef>
                <a:spcPts val="0"/>
              </a:spcBef>
            </a:pPr>
            <a:r>
              <a:rPr lang="en-US" dirty="0" smtClean="0"/>
              <a:t>Conclusions </a:t>
            </a:r>
            <a:r>
              <a:rPr lang="en-US" dirty="0"/>
              <a:t>and </a:t>
            </a:r>
            <a:r>
              <a:rPr lang="en-US" dirty="0" smtClean="0"/>
              <a:t>recommendations</a:t>
            </a:r>
            <a:endParaRPr lang="en-US" dirty="0"/>
          </a:p>
        </p:txBody>
      </p: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3</a:t>
            </a:fld>
            <a:endParaRPr lang="en-US" dirty="0"/>
          </a:p>
        </p:txBody>
      </p:sp>
    </p:spTree>
    <p:extLst>
      <p:ext uri="{BB962C8B-B14F-4D97-AF65-F5344CB8AC3E}">
        <p14:creationId xmlns:p14="http://schemas.microsoft.com/office/powerpoint/2010/main" val="37350954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652872" y="1267421"/>
            <a:ext cx="8967280" cy="5486400"/>
            <a:chOff x="1616583" y="914400"/>
            <a:chExt cx="8967280" cy="5486400"/>
          </a:xfrm>
        </p:grpSpPr>
        <p:pic>
          <p:nvPicPr>
            <p:cNvPr id="11" name="Picture 4" descr="C:\Documents and Settings\Mikel Petty\Desktop\MCS 2017\MCS, MI, Missile impacts\MCS, MI, Plot 60K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6583" y="914400"/>
              <a:ext cx="5758434" cy="2740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C:\Documents and Settings\Mikel Petty\Desktop\MCS 2017\MCS, MI, Missile impacts\MCS, MI, Plot 100K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6583" y="3659886"/>
              <a:ext cx="5758434" cy="2740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5"/>
            <p:cNvSpPr txBox="1">
              <a:spLocks noChangeArrowheads="1"/>
            </p:cNvSpPr>
            <p:nvPr/>
          </p:nvSpPr>
          <p:spPr bwMode="auto">
            <a:xfrm>
              <a:off x="7921625" y="1047750"/>
              <a:ext cx="917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33CC"/>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ltLang="en-US" sz="2000" dirty="0">
                  <a:solidFill>
                    <a:srgbClr val="0000FF"/>
                  </a:solidFill>
                </a:rPr>
                <a:t>60 Km</a:t>
              </a:r>
            </a:p>
          </p:txBody>
        </p:sp>
        <p:sp>
          <p:nvSpPr>
            <p:cNvPr id="14" name="Text Box 6"/>
            <p:cNvSpPr txBox="1">
              <a:spLocks noChangeArrowheads="1"/>
            </p:cNvSpPr>
            <p:nvPr/>
          </p:nvSpPr>
          <p:spPr bwMode="auto">
            <a:xfrm>
              <a:off x="7921625" y="3632200"/>
              <a:ext cx="1058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33CC"/>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ltLang="en-US" sz="2000" dirty="0">
                  <a:solidFill>
                    <a:srgbClr val="0000FF"/>
                  </a:solidFill>
                </a:rPr>
                <a:t>100 Km</a:t>
              </a:r>
            </a:p>
          </p:txBody>
        </p:sp>
        <p:sp>
          <p:nvSpPr>
            <p:cNvPr id="15" name="Rectangle 4"/>
            <p:cNvSpPr>
              <a:spLocks noChangeArrowheads="1"/>
            </p:cNvSpPr>
            <p:nvPr/>
          </p:nvSpPr>
          <p:spPr bwMode="auto">
            <a:xfrm>
              <a:off x="7924800" y="1905000"/>
              <a:ext cx="685800" cy="457200"/>
            </a:xfrm>
            <a:prstGeom prst="rect">
              <a:avLst/>
            </a:prstGeom>
            <a:solidFill>
              <a:srgbClr val="CCFFF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altLang="en-US" sz="1600" dirty="0"/>
                <a:t>Model</a:t>
              </a:r>
            </a:p>
          </p:txBody>
        </p:sp>
        <p:sp>
          <p:nvSpPr>
            <p:cNvPr id="16" name="Rectangle 5"/>
            <p:cNvSpPr>
              <a:spLocks noChangeArrowheads="1"/>
            </p:cNvSpPr>
            <p:nvPr/>
          </p:nvSpPr>
          <p:spPr bwMode="auto">
            <a:xfrm>
              <a:off x="8610600" y="1905000"/>
              <a:ext cx="838200" cy="457200"/>
            </a:xfrm>
            <a:prstGeom prst="rect">
              <a:avLst/>
            </a:prstGeom>
            <a:solidFill>
              <a:srgbClr val="CCFFF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altLang="en-US" sz="1600" dirty="0"/>
                <a:t>535.08</a:t>
              </a:r>
            </a:p>
          </p:txBody>
        </p:sp>
        <p:sp>
          <p:nvSpPr>
            <p:cNvPr id="17" name="Rectangle 6"/>
            <p:cNvSpPr>
              <a:spLocks noChangeArrowheads="1"/>
            </p:cNvSpPr>
            <p:nvPr/>
          </p:nvSpPr>
          <p:spPr bwMode="auto">
            <a:xfrm>
              <a:off x="9448800" y="1905000"/>
              <a:ext cx="687388" cy="457200"/>
            </a:xfrm>
            <a:prstGeom prst="rect">
              <a:avLst/>
            </a:prstGeom>
            <a:solidFill>
              <a:srgbClr val="CCFFF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altLang="en-US" sz="1600" dirty="0"/>
                <a:t>85.75</a:t>
              </a:r>
            </a:p>
          </p:txBody>
        </p:sp>
        <p:sp>
          <p:nvSpPr>
            <p:cNvPr id="18" name="Rectangle 7"/>
            <p:cNvSpPr>
              <a:spLocks noChangeArrowheads="1"/>
            </p:cNvSpPr>
            <p:nvPr/>
          </p:nvSpPr>
          <p:spPr bwMode="auto">
            <a:xfrm>
              <a:off x="10126663" y="1901825"/>
              <a:ext cx="457200" cy="457200"/>
            </a:xfrm>
            <a:prstGeom prst="rect">
              <a:avLst/>
            </a:prstGeom>
            <a:solidFill>
              <a:srgbClr val="CCFFF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altLang="en-US" sz="1600" dirty="0"/>
                <a:t>800</a:t>
              </a:r>
            </a:p>
          </p:txBody>
        </p:sp>
        <p:sp>
          <p:nvSpPr>
            <p:cNvPr id="19" name="Rectangle 10"/>
            <p:cNvSpPr>
              <a:spLocks noChangeArrowheads="1"/>
            </p:cNvSpPr>
            <p:nvPr/>
          </p:nvSpPr>
          <p:spPr bwMode="auto">
            <a:xfrm>
              <a:off x="7924800" y="2362200"/>
              <a:ext cx="685800" cy="457200"/>
            </a:xfrm>
            <a:prstGeom prst="rect">
              <a:avLst/>
            </a:prstGeom>
            <a:solidFill>
              <a:srgbClr val="CCFFCC"/>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altLang="en-US" sz="1600" dirty="0"/>
                <a:t>Live</a:t>
              </a:r>
            </a:p>
          </p:txBody>
        </p:sp>
        <p:sp>
          <p:nvSpPr>
            <p:cNvPr id="20" name="Rectangle 11"/>
            <p:cNvSpPr>
              <a:spLocks noChangeArrowheads="1"/>
            </p:cNvSpPr>
            <p:nvPr/>
          </p:nvSpPr>
          <p:spPr bwMode="auto">
            <a:xfrm>
              <a:off x="8610600" y="2362200"/>
              <a:ext cx="838200" cy="457200"/>
            </a:xfrm>
            <a:prstGeom prst="rect">
              <a:avLst/>
            </a:prstGeom>
            <a:solidFill>
              <a:srgbClr val="CCFFCC"/>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altLang="en-US" sz="1600" dirty="0"/>
                <a:t>558.52</a:t>
              </a:r>
            </a:p>
          </p:txBody>
        </p:sp>
        <p:sp>
          <p:nvSpPr>
            <p:cNvPr id="21" name="Rectangle 12"/>
            <p:cNvSpPr>
              <a:spLocks noChangeArrowheads="1"/>
            </p:cNvSpPr>
            <p:nvPr/>
          </p:nvSpPr>
          <p:spPr bwMode="auto">
            <a:xfrm>
              <a:off x="9448800" y="2362200"/>
              <a:ext cx="687388" cy="457200"/>
            </a:xfrm>
            <a:prstGeom prst="rect">
              <a:avLst/>
            </a:prstGeom>
            <a:solidFill>
              <a:srgbClr val="CCFFCC"/>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altLang="en-US" sz="1600" dirty="0"/>
                <a:t>90.35</a:t>
              </a:r>
            </a:p>
          </p:txBody>
        </p:sp>
        <p:sp>
          <p:nvSpPr>
            <p:cNvPr id="22" name="Rectangle 13"/>
            <p:cNvSpPr>
              <a:spLocks noChangeArrowheads="1"/>
            </p:cNvSpPr>
            <p:nvPr/>
          </p:nvSpPr>
          <p:spPr bwMode="auto">
            <a:xfrm>
              <a:off x="10126663" y="2359025"/>
              <a:ext cx="457200" cy="457200"/>
            </a:xfrm>
            <a:prstGeom prst="rect">
              <a:avLst/>
            </a:prstGeom>
            <a:solidFill>
              <a:srgbClr val="CCFFCC"/>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altLang="en-US" sz="1600" dirty="0"/>
                <a:t>6</a:t>
              </a:r>
            </a:p>
          </p:txBody>
        </p:sp>
        <p:sp>
          <p:nvSpPr>
            <p:cNvPr id="23" name="Rectangle 64"/>
            <p:cNvSpPr>
              <a:spLocks noChangeArrowheads="1"/>
            </p:cNvSpPr>
            <p:nvPr/>
          </p:nvSpPr>
          <p:spPr bwMode="auto">
            <a:xfrm>
              <a:off x="7924800" y="1447800"/>
              <a:ext cx="685800" cy="457200"/>
            </a:xfrm>
            <a:prstGeom prst="rect">
              <a:avLst/>
            </a:prstGeom>
            <a:solidFill>
              <a:srgbClr val="EAEAEA"/>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altLang="en-US" sz="1600" dirty="0"/>
                <a:t>Source</a:t>
              </a:r>
            </a:p>
          </p:txBody>
        </p:sp>
        <p:sp>
          <p:nvSpPr>
            <p:cNvPr id="24" name="Rectangle 65"/>
            <p:cNvSpPr>
              <a:spLocks noChangeArrowheads="1"/>
            </p:cNvSpPr>
            <p:nvPr/>
          </p:nvSpPr>
          <p:spPr bwMode="auto">
            <a:xfrm>
              <a:off x="8610600" y="1447800"/>
              <a:ext cx="838200" cy="457200"/>
            </a:xfrm>
            <a:prstGeom prst="rect">
              <a:avLst/>
            </a:prstGeom>
            <a:solidFill>
              <a:srgbClr val="EAEAEA"/>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altLang="en-US" sz="1600" i="1" dirty="0">
                  <a:latin typeface="Times New Roman" pitchFamily="18" charset="0"/>
                </a:rPr>
                <a:t>x</a:t>
              </a:r>
              <a:r>
                <a:rPr lang="en-US" altLang="en-US" sz="1600" dirty="0"/>
                <a:t> err </a:t>
              </a:r>
              <a:r>
                <a:rPr lang="en-US" altLang="en-US" sz="1600" i="1" dirty="0">
                  <a:latin typeface="Times New Roman" pitchFamily="18" charset="0"/>
                </a:rPr>
                <a:t>s</a:t>
              </a:r>
            </a:p>
          </p:txBody>
        </p:sp>
        <p:sp>
          <p:nvSpPr>
            <p:cNvPr id="25" name="Rectangle 66"/>
            <p:cNvSpPr>
              <a:spLocks noChangeArrowheads="1"/>
            </p:cNvSpPr>
            <p:nvPr/>
          </p:nvSpPr>
          <p:spPr bwMode="auto">
            <a:xfrm>
              <a:off x="9448800" y="1447800"/>
              <a:ext cx="687388" cy="457200"/>
            </a:xfrm>
            <a:prstGeom prst="rect">
              <a:avLst/>
            </a:prstGeom>
            <a:solidFill>
              <a:srgbClr val="EAEAEA"/>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altLang="en-US" sz="1600" i="1" dirty="0">
                  <a:latin typeface="Times New Roman" pitchFamily="18" charset="0"/>
                </a:rPr>
                <a:t>y</a:t>
              </a:r>
              <a:r>
                <a:rPr lang="en-US" altLang="en-US" sz="1600" dirty="0"/>
                <a:t> err </a:t>
              </a:r>
              <a:r>
                <a:rPr lang="en-US" altLang="en-US" sz="1600" i="1" dirty="0">
                  <a:latin typeface="Times New Roman" pitchFamily="18" charset="0"/>
                </a:rPr>
                <a:t>s</a:t>
              </a:r>
              <a:endParaRPr lang="en-US" altLang="en-US" sz="1600" baseline="-25000" dirty="0"/>
            </a:p>
          </p:txBody>
        </p:sp>
        <p:sp>
          <p:nvSpPr>
            <p:cNvPr id="26" name="Rectangle 67"/>
            <p:cNvSpPr>
              <a:spLocks noChangeArrowheads="1"/>
            </p:cNvSpPr>
            <p:nvPr/>
          </p:nvSpPr>
          <p:spPr bwMode="auto">
            <a:xfrm>
              <a:off x="10126663" y="1444625"/>
              <a:ext cx="457200" cy="457200"/>
            </a:xfrm>
            <a:prstGeom prst="rect">
              <a:avLst/>
            </a:prstGeom>
            <a:solidFill>
              <a:srgbClr val="EAEAEA"/>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altLang="en-US" sz="1600" i="1" dirty="0">
                  <a:latin typeface="Times New Roman" pitchFamily="18" charset="0"/>
                </a:rPr>
                <a:t>n</a:t>
              </a:r>
              <a:endParaRPr lang="en-US" altLang="en-US" sz="1600" i="1" baseline="-25000" dirty="0">
                <a:latin typeface="Times New Roman" pitchFamily="18" charset="0"/>
              </a:endParaRPr>
            </a:p>
          </p:txBody>
        </p:sp>
        <p:sp>
          <p:nvSpPr>
            <p:cNvPr id="27" name="Rectangle 4"/>
            <p:cNvSpPr>
              <a:spLocks noChangeArrowheads="1"/>
            </p:cNvSpPr>
            <p:nvPr/>
          </p:nvSpPr>
          <p:spPr bwMode="auto">
            <a:xfrm>
              <a:off x="7921625" y="4486275"/>
              <a:ext cx="688975" cy="457200"/>
            </a:xfrm>
            <a:prstGeom prst="rect">
              <a:avLst/>
            </a:prstGeom>
            <a:solidFill>
              <a:srgbClr val="CCFFF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altLang="en-US" sz="1600" dirty="0"/>
                <a:t>Model</a:t>
              </a:r>
            </a:p>
          </p:txBody>
        </p:sp>
        <p:sp>
          <p:nvSpPr>
            <p:cNvPr id="28" name="Rectangle 5"/>
            <p:cNvSpPr>
              <a:spLocks noChangeArrowheads="1"/>
            </p:cNvSpPr>
            <p:nvPr/>
          </p:nvSpPr>
          <p:spPr bwMode="auto">
            <a:xfrm>
              <a:off x="8610600" y="4486275"/>
              <a:ext cx="838200" cy="457200"/>
            </a:xfrm>
            <a:prstGeom prst="rect">
              <a:avLst/>
            </a:prstGeom>
            <a:solidFill>
              <a:srgbClr val="CCFFF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altLang="en-US" sz="1600" dirty="0"/>
                <a:t>921.39</a:t>
              </a:r>
            </a:p>
          </p:txBody>
        </p:sp>
        <p:sp>
          <p:nvSpPr>
            <p:cNvPr id="29" name="Rectangle 6"/>
            <p:cNvSpPr>
              <a:spLocks noChangeArrowheads="1"/>
            </p:cNvSpPr>
            <p:nvPr/>
          </p:nvSpPr>
          <p:spPr bwMode="auto">
            <a:xfrm>
              <a:off x="9448800" y="4486275"/>
              <a:ext cx="682625" cy="457200"/>
            </a:xfrm>
            <a:prstGeom prst="rect">
              <a:avLst/>
            </a:prstGeom>
            <a:solidFill>
              <a:srgbClr val="CCFFF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altLang="en-US" sz="1600" dirty="0"/>
                <a:t>111.25</a:t>
              </a:r>
            </a:p>
          </p:txBody>
        </p:sp>
        <p:sp>
          <p:nvSpPr>
            <p:cNvPr id="30" name="Rectangle 7"/>
            <p:cNvSpPr>
              <a:spLocks noChangeArrowheads="1"/>
            </p:cNvSpPr>
            <p:nvPr/>
          </p:nvSpPr>
          <p:spPr bwMode="auto">
            <a:xfrm>
              <a:off x="10131425" y="4483100"/>
              <a:ext cx="452438" cy="457200"/>
            </a:xfrm>
            <a:prstGeom prst="rect">
              <a:avLst/>
            </a:prstGeom>
            <a:solidFill>
              <a:srgbClr val="CCFFF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altLang="en-US" sz="1600" dirty="0"/>
                <a:t>800</a:t>
              </a:r>
            </a:p>
          </p:txBody>
        </p:sp>
        <p:sp>
          <p:nvSpPr>
            <p:cNvPr id="31" name="Rectangle 10"/>
            <p:cNvSpPr>
              <a:spLocks noChangeArrowheads="1"/>
            </p:cNvSpPr>
            <p:nvPr/>
          </p:nvSpPr>
          <p:spPr bwMode="auto">
            <a:xfrm>
              <a:off x="7921625" y="4943475"/>
              <a:ext cx="688975" cy="457200"/>
            </a:xfrm>
            <a:prstGeom prst="rect">
              <a:avLst/>
            </a:prstGeom>
            <a:solidFill>
              <a:srgbClr val="CCFFCC"/>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altLang="en-US" sz="1600" dirty="0"/>
                <a:t>Live</a:t>
              </a:r>
            </a:p>
          </p:txBody>
        </p:sp>
        <p:sp>
          <p:nvSpPr>
            <p:cNvPr id="32" name="Rectangle 11"/>
            <p:cNvSpPr>
              <a:spLocks noChangeArrowheads="1"/>
            </p:cNvSpPr>
            <p:nvPr/>
          </p:nvSpPr>
          <p:spPr bwMode="auto">
            <a:xfrm>
              <a:off x="8610600" y="4943475"/>
              <a:ext cx="838200" cy="457200"/>
            </a:xfrm>
            <a:prstGeom prst="rect">
              <a:avLst/>
            </a:prstGeom>
            <a:solidFill>
              <a:srgbClr val="CCFFCC"/>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altLang="en-US" sz="1600" dirty="0"/>
                <a:t>980.52</a:t>
              </a:r>
            </a:p>
          </p:txBody>
        </p:sp>
        <p:sp>
          <p:nvSpPr>
            <p:cNvPr id="33" name="Rectangle 12"/>
            <p:cNvSpPr>
              <a:spLocks noChangeArrowheads="1"/>
            </p:cNvSpPr>
            <p:nvPr/>
          </p:nvSpPr>
          <p:spPr bwMode="auto">
            <a:xfrm>
              <a:off x="9448800" y="4943475"/>
              <a:ext cx="682625" cy="457200"/>
            </a:xfrm>
            <a:prstGeom prst="rect">
              <a:avLst/>
            </a:prstGeom>
            <a:solidFill>
              <a:srgbClr val="CCFFCC"/>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altLang="en-US" sz="1600" dirty="0"/>
                <a:t>120.68</a:t>
              </a:r>
            </a:p>
          </p:txBody>
        </p:sp>
        <p:sp>
          <p:nvSpPr>
            <p:cNvPr id="34" name="Rectangle 13"/>
            <p:cNvSpPr>
              <a:spLocks noChangeArrowheads="1"/>
            </p:cNvSpPr>
            <p:nvPr/>
          </p:nvSpPr>
          <p:spPr bwMode="auto">
            <a:xfrm>
              <a:off x="10131425" y="4940300"/>
              <a:ext cx="452438" cy="457200"/>
            </a:xfrm>
            <a:prstGeom prst="rect">
              <a:avLst/>
            </a:prstGeom>
            <a:solidFill>
              <a:srgbClr val="CCFFCC"/>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altLang="en-US" sz="1600" dirty="0"/>
                <a:t>6</a:t>
              </a:r>
            </a:p>
          </p:txBody>
        </p:sp>
        <p:sp>
          <p:nvSpPr>
            <p:cNvPr id="35" name="Rectangle 64"/>
            <p:cNvSpPr>
              <a:spLocks noChangeArrowheads="1"/>
            </p:cNvSpPr>
            <p:nvPr/>
          </p:nvSpPr>
          <p:spPr bwMode="auto">
            <a:xfrm>
              <a:off x="7921625" y="4029075"/>
              <a:ext cx="688975" cy="457200"/>
            </a:xfrm>
            <a:prstGeom prst="rect">
              <a:avLst/>
            </a:prstGeom>
            <a:solidFill>
              <a:srgbClr val="EAEAEA"/>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altLang="en-US" sz="1600" dirty="0"/>
                <a:t>Source</a:t>
              </a:r>
            </a:p>
          </p:txBody>
        </p:sp>
        <p:sp>
          <p:nvSpPr>
            <p:cNvPr id="36" name="Rectangle 65"/>
            <p:cNvSpPr>
              <a:spLocks noChangeArrowheads="1"/>
            </p:cNvSpPr>
            <p:nvPr/>
          </p:nvSpPr>
          <p:spPr bwMode="auto">
            <a:xfrm>
              <a:off x="8610600" y="4029075"/>
              <a:ext cx="838200" cy="457200"/>
            </a:xfrm>
            <a:prstGeom prst="rect">
              <a:avLst/>
            </a:prstGeom>
            <a:solidFill>
              <a:srgbClr val="EAEAEA"/>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altLang="en-US" sz="1600" i="1" dirty="0">
                  <a:latin typeface="Times New Roman" pitchFamily="18" charset="0"/>
                </a:rPr>
                <a:t>x</a:t>
              </a:r>
              <a:r>
                <a:rPr lang="en-US" altLang="en-US" sz="1600" dirty="0"/>
                <a:t> err </a:t>
              </a:r>
              <a:r>
                <a:rPr lang="en-US" altLang="en-US" sz="1600" i="1" dirty="0">
                  <a:latin typeface="Times New Roman" pitchFamily="18" charset="0"/>
                </a:rPr>
                <a:t>s</a:t>
              </a:r>
            </a:p>
          </p:txBody>
        </p:sp>
        <p:sp>
          <p:nvSpPr>
            <p:cNvPr id="37" name="Rectangle 66"/>
            <p:cNvSpPr>
              <a:spLocks noChangeArrowheads="1"/>
            </p:cNvSpPr>
            <p:nvPr/>
          </p:nvSpPr>
          <p:spPr bwMode="auto">
            <a:xfrm>
              <a:off x="9448800" y="4029075"/>
              <a:ext cx="682625" cy="457200"/>
            </a:xfrm>
            <a:prstGeom prst="rect">
              <a:avLst/>
            </a:prstGeom>
            <a:solidFill>
              <a:srgbClr val="EAEAEA"/>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altLang="en-US" sz="1600" i="1" dirty="0">
                  <a:latin typeface="Times New Roman" pitchFamily="18" charset="0"/>
                </a:rPr>
                <a:t>y</a:t>
              </a:r>
              <a:r>
                <a:rPr lang="en-US" altLang="en-US" sz="1600" dirty="0"/>
                <a:t> err </a:t>
              </a:r>
              <a:r>
                <a:rPr lang="en-US" altLang="en-US" sz="1600" i="1" dirty="0">
                  <a:latin typeface="Times New Roman" pitchFamily="18" charset="0"/>
                </a:rPr>
                <a:t>s</a:t>
              </a:r>
              <a:endParaRPr lang="en-US" altLang="en-US" sz="1600" baseline="-25000" dirty="0"/>
            </a:p>
          </p:txBody>
        </p:sp>
        <p:sp>
          <p:nvSpPr>
            <p:cNvPr id="38" name="Rectangle 67"/>
            <p:cNvSpPr>
              <a:spLocks noChangeArrowheads="1"/>
            </p:cNvSpPr>
            <p:nvPr/>
          </p:nvSpPr>
          <p:spPr bwMode="auto">
            <a:xfrm>
              <a:off x="10131425" y="4025900"/>
              <a:ext cx="452438" cy="457200"/>
            </a:xfrm>
            <a:prstGeom prst="rect">
              <a:avLst/>
            </a:prstGeom>
            <a:solidFill>
              <a:srgbClr val="EAEAEA"/>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altLang="en-US" sz="1600" i="1" dirty="0">
                  <a:latin typeface="Times New Roman" pitchFamily="18" charset="0"/>
                </a:rPr>
                <a:t>n</a:t>
              </a:r>
              <a:endParaRPr lang="en-US" altLang="en-US" sz="1600" i="1" baseline="-25000" dirty="0">
                <a:latin typeface="Times New Roman" pitchFamily="18" charset="0"/>
              </a:endParaRPr>
            </a:p>
          </p:txBody>
        </p:sp>
      </p:grpSp>
      <p:sp>
        <p:nvSpPr>
          <p:cNvPr id="39" name="Content Placeholder 2"/>
          <p:cNvSpPr>
            <a:spLocks noGrp="1"/>
          </p:cNvSpPr>
          <p:nvPr>
            <p:ph sz="quarter" idx="11"/>
          </p:nvPr>
        </p:nvSpPr>
        <p:spPr>
          <a:xfrm>
            <a:off x="421512" y="713302"/>
            <a:ext cx="11430000" cy="504179"/>
          </a:xfrm>
        </p:spPr>
        <p:txBody>
          <a:bodyPr/>
          <a:lstStyle/>
          <a:p>
            <a:pPr>
              <a:spcBef>
                <a:spcPts val="0"/>
              </a:spcBef>
            </a:pPr>
            <a:r>
              <a:rPr lang="en-US" b="1" dirty="0" smtClean="0"/>
              <a:t>Validation Assessment Results</a:t>
            </a:r>
            <a:endParaRPr lang="en-US" b="1" dirty="0"/>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30</a:t>
            </a:fld>
            <a:endParaRPr lang="en-US" dirty="0"/>
          </a:p>
        </p:txBody>
      </p:sp>
    </p:spTree>
    <p:extLst>
      <p:ext uri="{BB962C8B-B14F-4D97-AF65-F5344CB8AC3E}">
        <p14:creationId xmlns:p14="http://schemas.microsoft.com/office/powerpoint/2010/main" val="33906073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81001" y="1066800"/>
            <a:ext cx="11430000" cy="5105400"/>
          </a:xfrm>
        </p:spPr>
        <p:txBody>
          <a:bodyPr/>
          <a:lstStyle/>
          <a:p>
            <a:pPr>
              <a:spcBef>
                <a:spcPts val="0"/>
              </a:spcBef>
            </a:pPr>
            <a:r>
              <a:rPr lang="en-US" b="1" i="1" dirty="0" smtClean="0">
                <a:latin typeface="Times New Roman" panose="02020603050405020304" pitchFamily="18" charset="0"/>
                <a:cs typeface="Times New Roman" panose="02020603050405020304" pitchFamily="18" charset="0"/>
              </a:rPr>
              <a:t>F</a:t>
            </a:r>
            <a:r>
              <a:rPr lang="en-US" b="1" dirty="0" smtClean="0"/>
              <a:t>-test:  Hypothesis test for equality of variances</a:t>
            </a:r>
            <a:endParaRPr lang="en-US" dirty="0"/>
          </a:p>
          <a:p>
            <a:pPr lvl="1">
              <a:spcBef>
                <a:spcPts val="0"/>
              </a:spcBef>
            </a:pPr>
            <a:r>
              <a:rPr lang="en-US" dirty="0" smtClean="0"/>
              <a:t>Obtain </a:t>
            </a:r>
            <a:r>
              <a:rPr lang="en-US" dirty="0"/>
              <a:t>samples, calculate sample statistics</a:t>
            </a:r>
          </a:p>
          <a:p>
            <a:pPr lvl="1">
              <a:spcBef>
                <a:spcPts val="0"/>
              </a:spcBef>
            </a:pPr>
            <a:r>
              <a:rPr lang="en-US" dirty="0" smtClean="0"/>
              <a:t>Set notation so that </a:t>
            </a:r>
            <a:endParaRPr lang="en-US" dirty="0"/>
          </a:p>
          <a:p>
            <a:pPr lvl="1">
              <a:spcBef>
                <a:spcPts val="0"/>
              </a:spcBef>
            </a:pPr>
            <a:r>
              <a:rPr lang="en-US" dirty="0" smtClean="0"/>
              <a:t>Select </a:t>
            </a:r>
            <a:r>
              <a:rPr lang="en-US" dirty="0"/>
              <a:t>level of significance </a:t>
            </a:r>
            <a:r>
              <a:rPr lang="el-GR" dirty="0">
                <a:latin typeface="Times New Roman" panose="02020603050405020304" pitchFamily="18" charset="0"/>
                <a:cs typeface="Times New Roman" panose="02020603050405020304" pitchFamily="18" charset="0"/>
              </a:rPr>
              <a:t>α</a:t>
            </a:r>
            <a:r>
              <a:rPr lang="el-GR" dirty="0"/>
              <a:t>; </a:t>
            </a:r>
            <a:r>
              <a:rPr lang="en-US" dirty="0"/>
              <a:t>often </a:t>
            </a:r>
            <a:r>
              <a:rPr lang="el-GR" dirty="0">
                <a:latin typeface="Times New Roman" panose="02020603050405020304" pitchFamily="18" charset="0"/>
                <a:cs typeface="Times New Roman" panose="02020603050405020304" pitchFamily="18" charset="0"/>
              </a:rPr>
              <a:t>α = 0.05</a:t>
            </a:r>
          </a:p>
          <a:p>
            <a:pPr lvl="1">
              <a:spcBef>
                <a:spcPts val="0"/>
              </a:spcBef>
            </a:pPr>
            <a:r>
              <a:rPr lang="en-US" dirty="0" smtClean="0"/>
              <a:t>Formulate </a:t>
            </a:r>
            <a:r>
              <a:rPr lang="en-US" dirty="0"/>
              <a:t>hypotheses </a:t>
            </a:r>
            <a:r>
              <a:rPr lang="en-US" i="1" dirty="0">
                <a:latin typeface="Times New Roman" panose="02020603050405020304" pitchFamily="18" charset="0"/>
                <a:cs typeface="Times New Roman" panose="02020603050405020304" pitchFamily="18" charset="0"/>
              </a:rPr>
              <a:t>H</a:t>
            </a:r>
            <a:r>
              <a:rPr lang="en-US" baseline="-25000" dirty="0">
                <a:latin typeface="Times New Roman" panose="02020603050405020304" pitchFamily="18" charset="0"/>
                <a:cs typeface="Times New Roman" panose="02020603050405020304" pitchFamily="18" charset="0"/>
              </a:rPr>
              <a:t>0</a:t>
            </a:r>
            <a:r>
              <a:rPr lang="en-US" dirty="0"/>
              <a:t> and </a:t>
            </a:r>
            <a:r>
              <a:rPr lang="en-US" i="1" dirty="0">
                <a:latin typeface="Times New Roman" panose="02020603050405020304" pitchFamily="18" charset="0"/>
                <a:cs typeface="Times New Roman" panose="02020603050405020304" pitchFamily="18" charset="0"/>
              </a:rPr>
              <a:t>H</a:t>
            </a:r>
            <a:r>
              <a:rPr lang="en-US" baseline="-25000" dirty="0">
                <a:latin typeface="Times New Roman" panose="02020603050405020304" pitchFamily="18" charset="0"/>
                <a:cs typeface="Times New Roman" panose="02020603050405020304" pitchFamily="18" charset="0"/>
              </a:rPr>
              <a:t>1</a:t>
            </a:r>
          </a:p>
          <a:p>
            <a:pPr lvl="1">
              <a:spcBef>
                <a:spcPts val="0"/>
              </a:spcBef>
            </a:pPr>
            <a:r>
              <a:rPr lang="en-US" dirty="0" smtClean="0"/>
              <a:t>Calculate </a:t>
            </a:r>
            <a:r>
              <a:rPr lang="en-US" dirty="0"/>
              <a:t>test statistic </a:t>
            </a:r>
            <a:r>
              <a:rPr lang="en-US" i="1" dirty="0" smtClean="0">
                <a:latin typeface="Times New Roman" panose="02020603050405020304" pitchFamily="18" charset="0"/>
                <a:cs typeface="Times New Roman" panose="02020603050405020304" pitchFamily="18" charset="0"/>
              </a:rPr>
              <a:t>F</a:t>
            </a:r>
            <a:r>
              <a:rPr lang="en-US" dirty="0" smtClean="0"/>
              <a:t> </a:t>
            </a:r>
            <a:r>
              <a:rPr lang="en-US" dirty="0"/>
              <a:t>using formula</a:t>
            </a:r>
          </a:p>
          <a:p>
            <a:pPr lvl="1">
              <a:spcBef>
                <a:spcPts val="0"/>
              </a:spcBef>
            </a:pPr>
            <a:r>
              <a:rPr lang="en-US" dirty="0" smtClean="0"/>
              <a:t>Given </a:t>
            </a:r>
            <a:r>
              <a:rPr lang="en-US" i="1" dirty="0" smtClean="0">
                <a:latin typeface="Times New Roman" panose="02020603050405020304" pitchFamily="18" charset="0"/>
                <a:cs typeface="Times New Roman" panose="02020603050405020304" pitchFamily="18" charset="0"/>
              </a:rPr>
              <a:t>F</a:t>
            </a:r>
            <a:r>
              <a:rPr lang="en-US" dirty="0" smtClean="0"/>
              <a:t>, </a:t>
            </a:r>
            <a:r>
              <a:rPr lang="en-US" dirty="0"/>
              <a:t>find </a:t>
            </a:r>
            <a:r>
              <a:rPr lang="en-US" i="1" dirty="0">
                <a:latin typeface="Times New Roman" panose="02020603050405020304" pitchFamily="18" charset="0"/>
                <a:cs typeface="Times New Roman" panose="02020603050405020304" pitchFamily="18" charset="0"/>
              </a:rPr>
              <a:t>P</a:t>
            </a:r>
            <a:r>
              <a:rPr lang="en-US" dirty="0"/>
              <a:t>-value (table or software)</a:t>
            </a:r>
          </a:p>
          <a:p>
            <a:pPr lvl="1">
              <a:spcBef>
                <a:spcPts val="0"/>
              </a:spcBef>
            </a:pPr>
            <a:r>
              <a:rPr lang="en-US" dirty="0" smtClean="0"/>
              <a:t>If </a:t>
            </a:r>
            <a:r>
              <a:rPr lang="en-US" i="1" dirty="0">
                <a:latin typeface="Times New Roman" panose="02020603050405020304" pitchFamily="18" charset="0"/>
                <a:cs typeface="Times New Roman" panose="02020603050405020304" pitchFamily="18" charset="0"/>
              </a:rPr>
              <a:t>P</a:t>
            </a:r>
            <a:r>
              <a:rPr lang="en-US" dirty="0"/>
              <a:t>-value </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α</a:t>
            </a:r>
            <a:r>
              <a:rPr lang="el-GR" dirty="0"/>
              <a:t>, </a:t>
            </a:r>
            <a:r>
              <a:rPr lang="en-US" dirty="0"/>
              <a:t>then reject </a:t>
            </a:r>
            <a:r>
              <a:rPr lang="en-US" i="1" dirty="0">
                <a:latin typeface="Times New Roman" panose="02020603050405020304" pitchFamily="18" charset="0"/>
                <a:cs typeface="Times New Roman" panose="02020603050405020304" pitchFamily="18" charset="0"/>
              </a:rPr>
              <a:t>H</a:t>
            </a:r>
            <a:r>
              <a:rPr lang="en-US" baseline="-25000" dirty="0">
                <a:latin typeface="Times New Roman" panose="02020603050405020304" pitchFamily="18" charset="0"/>
                <a:cs typeface="Times New Roman" panose="02020603050405020304" pitchFamily="18" charset="0"/>
              </a:rPr>
              <a:t>0</a:t>
            </a:r>
            <a:r>
              <a:rPr lang="en-US" dirty="0"/>
              <a:t>, else accept </a:t>
            </a:r>
            <a:r>
              <a:rPr lang="en-US" i="1" dirty="0" smtClean="0">
                <a:latin typeface="Times New Roman" panose="02020603050405020304" pitchFamily="18" charset="0"/>
                <a:cs typeface="Times New Roman" panose="02020603050405020304" pitchFamily="18" charset="0"/>
              </a:rPr>
              <a:t>H</a:t>
            </a:r>
            <a:r>
              <a:rPr lang="en-US" baseline="-25000" dirty="0" smtClean="0">
                <a:latin typeface="Times New Roman" panose="02020603050405020304" pitchFamily="18" charset="0"/>
                <a:cs typeface="Times New Roman" panose="02020603050405020304" pitchFamily="18" charset="0"/>
              </a:rPr>
              <a:t>0</a:t>
            </a:r>
            <a:endParaRPr lang="en-US" baseline="-25000" dirty="0">
              <a:latin typeface="Times New Roman" panose="02020603050405020304" pitchFamily="18" charset="0"/>
              <a:cs typeface="Times New Roman" panose="02020603050405020304" pitchFamily="18" charset="0"/>
            </a:endParaRPr>
          </a:p>
        </p:txBody>
      </p:sp>
      <p:graphicFrame>
        <p:nvGraphicFramePr>
          <p:cNvPr id="2" name="Object 1"/>
          <p:cNvGraphicFramePr>
            <a:graphicFrameLocks noChangeAspect="1"/>
          </p:cNvGraphicFramePr>
          <p:nvPr>
            <p:extLst/>
          </p:nvPr>
        </p:nvGraphicFramePr>
        <p:xfrm>
          <a:off x="3810000" y="1828800"/>
          <a:ext cx="914400" cy="457200"/>
        </p:xfrm>
        <a:graphic>
          <a:graphicData uri="http://schemas.openxmlformats.org/presentationml/2006/ole">
            <mc:AlternateContent xmlns:mc="http://schemas.openxmlformats.org/markup-compatibility/2006">
              <mc:Choice xmlns:v="urn:schemas-microsoft-com:vml" Requires="v">
                <p:oleObj spid="_x0000_s6350" name="Equation" r:id="rId3" imgW="457200" imgH="228600" progId="Equation.3">
                  <p:embed/>
                </p:oleObj>
              </mc:Choice>
              <mc:Fallback>
                <p:oleObj name="Equation" r:id="rId3" imgW="457200" imgH="228600" progId="Equation.3">
                  <p:embed/>
                  <p:pic>
                    <p:nvPicPr>
                      <p:cNvPr id="2"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1828800"/>
                        <a:ext cx="914400" cy="457200"/>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nvPr>
        </p:nvGraphicFramePr>
        <p:xfrm>
          <a:off x="8562975" y="4857750"/>
          <a:ext cx="827088" cy="800100"/>
        </p:xfrm>
        <a:graphic>
          <a:graphicData uri="http://schemas.openxmlformats.org/presentationml/2006/ole">
            <mc:AlternateContent xmlns:mc="http://schemas.openxmlformats.org/markup-compatibility/2006">
              <mc:Choice xmlns:v="urn:schemas-microsoft-com:vml" Requires="v">
                <p:oleObj spid="_x0000_s6351" name="Equation" r:id="rId5" imgW="469900" imgH="457200" progId="Equation.3">
                  <p:embed/>
                </p:oleObj>
              </mc:Choice>
              <mc:Fallback>
                <p:oleObj name="Equation" r:id="rId5" imgW="469900" imgH="457200" progId="Equation.3">
                  <p:embed/>
                  <p:pic>
                    <p:nvPicPr>
                      <p:cNvPr id="7"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2975" y="4857750"/>
                        <a:ext cx="827088" cy="8001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nvPr>
        </p:nvGraphicFramePr>
        <p:xfrm>
          <a:off x="1003300" y="4668837"/>
          <a:ext cx="2578100" cy="1177925"/>
        </p:xfrm>
        <a:graphic>
          <a:graphicData uri="http://schemas.openxmlformats.org/presentationml/2006/ole">
            <mc:AlternateContent xmlns:mc="http://schemas.openxmlformats.org/markup-compatibility/2006">
              <mc:Choice xmlns:v="urn:schemas-microsoft-com:vml" Requires="v">
                <p:oleObj spid="_x0000_s6352" name="Equation" r:id="rId7" imgW="1473200" imgH="673100" progId="Equation.3">
                  <p:embed/>
                </p:oleObj>
              </mc:Choice>
              <mc:Fallback>
                <p:oleObj name="Equation" r:id="rId7" imgW="1473200" imgH="673100" progId="Equation.3">
                  <p:embed/>
                  <p:pic>
                    <p:nvPicPr>
                      <p:cNvPr id="8"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3300" y="4668837"/>
                        <a:ext cx="2578100" cy="117792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nvPr>
        </p:nvGraphicFramePr>
        <p:xfrm>
          <a:off x="4352131" y="4835525"/>
          <a:ext cx="3487738" cy="844550"/>
        </p:xfrm>
        <a:graphic>
          <a:graphicData uri="http://schemas.openxmlformats.org/presentationml/2006/ole">
            <mc:AlternateContent xmlns:mc="http://schemas.openxmlformats.org/markup-compatibility/2006">
              <mc:Choice xmlns:v="urn:schemas-microsoft-com:vml" Requires="v">
                <p:oleObj spid="_x0000_s6353" name="Equation" r:id="rId9" imgW="1981200" imgH="482600" progId="Equation.3">
                  <p:embed/>
                </p:oleObj>
              </mc:Choice>
              <mc:Fallback>
                <p:oleObj name="Equation" r:id="rId9" imgW="1981200" imgH="482600" progId="Equation.3">
                  <p:embed/>
                  <p:pic>
                    <p:nvPicPr>
                      <p:cNvPr id="9"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52131" y="4835525"/>
                        <a:ext cx="3487738" cy="8445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Slide Number Placeholder 3"/>
          <p:cNvSpPr>
            <a:spLocks noGrp="1"/>
          </p:cNvSpPr>
          <p:nvPr>
            <p:ph type="sldNum" sz="quarter" idx="10"/>
          </p:nvPr>
        </p:nvSpPr>
        <p:spPr/>
        <p:txBody>
          <a:bodyPr/>
          <a:lstStyle/>
          <a:p>
            <a:pPr>
              <a:defRPr/>
            </a:pPr>
            <a:fld id="{D68E8870-17DE-45C4-A8DD-7644B2422933}" type="slidenum">
              <a:rPr lang="en-US" smtClean="0"/>
              <a:pPr>
                <a:defRPr/>
              </a:pPr>
              <a:t>31</a:t>
            </a:fld>
            <a:endParaRPr lang="en-US" dirty="0"/>
          </a:p>
        </p:txBody>
      </p:sp>
    </p:spTree>
    <p:extLst>
      <p:ext uri="{BB962C8B-B14F-4D97-AF65-F5344CB8AC3E}">
        <p14:creationId xmlns:p14="http://schemas.microsoft.com/office/powerpoint/2010/main" val="19772130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81001" y="1066800"/>
            <a:ext cx="11430000" cy="504179"/>
          </a:xfrm>
        </p:spPr>
        <p:txBody>
          <a:bodyPr/>
          <a:lstStyle/>
          <a:p>
            <a:pPr>
              <a:spcBef>
                <a:spcPts val="0"/>
              </a:spcBef>
            </a:pPr>
            <a:r>
              <a:rPr lang="en-US" b="1" dirty="0"/>
              <a:t>Hypothesis test </a:t>
            </a:r>
            <a:r>
              <a:rPr lang="en-US" b="1" dirty="0" smtClean="0"/>
              <a:t>calculations</a:t>
            </a:r>
            <a:endParaRPr lang="en-US" b="1" dirty="0"/>
          </a:p>
        </p:txBody>
      </p:sp>
      <p:sp>
        <p:nvSpPr>
          <p:cNvPr id="6" name="Content Placeholder 2"/>
          <p:cNvSpPr txBox="1">
            <a:spLocks/>
          </p:cNvSpPr>
          <p:nvPr/>
        </p:nvSpPr>
        <p:spPr bwMode="auto">
          <a:xfrm>
            <a:off x="5638800" y="3286125"/>
            <a:ext cx="6324600" cy="2438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ts val="3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ts val="3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ts val="3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457200" lvl="1" indent="-342900">
              <a:spcBef>
                <a:spcPts val="0"/>
              </a:spcBef>
            </a:pPr>
            <a:r>
              <a:rPr lang="en-US" dirty="0" smtClean="0"/>
              <a:t>Test </a:t>
            </a:r>
            <a:r>
              <a:rPr lang="en-US" dirty="0"/>
              <a:t>statistic </a:t>
            </a:r>
            <a:r>
              <a:rPr lang="en-US" i="1" dirty="0" smtClean="0">
                <a:latin typeface="Times New Roman" pitchFamily="18" charset="0"/>
                <a:cs typeface="Times New Roman" pitchFamily="18" charset="0"/>
              </a:rPr>
              <a:t>F</a:t>
            </a:r>
            <a:r>
              <a:rPr lang="en-US" dirty="0">
                <a:cs typeface="Times New Roman" pitchFamily="18" charset="0"/>
              </a:rPr>
              <a:t> </a:t>
            </a:r>
            <a:r>
              <a:rPr lang="en-US" dirty="0" smtClean="0"/>
              <a:t>calculated from </a:t>
            </a:r>
            <a:r>
              <a:rPr lang="en-US" dirty="0"/>
              <a:t>simulation results</a:t>
            </a:r>
          </a:p>
          <a:p>
            <a:pPr marL="457200" lvl="1" indent="-342900">
              <a:spcBef>
                <a:spcPts val="0"/>
              </a:spcBef>
            </a:pPr>
            <a:r>
              <a:rPr lang="en-US" i="1" dirty="0" smtClean="0">
                <a:latin typeface="Times New Roman" pitchFamily="18" charset="0"/>
                <a:cs typeface="Times New Roman" pitchFamily="18" charset="0"/>
              </a:rPr>
              <a:t>P</a:t>
            </a:r>
            <a:r>
              <a:rPr lang="en-US" dirty="0" smtClean="0"/>
              <a:t>-value</a:t>
            </a:r>
            <a:r>
              <a:rPr lang="en-US" dirty="0"/>
              <a:t>:  probability of </a:t>
            </a:r>
            <a:r>
              <a:rPr lang="en-US" dirty="0" smtClean="0"/>
              <a:t>test statistic </a:t>
            </a:r>
            <a:r>
              <a:rPr lang="en-US" dirty="0"/>
              <a:t>value, assuming </a:t>
            </a:r>
            <a:r>
              <a:rPr lang="en-US" i="1" dirty="0">
                <a:latin typeface="Times New Roman" pitchFamily="18" charset="0"/>
                <a:cs typeface="Times New Roman" pitchFamily="18" charset="0"/>
              </a:rPr>
              <a:t>H</a:t>
            </a:r>
            <a:r>
              <a:rPr lang="en-US" i="1" baseline="-25000" dirty="0">
                <a:latin typeface="Times New Roman" pitchFamily="18" charset="0"/>
                <a:cs typeface="Times New Roman" pitchFamily="18" charset="0"/>
              </a:rPr>
              <a:t>0</a:t>
            </a:r>
            <a:r>
              <a:rPr lang="en-US" dirty="0"/>
              <a:t> true</a:t>
            </a:r>
          </a:p>
          <a:p>
            <a:pPr marL="457200" lvl="1" indent="-342900">
              <a:spcBef>
                <a:spcPts val="0"/>
              </a:spcBef>
            </a:pPr>
            <a:r>
              <a:rPr lang="en-US" dirty="0" smtClean="0"/>
              <a:t>Test</a:t>
            </a:r>
            <a:r>
              <a:rPr lang="en-US" dirty="0"/>
              <a:t>:  </a:t>
            </a:r>
            <a:r>
              <a:rPr lang="en-US" i="1" dirty="0">
                <a:latin typeface="Times New Roman" pitchFamily="18" charset="0"/>
                <a:cs typeface="Times New Roman" pitchFamily="18" charset="0"/>
              </a:rPr>
              <a:t>P</a:t>
            </a:r>
            <a:r>
              <a:rPr lang="en-US" dirty="0"/>
              <a:t>-value </a:t>
            </a:r>
            <a:r>
              <a:rPr lang="en-US" i="1" dirty="0">
                <a:latin typeface="Times New Roman" pitchFamily="18" charset="0"/>
                <a:cs typeface="Times New Roman" pitchFamily="18" charset="0"/>
              </a:rPr>
              <a:t>&lt; </a:t>
            </a:r>
            <a:r>
              <a:rPr lang="el-GR" i="1" dirty="0">
                <a:latin typeface="Times New Roman" pitchFamily="18" charset="0"/>
                <a:cs typeface="Times New Roman" pitchFamily="18" charset="0"/>
              </a:rPr>
              <a:t>α</a:t>
            </a:r>
            <a:r>
              <a:rPr lang="el-GR" dirty="0"/>
              <a:t> → </a:t>
            </a:r>
            <a:r>
              <a:rPr lang="en-US" dirty="0"/>
              <a:t>reject </a:t>
            </a:r>
            <a:r>
              <a:rPr lang="en-US" i="1" dirty="0">
                <a:latin typeface="Times New Roman" pitchFamily="18" charset="0"/>
                <a:cs typeface="Times New Roman" pitchFamily="18" charset="0"/>
              </a:rPr>
              <a:t>H</a:t>
            </a:r>
            <a:r>
              <a:rPr lang="en-US" i="1" baseline="-25000" dirty="0">
                <a:latin typeface="Times New Roman" pitchFamily="18" charset="0"/>
                <a:cs typeface="Times New Roman" pitchFamily="18" charset="0"/>
              </a:rPr>
              <a:t>0</a:t>
            </a:r>
          </a:p>
          <a:p>
            <a:pPr marL="457200" lvl="1" indent="-342900">
              <a:spcBef>
                <a:spcPts val="0"/>
              </a:spcBef>
            </a:pPr>
            <a:r>
              <a:rPr lang="en-US" dirty="0" smtClean="0"/>
              <a:t>Interpretation</a:t>
            </a:r>
            <a:r>
              <a:rPr lang="en-US" dirty="0"/>
              <a:t>:  </a:t>
            </a:r>
            <a:r>
              <a:rPr lang="en-US" dirty="0" smtClean="0"/>
              <a:t>Do not reject </a:t>
            </a:r>
            <a:r>
              <a:rPr lang="en-US" i="1" dirty="0" smtClean="0">
                <a:latin typeface="Times New Roman" pitchFamily="18" charset="0"/>
                <a:cs typeface="Times New Roman" pitchFamily="18" charset="0"/>
              </a:rPr>
              <a:t>H</a:t>
            </a:r>
            <a:r>
              <a:rPr lang="en-US" i="1" baseline="-25000" dirty="0" smtClean="0">
                <a:latin typeface="Times New Roman" pitchFamily="18" charset="0"/>
                <a:cs typeface="Times New Roman" pitchFamily="18" charset="0"/>
              </a:rPr>
              <a:t>0 </a:t>
            </a:r>
            <a:r>
              <a:rPr lang="en-US" dirty="0" smtClean="0"/>
              <a:t>→ </a:t>
            </a:r>
            <a:r>
              <a:rPr lang="en-US" dirty="0"/>
              <a:t>results </a:t>
            </a:r>
            <a:r>
              <a:rPr lang="en-US" dirty="0" smtClean="0"/>
              <a:t>match,</a:t>
            </a:r>
            <a:br>
              <a:rPr lang="en-US" dirty="0" smtClean="0"/>
            </a:br>
            <a:r>
              <a:rPr lang="en-US" dirty="0" smtClean="0"/>
              <a:t>i.e</a:t>
            </a:r>
            <a:r>
              <a:rPr lang="en-US" dirty="0"/>
              <a:t>., model </a:t>
            </a:r>
            <a:r>
              <a:rPr lang="en-US" dirty="0" smtClean="0"/>
              <a:t>valid</a:t>
            </a:r>
            <a:r>
              <a:rPr lang="en-US" dirty="0"/>
              <a:t> </a:t>
            </a:r>
            <a:r>
              <a:rPr lang="en-US" dirty="0" smtClean="0"/>
              <a:t>for </a:t>
            </a:r>
            <a:r>
              <a:rPr lang="en-US" i="1" dirty="0" smtClean="0">
                <a:latin typeface="Times New Roman" panose="02020603050405020304" pitchFamily="18" charset="0"/>
                <a:cs typeface="Times New Roman" panose="02020603050405020304" pitchFamily="18" charset="0"/>
              </a:rPr>
              <a:t>x</a:t>
            </a:r>
            <a:r>
              <a:rPr lang="en-US" dirty="0" smtClean="0"/>
              <a:t>, </a:t>
            </a:r>
            <a:r>
              <a:rPr lang="en-US" i="1" dirty="0" smtClean="0">
                <a:latin typeface="Times New Roman" panose="02020603050405020304" pitchFamily="18" charset="0"/>
                <a:cs typeface="Times New Roman" panose="02020603050405020304" pitchFamily="18" charset="0"/>
              </a:rPr>
              <a:t>y</a:t>
            </a:r>
            <a:r>
              <a:rPr lang="en-US" dirty="0" smtClean="0"/>
              <a:t> variances</a:t>
            </a:r>
            <a:endParaRPr lang="en-US" dirty="0"/>
          </a:p>
        </p:txBody>
      </p:sp>
      <p:sp>
        <p:nvSpPr>
          <p:cNvPr id="7" name="Rectangle 6"/>
          <p:cNvSpPr>
            <a:spLocks noChangeArrowheads="1"/>
          </p:cNvSpPr>
          <p:nvPr/>
        </p:nvSpPr>
        <p:spPr bwMode="auto">
          <a:xfrm>
            <a:off x="396875" y="2274888"/>
            <a:ext cx="1366838" cy="454025"/>
          </a:xfrm>
          <a:prstGeom prst="rect">
            <a:avLst/>
          </a:prstGeom>
          <a:solidFill>
            <a:srgbClr val="FFFFCC"/>
          </a:solidFill>
          <a:ln w="19050" algn="ctr">
            <a:solidFill>
              <a:srgbClr val="FFFFFF"/>
            </a:solidFill>
            <a:round/>
            <a:headEnd/>
            <a:tailEnd type="stealth" w="lg" len="lg"/>
          </a:ln>
        </p:spPr>
        <p:txBody>
          <a:bodyPr anchor="ctr"/>
          <a:lstStyle/>
          <a:p>
            <a:pPr algn="ctr">
              <a:defRPr/>
            </a:pPr>
            <a:r>
              <a:rPr lang="en-US" sz="2000" i="1" dirty="0">
                <a:latin typeface="Times New Roman" panose="02020603050405020304" pitchFamily="18" charset="0"/>
                <a:cs typeface="Times New Roman" panose="02020603050405020304" pitchFamily="18" charset="0"/>
              </a:rPr>
              <a:t>s</a:t>
            </a:r>
            <a:r>
              <a:rPr lang="en-US" sz="2000" baseline="-25000" dirty="0">
                <a:latin typeface="Times New Roman" panose="02020603050405020304" pitchFamily="18" charset="0"/>
                <a:cs typeface="Times New Roman" panose="02020603050405020304" pitchFamily="18" charset="0"/>
              </a:rPr>
              <a:t>1</a:t>
            </a:r>
          </a:p>
        </p:txBody>
      </p:sp>
      <p:sp>
        <p:nvSpPr>
          <p:cNvPr id="8" name="Rectangle 7"/>
          <p:cNvSpPr>
            <a:spLocks noChangeArrowheads="1"/>
          </p:cNvSpPr>
          <p:nvPr/>
        </p:nvSpPr>
        <p:spPr bwMode="auto">
          <a:xfrm>
            <a:off x="396875" y="2730500"/>
            <a:ext cx="1366838" cy="454025"/>
          </a:xfrm>
          <a:prstGeom prst="rect">
            <a:avLst/>
          </a:prstGeom>
          <a:solidFill>
            <a:srgbClr val="CCFF99"/>
          </a:solidFill>
          <a:ln w="19050" algn="ctr">
            <a:solidFill>
              <a:srgbClr val="FFFFFF"/>
            </a:solidFill>
            <a:round/>
            <a:headEn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2000" i="1" dirty="0">
                <a:latin typeface="Times New Roman" panose="02020603050405020304" pitchFamily="18" charset="0"/>
                <a:cs typeface="Times New Roman" panose="02020603050405020304" pitchFamily="18" charset="0"/>
              </a:rPr>
              <a:t>s</a:t>
            </a:r>
            <a:r>
              <a:rPr lang="en-US" sz="2000" baseline="-25000" dirty="0">
                <a:latin typeface="Times New Roman" panose="02020603050405020304" pitchFamily="18" charset="0"/>
                <a:cs typeface="Times New Roman" panose="02020603050405020304" pitchFamily="18" charset="0"/>
              </a:rPr>
              <a:t>2</a:t>
            </a:r>
          </a:p>
        </p:txBody>
      </p:sp>
      <p:sp>
        <p:nvSpPr>
          <p:cNvPr id="9" name="Rectangle 8"/>
          <p:cNvSpPr>
            <a:spLocks noChangeArrowheads="1"/>
          </p:cNvSpPr>
          <p:nvPr/>
        </p:nvSpPr>
        <p:spPr bwMode="auto">
          <a:xfrm>
            <a:off x="396875" y="3186113"/>
            <a:ext cx="1366838" cy="454025"/>
          </a:xfrm>
          <a:prstGeom prst="rect">
            <a:avLst/>
          </a:prstGeom>
          <a:solidFill>
            <a:srgbClr val="FFFFCC"/>
          </a:solidFill>
          <a:ln w="19050" algn="ctr">
            <a:solidFill>
              <a:srgbClr val="FFFFFF"/>
            </a:solidFill>
            <a:round/>
            <a:headEnd/>
            <a:tailEnd type="stealth" w="lg" len="lg"/>
          </a:ln>
        </p:spPr>
        <p:txBody>
          <a:bodyPr anchor="ctr"/>
          <a:lstStyle/>
          <a:p>
            <a:pPr algn="ctr">
              <a:defRPr/>
            </a:pPr>
            <a:r>
              <a:rPr lang="en-US" sz="2000" i="1" dirty="0">
                <a:latin typeface="Times New Roman" panose="02020603050405020304" pitchFamily="18" charset="0"/>
                <a:cs typeface="Times New Roman" panose="02020603050405020304" pitchFamily="18" charset="0"/>
              </a:rPr>
              <a:t>F</a:t>
            </a:r>
            <a:endParaRPr lang="en-US" sz="2000" dirty="0">
              <a:latin typeface="Times New Roman" panose="02020603050405020304" pitchFamily="18" charset="0"/>
              <a:cs typeface="Times New Roman" panose="02020603050405020304" pitchFamily="18" charset="0"/>
            </a:endParaRPr>
          </a:p>
        </p:txBody>
      </p:sp>
      <p:sp>
        <p:nvSpPr>
          <p:cNvPr id="10" name="Rectangle 9"/>
          <p:cNvSpPr>
            <a:spLocks noChangeArrowheads="1"/>
          </p:cNvSpPr>
          <p:nvPr/>
        </p:nvSpPr>
        <p:spPr bwMode="auto">
          <a:xfrm>
            <a:off x="396875" y="3640138"/>
            <a:ext cx="1366838" cy="454025"/>
          </a:xfrm>
          <a:prstGeom prst="rect">
            <a:avLst/>
          </a:prstGeom>
          <a:solidFill>
            <a:srgbClr val="CCFF99"/>
          </a:solidFill>
          <a:ln w="19050" algn="ctr">
            <a:solidFill>
              <a:srgbClr val="FFFFFF"/>
            </a:solidFill>
            <a:round/>
            <a:headEn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2000" i="1" dirty="0">
                <a:latin typeface="Times New Roman" panose="02020603050405020304" pitchFamily="18" charset="0"/>
                <a:cs typeface="Times New Roman" panose="02020603050405020304" pitchFamily="18" charset="0"/>
              </a:rPr>
              <a:t>d.f.</a:t>
            </a:r>
            <a:r>
              <a:rPr lang="en-US" sz="2000" i="1" baseline="-25000" dirty="0">
                <a:latin typeface="Times New Roman" panose="02020603050405020304" pitchFamily="18" charset="0"/>
                <a:cs typeface="Times New Roman" panose="02020603050405020304" pitchFamily="18" charset="0"/>
              </a:rPr>
              <a:t>N</a:t>
            </a:r>
            <a:endParaRPr lang="en-US" sz="2000" baseline="-25000" dirty="0">
              <a:latin typeface="Times New Roman" panose="02020603050405020304" pitchFamily="18" charset="0"/>
              <a:cs typeface="Times New Roman" panose="02020603050405020304" pitchFamily="18" charset="0"/>
            </a:endParaRPr>
          </a:p>
        </p:txBody>
      </p:sp>
      <p:sp>
        <p:nvSpPr>
          <p:cNvPr id="11" name="Rectangle 10"/>
          <p:cNvSpPr>
            <a:spLocks noChangeArrowheads="1"/>
          </p:cNvSpPr>
          <p:nvPr/>
        </p:nvSpPr>
        <p:spPr bwMode="auto">
          <a:xfrm>
            <a:off x="396875" y="4095750"/>
            <a:ext cx="1366838" cy="454025"/>
          </a:xfrm>
          <a:prstGeom prst="rect">
            <a:avLst/>
          </a:prstGeom>
          <a:solidFill>
            <a:srgbClr val="FFFFCC"/>
          </a:solidFill>
          <a:ln w="19050" algn="ctr">
            <a:solidFill>
              <a:srgbClr val="FFFFFF"/>
            </a:solidFill>
            <a:round/>
            <a:headEnd/>
            <a:tailEnd type="stealth" w="lg" len="lg"/>
          </a:ln>
        </p:spPr>
        <p:txBody>
          <a:bodyPr anchor="ctr"/>
          <a:lstStyle/>
          <a:p>
            <a:pPr algn="ctr">
              <a:defRPr/>
            </a:pPr>
            <a:r>
              <a:rPr lang="en-US" sz="2000" i="1" dirty="0">
                <a:latin typeface="Times New Roman" panose="02020603050405020304" pitchFamily="18" charset="0"/>
                <a:cs typeface="Times New Roman" panose="02020603050405020304" pitchFamily="18" charset="0"/>
              </a:rPr>
              <a:t>d.f.</a:t>
            </a:r>
            <a:r>
              <a:rPr lang="en-US" sz="2000" i="1" baseline="-25000" dirty="0">
                <a:latin typeface="Times New Roman" panose="02020603050405020304" pitchFamily="18" charset="0"/>
                <a:cs typeface="Times New Roman" panose="02020603050405020304" pitchFamily="18" charset="0"/>
              </a:rPr>
              <a:t>D</a:t>
            </a:r>
            <a:endParaRPr lang="en-US" sz="2000" baseline="-25000" dirty="0">
              <a:latin typeface="Times New Roman" panose="02020603050405020304" pitchFamily="18" charset="0"/>
              <a:cs typeface="Times New Roman" panose="02020603050405020304" pitchFamily="18" charset="0"/>
            </a:endParaRPr>
          </a:p>
        </p:txBody>
      </p:sp>
      <p:sp>
        <p:nvSpPr>
          <p:cNvPr id="12" name="Rectangle 11"/>
          <p:cNvSpPr>
            <a:spLocks noChangeArrowheads="1"/>
          </p:cNvSpPr>
          <p:nvPr/>
        </p:nvSpPr>
        <p:spPr bwMode="auto">
          <a:xfrm>
            <a:off x="396875" y="4551363"/>
            <a:ext cx="1366838" cy="454025"/>
          </a:xfrm>
          <a:prstGeom prst="rect">
            <a:avLst/>
          </a:prstGeom>
          <a:solidFill>
            <a:srgbClr val="CCFF99"/>
          </a:solidFill>
          <a:ln w="19050" algn="ctr">
            <a:solidFill>
              <a:srgbClr val="FFFFFF"/>
            </a:solidFill>
            <a:round/>
            <a:headEn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2000" i="1" dirty="0">
                <a:latin typeface="Times New Roman" panose="02020603050405020304" pitchFamily="18" charset="0"/>
                <a:cs typeface="Times New Roman" panose="02020603050405020304" pitchFamily="18" charset="0"/>
              </a:rPr>
              <a:t>P</a:t>
            </a:r>
            <a:r>
              <a:rPr lang="en-US" sz="2000" dirty="0">
                <a:latin typeface="Times New Roman" panose="02020603050405020304" pitchFamily="18" charset="0"/>
                <a:cs typeface="Times New Roman" panose="02020603050405020304" pitchFamily="18" charset="0"/>
              </a:rPr>
              <a:t>-value</a:t>
            </a:r>
          </a:p>
        </p:txBody>
      </p:sp>
      <p:sp>
        <p:nvSpPr>
          <p:cNvPr id="13" name="Rectangle 12"/>
          <p:cNvSpPr>
            <a:spLocks noChangeArrowheads="1"/>
          </p:cNvSpPr>
          <p:nvPr/>
        </p:nvSpPr>
        <p:spPr bwMode="auto">
          <a:xfrm>
            <a:off x="1763713" y="2274888"/>
            <a:ext cx="911225" cy="454025"/>
          </a:xfrm>
          <a:prstGeom prst="rect">
            <a:avLst/>
          </a:prstGeom>
          <a:solidFill>
            <a:srgbClr val="FFFFCC"/>
          </a:solidFill>
          <a:ln w="19050" algn="ctr">
            <a:solidFill>
              <a:srgbClr val="FFFFFF"/>
            </a:solidFill>
            <a:round/>
            <a:headEnd/>
            <a:tailEnd type="stealth" w="lg" len="lg"/>
          </a:ln>
        </p:spPr>
        <p:txBody>
          <a:bodyPr anchor="ctr"/>
          <a:lstStyle/>
          <a:p>
            <a:pPr algn="ctr">
              <a:defRPr/>
            </a:pPr>
            <a:r>
              <a:rPr lang="en-US" sz="2000" dirty="0">
                <a:latin typeface="Times New Roman" panose="02020603050405020304" pitchFamily="18" charset="0"/>
                <a:cs typeface="Times New Roman" panose="02020603050405020304" pitchFamily="18" charset="0"/>
              </a:rPr>
              <a:t>558.52</a:t>
            </a:r>
          </a:p>
        </p:txBody>
      </p:sp>
      <p:sp>
        <p:nvSpPr>
          <p:cNvPr id="14" name="Rectangle 13"/>
          <p:cNvSpPr>
            <a:spLocks noChangeArrowheads="1"/>
          </p:cNvSpPr>
          <p:nvPr/>
        </p:nvSpPr>
        <p:spPr bwMode="auto">
          <a:xfrm>
            <a:off x="1763713" y="2730500"/>
            <a:ext cx="911225" cy="454025"/>
          </a:xfrm>
          <a:prstGeom prst="rect">
            <a:avLst/>
          </a:prstGeom>
          <a:solidFill>
            <a:srgbClr val="CCFF99"/>
          </a:solidFill>
          <a:ln w="19050" algn="ctr">
            <a:solidFill>
              <a:srgbClr val="FFFFFF"/>
            </a:solidFill>
            <a:round/>
            <a:headEn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2000" dirty="0">
                <a:latin typeface="Times New Roman" panose="02020603050405020304" pitchFamily="18" charset="0"/>
                <a:cs typeface="Times New Roman" panose="02020603050405020304" pitchFamily="18" charset="0"/>
              </a:rPr>
              <a:t>535.08</a:t>
            </a:r>
          </a:p>
        </p:txBody>
      </p:sp>
      <p:sp>
        <p:nvSpPr>
          <p:cNvPr id="15" name="Rectangle 14"/>
          <p:cNvSpPr>
            <a:spLocks noChangeArrowheads="1"/>
          </p:cNvSpPr>
          <p:nvPr/>
        </p:nvSpPr>
        <p:spPr bwMode="auto">
          <a:xfrm>
            <a:off x="1763713" y="3186113"/>
            <a:ext cx="911225" cy="454025"/>
          </a:xfrm>
          <a:prstGeom prst="rect">
            <a:avLst/>
          </a:prstGeom>
          <a:solidFill>
            <a:srgbClr val="FFFFCC"/>
          </a:solidFill>
          <a:ln w="19050" algn="ctr">
            <a:solidFill>
              <a:srgbClr val="FFFFFF"/>
            </a:solidFill>
            <a:round/>
            <a:headEnd/>
            <a:tailEnd type="stealth" w="lg" len="lg"/>
          </a:ln>
        </p:spPr>
        <p:txBody>
          <a:bodyPr anchor="ctr"/>
          <a:lstStyle/>
          <a:p>
            <a:pPr algn="ctr">
              <a:defRPr/>
            </a:pPr>
            <a:r>
              <a:rPr lang="en-US" sz="2000" dirty="0">
                <a:latin typeface="Times New Roman" panose="02020603050405020304" pitchFamily="18" charset="0"/>
                <a:cs typeface="Times New Roman" panose="02020603050405020304" pitchFamily="18" charset="0"/>
              </a:rPr>
              <a:t>1.0895</a:t>
            </a:r>
          </a:p>
        </p:txBody>
      </p:sp>
      <p:sp>
        <p:nvSpPr>
          <p:cNvPr id="16" name="Rectangle 15"/>
          <p:cNvSpPr>
            <a:spLocks noChangeArrowheads="1"/>
          </p:cNvSpPr>
          <p:nvPr/>
        </p:nvSpPr>
        <p:spPr bwMode="auto">
          <a:xfrm>
            <a:off x="1763713" y="3640138"/>
            <a:ext cx="911225" cy="454025"/>
          </a:xfrm>
          <a:prstGeom prst="rect">
            <a:avLst/>
          </a:prstGeom>
          <a:solidFill>
            <a:srgbClr val="CCFF99"/>
          </a:solidFill>
          <a:ln w="19050" algn="ctr">
            <a:solidFill>
              <a:srgbClr val="FFFFFF"/>
            </a:solidFill>
            <a:round/>
            <a:headEn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2000" dirty="0">
                <a:latin typeface="Times New Roman" panose="02020603050405020304" pitchFamily="18" charset="0"/>
                <a:cs typeface="Times New Roman" panose="02020603050405020304" pitchFamily="18" charset="0"/>
              </a:rPr>
              <a:t>5</a:t>
            </a:r>
          </a:p>
        </p:txBody>
      </p:sp>
      <p:sp>
        <p:nvSpPr>
          <p:cNvPr id="17" name="Rectangle 16"/>
          <p:cNvSpPr>
            <a:spLocks noChangeArrowheads="1"/>
          </p:cNvSpPr>
          <p:nvPr/>
        </p:nvSpPr>
        <p:spPr bwMode="auto">
          <a:xfrm>
            <a:off x="1763713" y="4095750"/>
            <a:ext cx="911225" cy="454025"/>
          </a:xfrm>
          <a:prstGeom prst="rect">
            <a:avLst/>
          </a:prstGeom>
          <a:solidFill>
            <a:srgbClr val="FFFFCC"/>
          </a:solidFill>
          <a:ln w="19050" algn="ctr">
            <a:solidFill>
              <a:srgbClr val="FFFFFF"/>
            </a:solidFill>
            <a:round/>
            <a:headEnd/>
            <a:tailEnd type="stealth" w="lg" len="lg"/>
          </a:ln>
        </p:spPr>
        <p:txBody>
          <a:bodyPr anchor="ctr"/>
          <a:lstStyle/>
          <a:p>
            <a:pPr algn="ctr">
              <a:defRPr/>
            </a:pPr>
            <a:r>
              <a:rPr lang="en-US" sz="2000" dirty="0">
                <a:latin typeface="Times New Roman" panose="02020603050405020304" pitchFamily="18" charset="0"/>
                <a:cs typeface="Times New Roman" panose="02020603050405020304" pitchFamily="18" charset="0"/>
              </a:rPr>
              <a:t>799</a:t>
            </a:r>
          </a:p>
        </p:txBody>
      </p:sp>
      <p:sp>
        <p:nvSpPr>
          <p:cNvPr id="18" name="Rectangle 17"/>
          <p:cNvSpPr>
            <a:spLocks noChangeArrowheads="1"/>
          </p:cNvSpPr>
          <p:nvPr/>
        </p:nvSpPr>
        <p:spPr bwMode="auto">
          <a:xfrm>
            <a:off x="1763713" y="4551363"/>
            <a:ext cx="911225" cy="454025"/>
          </a:xfrm>
          <a:prstGeom prst="rect">
            <a:avLst/>
          </a:prstGeom>
          <a:solidFill>
            <a:srgbClr val="CCFF99"/>
          </a:solidFill>
          <a:ln w="19050" algn="ctr">
            <a:solidFill>
              <a:srgbClr val="FFFFFF"/>
            </a:solidFill>
            <a:round/>
            <a:headEn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2000" dirty="0">
                <a:latin typeface="Times New Roman" panose="02020603050405020304" pitchFamily="18" charset="0"/>
                <a:cs typeface="Times New Roman" panose="02020603050405020304" pitchFamily="18" charset="0"/>
              </a:rPr>
              <a:t>0.3646</a:t>
            </a:r>
          </a:p>
        </p:txBody>
      </p:sp>
      <p:sp>
        <p:nvSpPr>
          <p:cNvPr id="19" name="Rectangle 18"/>
          <p:cNvSpPr>
            <a:spLocks noChangeArrowheads="1"/>
          </p:cNvSpPr>
          <p:nvPr/>
        </p:nvSpPr>
        <p:spPr bwMode="auto">
          <a:xfrm>
            <a:off x="2673350" y="2274888"/>
            <a:ext cx="911225" cy="454025"/>
          </a:xfrm>
          <a:prstGeom prst="rect">
            <a:avLst/>
          </a:prstGeom>
          <a:solidFill>
            <a:srgbClr val="FFFFCC"/>
          </a:solidFill>
          <a:ln w="19050" algn="ctr">
            <a:solidFill>
              <a:srgbClr val="FFFFFF"/>
            </a:solidFill>
            <a:round/>
            <a:headEnd/>
            <a:tailEnd type="stealth" w="lg" len="lg"/>
          </a:ln>
        </p:spPr>
        <p:txBody>
          <a:bodyPr anchor="ctr"/>
          <a:lstStyle/>
          <a:p>
            <a:pPr algn="ctr">
              <a:defRPr/>
            </a:pPr>
            <a:r>
              <a:rPr lang="en-US" sz="2000" dirty="0">
                <a:latin typeface="Times New Roman" panose="02020603050405020304" pitchFamily="18" charset="0"/>
                <a:cs typeface="Times New Roman" panose="02020603050405020304" pitchFamily="18" charset="0"/>
              </a:rPr>
              <a:t>90.35</a:t>
            </a:r>
          </a:p>
        </p:txBody>
      </p:sp>
      <p:sp>
        <p:nvSpPr>
          <p:cNvPr id="20" name="Rectangle 19"/>
          <p:cNvSpPr>
            <a:spLocks noChangeArrowheads="1"/>
          </p:cNvSpPr>
          <p:nvPr/>
        </p:nvSpPr>
        <p:spPr bwMode="auto">
          <a:xfrm>
            <a:off x="2673350" y="2730500"/>
            <a:ext cx="911225" cy="454025"/>
          </a:xfrm>
          <a:prstGeom prst="rect">
            <a:avLst/>
          </a:prstGeom>
          <a:solidFill>
            <a:srgbClr val="CCFF99"/>
          </a:solidFill>
          <a:ln w="19050" algn="ctr">
            <a:solidFill>
              <a:srgbClr val="FFFFFF"/>
            </a:solidFill>
            <a:round/>
            <a:headEn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2000" dirty="0">
                <a:latin typeface="Times New Roman" panose="02020603050405020304" pitchFamily="18" charset="0"/>
                <a:cs typeface="Times New Roman" panose="02020603050405020304" pitchFamily="18" charset="0"/>
              </a:rPr>
              <a:t>85.75</a:t>
            </a:r>
          </a:p>
        </p:txBody>
      </p:sp>
      <p:sp>
        <p:nvSpPr>
          <p:cNvPr id="21" name="Rectangle 20"/>
          <p:cNvSpPr>
            <a:spLocks noChangeArrowheads="1"/>
          </p:cNvSpPr>
          <p:nvPr/>
        </p:nvSpPr>
        <p:spPr bwMode="auto">
          <a:xfrm>
            <a:off x="2673350" y="3186113"/>
            <a:ext cx="911225" cy="454025"/>
          </a:xfrm>
          <a:prstGeom prst="rect">
            <a:avLst/>
          </a:prstGeom>
          <a:solidFill>
            <a:srgbClr val="FFFFCC"/>
          </a:solidFill>
          <a:ln w="19050" algn="ctr">
            <a:solidFill>
              <a:srgbClr val="FFFFFF"/>
            </a:solidFill>
            <a:round/>
            <a:headEnd/>
            <a:tailEnd type="stealth" w="lg" len="lg"/>
          </a:ln>
        </p:spPr>
        <p:txBody>
          <a:bodyPr anchor="ctr"/>
          <a:lstStyle/>
          <a:p>
            <a:pPr algn="ctr">
              <a:defRPr/>
            </a:pPr>
            <a:r>
              <a:rPr lang="en-US" sz="2000" dirty="0">
                <a:latin typeface="Times New Roman" panose="02020603050405020304" pitchFamily="18" charset="0"/>
                <a:cs typeface="Times New Roman" panose="02020603050405020304" pitchFamily="18" charset="0"/>
              </a:rPr>
              <a:t>1.1102</a:t>
            </a:r>
          </a:p>
        </p:txBody>
      </p:sp>
      <p:sp>
        <p:nvSpPr>
          <p:cNvPr id="22" name="Rectangle 21"/>
          <p:cNvSpPr>
            <a:spLocks noChangeArrowheads="1"/>
          </p:cNvSpPr>
          <p:nvPr/>
        </p:nvSpPr>
        <p:spPr bwMode="auto">
          <a:xfrm>
            <a:off x="2673350" y="3640138"/>
            <a:ext cx="911225" cy="454025"/>
          </a:xfrm>
          <a:prstGeom prst="rect">
            <a:avLst/>
          </a:prstGeom>
          <a:solidFill>
            <a:srgbClr val="CCFF99"/>
          </a:solidFill>
          <a:ln w="19050" algn="ctr">
            <a:solidFill>
              <a:srgbClr val="FFFFFF"/>
            </a:solidFill>
            <a:round/>
            <a:headEn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2000" dirty="0">
                <a:latin typeface="Times New Roman" panose="02020603050405020304" pitchFamily="18" charset="0"/>
                <a:cs typeface="Times New Roman" panose="02020603050405020304" pitchFamily="18" charset="0"/>
              </a:rPr>
              <a:t>5</a:t>
            </a:r>
          </a:p>
        </p:txBody>
      </p:sp>
      <p:sp>
        <p:nvSpPr>
          <p:cNvPr id="23" name="Rectangle 22"/>
          <p:cNvSpPr>
            <a:spLocks noChangeArrowheads="1"/>
          </p:cNvSpPr>
          <p:nvPr/>
        </p:nvSpPr>
        <p:spPr bwMode="auto">
          <a:xfrm>
            <a:off x="2673350" y="4095750"/>
            <a:ext cx="911225" cy="454025"/>
          </a:xfrm>
          <a:prstGeom prst="rect">
            <a:avLst/>
          </a:prstGeom>
          <a:solidFill>
            <a:srgbClr val="FFFFCC"/>
          </a:solidFill>
          <a:ln w="19050" algn="ctr">
            <a:solidFill>
              <a:srgbClr val="FFFFFF"/>
            </a:solidFill>
            <a:round/>
            <a:headEnd/>
            <a:tailEnd type="stealth" w="lg" len="lg"/>
          </a:ln>
        </p:spPr>
        <p:txBody>
          <a:bodyPr anchor="ctr"/>
          <a:lstStyle/>
          <a:p>
            <a:pPr algn="ctr">
              <a:defRPr/>
            </a:pPr>
            <a:r>
              <a:rPr lang="en-US" sz="2000" dirty="0">
                <a:latin typeface="Times New Roman" panose="02020603050405020304" pitchFamily="18" charset="0"/>
                <a:cs typeface="Times New Roman" panose="02020603050405020304" pitchFamily="18" charset="0"/>
              </a:rPr>
              <a:t>799</a:t>
            </a:r>
          </a:p>
        </p:txBody>
      </p:sp>
      <p:sp>
        <p:nvSpPr>
          <p:cNvPr id="24" name="Rectangle 23"/>
          <p:cNvSpPr>
            <a:spLocks noChangeArrowheads="1"/>
          </p:cNvSpPr>
          <p:nvPr/>
        </p:nvSpPr>
        <p:spPr bwMode="auto">
          <a:xfrm>
            <a:off x="2673350" y="4551363"/>
            <a:ext cx="911225" cy="454025"/>
          </a:xfrm>
          <a:prstGeom prst="rect">
            <a:avLst/>
          </a:prstGeom>
          <a:solidFill>
            <a:srgbClr val="CCFF99"/>
          </a:solidFill>
          <a:ln w="19050" algn="ctr">
            <a:solidFill>
              <a:srgbClr val="FFFFFF"/>
            </a:solidFill>
            <a:round/>
            <a:headEn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2000" dirty="0">
                <a:latin typeface="Times New Roman" panose="02020603050405020304" pitchFamily="18" charset="0"/>
                <a:cs typeface="Times New Roman" panose="02020603050405020304" pitchFamily="18" charset="0"/>
              </a:rPr>
              <a:t>0.3534</a:t>
            </a:r>
          </a:p>
        </p:txBody>
      </p:sp>
      <p:sp>
        <p:nvSpPr>
          <p:cNvPr id="25" name="Rectangle 20"/>
          <p:cNvSpPr>
            <a:spLocks noChangeArrowheads="1"/>
          </p:cNvSpPr>
          <p:nvPr/>
        </p:nvSpPr>
        <p:spPr bwMode="auto">
          <a:xfrm>
            <a:off x="1758950" y="1819275"/>
            <a:ext cx="1825625" cy="454025"/>
          </a:xfrm>
          <a:prstGeom prst="rect">
            <a:avLst/>
          </a:prstGeom>
          <a:solidFill>
            <a:srgbClr val="EAEAEA"/>
          </a:solidFill>
          <a:ln w="19050" algn="ctr">
            <a:solidFill>
              <a:srgbClr val="FFFFFF"/>
            </a:solidFill>
            <a:round/>
            <a:headEnd/>
            <a:tailEnd type="stealth" w="lg" len="lg"/>
          </a:ln>
        </p:spPr>
        <p:txBody>
          <a:bodyPr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altLang="en-US" sz="2000" b="1" dirty="0">
                <a:latin typeface="Times New Roman" pitchFamily="18" charset="0"/>
              </a:rPr>
              <a:t>60 </a:t>
            </a:r>
            <a:r>
              <a:rPr lang="en-US" altLang="en-US" sz="2000" b="1" dirty="0">
                <a:cs typeface="Arial" charset="0"/>
              </a:rPr>
              <a:t>Km</a:t>
            </a:r>
            <a:endParaRPr lang="en-US" altLang="en-US" sz="2000" b="1" baseline="-25000" dirty="0">
              <a:cs typeface="Arial" charset="0"/>
            </a:endParaRPr>
          </a:p>
        </p:txBody>
      </p:sp>
      <p:sp>
        <p:nvSpPr>
          <p:cNvPr id="26" name="Rectangle 25"/>
          <p:cNvSpPr>
            <a:spLocks noChangeArrowheads="1"/>
          </p:cNvSpPr>
          <p:nvPr/>
        </p:nvSpPr>
        <p:spPr bwMode="auto">
          <a:xfrm>
            <a:off x="3568700" y="2281238"/>
            <a:ext cx="911225" cy="454025"/>
          </a:xfrm>
          <a:prstGeom prst="rect">
            <a:avLst/>
          </a:prstGeom>
          <a:solidFill>
            <a:srgbClr val="FFFFCC"/>
          </a:solidFill>
          <a:ln w="19050" algn="ctr">
            <a:solidFill>
              <a:srgbClr val="FFFFFF"/>
            </a:solidFill>
            <a:round/>
            <a:headEnd/>
            <a:tailEnd type="stealth" w="lg" len="lg"/>
          </a:ln>
        </p:spPr>
        <p:txBody>
          <a:bodyPr anchor="ctr"/>
          <a:lstStyle/>
          <a:p>
            <a:pPr algn="ctr">
              <a:defRPr/>
            </a:pPr>
            <a:r>
              <a:rPr lang="en-US" sz="2000" dirty="0">
                <a:latin typeface="Times New Roman" panose="02020603050405020304" pitchFamily="18" charset="0"/>
                <a:cs typeface="Times New Roman" panose="02020603050405020304" pitchFamily="18" charset="0"/>
              </a:rPr>
              <a:t>980.52</a:t>
            </a:r>
          </a:p>
        </p:txBody>
      </p:sp>
      <p:sp>
        <p:nvSpPr>
          <p:cNvPr id="27" name="Rectangle 26"/>
          <p:cNvSpPr>
            <a:spLocks noChangeArrowheads="1"/>
          </p:cNvSpPr>
          <p:nvPr/>
        </p:nvSpPr>
        <p:spPr bwMode="auto">
          <a:xfrm>
            <a:off x="3568700" y="2736850"/>
            <a:ext cx="911225" cy="454025"/>
          </a:xfrm>
          <a:prstGeom prst="rect">
            <a:avLst/>
          </a:prstGeom>
          <a:solidFill>
            <a:srgbClr val="CCFF99"/>
          </a:solidFill>
          <a:ln w="19050" algn="ctr">
            <a:solidFill>
              <a:srgbClr val="FFFFFF"/>
            </a:solidFill>
            <a:round/>
            <a:headEn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2000" dirty="0">
                <a:latin typeface="Times New Roman" panose="02020603050405020304" pitchFamily="18" charset="0"/>
                <a:cs typeface="Times New Roman" panose="02020603050405020304" pitchFamily="18" charset="0"/>
              </a:rPr>
              <a:t>921.39</a:t>
            </a:r>
          </a:p>
        </p:txBody>
      </p:sp>
      <p:sp>
        <p:nvSpPr>
          <p:cNvPr id="28" name="Rectangle 27"/>
          <p:cNvSpPr>
            <a:spLocks noChangeArrowheads="1"/>
          </p:cNvSpPr>
          <p:nvPr/>
        </p:nvSpPr>
        <p:spPr bwMode="auto">
          <a:xfrm>
            <a:off x="3568700" y="3192463"/>
            <a:ext cx="911225" cy="454025"/>
          </a:xfrm>
          <a:prstGeom prst="rect">
            <a:avLst/>
          </a:prstGeom>
          <a:solidFill>
            <a:srgbClr val="FFFFCC"/>
          </a:solidFill>
          <a:ln w="19050" algn="ctr">
            <a:solidFill>
              <a:srgbClr val="FFFFFF"/>
            </a:solidFill>
            <a:round/>
            <a:headEnd/>
            <a:tailEnd type="stealth" w="lg" len="lg"/>
          </a:ln>
        </p:spPr>
        <p:txBody>
          <a:bodyPr anchor="ctr"/>
          <a:lstStyle/>
          <a:p>
            <a:pPr algn="ctr">
              <a:defRPr/>
            </a:pPr>
            <a:r>
              <a:rPr lang="en-US" sz="2000" dirty="0">
                <a:latin typeface="Times New Roman" panose="02020603050405020304" pitchFamily="18" charset="0"/>
                <a:cs typeface="Times New Roman" panose="02020603050405020304" pitchFamily="18" charset="0"/>
              </a:rPr>
              <a:t>1.1325</a:t>
            </a:r>
          </a:p>
        </p:txBody>
      </p:sp>
      <p:sp>
        <p:nvSpPr>
          <p:cNvPr id="29" name="Rectangle 28"/>
          <p:cNvSpPr>
            <a:spLocks noChangeArrowheads="1"/>
          </p:cNvSpPr>
          <p:nvPr/>
        </p:nvSpPr>
        <p:spPr bwMode="auto">
          <a:xfrm>
            <a:off x="3568700" y="3646488"/>
            <a:ext cx="911225" cy="454025"/>
          </a:xfrm>
          <a:prstGeom prst="rect">
            <a:avLst/>
          </a:prstGeom>
          <a:solidFill>
            <a:srgbClr val="CCFF99"/>
          </a:solidFill>
          <a:ln w="19050" algn="ctr">
            <a:solidFill>
              <a:srgbClr val="FFFFFF"/>
            </a:solidFill>
            <a:round/>
            <a:headEn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2000" dirty="0">
                <a:latin typeface="Times New Roman" panose="02020603050405020304" pitchFamily="18" charset="0"/>
                <a:cs typeface="Times New Roman" panose="02020603050405020304" pitchFamily="18" charset="0"/>
              </a:rPr>
              <a:t>5</a:t>
            </a:r>
          </a:p>
        </p:txBody>
      </p:sp>
      <p:sp>
        <p:nvSpPr>
          <p:cNvPr id="30" name="Rectangle 29"/>
          <p:cNvSpPr>
            <a:spLocks noChangeArrowheads="1"/>
          </p:cNvSpPr>
          <p:nvPr/>
        </p:nvSpPr>
        <p:spPr bwMode="auto">
          <a:xfrm>
            <a:off x="3568700" y="4102100"/>
            <a:ext cx="911225" cy="454025"/>
          </a:xfrm>
          <a:prstGeom prst="rect">
            <a:avLst/>
          </a:prstGeom>
          <a:solidFill>
            <a:srgbClr val="FFFFCC"/>
          </a:solidFill>
          <a:ln w="19050" algn="ctr">
            <a:solidFill>
              <a:srgbClr val="FFFFFF"/>
            </a:solidFill>
            <a:round/>
            <a:headEnd/>
            <a:tailEnd type="stealth" w="lg" len="lg"/>
          </a:ln>
        </p:spPr>
        <p:txBody>
          <a:bodyPr anchor="ctr"/>
          <a:lstStyle/>
          <a:p>
            <a:pPr algn="ctr">
              <a:defRPr/>
            </a:pPr>
            <a:r>
              <a:rPr lang="en-US" sz="2000" dirty="0">
                <a:latin typeface="Times New Roman" panose="02020603050405020304" pitchFamily="18" charset="0"/>
                <a:cs typeface="Times New Roman" panose="02020603050405020304" pitchFamily="18" charset="0"/>
              </a:rPr>
              <a:t>799</a:t>
            </a:r>
          </a:p>
        </p:txBody>
      </p:sp>
      <p:sp>
        <p:nvSpPr>
          <p:cNvPr id="31" name="Rectangle 30"/>
          <p:cNvSpPr>
            <a:spLocks noChangeArrowheads="1"/>
          </p:cNvSpPr>
          <p:nvPr/>
        </p:nvSpPr>
        <p:spPr bwMode="auto">
          <a:xfrm>
            <a:off x="3568700" y="4557713"/>
            <a:ext cx="911225" cy="454025"/>
          </a:xfrm>
          <a:prstGeom prst="rect">
            <a:avLst/>
          </a:prstGeom>
          <a:solidFill>
            <a:srgbClr val="CCFF99"/>
          </a:solidFill>
          <a:ln w="19050" algn="ctr">
            <a:solidFill>
              <a:srgbClr val="FFFFFF"/>
            </a:solidFill>
            <a:round/>
            <a:headEn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2000" dirty="0">
                <a:latin typeface="Times New Roman" panose="02020603050405020304" pitchFamily="18" charset="0"/>
                <a:cs typeface="Times New Roman" panose="02020603050405020304" pitchFamily="18" charset="0"/>
              </a:rPr>
              <a:t>0.3415</a:t>
            </a:r>
          </a:p>
        </p:txBody>
      </p:sp>
      <p:sp>
        <p:nvSpPr>
          <p:cNvPr id="32" name="Rectangle 31"/>
          <p:cNvSpPr>
            <a:spLocks noChangeArrowheads="1"/>
          </p:cNvSpPr>
          <p:nvPr/>
        </p:nvSpPr>
        <p:spPr bwMode="auto">
          <a:xfrm>
            <a:off x="4479925" y="2281238"/>
            <a:ext cx="911225" cy="454025"/>
          </a:xfrm>
          <a:prstGeom prst="rect">
            <a:avLst/>
          </a:prstGeom>
          <a:solidFill>
            <a:srgbClr val="FFFFCC"/>
          </a:solidFill>
          <a:ln w="19050" algn="ctr">
            <a:solidFill>
              <a:srgbClr val="FFFFFF"/>
            </a:solidFill>
            <a:round/>
            <a:headEnd/>
            <a:tailEnd type="stealth" w="lg" len="lg"/>
          </a:ln>
        </p:spPr>
        <p:txBody>
          <a:bodyPr anchor="ctr"/>
          <a:lstStyle/>
          <a:p>
            <a:pPr algn="ctr">
              <a:defRPr/>
            </a:pPr>
            <a:r>
              <a:rPr lang="en-US" sz="2000" dirty="0">
                <a:latin typeface="Times New Roman" panose="02020603050405020304" pitchFamily="18" charset="0"/>
                <a:cs typeface="Times New Roman" panose="02020603050405020304" pitchFamily="18" charset="0"/>
              </a:rPr>
              <a:t>120.68</a:t>
            </a:r>
          </a:p>
        </p:txBody>
      </p:sp>
      <p:sp>
        <p:nvSpPr>
          <p:cNvPr id="33" name="Rectangle 32"/>
          <p:cNvSpPr>
            <a:spLocks noChangeArrowheads="1"/>
          </p:cNvSpPr>
          <p:nvPr/>
        </p:nvSpPr>
        <p:spPr bwMode="auto">
          <a:xfrm>
            <a:off x="4479925" y="2736850"/>
            <a:ext cx="911225" cy="454025"/>
          </a:xfrm>
          <a:prstGeom prst="rect">
            <a:avLst/>
          </a:prstGeom>
          <a:solidFill>
            <a:srgbClr val="CCFF99"/>
          </a:solidFill>
          <a:ln w="19050" algn="ctr">
            <a:solidFill>
              <a:srgbClr val="FFFFFF"/>
            </a:solidFill>
            <a:round/>
            <a:headEn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2000" dirty="0">
                <a:latin typeface="Times New Roman" panose="02020603050405020304" pitchFamily="18" charset="0"/>
                <a:cs typeface="Times New Roman" panose="02020603050405020304" pitchFamily="18" charset="0"/>
              </a:rPr>
              <a:t>111.25</a:t>
            </a:r>
          </a:p>
        </p:txBody>
      </p:sp>
      <p:sp>
        <p:nvSpPr>
          <p:cNvPr id="34" name="Rectangle 33"/>
          <p:cNvSpPr>
            <a:spLocks noChangeArrowheads="1"/>
          </p:cNvSpPr>
          <p:nvPr/>
        </p:nvSpPr>
        <p:spPr bwMode="auto">
          <a:xfrm>
            <a:off x="4479925" y="3192463"/>
            <a:ext cx="911225" cy="454025"/>
          </a:xfrm>
          <a:prstGeom prst="rect">
            <a:avLst/>
          </a:prstGeom>
          <a:solidFill>
            <a:srgbClr val="FFFFCC"/>
          </a:solidFill>
          <a:ln w="19050" algn="ctr">
            <a:solidFill>
              <a:srgbClr val="FFFFFF"/>
            </a:solidFill>
            <a:round/>
            <a:headEnd/>
            <a:tailEnd type="stealth" w="lg" len="lg"/>
          </a:ln>
        </p:spPr>
        <p:txBody>
          <a:bodyPr anchor="ctr"/>
          <a:lstStyle/>
          <a:p>
            <a:pPr algn="ctr">
              <a:defRPr/>
            </a:pPr>
            <a:r>
              <a:rPr lang="en-US" sz="2000" dirty="0">
                <a:latin typeface="Times New Roman" panose="02020603050405020304" pitchFamily="18" charset="0"/>
                <a:cs typeface="Times New Roman" panose="02020603050405020304" pitchFamily="18" charset="0"/>
              </a:rPr>
              <a:t>1.1767</a:t>
            </a:r>
          </a:p>
        </p:txBody>
      </p:sp>
      <p:sp>
        <p:nvSpPr>
          <p:cNvPr id="35" name="Rectangle 34"/>
          <p:cNvSpPr>
            <a:spLocks noChangeArrowheads="1"/>
          </p:cNvSpPr>
          <p:nvPr/>
        </p:nvSpPr>
        <p:spPr bwMode="auto">
          <a:xfrm>
            <a:off x="4479925" y="3646488"/>
            <a:ext cx="911225" cy="454025"/>
          </a:xfrm>
          <a:prstGeom prst="rect">
            <a:avLst/>
          </a:prstGeom>
          <a:solidFill>
            <a:srgbClr val="CCFF99"/>
          </a:solidFill>
          <a:ln w="19050" algn="ctr">
            <a:solidFill>
              <a:srgbClr val="FFFFFF"/>
            </a:solidFill>
            <a:round/>
            <a:headEn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2000" dirty="0">
                <a:latin typeface="Times New Roman" panose="02020603050405020304" pitchFamily="18" charset="0"/>
                <a:cs typeface="Times New Roman" panose="02020603050405020304" pitchFamily="18" charset="0"/>
              </a:rPr>
              <a:t>5</a:t>
            </a:r>
          </a:p>
        </p:txBody>
      </p:sp>
      <p:sp>
        <p:nvSpPr>
          <p:cNvPr id="36" name="Rectangle 35"/>
          <p:cNvSpPr>
            <a:spLocks noChangeArrowheads="1"/>
          </p:cNvSpPr>
          <p:nvPr/>
        </p:nvSpPr>
        <p:spPr bwMode="auto">
          <a:xfrm>
            <a:off x="4479925" y="4102100"/>
            <a:ext cx="911225" cy="454025"/>
          </a:xfrm>
          <a:prstGeom prst="rect">
            <a:avLst/>
          </a:prstGeom>
          <a:solidFill>
            <a:srgbClr val="FFFFCC"/>
          </a:solidFill>
          <a:ln w="19050" algn="ctr">
            <a:solidFill>
              <a:srgbClr val="FFFFFF"/>
            </a:solidFill>
            <a:round/>
            <a:headEnd/>
            <a:tailEnd type="stealth" w="lg" len="lg"/>
          </a:ln>
        </p:spPr>
        <p:txBody>
          <a:bodyPr anchor="ctr"/>
          <a:lstStyle/>
          <a:p>
            <a:pPr algn="ctr">
              <a:defRPr/>
            </a:pPr>
            <a:r>
              <a:rPr lang="en-US" sz="2000" dirty="0">
                <a:latin typeface="Times New Roman" panose="02020603050405020304" pitchFamily="18" charset="0"/>
                <a:cs typeface="Times New Roman" panose="02020603050405020304" pitchFamily="18" charset="0"/>
              </a:rPr>
              <a:t>799</a:t>
            </a:r>
          </a:p>
        </p:txBody>
      </p:sp>
      <p:sp>
        <p:nvSpPr>
          <p:cNvPr id="37" name="Rectangle 36"/>
          <p:cNvSpPr>
            <a:spLocks noChangeArrowheads="1"/>
          </p:cNvSpPr>
          <p:nvPr/>
        </p:nvSpPr>
        <p:spPr bwMode="auto">
          <a:xfrm>
            <a:off x="4479925" y="4557713"/>
            <a:ext cx="911225" cy="454025"/>
          </a:xfrm>
          <a:prstGeom prst="rect">
            <a:avLst/>
          </a:prstGeom>
          <a:solidFill>
            <a:srgbClr val="CCFF99"/>
          </a:solidFill>
          <a:ln w="19050" algn="ctr">
            <a:solidFill>
              <a:srgbClr val="FFFFFF"/>
            </a:solidFill>
            <a:round/>
            <a:headEn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2000" dirty="0">
                <a:latin typeface="Times New Roman" panose="02020603050405020304" pitchFamily="18" charset="0"/>
                <a:cs typeface="Times New Roman" panose="02020603050405020304" pitchFamily="18" charset="0"/>
              </a:rPr>
              <a:t>0.3188</a:t>
            </a:r>
          </a:p>
        </p:txBody>
      </p:sp>
      <p:sp>
        <p:nvSpPr>
          <p:cNvPr id="38" name="Rectangle 41"/>
          <p:cNvSpPr>
            <a:spLocks noChangeArrowheads="1"/>
          </p:cNvSpPr>
          <p:nvPr/>
        </p:nvSpPr>
        <p:spPr bwMode="auto">
          <a:xfrm>
            <a:off x="3575050" y="1819275"/>
            <a:ext cx="1816100" cy="454025"/>
          </a:xfrm>
          <a:prstGeom prst="rect">
            <a:avLst/>
          </a:prstGeom>
          <a:solidFill>
            <a:srgbClr val="EAEAEA"/>
          </a:solidFill>
          <a:ln w="19050" algn="ctr">
            <a:solidFill>
              <a:srgbClr val="FFFFFF"/>
            </a:solidFill>
            <a:round/>
            <a:headEnd/>
            <a:tailEnd type="stealth" w="lg" len="lg"/>
          </a:ln>
        </p:spPr>
        <p:txBody>
          <a:bodyPr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altLang="en-US" sz="2000" b="1" dirty="0">
                <a:latin typeface="Times New Roman" pitchFamily="18" charset="0"/>
              </a:rPr>
              <a:t>100 </a:t>
            </a:r>
            <a:r>
              <a:rPr lang="en-US" altLang="en-US" sz="2000" b="1" dirty="0">
                <a:cs typeface="Arial" charset="0"/>
              </a:rPr>
              <a:t>Km</a:t>
            </a:r>
            <a:endParaRPr lang="en-US" altLang="en-US" sz="2000" b="1" baseline="-25000" dirty="0">
              <a:cs typeface="Arial" charset="0"/>
            </a:endParaRPr>
          </a:p>
        </p:txBody>
      </p:sp>
      <p:sp>
        <p:nvSpPr>
          <p:cNvPr id="39" name="TextBox 2"/>
          <p:cNvSpPr txBox="1">
            <a:spLocks noChangeArrowheads="1"/>
          </p:cNvSpPr>
          <p:nvPr/>
        </p:nvSpPr>
        <p:spPr bwMode="auto">
          <a:xfrm>
            <a:off x="387350" y="5392738"/>
            <a:ext cx="5010150" cy="338137"/>
          </a:xfrm>
          <a:prstGeom prst="rect">
            <a:avLst/>
          </a:prstGeom>
          <a:solidFill>
            <a:srgbClr val="CCFFFF"/>
          </a:solidFill>
          <a:ln>
            <a:noFill/>
          </a:ln>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defRPr/>
            </a:pPr>
            <a:r>
              <a:rPr lang="en-US" sz="1600" i="1" dirty="0" smtClean="0">
                <a:latin typeface="Arial" panose="020B0604020202020204" pitchFamily="34" charset="0"/>
                <a:cs typeface="Arial" panose="020B0604020202020204" pitchFamily="34" charset="0"/>
              </a:rPr>
              <a:t>F</a:t>
            </a:r>
            <a:r>
              <a:rPr lang="en-US" sz="1600" dirty="0" smtClean="0">
                <a:latin typeface="Arial" panose="020B0604020202020204" pitchFamily="34" charset="0"/>
                <a:cs typeface="Arial" panose="020B0604020202020204" pitchFamily="34" charset="0"/>
              </a:rPr>
              <a:t> distribution </a:t>
            </a:r>
            <a:r>
              <a:rPr lang="en-US" sz="1600" i="1" dirty="0" smtClean="0">
                <a:latin typeface="Arial" panose="020B0604020202020204" pitchFamily="34" charset="0"/>
                <a:cs typeface="Arial" panose="020B0604020202020204" pitchFamily="34" charset="0"/>
              </a:rPr>
              <a:t>P</a:t>
            </a:r>
            <a:r>
              <a:rPr lang="en-US" sz="1600" dirty="0" smtClean="0">
                <a:latin typeface="Arial" panose="020B0604020202020204" pitchFamily="34" charset="0"/>
                <a:cs typeface="Arial" panose="020B0604020202020204" pitchFamily="34" charset="0"/>
              </a:rPr>
              <a:t>-value in Excel  </a:t>
            </a:r>
            <a:r>
              <a:rPr lang="en-US" sz="1600" dirty="0" smtClean="0">
                <a:latin typeface="Courier New" panose="02070309020205020404" pitchFamily="49" charset="0"/>
                <a:cs typeface="Courier New" panose="02070309020205020404" pitchFamily="49" charset="0"/>
              </a:rPr>
              <a:t>=FDIST(</a:t>
            </a:r>
            <a:r>
              <a:rPr lang="en-US" sz="1600" i="1" dirty="0" smtClean="0">
                <a:latin typeface="Arial" panose="020B0604020202020204" pitchFamily="34" charset="0"/>
                <a:cs typeface="Arial" panose="020B0604020202020204" pitchFamily="34" charset="0"/>
              </a:rPr>
              <a:t>F</a:t>
            </a:r>
            <a:r>
              <a:rPr lang="en-US" sz="1600" dirty="0" smtClean="0">
                <a:latin typeface="Arial" panose="020B0604020202020204" pitchFamily="34" charset="0"/>
                <a:cs typeface="Arial" panose="020B0604020202020204" pitchFamily="34" charset="0"/>
              </a:rPr>
              <a:t>,</a:t>
            </a:r>
            <a:r>
              <a:rPr lang="en-US" sz="1600" i="1" dirty="0" smtClean="0">
                <a:latin typeface="Arial" panose="020B0604020202020204" pitchFamily="34" charset="0"/>
                <a:cs typeface="Arial" panose="020B0604020202020204" pitchFamily="34" charset="0"/>
              </a:rPr>
              <a:t>d.f.</a:t>
            </a:r>
            <a:r>
              <a:rPr lang="en-US" sz="1600" i="1" baseline="-25000" dirty="0" smtClean="0">
                <a:latin typeface="Arial" panose="020B0604020202020204" pitchFamily="34" charset="0"/>
                <a:cs typeface="Arial" panose="020B0604020202020204" pitchFamily="34" charset="0"/>
              </a:rPr>
              <a:t>N</a:t>
            </a:r>
            <a:r>
              <a:rPr lang="en-US" sz="1600" dirty="0" smtClean="0">
                <a:latin typeface="Arial" panose="020B0604020202020204" pitchFamily="34" charset="0"/>
                <a:cs typeface="Arial" panose="020B0604020202020204" pitchFamily="34" charset="0"/>
              </a:rPr>
              <a:t>,</a:t>
            </a:r>
            <a:r>
              <a:rPr lang="en-US" sz="1600" i="1" dirty="0" smtClean="0">
                <a:latin typeface="Arial" panose="020B0604020202020204" pitchFamily="34" charset="0"/>
                <a:cs typeface="Arial" panose="020B0604020202020204" pitchFamily="34" charset="0"/>
              </a:rPr>
              <a:t>d.f.</a:t>
            </a:r>
            <a:r>
              <a:rPr lang="en-US" sz="1600" i="1" baseline="-25000" dirty="0" smtClean="0">
                <a:latin typeface="Arial" panose="020B0604020202020204" pitchFamily="34" charset="0"/>
                <a:cs typeface="Arial" panose="020B0604020202020204" pitchFamily="34" charset="0"/>
              </a:rPr>
              <a:t>D</a:t>
            </a:r>
            <a:r>
              <a:rPr lang="en-US" sz="1600" dirty="0" smtClean="0">
                <a:latin typeface="Courier New" panose="02070309020205020404" pitchFamily="49" charset="0"/>
                <a:cs typeface="Courier New" panose="02070309020205020404" pitchFamily="49" charset="0"/>
              </a:rPr>
              <a:t>)</a:t>
            </a:r>
          </a:p>
        </p:txBody>
      </p:sp>
      <p:sp>
        <p:nvSpPr>
          <p:cNvPr id="40" name="TextBox 2"/>
          <p:cNvSpPr txBox="1">
            <a:spLocks noChangeArrowheads="1"/>
          </p:cNvSpPr>
          <p:nvPr/>
        </p:nvSpPr>
        <p:spPr bwMode="auto">
          <a:xfrm>
            <a:off x="5397500" y="2733675"/>
            <a:ext cx="9604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ltLang="en-US" dirty="0">
                <a:solidFill>
                  <a:srgbClr val="0000FF"/>
                </a:solidFill>
              </a:rPr>
              <a:t>}</a:t>
            </a:r>
            <a:r>
              <a:rPr lang="en-US" altLang="en-US" sz="1600" dirty="0">
                <a:solidFill>
                  <a:srgbClr val="0000FF"/>
                </a:solidFill>
              </a:rPr>
              <a:t>  Model</a:t>
            </a:r>
          </a:p>
        </p:txBody>
      </p:sp>
      <p:sp>
        <p:nvSpPr>
          <p:cNvPr id="41" name="TextBox 43"/>
          <p:cNvSpPr txBox="1">
            <a:spLocks noChangeArrowheads="1"/>
          </p:cNvSpPr>
          <p:nvPr/>
        </p:nvSpPr>
        <p:spPr bwMode="auto">
          <a:xfrm>
            <a:off x="5397500" y="2278063"/>
            <a:ext cx="12557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ltLang="en-US" dirty="0">
                <a:solidFill>
                  <a:srgbClr val="0000FF"/>
                </a:solidFill>
              </a:rPr>
              <a:t>}</a:t>
            </a:r>
            <a:r>
              <a:rPr lang="en-US" altLang="en-US" sz="1600" dirty="0">
                <a:solidFill>
                  <a:srgbClr val="0000FF"/>
                </a:solidFill>
              </a:rPr>
              <a:t>  Simuland</a:t>
            </a:r>
          </a:p>
        </p:txBody>
      </p:sp>
      <p:sp>
        <p:nvSpPr>
          <p:cNvPr id="42" name="Rectangle 20"/>
          <p:cNvSpPr>
            <a:spLocks noChangeArrowheads="1"/>
          </p:cNvSpPr>
          <p:nvPr/>
        </p:nvSpPr>
        <p:spPr bwMode="auto">
          <a:xfrm>
            <a:off x="381000" y="1819275"/>
            <a:ext cx="1377950" cy="454025"/>
          </a:xfrm>
          <a:prstGeom prst="rect">
            <a:avLst/>
          </a:prstGeom>
          <a:solidFill>
            <a:srgbClr val="EAEAEA"/>
          </a:solidFill>
          <a:ln w="19050" algn="ctr">
            <a:solidFill>
              <a:srgbClr val="FFFFFF"/>
            </a:solidFill>
            <a:round/>
            <a:headEnd/>
            <a:tailEnd type="stealth" w="lg" len="lg"/>
          </a:ln>
        </p:spPr>
        <p:txBody>
          <a:bodyPr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sz="2000" b="1" baseline="-25000" dirty="0">
              <a:cs typeface="Arial" charset="0"/>
            </a:endParaRPr>
          </a:p>
        </p:txBody>
      </p: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32</a:t>
            </a:fld>
            <a:endParaRPr lang="en-US" dirty="0"/>
          </a:p>
        </p:txBody>
      </p:sp>
    </p:spTree>
    <p:extLst>
      <p:ext uri="{BB962C8B-B14F-4D97-AF65-F5344CB8AC3E}">
        <p14:creationId xmlns:p14="http://schemas.microsoft.com/office/powerpoint/2010/main" val="12311090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1039558" y="5417372"/>
            <a:ext cx="4757194"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1pPr>
            <a:lvl2pPr marL="742950" indent="-28575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2pPr>
            <a:lvl3pPr marL="1143000" indent="-22860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3pPr>
            <a:lvl4pPr marL="1600200" indent="-22860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4pPr>
            <a:lvl5pPr marL="2057400" indent="-22860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9pPr>
          </a:lstStyle>
          <a:p>
            <a:pPr marL="342900" indent="-342900">
              <a:buFont typeface="Arial" panose="020B0604020202020204" pitchFamily="34" charset="0"/>
              <a:buChar char="•"/>
            </a:pPr>
            <a:r>
              <a:rPr lang="en-US" altLang="en-US" sz="2000" dirty="0" smtClean="0"/>
              <a:t>Red </a:t>
            </a:r>
            <a:r>
              <a:rPr lang="en-US" altLang="en-US" sz="2000" dirty="0"/>
              <a:t>casualties at </a:t>
            </a:r>
            <a:r>
              <a:rPr lang="en-US" altLang="en-US" sz="2000" dirty="0">
                <a:solidFill>
                  <a:srgbClr val="0000FF"/>
                </a:solidFill>
              </a:rPr>
              <a:t>time 50 only</a:t>
            </a:r>
          </a:p>
          <a:p>
            <a:pPr marL="342900" indent="-342900">
              <a:buFont typeface="Arial" panose="020B0604020202020204" pitchFamily="34" charset="0"/>
              <a:buChar char="•"/>
            </a:pPr>
            <a:r>
              <a:rPr lang="en-US" altLang="en-US" sz="2000" dirty="0" smtClean="0"/>
              <a:t>Model </a:t>
            </a:r>
            <a:r>
              <a:rPr lang="en-US" altLang="en-US" sz="2000" dirty="0">
                <a:sym typeface="Symbol" panose="05050102010706020507" pitchFamily="18" charset="2"/>
              </a:rPr>
              <a:t></a:t>
            </a:r>
            <a:r>
              <a:rPr lang="en-US" altLang="en-US" sz="2000" dirty="0"/>
              <a:t> simuland</a:t>
            </a:r>
          </a:p>
          <a:p>
            <a:pPr marL="342900" indent="-342900">
              <a:buFont typeface="Arial" panose="020B0604020202020204" pitchFamily="34" charset="0"/>
              <a:buChar char="•"/>
            </a:pPr>
            <a:r>
              <a:rPr lang="en-US" altLang="en-US" sz="2000" dirty="0" smtClean="0">
                <a:sym typeface="Symbol" panose="05050102010706020507" pitchFamily="18" charset="2"/>
              </a:rPr>
              <a:t></a:t>
            </a:r>
            <a:r>
              <a:rPr lang="en-US" altLang="en-US" sz="2000" dirty="0" smtClean="0"/>
              <a:t> </a:t>
            </a:r>
            <a:r>
              <a:rPr lang="en-US" altLang="en-US" sz="2000" dirty="0"/>
              <a:t>Model valid?</a:t>
            </a:r>
          </a:p>
        </p:txBody>
      </p:sp>
      <p:sp>
        <p:nvSpPr>
          <p:cNvPr id="8" name="Text Box 2"/>
          <p:cNvSpPr txBox="1">
            <a:spLocks noChangeArrowheads="1"/>
          </p:cNvSpPr>
          <p:nvPr/>
        </p:nvSpPr>
        <p:spPr bwMode="auto">
          <a:xfrm>
            <a:off x="457200" y="838200"/>
            <a:ext cx="11534172" cy="1215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1pPr>
            <a:lvl2pPr marL="742950" indent="-28575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2pPr>
            <a:lvl3pPr marL="1143000" indent="-22860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3pPr>
            <a:lvl4pPr marL="1600200" indent="-22860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4pPr>
            <a:lvl5pPr marL="2057400" indent="-22860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9pPr>
          </a:lstStyle>
          <a:p>
            <a:pPr>
              <a:spcAft>
                <a:spcPts val="600"/>
              </a:spcAft>
            </a:pPr>
            <a:r>
              <a:rPr lang="en-US" altLang="en-US" sz="2800" b="1" dirty="0" smtClean="0">
                <a:sym typeface="Symbol" panose="05050102010706020507" pitchFamily="18" charset="2"/>
              </a:rPr>
              <a:t>Time series example</a:t>
            </a:r>
            <a:r>
              <a:rPr lang="en-US" altLang="en-US" sz="2800" b="1" dirty="0">
                <a:sym typeface="Symbol" panose="05050102010706020507" pitchFamily="18" charset="2"/>
              </a:rPr>
              <a:t>:  Red </a:t>
            </a:r>
            <a:r>
              <a:rPr lang="en-US" altLang="en-US" sz="2800" b="1" dirty="0" smtClean="0">
                <a:sym typeface="Symbol" panose="05050102010706020507" pitchFamily="18" charset="2"/>
              </a:rPr>
              <a:t>casualties</a:t>
            </a:r>
            <a:endParaRPr lang="en-US" altLang="en-US" sz="1200" dirty="0"/>
          </a:p>
          <a:p>
            <a:pPr marL="342900" indent="-342900">
              <a:buFont typeface="Arial" panose="020B0604020202020204" pitchFamily="34" charset="0"/>
              <a:buChar char="•"/>
            </a:pPr>
            <a:r>
              <a:rPr lang="en-US" altLang="en-US" sz="2000" dirty="0" smtClean="0"/>
              <a:t>1 </a:t>
            </a:r>
            <a:r>
              <a:rPr lang="en-US" altLang="en-US" sz="2000" dirty="0"/>
              <a:t>“trial” of simuland, e.g., data from actual battle</a:t>
            </a:r>
          </a:p>
          <a:p>
            <a:pPr marL="342900" indent="-342900">
              <a:buFont typeface="Arial" panose="020B0604020202020204" pitchFamily="34" charset="0"/>
              <a:buChar char="•"/>
            </a:pPr>
            <a:r>
              <a:rPr lang="en-US" altLang="en-US" sz="2000" dirty="0" smtClean="0"/>
              <a:t>15 </a:t>
            </a:r>
            <a:r>
              <a:rPr lang="en-US" altLang="en-US" sz="2000" dirty="0"/>
              <a:t>trials (executions) of a model of the same battle</a:t>
            </a:r>
            <a:endParaRPr lang="en-US" altLang="en-US" sz="2000" i="1" dirty="0">
              <a:latin typeface="Times New Roman" panose="02020603050405020304" pitchFamily="18" charset="0"/>
            </a:endParaRPr>
          </a:p>
        </p:txBody>
      </p:sp>
      <p:sp>
        <p:nvSpPr>
          <p:cNvPr id="10" name="Text Box 2"/>
          <p:cNvSpPr txBox="1">
            <a:spLocks noChangeArrowheads="1"/>
          </p:cNvSpPr>
          <p:nvPr/>
        </p:nvSpPr>
        <p:spPr bwMode="auto">
          <a:xfrm>
            <a:off x="6288671" y="5417372"/>
            <a:ext cx="5142856"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1pPr>
            <a:lvl2pPr marL="742950" indent="-28575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2pPr>
            <a:lvl3pPr marL="1143000" indent="-22860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3pPr>
            <a:lvl4pPr marL="1600200" indent="-22860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4pPr>
            <a:lvl5pPr marL="2057400" indent="-22860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9pPr>
          </a:lstStyle>
          <a:p>
            <a:pPr marL="342900" indent="-342900">
              <a:buFont typeface="Arial" panose="020B0604020202020204" pitchFamily="34" charset="0"/>
              <a:buChar char="•"/>
            </a:pPr>
            <a:r>
              <a:rPr lang="en-US" altLang="en-US" sz="2000" dirty="0" smtClean="0"/>
              <a:t>Red </a:t>
            </a:r>
            <a:r>
              <a:rPr lang="en-US" altLang="en-US" sz="2000" dirty="0"/>
              <a:t>casualties at </a:t>
            </a:r>
            <a:r>
              <a:rPr lang="en-US" altLang="en-US" sz="2000" dirty="0">
                <a:solidFill>
                  <a:srgbClr val="0000FF"/>
                </a:solidFill>
              </a:rPr>
              <a:t>times 0–50</a:t>
            </a:r>
          </a:p>
          <a:p>
            <a:pPr marL="342900" indent="-342900">
              <a:buFont typeface="Arial" panose="020B0604020202020204" pitchFamily="34" charset="0"/>
              <a:buChar char="•"/>
            </a:pPr>
            <a:r>
              <a:rPr lang="en-US" altLang="en-US" sz="2000" dirty="0" smtClean="0"/>
              <a:t>Model </a:t>
            </a:r>
            <a:r>
              <a:rPr lang="en-US" altLang="en-US" sz="2000" dirty="0">
                <a:sym typeface="Symbol" panose="05050102010706020507" pitchFamily="18" charset="2"/>
              </a:rPr>
              <a:t>mostly </a:t>
            </a:r>
            <a:r>
              <a:rPr lang="en-US" altLang="en-US" sz="2000" dirty="0"/>
              <a:t> simuland</a:t>
            </a:r>
          </a:p>
          <a:p>
            <a:pPr marL="342900" indent="-342900">
              <a:buFont typeface="Arial" panose="020B0604020202020204" pitchFamily="34" charset="0"/>
              <a:buChar char="•"/>
            </a:pPr>
            <a:r>
              <a:rPr lang="en-US" altLang="en-US" sz="2000" dirty="0" smtClean="0">
                <a:sym typeface="Symbol" panose="05050102010706020507" pitchFamily="18" charset="2"/>
              </a:rPr>
              <a:t></a:t>
            </a:r>
            <a:r>
              <a:rPr lang="en-US" altLang="en-US" sz="2000" dirty="0" smtClean="0"/>
              <a:t> </a:t>
            </a:r>
            <a:r>
              <a:rPr lang="en-US" altLang="en-US" sz="2000" dirty="0"/>
              <a:t>Model not valid?</a:t>
            </a:r>
          </a:p>
        </p:txBody>
      </p:sp>
      <p:pic>
        <p:nvPicPr>
          <p:cNvPr id="11" name="Picture 3" descr="C:\Users\mpetty\Desktop\Working, IITSEC 2021\Saved 10\W&amp;WO, ACI Plot 0a, Timestep Time Series 2021-06-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 y="2145174"/>
            <a:ext cx="5446692"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C:\Users\mpetty\Desktop\Working, IITSEC 2021\Saved 10\W&amp;WO, ACI Plot 0b, Timestep Time Series 2021-06-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9980" y="2153112"/>
            <a:ext cx="5446692"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33</a:t>
            </a:fld>
            <a:endParaRPr lang="en-US" dirty="0"/>
          </a:p>
        </p:txBody>
      </p:sp>
    </p:spTree>
    <p:extLst>
      <p:ext uri="{BB962C8B-B14F-4D97-AF65-F5344CB8AC3E}">
        <p14:creationId xmlns:p14="http://schemas.microsoft.com/office/powerpoint/2010/main" val="1517693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416688" y="791898"/>
            <a:ext cx="10388279"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tabLst>
                <a:tab pos="342900" algn="l"/>
                <a:tab pos="687388" algn="l"/>
              </a:tabLst>
              <a:defRPr sz="800">
                <a:solidFill>
                  <a:schemeClr val="tx1"/>
                </a:solidFill>
                <a:latin typeface="Arial" panose="020B0604020202020204" pitchFamily="34" charset="0"/>
                <a:cs typeface="Arial" panose="020B0604020202020204" pitchFamily="34" charset="0"/>
              </a:defRPr>
            </a:lvl1pPr>
            <a:lvl2pPr marL="742950" indent="-285750" eaLnBrk="0" hangingPunct="0">
              <a:tabLst>
                <a:tab pos="342900" algn="l"/>
                <a:tab pos="687388" algn="l"/>
              </a:tabLst>
              <a:defRPr sz="800">
                <a:solidFill>
                  <a:schemeClr val="tx1"/>
                </a:solidFill>
                <a:latin typeface="Arial" panose="020B0604020202020204" pitchFamily="34" charset="0"/>
                <a:cs typeface="Arial" panose="020B0604020202020204" pitchFamily="34" charset="0"/>
              </a:defRPr>
            </a:lvl2pPr>
            <a:lvl3pPr marL="1143000" indent="-228600" eaLnBrk="0" hangingPunct="0">
              <a:tabLst>
                <a:tab pos="342900" algn="l"/>
                <a:tab pos="687388" algn="l"/>
              </a:tabLst>
              <a:defRPr sz="800">
                <a:solidFill>
                  <a:schemeClr val="tx1"/>
                </a:solidFill>
                <a:latin typeface="Arial" panose="020B0604020202020204" pitchFamily="34" charset="0"/>
                <a:cs typeface="Arial" panose="020B0604020202020204" pitchFamily="34" charset="0"/>
              </a:defRPr>
            </a:lvl3pPr>
            <a:lvl4pPr marL="1600200" indent="-228600" eaLnBrk="0" hangingPunct="0">
              <a:tabLst>
                <a:tab pos="342900" algn="l"/>
                <a:tab pos="687388" algn="l"/>
              </a:tabLst>
              <a:defRPr sz="800">
                <a:solidFill>
                  <a:schemeClr val="tx1"/>
                </a:solidFill>
                <a:latin typeface="Arial" panose="020B0604020202020204" pitchFamily="34" charset="0"/>
                <a:cs typeface="Arial" panose="020B0604020202020204" pitchFamily="34" charset="0"/>
              </a:defRPr>
            </a:lvl4pPr>
            <a:lvl5pPr marL="2057400" indent="-228600" eaLnBrk="0" hangingPunct="0">
              <a:tabLst>
                <a:tab pos="342900" algn="l"/>
                <a:tab pos="687388" algn="l"/>
              </a:tabLst>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42900" algn="l"/>
                <a:tab pos="687388" algn="l"/>
              </a:tabLs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42900" algn="l"/>
                <a:tab pos="687388" algn="l"/>
              </a:tabLs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42900" algn="l"/>
                <a:tab pos="687388" algn="l"/>
              </a:tabLs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42900" algn="l"/>
                <a:tab pos="687388" algn="l"/>
              </a:tabLst>
              <a:defRPr sz="800">
                <a:solidFill>
                  <a:schemeClr val="tx1"/>
                </a:solidFill>
                <a:latin typeface="Arial" panose="020B0604020202020204" pitchFamily="34" charset="0"/>
                <a:cs typeface="Arial" panose="020B0604020202020204" pitchFamily="34" charset="0"/>
              </a:defRPr>
            </a:lvl9pPr>
          </a:lstStyle>
          <a:p>
            <a:r>
              <a:rPr lang="en-US" altLang="en-US" sz="2800" b="1" dirty="0"/>
              <a:t>Example model:  Attrition combat</a:t>
            </a:r>
            <a:r>
              <a:rPr lang="en-US" altLang="en-US" sz="2800" dirty="0"/>
              <a:t> (1 of 4)</a:t>
            </a:r>
            <a:endParaRPr lang="en-US" altLang="en-US" sz="1600" dirty="0"/>
          </a:p>
          <a:p>
            <a:endParaRPr lang="en-US" altLang="en-US" sz="1200" dirty="0">
              <a:solidFill>
                <a:srgbClr val="0033CC"/>
              </a:solidFill>
            </a:endParaRPr>
          </a:p>
          <a:p>
            <a:pPr marL="457200" indent="-457200">
              <a:buFont typeface="Arial" panose="020B0604020202020204" pitchFamily="34" charset="0"/>
              <a:buChar char="•"/>
            </a:pPr>
            <a:r>
              <a:rPr lang="en-US" altLang="en-US" sz="2600" dirty="0" smtClean="0"/>
              <a:t>Description</a:t>
            </a:r>
            <a:endParaRPr lang="en-US" altLang="en-US" sz="2600" dirty="0"/>
          </a:p>
          <a:p>
            <a:pPr marL="798513" lvl="1" indent="-341313">
              <a:buFont typeface="Arial" panose="020B0604020202020204" pitchFamily="34" charset="0"/>
              <a:buChar char="–"/>
              <a:tabLst>
                <a:tab pos="342900" algn="l"/>
                <a:tab pos="798513" algn="l"/>
              </a:tabLst>
            </a:pPr>
            <a:r>
              <a:rPr lang="en-US" altLang="en-US" sz="2200" dirty="0" smtClean="0"/>
              <a:t>Force-on-force attrition</a:t>
            </a:r>
          </a:p>
          <a:p>
            <a:pPr marL="798513" lvl="1" indent="-341313">
              <a:buFont typeface="Arial" panose="020B0604020202020204" pitchFamily="34" charset="0"/>
              <a:buChar char="–"/>
              <a:tabLst>
                <a:tab pos="342900" algn="l"/>
                <a:tab pos="798513" algn="l"/>
              </a:tabLst>
            </a:pPr>
            <a:r>
              <a:rPr lang="en-US" altLang="en-US" sz="2200" dirty="0" smtClean="0"/>
              <a:t>Direct </a:t>
            </a:r>
            <a:r>
              <a:rPr lang="en-US" altLang="en-US" sz="2200" dirty="0"/>
              <a:t>fire </a:t>
            </a:r>
            <a:r>
              <a:rPr lang="en-US" altLang="en-US" sz="2200" dirty="0" smtClean="0"/>
              <a:t>only</a:t>
            </a:r>
          </a:p>
          <a:p>
            <a:pPr marL="798513" lvl="1" indent="-341313">
              <a:buFont typeface="Arial" panose="020B0604020202020204" pitchFamily="34" charset="0"/>
              <a:buChar char="–"/>
              <a:tabLst>
                <a:tab pos="342900" algn="l"/>
                <a:tab pos="798513" algn="l"/>
              </a:tabLst>
            </a:pPr>
            <a:r>
              <a:rPr lang="en-US" altLang="en-US" sz="2200" dirty="0" smtClean="0"/>
              <a:t>Battle </a:t>
            </a:r>
            <a:r>
              <a:rPr lang="en-US" altLang="en-US" sz="2200" dirty="0"/>
              <a:t>continues until one side “breaks”</a:t>
            </a:r>
          </a:p>
          <a:p>
            <a:pPr marL="798513" lvl="1" indent="-341313">
              <a:buFont typeface="Arial" panose="020B0604020202020204" pitchFamily="34" charset="0"/>
              <a:buChar char="–"/>
              <a:tabLst>
                <a:tab pos="342900" algn="l"/>
                <a:tab pos="798513" algn="l"/>
              </a:tabLst>
            </a:pPr>
            <a:r>
              <a:rPr lang="en-US" altLang="en-US" sz="2200" dirty="0" smtClean="0"/>
              <a:t>Parameters</a:t>
            </a:r>
            <a:r>
              <a:rPr lang="en-US" altLang="en-US" sz="2200" dirty="0"/>
              <a:t>:  strength, lethality, break point</a:t>
            </a:r>
          </a:p>
          <a:p>
            <a:pPr marL="798513" lvl="1" indent="-341313">
              <a:buFont typeface="Arial" panose="020B0604020202020204" pitchFamily="34" charset="0"/>
              <a:buChar char="–"/>
              <a:tabLst>
                <a:tab pos="342900" algn="l"/>
                <a:tab pos="798513" algn="l"/>
              </a:tabLst>
            </a:pPr>
            <a:r>
              <a:rPr lang="en-US" altLang="en-US" sz="2200" dirty="0" smtClean="0"/>
              <a:t>For </a:t>
            </a:r>
            <a:r>
              <a:rPr lang="en-US" altLang="en-US" sz="2200" dirty="0"/>
              <a:t>a given set of parameter values, who wins?</a:t>
            </a:r>
          </a:p>
        </p:txBody>
      </p:sp>
      <p:pic>
        <p:nvPicPr>
          <p:cNvPr id="4" name="Picture 2" descr="C:\Documents and Settings\Mikel Petty\Desktop\Marne Ger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0748" y="3711671"/>
            <a:ext cx="4581645" cy="274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C:\Documents and Settings\Mikel Petty\Desktop\Marne French.png"/>
          <p:cNvPicPr>
            <a:picLocks noChangeAspect="1" noChangeArrowheads="1"/>
          </p:cNvPicPr>
          <p:nvPr/>
        </p:nvPicPr>
        <p:blipFill>
          <a:blip r:embed="rId3"/>
          <a:srcRect/>
          <a:stretch>
            <a:fillRect/>
          </a:stretch>
        </p:blipFill>
        <p:spPr bwMode="auto">
          <a:xfrm>
            <a:off x="731014" y="3711671"/>
            <a:ext cx="4581645" cy="2748987"/>
          </a:xfrm>
          <a:prstGeom prst="rect">
            <a:avLst/>
          </a:prstGeom>
          <a:noFill/>
          <a:ln w="6350">
            <a:solidFill>
              <a:schemeClr val="bg1">
                <a:lumMod val="75000"/>
              </a:schemeClr>
            </a:solidFill>
          </a:ln>
          <a:extLst/>
        </p:spPr>
      </p:pic>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34</a:t>
            </a:fld>
            <a:endParaRPr lang="en-US" dirty="0"/>
          </a:p>
        </p:txBody>
      </p:sp>
    </p:spTree>
    <p:extLst>
      <p:ext uri="{BB962C8B-B14F-4D97-AF65-F5344CB8AC3E}">
        <p14:creationId xmlns:p14="http://schemas.microsoft.com/office/powerpoint/2010/main" val="27299287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665544" y="774540"/>
            <a:ext cx="9988952"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1pPr>
            <a:lvl2pPr marL="742950" indent="-28575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2pPr>
            <a:lvl3pPr marL="1143000" indent="-22860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3pPr>
            <a:lvl4pPr marL="1600200" indent="-22860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4pPr>
            <a:lvl5pPr marL="2057400" indent="-22860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9pPr>
          </a:lstStyle>
          <a:p>
            <a:r>
              <a:rPr lang="en-US" altLang="en-US" sz="2800" b="1" dirty="0">
                <a:sym typeface="Symbol" panose="05050102010706020507" pitchFamily="18" charset="2"/>
              </a:rPr>
              <a:t>Example model:  Attrition combat</a:t>
            </a:r>
            <a:r>
              <a:rPr lang="en-US" altLang="en-US" sz="2800" dirty="0">
                <a:solidFill>
                  <a:srgbClr val="000000"/>
                </a:solidFill>
              </a:rPr>
              <a:t> (2 of 4)</a:t>
            </a:r>
            <a:endParaRPr lang="en-US" altLang="en-US" sz="1600" dirty="0">
              <a:latin typeface="Times New Roman" panose="02020603050405020304" pitchFamily="18" charset="0"/>
            </a:endParaRPr>
          </a:p>
          <a:p>
            <a:endParaRPr lang="en-US" altLang="en-US" sz="1200" dirty="0"/>
          </a:p>
          <a:p>
            <a:pPr marL="914400" indent="-457200">
              <a:buFont typeface="Arial" panose="020B0604020202020204" pitchFamily="34" charset="0"/>
              <a:buChar char="•"/>
            </a:pPr>
            <a:r>
              <a:rPr lang="en-US" altLang="en-US" sz="2600" dirty="0" smtClean="0"/>
              <a:t>Markov </a:t>
            </a:r>
            <a:r>
              <a:rPr lang="en-US" altLang="en-US" sz="2600" dirty="0"/>
              <a:t>chain Lanchester attrition </a:t>
            </a:r>
            <a:r>
              <a:rPr lang="en-US" altLang="en-US" sz="2000" dirty="0"/>
              <a:t>[Strickland, 2011]</a:t>
            </a:r>
          </a:p>
          <a:p>
            <a:pPr marL="914400" indent="-457200">
              <a:buFont typeface="Arial" panose="020B0604020202020204" pitchFamily="34" charset="0"/>
              <a:buChar char="•"/>
            </a:pPr>
            <a:r>
              <a:rPr lang="en-US" altLang="en-US" sz="2600" dirty="0" smtClean="0"/>
              <a:t>Variables</a:t>
            </a:r>
            <a:endParaRPr lang="en-US" altLang="en-US" sz="2600" dirty="0"/>
          </a:p>
          <a:p>
            <a:pPr marL="1255713" lvl="1" indent="-341313">
              <a:buFont typeface="Arial" panose="020B0604020202020204" pitchFamily="34" charset="0"/>
              <a:buChar char="–"/>
              <a:tabLst>
                <a:tab pos="342900" algn="l"/>
                <a:tab pos="798513" algn="l"/>
              </a:tabLst>
            </a:pPr>
            <a:r>
              <a:rPr lang="en-US" altLang="en-US" sz="2200" dirty="0"/>
              <a:t>Blue strength	</a:t>
            </a:r>
            <a:r>
              <a:rPr lang="en-US" altLang="en-US" sz="2200" dirty="0" smtClean="0"/>
              <a:t>		</a:t>
            </a:r>
            <a:r>
              <a:rPr lang="en-US" altLang="en-US" sz="2200" i="1" dirty="0" smtClean="0">
                <a:latin typeface="Times New Roman" panose="02020603050405020304" pitchFamily="18" charset="0"/>
                <a:cs typeface="Times New Roman" panose="02020603050405020304" pitchFamily="18" charset="0"/>
              </a:rPr>
              <a:t>B</a:t>
            </a:r>
            <a:endParaRPr lang="en-US" altLang="en-US" sz="2200" i="1" dirty="0">
              <a:latin typeface="Times New Roman" panose="02020603050405020304" pitchFamily="18" charset="0"/>
              <a:cs typeface="Times New Roman" panose="02020603050405020304" pitchFamily="18" charset="0"/>
            </a:endParaRPr>
          </a:p>
          <a:p>
            <a:pPr marL="1255713" lvl="1" indent="-341313">
              <a:buFont typeface="Arial" panose="020B0604020202020204" pitchFamily="34" charset="0"/>
              <a:buChar char="–"/>
              <a:tabLst>
                <a:tab pos="342900" algn="l"/>
                <a:tab pos="798513" algn="l"/>
              </a:tabLst>
            </a:pPr>
            <a:r>
              <a:rPr lang="en-US" altLang="en-US" sz="2200" dirty="0"/>
              <a:t>Red strength	</a:t>
            </a:r>
            <a:r>
              <a:rPr lang="en-US" altLang="en-US" sz="2200" dirty="0" smtClean="0"/>
              <a:t>		</a:t>
            </a:r>
            <a:r>
              <a:rPr lang="en-US" altLang="en-US" sz="2200" i="1" dirty="0" smtClean="0">
                <a:latin typeface="Times New Roman" panose="02020603050405020304" pitchFamily="18" charset="0"/>
                <a:cs typeface="Times New Roman" panose="02020603050405020304" pitchFamily="18" charset="0"/>
              </a:rPr>
              <a:t>R</a:t>
            </a:r>
            <a:endParaRPr lang="en-US" altLang="en-US" sz="2200" i="1" dirty="0">
              <a:latin typeface="Times New Roman" panose="02020603050405020304" pitchFamily="18" charset="0"/>
              <a:cs typeface="Times New Roman" panose="02020603050405020304" pitchFamily="18" charset="0"/>
            </a:endParaRPr>
          </a:p>
          <a:p>
            <a:pPr marL="1255713" lvl="1" indent="-341313">
              <a:buFont typeface="Arial" panose="020B0604020202020204" pitchFamily="34" charset="0"/>
              <a:buChar char="–"/>
              <a:tabLst>
                <a:tab pos="342900" algn="l"/>
                <a:tab pos="798513" algn="l"/>
              </a:tabLst>
            </a:pPr>
            <a:r>
              <a:rPr lang="en-US" altLang="en-US" sz="2200" dirty="0"/>
              <a:t>Blue lethality (vs Red)	</a:t>
            </a:r>
            <a:r>
              <a:rPr lang="en-US" altLang="en-US" sz="2200" dirty="0" smtClean="0"/>
              <a:t>	</a:t>
            </a:r>
            <a:r>
              <a:rPr lang="en-US" altLang="en-US" sz="2200" i="1" dirty="0" smtClean="0">
                <a:latin typeface="Times New Roman" panose="02020603050405020304" pitchFamily="18" charset="0"/>
                <a:cs typeface="Times New Roman" panose="02020603050405020304" pitchFamily="18" charset="0"/>
              </a:rPr>
              <a:t>K</a:t>
            </a:r>
            <a:r>
              <a:rPr lang="en-US" altLang="en-US" sz="2200" i="1" baseline="-25000" dirty="0" smtClean="0"/>
              <a:t>B</a:t>
            </a:r>
            <a:endParaRPr lang="en-US" altLang="en-US" sz="2200" i="1" baseline="-25000" dirty="0"/>
          </a:p>
          <a:p>
            <a:pPr marL="1255713" lvl="1" indent="-341313">
              <a:buFont typeface="Arial" panose="020B0604020202020204" pitchFamily="34" charset="0"/>
              <a:buChar char="–"/>
              <a:tabLst>
                <a:tab pos="342900" algn="l"/>
                <a:tab pos="798513" algn="l"/>
              </a:tabLst>
            </a:pPr>
            <a:r>
              <a:rPr lang="en-US" altLang="en-US" sz="2200" dirty="0"/>
              <a:t>Red lethality (vs Blue)	</a:t>
            </a:r>
            <a:r>
              <a:rPr lang="en-US" altLang="en-US" sz="2200" dirty="0" smtClean="0"/>
              <a:t>	</a:t>
            </a:r>
            <a:r>
              <a:rPr lang="en-US" altLang="en-US" sz="2200" i="1" dirty="0" smtClean="0">
                <a:latin typeface="Times New Roman" panose="02020603050405020304" pitchFamily="18" charset="0"/>
                <a:cs typeface="Times New Roman" panose="02020603050405020304" pitchFamily="18" charset="0"/>
              </a:rPr>
              <a:t>K</a:t>
            </a:r>
            <a:r>
              <a:rPr lang="en-US" altLang="en-US" sz="2200" i="1" baseline="-25000" dirty="0"/>
              <a:t>R</a:t>
            </a:r>
          </a:p>
          <a:p>
            <a:pPr marL="1255713" lvl="1" indent="-341313">
              <a:buFont typeface="Arial" panose="020B0604020202020204" pitchFamily="34" charset="0"/>
              <a:buChar char="–"/>
              <a:tabLst>
                <a:tab pos="342900" algn="l"/>
                <a:tab pos="798513" algn="l"/>
              </a:tabLst>
            </a:pPr>
            <a:r>
              <a:rPr lang="en-US" altLang="en-US" sz="2200" dirty="0"/>
              <a:t>Blue force casualty rate	</a:t>
            </a:r>
            <a:r>
              <a:rPr lang="en-US" altLang="en-US" sz="2200" dirty="0" smtClean="0"/>
              <a:t>	</a:t>
            </a:r>
            <a:r>
              <a:rPr lang="el-GR" altLang="en-US" sz="2200" dirty="0">
                <a:latin typeface="Times New Roman" panose="02020603050405020304" pitchFamily="18" charset="0"/>
                <a:cs typeface="Times New Roman" panose="02020603050405020304" pitchFamily="18" charset="0"/>
              </a:rPr>
              <a:t> </a:t>
            </a:r>
            <a:r>
              <a:rPr lang="el-GR" altLang="en-US" sz="2200" dirty="0" smtClean="0">
                <a:latin typeface="Times New Roman" panose="02020603050405020304" pitchFamily="18" charset="0"/>
                <a:cs typeface="Times New Roman" panose="02020603050405020304" pitchFamily="18" charset="0"/>
              </a:rPr>
              <a:t>λ</a:t>
            </a:r>
            <a:r>
              <a:rPr lang="en-US" altLang="en-US" sz="2200" i="1" baseline="-25000" dirty="0" smtClean="0">
                <a:latin typeface="Times New Roman" panose="02020603050405020304" pitchFamily="18" charset="0"/>
                <a:cs typeface="Times New Roman" panose="02020603050405020304" pitchFamily="18" charset="0"/>
              </a:rPr>
              <a:t>B</a:t>
            </a:r>
            <a:r>
              <a:rPr lang="en-US" altLang="en-US" sz="2200" dirty="0" smtClean="0"/>
              <a:t> </a:t>
            </a:r>
            <a:r>
              <a:rPr lang="en-US" altLang="en-US" sz="2200" dirty="0"/>
              <a:t>= </a:t>
            </a:r>
            <a:r>
              <a:rPr lang="en-US" altLang="en-US" sz="2200" i="1" dirty="0">
                <a:latin typeface="Times New Roman" panose="02020603050405020304" pitchFamily="18" charset="0"/>
                <a:cs typeface="Times New Roman" panose="02020603050405020304" pitchFamily="18" charset="0"/>
              </a:rPr>
              <a:t>K</a:t>
            </a:r>
            <a:r>
              <a:rPr lang="en-US" altLang="en-US" sz="2200" i="1" baseline="-25000" dirty="0">
                <a:latin typeface="Times New Roman" panose="02020603050405020304" pitchFamily="18" charset="0"/>
                <a:cs typeface="Times New Roman" panose="02020603050405020304" pitchFamily="18" charset="0"/>
              </a:rPr>
              <a:t>R</a:t>
            </a:r>
            <a:r>
              <a:rPr lang="en-US" altLang="en-US" sz="2200" dirty="0"/>
              <a:t> ∙ </a:t>
            </a:r>
            <a:r>
              <a:rPr lang="en-US" altLang="en-US" sz="2200" i="1" dirty="0">
                <a:latin typeface="Times New Roman" panose="02020603050405020304" pitchFamily="18" charset="0"/>
                <a:cs typeface="Times New Roman" panose="02020603050405020304" pitchFamily="18" charset="0"/>
              </a:rPr>
              <a:t>R</a:t>
            </a:r>
          </a:p>
          <a:p>
            <a:pPr marL="1255713" lvl="1" indent="-341313">
              <a:buFont typeface="Arial" panose="020B0604020202020204" pitchFamily="34" charset="0"/>
              <a:buChar char="–"/>
              <a:tabLst>
                <a:tab pos="342900" algn="l"/>
                <a:tab pos="798513" algn="l"/>
              </a:tabLst>
            </a:pPr>
            <a:r>
              <a:rPr lang="en-US" altLang="en-US" sz="2200" dirty="0"/>
              <a:t>Red force casualty rate	</a:t>
            </a:r>
            <a:r>
              <a:rPr lang="en-US" altLang="en-US" sz="2200" dirty="0" smtClean="0"/>
              <a:t>	</a:t>
            </a:r>
            <a:r>
              <a:rPr lang="el-GR" altLang="en-US" sz="2200" dirty="0">
                <a:latin typeface="Times New Roman" panose="02020603050405020304" pitchFamily="18" charset="0"/>
                <a:cs typeface="Times New Roman" panose="02020603050405020304" pitchFamily="18" charset="0"/>
              </a:rPr>
              <a:t> λ</a:t>
            </a:r>
            <a:r>
              <a:rPr lang="en-US" altLang="en-US" sz="2200" i="1" baseline="-25000" dirty="0">
                <a:latin typeface="Times New Roman" panose="02020603050405020304" pitchFamily="18" charset="0"/>
                <a:cs typeface="Times New Roman" panose="02020603050405020304" pitchFamily="18" charset="0"/>
              </a:rPr>
              <a:t>R</a:t>
            </a:r>
            <a:r>
              <a:rPr lang="en-US" altLang="en-US" sz="2200" dirty="0" smtClean="0"/>
              <a:t> </a:t>
            </a:r>
            <a:r>
              <a:rPr lang="en-US" altLang="en-US" sz="2200" dirty="0"/>
              <a:t>= </a:t>
            </a:r>
            <a:r>
              <a:rPr lang="en-US" altLang="en-US" sz="2200" i="1" dirty="0" smtClean="0">
                <a:latin typeface="Times New Roman" panose="02020603050405020304" pitchFamily="18" charset="0"/>
              </a:rPr>
              <a:t>K</a:t>
            </a:r>
            <a:r>
              <a:rPr lang="en-US" altLang="en-US" sz="2200" i="1" baseline="-25000" dirty="0" smtClean="0">
                <a:latin typeface="Times New Roman" panose="02020603050405020304" pitchFamily="18" charset="0"/>
              </a:rPr>
              <a:t>B</a:t>
            </a:r>
            <a:r>
              <a:rPr lang="en-US" altLang="en-US" sz="2200" dirty="0" smtClean="0"/>
              <a:t> </a:t>
            </a:r>
            <a:r>
              <a:rPr lang="en-US" altLang="en-US" sz="2200" dirty="0"/>
              <a:t>∙ </a:t>
            </a:r>
            <a:r>
              <a:rPr lang="en-US" altLang="en-US" sz="2200" i="1" dirty="0">
                <a:latin typeface="Times New Roman" panose="02020603050405020304" pitchFamily="18" charset="0"/>
                <a:cs typeface="Times New Roman" panose="02020603050405020304" pitchFamily="18" charset="0"/>
              </a:rPr>
              <a:t>B</a:t>
            </a:r>
          </a:p>
          <a:p>
            <a:pPr marL="914400" lvl="1" indent="-457200">
              <a:buFont typeface="Arial" panose="020B0604020202020204" pitchFamily="34" charset="0"/>
              <a:buChar char="•"/>
            </a:pPr>
            <a:r>
              <a:rPr lang="en-US" altLang="en-US" sz="2600" dirty="0" smtClean="0"/>
              <a:t>Assumptions </a:t>
            </a:r>
            <a:r>
              <a:rPr lang="en-US" altLang="en-US" sz="2600" dirty="0"/>
              <a:t>and abstractions</a:t>
            </a:r>
          </a:p>
          <a:p>
            <a:pPr marL="1255713" lvl="1" indent="-341313">
              <a:buFont typeface="Arial" panose="020B0604020202020204" pitchFamily="34" charset="0"/>
              <a:buChar char="–"/>
              <a:tabLst>
                <a:tab pos="342900" algn="l"/>
                <a:tab pos="1198563" algn="l"/>
              </a:tabLst>
            </a:pPr>
            <a:r>
              <a:rPr lang="en-US" altLang="en-US" sz="2200" dirty="0"/>
              <a:t>Direct fire only, no area weapons</a:t>
            </a:r>
          </a:p>
          <a:p>
            <a:pPr marL="1255713" lvl="1" indent="-341313">
              <a:buFont typeface="Arial" panose="020B0604020202020204" pitchFamily="34" charset="0"/>
              <a:buChar char="–"/>
              <a:tabLst>
                <a:tab pos="342900" algn="l"/>
                <a:tab pos="1198563" algn="l"/>
              </a:tabLst>
            </a:pPr>
            <a:r>
              <a:rPr lang="en-US" altLang="en-US" sz="2200" dirty="0"/>
              <a:t>No maneuver</a:t>
            </a:r>
          </a:p>
          <a:p>
            <a:pPr marL="1255713" lvl="1" indent="-341313">
              <a:buFont typeface="Arial" panose="020B0604020202020204" pitchFamily="34" charset="0"/>
              <a:buChar char="–"/>
              <a:tabLst>
                <a:tab pos="342900" algn="l"/>
                <a:tab pos="1198563" algn="l"/>
              </a:tabLst>
            </a:pPr>
            <a:r>
              <a:rPr lang="en-US" altLang="en-US" sz="2200" dirty="0"/>
              <a:t>All shooters on a side have same lethality</a:t>
            </a:r>
          </a:p>
          <a:p>
            <a:pPr marL="1255713" lvl="1" indent="-341313">
              <a:buFont typeface="Arial" panose="020B0604020202020204" pitchFamily="34" charset="0"/>
              <a:buChar char="–"/>
              <a:tabLst>
                <a:tab pos="342900" algn="l"/>
                <a:tab pos="1198563" algn="l"/>
              </a:tabLst>
            </a:pPr>
            <a:r>
              <a:rPr lang="en-US" altLang="en-US" sz="2200" dirty="0"/>
              <a:t>Lethality does not change during battle, “stationary”</a:t>
            </a:r>
          </a:p>
          <a:p>
            <a:pPr marL="1255713" lvl="1" indent="-341313">
              <a:buFont typeface="Arial" panose="020B0604020202020204" pitchFamily="34" charset="0"/>
              <a:buChar char="–"/>
              <a:tabLst>
                <a:tab pos="342900" algn="l"/>
                <a:tab pos="1198563" algn="l"/>
              </a:tabLst>
            </a:pPr>
            <a:r>
              <a:rPr lang="en-US" altLang="en-US" sz="2200" dirty="0"/>
              <a:t>Multiple shooters can engage a single target</a:t>
            </a:r>
          </a:p>
        </p:txBody>
      </p: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35</a:t>
            </a:fld>
            <a:endParaRPr lang="en-US" dirty="0"/>
          </a:p>
        </p:txBody>
      </p:sp>
    </p:spTree>
    <p:extLst>
      <p:ext uri="{BB962C8B-B14F-4D97-AF65-F5344CB8AC3E}">
        <p14:creationId xmlns:p14="http://schemas.microsoft.com/office/powerpoint/2010/main" val="13983811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665544" y="774540"/>
            <a:ext cx="9988952" cy="5232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1pPr>
            <a:lvl2pPr marL="742950" indent="-28575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2pPr>
            <a:lvl3pPr marL="1143000" indent="-22860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3pPr>
            <a:lvl4pPr marL="1600200" indent="-22860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4pPr>
            <a:lvl5pPr marL="2057400" indent="-22860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9pPr>
          </a:lstStyle>
          <a:p>
            <a:r>
              <a:rPr lang="en-US" altLang="en-US" sz="2800" b="1" dirty="0">
                <a:sym typeface="Symbol" panose="05050102010706020507" pitchFamily="18" charset="2"/>
              </a:rPr>
              <a:t>Example model:  Attrition combat</a:t>
            </a:r>
            <a:r>
              <a:rPr lang="en-US" altLang="en-US" sz="2800" dirty="0">
                <a:solidFill>
                  <a:srgbClr val="000000"/>
                </a:solidFill>
              </a:rPr>
              <a:t> </a:t>
            </a:r>
            <a:r>
              <a:rPr lang="en-US" altLang="en-US" sz="2800" dirty="0" smtClean="0">
                <a:solidFill>
                  <a:srgbClr val="000000"/>
                </a:solidFill>
              </a:rPr>
              <a:t>(3 </a:t>
            </a:r>
            <a:r>
              <a:rPr lang="en-US" altLang="en-US" sz="2800" dirty="0">
                <a:solidFill>
                  <a:srgbClr val="000000"/>
                </a:solidFill>
              </a:rPr>
              <a:t>of 4)</a:t>
            </a:r>
            <a:endParaRPr lang="en-US" altLang="en-US" sz="1600" dirty="0">
              <a:latin typeface="Times New Roman" panose="02020603050405020304" pitchFamily="18" charset="0"/>
            </a:endParaRPr>
          </a:p>
          <a:p>
            <a:endParaRPr lang="en-US" altLang="en-US" sz="1200" dirty="0" smtClean="0"/>
          </a:p>
          <a:p>
            <a:pPr marL="914400" indent="-457200">
              <a:buFont typeface="Arial" panose="020B0604020202020204" pitchFamily="34" charset="0"/>
              <a:buChar char="•"/>
            </a:pPr>
            <a:r>
              <a:rPr lang="en-US" altLang="en-US" sz="2600" dirty="0" smtClean="0"/>
              <a:t>Model basis</a:t>
            </a:r>
            <a:endParaRPr lang="en-US" altLang="en-US" sz="2600" dirty="0"/>
          </a:p>
          <a:p>
            <a:pPr marL="1255713" lvl="1" indent="-341313">
              <a:buFont typeface="Arial" panose="020B0604020202020204" pitchFamily="34" charset="0"/>
              <a:buChar char="–"/>
              <a:tabLst>
                <a:tab pos="342900" algn="l"/>
                <a:tab pos="798513" algn="l"/>
              </a:tabLst>
            </a:pPr>
            <a:r>
              <a:rPr lang="en-US" altLang="en-US" sz="2200" dirty="0" smtClean="0"/>
              <a:t>Time </a:t>
            </a:r>
            <a:r>
              <a:rPr lang="en-US" altLang="en-US" sz="2200" dirty="0"/>
              <a:t>between Blue casualties exponentially distributed;</a:t>
            </a:r>
            <a:br>
              <a:rPr lang="en-US" altLang="en-US" sz="2200" dirty="0"/>
            </a:br>
            <a:r>
              <a:rPr lang="en-US" altLang="en-US" sz="2200" dirty="0" smtClean="0"/>
              <a:t>casualty </a:t>
            </a:r>
            <a:r>
              <a:rPr lang="en-US" altLang="en-US" sz="2200" dirty="0"/>
              <a:t>rate </a:t>
            </a:r>
            <a:r>
              <a:rPr lang="el-GR" altLang="en-US" sz="2200" dirty="0">
                <a:latin typeface="Times New Roman" panose="02020603050405020304" pitchFamily="18" charset="0"/>
                <a:cs typeface="Times New Roman" panose="02020603050405020304" pitchFamily="18" charset="0"/>
              </a:rPr>
              <a:t>λ</a:t>
            </a:r>
            <a:r>
              <a:rPr lang="en-US" altLang="en-US" sz="2200" i="1" baseline="-25000" dirty="0">
                <a:latin typeface="Times New Roman" panose="02020603050405020304" pitchFamily="18" charset="0"/>
                <a:cs typeface="Times New Roman" panose="02020603050405020304" pitchFamily="18" charset="0"/>
              </a:rPr>
              <a:t>B</a:t>
            </a:r>
            <a:r>
              <a:rPr lang="en-US" altLang="en-US" sz="2200" dirty="0">
                <a:latin typeface="Times New Roman" panose="02020603050405020304" pitchFamily="18" charset="0"/>
              </a:rPr>
              <a:t> = </a:t>
            </a:r>
            <a:r>
              <a:rPr lang="en-US" altLang="en-US" sz="2200" i="1" dirty="0">
                <a:latin typeface="Times New Roman" panose="02020603050405020304" pitchFamily="18" charset="0"/>
              </a:rPr>
              <a:t>K</a:t>
            </a:r>
            <a:r>
              <a:rPr lang="en-US" altLang="en-US" sz="2200" i="1" baseline="-25000" dirty="0">
                <a:latin typeface="Times New Roman" panose="02020603050405020304" pitchFamily="18" charset="0"/>
              </a:rPr>
              <a:t>R</a:t>
            </a:r>
            <a:r>
              <a:rPr lang="en-US" altLang="en-US" sz="2200" dirty="0">
                <a:latin typeface="Times New Roman" panose="02020603050405020304" pitchFamily="18" charset="0"/>
              </a:rPr>
              <a:t> </a:t>
            </a:r>
            <a:r>
              <a:rPr lang="en-US" altLang="en-US" sz="2200" dirty="0">
                <a:latin typeface="Times New Roman" panose="02020603050405020304" pitchFamily="18" charset="0"/>
                <a:cs typeface="Times New Roman" panose="02020603050405020304" pitchFamily="18" charset="0"/>
              </a:rPr>
              <a:t>∙</a:t>
            </a:r>
            <a:r>
              <a:rPr lang="en-US" altLang="en-US" sz="2200" dirty="0">
                <a:latin typeface="Times New Roman" panose="02020603050405020304" pitchFamily="18" charset="0"/>
              </a:rPr>
              <a:t> </a:t>
            </a:r>
            <a:r>
              <a:rPr lang="en-US" altLang="en-US" sz="2200" i="1" dirty="0">
                <a:latin typeface="Times New Roman" panose="02020603050405020304" pitchFamily="18" charset="0"/>
              </a:rPr>
              <a:t>R →</a:t>
            </a:r>
            <a:r>
              <a:rPr lang="en-US" altLang="en-US" sz="2200" dirty="0"/>
              <a:t> mean </a:t>
            </a:r>
            <a:r>
              <a:rPr lang="en-US" altLang="en-US" sz="2200" dirty="0" smtClean="0"/>
              <a:t>intercasuality </a:t>
            </a:r>
            <a:r>
              <a:rPr lang="en-US" altLang="en-US" sz="2200" dirty="0"/>
              <a:t>time </a:t>
            </a:r>
            <a:r>
              <a:rPr lang="en-US" altLang="en-US" sz="2200" dirty="0">
                <a:latin typeface="Times New Roman" panose="02020603050405020304" pitchFamily="18" charset="0"/>
              </a:rPr>
              <a:t>1/</a:t>
            </a:r>
            <a:r>
              <a:rPr lang="el-GR" altLang="en-US" sz="2200" dirty="0">
                <a:latin typeface="Times New Roman" panose="02020603050405020304" pitchFamily="18" charset="0"/>
                <a:cs typeface="Times New Roman" panose="02020603050405020304" pitchFamily="18" charset="0"/>
              </a:rPr>
              <a:t>λ</a:t>
            </a:r>
            <a:r>
              <a:rPr lang="en-US" altLang="en-US" sz="2200" i="1" baseline="-25000" dirty="0" smtClean="0">
                <a:latin typeface="Times New Roman" panose="02020603050405020304" pitchFamily="18" charset="0"/>
                <a:cs typeface="Times New Roman" panose="02020603050405020304" pitchFamily="18" charset="0"/>
              </a:rPr>
              <a:t>B</a:t>
            </a:r>
          </a:p>
          <a:p>
            <a:pPr marL="1255713" lvl="1" indent="-341313">
              <a:buFont typeface="Arial" panose="020B0604020202020204" pitchFamily="34" charset="0"/>
              <a:buChar char="–"/>
              <a:tabLst>
                <a:tab pos="342900" algn="l"/>
                <a:tab pos="798513" algn="l"/>
              </a:tabLst>
            </a:pPr>
            <a:r>
              <a:rPr lang="en-US" altLang="en-US" sz="2200" dirty="0"/>
              <a:t>Time between Red casualties exponentially distributed;</a:t>
            </a:r>
            <a:br>
              <a:rPr lang="en-US" altLang="en-US" sz="2200" dirty="0"/>
            </a:br>
            <a:r>
              <a:rPr lang="en-US" altLang="en-US" sz="2200" dirty="0" smtClean="0"/>
              <a:t>casualty </a:t>
            </a:r>
            <a:r>
              <a:rPr lang="en-US" altLang="en-US" sz="2200" dirty="0"/>
              <a:t>rate </a:t>
            </a:r>
            <a:r>
              <a:rPr lang="el-GR" altLang="en-US" sz="2200" dirty="0">
                <a:latin typeface="Times New Roman" panose="02020603050405020304" pitchFamily="18" charset="0"/>
                <a:cs typeface="Times New Roman" panose="02020603050405020304" pitchFamily="18" charset="0"/>
              </a:rPr>
              <a:t>λ</a:t>
            </a:r>
            <a:r>
              <a:rPr lang="en-US" altLang="en-US" sz="2200" i="1" baseline="-25000" dirty="0">
                <a:latin typeface="Times New Roman" panose="02020603050405020304" pitchFamily="18" charset="0"/>
                <a:cs typeface="Times New Roman" panose="02020603050405020304" pitchFamily="18" charset="0"/>
              </a:rPr>
              <a:t>R</a:t>
            </a:r>
            <a:r>
              <a:rPr lang="en-US" altLang="en-US" sz="2200" dirty="0">
                <a:latin typeface="Times New Roman" panose="02020603050405020304" pitchFamily="18" charset="0"/>
              </a:rPr>
              <a:t> = </a:t>
            </a:r>
            <a:r>
              <a:rPr lang="en-US" altLang="en-US" sz="2200" i="1" dirty="0">
                <a:latin typeface="Times New Roman" panose="02020603050405020304" pitchFamily="18" charset="0"/>
              </a:rPr>
              <a:t>K</a:t>
            </a:r>
            <a:r>
              <a:rPr lang="en-US" altLang="en-US" sz="2200" i="1" baseline="-25000" dirty="0">
                <a:latin typeface="Times New Roman" panose="02020603050405020304" pitchFamily="18" charset="0"/>
              </a:rPr>
              <a:t>B</a:t>
            </a:r>
            <a:r>
              <a:rPr lang="en-US" altLang="en-US" sz="2200" dirty="0">
                <a:latin typeface="Times New Roman" panose="02020603050405020304" pitchFamily="18" charset="0"/>
              </a:rPr>
              <a:t> </a:t>
            </a:r>
            <a:r>
              <a:rPr lang="en-US" altLang="en-US" sz="2200" dirty="0">
                <a:latin typeface="Times New Roman" panose="02020603050405020304" pitchFamily="18" charset="0"/>
                <a:cs typeface="Times New Roman" panose="02020603050405020304" pitchFamily="18" charset="0"/>
              </a:rPr>
              <a:t>∙</a:t>
            </a:r>
            <a:r>
              <a:rPr lang="en-US" altLang="en-US" sz="2200" dirty="0">
                <a:latin typeface="Times New Roman" panose="02020603050405020304" pitchFamily="18" charset="0"/>
              </a:rPr>
              <a:t> </a:t>
            </a:r>
            <a:r>
              <a:rPr lang="en-US" altLang="en-US" sz="2200" i="1" dirty="0">
                <a:latin typeface="Times New Roman" panose="02020603050405020304" pitchFamily="18" charset="0"/>
              </a:rPr>
              <a:t>B →</a:t>
            </a:r>
            <a:r>
              <a:rPr lang="en-US" altLang="en-US" sz="2200" dirty="0"/>
              <a:t> mean </a:t>
            </a:r>
            <a:r>
              <a:rPr lang="en-US" altLang="en-US" sz="2200" dirty="0" smtClean="0"/>
              <a:t>intercasuality </a:t>
            </a:r>
            <a:r>
              <a:rPr lang="en-US" altLang="en-US" sz="2200" dirty="0"/>
              <a:t>time </a:t>
            </a:r>
            <a:r>
              <a:rPr lang="en-US" altLang="en-US" sz="2200" dirty="0">
                <a:latin typeface="Times New Roman" panose="02020603050405020304" pitchFamily="18" charset="0"/>
              </a:rPr>
              <a:t>1/</a:t>
            </a:r>
            <a:r>
              <a:rPr lang="el-GR" altLang="en-US" sz="2200" dirty="0">
                <a:latin typeface="Times New Roman" panose="02020603050405020304" pitchFamily="18" charset="0"/>
                <a:cs typeface="Times New Roman" panose="02020603050405020304" pitchFamily="18" charset="0"/>
              </a:rPr>
              <a:t>λ</a:t>
            </a:r>
            <a:r>
              <a:rPr lang="en-US" altLang="en-US" sz="2200" i="1" baseline="-25000" dirty="0">
                <a:latin typeface="Times New Roman" panose="02020603050405020304" pitchFamily="18" charset="0"/>
                <a:cs typeface="Times New Roman" panose="02020603050405020304" pitchFamily="18" charset="0"/>
              </a:rPr>
              <a:t>R</a:t>
            </a:r>
            <a:endParaRPr lang="en-US" altLang="en-US" sz="2200" dirty="0"/>
          </a:p>
          <a:p>
            <a:pPr marL="914400" lvl="1" indent="-457200">
              <a:buFont typeface="Arial" panose="020B0604020202020204" pitchFamily="34" charset="0"/>
              <a:buChar char="•"/>
            </a:pPr>
            <a:r>
              <a:rPr lang="en-US" altLang="en-US" sz="2600" dirty="0" smtClean="0"/>
              <a:t>Model Logic</a:t>
            </a:r>
            <a:endParaRPr lang="en-US" altLang="en-US" sz="2600" dirty="0"/>
          </a:p>
          <a:p>
            <a:pPr marL="1255713" lvl="1" indent="-341313">
              <a:buFont typeface="Arial" panose="020B0604020202020204" pitchFamily="34" charset="0"/>
              <a:buChar char="–"/>
              <a:tabLst>
                <a:tab pos="342900" algn="l"/>
                <a:tab pos="1198563" algn="l"/>
              </a:tabLst>
            </a:pPr>
            <a:r>
              <a:rPr lang="en-US" altLang="en-US" sz="2200" dirty="0" smtClean="0"/>
              <a:t>Stochastically </a:t>
            </a:r>
            <a:r>
              <a:rPr lang="en-US" altLang="en-US" sz="2200" dirty="0"/>
              <a:t>generate times of first Blue and Red</a:t>
            </a:r>
            <a:br>
              <a:rPr lang="en-US" altLang="en-US" sz="2200" dirty="0"/>
            </a:br>
            <a:r>
              <a:rPr lang="en-US" altLang="en-US" sz="2200" dirty="0" smtClean="0"/>
              <a:t>casualties </a:t>
            </a:r>
            <a:r>
              <a:rPr lang="en-US" altLang="en-US" sz="2200" dirty="0"/>
              <a:t>using the appropriate casualty </a:t>
            </a:r>
            <a:r>
              <a:rPr lang="en-US" altLang="en-US" sz="2200" dirty="0" smtClean="0"/>
              <a:t>rate</a:t>
            </a:r>
            <a:endParaRPr lang="en-US" altLang="en-US" sz="2200" i="1" dirty="0" smtClean="0">
              <a:latin typeface="Times New Roman" panose="02020603050405020304" pitchFamily="18" charset="0"/>
            </a:endParaRPr>
          </a:p>
          <a:p>
            <a:pPr marL="1255713" lvl="1" indent="-341313">
              <a:buFont typeface="Arial" panose="020B0604020202020204" pitchFamily="34" charset="0"/>
              <a:buChar char="–"/>
              <a:tabLst>
                <a:tab pos="342900" algn="l"/>
                <a:tab pos="1198563" algn="l"/>
              </a:tabLst>
            </a:pPr>
            <a:r>
              <a:rPr lang="en-US" altLang="en-US" sz="2200" dirty="0" smtClean="0"/>
              <a:t>Advance </a:t>
            </a:r>
            <a:r>
              <a:rPr lang="en-US" altLang="en-US" sz="2200" dirty="0"/>
              <a:t>time to earlier casualty </a:t>
            </a:r>
            <a:r>
              <a:rPr lang="en-US" altLang="en-US" sz="2200" dirty="0" smtClean="0"/>
              <a:t>time</a:t>
            </a:r>
          </a:p>
          <a:p>
            <a:pPr marL="1255713" lvl="1" indent="-341313">
              <a:buFont typeface="Arial" panose="020B0604020202020204" pitchFamily="34" charset="0"/>
              <a:buChar char="–"/>
              <a:tabLst>
                <a:tab pos="342900" algn="l"/>
                <a:tab pos="1198563" algn="l"/>
              </a:tabLst>
            </a:pPr>
            <a:r>
              <a:rPr lang="en-US" altLang="en-US" sz="2200" dirty="0" smtClean="0"/>
              <a:t>Decrement </a:t>
            </a:r>
            <a:r>
              <a:rPr lang="en-US" altLang="en-US" sz="2200" dirty="0"/>
              <a:t>strength of earlier casualty’s </a:t>
            </a:r>
            <a:r>
              <a:rPr lang="en-US" altLang="en-US" sz="2200" dirty="0" smtClean="0"/>
              <a:t>side</a:t>
            </a:r>
            <a:endParaRPr lang="en-US" altLang="en-US" sz="2200" i="1" baseline="-25000" dirty="0" smtClean="0">
              <a:latin typeface="Times New Roman" panose="02020603050405020304" pitchFamily="18" charset="0"/>
            </a:endParaRPr>
          </a:p>
          <a:p>
            <a:pPr marL="1255713" lvl="1" indent="-341313">
              <a:buFont typeface="Arial" panose="020B0604020202020204" pitchFamily="34" charset="0"/>
              <a:buChar char="–"/>
              <a:tabLst>
                <a:tab pos="342900" algn="l"/>
                <a:tab pos="1198563" algn="l"/>
              </a:tabLst>
            </a:pPr>
            <a:r>
              <a:rPr lang="en-US" altLang="en-US" sz="2200" dirty="0" smtClean="0"/>
              <a:t>Compare </a:t>
            </a:r>
            <a:r>
              <a:rPr lang="en-US" altLang="en-US" sz="2200" dirty="0"/>
              <a:t>decremented side’s strength to break </a:t>
            </a:r>
            <a:r>
              <a:rPr lang="en-US" altLang="en-US" sz="2200" dirty="0" smtClean="0"/>
              <a:t>strength</a:t>
            </a:r>
            <a:endParaRPr lang="en-US" altLang="en-US" sz="2200" dirty="0" smtClean="0">
              <a:latin typeface="Times New Roman" panose="02020603050405020304" pitchFamily="18" charset="0"/>
            </a:endParaRPr>
          </a:p>
          <a:p>
            <a:pPr marL="1255713" lvl="1" indent="-341313">
              <a:buFont typeface="Arial" panose="020B0604020202020204" pitchFamily="34" charset="0"/>
              <a:buChar char="–"/>
              <a:tabLst>
                <a:tab pos="342900" algn="l"/>
                <a:tab pos="1198563" algn="l"/>
              </a:tabLst>
            </a:pPr>
            <a:r>
              <a:rPr lang="en-US" altLang="en-US" sz="2200" dirty="0" smtClean="0"/>
              <a:t>Generate </a:t>
            </a:r>
            <a:r>
              <a:rPr lang="en-US" altLang="en-US" sz="2200" dirty="0"/>
              <a:t>time of next casualty for decremented </a:t>
            </a:r>
            <a:r>
              <a:rPr lang="en-US" altLang="en-US" sz="2200" dirty="0" smtClean="0"/>
              <a:t>side</a:t>
            </a:r>
          </a:p>
          <a:p>
            <a:pPr marL="1255713" lvl="1" indent="-341313">
              <a:buFont typeface="Arial" panose="020B0604020202020204" pitchFamily="34" charset="0"/>
              <a:buChar char="–"/>
              <a:tabLst>
                <a:tab pos="342900" algn="l"/>
                <a:tab pos="1198563" algn="l"/>
              </a:tabLst>
            </a:pPr>
            <a:r>
              <a:rPr lang="en-US" altLang="en-US" sz="2200" dirty="0" smtClean="0"/>
              <a:t>Repeat </a:t>
            </a:r>
            <a:r>
              <a:rPr lang="en-US" altLang="en-US" sz="2200" dirty="0"/>
              <a:t>until one side breaks</a:t>
            </a:r>
          </a:p>
        </p:txBody>
      </p:sp>
      <p:sp>
        <p:nvSpPr>
          <p:cNvPr id="4" name="Freeform 8"/>
          <p:cNvSpPr>
            <a:spLocks/>
          </p:cNvSpPr>
          <p:nvPr/>
        </p:nvSpPr>
        <p:spPr bwMode="auto">
          <a:xfrm>
            <a:off x="1385098" y="4421492"/>
            <a:ext cx="228600" cy="1393825"/>
          </a:xfrm>
          <a:custGeom>
            <a:avLst/>
            <a:gdLst>
              <a:gd name="T0" fmla="*/ 2147483647 w 144"/>
              <a:gd name="T1" fmla="*/ 2147483647 h 632"/>
              <a:gd name="T2" fmla="*/ 0 w 144"/>
              <a:gd name="T3" fmla="*/ 2147483647 h 632"/>
              <a:gd name="T4" fmla="*/ 0 w 144"/>
              <a:gd name="T5" fmla="*/ 0 h 632"/>
              <a:gd name="T6" fmla="*/ 2147483647 w 144"/>
              <a:gd name="T7" fmla="*/ 0 h 632"/>
              <a:gd name="T8" fmla="*/ 0 60000 65536"/>
              <a:gd name="T9" fmla="*/ 0 60000 65536"/>
              <a:gd name="T10" fmla="*/ 0 60000 65536"/>
              <a:gd name="T11" fmla="*/ 0 60000 65536"/>
              <a:gd name="T12" fmla="*/ 0 w 144"/>
              <a:gd name="T13" fmla="*/ 0 h 632"/>
              <a:gd name="T14" fmla="*/ 144 w 144"/>
              <a:gd name="T15" fmla="*/ 632 h 632"/>
            </a:gdLst>
            <a:ahLst/>
            <a:cxnLst>
              <a:cxn ang="T8">
                <a:pos x="T0" y="T1"/>
              </a:cxn>
              <a:cxn ang="T9">
                <a:pos x="T2" y="T3"/>
              </a:cxn>
              <a:cxn ang="T10">
                <a:pos x="T4" y="T5"/>
              </a:cxn>
              <a:cxn ang="T11">
                <a:pos x="T6" y="T7"/>
              </a:cxn>
            </a:cxnLst>
            <a:rect l="T12" t="T13" r="T14" b="T15"/>
            <a:pathLst>
              <a:path w="144" h="632">
                <a:moveTo>
                  <a:pt x="144" y="632"/>
                </a:moveTo>
                <a:lnTo>
                  <a:pt x="0" y="632"/>
                </a:lnTo>
                <a:lnTo>
                  <a:pt x="0" y="0"/>
                </a:lnTo>
                <a:lnTo>
                  <a:pt x="144" y="0"/>
                </a:lnTo>
              </a:path>
            </a:pathLst>
          </a:custGeom>
          <a:noFill/>
          <a:ln w="12700" cap="flat" cmpd="sng">
            <a:solidFill>
              <a:schemeClr val="bg2"/>
            </a:solidFill>
            <a:prstDash val="solid"/>
            <a:round/>
            <a:headEnd type="none" w="med" len="med"/>
            <a:tailEnd type="stealth" w="lg" len="lg"/>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36</a:t>
            </a:fld>
            <a:endParaRPr lang="en-US" dirty="0"/>
          </a:p>
        </p:txBody>
      </p:sp>
    </p:spTree>
    <p:extLst>
      <p:ext uri="{BB962C8B-B14F-4D97-AF65-F5344CB8AC3E}">
        <p14:creationId xmlns:p14="http://schemas.microsoft.com/office/powerpoint/2010/main" val="9867384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665544" y="774540"/>
            <a:ext cx="998895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1pPr>
            <a:lvl2pPr marL="742950" indent="-28575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2pPr>
            <a:lvl3pPr marL="1143000" indent="-22860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3pPr>
            <a:lvl4pPr marL="1600200" indent="-22860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4pPr>
            <a:lvl5pPr marL="2057400" indent="-22860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9pPr>
          </a:lstStyle>
          <a:p>
            <a:r>
              <a:rPr lang="en-US" altLang="en-US" sz="2800" b="1" dirty="0">
                <a:sym typeface="Symbol" panose="05050102010706020507" pitchFamily="18" charset="2"/>
              </a:rPr>
              <a:t>Example model:  Attrition combat</a:t>
            </a:r>
            <a:r>
              <a:rPr lang="en-US" altLang="en-US" sz="2800" dirty="0">
                <a:solidFill>
                  <a:srgbClr val="000000"/>
                </a:solidFill>
              </a:rPr>
              <a:t> </a:t>
            </a:r>
            <a:r>
              <a:rPr lang="en-US" altLang="en-US" sz="2800" dirty="0" smtClean="0">
                <a:solidFill>
                  <a:srgbClr val="000000"/>
                </a:solidFill>
              </a:rPr>
              <a:t>(4 </a:t>
            </a:r>
            <a:r>
              <a:rPr lang="en-US" altLang="en-US" sz="2800" dirty="0">
                <a:solidFill>
                  <a:srgbClr val="000000"/>
                </a:solidFill>
              </a:rPr>
              <a:t>of 4)</a:t>
            </a:r>
            <a:endParaRPr lang="en-US" altLang="en-US" sz="1600" dirty="0">
              <a:latin typeface="Times New Roman" panose="02020603050405020304" pitchFamily="18" charset="0"/>
            </a:endParaRPr>
          </a:p>
          <a:p>
            <a:endParaRPr lang="en-US" altLang="en-US" sz="1200" dirty="0" smtClean="0"/>
          </a:p>
        </p:txBody>
      </p:sp>
      <p:pic>
        <p:nvPicPr>
          <p:cNvPr id="5" name="Picture 3" descr="C:\Users\mpetty\Desktop\Working, IITSEC 2021\Saved 10\V4, ACI Plot 1, Event Time Series 2021-06-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799" y="1371599"/>
            <a:ext cx="6939024" cy="4676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2"/>
          <p:cNvSpPr txBox="1">
            <a:spLocks noChangeArrowheads="1"/>
          </p:cNvSpPr>
          <p:nvPr/>
        </p:nvSpPr>
        <p:spPr bwMode="auto">
          <a:xfrm>
            <a:off x="2656390" y="5999504"/>
            <a:ext cx="822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1pPr>
            <a:lvl2pPr marL="742950" indent="-28575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2pPr>
            <a:lvl3pPr marL="1143000" indent="-22860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3pPr>
            <a:lvl4pPr marL="1600200" indent="-22860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4pPr>
            <a:lvl5pPr marL="2057400" indent="-22860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9pPr>
          </a:lstStyle>
          <a:p>
            <a:pPr marL="342900" indent="-342900">
              <a:buFont typeface="Arial" panose="020B0604020202020204" pitchFamily="34" charset="0"/>
              <a:buChar char="•"/>
            </a:pPr>
            <a:r>
              <a:rPr lang="en-US" altLang="en-US" sz="2000" dirty="0" smtClean="0"/>
              <a:t>30 </a:t>
            </a:r>
            <a:r>
              <a:rPr lang="en-US" altLang="en-US" sz="2000" dirty="0"/>
              <a:t>trials of model</a:t>
            </a:r>
            <a:endParaRPr lang="en-US" altLang="en-US" sz="2000" dirty="0">
              <a:solidFill>
                <a:srgbClr val="0000FF"/>
              </a:solidFill>
            </a:endParaRPr>
          </a:p>
          <a:p>
            <a:pPr marL="342900" indent="-342900">
              <a:buFont typeface="Arial" panose="020B0604020202020204" pitchFamily="34" charset="0"/>
              <a:buChar char="•"/>
            </a:pPr>
            <a:r>
              <a:rPr lang="en-US" altLang="en-US" sz="2000" dirty="0" smtClean="0"/>
              <a:t>4</a:t>
            </a:r>
            <a:r>
              <a:rPr lang="en-US" altLang="en-US" sz="2000" dirty="0">
                <a:sym typeface="Symbol" panose="05050102010706020507" pitchFamily="18" charset="2"/>
              </a:rPr>
              <a:t></a:t>
            </a:r>
            <a:r>
              <a:rPr lang="en-US" altLang="en-US" sz="2000" dirty="0"/>
              <a:t> time series:  Red strength, casualties, Blue strength, casualties</a:t>
            </a:r>
          </a:p>
        </p:txBody>
      </p: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37</a:t>
            </a:fld>
            <a:endParaRPr lang="en-US" dirty="0"/>
          </a:p>
        </p:txBody>
      </p:sp>
    </p:spTree>
    <p:extLst>
      <p:ext uri="{BB962C8B-B14F-4D97-AF65-F5344CB8AC3E}">
        <p14:creationId xmlns:p14="http://schemas.microsoft.com/office/powerpoint/2010/main" val="21018378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648182" y="947406"/>
            <a:ext cx="9988952"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1pPr>
            <a:lvl2pPr marL="742950" indent="-28575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2pPr>
            <a:lvl3pPr marL="1143000" indent="-22860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3pPr>
            <a:lvl4pPr marL="1600200" indent="-22860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4pPr>
            <a:lvl5pPr marL="2057400" indent="-22860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9pPr>
          </a:lstStyle>
          <a:p>
            <a:pPr marL="457200" indent="-457200">
              <a:spcAft>
                <a:spcPts val="600"/>
              </a:spcAft>
            </a:pPr>
            <a:r>
              <a:rPr lang="en-US" altLang="en-US" sz="2800" b="1" dirty="0" smtClean="0">
                <a:sym typeface="Symbol" panose="05050102010706020507" pitchFamily="18" charset="2"/>
              </a:rPr>
              <a:t>Time Series Validation: </a:t>
            </a:r>
            <a:r>
              <a:rPr lang="en-US" altLang="en-US" sz="2800" b="1" dirty="0"/>
              <a:t>Advanced Methods (not covered</a:t>
            </a:r>
            <a:r>
              <a:rPr lang="en-US" altLang="en-US" sz="2800" b="1" dirty="0" smtClean="0"/>
              <a:t>)</a:t>
            </a:r>
            <a:endParaRPr lang="en-US" altLang="en-US" sz="1200" dirty="0" smtClean="0"/>
          </a:p>
          <a:p>
            <a:pPr marL="798513" lvl="1" indent="-341313">
              <a:buFont typeface="Arial" panose="020B0604020202020204" pitchFamily="34" charset="0"/>
              <a:buChar char="•"/>
              <a:tabLst>
                <a:tab pos="342900" algn="l"/>
                <a:tab pos="798513" algn="l"/>
              </a:tabLst>
            </a:pPr>
            <a:r>
              <a:rPr lang="en-US" altLang="en-US" sz="2400" dirty="0" smtClean="0"/>
              <a:t>Confidence </a:t>
            </a:r>
            <a:r>
              <a:rPr lang="en-US" altLang="en-US" sz="2400" dirty="0"/>
              <a:t>interval methods (examples follow</a:t>
            </a:r>
            <a:r>
              <a:rPr lang="en-US" altLang="en-US" sz="2400" dirty="0" smtClean="0"/>
              <a:t>)</a:t>
            </a:r>
            <a:endParaRPr lang="en-US" altLang="en-US" sz="2400" dirty="0"/>
          </a:p>
        </p:txBody>
      </p:sp>
      <p:grpSp>
        <p:nvGrpSpPr>
          <p:cNvPr id="30" name="Group 29"/>
          <p:cNvGrpSpPr/>
          <p:nvPr/>
        </p:nvGrpSpPr>
        <p:grpSpPr>
          <a:xfrm>
            <a:off x="509286" y="2297478"/>
            <a:ext cx="11169570" cy="4242221"/>
            <a:chOff x="457200" y="2268538"/>
            <a:chExt cx="8229600" cy="3541712"/>
          </a:xfrm>
        </p:grpSpPr>
        <p:sp>
          <p:nvSpPr>
            <p:cNvPr id="31" name="Rectangle 30"/>
            <p:cNvSpPr/>
            <p:nvPr/>
          </p:nvSpPr>
          <p:spPr bwMode="auto">
            <a:xfrm>
              <a:off x="457200" y="2268538"/>
              <a:ext cx="990600" cy="685800"/>
            </a:xfrm>
            <a:prstGeom prst="rect">
              <a:avLst/>
            </a:prstGeom>
            <a:solidFill>
              <a:schemeClr val="bg1">
                <a:lumMod val="85000"/>
              </a:schemeClr>
            </a:solidFill>
            <a:ln w="19050" cap="flat" cmpd="sng" algn="ctr">
              <a:solidFill>
                <a:schemeClr val="bg1"/>
              </a:solidFill>
              <a:prstDash val="solid"/>
              <a:round/>
              <a:headEnd type="none" w="med" len="med"/>
              <a:tailEnd type="stealth" w="lg" len="lg"/>
            </a:ln>
            <a:effectLst/>
            <a:extLst/>
          </p:spPr>
          <p:txBody>
            <a:bodyPr wrap="none" anchor="ctr"/>
            <a:lstStyle/>
            <a:p>
              <a:pPr algn="ctr" eaLnBrk="0" hangingPunct="0">
                <a:defRPr/>
              </a:pPr>
              <a:r>
                <a:rPr lang="en-US" sz="2000" dirty="0">
                  <a:latin typeface="Arial" charset="0"/>
                  <a:cs typeface="Arial" charset="0"/>
                </a:rPr>
                <a:t>Method</a:t>
              </a:r>
            </a:p>
          </p:txBody>
        </p:sp>
        <p:sp>
          <p:nvSpPr>
            <p:cNvPr id="32" name="Rectangle 31"/>
            <p:cNvSpPr/>
            <p:nvPr/>
          </p:nvSpPr>
          <p:spPr bwMode="auto">
            <a:xfrm>
              <a:off x="1447800" y="2268538"/>
              <a:ext cx="1143000" cy="685800"/>
            </a:xfrm>
            <a:prstGeom prst="rect">
              <a:avLst/>
            </a:prstGeom>
            <a:solidFill>
              <a:schemeClr val="bg1">
                <a:lumMod val="85000"/>
              </a:schemeClr>
            </a:solidFill>
            <a:ln w="19050" cap="flat" cmpd="sng" algn="ctr">
              <a:solidFill>
                <a:schemeClr val="bg1"/>
              </a:solidFill>
              <a:prstDash val="solid"/>
              <a:round/>
              <a:headEnd type="none" w="med" len="med"/>
              <a:tailEnd type="stealth" w="lg" len="lg"/>
            </a:ln>
            <a:effectLst/>
            <a:extLst/>
          </p:spPr>
          <p:txBody>
            <a:bodyPr wrap="none" anchor="ctr"/>
            <a:lstStyle/>
            <a:p>
              <a:pPr algn="ctr" eaLnBrk="0" hangingPunct="0">
                <a:defRPr/>
              </a:pPr>
              <a:r>
                <a:rPr lang="en-US" sz="2000" dirty="0">
                  <a:latin typeface="Arial" charset="0"/>
                  <a:cs typeface="Arial" charset="0"/>
                </a:rPr>
                <a:t>Simuland</a:t>
              </a:r>
            </a:p>
            <a:p>
              <a:pPr algn="ctr" eaLnBrk="0" hangingPunct="0">
                <a:defRPr/>
              </a:pPr>
              <a:r>
                <a:rPr lang="en-US" sz="2000" dirty="0">
                  <a:latin typeface="Arial" charset="0"/>
                  <a:cs typeface="Arial" charset="0"/>
                </a:rPr>
                <a:t>trials</a:t>
              </a:r>
            </a:p>
          </p:txBody>
        </p:sp>
        <p:sp>
          <p:nvSpPr>
            <p:cNvPr id="33" name="Rectangle 32"/>
            <p:cNvSpPr/>
            <p:nvPr/>
          </p:nvSpPr>
          <p:spPr bwMode="auto">
            <a:xfrm>
              <a:off x="2590800" y="2268538"/>
              <a:ext cx="1143000" cy="685800"/>
            </a:xfrm>
            <a:prstGeom prst="rect">
              <a:avLst/>
            </a:prstGeom>
            <a:solidFill>
              <a:schemeClr val="bg1">
                <a:lumMod val="85000"/>
              </a:schemeClr>
            </a:solidFill>
            <a:ln w="19050" cap="flat" cmpd="sng" algn="ctr">
              <a:solidFill>
                <a:schemeClr val="bg1"/>
              </a:solidFill>
              <a:prstDash val="solid"/>
              <a:round/>
              <a:headEnd type="none" w="med" len="med"/>
              <a:tailEnd type="stealth" w="lg" len="lg"/>
            </a:ln>
            <a:effectLst/>
            <a:extLst/>
          </p:spPr>
          <p:txBody>
            <a:bodyPr wrap="none" anchor="ctr"/>
            <a:lstStyle/>
            <a:p>
              <a:pPr algn="ctr" eaLnBrk="0" hangingPunct="0">
                <a:defRPr/>
              </a:pPr>
              <a:r>
                <a:rPr lang="en-US" sz="2000" dirty="0">
                  <a:latin typeface="Arial" charset="0"/>
                  <a:cs typeface="Arial" charset="0"/>
                </a:rPr>
                <a:t>Model</a:t>
              </a:r>
            </a:p>
            <a:p>
              <a:pPr algn="ctr" eaLnBrk="0" hangingPunct="0">
                <a:defRPr/>
              </a:pPr>
              <a:r>
                <a:rPr lang="en-US" sz="2000" dirty="0">
                  <a:latin typeface="Arial" charset="0"/>
                  <a:cs typeface="Arial" charset="0"/>
                </a:rPr>
                <a:t>trials</a:t>
              </a:r>
            </a:p>
          </p:txBody>
        </p:sp>
        <p:sp>
          <p:nvSpPr>
            <p:cNvPr id="34" name="Rectangle 33"/>
            <p:cNvSpPr/>
            <p:nvPr/>
          </p:nvSpPr>
          <p:spPr bwMode="auto">
            <a:xfrm>
              <a:off x="3733800" y="2268538"/>
              <a:ext cx="2286000" cy="685800"/>
            </a:xfrm>
            <a:prstGeom prst="rect">
              <a:avLst/>
            </a:prstGeom>
            <a:solidFill>
              <a:schemeClr val="bg1">
                <a:lumMod val="85000"/>
              </a:schemeClr>
            </a:solidFill>
            <a:ln w="19050" cap="flat" cmpd="sng" algn="ctr">
              <a:solidFill>
                <a:schemeClr val="bg1"/>
              </a:solidFill>
              <a:prstDash val="solid"/>
              <a:round/>
              <a:headEnd type="none" w="med" len="med"/>
              <a:tailEnd type="stealth" w="lg" len="lg"/>
            </a:ln>
            <a:effectLst/>
            <a:extLst/>
          </p:spPr>
          <p:txBody>
            <a:bodyPr wrap="none" anchor="ctr"/>
            <a:lstStyle/>
            <a:p>
              <a:pPr algn="ctr" eaLnBrk="0" hangingPunct="0">
                <a:defRPr/>
              </a:pPr>
              <a:r>
                <a:rPr lang="en-US" sz="2000" dirty="0">
                  <a:latin typeface="Arial" charset="0"/>
                  <a:cs typeface="Arial" charset="0"/>
                </a:rPr>
                <a:t>Interval</a:t>
              </a:r>
            </a:p>
            <a:p>
              <a:pPr algn="ctr" eaLnBrk="0" hangingPunct="0">
                <a:defRPr/>
              </a:pPr>
              <a:r>
                <a:rPr lang="en-US" sz="2000" dirty="0">
                  <a:latin typeface="Arial" charset="0"/>
                  <a:cs typeface="Arial" charset="0"/>
                </a:rPr>
                <a:t>bounds</a:t>
              </a:r>
            </a:p>
          </p:txBody>
        </p:sp>
        <p:sp>
          <p:nvSpPr>
            <p:cNvPr id="35" name="Rectangle 34"/>
            <p:cNvSpPr/>
            <p:nvPr/>
          </p:nvSpPr>
          <p:spPr bwMode="auto">
            <a:xfrm>
              <a:off x="6019800" y="2268538"/>
              <a:ext cx="846138" cy="685800"/>
            </a:xfrm>
            <a:prstGeom prst="rect">
              <a:avLst/>
            </a:prstGeom>
            <a:solidFill>
              <a:schemeClr val="bg1">
                <a:lumMod val="85000"/>
              </a:schemeClr>
            </a:solidFill>
            <a:ln w="19050" cap="flat" cmpd="sng" algn="ctr">
              <a:solidFill>
                <a:schemeClr val="bg1"/>
              </a:solidFill>
              <a:prstDash val="solid"/>
              <a:round/>
              <a:headEnd type="none" w="med" len="med"/>
              <a:tailEnd type="stealth" w="lg" len="lg"/>
            </a:ln>
            <a:effectLst/>
            <a:extLst/>
          </p:spPr>
          <p:txBody>
            <a:bodyPr wrap="none" anchor="ctr"/>
            <a:lstStyle/>
            <a:p>
              <a:pPr algn="ctr" eaLnBrk="0" hangingPunct="0">
                <a:defRPr/>
              </a:pPr>
              <a:r>
                <a:rPr lang="en-US" sz="2000" dirty="0">
                  <a:latin typeface="Arial" charset="0"/>
                  <a:cs typeface="Arial" charset="0"/>
                </a:rPr>
                <a:t>OOB</a:t>
              </a:r>
            </a:p>
            <a:p>
              <a:pPr algn="ctr" eaLnBrk="0" hangingPunct="0">
                <a:defRPr/>
              </a:pPr>
              <a:r>
                <a:rPr lang="en-US" sz="2000" dirty="0">
                  <a:latin typeface="Arial" charset="0"/>
                  <a:cs typeface="Arial" charset="0"/>
                </a:rPr>
                <a:t>limit</a:t>
              </a:r>
            </a:p>
          </p:txBody>
        </p:sp>
        <p:sp>
          <p:nvSpPr>
            <p:cNvPr id="36" name="Rectangle 35"/>
            <p:cNvSpPr/>
            <p:nvPr/>
          </p:nvSpPr>
          <p:spPr bwMode="auto">
            <a:xfrm>
              <a:off x="6858000" y="2268538"/>
              <a:ext cx="1828800" cy="685800"/>
            </a:xfrm>
            <a:prstGeom prst="rect">
              <a:avLst/>
            </a:prstGeom>
            <a:solidFill>
              <a:schemeClr val="bg1">
                <a:lumMod val="85000"/>
              </a:schemeClr>
            </a:solidFill>
            <a:ln w="19050" cap="flat" cmpd="sng" algn="ctr">
              <a:solidFill>
                <a:schemeClr val="bg1"/>
              </a:solidFill>
              <a:prstDash val="solid"/>
              <a:round/>
              <a:headEnd type="none" w="med" len="med"/>
              <a:tailEnd type="stealth" w="lg" len="lg"/>
            </a:ln>
            <a:effectLst/>
            <a:extLst/>
          </p:spPr>
          <p:txBody>
            <a:bodyPr wrap="none" anchor="ctr"/>
            <a:lstStyle/>
            <a:p>
              <a:pPr algn="ctr" eaLnBrk="0" hangingPunct="0">
                <a:defRPr/>
              </a:pPr>
              <a:r>
                <a:rPr lang="en-US" sz="2000" dirty="0">
                  <a:latin typeface="Arial" charset="0"/>
                  <a:cs typeface="Arial" charset="0"/>
                </a:rPr>
                <a:t>Examples</a:t>
              </a:r>
              <a:br>
                <a:rPr lang="en-US" sz="2000" dirty="0">
                  <a:latin typeface="Arial" charset="0"/>
                  <a:cs typeface="Arial" charset="0"/>
                </a:rPr>
              </a:br>
              <a:r>
                <a:rPr lang="en-US" sz="2000" dirty="0">
                  <a:latin typeface="Arial" charset="0"/>
                  <a:cs typeface="Arial" charset="0"/>
                </a:rPr>
                <a:t>&amp; Sources</a:t>
              </a:r>
            </a:p>
          </p:txBody>
        </p:sp>
        <p:sp>
          <p:nvSpPr>
            <p:cNvPr id="37" name="Rectangle 11"/>
            <p:cNvSpPr>
              <a:spLocks noChangeArrowheads="1"/>
            </p:cNvSpPr>
            <p:nvPr/>
          </p:nvSpPr>
          <p:spPr bwMode="auto">
            <a:xfrm>
              <a:off x="457200" y="2954338"/>
              <a:ext cx="990600" cy="685800"/>
            </a:xfrm>
            <a:prstGeom prst="rect">
              <a:avLst/>
            </a:prstGeom>
            <a:solidFill>
              <a:srgbClr val="FFFFCC"/>
            </a:solidFill>
            <a:ln w="19050" algn="ctr">
              <a:solidFill>
                <a:schemeClr val="bg1"/>
              </a:solidFill>
              <a:round/>
              <a:headEn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algn="ctr"/>
              <a:r>
                <a:rPr lang="en-US" altLang="en-US" sz="2000" dirty="0"/>
                <a:t>A</a:t>
              </a:r>
            </a:p>
          </p:txBody>
        </p:sp>
        <p:sp>
          <p:nvSpPr>
            <p:cNvPr id="38" name="Rectangle 12"/>
            <p:cNvSpPr>
              <a:spLocks noChangeArrowheads="1"/>
            </p:cNvSpPr>
            <p:nvPr/>
          </p:nvSpPr>
          <p:spPr bwMode="auto">
            <a:xfrm>
              <a:off x="1447800" y="2954338"/>
              <a:ext cx="1143000" cy="685800"/>
            </a:xfrm>
            <a:prstGeom prst="rect">
              <a:avLst/>
            </a:prstGeom>
            <a:solidFill>
              <a:srgbClr val="FFFFCC"/>
            </a:solidFill>
            <a:ln w="19050" algn="ctr">
              <a:solidFill>
                <a:schemeClr val="bg1"/>
              </a:solidFill>
              <a:round/>
              <a:headEn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algn="ctr"/>
              <a:r>
                <a:rPr lang="en-US" altLang="en-US" sz="2000" dirty="0"/>
                <a:t>1</a:t>
              </a:r>
            </a:p>
          </p:txBody>
        </p:sp>
        <p:sp>
          <p:nvSpPr>
            <p:cNvPr id="39" name="Rectangle 13"/>
            <p:cNvSpPr>
              <a:spLocks noChangeArrowheads="1"/>
            </p:cNvSpPr>
            <p:nvPr/>
          </p:nvSpPr>
          <p:spPr bwMode="auto">
            <a:xfrm>
              <a:off x="2590800" y="2954338"/>
              <a:ext cx="1143000" cy="685800"/>
            </a:xfrm>
            <a:prstGeom prst="rect">
              <a:avLst/>
            </a:prstGeom>
            <a:solidFill>
              <a:srgbClr val="FFFFCC"/>
            </a:solidFill>
            <a:ln w="19050" algn="ctr">
              <a:solidFill>
                <a:schemeClr val="bg1"/>
              </a:solidFill>
              <a:round/>
              <a:headEn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algn="ctr"/>
              <a:r>
                <a:rPr lang="en-US" altLang="en-US" sz="2000" dirty="0"/>
                <a:t>1</a:t>
              </a:r>
            </a:p>
          </p:txBody>
        </p:sp>
        <p:sp>
          <p:nvSpPr>
            <p:cNvPr id="40" name="Rectangle 14"/>
            <p:cNvSpPr>
              <a:spLocks noChangeArrowheads="1"/>
            </p:cNvSpPr>
            <p:nvPr/>
          </p:nvSpPr>
          <p:spPr bwMode="auto">
            <a:xfrm>
              <a:off x="3733800" y="2954338"/>
              <a:ext cx="2286000" cy="685800"/>
            </a:xfrm>
            <a:prstGeom prst="rect">
              <a:avLst/>
            </a:prstGeom>
            <a:solidFill>
              <a:srgbClr val="FFFFCC"/>
            </a:solidFill>
            <a:ln w="19050" algn="ctr">
              <a:solidFill>
                <a:schemeClr val="bg1"/>
              </a:solidFill>
              <a:round/>
              <a:headEn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algn="ctr"/>
              <a:r>
                <a:rPr lang="en-US" altLang="en-US" sz="2000" dirty="0">
                  <a:solidFill>
                    <a:srgbClr val="000000"/>
                  </a:solidFill>
                </a:rPr>
                <a:t>Simuland </a:t>
              </a:r>
              <a:r>
                <a:rPr lang="el-GR" altLang="en-US" sz="2000">
                  <a:solidFill>
                    <a:srgbClr val="000000"/>
                  </a:solidFill>
                  <a:latin typeface="Times New Roman" panose="02020603050405020304" pitchFamily="18" charset="0"/>
                  <a:sym typeface="Symbol" panose="05050102010706020507" pitchFamily="18" charset="2"/>
                </a:rPr>
                <a:t></a:t>
              </a:r>
              <a:r>
                <a:rPr lang="en-US" altLang="en-US" sz="2000" dirty="0">
                  <a:solidFill>
                    <a:srgbClr val="000000"/>
                  </a:solidFill>
                  <a:sym typeface="Symbol" panose="05050102010706020507" pitchFamily="18" charset="2"/>
                </a:rPr>
                <a:t> SME </a:t>
              </a:r>
              <a:r>
                <a:rPr lang="el-GR" altLang="en-US" sz="2000">
                  <a:solidFill>
                    <a:srgbClr val="000000"/>
                  </a:solidFill>
                  <a:latin typeface="Times New Roman" panose="02020603050405020304" pitchFamily="18" charset="0"/>
                </a:rPr>
                <a:t>ε</a:t>
              </a:r>
              <a:endParaRPr lang="en-US" altLang="en-US" sz="2000" dirty="0"/>
            </a:p>
          </p:txBody>
        </p:sp>
        <p:sp>
          <p:nvSpPr>
            <p:cNvPr id="41" name="Rectangle 15"/>
            <p:cNvSpPr>
              <a:spLocks noChangeArrowheads="1"/>
            </p:cNvSpPr>
            <p:nvPr/>
          </p:nvSpPr>
          <p:spPr bwMode="auto">
            <a:xfrm>
              <a:off x="6019800" y="2954338"/>
              <a:ext cx="846138" cy="685800"/>
            </a:xfrm>
            <a:prstGeom prst="rect">
              <a:avLst/>
            </a:prstGeom>
            <a:solidFill>
              <a:srgbClr val="FFFFCC"/>
            </a:solidFill>
            <a:ln w="19050" algn="ctr">
              <a:solidFill>
                <a:schemeClr val="bg1"/>
              </a:solidFill>
              <a:round/>
              <a:headEn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algn="ctr"/>
              <a:r>
                <a:rPr lang="en-US" altLang="en-US" sz="2000" dirty="0"/>
                <a:t>SME</a:t>
              </a:r>
            </a:p>
          </p:txBody>
        </p:sp>
        <p:sp>
          <p:nvSpPr>
            <p:cNvPr id="42" name="Rectangle 16"/>
            <p:cNvSpPr>
              <a:spLocks noChangeArrowheads="1"/>
            </p:cNvSpPr>
            <p:nvPr/>
          </p:nvSpPr>
          <p:spPr bwMode="auto">
            <a:xfrm>
              <a:off x="6858000" y="2954338"/>
              <a:ext cx="1828800" cy="685800"/>
            </a:xfrm>
            <a:prstGeom prst="rect">
              <a:avLst/>
            </a:prstGeom>
            <a:solidFill>
              <a:srgbClr val="FFFFCC"/>
            </a:solidFill>
            <a:ln w="19050" algn="ctr">
              <a:solidFill>
                <a:schemeClr val="bg1"/>
              </a:solidFill>
              <a:round/>
              <a:headEn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algn="ctr"/>
              <a:r>
                <a:rPr lang="en-US" altLang="en-US" sz="1600" dirty="0"/>
                <a:t>[Engel, 1954]</a:t>
              </a:r>
            </a:p>
            <a:p>
              <a:pPr algn="ctr"/>
              <a:r>
                <a:rPr lang="en-US" altLang="en-US" sz="1600" dirty="0"/>
                <a:t>[Petty, 2010]</a:t>
              </a:r>
            </a:p>
          </p:txBody>
        </p:sp>
        <p:sp>
          <p:nvSpPr>
            <p:cNvPr id="43" name="Rectangle 17"/>
            <p:cNvSpPr>
              <a:spLocks noChangeArrowheads="1"/>
            </p:cNvSpPr>
            <p:nvPr/>
          </p:nvSpPr>
          <p:spPr bwMode="auto">
            <a:xfrm>
              <a:off x="457200" y="3640138"/>
              <a:ext cx="990600" cy="685800"/>
            </a:xfrm>
            <a:prstGeom prst="rect">
              <a:avLst/>
            </a:prstGeom>
            <a:solidFill>
              <a:srgbClr val="CCFFCC"/>
            </a:solidFill>
            <a:ln w="19050" algn="ctr">
              <a:solidFill>
                <a:schemeClr val="bg1"/>
              </a:solidFill>
              <a:round/>
              <a:headEnd/>
              <a:tailEnd type="stealth" w="lg" len="lg"/>
            </a:ln>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algn="ctr"/>
              <a:r>
                <a:rPr lang="en-US" altLang="en-US" sz="2000" dirty="0"/>
                <a:t>B</a:t>
              </a:r>
            </a:p>
          </p:txBody>
        </p:sp>
        <p:sp>
          <p:nvSpPr>
            <p:cNvPr id="44" name="Rectangle 18"/>
            <p:cNvSpPr>
              <a:spLocks noChangeArrowheads="1"/>
            </p:cNvSpPr>
            <p:nvPr/>
          </p:nvSpPr>
          <p:spPr bwMode="auto">
            <a:xfrm>
              <a:off x="1447800" y="3640138"/>
              <a:ext cx="1143000" cy="685800"/>
            </a:xfrm>
            <a:prstGeom prst="rect">
              <a:avLst/>
            </a:prstGeom>
            <a:solidFill>
              <a:srgbClr val="CCFFCC"/>
            </a:solidFill>
            <a:ln w="19050" algn="ctr">
              <a:solidFill>
                <a:schemeClr val="bg1"/>
              </a:solidFill>
              <a:round/>
              <a:headEnd/>
              <a:tailEnd type="stealth" w="lg" len="lg"/>
            </a:ln>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algn="ctr"/>
              <a:r>
                <a:rPr lang="en-US" altLang="en-US" sz="2000" dirty="0"/>
                <a:t>1</a:t>
              </a:r>
            </a:p>
          </p:txBody>
        </p:sp>
        <p:sp>
          <p:nvSpPr>
            <p:cNvPr id="45" name="Rectangle 19"/>
            <p:cNvSpPr>
              <a:spLocks noChangeArrowheads="1"/>
            </p:cNvSpPr>
            <p:nvPr/>
          </p:nvSpPr>
          <p:spPr bwMode="auto">
            <a:xfrm>
              <a:off x="2590800" y="3640138"/>
              <a:ext cx="1143000" cy="685800"/>
            </a:xfrm>
            <a:prstGeom prst="rect">
              <a:avLst/>
            </a:prstGeom>
            <a:solidFill>
              <a:srgbClr val="CCFFCC"/>
            </a:solidFill>
            <a:ln w="19050" algn="ctr">
              <a:solidFill>
                <a:schemeClr val="bg1"/>
              </a:solidFill>
              <a:round/>
              <a:headEnd/>
              <a:tailEnd type="stealth" w="lg" len="lg"/>
            </a:ln>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algn="ctr"/>
              <a:r>
                <a:rPr lang="en-US" altLang="en-US" sz="2000" dirty="0"/>
                <a:t>Multiple</a:t>
              </a:r>
            </a:p>
          </p:txBody>
        </p:sp>
        <p:sp>
          <p:nvSpPr>
            <p:cNvPr id="46" name="Rectangle 20"/>
            <p:cNvSpPr>
              <a:spLocks noChangeArrowheads="1"/>
            </p:cNvSpPr>
            <p:nvPr/>
          </p:nvSpPr>
          <p:spPr bwMode="auto">
            <a:xfrm>
              <a:off x="3733800" y="3640138"/>
              <a:ext cx="2286000" cy="685800"/>
            </a:xfrm>
            <a:prstGeom prst="rect">
              <a:avLst/>
            </a:prstGeom>
            <a:solidFill>
              <a:srgbClr val="CCFFCC"/>
            </a:solidFill>
            <a:ln w="19050" algn="ctr">
              <a:solidFill>
                <a:schemeClr val="bg1"/>
              </a:solidFill>
              <a:round/>
              <a:headEnd/>
              <a:tailEnd type="stealth" w="lg" len="lg"/>
            </a:ln>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algn="ctr"/>
              <a:r>
                <a:rPr lang="en-US" altLang="en-US" sz="2000" dirty="0"/>
                <a:t>Model 95% c. i.</a:t>
              </a:r>
            </a:p>
          </p:txBody>
        </p:sp>
        <p:sp>
          <p:nvSpPr>
            <p:cNvPr id="47" name="Rectangle 21"/>
            <p:cNvSpPr>
              <a:spLocks noChangeArrowheads="1"/>
            </p:cNvSpPr>
            <p:nvPr/>
          </p:nvSpPr>
          <p:spPr bwMode="auto">
            <a:xfrm>
              <a:off x="6019800" y="3640138"/>
              <a:ext cx="846138" cy="685800"/>
            </a:xfrm>
            <a:prstGeom prst="rect">
              <a:avLst/>
            </a:prstGeom>
            <a:solidFill>
              <a:srgbClr val="CCFFCC"/>
            </a:solidFill>
            <a:ln w="19050" algn="ctr">
              <a:solidFill>
                <a:schemeClr val="bg1"/>
              </a:solidFill>
              <a:round/>
              <a:headEnd/>
              <a:tailEnd type="stealth" w="lg" len="lg"/>
            </a:ln>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algn="ctr"/>
              <a:r>
                <a:rPr lang="en-US" altLang="en-US" sz="2000" dirty="0"/>
                <a:t>SME</a:t>
              </a:r>
            </a:p>
          </p:txBody>
        </p:sp>
        <p:sp>
          <p:nvSpPr>
            <p:cNvPr id="48" name="Rectangle 22"/>
            <p:cNvSpPr>
              <a:spLocks noChangeArrowheads="1"/>
            </p:cNvSpPr>
            <p:nvPr/>
          </p:nvSpPr>
          <p:spPr bwMode="auto">
            <a:xfrm>
              <a:off x="6858000" y="3640138"/>
              <a:ext cx="1828800" cy="685800"/>
            </a:xfrm>
            <a:prstGeom prst="rect">
              <a:avLst/>
            </a:prstGeom>
            <a:solidFill>
              <a:srgbClr val="CCFFCC"/>
            </a:solidFill>
            <a:ln w="19050" algn="ctr">
              <a:solidFill>
                <a:schemeClr val="bg1"/>
              </a:solidFill>
              <a:round/>
              <a:headEnd/>
              <a:tailEnd type="stealth" w="lg" len="lg"/>
            </a:ln>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algn="ctr"/>
              <a:r>
                <a:rPr lang="en-US" altLang="en-US" sz="1600" dirty="0"/>
                <a:t>[Herington, 2002]</a:t>
              </a:r>
            </a:p>
            <a:p>
              <a:pPr algn="ctr"/>
              <a:r>
                <a:rPr lang="en-US" altLang="en-US" sz="1600" dirty="0"/>
                <a:t>[Champagne, 2007]</a:t>
              </a:r>
            </a:p>
          </p:txBody>
        </p:sp>
        <p:sp>
          <p:nvSpPr>
            <p:cNvPr id="49" name="Rectangle 23"/>
            <p:cNvSpPr>
              <a:spLocks noChangeArrowheads="1"/>
            </p:cNvSpPr>
            <p:nvPr/>
          </p:nvSpPr>
          <p:spPr bwMode="auto">
            <a:xfrm>
              <a:off x="457200" y="4325938"/>
              <a:ext cx="990600" cy="685800"/>
            </a:xfrm>
            <a:prstGeom prst="rect">
              <a:avLst/>
            </a:prstGeom>
            <a:solidFill>
              <a:srgbClr val="FFFFCC"/>
            </a:solidFill>
            <a:ln w="19050" algn="ctr">
              <a:solidFill>
                <a:schemeClr val="bg1"/>
              </a:solidFill>
              <a:round/>
              <a:headEn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algn="ctr"/>
              <a:r>
                <a:rPr lang="en-US" altLang="en-US" sz="2000" dirty="0"/>
                <a:t>C</a:t>
              </a:r>
            </a:p>
          </p:txBody>
        </p:sp>
        <p:sp>
          <p:nvSpPr>
            <p:cNvPr id="50" name="Rectangle 24"/>
            <p:cNvSpPr>
              <a:spLocks noChangeArrowheads="1"/>
            </p:cNvSpPr>
            <p:nvPr/>
          </p:nvSpPr>
          <p:spPr bwMode="auto">
            <a:xfrm>
              <a:off x="1447800" y="4325938"/>
              <a:ext cx="1143000" cy="685800"/>
            </a:xfrm>
            <a:prstGeom prst="rect">
              <a:avLst/>
            </a:prstGeom>
            <a:solidFill>
              <a:srgbClr val="FFFFCC"/>
            </a:solidFill>
            <a:ln w="19050" algn="ctr">
              <a:solidFill>
                <a:schemeClr val="bg1"/>
              </a:solidFill>
              <a:round/>
              <a:headEn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algn="ctr"/>
              <a:r>
                <a:rPr lang="en-US" altLang="en-US" sz="2000" dirty="0"/>
                <a:t>Multiple</a:t>
              </a:r>
            </a:p>
          </p:txBody>
        </p:sp>
        <p:sp>
          <p:nvSpPr>
            <p:cNvPr id="51" name="Rectangle 25"/>
            <p:cNvSpPr>
              <a:spLocks noChangeArrowheads="1"/>
            </p:cNvSpPr>
            <p:nvPr/>
          </p:nvSpPr>
          <p:spPr bwMode="auto">
            <a:xfrm>
              <a:off x="2590800" y="4325938"/>
              <a:ext cx="1143000" cy="685800"/>
            </a:xfrm>
            <a:prstGeom prst="rect">
              <a:avLst/>
            </a:prstGeom>
            <a:solidFill>
              <a:srgbClr val="FFFFCC"/>
            </a:solidFill>
            <a:ln w="19050" algn="ctr">
              <a:solidFill>
                <a:schemeClr val="bg1"/>
              </a:solidFill>
              <a:round/>
              <a:headEn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algn="ctr"/>
              <a:r>
                <a:rPr lang="en-US" altLang="en-US" sz="2000" dirty="0"/>
                <a:t>Multiple</a:t>
              </a:r>
            </a:p>
          </p:txBody>
        </p:sp>
        <p:sp>
          <p:nvSpPr>
            <p:cNvPr id="52" name="Rectangle 26"/>
            <p:cNvSpPr>
              <a:spLocks noChangeArrowheads="1"/>
            </p:cNvSpPr>
            <p:nvPr/>
          </p:nvSpPr>
          <p:spPr bwMode="auto">
            <a:xfrm>
              <a:off x="3733800" y="4325938"/>
              <a:ext cx="2286000" cy="685800"/>
            </a:xfrm>
            <a:prstGeom prst="rect">
              <a:avLst/>
            </a:prstGeom>
            <a:solidFill>
              <a:srgbClr val="FFFFCC"/>
            </a:solidFill>
            <a:ln w="19050" algn="ctr">
              <a:solidFill>
                <a:schemeClr val="bg1"/>
              </a:solidFill>
              <a:round/>
              <a:headEn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algn="ctr"/>
              <a:r>
                <a:rPr lang="en-US" altLang="en-US" sz="2000" dirty="0"/>
                <a:t>Simuland 95% c. i.</a:t>
              </a:r>
            </a:p>
            <a:p>
              <a:pPr algn="ctr"/>
              <a:r>
                <a:rPr lang="en-US" altLang="en-US" sz="2000" dirty="0"/>
                <a:t>Model 95% c. i.</a:t>
              </a:r>
            </a:p>
          </p:txBody>
        </p:sp>
        <p:sp>
          <p:nvSpPr>
            <p:cNvPr id="53" name="Rectangle 27"/>
            <p:cNvSpPr>
              <a:spLocks noChangeArrowheads="1"/>
            </p:cNvSpPr>
            <p:nvPr/>
          </p:nvSpPr>
          <p:spPr bwMode="auto">
            <a:xfrm>
              <a:off x="6019800" y="4325938"/>
              <a:ext cx="846138" cy="685800"/>
            </a:xfrm>
            <a:prstGeom prst="rect">
              <a:avLst/>
            </a:prstGeom>
            <a:solidFill>
              <a:srgbClr val="FFFFCC"/>
            </a:solidFill>
            <a:ln w="19050" algn="ctr">
              <a:solidFill>
                <a:schemeClr val="bg1"/>
              </a:solidFill>
              <a:round/>
              <a:headEn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algn="ctr"/>
              <a:r>
                <a:rPr lang="en-US" altLang="en-US" sz="2000" dirty="0"/>
                <a:t>SME</a:t>
              </a:r>
            </a:p>
          </p:txBody>
        </p:sp>
        <p:sp>
          <p:nvSpPr>
            <p:cNvPr id="54" name="Rectangle 28"/>
            <p:cNvSpPr>
              <a:spLocks noChangeArrowheads="1"/>
            </p:cNvSpPr>
            <p:nvPr/>
          </p:nvSpPr>
          <p:spPr bwMode="auto">
            <a:xfrm>
              <a:off x="6858000" y="4325938"/>
              <a:ext cx="1828800" cy="685800"/>
            </a:xfrm>
            <a:prstGeom prst="rect">
              <a:avLst/>
            </a:prstGeom>
            <a:solidFill>
              <a:srgbClr val="FFFFCC"/>
            </a:solidFill>
            <a:ln w="19050" algn="ctr">
              <a:solidFill>
                <a:schemeClr val="bg1"/>
              </a:solidFill>
              <a:round/>
              <a:headEn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algn="ctr"/>
              <a:r>
                <a:rPr lang="en-US" altLang="en-US" sz="1600" dirty="0"/>
                <a:t>[Law, 2015]</a:t>
              </a:r>
            </a:p>
          </p:txBody>
        </p:sp>
        <p:sp>
          <p:nvSpPr>
            <p:cNvPr id="55" name="Text Box 2"/>
            <p:cNvSpPr txBox="1">
              <a:spLocks noChangeArrowheads="1"/>
            </p:cNvSpPr>
            <p:nvPr/>
          </p:nvSpPr>
          <p:spPr bwMode="auto">
            <a:xfrm>
              <a:off x="465138" y="5162550"/>
              <a:ext cx="82216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tabLst>
                  <a:tab pos="339725" algn="l"/>
                  <a:tab pos="681038" algn="l"/>
                  <a:tab pos="4232275" algn="l"/>
                </a:tabLst>
                <a:defRPr sz="800">
                  <a:solidFill>
                    <a:schemeClr val="tx1"/>
                  </a:solidFill>
                  <a:latin typeface="Arial" charset="0"/>
                  <a:cs typeface="Arial" charset="0"/>
                </a:defRPr>
              </a:lvl1pPr>
              <a:lvl2pPr marL="742950" indent="-285750" eaLnBrk="0" hangingPunct="0">
                <a:tabLst>
                  <a:tab pos="339725" algn="l"/>
                  <a:tab pos="681038" algn="l"/>
                  <a:tab pos="4232275" algn="l"/>
                </a:tabLst>
                <a:defRPr sz="800">
                  <a:solidFill>
                    <a:schemeClr val="tx1"/>
                  </a:solidFill>
                  <a:latin typeface="Arial" charset="0"/>
                  <a:cs typeface="Arial" charset="0"/>
                </a:defRPr>
              </a:lvl2pPr>
              <a:lvl3pPr marL="1143000" indent="-228600" eaLnBrk="0" hangingPunct="0">
                <a:tabLst>
                  <a:tab pos="339725" algn="l"/>
                  <a:tab pos="681038" algn="l"/>
                  <a:tab pos="4232275" algn="l"/>
                </a:tabLst>
                <a:defRPr sz="800">
                  <a:solidFill>
                    <a:schemeClr val="tx1"/>
                  </a:solidFill>
                  <a:latin typeface="Arial" charset="0"/>
                  <a:cs typeface="Arial" charset="0"/>
                </a:defRPr>
              </a:lvl3pPr>
              <a:lvl4pPr marL="1600200" indent="-228600" eaLnBrk="0" hangingPunct="0">
                <a:tabLst>
                  <a:tab pos="339725" algn="l"/>
                  <a:tab pos="681038" algn="l"/>
                  <a:tab pos="4232275" algn="l"/>
                </a:tabLst>
                <a:defRPr sz="800">
                  <a:solidFill>
                    <a:schemeClr val="tx1"/>
                  </a:solidFill>
                  <a:latin typeface="Arial" charset="0"/>
                  <a:cs typeface="Arial" charset="0"/>
                </a:defRPr>
              </a:lvl4pPr>
              <a:lvl5pPr marL="2057400" indent="-228600" eaLnBrk="0" hangingPunct="0">
                <a:tabLst>
                  <a:tab pos="339725" algn="l"/>
                  <a:tab pos="681038" algn="l"/>
                  <a:tab pos="4232275" algn="l"/>
                </a:tabLst>
                <a:defRPr sz="800">
                  <a:solidFill>
                    <a:schemeClr val="tx1"/>
                  </a:solidFill>
                  <a:latin typeface="Arial" charset="0"/>
                  <a:cs typeface="Arial" charset="0"/>
                </a:defRPr>
              </a:lvl5pPr>
              <a:lvl6pPr marL="2514600" indent="-228600" eaLnBrk="0" fontAlgn="base" hangingPunct="0">
                <a:spcBef>
                  <a:spcPct val="0"/>
                </a:spcBef>
                <a:spcAft>
                  <a:spcPct val="0"/>
                </a:spcAft>
                <a:tabLst>
                  <a:tab pos="339725" algn="l"/>
                  <a:tab pos="681038" algn="l"/>
                  <a:tab pos="4232275" algn="l"/>
                </a:tabLst>
                <a:defRPr sz="800">
                  <a:solidFill>
                    <a:schemeClr val="tx1"/>
                  </a:solidFill>
                  <a:latin typeface="Arial" charset="0"/>
                  <a:cs typeface="Arial" charset="0"/>
                </a:defRPr>
              </a:lvl6pPr>
              <a:lvl7pPr marL="2971800" indent="-228600" eaLnBrk="0" fontAlgn="base" hangingPunct="0">
                <a:spcBef>
                  <a:spcPct val="0"/>
                </a:spcBef>
                <a:spcAft>
                  <a:spcPct val="0"/>
                </a:spcAft>
                <a:tabLst>
                  <a:tab pos="339725" algn="l"/>
                  <a:tab pos="681038" algn="l"/>
                  <a:tab pos="4232275" algn="l"/>
                </a:tabLst>
                <a:defRPr sz="800">
                  <a:solidFill>
                    <a:schemeClr val="tx1"/>
                  </a:solidFill>
                  <a:latin typeface="Arial" charset="0"/>
                  <a:cs typeface="Arial" charset="0"/>
                </a:defRPr>
              </a:lvl7pPr>
              <a:lvl8pPr marL="3429000" indent="-228600" eaLnBrk="0" fontAlgn="base" hangingPunct="0">
                <a:spcBef>
                  <a:spcPct val="0"/>
                </a:spcBef>
                <a:spcAft>
                  <a:spcPct val="0"/>
                </a:spcAft>
                <a:tabLst>
                  <a:tab pos="339725" algn="l"/>
                  <a:tab pos="681038" algn="l"/>
                  <a:tab pos="4232275" algn="l"/>
                </a:tabLst>
                <a:defRPr sz="800">
                  <a:solidFill>
                    <a:schemeClr val="tx1"/>
                  </a:solidFill>
                  <a:latin typeface="Arial" charset="0"/>
                  <a:cs typeface="Arial" charset="0"/>
                </a:defRPr>
              </a:lvl8pPr>
              <a:lvl9pPr marL="3886200" indent="-228600" eaLnBrk="0" fontAlgn="base" hangingPunct="0">
                <a:spcBef>
                  <a:spcPct val="0"/>
                </a:spcBef>
                <a:spcAft>
                  <a:spcPct val="0"/>
                </a:spcAft>
                <a:tabLst>
                  <a:tab pos="339725" algn="l"/>
                  <a:tab pos="681038" algn="l"/>
                  <a:tab pos="4232275" algn="l"/>
                </a:tabLst>
                <a:defRPr sz="800">
                  <a:solidFill>
                    <a:schemeClr val="tx1"/>
                  </a:solidFill>
                  <a:latin typeface="Arial" charset="0"/>
                  <a:cs typeface="Arial" charset="0"/>
                </a:defRPr>
              </a:lvl9pPr>
            </a:lstStyle>
            <a:p>
              <a:pPr algn="ctr">
                <a:defRPr/>
              </a:pPr>
              <a:r>
                <a:rPr lang="el-GR" altLang="en-US" sz="1800" dirty="0" smtClean="0">
                  <a:solidFill>
                    <a:srgbClr val="000000"/>
                  </a:solidFill>
                  <a:latin typeface="Times New Roman"/>
                </a:rPr>
                <a:t>ε</a:t>
              </a:r>
              <a:r>
                <a:rPr lang="en-US" altLang="en-US" sz="1800" dirty="0" smtClean="0">
                  <a:sym typeface="Symbol" pitchFamily="18" charset="2"/>
                </a:rPr>
                <a:t> </a:t>
              </a:r>
              <a:r>
                <a:rPr lang="en-US" altLang="en-US" sz="1800" dirty="0" smtClean="0">
                  <a:latin typeface="+mn-lt"/>
                  <a:sym typeface="Symbol" pitchFamily="18" charset="2"/>
                </a:rPr>
                <a:t>=</a:t>
              </a:r>
              <a:r>
                <a:rPr lang="en-US" altLang="en-US" sz="1800" dirty="0" smtClean="0">
                  <a:sym typeface="Symbol" pitchFamily="18" charset="2"/>
                </a:rPr>
                <a:t> time step value error tolerance</a:t>
              </a:r>
            </a:p>
            <a:p>
              <a:pPr algn="ctr">
                <a:defRPr/>
              </a:pPr>
              <a:r>
                <a:rPr lang="en-US" altLang="en-US" sz="1800" dirty="0" smtClean="0">
                  <a:sym typeface="Symbol" pitchFamily="18" charset="2"/>
                </a:rPr>
                <a:t>OOB </a:t>
              </a:r>
              <a:r>
                <a:rPr lang="en-US" altLang="en-US" sz="1800" dirty="0" smtClean="0">
                  <a:latin typeface="+mn-lt"/>
                  <a:sym typeface="Symbol" pitchFamily="18" charset="2"/>
                </a:rPr>
                <a:t>=</a:t>
              </a:r>
              <a:r>
                <a:rPr lang="en-US" altLang="en-US" sz="1800" dirty="0" smtClean="0">
                  <a:sym typeface="Symbol" pitchFamily="18" charset="2"/>
                </a:rPr>
                <a:t> time steps out of bounds</a:t>
              </a:r>
              <a:endParaRPr lang="en-US" altLang="en-US" sz="1800" dirty="0" smtClean="0"/>
            </a:p>
          </p:txBody>
        </p:sp>
      </p:grp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38</a:t>
            </a:fld>
            <a:endParaRPr lang="en-US" dirty="0"/>
          </a:p>
        </p:txBody>
      </p:sp>
    </p:spTree>
    <p:extLst>
      <p:ext uri="{BB962C8B-B14F-4D97-AF65-F5344CB8AC3E}">
        <p14:creationId xmlns:p14="http://schemas.microsoft.com/office/powerpoint/2010/main" val="768191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81000" y="1066800"/>
            <a:ext cx="11430000" cy="5105400"/>
          </a:xfrm>
        </p:spPr>
        <p:txBody>
          <a:bodyPr/>
          <a:lstStyle/>
          <a:p>
            <a:pPr>
              <a:spcBef>
                <a:spcPts val="0"/>
              </a:spcBef>
            </a:pPr>
            <a:r>
              <a:rPr lang="en-US" b="1" dirty="0"/>
              <a:t>Confidence intervals </a:t>
            </a:r>
            <a:r>
              <a:rPr lang="en-US" dirty="0"/>
              <a:t>[</a:t>
            </a:r>
            <a:r>
              <a:rPr lang="en-US" dirty="0"/>
              <a:t>Brase</a:t>
            </a:r>
            <a:r>
              <a:rPr lang="en-US" dirty="0"/>
              <a:t>, </a:t>
            </a:r>
            <a:r>
              <a:rPr lang="en-US" dirty="0" smtClean="0"/>
              <a:t>2015] </a:t>
            </a:r>
            <a:r>
              <a:rPr lang="en-US" dirty="0"/>
              <a:t>[Petty, 2012] [Petty, 2013]</a:t>
            </a:r>
          </a:p>
          <a:p>
            <a:pPr lvl="1">
              <a:spcBef>
                <a:spcPts val="0"/>
              </a:spcBef>
            </a:pPr>
            <a:r>
              <a:rPr lang="en-US" dirty="0" smtClean="0"/>
              <a:t>Validation </a:t>
            </a:r>
            <a:r>
              <a:rPr lang="en-US" dirty="0"/>
              <a:t>concept and interpretation</a:t>
            </a:r>
          </a:p>
          <a:p>
            <a:pPr lvl="2">
              <a:spcBef>
                <a:spcPts val="0"/>
              </a:spcBef>
            </a:pPr>
            <a:r>
              <a:rPr lang="en-US" dirty="0" smtClean="0"/>
              <a:t>Useful </a:t>
            </a:r>
            <a:r>
              <a:rPr lang="en-US" dirty="0"/>
              <a:t>when only one (or few) simuland observations available</a:t>
            </a:r>
          </a:p>
          <a:p>
            <a:pPr lvl="2">
              <a:spcBef>
                <a:spcPts val="0"/>
              </a:spcBef>
            </a:pPr>
            <a:r>
              <a:rPr lang="en-US" dirty="0" smtClean="0"/>
              <a:t>Determine </a:t>
            </a:r>
            <a:r>
              <a:rPr lang="en-US" dirty="0"/>
              <a:t>if simuland observation consistent with model results</a:t>
            </a:r>
          </a:p>
          <a:p>
            <a:pPr lvl="2">
              <a:spcBef>
                <a:spcPts val="0"/>
              </a:spcBef>
            </a:pPr>
            <a:r>
              <a:rPr lang="en-US" dirty="0" smtClean="0"/>
              <a:t>Calculate </a:t>
            </a:r>
            <a:r>
              <a:rPr lang="en-US" dirty="0"/>
              <a:t>confidence interval for model response variable</a:t>
            </a:r>
          </a:p>
          <a:p>
            <a:pPr lvl="2">
              <a:spcBef>
                <a:spcPts val="0"/>
              </a:spcBef>
            </a:pPr>
            <a:r>
              <a:rPr lang="en-US" dirty="0" smtClean="0"/>
              <a:t>If </a:t>
            </a:r>
            <a:r>
              <a:rPr lang="en-US" dirty="0"/>
              <a:t>confidence interval contains observed simuland </a:t>
            </a:r>
            <a:r>
              <a:rPr lang="en-US" dirty="0" smtClean="0"/>
              <a:t>value(s),</a:t>
            </a:r>
            <a:br>
              <a:rPr lang="en-US" dirty="0" smtClean="0"/>
            </a:br>
            <a:r>
              <a:rPr lang="en-US" dirty="0" smtClean="0"/>
              <a:t>then </a:t>
            </a:r>
            <a:r>
              <a:rPr lang="en-US" dirty="0"/>
              <a:t>model considered valid for that response variable</a:t>
            </a:r>
          </a:p>
          <a:p>
            <a:pPr lvl="1">
              <a:spcBef>
                <a:spcPts val="0"/>
              </a:spcBef>
            </a:pPr>
            <a:r>
              <a:rPr lang="en-US" dirty="0" smtClean="0"/>
              <a:t>Comments</a:t>
            </a:r>
            <a:endParaRPr lang="en-US" dirty="0"/>
          </a:p>
          <a:p>
            <a:pPr lvl="2">
              <a:spcBef>
                <a:spcPts val="0"/>
              </a:spcBef>
            </a:pPr>
            <a:r>
              <a:rPr lang="en-US" dirty="0" smtClean="0"/>
              <a:t>Interval </a:t>
            </a:r>
            <a:r>
              <a:rPr lang="en-US" dirty="0"/>
              <a:t>calculated from simulations is for model, not simuland</a:t>
            </a:r>
          </a:p>
          <a:p>
            <a:pPr lvl="2">
              <a:spcBef>
                <a:spcPts val="0"/>
              </a:spcBef>
            </a:pPr>
            <a:r>
              <a:rPr lang="en-US" dirty="0" smtClean="0"/>
              <a:t>Population </a:t>
            </a:r>
            <a:r>
              <a:rPr lang="en-US" dirty="0"/>
              <a:t>is all possible simulations with the model</a:t>
            </a:r>
            <a:r>
              <a:rPr lang="en-US" dirty="0" smtClean="0"/>
              <a:t>, sample </a:t>
            </a:r>
            <a:r>
              <a:rPr lang="en-US" dirty="0"/>
              <a:t>is the simulations actually executed</a:t>
            </a:r>
          </a:p>
          <a:p>
            <a:pPr lvl="2">
              <a:spcBef>
                <a:spcPts val="0"/>
              </a:spcBef>
            </a:pPr>
            <a:r>
              <a:rPr lang="en-US" dirty="0" smtClean="0"/>
              <a:t>No </a:t>
            </a:r>
            <a:r>
              <a:rPr lang="en-US" dirty="0"/>
              <a:t>statistical justification or refutation for validation </a:t>
            </a:r>
            <a:r>
              <a:rPr lang="en-US" dirty="0" smtClean="0"/>
              <a:t>interpretation</a:t>
            </a:r>
            <a:endParaRPr lang="en-US" dirty="0"/>
          </a:p>
        </p:txBody>
      </p: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39</a:t>
            </a:fld>
            <a:endParaRPr lang="en-US" dirty="0"/>
          </a:p>
        </p:txBody>
      </p:sp>
    </p:spTree>
    <p:extLst>
      <p:ext uri="{BB962C8B-B14F-4D97-AF65-F5344CB8AC3E}">
        <p14:creationId xmlns:p14="http://schemas.microsoft.com/office/powerpoint/2010/main" val="41988933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81000" y="949035"/>
            <a:ext cx="11430000" cy="5105400"/>
          </a:xfrm>
        </p:spPr>
        <p:txBody>
          <a:bodyPr/>
          <a:lstStyle/>
          <a:p>
            <a:pPr>
              <a:spcBef>
                <a:spcPts val="0"/>
              </a:spcBef>
            </a:pPr>
            <a:r>
              <a:rPr lang="en-US" b="1" dirty="0"/>
              <a:t>Presentation </a:t>
            </a:r>
            <a:r>
              <a:rPr lang="en-US" b="1" dirty="0" smtClean="0"/>
              <a:t>outline</a:t>
            </a:r>
          </a:p>
          <a:p>
            <a:pPr lvl="1">
              <a:spcBef>
                <a:spcPts val="0"/>
              </a:spcBef>
            </a:pPr>
            <a:r>
              <a:rPr lang="en-US" dirty="0" smtClean="0">
                <a:solidFill>
                  <a:srgbClr val="0000FF"/>
                </a:solidFill>
              </a:rPr>
              <a:t>Background</a:t>
            </a:r>
          </a:p>
          <a:p>
            <a:pPr lvl="2">
              <a:spcBef>
                <a:spcPts val="0"/>
              </a:spcBef>
            </a:pPr>
            <a:r>
              <a:rPr lang="en-US" dirty="0" smtClean="0">
                <a:solidFill>
                  <a:srgbClr val="0000FF"/>
                </a:solidFill>
              </a:rPr>
              <a:t>Motivation</a:t>
            </a:r>
            <a:endParaRPr lang="en-US" dirty="0">
              <a:solidFill>
                <a:srgbClr val="0000FF"/>
              </a:solidFill>
            </a:endParaRPr>
          </a:p>
          <a:p>
            <a:pPr lvl="2">
              <a:spcBef>
                <a:spcPts val="0"/>
              </a:spcBef>
            </a:pPr>
            <a:r>
              <a:rPr lang="en-US" dirty="0" smtClean="0">
                <a:solidFill>
                  <a:srgbClr val="0000FF"/>
                </a:solidFill>
              </a:rPr>
              <a:t>Definitions</a:t>
            </a:r>
          </a:p>
          <a:p>
            <a:pPr lvl="2">
              <a:spcBef>
                <a:spcPts val="0"/>
              </a:spcBef>
            </a:pPr>
            <a:r>
              <a:rPr lang="en-US" dirty="0">
                <a:solidFill>
                  <a:srgbClr val="0000FF"/>
                </a:solidFill>
              </a:rPr>
              <a:t>Validation uncertainty and risk</a:t>
            </a:r>
          </a:p>
          <a:p>
            <a:pPr lvl="2">
              <a:spcBef>
                <a:spcPts val="0"/>
              </a:spcBef>
            </a:pPr>
            <a:r>
              <a:rPr lang="en-US" dirty="0" smtClean="0">
                <a:solidFill>
                  <a:srgbClr val="0000FF"/>
                </a:solidFill>
              </a:rPr>
              <a:t>Verification </a:t>
            </a:r>
            <a:r>
              <a:rPr lang="en-US" dirty="0">
                <a:solidFill>
                  <a:srgbClr val="0000FF"/>
                </a:solidFill>
              </a:rPr>
              <a:t>and validation </a:t>
            </a:r>
            <a:r>
              <a:rPr lang="en-US" dirty="0" smtClean="0">
                <a:solidFill>
                  <a:srgbClr val="0000FF"/>
                </a:solidFill>
              </a:rPr>
              <a:t>processes and methods</a:t>
            </a:r>
          </a:p>
          <a:p>
            <a:pPr lvl="1">
              <a:spcBef>
                <a:spcPts val="0"/>
              </a:spcBef>
            </a:pPr>
            <a:r>
              <a:rPr lang="en-US" dirty="0" smtClean="0">
                <a:solidFill>
                  <a:schemeClr val="bg1">
                    <a:lumMod val="65000"/>
                  </a:schemeClr>
                </a:solidFill>
              </a:rPr>
              <a:t>Assembling </a:t>
            </a:r>
            <a:r>
              <a:rPr lang="en-US" dirty="0">
                <a:solidFill>
                  <a:schemeClr val="bg1">
                    <a:lumMod val="65000"/>
                  </a:schemeClr>
                </a:solidFill>
              </a:rPr>
              <a:t>an effective </a:t>
            </a:r>
            <a:r>
              <a:rPr lang="en-US" dirty="0" smtClean="0">
                <a:solidFill>
                  <a:schemeClr val="bg1">
                    <a:lumMod val="65000"/>
                  </a:schemeClr>
                </a:solidFill>
              </a:rPr>
              <a:t>referent</a:t>
            </a:r>
          </a:p>
          <a:p>
            <a:pPr lvl="2">
              <a:spcBef>
                <a:spcPts val="0"/>
              </a:spcBef>
            </a:pPr>
            <a:r>
              <a:rPr lang="en-US" dirty="0" smtClean="0">
                <a:solidFill>
                  <a:schemeClr val="bg1">
                    <a:lumMod val="65000"/>
                  </a:schemeClr>
                </a:solidFill>
              </a:rPr>
              <a:t>The </a:t>
            </a:r>
            <a:r>
              <a:rPr lang="en-US" dirty="0">
                <a:solidFill>
                  <a:schemeClr val="bg1">
                    <a:lumMod val="65000"/>
                  </a:schemeClr>
                </a:solidFill>
              </a:rPr>
              <a:t>ideal referent as the basis for validation </a:t>
            </a:r>
            <a:r>
              <a:rPr lang="en-US" dirty="0" smtClean="0">
                <a:solidFill>
                  <a:schemeClr val="bg1">
                    <a:lumMod val="65000"/>
                  </a:schemeClr>
                </a:solidFill>
              </a:rPr>
              <a:t>comparison</a:t>
            </a:r>
          </a:p>
          <a:p>
            <a:pPr lvl="2">
              <a:spcBef>
                <a:spcPts val="0"/>
              </a:spcBef>
            </a:pPr>
            <a:r>
              <a:rPr lang="en-US" dirty="0" smtClean="0">
                <a:solidFill>
                  <a:schemeClr val="bg1">
                    <a:lumMod val="65000"/>
                  </a:schemeClr>
                </a:solidFill>
              </a:rPr>
              <a:t>Challenges </a:t>
            </a:r>
            <a:r>
              <a:rPr lang="en-US" dirty="0">
                <a:solidFill>
                  <a:schemeClr val="bg1">
                    <a:lumMod val="65000"/>
                  </a:schemeClr>
                </a:solidFill>
              </a:rPr>
              <a:t>and obstacles to developing the ideal </a:t>
            </a:r>
            <a:r>
              <a:rPr lang="en-US" dirty="0" smtClean="0">
                <a:solidFill>
                  <a:schemeClr val="bg1">
                    <a:lumMod val="65000"/>
                  </a:schemeClr>
                </a:solidFill>
              </a:rPr>
              <a:t>referent</a:t>
            </a:r>
          </a:p>
          <a:p>
            <a:pPr lvl="2">
              <a:spcBef>
                <a:spcPts val="0"/>
              </a:spcBef>
            </a:pPr>
            <a:r>
              <a:rPr lang="en-US" dirty="0" smtClean="0">
                <a:solidFill>
                  <a:schemeClr val="bg1">
                    <a:lumMod val="65000"/>
                  </a:schemeClr>
                </a:solidFill>
              </a:rPr>
              <a:t>Best </a:t>
            </a:r>
            <a:r>
              <a:rPr lang="en-US" dirty="0">
                <a:solidFill>
                  <a:schemeClr val="bg1">
                    <a:lumMod val="65000"/>
                  </a:schemeClr>
                </a:solidFill>
              </a:rPr>
              <a:t>practices and obstacle </a:t>
            </a:r>
            <a:r>
              <a:rPr lang="en-US" dirty="0" smtClean="0">
                <a:solidFill>
                  <a:schemeClr val="bg1">
                    <a:lumMod val="65000"/>
                  </a:schemeClr>
                </a:solidFill>
              </a:rPr>
              <a:t>mitigation</a:t>
            </a:r>
          </a:p>
          <a:p>
            <a:pPr lvl="2">
              <a:spcBef>
                <a:spcPts val="0"/>
              </a:spcBef>
            </a:pPr>
            <a:r>
              <a:rPr lang="en-US" dirty="0" smtClean="0">
                <a:solidFill>
                  <a:schemeClr val="bg1">
                    <a:lumMod val="65000"/>
                  </a:schemeClr>
                </a:solidFill>
              </a:rPr>
              <a:t>Examples</a:t>
            </a:r>
          </a:p>
          <a:p>
            <a:pPr lvl="1">
              <a:spcBef>
                <a:spcPts val="0"/>
              </a:spcBef>
            </a:pPr>
            <a:r>
              <a:rPr lang="en-US" dirty="0" smtClean="0">
                <a:solidFill>
                  <a:schemeClr val="bg1">
                    <a:lumMod val="65000"/>
                  </a:schemeClr>
                </a:solidFill>
              </a:rPr>
              <a:t>Selecting </a:t>
            </a:r>
            <a:r>
              <a:rPr lang="en-US" dirty="0">
                <a:solidFill>
                  <a:schemeClr val="bg1">
                    <a:lumMod val="65000"/>
                  </a:schemeClr>
                </a:solidFill>
              </a:rPr>
              <a:t>and applying the appropriate method</a:t>
            </a:r>
          </a:p>
          <a:p>
            <a:pPr lvl="2">
              <a:spcBef>
                <a:spcPts val="0"/>
              </a:spcBef>
            </a:pPr>
            <a:r>
              <a:rPr lang="en-US" dirty="0" smtClean="0">
                <a:solidFill>
                  <a:schemeClr val="bg1">
                    <a:lumMod val="65000"/>
                  </a:schemeClr>
                </a:solidFill>
              </a:rPr>
              <a:t>Referent </a:t>
            </a:r>
            <a:r>
              <a:rPr lang="en-US" dirty="0">
                <a:solidFill>
                  <a:schemeClr val="bg1">
                    <a:lumMod val="65000"/>
                  </a:schemeClr>
                </a:solidFill>
              </a:rPr>
              <a:t>and intended use data </a:t>
            </a:r>
            <a:r>
              <a:rPr lang="en-US" dirty="0" smtClean="0">
                <a:solidFill>
                  <a:schemeClr val="bg1">
                    <a:lumMod val="65000"/>
                  </a:schemeClr>
                </a:solidFill>
              </a:rPr>
              <a:t>relationships</a:t>
            </a:r>
          </a:p>
          <a:p>
            <a:pPr lvl="2">
              <a:spcBef>
                <a:spcPts val="0"/>
              </a:spcBef>
            </a:pPr>
            <a:r>
              <a:rPr lang="en-US" dirty="0">
                <a:solidFill>
                  <a:schemeClr val="bg1">
                    <a:lumMod val="65000"/>
                  </a:schemeClr>
                </a:solidFill>
              </a:rPr>
              <a:t>Examples of applying </a:t>
            </a:r>
            <a:r>
              <a:rPr lang="en-US" dirty="0" smtClean="0">
                <a:solidFill>
                  <a:schemeClr val="bg1">
                    <a:lumMod val="65000"/>
                  </a:schemeClr>
                </a:solidFill>
              </a:rPr>
              <a:t>validations methods </a:t>
            </a:r>
            <a:r>
              <a:rPr lang="en-US" dirty="0">
                <a:solidFill>
                  <a:schemeClr val="bg1">
                    <a:lumMod val="65000"/>
                  </a:schemeClr>
                </a:solidFill>
              </a:rPr>
              <a:t>for both point value and time series data based on the referent</a:t>
            </a:r>
          </a:p>
          <a:p>
            <a:pPr lvl="1">
              <a:spcBef>
                <a:spcPts val="0"/>
              </a:spcBef>
            </a:pPr>
            <a:r>
              <a:rPr lang="en-US" dirty="0" smtClean="0">
                <a:solidFill>
                  <a:schemeClr val="bg1">
                    <a:lumMod val="65000"/>
                  </a:schemeClr>
                </a:solidFill>
              </a:rPr>
              <a:t>Conclusions </a:t>
            </a:r>
            <a:r>
              <a:rPr lang="en-US" dirty="0">
                <a:solidFill>
                  <a:schemeClr val="bg1">
                    <a:lumMod val="65000"/>
                  </a:schemeClr>
                </a:solidFill>
              </a:rPr>
              <a:t>and </a:t>
            </a:r>
            <a:r>
              <a:rPr lang="en-US" dirty="0" smtClean="0">
                <a:solidFill>
                  <a:schemeClr val="bg1">
                    <a:lumMod val="65000"/>
                  </a:schemeClr>
                </a:solidFill>
              </a:rPr>
              <a:t>recommendations</a:t>
            </a:r>
            <a:endParaRPr lang="en-US" dirty="0">
              <a:solidFill>
                <a:schemeClr val="bg1">
                  <a:lumMod val="65000"/>
                </a:schemeClr>
              </a:solidFill>
            </a:endParaRPr>
          </a:p>
        </p:txBody>
      </p: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4</a:t>
            </a:fld>
            <a:endParaRPr lang="en-US" dirty="0"/>
          </a:p>
        </p:txBody>
      </p:sp>
    </p:spTree>
    <p:extLst>
      <p:ext uri="{BB962C8B-B14F-4D97-AF65-F5344CB8AC3E}">
        <p14:creationId xmlns:p14="http://schemas.microsoft.com/office/powerpoint/2010/main" val="22980232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665544" y="774540"/>
            <a:ext cx="998895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1pPr>
            <a:lvl2pPr marL="742950" indent="-28575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2pPr>
            <a:lvl3pPr marL="1143000" indent="-22860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3pPr>
            <a:lvl4pPr marL="1600200" indent="-22860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4pPr>
            <a:lvl5pPr marL="2057400" indent="-22860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9pPr>
          </a:lstStyle>
          <a:p>
            <a:r>
              <a:rPr lang="en-US" altLang="en-US" sz="2800" b="1" dirty="0">
                <a:sym typeface="Symbol" panose="05050102010706020507" pitchFamily="18" charset="2"/>
              </a:rPr>
              <a:t>Example model:  </a:t>
            </a:r>
            <a:r>
              <a:rPr lang="en-US" altLang="en-US" sz="2800" b="1" dirty="0" smtClean="0">
                <a:sym typeface="Symbol" panose="05050102010706020507" pitchFamily="18" charset="2"/>
              </a:rPr>
              <a:t>Method A </a:t>
            </a:r>
            <a:r>
              <a:rPr lang="en-US" altLang="en-US" sz="2800" b="1" dirty="0" smtClean="0">
                <a:solidFill>
                  <a:srgbClr val="000000"/>
                </a:solidFill>
              </a:rPr>
              <a:t>(1 - 1)</a:t>
            </a:r>
            <a:endParaRPr lang="en-US" altLang="en-US" sz="1600" b="1" dirty="0">
              <a:latin typeface="Times New Roman" panose="02020603050405020304" pitchFamily="18" charset="0"/>
            </a:endParaRPr>
          </a:p>
          <a:p>
            <a:endParaRPr lang="en-US" altLang="en-US" sz="1200" dirty="0" smtClean="0"/>
          </a:p>
        </p:txBody>
      </p:sp>
      <p:pic>
        <p:nvPicPr>
          <p:cNvPr id="7" name="Picture 2" descr="C:\Users\mpetty\Desktop\Working, IITSEC 2021\Saved 10\V1, ACI Plot 2, Timestep Time Series 2021-06-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919" y="1559689"/>
            <a:ext cx="5655681" cy="360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C:\Users\mpetty\Desktop\Working, IITSEC 2021\Saved 10\V1, ACI Plot 3, Timestep Differences 2021-06-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3487" y="1559689"/>
            <a:ext cx="5655681" cy="360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
          <p:cNvSpPr txBox="1">
            <a:spLocks noChangeArrowheads="1"/>
          </p:cNvSpPr>
          <p:nvPr/>
        </p:nvSpPr>
        <p:spPr bwMode="auto">
          <a:xfrm>
            <a:off x="2847373" y="5319893"/>
            <a:ext cx="8229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tabLst>
                <a:tab pos="339725" algn="l"/>
                <a:tab pos="681038" algn="l"/>
                <a:tab pos="4232275" algn="l"/>
              </a:tabLst>
              <a:defRPr sz="800">
                <a:solidFill>
                  <a:schemeClr val="tx1"/>
                </a:solidFill>
                <a:latin typeface="Arial" charset="0"/>
                <a:cs typeface="Arial" charset="0"/>
              </a:defRPr>
            </a:lvl1pPr>
            <a:lvl2pPr marL="742950" indent="-285750" eaLnBrk="0" hangingPunct="0">
              <a:tabLst>
                <a:tab pos="339725" algn="l"/>
                <a:tab pos="681038" algn="l"/>
                <a:tab pos="4232275" algn="l"/>
              </a:tabLst>
              <a:defRPr sz="800">
                <a:solidFill>
                  <a:schemeClr val="tx1"/>
                </a:solidFill>
                <a:latin typeface="Arial" charset="0"/>
                <a:cs typeface="Arial" charset="0"/>
              </a:defRPr>
            </a:lvl2pPr>
            <a:lvl3pPr marL="1143000" indent="-228600" eaLnBrk="0" hangingPunct="0">
              <a:tabLst>
                <a:tab pos="339725" algn="l"/>
                <a:tab pos="681038" algn="l"/>
                <a:tab pos="4232275" algn="l"/>
              </a:tabLst>
              <a:defRPr sz="800">
                <a:solidFill>
                  <a:schemeClr val="tx1"/>
                </a:solidFill>
                <a:latin typeface="Arial" charset="0"/>
                <a:cs typeface="Arial" charset="0"/>
              </a:defRPr>
            </a:lvl3pPr>
            <a:lvl4pPr marL="1600200" indent="-228600" eaLnBrk="0" hangingPunct="0">
              <a:tabLst>
                <a:tab pos="339725" algn="l"/>
                <a:tab pos="681038" algn="l"/>
                <a:tab pos="4232275" algn="l"/>
              </a:tabLst>
              <a:defRPr sz="800">
                <a:solidFill>
                  <a:schemeClr val="tx1"/>
                </a:solidFill>
                <a:latin typeface="Arial" charset="0"/>
                <a:cs typeface="Arial" charset="0"/>
              </a:defRPr>
            </a:lvl4pPr>
            <a:lvl5pPr marL="2057400" indent="-228600" eaLnBrk="0" hangingPunct="0">
              <a:tabLst>
                <a:tab pos="339725" algn="l"/>
                <a:tab pos="681038" algn="l"/>
                <a:tab pos="4232275" algn="l"/>
              </a:tabLst>
              <a:defRPr sz="800">
                <a:solidFill>
                  <a:schemeClr val="tx1"/>
                </a:solidFill>
                <a:latin typeface="Arial" charset="0"/>
                <a:cs typeface="Arial" charset="0"/>
              </a:defRPr>
            </a:lvl5pPr>
            <a:lvl6pPr marL="2514600" indent="-228600" eaLnBrk="0" fontAlgn="base" hangingPunct="0">
              <a:spcBef>
                <a:spcPct val="0"/>
              </a:spcBef>
              <a:spcAft>
                <a:spcPct val="0"/>
              </a:spcAft>
              <a:tabLst>
                <a:tab pos="339725" algn="l"/>
                <a:tab pos="681038" algn="l"/>
                <a:tab pos="4232275" algn="l"/>
              </a:tabLst>
              <a:defRPr sz="800">
                <a:solidFill>
                  <a:schemeClr val="tx1"/>
                </a:solidFill>
                <a:latin typeface="Arial" charset="0"/>
                <a:cs typeface="Arial" charset="0"/>
              </a:defRPr>
            </a:lvl6pPr>
            <a:lvl7pPr marL="2971800" indent="-228600" eaLnBrk="0" fontAlgn="base" hangingPunct="0">
              <a:spcBef>
                <a:spcPct val="0"/>
              </a:spcBef>
              <a:spcAft>
                <a:spcPct val="0"/>
              </a:spcAft>
              <a:tabLst>
                <a:tab pos="339725" algn="l"/>
                <a:tab pos="681038" algn="l"/>
                <a:tab pos="4232275" algn="l"/>
              </a:tabLst>
              <a:defRPr sz="800">
                <a:solidFill>
                  <a:schemeClr val="tx1"/>
                </a:solidFill>
                <a:latin typeface="Arial" charset="0"/>
                <a:cs typeface="Arial" charset="0"/>
              </a:defRPr>
            </a:lvl7pPr>
            <a:lvl8pPr marL="3429000" indent="-228600" eaLnBrk="0" fontAlgn="base" hangingPunct="0">
              <a:spcBef>
                <a:spcPct val="0"/>
              </a:spcBef>
              <a:spcAft>
                <a:spcPct val="0"/>
              </a:spcAft>
              <a:tabLst>
                <a:tab pos="339725" algn="l"/>
                <a:tab pos="681038" algn="l"/>
                <a:tab pos="4232275" algn="l"/>
              </a:tabLst>
              <a:defRPr sz="800">
                <a:solidFill>
                  <a:schemeClr val="tx1"/>
                </a:solidFill>
                <a:latin typeface="Arial" charset="0"/>
                <a:cs typeface="Arial" charset="0"/>
              </a:defRPr>
            </a:lvl8pPr>
            <a:lvl9pPr marL="3886200" indent="-228600" eaLnBrk="0" fontAlgn="base" hangingPunct="0">
              <a:spcBef>
                <a:spcPct val="0"/>
              </a:spcBef>
              <a:spcAft>
                <a:spcPct val="0"/>
              </a:spcAft>
              <a:tabLst>
                <a:tab pos="339725" algn="l"/>
                <a:tab pos="681038" algn="l"/>
                <a:tab pos="4232275" algn="l"/>
              </a:tabLst>
              <a:defRPr sz="800">
                <a:solidFill>
                  <a:schemeClr val="tx1"/>
                </a:solidFill>
                <a:latin typeface="Arial" charset="0"/>
                <a:cs typeface="Arial" charset="0"/>
              </a:defRPr>
            </a:lvl9pPr>
          </a:lstStyle>
          <a:p>
            <a:pPr marL="342900" indent="-342900">
              <a:buFont typeface="Arial" panose="020B0604020202020204" pitchFamily="34" charset="0"/>
              <a:buChar char="•"/>
              <a:defRPr/>
            </a:pPr>
            <a:r>
              <a:rPr lang="en-US" altLang="en-US" sz="2000" dirty="0" smtClean="0"/>
              <a:t>SME:  </a:t>
            </a:r>
            <a:r>
              <a:rPr lang="el-GR" altLang="en-US" sz="2000" dirty="0" smtClean="0">
                <a:solidFill>
                  <a:srgbClr val="000000"/>
                </a:solidFill>
                <a:latin typeface="Times New Roman"/>
              </a:rPr>
              <a:t>ε</a:t>
            </a:r>
            <a:r>
              <a:rPr lang="en-US" altLang="en-US" sz="2000" dirty="0" smtClean="0"/>
              <a:t> </a:t>
            </a:r>
            <a:r>
              <a:rPr lang="en-US" altLang="en-US" sz="2000" dirty="0" smtClean="0">
                <a:latin typeface="Arial" panose="020B0604020202020204" pitchFamily="34" charset="0"/>
                <a:cs typeface="Arial" panose="020B0604020202020204" pitchFamily="34" charset="0"/>
              </a:rPr>
              <a:t>= 5, OOB limit = 10% = 5 time steps</a:t>
            </a:r>
            <a:endParaRPr lang="en-US" altLang="en-US" sz="2000" dirty="0" smtClean="0">
              <a:solidFill>
                <a:srgbClr val="0000FF"/>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US" altLang="en-US" sz="2000" dirty="0" smtClean="0"/>
              <a:t>Simuland:  1 trial with</a:t>
            </a:r>
            <a:r>
              <a:rPr lang="en-US" altLang="en-US" sz="1800" dirty="0">
                <a:solidFill>
                  <a:srgbClr val="000000"/>
                </a:solidFill>
              </a:rPr>
              <a:t> </a:t>
            </a:r>
            <a:r>
              <a:rPr lang="el-GR" altLang="en-US" sz="1800" dirty="0">
                <a:solidFill>
                  <a:srgbClr val="000000"/>
                </a:solidFill>
                <a:latin typeface="Times New Roman"/>
                <a:sym typeface="Symbol"/>
              </a:rPr>
              <a:t></a:t>
            </a:r>
            <a:r>
              <a:rPr lang="en-US" altLang="en-US" sz="1800" dirty="0">
                <a:solidFill>
                  <a:srgbClr val="000000"/>
                </a:solidFill>
                <a:sym typeface="Symbol"/>
              </a:rPr>
              <a:t> </a:t>
            </a:r>
            <a:r>
              <a:rPr lang="en-US" altLang="en-US" sz="2000" dirty="0" smtClean="0"/>
              <a:t>SME </a:t>
            </a:r>
            <a:r>
              <a:rPr lang="el-GR" altLang="en-US" sz="2000" dirty="0" smtClean="0">
                <a:latin typeface="+mn-lt"/>
              </a:rPr>
              <a:t>ε</a:t>
            </a:r>
            <a:r>
              <a:rPr lang="en-US" altLang="en-US" sz="2000" dirty="0" smtClean="0"/>
              <a:t> interval per time step</a:t>
            </a:r>
          </a:p>
          <a:p>
            <a:pPr marL="342900" indent="-342900">
              <a:buFont typeface="Arial" panose="020B0604020202020204" pitchFamily="34" charset="0"/>
              <a:buChar char="•"/>
              <a:defRPr/>
            </a:pPr>
            <a:r>
              <a:rPr lang="en-US" altLang="en-US" sz="2000" dirty="0" smtClean="0">
                <a:sym typeface="Symbol" pitchFamily="18" charset="2"/>
              </a:rPr>
              <a:t>Model:  1 trial</a:t>
            </a:r>
          </a:p>
          <a:p>
            <a:pPr marL="342900" indent="-342900">
              <a:buFont typeface="Arial" panose="020B0604020202020204" pitchFamily="34" charset="0"/>
              <a:buChar char="•"/>
              <a:defRPr/>
            </a:pPr>
            <a:r>
              <a:rPr lang="en-US" altLang="en-US" sz="2000" dirty="0" smtClean="0">
                <a:sym typeface="Symbol" pitchFamily="18" charset="2"/>
              </a:rPr>
              <a:t>OOB </a:t>
            </a:r>
            <a:r>
              <a:rPr lang="en-US" altLang="en-US" sz="2000" dirty="0" smtClean="0">
                <a:sym typeface="Symbol" pitchFamily="18" charset="2"/>
              </a:rPr>
              <a:t>time steps </a:t>
            </a:r>
            <a:r>
              <a:rPr lang="en-US" altLang="en-US" sz="2000" b="1" dirty="0" smtClean="0">
                <a:solidFill>
                  <a:srgbClr val="0000FF"/>
                </a:solidFill>
                <a:latin typeface="+mn-lt"/>
                <a:sym typeface="Symbol" pitchFamily="18" charset="2"/>
              </a:rPr>
              <a:t>&gt;</a:t>
            </a:r>
            <a:r>
              <a:rPr lang="en-US" altLang="en-US" sz="2000" dirty="0" smtClean="0">
                <a:sym typeface="Symbol" pitchFamily="18" charset="2"/>
              </a:rPr>
              <a:t> OOB </a:t>
            </a:r>
            <a:r>
              <a:rPr lang="en-US" altLang="en-US" sz="2000" dirty="0">
                <a:sym typeface="Symbol" pitchFamily="18" charset="2"/>
              </a:rPr>
              <a:t>limit </a:t>
            </a:r>
            <a:r>
              <a:rPr lang="en-US" altLang="en-US" sz="2000" dirty="0" smtClean="0">
                <a:sym typeface="Symbol" pitchFamily="18" charset="2"/>
              </a:rPr>
              <a:t> model </a:t>
            </a:r>
            <a:r>
              <a:rPr lang="en-US" altLang="en-US" sz="2000" dirty="0" smtClean="0">
                <a:solidFill>
                  <a:srgbClr val="0000FF"/>
                </a:solidFill>
                <a:sym typeface="Symbol" pitchFamily="18" charset="2"/>
              </a:rPr>
              <a:t>not valid</a:t>
            </a:r>
            <a:endParaRPr lang="en-US" altLang="en-US" sz="2000" dirty="0" smtClean="0">
              <a:solidFill>
                <a:srgbClr val="0000FF"/>
              </a:solidFill>
            </a:endParaRPr>
          </a:p>
        </p:txBody>
      </p: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40</a:t>
            </a:fld>
            <a:endParaRPr lang="en-US" dirty="0"/>
          </a:p>
        </p:txBody>
      </p:sp>
    </p:spTree>
    <p:extLst>
      <p:ext uri="{BB962C8B-B14F-4D97-AF65-F5344CB8AC3E}">
        <p14:creationId xmlns:p14="http://schemas.microsoft.com/office/powerpoint/2010/main" val="19150216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665544" y="774540"/>
            <a:ext cx="998895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1pPr>
            <a:lvl2pPr marL="742950" indent="-28575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2pPr>
            <a:lvl3pPr marL="1143000" indent="-22860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3pPr>
            <a:lvl4pPr marL="1600200" indent="-22860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4pPr>
            <a:lvl5pPr marL="2057400" indent="-22860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9pPr>
          </a:lstStyle>
          <a:p>
            <a:r>
              <a:rPr lang="en-US" altLang="en-US" sz="2800" b="1" dirty="0">
                <a:sym typeface="Symbol" panose="05050102010706020507" pitchFamily="18" charset="2"/>
              </a:rPr>
              <a:t>Example model:  </a:t>
            </a:r>
            <a:r>
              <a:rPr lang="en-US" altLang="en-US" sz="2800" b="1" dirty="0" smtClean="0">
                <a:sym typeface="Symbol" panose="05050102010706020507" pitchFamily="18" charset="2"/>
              </a:rPr>
              <a:t>Method B </a:t>
            </a:r>
            <a:r>
              <a:rPr lang="en-US" altLang="en-US" sz="2800" b="1" dirty="0" smtClean="0">
                <a:solidFill>
                  <a:srgbClr val="000000"/>
                </a:solidFill>
              </a:rPr>
              <a:t>(1 - multiple)</a:t>
            </a:r>
            <a:endParaRPr lang="en-US" altLang="en-US" sz="1600" b="1" dirty="0">
              <a:latin typeface="Times New Roman" panose="02020603050405020304" pitchFamily="18" charset="0"/>
            </a:endParaRPr>
          </a:p>
          <a:p>
            <a:endParaRPr lang="en-US" altLang="en-US" sz="1200" dirty="0" smtClean="0"/>
          </a:p>
        </p:txBody>
      </p:sp>
      <p:sp>
        <p:nvSpPr>
          <p:cNvPr id="9" name="Text Box 2"/>
          <p:cNvSpPr txBox="1">
            <a:spLocks noChangeArrowheads="1"/>
          </p:cNvSpPr>
          <p:nvPr/>
        </p:nvSpPr>
        <p:spPr bwMode="auto">
          <a:xfrm>
            <a:off x="2847373" y="5319893"/>
            <a:ext cx="8229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tabLst>
                <a:tab pos="339725" algn="l"/>
                <a:tab pos="681038" algn="l"/>
                <a:tab pos="4232275" algn="l"/>
              </a:tabLst>
              <a:defRPr sz="800">
                <a:solidFill>
                  <a:schemeClr val="tx1"/>
                </a:solidFill>
                <a:latin typeface="Arial" charset="0"/>
                <a:cs typeface="Arial" charset="0"/>
              </a:defRPr>
            </a:lvl1pPr>
            <a:lvl2pPr marL="742950" indent="-285750" eaLnBrk="0" hangingPunct="0">
              <a:tabLst>
                <a:tab pos="339725" algn="l"/>
                <a:tab pos="681038" algn="l"/>
                <a:tab pos="4232275" algn="l"/>
              </a:tabLst>
              <a:defRPr sz="800">
                <a:solidFill>
                  <a:schemeClr val="tx1"/>
                </a:solidFill>
                <a:latin typeface="Arial" charset="0"/>
                <a:cs typeface="Arial" charset="0"/>
              </a:defRPr>
            </a:lvl2pPr>
            <a:lvl3pPr marL="1143000" indent="-228600" eaLnBrk="0" hangingPunct="0">
              <a:tabLst>
                <a:tab pos="339725" algn="l"/>
                <a:tab pos="681038" algn="l"/>
                <a:tab pos="4232275" algn="l"/>
              </a:tabLst>
              <a:defRPr sz="800">
                <a:solidFill>
                  <a:schemeClr val="tx1"/>
                </a:solidFill>
                <a:latin typeface="Arial" charset="0"/>
                <a:cs typeface="Arial" charset="0"/>
              </a:defRPr>
            </a:lvl3pPr>
            <a:lvl4pPr marL="1600200" indent="-228600" eaLnBrk="0" hangingPunct="0">
              <a:tabLst>
                <a:tab pos="339725" algn="l"/>
                <a:tab pos="681038" algn="l"/>
                <a:tab pos="4232275" algn="l"/>
              </a:tabLst>
              <a:defRPr sz="800">
                <a:solidFill>
                  <a:schemeClr val="tx1"/>
                </a:solidFill>
                <a:latin typeface="Arial" charset="0"/>
                <a:cs typeface="Arial" charset="0"/>
              </a:defRPr>
            </a:lvl4pPr>
            <a:lvl5pPr marL="2057400" indent="-228600" eaLnBrk="0" hangingPunct="0">
              <a:tabLst>
                <a:tab pos="339725" algn="l"/>
                <a:tab pos="681038" algn="l"/>
                <a:tab pos="4232275" algn="l"/>
              </a:tabLst>
              <a:defRPr sz="800">
                <a:solidFill>
                  <a:schemeClr val="tx1"/>
                </a:solidFill>
                <a:latin typeface="Arial" charset="0"/>
                <a:cs typeface="Arial" charset="0"/>
              </a:defRPr>
            </a:lvl5pPr>
            <a:lvl6pPr marL="2514600" indent="-228600" eaLnBrk="0" fontAlgn="base" hangingPunct="0">
              <a:spcBef>
                <a:spcPct val="0"/>
              </a:spcBef>
              <a:spcAft>
                <a:spcPct val="0"/>
              </a:spcAft>
              <a:tabLst>
                <a:tab pos="339725" algn="l"/>
                <a:tab pos="681038" algn="l"/>
                <a:tab pos="4232275" algn="l"/>
              </a:tabLst>
              <a:defRPr sz="800">
                <a:solidFill>
                  <a:schemeClr val="tx1"/>
                </a:solidFill>
                <a:latin typeface="Arial" charset="0"/>
                <a:cs typeface="Arial" charset="0"/>
              </a:defRPr>
            </a:lvl6pPr>
            <a:lvl7pPr marL="2971800" indent="-228600" eaLnBrk="0" fontAlgn="base" hangingPunct="0">
              <a:spcBef>
                <a:spcPct val="0"/>
              </a:spcBef>
              <a:spcAft>
                <a:spcPct val="0"/>
              </a:spcAft>
              <a:tabLst>
                <a:tab pos="339725" algn="l"/>
                <a:tab pos="681038" algn="l"/>
                <a:tab pos="4232275" algn="l"/>
              </a:tabLst>
              <a:defRPr sz="800">
                <a:solidFill>
                  <a:schemeClr val="tx1"/>
                </a:solidFill>
                <a:latin typeface="Arial" charset="0"/>
                <a:cs typeface="Arial" charset="0"/>
              </a:defRPr>
            </a:lvl7pPr>
            <a:lvl8pPr marL="3429000" indent="-228600" eaLnBrk="0" fontAlgn="base" hangingPunct="0">
              <a:spcBef>
                <a:spcPct val="0"/>
              </a:spcBef>
              <a:spcAft>
                <a:spcPct val="0"/>
              </a:spcAft>
              <a:tabLst>
                <a:tab pos="339725" algn="l"/>
                <a:tab pos="681038" algn="l"/>
                <a:tab pos="4232275" algn="l"/>
              </a:tabLst>
              <a:defRPr sz="800">
                <a:solidFill>
                  <a:schemeClr val="tx1"/>
                </a:solidFill>
                <a:latin typeface="Arial" charset="0"/>
                <a:cs typeface="Arial" charset="0"/>
              </a:defRPr>
            </a:lvl8pPr>
            <a:lvl9pPr marL="3886200" indent="-228600" eaLnBrk="0" fontAlgn="base" hangingPunct="0">
              <a:spcBef>
                <a:spcPct val="0"/>
              </a:spcBef>
              <a:spcAft>
                <a:spcPct val="0"/>
              </a:spcAft>
              <a:tabLst>
                <a:tab pos="339725" algn="l"/>
                <a:tab pos="681038" algn="l"/>
                <a:tab pos="4232275" algn="l"/>
              </a:tabLst>
              <a:defRPr sz="800">
                <a:solidFill>
                  <a:schemeClr val="tx1"/>
                </a:solidFill>
                <a:latin typeface="Arial" charset="0"/>
                <a:cs typeface="Arial" charset="0"/>
              </a:defRPr>
            </a:lvl9pPr>
          </a:lstStyle>
          <a:p>
            <a:pPr marL="342900" indent="-342900">
              <a:buFont typeface="Arial" panose="020B0604020202020204" pitchFamily="34" charset="0"/>
              <a:buChar char="•"/>
              <a:defRPr/>
            </a:pPr>
            <a:r>
              <a:rPr lang="en-US" altLang="en-US" sz="2000" dirty="0"/>
              <a:t>SME:  OOB limit = </a:t>
            </a:r>
            <a:r>
              <a:rPr lang="en-US" altLang="en-US" sz="2000" dirty="0">
                <a:latin typeface="Arial" panose="020B0604020202020204" pitchFamily="34" charset="0"/>
                <a:cs typeface="Arial" panose="020B0604020202020204" pitchFamily="34" charset="0"/>
              </a:rPr>
              <a:t>10%</a:t>
            </a:r>
            <a:r>
              <a:rPr lang="en-US" altLang="en-US" sz="2000" dirty="0"/>
              <a:t> = </a:t>
            </a:r>
            <a:r>
              <a:rPr lang="en-US" altLang="en-US" sz="2000" dirty="0">
                <a:latin typeface="Arial" panose="020B0604020202020204" pitchFamily="34" charset="0"/>
                <a:cs typeface="Arial" panose="020B0604020202020204" pitchFamily="34" charset="0"/>
              </a:rPr>
              <a:t>5</a:t>
            </a:r>
            <a:r>
              <a:rPr lang="en-US" altLang="en-US" sz="2000" dirty="0"/>
              <a:t> time steps</a:t>
            </a:r>
            <a:endParaRPr lang="en-US" altLang="en-US" sz="2000" dirty="0">
              <a:solidFill>
                <a:srgbClr val="0000FF"/>
              </a:solidFill>
            </a:endParaRPr>
          </a:p>
          <a:p>
            <a:pPr marL="342900" indent="-342900">
              <a:buFont typeface="Arial" panose="020B0604020202020204" pitchFamily="34" charset="0"/>
              <a:buChar char="•"/>
              <a:defRPr/>
            </a:pPr>
            <a:r>
              <a:rPr lang="en-US" altLang="en-US" sz="2000" dirty="0" smtClean="0"/>
              <a:t>Simuland</a:t>
            </a:r>
            <a:r>
              <a:rPr lang="en-US" altLang="en-US" sz="2000" dirty="0"/>
              <a:t>:  1 trial</a:t>
            </a:r>
          </a:p>
          <a:p>
            <a:pPr marL="342900" indent="-342900">
              <a:buFont typeface="Arial" panose="020B0604020202020204" pitchFamily="34" charset="0"/>
              <a:buChar char="•"/>
              <a:defRPr/>
            </a:pPr>
            <a:r>
              <a:rPr lang="en-US" altLang="en-US" sz="2000" dirty="0" smtClean="0">
                <a:sym typeface="Symbol" pitchFamily="18" charset="2"/>
              </a:rPr>
              <a:t>Model</a:t>
            </a:r>
            <a:r>
              <a:rPr lang="en-US" altLang="en-US" sz="2000" dirty="0">
                <a:sym typeface="Symbol" pitchFamily="18" charset="2"/>
              </a:rPr>
              <a:t>:  15 trials with 95% confidence interval per time step</a:t>
            </a:r>
          </a:p>
          <a:p>
            <a:pPr marL="342900" indent="-342900">
              <a:buFont typeface="Arial" panose="020B0604020202020204" pitchFamily="34" charset="0"/>
              <a:buChar char="•"/>
              <a:defRPr/>
            </a:pPr>
            <a:r>
              <a:rPr lang="en-US" altLang="en-US" sz="2000" dirty="0" smtClean="0">
                <a:sym typeface="Symbol" pitchFamily="18" charset="2"/>
              </a:rPr>
              <a:t>OOB </a:t>
            </a:r>
            <a:r>
              <a:rPr lang="en-US" altLang="en-US" sz="2000" dirty="0">
                <a:sym typeface="Symbol" pitchFamily="18" charset="2"/>
              </a:rPr>
              <a:t>time steps </a:t>
            </a:r>
            <a:r>
              <a:rPr lang="en-US" altLang="en-US" sz="2000" b="1" dirty="0">
                <a:solidFill>
                  <a:srgbClr val="0000FF"/>
                </a:solidFill>
                <a:sym typeface="Symbol" pitchFamily="18" charset="2"/>
              </a:rPr>
              <a:t>&gt;</a:t>
            </a:r>
            <a:r>
              <a:rPr lang="en-US" altLang="en-US" sz="2000" dirty="0">
                <a:sym typeface="Symbol" pitchFamily="18" charset="2"/>
              </a:rPr>
              <a:t> OOB limit  model </a:t>
            </a:r>
            <a:r>
              <a:rPr lang="en-US" altLang="en-US" sz="2000" dirty="0">
                <a:solidFill>
                  <a:srgbClr val="0000FF"/>
                </a:solidFill>
                <a:sym typeface="Symbol" pitchFamily="18" charset="2"/>
              </a:rPr>
              <a:t>not valid</a:t>
            </a:r>
            <a:endParaRPr lang="en-US" altLang="en-US" sz="2000" dirty="0">
              <a:solidFill>
                <a:srgbClr val="0000FF"/>
              </a:solidFill>
            </a:endParaRPr>
          </a:p>
        </p:txBody>
      </p:sp>
      <p:pic>
        <p:nvPicPr>
          <p:cNvPr id="6" name="Picture 2" descr="C:\Users\mpetty\Desktop\Working, IITSEC 2021\Saved 10\V3, ACI Plot 2, Timestep Time Series 2021-06-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899" y="1482426"/>
            <a:ext cx="5783000" cy="3734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C:\Users\mpetty\Desktop\Working, IITSEC 2021\Saved 10\V3, ACI Plot 3, Timestep Differences 2021-06-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3127" y="1482426"/>
            <a:ext cx="5586240" cy="3734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41</a:t>
            </a:fld>
            <a:endParaRPr lang="en-US" dirty="0"/>
          </a:p>
        </p:txBody>
      </p:sp>
    </p:spTree>
    <p:extLst>
      <p:ext uri="{BB962C8B-B14F-4D97-AF65-F5344CB8AC3E}">
        <p14:creationId xmlns:p14="http://schemas.microsoft.com/office/powerpoint/2010/main" val="10968085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665544" y="774540"/>
            <a:ext cx="998895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1pPr>
            <a:lvl2pPr marL="742950" indent="-28575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2pPr>
            <a:lvl3pPr marL="1143000" indent="-22860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3pPr>
            <a:lvl4pPr marL="1600200" indent="-22860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4pPr>
            <a:lvl5pPr marL="2057400" indent="-22860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9pPr>
          </a:lstStyle>
          <a:p>
            <a:r>
              <a:rPr lang="en-US" altLang="en-US" sz="2800" b="1" dirty="0">
                <a:sym typeface="Symbol" panose="05050102010706020507" pitchFamily="18" charset="2"/>
              </a:rPr>
              <a:t>Example model:  </a:t>
            </a:r>
            <a:r>
              <a:rPr lang="en-US" altLang="en-US" sz="2800" b="1" dirty="0" smtClean="0">
                <a:sym typeface="Symbol" panose="05050102010706020507" pitchFamily="18" charset="2"/>
              </a:rPr>
              <a:t>Method C </a:t>
            </a:r>
            <a:r>
              <a:rPr lang="en-US" altLang="en-US" sz="2800" b="1" dirty="0" smtClean="0">
                <a:solidFill>
                  <a:srgbClr val="000000"/>
                </a:solidFill>
              </a:rPr>
              <a:t>(</a:t>
            </a:r>
            <a:r>
              <a:rPr lang="en-US" altLang="en-US" sz="2800" b="1" dirty="0">
                <a:solidFill>
                  <a:srgbClr val="000000"/>
                </a:solidFill>
              </a:rPr>
              <a:t>multiple</a:t>
            </a:r>
            <a:r>
              <a:rPr lang="en-US" altLang="en-US" sz="2800" b="1" dirty="0" smtClean="0">
                <a:solidFill>
                  <a:srgbClr val="000000"/>
                </a:solidFill>
              </a:rPr>
              <a:t> - multiple)</a:t>
            </a:r>
            <a:endParaRPr lang="en-US" altLang="en-US" sz="1600" b="1" dirty="0">
              <a:latin typeface="Times New Roman" panose="02020603050405020304" pitchFamily="18" charset="0"/>
            </a:endParaRPr>
          </a:p>
          <a:p>
            <a:endParaRPr lang="en-US" altLang="en-US" sz="1200" dirty="0" smtClean="0"/>
          </a:p>
        </p:txBody>
      </p:sp>
      <p:sp>
        <p:nvSpPr>
          <p:cNvPr id="9" name="Text Box 2"/>
          <p:cNvSpPr txBox="1">
            <a:spLocks noChangeArrowheads="1"/>
          </p:cNvSpPr>
          <p:nvPr/>
        </p:nvSpPr>
        <p:spPr bwMode="auto">
          <a:xfrm>
            <a:off x="2847373" y="5319893"/>
            <a:ext cx="8229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tabLst>
                <a:tab pos="339725" algn="l"/>
                <a:tab pos="681038" algn="l"/>
                <a:tab pos="4232275" algn="l"/>
              </a:tabLst>
              <a:defRPr sz="800">
                <a:solidFill>
                  <a:schemeClr val="tx1"/>
                </a:solidFill>
                <a:latin typeface="Arial" charset="0"/>
                <a:cs typeface="Arial" charset="0"/>
              </a:defRPr>
            </a:lvl1pPr>
            <a:lvl2pPr marL="742950" indent="-285750" eaLnBrk="0" hangingPunct="0">
              <a:tabLst>
                <a:tab pos="339725" algn="l"/>
                <a:tab pos="681038" algn="l"/>
                <a:tab pos="4232275" algn="l"/>
              </a:tabLst>
              <a:defRPr sz="800">
                <a:solidFill>
                  <a:schemeClr val="tx1"/>
                </a:solidFill>
                <a:latin typeface="Arial" charset="0"/>
                <a:cs typeface="Arial" charset="0"/>
              </a:defRPr>
            </a:lvl2pPr>
            <a:lvl3pPr marL="1143000" indent="-228600" eaLnBrk="0" hangingPunct="0">
              <a:tabLst>
                <a:tab pos="339725" algn="l"/>
                <a:tab pos="681038" algn="l"/>
                <a:tab pos="4232275" algn="l"/>
              </a:tabLst>
              <a:defRPr sz="800">
                <a:solidFill>
                  <a:schemeClr val="tx1"/>
                </a:solidFill>
                <a:latin typeface="Arial" charset="0"/>
                <a:cs typeface="Arial" charset="0"/>
              </a:defRPr>
            </a:lvl3pPr>
            <a:lvl4pPr marL="1600200" indent="-228600" eaLnBrk="0" hangingPunct="0">
              <a:tabLst>
                <a:tab pos="339725" algn="l"/>
                <a:tab pos="681038" algn="l"/>
                <a:tab pos="4232275" algn="l"/>
              </a:tabLst>
              <a:defRPr sz="800">
                <a:solidFill>
                  <a:schemeClr val="tx1"/>
                </a:solidFill>
                <a:latin typeface="Arial" charset="0"/>
                <a:cs typeface="Arial" charset="0"/>
              </a:defRPr>
            </a:lvl4pPr>
            <a:lvl5pPr marL="2057400" indent="-228600" eaLnBrk="0" hangingPunct="0">
              <a:tabLst>
                <a:tab pos="339725" algn="l"/>
                <a:tab pos="681038" algn="l"/>
                <a:tab pos="4232275" algn="l"/>
              </a:tabLst>
              <a:defRPr sz="800">
                <a:solidFill>
                  <a:schemeClr val="tx1"/>
                </a:solidFill>
                <a:latin typeface="Arial" charset="0"/>
                <a:cs typeface="Arial" charset="0"/>
              </a:defRPr>
            </a:lvl5pPr>
            <a:lvl6pPr marL="2514600" indent="-228600" eaLnBrk="0" fontAlgn="base" hangingPunct="0">
              <a:spcBef>
                <a:spcPct val="0"/>
              </a:spcBef>
              <a:spcAft>
                <a:spcPct val="0"/>
              </a:spcAft>
              <a:tabLst>
                <a:tab pos="339725" algn="l"/>
                <a:tab pos="681038" algn="l"/>
                <a:tab pos="4232275" algn="l"/>
              </a:tabLst>
              <a:defRPr sz="800">
                <a:solidFill>
                  <a:schemeClr val="tx1"/>
                </a:solidFill>
                <a:latin typeface="Arial" charset="0"/>
                <a:cs typeface="Arial" charset="0"/>
              </a:defRPr>
            </a:lvl6pPr>
            <a:lvl7pPr marL="2971800" indent="-228600" eaLnBrk="0" fontAlgn="base" hangingPunct="0">
              <a:spcBef>
                <a:spcPct val="0"/>
              </a:spcBef>
              <a:spcAft>
                <a:spcPct val="0"/>
              </a:spcAft>
              <a:tabLst>
                <a:tab pos="339725" algn="l"/>
                <a:tab pos="681038" algn="l"/>
                <a:tab pos="4232275" algn="l"/>
              </a:tabLst>
              <a:defRPr sz="800">
                <a:solidFill>
                  <a:schemeClr val="tx1"/>
                </a:solidFill>
                <a:latin typeface="Arial" charset="0"/>
                <a:cs typeface="Arial" charset="0"/>
              </a:defRPr>
            </a:lvl7pPr>
            <a:lvl8pPr marL="3429000" indent="-228600" eaLnBrk="0" fontAlgn="base" hangingPunct="0">
              <a:spcBef>
                <a:spcPct val="0"/>
              </a:spcBef>
              <a:spcAft>
                <a:spcPct val="0"/>
              </a:spcAft>
              <a:tabLst>
                <a:tab pos="339725" algn="l"/>
                <a:tab pos="681038" algn="l"/>
                <a:tab pos="4232275" algn="l"/>
              </a:tabLst>
              <a:defRPr sz="800">
                <a:solidFill>
                  <a:schemeClr val="tx1"/>
                </a:solidFill>
                <a:latin typeface="Arial" charset="0"/>
                <a:cs typeface="Arial" charset="0"/>
              </a:defRPr>
            </a:lvl8pPr>
            <a:lvl9pPr marL="3886200" indent="-228600" eaLnBrk="0" fontAlgn="base" hangingPunct="0">
              <a:spcBef>
                <a:spcPct val="0"/>
              </a:spcBef>
              <a:spcAft>
                <a:spcPct val="0"/>
              </a:spcAft>
              <a:tabLst>
                <a:tab pos="339725" algn="l"/>
                <a:tab pos="681038" algn="l"/>
                <a:tab pos="4232275" algn="l"/>
              </a:tabLst>
              <a:defRPr sz="800">
                <a:solidFill>
                  <a:schemeClr val="tx1"/>
                </a:solidFill>
                <a:latin typeface="Arial" charset="0"/>
                <a:cs typeface="Arial" charset="0"/>
              </a:defRPr>
            </a:lvl9pPr>
          </a:lstStyle>
          <a:p>
            <a:pPr marL="342900" indent="-342900">
              <a:buFont typeface="Arial" panose="020B0604020202020204" pitchFamily="34" charset="0"/>
              <a:buChar char="•"/>
              <a:defRPr/>
            </a:pPr>
            <a:r>
              <a:rPr lang="en-US" altLang="en-US" sz="2000" dirty="0"/>
              <a:t>SME:  OOB limit = </a:t>
            </a:r>
            <a:r>
              <a:rPr lang="en-US" altLang="en-US" sz="2000" dirty="0">
                <a:latin typeface="Arial" panose="020B0604020202020204" pitchFamily="34" charset="0"/>
                <a:cs typeface="Arial" panose="020B0604020202020204" pitchFamily="34" charset="0"/>
              </a:rPr>
              <a:t>10%</a:t>
            </a:r>
            <a:r>
              <a:rPr lang="en-US" altLang="en-US" sz="2000" dirty="0"/>
              <a:t> = </a:t>
            </a:r>
            <a:r>
              <a:rPr lang="en-US" altLang="en-US" sz="2000" dirty="0">
                <a:latin typeface="Arial" panose="020B0604020202020204" pitchFamily="34" charset="0"/>
                <a:cs typeface="Arial" panose="020B0604020202020204" pitchFamily="34" charset="0"/>
              </a:rPr>
              <a:t>5</a:t>
            </a:r>
            <a:r>
              <a:rPr lang="en-US" altLang="en-US" sz="2000" dirty="0"/>
              <a:t> time steps</a:t>
            </a:r>
            <a:endParaRPr lang="en-US" altLang="en-US" sz="2000" dirty="0">
              <a:solidFill>
                <a:srgbClr val="0000FF"/>
              </a:solidFill>
            </a:endParaRPr>
          </a:p>
          <a:p>
            <a:pPr marL="342900" indent="-342900">
              <a:buFont typeface="Arial" panose="020B0604020202020204" pitchFamily="34" charset="0"/>
              <a:buChar char="•"/>
              <a:defRPr/>
            </a:pPr>
            <a:r>
              <a:rPr lang="en-US" altLang="en-US" sz="2000" dirty="0" smtClean="0"/>
              <a:t>Simuland</a:t>
            </a:r>
            <a:r>
              <a:rPr lang="en-US" altLang="en-US" sz="2000" dirty="0"/>
              <a:t>:  </a:t>
            </a:r>
            <a:r>
              <a:rPr lang="en-US" altLang="en-US" sz="2000" dirty="0" smtClean="0"/>
              <a:t>15 </a:t>
            </a:r>
            <a:r>
              <a:rPr lang="en-US" altLang="en-US" sz="2000" dirty="0"/>
              <a:t>trials with 95% confidence interval</a:t>
            </a:r>
            <a:r>
              <a:rPr lang="en-US" altLang="en-US" sz="2000" dirty="0">
                <a:sym typeface="Symbol" pitchFamily="18" charset="2"/>
              </a:rPr>
              <a:t> per time step</a:t>
            </a:r>
            <a:endParaRPr lang="en-US" altLang="en-US" sz="2000" dirty="0"/>
          </a:p>
          <a:p>
            <a:pPr marL="342900" indent="-342900">
              <a:buFont typeface="Arial" panose="020B0604020202020204" pitchFamily="34" charset="0"/>
              <a:buChar char="•"/>
              <a:defRPr/>
            </a:pPr>
            <a:r>
              <a:rPr lang="en-US" altLang="en-US" sz="2000" dirty="0" smtClean="0">
                <a:sym typeface="Symbol" pitchFamily="18" charset="2"/>
              </a:rPr>
              <a:t>Model</a:t>
            </a:r>
            <a:r>
              <a:rPr lang="en-US" altLang="en-US" sz="2000" dirty="0">
                <a:sym typeface="Symbol" pitchFamily="18" charset="2"/>
              </a:rPr>
              <a:t>:  15 trials with 95% confidence interval per time step</a:t>
            </a:r>
          </a:p>
          <a:p>
            <a:pPr marL="342900" indent="-342900">
              <a:buFont typeface="Arial" panose="020B0604020202020204" pitchFamily="34" charset="0"/>
              <a:buChar char="•"/>
              <a:defRPr/>
            </a:pPr>
            <a:r>
              <a:rPr lang="en-US" altLang="en-US" sz="2000" dirty="0" smtClean="0">
                <a:sym typeface="Symbol" pitchFamily="18" charset="2"/>
              </a:rPr>
              <a:t>OOB </a:t>
            </a:r>
            <a:r>
              <a:rPr lang="en-US" altLang="en-US" sz="2000" dirty="0">
                <a:sym typeface="Symbol" pitchFamily="18" charset="2"/>
              </a:rPr>
              <a:t>time steps </a:t>
            </a:r>
            <a:r>
              <a:rPr lang="en-US" altLang="en-US" sz="2000" b="1" dirty="0">
                <a:solidFill>
                  <a:srgbClr val="0000FF"/>
                </a:solidFill>
                <a:sym typeface="Symbol" pitchFamily="18" charset="2"/>
              </a:rPr>
              <a:t>&gt;</a:t>
            </a:r>
            <a:r>
              <a:rPr lang="en-US" altLang="en-US" sz="2000" dirty="0">
                <a:sym typeface="Symbol" pitchFamily="18" charset="2"/>
              </a:rPr>
              <a:t> OOB limit  model </a:t>
            </a:r>
            <a:r>
              <a:rPr lang="en-US" altLang="en-US" sz="2000" dirty="0">
                <a:solidFill>
                  <a:srgbClr val="0000FF"/>
                </a:solidFill>
                <a:sym typeface="Symbol" pitchFamily="18" charset="2"/>
              </a:rPr>
              <a:t>not valid</a:t>
            </a:r>
            <a:endParaRPr lang="en-US" altLang="en-US" sz="2000" dirty="0">
              <a:solidFill>
                <a:srgbClr val="0000FF"/>
              </a:solidFill>
            </a:endParaRPr>
          </a:p>
        </p:txBody>
      </p:sp>
      <p:pic>
        <p:nvPicPr>
          <p:cNvPr id="11" name="Picture 4" descr="C:\Users\mpetty\Desktop\Working, IITSEC 2021\Saved 10\V4, ACI Plot 2, Timestep Time Series 2021-06-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90" y="1482426"/>
            <a:ext cx="5968197" cy="3851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C:\Users\mpetty\Desktop\Working, IITSEC 2021\Saved 10\V4, ACI Plot 3, Timestep Differences 2021-06-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3687" y="1482426"/>
            <a:ext cx="5968197" cy="3851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42</a:t>
            </a:fld>
            <a:endParaRPr lang="en-US" dirty="0"/>
          </a:p>
        </p:txBody>
      </p:sp>
    </p:spTree>
    <p:extLst>
      <p:ext uri="{BB962C8B-B14F-4D97-AF65-F5344CB8AC3E}">
        <p14:creationId xmlns:p14="http://schemas.microsoft.com/office/powerpoint/2010/main" val="15609246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306730" y="959735"/>
            <a:ext cx="11302678" cy="287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1pPr>
            <a:lvl2pPr marL="742950" indent="-28575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2pPr>
            <a:lvl3pPr marL="1143000" indent="-22860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3pPr>
            <a:lvl4pPr marL="1600200" indent="-22860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4pPr>
            <a:lvl5pPr marL="2057400" indent="-22860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9pPr>
          </a:lstStyle>
          <a:p>
            <a:pPr>
              <a:spcAft>
                <a:spcPts val="600"/>
              </a:spcAft>
            </a:pPr>
            <a:r>
              <a:rPr lang="en-US" altLang="en-US" sz="2800" b="1" dirty="0" smtClean="0">
                <a:sym typeface="Symbol" panose="05050102010706020507" pitchFamily="18" charset="2"/>
              </a:rPr>
              <a:t>Time Series Validation Method: Advanced Methods (not covered)</a:t>
            </a:r>
            <a:endParaRPr lang="en-US" altLang="en-US" sz="1200" dirty="0" smtClean="0"/>
          </a:p>
          <a:p>
            <a:pPr marL="798513" lvl="1" indent="-341313">
              <a:buFont typeface="Arial" panose="020B0604020202020204" pitchFamily="34" charset="0"/>
              <a:buChar char="•"/>
              <a:tabLst>
                <a:tab pos="342900" algn="l"/>
                <a:tab pos="798513" algn="l"/>
              </a:tabLst>
            </a:pPr>
            <a:r>
              <a:rPr lang="en-US" altLang="en-US" sz="2200" dirty="0" smtClean="0"/>
              <a:t>Spectral </a:t>
            </a:r>
            <a:r>
              <a:rPr lang="en-US" altLang="en-US" sz="2200" dirty="0"/>
              <a:t>analysis </a:t>
            </a:r>
            <a:r>
              <a:rPr lang="en-US" altLang="en-US" sz="1600" dirty="0"/>
              <a:t>[Fishman, 1967] [Naylor, 1971] [</a:t>
            </a:r>
            <a:r>
              <a:rPr lang="en-US" altLang="en-US" sz="1600" dirty="0"/>
              <a:t>McNickle</a:t>
            </a:r>
            <a:r>
              <a:rPr lang="en-US" altLang="en-US" sz="1600" dirty="0"/>
              <a:t>, 2004]</a:t>
            </a:r>
          </a:p>
          <a:p>
            <a:pPr marL="798513" lvl="1" indent="-341313">
              <a:buFont typeface="Arial" panose="020B0604020202020204" pitchFamily="34" charset="0"/>
              <a:buChar char="•"/>
              <a:tabLst>
                <a:tab pos="342900" algn="l"/>
                <a:tab pos="798513" algn="l"/>
              </a:tabLst>
            </a:pPr>
            <a:r>
              <a:rPr lang="en-US" altLang="en-US" sz="2200" dirty="0">
                <a:solidFill>
                  <a:srgbClr val="000000"/>
                </a:solidFill>
              </a:rPr>
              <a:t>Parametric time series model </a:t>
            </a:r>
            <a:r>
              <a:rPr lang="en-US" altLang="en-US" sz="1600" dirty="0">
                <a:solidFill>
                  <a:srgbClr val="000000"/>
                </a:solidFill>
              </a:rPr>
              <a:t>[Hsu, 1977]</a:t>
            </a:r>
          </a:p>
          <a:p>
            <a:pPr marL="798513" lvl="1" indent="-341313">
              <a:buFont typeface="Arial" panose="020B0604020202020204" pitchFamily="34" charset="0"/>
              <a:buChar char="•"/>
              <a:tabLst>
                <a:tab pos="342900" algn="l"/>
                <a:tab pos="798513" algn="l"/>
              </a:tabLst>
            </a:pPr>
            <a:r>
              <a:rPr lang="en-US" altLang="en-US" sz="2200" dirty="0"/>
              <a:t>Standardized time series </a:t>
            </a:r>
            <a:r>
              <a:rPr lang="en-US" altLang="en-US" sz="1600" dirty="0"/>
              <a:t>[</a:t>
            </a:r>
            <a:r>
              <a:rPr lang="en-US" altLang="en-US" sz="1600" dirty="0"/>
              <a:t>Schruben</a:t>
            </a:r>
            <a:r>
              <a:rPr lang="en-US" altLang="en-US" sz="1600" dirty="0"/>
              <a:t>, 1983] [Chen, 1987]</a:t>
            </a:r>
            <a:br>
              <a:rPr lang="en-US" altLang="en-US" sz="1600" dirty="0"/>
            </a:br>
            <a:r>
              <a:rPr lang="en-US" altLang="en-US" sz="1600" dirty="0"/>
              <a:t>[</a:t>
            </a:r>
            <a:r>
              <a:rPr lang="en-US" altLang="en-US" sz="1600" dirty="0"/>
              <a:t>Goldsman</a:t>
            </a:r>
            <a:r>
              <a:rPr lang="en-US" altLang="en-US" sz="1600" dirty="0"/>
              <a:t>, 1990]</a:t>
            </a:r>
          </a:p>
          <a:p>
            <a:pPr marL="798513" lvl="1" indent="-341313">
              <a:buFont typeface="Arial" panose="020B0604020202020204" pitchFamily="34" charset="0"/>
              <a:buChar char="•"/>
              <a:tabLst>
                <a:tab pos="342900" algn="l"/>
                <a:tab pos="798513" algn="l"/>
              </a:tabLst>
            </a:pPr>
            <a:r>
              <a:rPr lang="en-US" altLang="en-US" sz="2200" dirty="0">
                <a:solidFill>
                  <a:srgbClr val="000000"/>
                </a:solidFill>
              </a:rPr>
              <a:t>Regression analysis </a:t>
            </a:r>
            <a:r>
              <a:rPr lang="en-US" altLang="en-US" sz="1600" dirty="0">
                <a:solidFill>
                  <a:srgbClr val="000000"/>
                </a:solidFill>
              </a:rPr>
              <a:t>[</a:t>
            </a:r>
            <a:r>
              <a:rPr lang="en-US" altLang="en-US" sz="1600" dirty="0">
                <a:solidFill>
                  <a:srgbClr val="000000"/>
                </a:solidFill>
              </a:rPr>
              <a:t>Kleijnen</a:t>
            </a:r>
            <a:r>
              <a:rPr lang="en-US" altLang="en-US" sz="1600" dirty="0">
                <a:solidFill>
                  <a:srgbClr val="000000"/>
                </a:solidFill>
              </a:rPr>
              <a:t>, 1998]</a:t>
            </a:r>
          </a:p>
          <a:p>
            <a:pPr marL="798513" lvl="1" indent="-341313">
              <a:buFont typeface="Arial" panose="020B0604020202020204" pitchFamily="34" charset="0"/>
              <a:buChar char="•"/>
              <a:tabLst>
                <a:tab pos="342900" algn="l"/>
                <a:tab pos="798513" algn="l"/>
              </a:tabLst>
            </a:pPr>
            <a:r>
              <a:rPr lang="en-US" altLang="en-US" sz="2200" dirty="0">
                <a:solidFill>
                  <a:srgbClr val="000000"/>
                </a:solidFill>
              </a:rPr>
              <a:t>Bootstrapping </a:t>
            </a:r>
            <a:r>
              <a:rPr lang="en-US" altLang="en-US" sz="1600" dirty="0">
                <a:solidFill>
                  <a:srgbClr val="000000"/>
                </a:solidFill>
              </a:rPr>
              <a:t>[</a:t>
            </a:r>
            <a:r>
              <a:rPr lang="en-US" altLang="en-US" sz="1600" dirty="0">
                <a:solidFill>
                  <a:srgbClr val="000000"/>
                </a:solidFill>
              </a:rPr>
              <a:t>Kleijnen</a:t>
            </a:r>
            <a:r>
              <a:rPr lang="en-US" altLang="en-US" sz="1600" dirty="0">
                <a:solidFill>
                  <a:srgbClr val="000000"/>
                </a:solidFill>
              </a:rPr>
              <a:t>, 2000] [</a:t>
            </a:r>
            <a:r>
              <a:rPr lang="en-US" altLang="en-US" sz="1600" dirty="0">
                <a:solidFill>
                  <a:srgbClr val="000000"/>
                </a:solidFill>
              </a:rPr>
              <a:t>Kleijnen</a:t>
            </a:r>
            <a:r>
              <a:rPr lang="en-US" altLang="en-US" sz="1600" dirty="0">
                <a:solidFill>
                  <a:srgbClr val="000000"/>
                </a:solidFill>
              </a:rPr>
              <a:t>, 2001]</a:t>
            </a:r>
            <a:endParaRPr lang="en-US" altLang="en-US" sz="1600" dirty="0"/>
          </a:p>
          <a:p>
            <a:pPr marL="798513" lvl="1" indent="-341313">
              <a:spcAft>
                <a:spcPts val="600"/>
              </a:spcAft>
              <a:buFont typeface="Arial" panose="020B0604020202020204" pitchFamily="34" charset="0"/>
              <a:buChar char="•"/>
              <a:tabLst>
                <a:tab pos="342900" algn="l"/>
                <a:tab pos="798513" algn="l"/>
              </a:tabLst>
            </a:pPr>
            <a:r>
              <a:rPr lang="en-US" altLang="en-US" sz="2200" dirty="0"/>
              <a:t>Granger causality </a:t>
            </a:r>
            <a:r>
              <a:rPr lang="en-US" altLang="en-US" sz="1600" dirty="0"/>
              <a:t>[Granger, 1969</a:t>
            </a:r>
            <a:r>
              <a:rPr lang="en-US" altLang="en-US" sz="1600" dirty="0" smtClean="0"/>
              <a:t>]</a:t>
            </a:r>
            <a:endParaRPr lang="en-US" altLang="en-US" sz="2600" dirty="0" smtClean="0"/>
          </a:p>
        </p:txBody>
      </p: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43</a:t>
            </a:fld>
            <a:endParaRPr lang="en-US" dirty="0"/>
          </a:p>
        </p:txBody>
      </p:sp>
    </p:spTree>
    <p:extLst>
      <p:ext uri="{BB962C8B-B14F-4D97-AF65-F5344CB8AC3E}">
        <p14:creationId xmlns:p14="http://schemas.microsoft.com/office/powerpoint/2010/main" val="41928585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81000" y="990600"/>
            <a:ext cx="11430000" cy="5105400"/>
          </a:xfrm>
        </p:spPr>
        <p:txBody>
          <a:bodyPr/>
          <a:lstStyle/>
          <a:p>
            <a:pPr>
              <a:spcBef>
                <a:spcPts val="0"/>
              </a:spcBef>
            </a:pPr>
            <a:r>
              <a:rPr lang="en-US" b="1" dirty="0"/>
              <a:t>Presentation </a:t>
            </a:r>
            <a:r>
              <a:rPr lang="en-US" b="1" dirty="0" smtClean="0"/>
              <a:t>outline</a:t>
            </a:r>
          </a:p>
          <a:p>
            <a:pPr lvl="1">
              <a:spcBef>
                <a:spcPts val="0"/>
              </a:spcBef>
            </a:pPr>
            <a:r>
              <a:rPr lang="en-US" dirty="0" smtClean="0">
                <a:solidFill>
                  <a:schemeClr val="bg1">
                    <a:lumMod val="65000"/>
                  </a:schemeClr>
                </a:solidFill>
              </a:rPr>
              <a:t>Background</a:t>
            </a:r>
          </a:p>
          <a:p>
            <a:pPr lvl="2">
              <a:spcBef>
                <a:spcPts val="0"/>
              </a:spcBef>
            </a:pPr>
            <a:r>
              <a:rPr lang="en-US" dirty="0" smtClean="0">
                <a:solidFill>
                  <a:schemeClr val="bg1">
                    <a:lumMod val="65000"/>
                  </a:schemeClr>
                </a:solidFill>
              </a:rPr>
              <a:t>Motivation</a:t>
            </a:r>
            <a:endParaRPr lang="en-US" dirty="0">
              <a:solidFill>
                <a:schemeClr val="bg1">
                  <a:lumMod val="65000"/>
                </a:schemeClr>
              </a:solidFill>
            </a:endParaRPr>
          </a:p>
          <a:p>
            <a:pPr lvl="2">
              <a:spcBef>
                <a:spcPts val="0"/>
              </a:spcBef>
            </a:pPr>
            <a:r>
              <a:rPr lang="en-US" dirty="0" smtClean="0">
                <a:solidFill>
                  <a:schemeClr val="bg1">
                    <a:lumMod val="65000"/>
                  </a:schemeClr>
                </a:solidFill>
              </a:rPr>
              <a:t>Definitions</a:t>
            </a:r>
          </a:p>
          <a:p>
            <a:pPr lvl="2">
              <a:spcBef>
                <a:spcPts val="0"/>
              </a:spcBef>
            </a:pPr>
            <a:r>
              <a:rPr lang="en-US" dirty="0">
                <a:solidFill>
                  <a:schemeClr val="bg1">
                    <a:lumMod val="65000"/>
                  </a:schemeClr>
                </a:solidFill>
              </a:rPr>
              <a:t>Validation uncertainty and risk</a:t>
            </a:r>
          </a:p>
          <a:p>
            <a:pPr lvl="2">
              <a:spcBef>
                <a:spcPts val="0"/>
              </a:spcBef>
            </a:pPr>
            <a:r>
              <a:rPr lang="en-US" dirty="0" smtClean="0">
                <a:solidFill>
                  <a:schemeClr val="bg1">
                    <a:lumMod val="65000"/>
                  </a:schemeClr>
                </a:solidFill>
              </a:rPr>
              <a:t>Verification </a:t>
            </a:r>
            <a:r>
              <a:rPr lang="en-US" dirty="0">
                <a:solidFill>
                  <a:schemeClr val="bg1">
                    <a:lumMod val="65000"/>
                  </a:schemeClr>
                </a:solidFill>
              </a:rPr>
              <a:t>and validation </a:t>
            </a:r>
            <a:r>
              <a:rPr lang="en-US" dirty="0" smtClean="0">
                <a:solidFill>
                  <a:schemeClr val="bg1">
                    <a:lumMod val="65000"/>
                  </a:schemeClr>
                </a:solidFill>
              </a:rPr>
              <a:t>processes and methods</a:t>
            </a:r>
          </a:p>
          <a:p>
            <a:pPr lvl="1">
              <a:spcBef>
                <a:spcPts val="0"/>
              </a:spcBef>
            </a:pPr>
            <a:r>
              <a:rPr lang="en-US" dirty="0" smtClean="0">
                <a:solidFill>
                  <a:schemeClr val="bg1">
                    <a:lumMod val="65000"/>
                  </a:schemeClr>
                </a:solidFill>
              </a:rPr>
              <a:t>Assembling </a:t>
            </a:r>
            <a:r>
              <a:rPr lang="en-US" dirty="0">
                <a:solidFill>
                  <a:schemeClr val="bg1">
                    <a:lumMod val="65000"/>
                  </a:schemeClr>
                </a:solidFill>
              </a:rPr>
              <a:t>an effective </a:t>
            </a:r>
            <a:r>
              <a:rPr lang="en-US" dirty="0" smtClean="0">
                <a:solidFill>
                  <a:schemeClr val="bg1">
                    <a:lumMod val="65000"/>
                  </a:schemeClr>
                </a:solidFill>
              </a:rPr>
              <a:t>referent</a:t>
            </a:r>
          </a:p>
          <a:p>
            <a:pPr lvl="2">
              <a:spcBef>
                <a:spcPts val="0"/>
              </a:spcBef>
            </a:pPr>
            <a:r>
              <a:rPr lang="en-US" dirty="0" smtClean="0">
                <a:solidFill>
                  <a:schemeClr val="bg1">
                    <a:lumMod val="65000"/>
                  </a:schemeClr>
                </a:solidFill>
              </a:rPr>
              <a:t>The </a:t>
            </a:r>
            <a:r>
              <a:rPr lang="en-US" dirty="0">
                <a:solidFill>
                  <a:schemeClr val="bg1">
                    <a:lumMod val="65000"/>
                  </a:schemeClr>
                </a:solidFill>
              </a:rPr>
              <a:t>ideal referent as the basis for validation </a:t>
            </a:r>
            <a:r>
              <a:rPr lang="en-US" dirty="0" smtClean="0">
                <a:solidFill>
                  <a:schemeClr val="bg1">
                    <a:lumMod val="65000"/>
                  </a:schemeClr>
                </a:solidFill>
              </a:rPr>
              <a:t>comparison</a:t>
            </a:r>
          </a:p>
          <a:p>
            <a:pPr lvl="2">
              <a:spcBef>
                <a:spcPts val="0"/>
              </a:spcBef>
            </a:pPr>
            <a:r>
              <a:rPr lang="en-US" dirty="0" smtClean="0">
                <a:solidFill>
                  <a:schemeClr val="bg1">
                    <a:lumMod val="65000"/>
                  </a:schemeClr>
                </a:solidFill>
              </a:rPr>
              <a:t>Challenges </a:t>
            </a:r>
            <a:r>
              <a:rPr lang="en-US" dirty="0">
                <a:solidFill>
                  <a:schemeClr val="bg1">
                    <a:lumMod val="65000"/>
                  </a:schemeClr>
                </a:solidFill>
              </a:rPr>
              <a:t>and obstacles to developing the ideal </a:t>
            </a:r>
            <a:r>
              <a:rPr lang="en-US" dirty="0" smtClean="0">
                <a:solidFill>
                  <a:schemeClr val="bg1">
                    <a:lumMod val="65000"/>
                  </a:schemeClr>
                </a:solidFill>
              </a:rPr>
              <a:t>referent</a:t>
            </a:r>
          </a:p>
          <a:p>
            <a:pPr lvl="2">
              <a:spcBef>
                <a:spcPts val="0"/>
              </a:spcBef>
            </a:pPr>
            <a:r>
              <a:rPr lang="en-US" dirty="0" smtClean="0">
                <a:solidFill>
                  <a:schemeClr val="bg1">
                    <a:lumMod val="65000"/>
                  </a:schemeClr>
                </a:solidFill>
              </a:rPr>
              <a:t>Best </a:t>
            </a:r>
            <a:r>
              <a:rPr lang="en-US" dirty="0">
                <a:solidFill>
                  <a:schemeClr val="bg1">
                    <a:lumMod val="65000"/>
                  </a:schemeClr>
                </a:solidFill>
              </a:rPr>
              <a:t>practices and obstacle </a:t>
            </a:r>
            <a:r>
              <a:rPr lang="en-US" dirty="0" smtClean="0">
                <a:solidFill>
                  <a:schemeClr val="bg1">
                    <a:lumMod val="65000"/>
                  </a:schemeClr>
                </a:solidFill>
              </a:rPr>
              <a:t>mitigation</a:t>
            </a:r>
          </a:p>
          <a:p>
            <a:pPr lvl="2">
              <a:spcBef>
                <a:spcPts val="0"/>
              </a:spcBef>
            </a:pPr>
            <a:r>
              <a:rPr lang="en-US" dirty="0" smtClean="0">
                <a:solidFill>
                  <a:schemeClr val="bg1">
                    <a:lumMod val="65000"/>
                  </a:schemeClr>
                </a:solidFill>
              </a:rPr>
              <a:t>Examples</a:t>
            </a:r>
          </a:p>
          <a:p>
            <a:pPr lvl="1">
              <a:spcBef>
                <a:spcPts val="0"/>
              </a:spcBef>
            </a:pPr>
            <a:r>
              <a:rPr lang="en-US" dirty="0" smtClean="0">
                <a:solidFill>
                  <a:schemeClr val="bg1">
                    <a:lumMod val="65000"/>
                  </a:schemeClr>
                </a:solidFill>
              </a:rPr>
              <a:t>Selecting </a:t>
            </a:r>
            <a:r>
              <a:rPr lang="en-US" dirty="0">
                <a:solidFill>
                  <a:schemeClr val="bg1">
                    <a:lumMod val="65000"/>
                  </a:schemeClr>
                </a:solidFill>
              </a:rPr>
              <a:t>and applying the appropriate method</a:t>
            </a:r>
          </a:p>
          <a:p>
            <a:pPr lvl="2">
              <a:spcBef>
                <a:spcPts val="0"/>
              </a:spcBef>
            </a:pPr>
            <a:r>
              <a:rPr lang="en-US" dirty="0" smtClean="0">
                <a:solidFill>
                  <a:schemeClr val="bg1">
                    <a:lumMod val="65000"/>
                  </a:schemeClr>
                </a:solidFill>
              </a:rPr>
              <a:t>Referent </a:t>
            </a:r>
            <a:r>
              <a:rPr lang="en-US" dirty="0">
                <a:solidFill>
                  <a:schemeClr val="bg1">
                    <a:lumMod val="65000"/>
                  </a:schemeClr>
                </a:solidFill>
              </a:rPr>
              <a:t>and intended use data </a:t>
            </a:r>
            <a:r>
              <a:rPr lang="en-US" dirty="0" smtClean="0">
                <a:solidFill>
                  <a:schemeClr val="bg1">
                    <a:lumMod val="65000"/>
                  </a:schemeClr>
                </a:solidFill>
              </a:rPr>
              <a:t>relationships</a:t>
            </a:r>
          </a:p>
          <a:p>
            <a:pPr lvl="2">
              <a:spcBef>
                <a:spcPts val="0"/>
              </a:spcBef>
            </a:pPr>
            <a:r>
              <a:rPr lang="en-US" dirty="0">
                <a:solidFill>
                  <a:schemeClr val="bg1">
                    <a:lumMod val="65000"/>
                  </a:schemeClr>
                </a:solidFill>
              </a:rPr>
              <a:t>Examples of applying validation </a:t>
            </a:r>
            <a:r>
              <a:rPr lang="en-US" dirty="0" smtClean="0">
                <a:solidFill>
                  <a:schemeClr val="bg1">
                    <a:lumMod val="65000"/>
                  </a:schemeClr>
                </a:solidFill>
              </a:rPr>
              <a:t>methods </a:t>
            </a:r>
            <a:r>
              <a:rPr lang="en-US" dirty="0">
                <a:solidFill>
                  <a:schemeClr val="bg1">
                    <a:lumMod val="65000"/>
                  </a:schemeClr>
                </a:solidFill>
              </a:rPr>
              <a:t>for both point value and time series data based on the referent</a:t>
            </a:r>
          </a:p>
          <a:p>
            <a:pPr lvl="1">
              <a:spcBef>
                <a:spcPts val="0"/>
              </a:spcBef>
            </a:pPr>
            <a:r>
              <a:rPr lang="en-US" dirty="0" smtClean="0">
                <a:solidFill>
                  <a:srgbClr val="0000FF"/>
                </a:solidFill>
              </a:rPr>
              <a:t>Conclusions </a:t>
            </a:r>
            <a:r>
              <a:rPr lang="en-US" dirty="0">
                <a:solidFill>
                  <a:srgbClr val="0000FF"/>
                </a:solidFill>
              </a:rPr>
              <a:t>and </a:t>
            </a:r>
            <a:r>
              <a:rPr lang="en-US" dirty="0" smtClean="0">
                <a:solidFill>
                  <a:srgbClr val="0000FF"/>
                </a:solidFill>
              </a:rPr>
              <a:t>recommendations</a:t>
            </a:r>
            <a:endParaRPr lang="en-US" dirty="0">
              <a:solidFill>
                <a:srgbClr val="0000FF"/>
              </a:solidFill>
            </a:endParaRPr>
          </a:p>
        </p:txBody>
      </p: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44</a:t>
            </a:fld>
            <a:endParaRPr lang="en-US" dirty="0"/>
          </a:p>
        </p:txBody>
      </p:sp>
    </p:spTree>
    <p:extLst>
      <p:ext uri="{BB962C8B-B14F-4D97-AF65-F5344CB8AC3E}">
        <p14:creationId xmlns:p14="http://schemas.microsoft.com/office/powerpoint/2010/main" val="27306710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28914" y="910540"/>
            <a:ext cx="11429999" cy="5426597"/>
          </a:xfrm>
        </p:spPr>
        <p:txBody>
          <a:bodyPr/>
          <a:lstStyle/>
          <a:p>
            <a:pPr>
              <a:spcBef>
                <a:spcPts val="0"/>
              </a:spcBef>
            </a:pPr>
            <a:r>
              <a:rPr lang="en-US" b="1" dirty="0"/>
              <a:t>Conclusions and </a:t>
            </a:r>
            <a:r>
              <a:rPr lang="en-US" b="1" dirty="0" smtClean="0"/>
              <a:t>recommendations</a:t>
            </a:r>
          </a:p>
          <a:p>
            <a:pPr lvl="1">
              <a:spcBef>
                <a:spcPts val="0"/>
              </a:spcBef>
              <a:spcAft>
                <a:spcPts val="600"/>
              </a:spcAft>
            </a:pPr>
            <a:r>
              <a:rPr lang="en-US" dirty="0" smtClean="0"/>
              <a:t>Quality and quantity of referent effects validation rigor</a:t>
            </a:r>
          </a:p>
          <a:p>
            <a:pPr marL="1255713" lvl="2" indent="-225425">
              <a:spcBef>
                <a:spcPts val="0"/>
              </a:spcBef>
              <a:buFont typeface="Courier New" panose="02070309020205020404" pitchFamily="49" charset="0"/>
              <a:buChar char="o"/>
            </a:pPr>
            <a:r>
              <a:rPr lang="en-US" dirty="0" smtClean="0"/>
              <a:t>Rigorous </a:t>
            </a:r>
            <a:r>
              <a:rPr lang="en-US" dirty="0"/>
              <a:t>validation is possible, but it </a:t>
            </a:r>
            <a:r>
              <a:rPr lang="en-US" dirty="0" smtClean="0"/>
              <a:t>depends on </a:t>
            </a:r>
            <a:r>
              <a:rPr lang="en-US" dirty="0"/>
              <a:t>an effective </a:t>
            </a:r>
            <a:r>
              <a:rPr lang="en-US" dirty="0" smtClean="0"/>
              <a:t>referent,</a:t>
            </a:r>
            <a:br>
              <a:rPr lang="en-US" dirty="0" smtClean="0"/>
            </a:br>
            <a:r>
              <a:rPr lang="en-US" dirty="0" smtClean="0"/>
              <a:t>i.e</a:t>
            </a:r>
            <a:r>
              <a:rPr lang="en-US" dirty="0"/>
              <a:t>., sufficient data</a:t>
            </a:r>
            <a:r>
              <a:rPr lang="en-US" dirty="0" smtClean="0"/>
              <a:t>, well </a:t>
            </a:r>
            <a:r>
              <a:rPr lang="en-US" dirty="0"/>
              <a:t>aligned with the model’s intended use</a:t>
            </a:r>
          </a:p>
          <a:p>
            <a:pPr marL="1255713" lvl="2" indent="-225425">
              <a:spcBef>
                <a:spcPts val="0"/>
              </a:spcBef>
              <a:buFont typeface="Courier New" panose="02070309020205020404" pitchFamily="49" charset="0"/>
              <a:buChar char="o"/>
            </a:pPr>
            <a:r>
              <a:rPr lang="en-US" dirty="0" smtClean="0"/>
              <a:t>Acquiring </a:t>
            </a:r>
            <a:r>
              <a:rPr lang="en-US" dirty="0"/>
              <a:t>an effective referent should be </a:t>
            </a:r>
            <a:r>
              <a:rPr lang="en-US" dirty="0" smtClean="0"/>
              <a:t>started early </a:t>
            </a:r>
            <a:r>
              <a:rPr lang="en-US" dirty="0"/>
              <a:t>in the simulation life cycle</a:t>
            </a:r>
          </a:p>
          <a:p>
            <a:pPr marL="1255713" lvl="2" indent="-225425">
              <a:spcBef>
                <a:spcPts val="0"/>
              </a:spcBef>
              <a:spcAft>
                <a:spcPts val="600"/>
              </a:spcAft>
              <a:buFont typeface="Courier New" panose="02070309020205020404" pitchFamily="49" charset="0"/>
              <a:buChar char="o"/>
            </a:pPr>
            <a:r>
              <a:rPr lang="en-US" dirty="0" smtClean="0"/>
              <a:t>Given </a:t>
            </a:r>
            <a:r>
              <a:rPr lang="en-US" dirty="0"/>
              <a:t>the best possible referent, a range </a:t>
            </a:r>
            <a:r>
              <a:rPr lang="en-US" dirty="0" smtClean="0"/>
              <a:t>of quantitative </a:t>
            </a:r>
            <a:r>
              <a:rPr lang="en-US" dirty="0"/>
              <a:t>validation methods are </a:t>
            </a:r>
            <a:r>
              <a:rPr lang="en-US" dirty="0" smtClean="0"/>
              <a:t>available</a:t>
            </a:r>
          </a:p>
          <a:p>
            <a:pPr lvl="1">
              <a:spcBef>
                <a:spcPts val="0"/>
              </a:spcBef>
              <a:spcAft>
                <a:spcPts val="600"/>
              </a:spcAft>
            </a:pPr>
            <a:r>
              <a:rPr lang="en-US" dirty="0" smtClean="0"/>
              <a:t>Application of statistical validation methods</a:t>
            </a:r>
          </a:p>
          <a:p>
            <a:pPr marL="1255713" lvl="2" indent="-225425">
              <a:spcBef>
                <a:spcPts val="0"/>
              </a:spcBef>
              <a:buFont typeface="Courier New" panose="02070309020205020404" pitchFamily="49" charset="0"/>
              <a:buChar char="o"/>
            </a:pPr>
            <a:r>
              <a:rPr lang="en-US" dirty="0" smtClean="0"/>
              <a:t>Most </a:t>
            </a:r>
            <a:r>
              <a:rPr lang="en-US" dirty="0"/>
              <a:t>quantitative (statistical) validation </a:t>
            </a:r>
            <a:r>
              <a:rPr lang="en-US" dirty="0" smtClean="0"/>
              <a:t>methods make </a:t>
            </a:r>
            <a:r>
              <a:rPr lang="en-US" dirty="0"/>
              <a:t>specific </a:t>
            </a:r>
            <a:r>
              <a:rPr lang="en-US" dirty="0" smtClean="0"/>
              <a:t>assumptions</a:t>
            </a:r>
          </a:p>
          <a:p>
            <a:pPr marL="1255713" lvl="2" indent="-225425">
              <a:spcBef>
                <a:spcPts val="0"/>
              </a:spcBef>
              <a:spcAft>
                <a:spcPts val="600"/>
              </a:spcAft>
              <a:buFont typeface="Courier New" panose="02070309020205020404" pitchFamily="49" charset="0"/>
              <a:buChar char="o"/>
            </a:pPr>
            <a:r>
              <a:rPr lang="en-US" dirty="0" smtClean="0"/>
              <a:t>If </a:t>
            </a:r>
            <a:r>
              <a:rPr lang="en-US" dirty="0"/>
              <a:t>a </a:t>
            </a:r>
            <a:r>
              <a:rPr lang="en-US" dirty="0" smtClean="0"/>
              <a:t>statistical method </a:t>
            </a:r>
            <a:r>
              <a:rPr lang="en-US" dirty="0"/>
              <a:t>is used when the assumptions are not </a:t>
            </a:r>
            <a:r>
              <a:rPr lang="en-US" dirty="0" smtClean="0"/>
              <a:t>met,</a:t>
            </a:r>
            <a:br>
              <a:rPr lang="en-US" dirty="0" smtClean="0"/>
            </a:br>
            <a:r>
              <a:rPr lang="en-US" dirty="0" smtClean="0"/>
              <a:t>its </a:t>
            </a:r>
            <a:r>
              <a:rPr lang="en-US" dirty="0"/>
              <a:t>results are meaningless and potentially misleading </a:t>
            </a:r>
          </a:p>
          <a:p>
            <a:pPr lvl="1">
              <a:spcBef>
                <a:spcPts val="0"/>
              </a:spcBef>
              <a:spcAft>
                <a:spcPts val="600"/>
              </a:spcAft>
            </a:pPr>
            <a:r>
              <a:rPr lang="en-US" altLang="en-US" dirty="0" smtClean="0"/>
              <a:t>Validating time series data</a:t>
            </a:r>
          </a:p>
          <a:p>
            <a:pPr marL="1255713" lvl="2" indent="-225425">
              <a:spcBef>
                <a:spcPts val="0"/>
              </a:spcBef>
              <a:buFont typeface="Courier New" panose="02070309020205020404" pitchFamily="49" charset="0"/>
              <a:buChar char="o"/>
            </a:pPr>
            <a:r>
              <a:rPr lang="en-US" altLang="en-US" dirty="0" smtClean="0"/>
              <a:t>Validating </a:t>
            </a:r>
            <a:r>
              <a:rPr lang="en-US" altLang="en-US" dirty="0"/>
              <a:t>a model using output at a single time step can be misleading</a:t>
            </a:r>
          </a:p>
          <a:p>
            <a:pPr marL="1255713" lvl="2" indent="-225425">
              <a:spcBef>
                <a:spcPts val="0"/>
              </a:spcBef>
              <a:buFont typeface="Courier New" panose="02070309020205020404" pitchFamily="49" charset="0"/>
              <a:buChar char="o"/>
            </a:pPr>
            <a:r>
              <a:rPr lang="en-US" altLang="en-US" dirty="0"/>
              <a:t>Methods exist to validate models using time series output</a:t>
            </a:r>
          </a:p>
          <a:p>
            <a:pPr marL="1487488" lvl="3" indent="-231775">
              <a:buClrTx/>
              <a:buFont typeface="Arial" panose="020B0604020202020204" pitchFamily="34" charset="0"/>
              <a:buChar char="–"/>
              <a:tabLst>
                <a:tab pos="342900" algn="l"/>
                <a:tab pos="798513" algn="l"/>
              </a:tabLst>
            </a:pPr>
            <a:r>
              <a:rPr lang="en-US" altLang="en-US" sz="1800" dirty="0"/>
              <a:t>Confidence interval methods; relatively simple</a:t>
            </a:r>
            <a:endParaRPr lang="en-US" altLang="en-US" sz="1800" i="1" dirty="0">
              <a:latin typeface="Times New Roman" panose="02020603050405020304" pitchFamily="18" charset="0"/>
            </a:endParaRPr>
          </a:p>
          <a:p>
            <a:pPr marL="1487488" lvl="3" indent="-231775">
              <a:buClrTx/>
              <a:buFont typeface="Arial" panose="020B0604020202020204" pitchFamily="34" charset="0"/>
              <a:buChar char="–"/>
              <a:tabLst>
                <a:tab pos="342900" algn="l"/>
                <a:tab pos="798513" algn="l"/>
              </a:tabLst>
            </a:pPr>
            <a:r>
              <a:rPr lang="en-US" altLang="en-US" sz="1800" dirty="0"/>
              <a:t>Advanced methods; mathematically complex</a:t>
            </a:r>
          </a:p>
          <a:p>
            <a:pPr lvl="1">
              <a:spcBef>
                <a:spcPts val="0"/>
              </a:spcBef>
            </a:pPr>
            <a:endParaRPr lang="en-US" dirty="0"/>
          </a:p>
          <a:p>
            <a:pPr>
              <a:spcBef>
                <a:spcPts val="0"/>
              </a:spcBef>
            </a:pPr>
            <a:endParaRPr lang="en-US" dirty="0"/>
          </a:p>
        </p:txBody>
      </p: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45</a:t>
            </a:fld>
            <a:endParaRPr lang="en-US" dirty="0"/>
          </a:p>
        </p:txBody>
      </p:sp>
    </p:spTree>
    <p:extLst>
      <p:ext uri="{BB962C8B-B14F-4D97-AF65-F5344CB8AC3E}">
        <p14:creationId xmlns:p14="http://schemas.microsoft.com/office/powerpoint/2010/main" val="35388066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40489" y="736923"/>
            <a:ext cx="11429999" cy="6184738"/>
          </a:xfrm>
        </p:spPr>
        <p:txBody>
          <a:bodyPr/>
          <a:lstStyle/>
          <a:p>
            <a:pPr marL="0" indent="0">
              <a:spcBef>
                <a:spcPts val="0"/>
              </a:spcBef>
              <a:buNone/>
            </a:pPr>
            <a:r>
              <a:rPr lang="en-US" b="1" dirty="0"/>
              <a:t>References and </a:t>
            </a:r>
            <a:r>
              <a:rPr lang="en-US" b="1" dirty="0" smtClean="0"/>
              <a:t>bibliography</a:t>
            </a:r>
            <a:r>
              <a:rPr lang="en-US" dirty="0" smtClean="0"/>
              <a:t> (1 of 4)</a:t>
            </a:r>
            <a:endParaRPr lang="en-US" dirty="0"/>
          </a:p>
          <a:p>
            <a:pPr marL="0" indent="0">
              <a:spcBef>
                <a:spcPts val="0"/>
              </a:spcBef>
              <a:spcAft>
                <a:spcPts val="300"/>
              </a:spcAft>
              <a:buNone/>
              <a:tabLst>
                <a:tab pos="228600" algn="l"/>
              </a:tabLst>
            </a:pPr>
            <a:r>
              <a:rPr lang="en-US" sz="1600" dirty="0"/>
              <a:t>[ATEC, 2004]  Army Test and Evaluation Command (ATEC) Pamphlet 73-1, System Test and Evaluation Procedures, </a:t>
            </a:r>
            <a:r>
              <a:rPr lang="en-US" sz="1600" dirty="0" smtClean="0"/>
              <a:t>April 19 2004</a:t>
            </a:r>
            <a:r>
              <a:rPr lang="en-US" sz="1600" dirty="0"/>
              <a:t>.</a:t>
            </a:r>
          </a:p>
          <a:p>
            <a:pPr marL="0" indent="0">
              <a:spcBef>
                <a:spcPts val="0"/>
              </a:spcBef>
              <a:spcAft>
                <a:spcPts val="300"/>
              </a:spcAft>
              <a:buNone/>
              <a:tabLst>
                <a:tab pos="228600" algn="l"/>
              </a:tabLst>
            </a:pPr>
            <a:r>
              <a:rPr lang="en-US" sz="1600" dirty="0" smtClean="0"/>
              <a:t>[</a:t>
            </a:r>
            <a:r>
              <a:rPr lang="en-US" sz="1600" dirty="0"/>
              <a:t>Balci</a:t>
            </a:r>
            <a:r>
              <a:rPr lang="en-US" sz="1600" dirty="0"/>
              <a:t>, 1981]  O. </a:t>
            </a:r>
            <a:r>
              <a:rPr lang="en-US" sz="1600" dirty="0"/>
              <a:t>Balci</a:t>
            </a:r>
            <a:r>
              <a:rPr lang="en-US" sz="1600" dirty="0"/>
              <a:t> and R. G. Sargent, “A Methodology for cost-risk analysis in the statistical validation of simulation models</a:t>
            </a:r>
            <a:r>
              <a:rPr lang="en-US" sz="1600" dirty="0" smtClean="0"/>
              <a:t>”,</a:t>
            </a:r>
            <a:br>
              <a:rPr lang="en-US" sz="1600" dirty="0" smtClean="0"/>
            </a:br>
            <a:r>
              <a:rPr lang="en-US" sz="1600" dirty="0" smtClean="0"/>
              <a:t>	</a:t>
            </a:r>
            <a:r>
              <a:rPr lang="en-US" sz="1600" i="1" dirty="0" smtClean="0"/>
              <a:t>Communications </a:t>
            </a:r>
            <a:r>
              <a:rPr lang="en-US" sz="1600" i="1" dirty="0"/>
              <a:t>of the ACM</a:t>
            </a:r>
            <a:r>
              <a:rPr lang="en-US" sz="1600" dirty="0"/>
              <a:t>, Vol. 27, No. 4, pp. 190-197.</a:t>
            </a:r>
          </a:p>
          <a:p>
            <a:pPr marL="0" indent="0">
              <a:spcBef>
                <a:spcPts val="0"/>
              </a:spcBef>
              <a:spcAft>
                <a:spcPts val="300"/>
              </a:spcAft>
              <a:buNone/>
              <a:tabLst>
                <a:tab pos="228600" algn="l"/>
              </a:tabLst>
            </a:pPr>
            <a:r>
              <a:rPr lang="en-US" sz="1600" dirty="0"/>
              <a:t>[</a:t>
            </a:r>
            <a:r>
              <a:rPr lang="en-US" sz="1600" dirty="0"/>
              <a:t>Balci</a:t>
            </a:r>
            <a:r>
              <a:rPr lang="en-US" sz="1600" dirty="0"/>
              <a:t>, 1985]  O. </a:t>
            </a:r>
            <a:r>
              <a:rPr lang="en-US" sz="1600" dirty="0"/>
              <a:t>Balci</a:t>
            </a:r>
            <a:r>
              <a:rPr lang="en-US" sz="1600" dirty="0"/>
              <a:t> and R. E. Nance, “Formulated problem verification as an explicit requirement of model credibility</a:t>
            </a:r>
            <a:r>
              <a:rPr lang="en-US" sz="1600" dirty="0" smtClean="0"/>
              <a:t>”,</a:t>
            </a:r>
            <a:br>
              <a:rPr lang="en-US" sz="1600" dirty="0" smtClean="0"/>
            </a:br>
            <a:r>
              <a:rPr lang="en-US" sz="1600" dirty="0" smtClean="0"/>
              <a:t>	</a:t>
            </a:r>
            <a:r>
              <a:rPr lang="en-US" sz="1600" i="1" dirty="0" smtClean="0"/>
              <a:t>Simulation:  Transactions of the Society for Modeling and Simulation International</a:t>
            </a:r>
            <a:r>
              <a:rPr lang="en-US" sz="1600" dirty="0" smtClean="0"/>
              <a:t>, Vol</a:t>
            </a:r>
            <a:r>
              <a:rPr lang="en-US" sz="1600" dirty="0"/>
              <a:t>. 45, No. 2, pp. 76-86.</a:t>
            </a:r>
          </a:p>
          <a:p>
            <a:pPr marL="0" indent="0">
              <a:spcBef>
                <a:spcPts val="0"/>
              </a:spcBef>
              <a:spcAft>
                <a:spcPts val="300"/>
              </a:spcAft>
              <a:buNone/>
              <a:tabLst>
                <a:tab pos="228600" algn="l"/>
              </a:tabLst>
            </a:pPr>
            <a:r>
              <a:rPr lang="en-US" sz="1600" dirty="0"/>
              <a:t>[</a:t>
            </a:r>
            <a:r>
              <a:rPr lang="en-US" sz="1600" dirty="0"/>
              <a:t>Balci</a:t>
            </a:r>
            <a:r>
              <a:rPr lang="en-US" sz="1600" dirty="0"/>
              <a:t>, 1998]  O. </a:t>
            </a:r>
            <a:r>
              <a:rPr lang="en-US" sz="1600" dirty="0"/>
              <a:t>Balci</a:t>
            </a:r>
            <a:r>
              <a:rPr lang="en-US" sz="1600" dirty="0"/>
              <a:t>, “Verification, Validation, and Testing”, in J. Banks (Editor), </a:t>
            </a:r>
            <a:r>
              <a:rPr lang="en-US" sz="1600" i="1" dirty="0"/>
              <a:t>Handbook of Simulation:  Principles, Methodology, Advances</a:t>
            </a:r>
            <a:r>
              <a:rPr lang="en-US" sz="1600" i="1" dirty="0" smtClean="0"/>
              <a:t>,</a:t>
            </a:r>
            <a:br>
              <a:rPr lang="en-US" sz="1600" i="1" dirty="0" smtClean="0"/>
            </a:br>
            <a:r>
              <a:rPr lang="en-US" sz="1600" i="1" dirty="0" smtClean="0"/>
              <a:t>	Applications</a:t>
            </a:r>
            <a:r>
              <a:rPr lang="en-US" sz="1600" i="1" dirty="0"/>
              <a:t>, and Practice</a:t>
            </a:r>
            <a:r>
              <a:rPr lang="en-US" sz="1600" dirty="0"/>
              <a:t>, John Wiley &amp; Sons, New York NY, 1998, pp. 335-393.</a:t>
            </a:r>
          </a:p>
          <a:p>
            <a:pPr marL="0" indent="0">
              <a:spcBef>
                <a:spcPts val="0"/>
              </a:spcBef>
              <a:spcAft>
                <a:spcPts val="300"/>
              </a:spcAft>
              <a:buNone/>
              <a:tabLst>
                <a:tab pos="228600" algn="l"/>
              </a:tabLst>
            </a:pPr>
            <a:r>
              <a:rPr lang="en-US" sz="1600" dirty="0"/>
              <a:t>[</a:t>
            </a:r>
            <a:r>
              <a:rPr lang="en-US" sz="1600" dirty="0"/>
              <a:t>Balci</a:t>
            </a:r>
            <a:r>
              <a:rPr lang="en-US" sz="1600" dirty="0"/>
              <a:t>, 2002]  O. </a:t>
            </a:r>
            <a:r>
              <a:rPr lang="en-US" sz="1600" dirty="0"/>
              <a:t>Balci</a:t>
            </a:r>
            <a:r>
              <a:rPr lang="en-US" sz="1600" dirty="0"/>
              <a:t>, R. E. Nance, J. D. Arthur and W. F. </a:t>
            </a:r>
            <a:r>
              <a:rPr lang="en-US" sz="1600" dirty="0"/>
              <a:t>Ormsby</a:t>
            </a:r>
            <a:r>
              <a:rPr lang="en-US" sz="1600" dirty="0"/>
              <a:t>, “Expanding Our Horizons in Verification, Validation, and Accreditation </a:t>
            </a:r>
            <a:r>
              <a:rPr lang="en-US" sz="1600" dirty="0" smtClean="0"/>
              <a:t>Research</a:t>
            </a:r>
            <a:br>
              <a:rPr lang="en-US" sz="1600" dirty="0" smtClean="0"/>
            </a:br>
            <a:r>
              <a:rPr lang="en-US" sz="1600" dirty="0" smtClean="0"/>
              <a:t>	and </a:t>
            </a:r>
            <a:r>
              <a:rPr lang="en-US" sz="1600" dirty="0"/>
              <a:t>Practice”, </a:t>
            </a:r>
            <a:r>
              <a:rPr lang="en-US" sz="1600" i="1" dirty="0"/>
              <a:t>Proceedings of the 2002 Winter Simulation Conference</a:t>
            </a:r>
            <a:r>
              <a:rPr lang="en-US" sz="1600" dirty="0"/>
              <a:t>, San Diego CA, December 8-11 2002, pp. 653-663.</a:t>
            </a:r>
          </a:p>
          <a:p>
            <a:pPr marL="0" indent="0">
              <a:spcBef>
                <a:spcPts val="0"/>
              </a:spcBef>
              <a:spcAft>
                <a:spcPts val="300"/>
              </a:spcAft>
              <a:buNone/>
              <a:tabLst>
                <a:tab pos="228600" algn="l"/>
              </a:tabLst>
            </a:pPr>
            <a:r>
              <a:rPr lang="en-US" sz="1600" dirty="0"/>
              <a:t>[</a:t>
            </a:r>
            <a:r>
              <a:rPr lang="en-US" sz="1600" dirty="0"/>
              <a:t>BanksC</a:t>
            </a:r>
            <a:r>
              <a:rPr lang="en-US" sz="1600" dirty="0"/>
              <a:t>, 2010]  C. M. Banks, “Introduction to Modeling and Simulation”, in J. A. </a:t>
            </a:r>
            <a:r>
              <a:rPr lang="en-US" sz="1600" dirty="0"/>
              <a:t>Sokolowski</a:t>
            </a:r>
            <a:r>
              <a:rPr lang="en-US" sz="1600" dirty="0"/>
              <a:t> and C. M. Banks (Editors), </a:t>
            </a:r>
            <a:r>
              <a:rPr lang="en-US" sz="1600" i="1" dirty="0"/>
              <a:t>Modeling and </a:t>
            </a:r>
            <a:r>
              <a:rPr lang="en-US" sz="1600" i="1" dirty="0" smtClean="0"/>
              <a:t>Simulation</a:t>
            </a:r>
            <a:br>
              <a:rPr lang="en-US" sz="1600" i="1" dirty="0" smtClean="0"/>
            </a:br>
            <a:r>
              <a:rPr lang="en-US" sz="1600" i="1" dirty="0" smtClean="0"/>
              <a:t>	Fundamentals</a:t>
            </a:r>
            <a:r>
              <a:rPr lang="en-US" sz="1600" i="1" dirty="0"/>
              <a:t>:  Theoretical Underpinnings and Practical Domains</a:t>
            </a:r>
            <a:r>
              <a:rPr lang="en-US" sz="1600" dirty="0"/>
              <a:t>, John Wiley and Sons, Hoboken NJ, 2010, pp. 1-24.</a:t>
            </a:r>
          </a:p>
          <a:p>
            <a:pPr marL="0" indent="0">
              <a:spcBef>
                <a:spcPts val="0"/>
              </a:spcBef>
              <a:spcAft>
                <a:spcPts val="300"/>
              </a:spcAft>
              <a:buNone/>
              <a:tabLst>
                <a:tab pos="228600" algn="l"/>
              </a:tabLst>
            </a:pPr>
            <a:r>
              <a:rPr lang="en-US" sz="1600" dirty="0"/>
              <a:t>[</a:t>
            </a:r>
            <a:r>
              <a:rPr lang="en-US" sz="1600" dirty="0"/>
              <a:t>BanksJ</a:t>
            </a:r>
            <a:r>
              <a:rPr lang="en-US" sz="1600" dirty="0"/>
              <a:t>, 1998]   J. Banks (Editor), </a:t>
            </a:r>
            <a:r>
              <a:rPr lang="en-US" sz="1600" i="1" dirty="0"/>
              <a:t>Handbook of Simulation:  Principles, Methodology, Advances, Applications, and Practice</a:t>
            </a:r>
            <a:r>
              <a:rPr lang="en-US" sz="1600" dirty="0"/>
              <a:t>, John Wiley &amp; </a:t>
            </a:r>
            <a:r>
              <a:rPr lang="en-US" sz="1600" dirty="0" smtClean="0"/>
              <a:t>Sons,</a:t>
            </a:r>
            <a:br>
              <a:rPr lang="en-US" sz="1600" dirty="0" smtClean="0"/>
            </a:br>
            <a:r>
              <a:rPr lang="en-US" sz="1600" dirty="0" smtClean="0"/>
              <a:t>	New </a:t>
            </a:r>
            <a:r>
              <a:rPr lang="en-US" sz="1600" dirty="0"/>
              <a:t>York NY, 1998. </a:t>
            </a:r>
          </a:p>
          <a:p>
            <a:pPr marL="0" indent="0">
              <a:spcBef>
                <a:spcPts val="0"/>
              </a:spcBef>
              <a:spcAft>
                <a:spcPts val="300"/>
              </a:spcAft>
              <a:buNone/>
              <a:tabLst>
                <a:tab pos="228600" algn="l"/>
              </a:tabLst>
            </a:pPr>
            <a:r>
              <a:rPr lang="en-US" sz="1600" dirty="0" smtClean="0"/>
              <a:t>[</a:t>
            </a:r>
            <a:r>
              <a:rPr lang="en-US" sz="1600" dirty="0"/>
              <a:t>Belfore</a:t>
            </a:r>
            <a:r>
              <a:rPr lang="en-US" sz="1600" dirty="0"/>
              <a:t>, 2004]  L. A. </a:t>
            </a:r>
            <a:r>
              <a:rPr lang="en-US" sz="1600" dirty="0"/>
              <a:t>Belfore</a:t>
            </a:r>
            <a:r>
              <a:rPr lang="en-US" sz="1600" dirty="0"/>
              <a:t>, J. J. Garcia, E. K. Lada, M. D. Petty, and W. P. Quinones, “Capabilities and Intended Uses of the Joint </a:t>
            </a:r>
            <a:r>
              <a:rPr lang="en-US" sz="1600" dirty="0" smtClean="0"/>
              <a:t>Operations</a:t>
            </a:r>
            <a:br>
              <a:rPr lang="en-US" sz="1600" dirty="0" smtClean="0"/>
            </a:br>
            <a:r>
              <a:rPr lang="en-US" sz="1600" dirty="0" smtClean="0"/>
              <a:t>	Feasibility </a:t>
            </a:r>
            <a:r>
              <a:rPr lang="en-US" sz="1600" dirty="0"/>
              <a:t>Tool”, </a:t>
            </a:r>
            <a:r>
              <a:rPr lang="en-US" sz="1600" i="1" dirty="0"/>
              <a:t>Proceedings of the Spring 2004 Simulation Interoperability Workshop</a:t>
            </a:r>
            <a:r>
              <a:rPr lang="en-US" sz="1600" dirty="0"/>
              <a:t>, Arlington VA, April 18-23 2004, pp. 596-604</a:t>
            </a:r>
            <a:r>
              <a:rPr lang="en-US" sz="1600" dirty="0" smtClean="0"/>
              <a:t>.</a:t>
            </a:r>
          </a:p>
          <a:p>
            <a:pPr marL="0" indent="0">
              <a:spcBef>
                <a:spcPts val="0"/>
              </a:spcBef>
              <a:spcAft>
                <a:spcPts val="300"/>
              </a:spcAft>
              <a:buNone/>
              <a:tabLst>
                <a:tab pos="228600" algn="l"/>
              </a:tabLst>
            </a:pPr>
            <a:r>
              <a:rPr lang="en-US" sz="1600" dirty="0"/>
              <a:t>[</a:t>
            </a:r>
            <a:r>
              <a:rPr lang="en-US" sz="1600" dirty="0"/>
              <a:t>Cellier</a:t>
            </a:r>
            <a:r>
              <a:rPr lang="en-US" sz="1600" dirty="0"/>
              <a:t>, 1991]  F. E. </a:t>
            </a:r>
            <a:r>
              <a:rPr lang="en-US" sz="1600" dirty="0"/>
              <a:t>Cellier</a:t>
            </a:r>
            <a:r>
              <a:rPr lang="en-US" sz="1600" dirty="0"/>
              <a:t>, </a:t>
            </a:r>
            <a:r>
              <a:rPr lang="en-US" sz="1600" i="1" dirty="0"/>
              <a:t>Continuous System Modeling</a:t>
            </a:r>
            <a:r>
              <a:rPr lang="en-US" sz="1600" dirty="0"/>
              <a:t>, Springer-</a:t>
            </a:r>
            <a:r>
              <a:rPr lang="en-US" sz="1600" dirty="0"/>
              <a:t>Verlag</a:t>
            </a:r>
            <a:r>
              <a:rPr lang="en-US" sz="1600" dirty="0"/>
              <a:t>, New York NY, 1991</a:t>
            </a:r>
            <a:r>
              <a:rPr lang="en-US" sz="1600" dirty="0" smtClean="0"/>
              <a:t>.</a:t>
            </a:r>
          </a:p>
          <a:p>
            <a:pPr marL="0" indent="0">
              <a:spcBef>
                <a:spcPts val="0"/>
              </a:spcBef>
              <a:spcAft>
                <a:spcPts val="300"/>
              </a:spcAft>
              <a:buNone/>
              <a:defRPr/>
            </a:pPr>
            <a:r>
              <a:rPr lang="en-US" sz="1600" dirty="0"/>
              <a:t>[Champagne, 2007]  L. E. Champagne and R. R. Hill, “Agent-Model Validation Based on Historical Data”, </a:t>
            </a:r>
            <a:r>
              <a:rPr lang="en-US" sz="1600" i="1" dirty="0"/>
              <a:t>Proceedings of the 2007 Winter Simulation Conference</a:t>
            </a:r>
            <a:r>
              <a:rPr lang="en-US" sz="1600" dirty="0"/>
              <a:t>, Washington DC, December 9-12 2007, pp. 1223-1231.</a:t>
            </a:r>
          </a:p>
          <a:p>
            <a:pPr marL="0" indent="0">
              <a:spcBef>
                <a:spcPts val="0"/>
              </a:spcBef>
              <a:spcAft>
                <a:spcPts val="300"/>
              </a:spcAft>
              <a:buNone/>
              <a:defRPr/>
            </a:pPr>
            <a:r>
              <a:rPr lang="en-US" sz="1600" dirty="0"/>
              <a:t>[Chen, 1987]  B. Chen and R.G. Sargent, “Using Standardized Time Series to Estimate the Difference between Two Stationary Stochastic Processes,” </a:t>
            </a:r>
            <a:r>
              <a:rPr lang="en-US" sz="1600" i="1" dirty="0"/>
              <a:t>Operations Research</a:t>
            </a:r>
            <a:r>
              <a:rPr lang="en-US" sz="1600" dirty="0"/>
              <a:t>, Vol. 35, 1987, pp. 428-436.</a:t>
            </a:r>
          </a:p>
          <a:p>
            <a:pPr marL="0" indent="0">
              <a:spcBef>
                <a:spcPts val="0"/>
              </a:spcBef>
              <a:spcAft>
                <a:spcPts val="300"/>
              </a:spcAft>
              <a:buNone/>
              <a:tabLst>
                <a:tab pos="228600" algn="l"/>
              </a:tabLst>
            </a:pPr>
            <a:endParaRPr lang="en-US" sz="1600" dirty="0"/>
          </a:p>
          <a:p>
            <a:pPr marL="0" indent="0">
              <a:spcBef>
                <a:spcPts val="0"/>
              </a:spcBef>
              <a:spcAft>
                <a:spcPts val="300"/>
              </a:spcAft>
              <a:buNone/>
              <a:tabLst>
                <a:tab pos="228600" algn="l"/>
              </a:tabLst>
            </a:pPr>
            <a:endParaRPr lang="en-US" sz="1600" dirty="0" smtClean="0"/>
          </a:p>
        </p:txBody>
      </p: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46</a:t>
            </a:fld>
            <a:endParaRPr lang="en-US" dirty="0"/>
          </a:p>
        </p:txBody>
      </p:sp>
    </p:spTree>
    <p:extLst>
      <p:ext uri="{BB962C8B-B14F-4D97-AF65-F5344CB8AC3E}">
        <p14:creationId xmlns:p14="http://schemas.microsoft.com/office/powerpoint/2010/main" val="6957185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17339" y="806368"/>
            <a:ext cx="11587223" cy="5698603"/>
          </a:xfrm>
        </p:spPr>
        <p:txBody>
          <a:bodyPr/>
          <a:lstStyle/>
          <a:p>
            <a:pPr marL="0" indent="0">
              <a:spcBef>
                <a:spcPts val="0"/>
              </a:spcBef>
              <a:buNone/>
            </a:pPr>
            <a:r>
              <a:rPr lang="en-US" b="1" dirty="0"/>
              <a:t>References and </a:t>
            </a:r>
            <a:r>
              <a:rPr lang="en-US" b="1" dirty="0" smtClean="0"/>
              <a:t>bibliography</a:t>
            </a:r>
            <a:r>
              <a:rPr lang="en-US" dirty="0" smtClean="0"/>
              <a:t> (2 </a:t>
            </a:r>
            <a:r>
              <a:rPr lang="en-US" dirty="0"/>
              <a:t>of </a:t>
            </a:r>
            <a:r>
              <a:rPr lang="en-US" dirty="0" smtClean="0"/>
              <a:t>4)</a:t>
            </a:r>
            <a:endParaRPr lang="en-US" dirty="0"/>
          </a:p>
          <a:p>
            <a:pPr marL="0" indent="0">
              <a:spcBef>
                <a:spcPts val="0"/>
              </a:spcBef>
              <a:spcAft>
                <a:spcPts val="400"/>
              </a:spcAft>
              <a:buNone/>
              <a:tabLst>
                <a:tab pos="228600" algn="l"/>
              </a:tabLst>
            </a:pPr>
            <a:r>
              <a:rPr lang="en-US" sz="1600" dirty="0" smtClean="0"/>
              <a:t>[</a:t>
            </a:r>
            <a:r>
              <a:rPr lang="en-US" sz="1600" dirty="0" smtClean="0"/>
              <a:t>Doane</a:t>
            </a:r>
            <a:r>
              <a:rPr lang="en-US" sz="1600" dirty="0" smtClean="0"/>
              <a:t>, 2017]  S. </a:t>
            </a:r>
            <a:r>
              <a:rPr lang="en-US" sz="1600" dirty="0" smtClean="0"/>
              <a:t>Doane</a:t>
            </a:r>
            <a:r>
              <a:rPr lang="en-US" sz="1600" dirty="0" smtClean="0"/>
              <a:t>, “Improving the Rigor of Navy M&amp;S VV&amp;A through the application of Design of Experiments Methodologies</a:t>
            </a:r>
            <a:br>
              <a:rPr lang="en-US" sz="1600" dirty="0" smtClean="0"/>
            </a:br>
            <a:r>
              <a:rPr lang="en-US" sz="1600" dirty="0" smtClean="0"/>
              <a:t>	and related Statistical Techniques”, </a:t>
            </a:r>
            <a:r>
              <a:rPr lang="en-US" sz="1600" i="1" dirty="0" smtClean="0"/>
              <a:t>Proceedings of the Science of Test Workshop</a:t>
            </a:r>
            <a:r>
              <a:rPr lang="en-US" sz="1600" dirty="0" smtClean="0"/>
              <a:t>, Washington DC, April 3 2017.</a:t>
            </a:r>
            <a:endParaRPr lang="en-US" sz="1600" dirty="0"/>
          </a:p>
          <a:p>
            <a:pPr marL="0" indent="0">
              <a:spcBef>
                <a:spcPts val="0"/>
              </a:spcBef>
              <a:spcAft>
                <a:spcPts val="400"/>
              </a:spcAft>
              <a:buNone/>
              <a:tabLst>
                <a:tab pos="228600" algn="l"/>
              </a:tabLst>
            </a:pPr>
            <a:r>
              <a:rPr lang="en-US" sz="1600" dirty="0"/>
              <a:t>[DOD, 2009]  Department of Defense, Instruction 5000.61, M&amp;S VV&amp;A, 2009.</a:t>
            </a:r>
          </a:p>
          <a:p>
            <a:pPr marL="0" indent="0">
              <a:spcBef>
                <a:spcPts val="0"/>
              </a:spcBef>
              <a:spcAft>
                <a:spcPts val="400"/>
              </a:spcAft>
              <a:buNone/>
              <a:tabLst>
                <a:tab pos="228600" algn="l"/>
              </a:tabLst>
            </a:pPr>
            <a:r>
              <a:rPr lang="en-US" sz="1600" dirty="0" smtClean="0"/>
              <a:t>[</a:t>
            </a:r>
            <a:r>
              <a:rPr lang="en-US" sz="1600" dirty="0"/>
              <a:t>DOD, 2011]  Department of Defense, Modeling and Simulation (M&amp;S) Glossary, October 1 2011.</a:t>
            </a:r>
          </a:p>
          <a:p>
            <a:pPr marL="0" indent="0">
              <a:spcBef>
                <a:spcPts val="0"/>
              </a:spcBef>
              <a:spcAft>
                <a:spcPts val="400"/>
              </a:spcAft>
              <a:buNone/>
              <a:tabLst>
                <a:tab pos="228600" algn="l"/>
              </a:tabLst>
            </a:pPr>
            <a:r>
              <a:rPr lang="en-US" sz="1600" dirty="0" smtClean="0"/>
              <a:t>[</a:t>
            </a:r>
            <a:r>
              <a:rPr lang="en-US" sz="1600" dirty="0"/>
              <a:t>DOD, 2012]  Department of Defense Standard Practice, MIL-STD-3022 with Change 1, Documentation of Verification, Validation, and </a:t>
            </a:r>
            <a:r>
              <a:rPr lang="en-US" sz="1600" dirty="0" smtClean="0"/>
              <a:t>Accreditation</a:t>
            </a:r>
            <a:br>
              <a:rPr lang="en-US" sz="1600" dirty="0" smtClean="0"/>
            </a:br>
            <a:r>
              <a:rPr lang="en-US" sz="1600" dirty="0" smtClean="0"/>
              <a:t>	(</a:t>
            </a:r>
            <a:r>
              <a:rPr lang="en-US" sz="1600" dirty="0"/>
              <a:t>VV&amp;A) for Models and Simulations, April 5 2012.</a:t>
            </a:r>
          </a:p>
          <a:p>
            <a:pPr marL="0" indent="0">
              <a:spcBef>
                <a:spcPts val="0"/>
              </a:spcBef>
              <a:spcAft>
                <a:spcPts val="400"/>
              </a:spcAft>
              <a:buNone/>
              <a:tabLst>
                <a:tab pos="228600" algn="l"/>
              </a:tabLst>
            </a:pPr>
            <a:r>
              <a:rPr lang="en-US" sz="1600" dirty="0"/>
              <a:t>[DOT&amp;E, 2000] DOT&amp;E Report, AIM-9X Sidewinder Air-to-Air Missile, 2000</a:t>
            </a:r>
            <a:r>
              <a:rPr lang="en-US" sz="1600" dirty="0" smtClean="0"/>
              <a:t>.</a:t>
            </a:r>
          </a:p>
          <a:p>
            <a:pPr marL="0" indent="0">
              <a:spcBef>
                <a:spcPts val="0"/>
              </a:spcBef>
              <a:spcAft>
                <a:spcPts val="400"/>
              </a:spcAft>
              <a:buNone/>
              <a:tabLst>
                <a:tab pos="228600" algn="l"/>
              </a:tabLst>
            </a:pPr>
            <a:r>
              <a:rPr lang="en-US" sz="1600" dirty="0"/>
              <a:t>[Engel, 1954]  J. H. Engel, “A Verification of </a:t>
            </a:r>
            <a:r>
              <a:rPr lang="en-US" sz="1600" dirty="0"/>
              <a:t>Lanchester’s</a:t>
            </a:r>
            <a:r>
              <a:rPr lang="en-US" sz="1600" dirty="0"/>
              <a:t> Law”, </a:t>
            </a:r>
            <a:r>
              <a:rPr lang="en-US" sz="1600" i="1" dirty="0"/>
              <a:t>Journal of the Operations Research Society of America</a:t>
            </a:r>
            <a:r>
              <a:rPr lang="en-US" sz="1600" dirty="0"/>
              <a:t>, Vol. 2, No. 2, May 1954, pp. 163-171</a:t>
            </a:r>
            <a:r>
              <a:rPr lang="en-US" sz="1600" dirty="0" smtClean="0"/>
              <a:t>.</a:t>
            </a:r>
            <a:endParaRPr lang="en-US" sz="1600" dirty="0"/>
          </a:p>
          <a:p>
            <a:pPr marL="0" indent="0">
              <a:spcBef>
                <a:spcPts val="0"/>
              </a:spcBef>
              <a:spcAft>
                <a:spcPts val="400"/>
              </a:spcAft>
              <a:buNone/>
              <a:tabLst>
                <a:tab pos="228600" algn="l"/>
              </a:tabLst>
            </a:pPr>
            <a:r>
              <a:rPr lang="en-US" sz="1600" dirty="0"/>
              <a:t>[Fischer, 2001] K. Fischer, </a:t>
            </a:r>
            <a:r>
              <a:rPr lang="en-US" sz="1600" dirty="0" smtClean="0"/>
              <a:t> </a:t>
            </a:r>
            <a:r>
              <a:rPr lang="en-US" sz="1600" dirty="0"/>
              <a:t>“AIM-9X…Surpassing the M&amp;S Challenge,” </a:t>
            </a:r>
            <a:r>
              <a:rPr lang="en-US" sz="1600" dirty="0" smtClean="0"/>
              <a:t>Unpublished presentation, </a:t>
            </a:r>
            <a:r>
              <a:rPr lang="en-US" sz="1600" dirty="0"/>
              <a:t>2001</a:t>
            </a:r>
            <a:r>
              <a:rPr lang="en-US" sz="1600" dirty="0" smtClean="0"/>
              <a:t>.</a:t>
            </a:r>
          </a:p>
          <a:p>
            <a:pPr marL="0" indent="0">
              <a:spcBef>
                <a:spcPts val="0"/>
              </a:spcBef>
              <a:spcAft>
                <a:spcPts val="400"/>
              </a:spcAft>
              <a:buNone/>
              <a:tabLst>
                <a:tab pos="228600" algn="l"/>
              </a:tabLst>
            </a:pPr>
            <a:r>
              <a:rPr lang="en-US" sz="1600" dirty="0"/>
              <a:t>[Fishman, 1967]  G. S. Fishman and P. J. </a:t>
            </a:r>
            <a:r>
              <a:rPr lang="en-US" sz="1600" dirty="0"/>
              <a:t>Kiviat</a:t>
            </a:r>
            <a:r>
              <a:rPr lang="en-US" sz="1600" dirty="0"/>
              <a:t>, “The Analysis of Simulation-Generated Time Series”,</a:t>
            </a:r>
            <a:br>
              <a:rPr lang="en-US" sz="1600" dirty="0"/>
            </a:br>
            <a:r>
              <a:rPr lang="en-US" sz="1600" i="1" dirty="0"/>
              <a:t>Management Science</a:t>
            </a:r>
            <a:r>
              <a:rPr lang="en-US" sz="1600" dirty="0"/>
              <a:t>, Vol. 13, 1967, pp. 525-557</a:t>
            </a:r>
            <a:r>
              <a:rPr lang="en-US" sz="1600" dirty="0" smtClean="0"/>
              <a:t>.</a:t>
            </a:r>
            <a:endParaRPr lang="en-US" sz="1600" dirty="0"/>
          </a:p>
          <a:p>
            <a:pPr marL="0" indent="0">
              <a:spcBef>
                <a:spcPts val="0"/>
              </a:spcBef>
              <a:spcAft>
                <a:spcPts val="400"/>
              </a:spcAft>
              <a:buNone/>
              <a:tabLst>
                <a:tab pos="228600" algn="l"/>
              </a:tabLst>
            </a:pPr>
            <a:r>
              <a:rPr lang="en-US" sz="1600" dirty="0" smtClean="0"/>
              <a:t>[</a:t>
            </a:r>
            <a:r>
              <a:rPr lang="en-US" sz="1600" dirty="0"/>
              <a:t>Fritzon</a:t>
            </a:r>
            <a:r>
              <a:rPr lang="en-US" sz="1600" dirty="0"/>
              <a:t>, 2004]  P. </a:t>
            </a:r>
            <a:r>
              <a:rPr lang="en-US" sz="1600" dirty="0"/>
              <a:t>Fritzon</a:t>
            </a:r>
            <a:r>
              <a:rPr lang="en-US" sz="1600" dirty="0"/>
              <a:t>, </a:t>
            </a:r>
            <a:r>
              <a:rPr lang="en-US" sz="1600" i="1" dirty="0"/>
              <a:t>Principles of Object-Oriented Modeling and Simulation with </a:t>
            </a:r>
            <a:r>
              <a:rPr lang="en-US" sz="1600" i="1" dirty="0"/>
              <a:t>Modelica</a:t>
            </a:r>
            <a:r>
              <a:rPr lang="en-US" sz="1600" i="1" dirty="0"/>
              <a:t> 2.1</a:t>
            </a:r>
            <a:r>
              <a:rPr lang="en-US" sz="1600" dirty="0"/>
              <a:t>, IEEE Press, Piscataway NJ, 2004</a:t>
            </a:r>
          </a:p>
          <a:p>
            <a:pPr marL="0" indent="0">
              <a:spcBef>
                <a:spcPts val="0"/>
              </a:spcBef>
              <a:spcAft>
                <a:spcPts val="400"/>
              </a:spcAft>
              <a:buNone/>
              <a:tabLst>
                <a:tab pos="228600" algn="l"/>
              </a:tabLst>
            </a:pPr>
            <a:r>
              <a:rPr lang="en-US" sz="1600" dirty="0" smtClean="0"/>
              <a:t>[</a:t>
            </a:r>
            <a:r>
              <a:rPr lang="en-US" sz="1600" dirty="0"/>
              <a:t>Gilmore, 2016] Director Operational Test and Evaluation Memorandum, Guidance on the Validation of Models and Simulation used in </a:t>
            </a:r>
            <a:r>
              <a:rPr lang="en-US" sz="1600" dirty="0" smtClean="0"/>
              <a:t>Operational</a:t>
            </a:r>
            <a:br>
              <a:rPr lang="en-US" sz="1600" dirty="0" smtClean="0"/>
            </a:br>
            <a:r>
              <a:rPr lang="en-US" sz="1600" dirty="0" smtClean="0"/>
              <a:t>	Test </a:t>
            </a:r>
            <a:r>
              <a:rPr lang="en-US" sz="1600" dirty="0"/>
              <a:t>and Live Fire Assessments, 14 March 2016</a:t>
            </a:r>
            <a:r>
              <a:rPr lang="en-US" sz="1600" dirty="0" smtClean="0"/>
              <a:t>.</a:t>
            </a:r>
          </a:p>
          <a:p>
            <a:pPr marL="0" indent="0">
              <a:spcBef>
                <a:spcPts val="0"/>
              </a:spcBef>
              <a:spcAft>
                <a:spcPts val="400"/>
              </a:spcAft>
              <a:buNone/>
              <a:defRPr/>
            </a:pPr>
            <a:r>
              <a:rPr lang="en-US" sz="1600" dirty="0"/>
              <a:t>[</a:t>
            </a:r>
            <a:r>
              <a:rPr lang="en-US" sz="1600" dirty="0"/>
              <a:t>Goldsman</a:t>
            </a:r>
            <a:r>
              <a:rPr lang="en-US" sz="1600" dirty="0"/>
              <a:t>, 1990]  D. </a:t>
            </a:r>
            <a:r>
              <a:rPr lang="en-US" sz="1600" dirty="0"/>
              <a:t>Goldsman</a:t>
            </a:r>
            <a:r>
              <a:rPr lang="en-US" sz="1600" dirty="0"/>
              <a:t> and L. </a:t>
            </a:r>
            <a:r>
              <a:rPr lang="en-US" sz="1600" dirty="0"/>
              <a:t>Schruben</a:t>
            </a:r>
            <a:r>
              <a:rPr lang="en-US" sz="1600" dirty="0"/>
              <a:t>, “Confidence Interval Estimators Using Standardized Time Series”, Management Science, Vol. 36, No. 3, March 1990, pp. 393-397</a:t>
            </a:r>
            <a:r>
              <a:rPr lang="en-US" sz="1600" dirty="0" smtClean="0"/>
              <a:t>.</a:t>
            </a:r>
          </a:p>
          <a:p>
            <a:pPr marL="0" indent="0">
              <a:spcBef>
                <a:spcPts val="0"/>
              </a:spcBef>
              <a:spcAft>
                <a:spcPts val="400"/>
              </a:spcAft>
              <a:buNone/>
              <a:defRPr/>
            </a:pPr>
            <a:r>
              <a:rPr lang="en-US" sz="1600" dirty="0"/>
              <a:t>[Granger, 1969]  C. W. J. Granger, “Investigating Causal Relations by Econometric Models and Cross-spectral Methods”, </a:t>
            </a:r>
            <a:r>
              <a:rPr lang="en-US" sz="1600" i="1" dirty="0"/>
              <a:t>Econometrica</a:t>
            </a:r>
            <a:r>
              <a:rPr lang="en-US" sz="1600" dirty="0"/>
              <a:t>, Vol. 37, No. 3, pp. 424-438.</a:t>
            </a:r>
          </a:p>
          <a:p>
            <a:pPr marL="0" indent="0">
              <a:spcAft>
                <a:spcPts val="0"/>
              </a:spcAft>
              <a:buNone/>
              <a:defRPr/>
            </a:pPr>
            <a:endParaRPr lang="en-US" sz="1600" dirty="0"/>
          </a:p>
          <a:p>
            <a:pPr marL="0" indent="0">
              <a:spcBef>
                <a:spcPts val="0"/>
              </a:spcBef>
              <a:buNone/>
              <a:tabLst>
                <a:tab pos="228600" algn="l"/>
              </a:tabLst>
            </a:pPr>
            <a:endParaRPr lang="en-US" sz="1600" dirty="0"/>
          </a:p>
        </p:txBody>
      </p: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47</a:t>
            </a:fld>
            <a:endParaRPr lang="en-US" dirty="0"/>
          </a:p>
        </p:txBody>
      </p:sp>
    </p:spTree>
    <p:extLst>
      <p:ext uri="{BB962C8B-B14F-4D97-AF65-F5344CB8AC3E}">
        <p14:creationId xmlns:p14="http://schemas.microsoft.com/office/powerpoint/2010/main" val="34131133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69426" y="817945"/>
            <a:ext cx="11429999" cy="5105400"/>
          </a:xfrm>
        </p:spPr>
        <p:txBody>
          <a:bodyPr/>
          <a:lstStyle/>
          <a:p>
            <a:pPr marL="0" indent="0">
              <a:spcBef>
                <a:spcPts val="0"/>
              </a:spcBef>
              <a:buNone/>
            </a:pPr>
            <a:r>
              <a:rPr lang="en-US" b="1" dirty="0"/>
              <a:t>References and </a:t>
            </a:r>
            <a:r>
              <a:rPr lang="en-US" b="1" dirty="0" smtClean="0"/>
              <a:t>bibliography</a:t>
            </a:r>
            <a:r>
              <a:rPr lang="en-US" dirty="0"/>
              <a:t> </a:t>
            </a:r>
            <a:r>
              <a:rPr lang="en-US" dirty="0" smtClean="0"/>
              <a:t>(3 </a:t>
            </a:r>
            <a:r>
              <a:rPr lang="en-US" dirty="0"/>
              <a:t>of </a:t>
            </a:r>
            <a:r>
              <a:rPr lang="en-US" dirty="0" smtClean="0"/>
              <a:t>4)</a:t>
            </a:r>
            <a:endParaRPr lang="en-US" dirty="0"/>
          </a:p>
          <a:p>
            <a:pPr marL="0" indent="0">
              <a:spcBef>
                <a:spcPts val="0"/>
              </a:spcBef>
              <a:spcAft>
                <a:spcPts val="400"/>
              </a:spcAft>
              <a:buNone/>
              <a:defRPr/>
            </a:pPr>
            <a:r>
              <a:rPr lang="en-US" sz="1600" dirty="0" smtClean="0"/>
              <a:t>[</a:t>
            </a:r>
            <a:r>
              <a:rPr lang="en-US" sz="1600" dirty="0"/>
              <a:t>Herington, 2002]  J. Herington, A. Lane, N. Corrigan, and J. A. Golightly, “Representation of Historical Events in a Military Campaign Simulation Model”, </a:t>
            </a:r>
            <a:r>
              <a:rPr lang="en-US" sz="1600" i="1" dirty="0"/>
              <a:t>Proceedings of the 2002 Winter Simulation Conference</a:t>
            </a:r>
            <a:r>
              <a:rPr lang="en-US" sz="1600" dirty="0"/>
              <a:t>, San Diego CA, December 8-11 2002, pp. 859-863</a:t>
            </a:r>
            <a:r>
              <a:rPr lang="en-US" sz="1600" dirty="0" smtClean="0"/>
              <a:t>.</a:t>
            </a:r>
          </a:p>
          <a:p>
            <a:pPr marL="0" indent="0">
              <a:spcBef>
                <a:spcPts val="0"/>
              </a:spcBef>
              <a:spcAft>
                <a:spcPts val="400"/>
              </a:spcAft>
              <a:buNone/>
              <a:defRPr/>
            </a:pPr>
            <a:r>
              <a:rPr lang="en-US" sz="1600" dirty="0"/>
              <a:t>[</a:t>
            </a:r>
            <a:r>
              <a:rPr lang="en-US" sz="1600" dirty="0"/>
              <a:t>Kleijnen</a:t>
            </a:r>
            <a:r>
              <a:rPr lang="en-US" sz="1600" dirty="0"/>
              <a:t>, 1998]  J. P. C. </a:t>
            </a:r>
            <a:r>
              <a:rPr lang="en-US" sz="1600" dirty="0"/>
              <a:t>Kleijnen</a:t>
            </a:r>
            <a:r>
              <a:rPr lang="en-US" sz="1600" dirty="0"/>
              <a:t>, B. </a:t>
            </a:r>
            <a:r>
              <a:rPr lang="en-US" sz="1600" dirty="0"/>
              <a:t>Bettonvil</a:t>
            </a:r>
            <a:r>
              <a:rPr lang="en-US" sz="1600" dirty="0"/>
              <a:t>, and W. Van </a:t>
            </a:r>
            <a:r>
              <a:rPr lang="en-US" sz="1600" dirty="0"/>
              <a:t>Groenendaal</a:t>
            </a:r>
            <a:r>
              <a:rPr lang="en-US" sz="1600" dirty="0"/>
              <a:t>, “Validation of Trace-Driven Simulation Models: A Novel Regression Test”, </a:t>
            </a:r>
            <a:r>
              <a:rPr lang="en-US" sz="1600" i="1" dirty="0"/>
              <a:t>Management Science</a:t>
            </a:r>
            <a:r>
              <a:rPr lang="en-US" sz="1600" dirty="0"/>
              <a:t>, Vol. 44, 1998, pp. 812-819.</a:t>
            </a:r>
          </a:p>
          <a:p>
            <a:pPr marL="0" indent="0">
              <a:spcBef>
                <a:spcPts val="0"/>
              </a:spcBef>
              <a:spcAft>
                <a:spcPts val="400"/>
              </a:spcAft>
              <a:buNone/>
              <a:defRPr/>
            </a:pPr>
            <a:r>
              <a:rPr lang="en-US" sz="1600" dirty="0"/>
              <a:t>[</a:t>
            </a:r>
            <a:r>
              <a:rPr lang="en-US" sz="1600" dirty="0"/>
              <a:t>Kleijnen</a:t>
            </a:r>
            <a:r>
              <a:rPr lang="en-US" sz="1600" dirty="0"/>
              <a:t>, 2000]  J. P. C. </a:t>
            </a:r>
            <a:r>
              <a:rPr lang="en-US" sz="1600" dirty="0"/>
              <a:t>Kleijnen</a:t>
            </a:r>
            <a:r>
              <a:rPr lang="en-US" sz="1600" dirty="0"/>
              <a:t>, R.C.H. Cheng, and B. </a:t>
            </a:r>
            <a:r>
              <a:rPr lang="en-US" sz="1600" dirty="0"/>
              <a:t>Bettonvil</a:t>
            </a:r>
            <a:r>
              <a:rPr lang="en-US" sz="1600" dirty="0"/>
              <a:t>, “Validation of Trace-Driven Simulation Models:  More on Bootstrap Techniques”, </a:t>
            </a:r>
            <a:r>
              <a:rPr lang="en-US" sz="1600" i="1" dirty="0"/>
              <a:t>Proceedings of the 2000 Winter Simulation Conference, </a:t>
            </a:r>
            <a:r>
              <a:rPr lang="en-US" sz="1600" dirty="0"/>
              <a:t>Orlando FL, December 10-13 2000, pp. 882-892</a:t>
            </a:r>
            <a:r>
              <a:rPr lang="en-US" sz="1600" dirty="0" smtClean="0"/>
              <a:t>.</a:t>
            </a:r>
          </a:p>
          <a:p>
            <a:pPr marL="0" indent="0">
              <a:spcBef>
                <a:spcPts val="0"/>
              </a:spcBef>
              <a:spcAft>
                <a:spcPts val="400"/>
              </a:spcAft>
              <a:buNone/>
              <a:defRPr/>
            </a:pPr>
            <a:r>
              <a:rPr lang="en-US" sz="1600" dirty="0"/>
              <a:t>[</a:t>
            </a:r>
            <a:r>
              <a:rPr lang="en-US" sz="1600" dirty="0"/>
              <a:t>Kleijnen</a:t>
            </a:r>
            <a:r>
              <a:rPr lang="en-US" sz="1600" dirty="0"/>
              <a:t>, 2001]  J. P. C. </a:t>
            </a:r>
            <a:r>
              <a:rPr lang="en-US" sz="1600" dirty="0"/>
              <a:t>Kleijnen</a:t>
            </a:r>
            <a:r>
              <a:rPr lang="en-US" sz="1600" dirty="0"/>
              <a:t>, R.C.H. Cheng, and B. </a:t>
            </a:r>
            <a:r>
              <a:rPr lang="en-US" sz="1600" dirty="0"/>
              <a:t>Bettonvil</a:t>
            </a:r>
            <a:r>
              <a:rPr lang="en-US" sz="1600" dirty="0"/>
              <a:t>, “Validation of Trace-Driven Simulation Models:  Bootstrap Tests”, </a:t>
            </a:r>
            <a:r>
              <a:rPr lang="en-US" sz="1600" i="1" dirty="0"/>
              <a:t>Management Science</a:t>
            </a:r>
            <a:r>
              <a:rPr lang="en-US" sz="1600" dirty="0"/>
              <a:t>, Vol. 47, 2001, pp.1533-1538.</a:t>
            </a:r>
          </a:p>
          <a:p>
            <a:pPr marL="0" indent="0">
              <a:spcBef>
                <a:spcPts val="0"/>
              </a:spcBef>
              <a:spcAft>
                <a:spcPts val="400"/>
              </a:spcAft>
              <a:buNone/>
              <a:defRPr/>
            </a:pPr>
            <a:r>
              <a:rPr lang="en-US" sz="1600" dirty="0"/>
              <a:t>[Law, 2015]  A. M. Law, </a:t>
            </a:r>
            <a:r>
              <a:rPr lang="en-US" sz="1600" i="1" dirty="0"/>
              <a:t>Simulation Modeling and Analysis</a:t>
            </a:r>
            <a:r>
              <a:rPr lang="en-US" sz="1600" dirty="0"/>
              <a:t>, </a:t>
            </a:r>
            <a:r>
              <a:rPr lang="en-US" sz="1600" i="1" dirty="0"/>
              <a:t>Fifth Edition</a:t>
            </a:r>
            <a:r>
              <a:rPr lang="en-US" sz="1600" dirty="0"/>
              <a:t>, McGraw-Hill Education,</a:t>
            </a:r>
            <a:br>
              <a:rPr lang="en-US" sz="1600" dirty="0"/>
            </a:br>
            <a:r>
              <a:rPr lang="en-US" sz="1600" dirty="0"/>
              <a:t>New York NY, 2015.</a:t>
            </a:r>
          </a:p>
          <a:p>
            <a:pPr marL="0" indent="0">
              <a:spcBef>
                <a:spcPts val="0"/>
              </a:spcBef>
              <a:spcAft>
                <a:spcPts val="400"/>
              </a:spcAft>
              <a:buNone/>
              <a:defRPr/>
            </a:pPr>
            <a:r>
              <a:rPr lang="en-US" sz="1600" dirty="0"/>
              <a:t>[</a:t>
            </a:r>
            <a:r>
              <a:rPr lang="en-US" sz="1600" dirty="0"/>
              <a:t>McNickle</a:t>
            </a:r>
            <a:r>
              <a:rPr lang="en-US" sz="1600" dirty="0"/>
              <a:t>, 2004]  D. </a:t>
            </a:r>
            <a:r>
              <a:rPr lang="en-US" sz="1600" dirty="0"/>
              <a:t>McNickle</a:t>
            </a:r>
            <a:r>
              <a:rPr lang="en-US" sz="1600" dirty="0"/>
              <a:t>, G. C. Ewing, and K. </a:t>
            </a:r>
            <a:r>
              <a:rPr lang="en-US" sz="1600" dirty="0"/>
              <a:t>Pawlikowski</a:t>
            </a:r>
            <a:r>
              <a:rPr lang="en-US" sz="1600" dirty="0"/>
              <a:t>, “Refining Spectral Analysis for Confidence Interval Estimation in Sequential Simulation”, </a:t>
            </a:r>
            <a:r>
              <a:rPr lang="en-US" sz="1600" i="1" dirty="0"/>
              <a:t>Proceedings of the 16th European Simulation Symposium</a:t>
            </a:r>
            <a:r>
              <a:rPr lang="en-US" sz="1600" dirty="0"/>
              <a:t>, Budapest Hungary, October 17-20 2004, pp. 99-103.</a:t>
            </a:r>
          </a:p>
          <a:p>
            <a:pPr marL="0" indent="0">
              <a:spcBef>
                <a:spcPts val="0"/>
              </a:spcBef>
              <a:spcAft>
                <a:spcPts val="400"/>
              </a:spcAft>
              <a:buNone/>
              <a:defRPr/>
            </a:pPr>
            <a:r>
              <a:rPr lang="en-US" sz="1600" dirty="0"/>
              <a:t>[Naylor, 1971]  T. H. Naylor, </a:t>
            </a:r>
            <a:r>
              <a:rPr lang="en-US" sz="1600" i="1" dirty="0"/>
              <a:t>Computer Simulation Experiments with Models of Economic Systems, </a:t>
            </a:r>
            <a:r>
              <a:rPr lang="en-US" sz="1600" dirty="0"/>
              <a:t>John Wiley &amp; Sons, New York NY, 1971</a:t>
            </a:r>
            <a:r>
              <a:rPr lang="en-US" sz="1600" dirty="0" smtClean="0"/>
              <a:t>.</a:t>
            </a:r>
            <a:endParaRPr lang="en-US" sz="1600" dirty="0"/>
          </a:p>
          <a:p>
            <a:pPr marL="0" indent="0">
              <a:spcBef>
                <a:spcPts val="0"/>
              </a:spcBef>
              <a:spcAft>
                <a:spcPts val="400"/>
              </a:spcAft>
              <a:buNone/>
              <a:tabLst>
                <a:tab pos="228600" algn="l"/>
              </a:tabLst>
            </a:pPr>
            <a:r>
              <a:rPr lang="en-US" sz="1600" dirty="0" smtClean="0"/>
              <a:t>[</a:t>
            </a:r>
            <a:r>
              <a:rPr lang="en-US" sz="1600" dirty="0"/>
              <a:t>IDA, 2001] </a:t>
            </a:r>
            <a:r>
              <a:rPr lang="en-US" sz="1600" i="1" dirty="0"/>
              <a:t>AIM-9X: A Modeling and Simulation Success Story</a:t>
            </a:r>
            <a:r>
              <a:rPr lang="en-US" sz="1600" dirty="0"/>
              <a:t>, IDA Research Summaries, Vol. 8, Number 1, Summer/Fall 2001, pp. 8-12.</a:t>
            </a:r>
          </a:p>
          <a:p>
            <a:pPr marL="0" indent="0">
              <a:spcBef>
                <a:spcPts val="0"/>
              </a:spcBef>
              <a:spcAft>
                <a:spcPts val="400"/>
              </a:spcAft>
              <a:buNone/>
              <a:tabLst>
                <a:tab pos="228600" algn="l"/>
              </a:tabLst>
            </a:pPr>
            <a:r>
              <a:rPr lang="en-US" sz="1600" dirty="0"/>
              <a:t>[</a:t>
            </a:r>
            <a:r>
              <a:rPr lang="en-US" sz="1600" dirty="0"/>
              <a:t>Mansager</a:t>
            </a:r>
            <a:r>
              <a:rPr lang="en-US" sz="1600" dirty="0"/>
              <a:t>, 1994] B. </a:t>
            </a:r>
            <a:r>
              <a:rPr lang="en-US" sz="1600" dirty="0"/>
              <a:t>Mansager</a:t>
            </a:r>
            <a:r>
              <a:rPr lang="en-US" sz="1600" dirty="0"/>
              <a:t>, </a:t>
            </a:r>
            <a:r>
              <a:rPr lang="en-US" sz="1600" i="1" dirty="0"/>
              <a:t>Model Test Model</a:t>
            </a:r>
            <a:r>
              <a:rPr lang="en-US" sz="1600" dirty="0"/>
              <a:t>, Naval Postgraduate School Technical Report NPS-MS-94-007.</a:t>
            </a:r>
          </a:p>
          <a:p>
            <a:pPr marL="0" indent="0">
              <a:spcBef>
                <a:spcPts val="0"/>
              </a:spcBef>
              <a:spcAft>
                <a:spcPts val="400"/>
              </a:spcAft>
              <a:buNone/>
              <a:tabLst>
                <a:tab pos="228600" algn="l"/>
              </a:tabLst>
            </a:pPr>
            <a:r>
              <a:rPr lang="en-US" sz="1600" dirty="0"/>
              <a:t>[Metz, 2001] M. Metz, </a:t>
            </a:r>
            <a:r>
              <a:rPr lang="en-US" sz="1600" i="1" dirty="0"/>
              <a:t>Using Subject Matter Experts for Results Validation of a Complex Theater Warfare Simulation</a:t>
            </a:r>
            <a:r>
              <a:rPr lang="en-US" sz="1600" dirty="0"/>
              <a:t>, 01F-SIW-036, August 2001.</a:t>
            </a:r>
          </a:p>
          <a:p>
            <a:pPr marL="0" indent="0">
              <a:spcBef>
                <a:spcPts val="0"/>
              </a:spcBef>
              <a:spcAft>
                <a:spcPts val="400"/>
              </a:spcAft>
              <a:buNone/>
              <a:tabLst>
                <a:tab pos="228600" algn="l"/>
              </a:tabLst>
            </a:pPr>
            <a:r>
              <a:rPr lang="en-US" sz="1600" dirty="0"/>
              <a:t>[Minsky, 1965]  M. L. Minsky, </a:t>
            </a:r>
            <a:r>
              <a:rPr lang="en-US" sz="1600" i="1" dirty="0"/>
              <a:t>Matter, Mind, and Models</a:t>
            </a:r>
            <a:r>
              <a:rPr lang="en-US" sz="1600" dirty="0"/>
              <a:t>, Artificial Intelligence Memo No. 77, Massachusetts Institute of Technology,  March 1965,</a:t>
            </a:r>
            <a:br>
              <a:rPr lang="en-US" sz="1600" dirty="0"/>
            </a:br>
            <a:r>
              <a:rPr lang="en-US" sz="1600" dirty="0"/>
              <a:t>	Online at http://dspace.mit.edu/bitstream/handle/1721.1/6119/AIM-077.pdf ?sequence=2, Accessed, July 19 2015</a:t>
            </a:r>
            <a:r>
              <a:rPr lang="en-US" sz="1600" dirty="0" smtClean="0"/>
              <a:t>.</a:t>
            </a:r>
          </a:p>
        </p:txBody>
      </p: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48</a:t>
            </a:fld>
            <a:endParaRPr lang="en-US" dirty="0"/>
          </a:p>
        </p:txBody>
      </p:sp>
    </p:spTree>
    <p:extLst>
      <p:ext uri="{BB962C8B-B14F-4D97-AF65-F5344CB8AC3E}">
        <p14:creationId xmlns:p14="http://schemas.microsoft.com/office/powerpoint/2010/main" val="40621841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98363" y="725345"/>
            <a:ext cx="11429999" cy="5762262"/>
          </a:xfrm>
        </p:spPr>
        <p:txBody>
          <a:bodyPr/>
          <a:lstStyle/>
          <a:p>
            <a:pPr marL="0" indent="0">
              <a:spcBef>
                <a:spcPts val="0"/>
              </a:spcBef>
              <a:buNone/>
            </a:pPr>
            <a:r>
              <a:rPr lang="en-US" b="1" dirty="0"/>
              <a:t>References and </a:t>
            </a:r>
            <a:r>
              <a:rPr lang="en-US" b="1" dirty="0" smtClean="0"/>
              <a:t>bibliography</a:t>
            </a:r>
            <a:r>
              <a:rPr lang="en-US" dirty="0"/>
              <a:t> </a:t>
            </a:r>
            <a:r>
              <a:rPr lang="en-US" dirty="0" smtClean="0"/>
              <a:t>(4 </a:t>
            </a:r>
            <a:r>
              <a:rPr lang="en-US" dirty="0"/>
              <a:t>of </a:t>
            </a:r>
            <a:r>
              <a:rPr lang="en-US" dirty="0" smtClean="0"/>
              <a:t>4)</a:t>
            </a:r>
            <a:endParaRPr lang="en-US" dirty="0"/>
          </a:p>
          <a:p>
            <a:pPr marL="0" indent="0">
              <a:spcBef>
                <a:spcPts val="0"/>
              </a:spcBef>
              <a:spcAft>
                <a:spcPts val="300"/>
              </a:spcAft>
              <a:buNone/>
              <a:tabLst>
                <a:tab pos="228600" algn="l"/>
              </a:tabLst>
            </a:pPr>
            <a:r>
              <a:rPr lang="en-US" sz="1600" dirty="0"/>
              <a:t>[</a:t>
            </a:r>
            <a:r>
              <a:rPr lang="en-US" sz="1600" dirty="0"/>
              <a:t>Ören</a:t>
            </a:r>
            <a:r>
              <a:rPr lang="en-US" sz="1600" dirty="0"/>
              <a:t>, 2009]  T. I. </a:t>
            </a:r>
            <a:r>
              <a:rPr lang="en-US" sz="1600" dirty="0"/>
              <a:t>Ören</a:t>
            </a:r>
            <a:r>
              <a:rPr lang="en-US" sz="1600" dirty="0"/>
              <a:t>, “Uses of Simulation”, in J. A. </a:t>
            </a:r>
            <a:r>
              <a:rPr lang="en-US" sz="1600" dirty="0"/>
              <a:t>Sokolowski</a:t>
            </a:r>
            <a:r>
              <a:rPr lang="en-US" sz="1600" dirty="0"/>
              <a:t> and C. M Banks, (Editors), </a:t>
            </a:r>
            <a:r>
              <a:rPr lang="en-US" sz="1600" i="1" dirty="0"/>
              <a:t>Principles of Modeling and Simulation:  A Multidisciplinary</a:t>
            </a:r>
            <a:br>
              <a:rPr lang="en-US" sz="1600" i="1" dirty="0"/>
            </a:br>
            <a:r>
              <a:rPr lang="en-US" sz="1600" i="1" dirty="0"/>
              <a:t>	Approach</a:t>
            </a:r>
            <a:r>
              <a:rPr lang="en-US" sz="1600" dirty="0"/>
              <a:t>, John Wiley and Sons, Hoboken NJ, 2009, pp. 153-179.</a:t>
            </a:r>
          </a:p>
          <a:p>
            <a:pPr marL="0" indent="0">
              <a:spcBef>
                <a:spcPts val="0"/>
              </a:spcBef>
              <a:spcAft>
                <a:spcPts val="300"/>
              </a:spcAft>
              <a:buNone/>
              <a:tabLst>
                <a:tab pos="228600" algn="l"/>
              </a:tabLst>
            </a:pPr>
            <a:r>
              <a:rPr lang="en-US" sz="1600" dirty="0"/>
              <a:t>[Pace, 2009]  D. K. Pace, “Simulation Uncertainty and Validation”, </a:t>
            </a:r>
            <a:r>
              <a:rPr lang="en-US" sz="1600" i="1" dirty="0"/>
              <a:t>Proceedings of the Spring 2009 Simulation Interoperability Workshop</a:t>
            </a:r>
            <a:r>
              <a:rPr lang="en-US" sz="1600" dirty="0"/>
              <a:t>,</a:t>
            </a:r>
            <a:br>
              <a:rPr lang="en-US" sz="1600" dirty="0"/>
            </a:br>
            <a:r>
              <a:rPr lang="en-US" sz="1600" dirty="0"/>
              <a:t>	San Diego CA, March 23-27 2009. </a:t>
            </a:r>
          </a:p>
          <a:p>
            <a:pPr marL="0" indent="0">
              <a:spcBef>
                <a:spcPts val="0"/>
              </a:spcBef>
              <a:spcAft>
                <a:spcPts val="300"/>
              </a:spcAft>
              <a:buNone/>
              <a:tabLst>
                <a:tab pos="228600" algn="l"/>
              </a:tabLst>
            </a:pPr>
            <a:r>
              <a:rPr lang="en-US" sz="1600" dirty="0" smtClean="0"/>
              <a:t>[</a:t>
            </a:r>
            <a:r>
              <a:rPr lang="en-US" sz="1600" dirty="0"/>
              <a:t>Petty, 2010]  M. D. Petty, “Verification, Validation, and Accreditation”, in J. A. </a:t>
            </a:r>
            <a:r>
              <a:rPr lang="en-US" sz="1600" dirty="0"/>
              <a:t>Sokolowski</a:t>
            </a:r>
            <a:r>
              <a:rPr lang="en-US" sz="1600" dirty="0"/>
              <a:t> and C. M. Banks (Editors), </a:t>
            </a:r>
            <a:r>
              <a:rPr lang="en-US" sz="1600" i="1" dirty="0"/>
              <a:t>Modeling and Simulation</a:t>
            </a:r>
            <a:br>
              <a:rPr lang="en-US" sz="1600" i="1" dirty="0"/>
            </a:br>
            <a:r>
              <a:rPr lang="en-US" sz="1600" i="1" dirty="0"/>
              <a:t>	Fundamentals:  Theoretical Underpinnings and Practical Domains</a:t>
            </a:r>
            <a:r>
              <a:rPr lang="en-US" sz="1600" dirty="0"/>
              <a:t>, John Wiley &amp; Sons, Hoboken NJ, 2010, pp. 325-372.</a:t>
            </a:r>
          </a:p>
          <a:p>
            <a:pPr marL="0" indent="0">
              <a:spcBef>
                <a:spcPts val="0"/>
              </a:spcBef>
              <a:spcAft>
                <a:spcPts val="300"/>
              </a:spcAft>
              <a:buNone/>
              <a:tabLst>
                <a:tab pos="228600" algn="l"/>
              </a:tabLst>
            </a:pPr>
            <a:r>
              <a:rPr lang="en-US" sz="1600" dirty="0"/>
              <a:t>[Petty, 2012]  M. D. Petty, “Calculating and Using Confidence Intervals for Model Validation”, </a:t>
            </a:r>
            <a:r>
              <a:rPr lang="en-US" sz="1600" i="1" dirty="0"/>
              <a:t>Proceedings of the Fall 2012 Simulation Interoperability</a:t>
            </a:r>
            <a:br>
              <a:rPr lang="en-US" sz="1600" i="1" dirty="0"/>
            </a:br>
            <a:r>
              <a:rPr lang="en-US" sz="1600" i="1" dirty="0"/>
              <a:t>	Workshop</a:t>
            </a:r>
            <a:r>
              <a:rPr lang="en-US" sz="1600" dirty="0"/>
              <a:t>, Orlando FL, September 10-14 2012, pp. 37-45.</a:t>
            </a:r>
          </a:p>
          <a:p>
            <a:pPr marL="0" indent="0">
              <a:spcBef>
                <a:spcPts val="0"/>
              </a:spcBef>
              <a:spcAft>
                <a:spcPts val="300"/>
              </a:spcAft>
              <a:buNone/>
              <a:tabLst>
                <a:tab pos="228600" algn="l"/>
              </a:tabLst>
            </a:pPr>
            <a:r>
              <a:rPr lang="en-US" sz="1600" dirty="0"/>
              <a:t>[Petty, 2013]  M. D. Petty, “Advanced Topics in Calculating and Using Confidence Intervals for Model Validation”, </a:t>
            </a:r>
            <a:r>
              <a:rPr lang="en-US" sz="1600" i="1" dirty="0"/>
              <a:t>Proceedings of the Spring 2013</a:t>
            </a:r>
            <a:br>
              <a:rPr lang="en-US" sz="1600" i="1" dirty="0"/>
            </a:br>
            <a:r>
              <a:rPr lang="en-US" sz="1600" i="1" dirty="0"/>
              <a:t>	Simulation Interoperability Workshop</a:t>
            </a:r>
            <a:r>
              <a:rPr lang="en-US" sz="1600" dirty="0"/>
              <a:t>, San Diego CA, April 8-10 2013.</a:t>
            </a:r>
          </a:p>
          <a:p>
            <a:pPr marL="0" indent="0">
              <a:spcBef>
                <a:spcPts val="0"/>
              </a:spcBef>
              <a:spcAft>
                <a:spcPts val="300"/>
              </a:spcAft>
              <a:buNone/>
              <a:tabLst>
                <a:tab pos="228600" algn="l"/>
              </a:tabLst>
            </a:pPr>
            <a:r>
              <a:rPr lang="en-US" sz="1600" dirty="0"/>
              <a:t>[</a:t>
            </a:r>
            <a:r>
              <a:rPr lang="en-US" sz="1600" dirty="0"/>
              <a:t>Piersall</a:t>
            </a:r>
            <a:r>
              <a:rPr lang="en-US" sz="1600" dirty="0"/>
              <a:t>, 2014]  C. H. </a:t>
            </a:r>
            <a:r>
              <a:rPr lang="en-US" sz="1600" dirty="0"/>
              <a:t>Piersall</a:t>
            </a:r>
            <a:r>
              <a:rPr lang="en-US" sz="1600" dirty="0"/>
              <a:t> and F. E. Grange, “The Necessity of Intended Use Specification for Successful Modeling and Simulation of</a:t>
            </a:r>
            <a:br>
              <a:rPr lang="en-US" sz="1600" dirty="0"/>
            </a:br>
            <a:r>
              <a:rPr lang="en-US" sz="1600" dirty="0"/>
              <a:t>	System-of-Systems”, </a:t>
            </a:r>
            <a:r>
              <a:rPr lang="en-US" sz="1600" i="1" dirty="0"/>
              <a:t>CrossTalk</a:t>
            </a:r>
            <a:r>
              <a:rPr lang="en-US" sz="1600" dirty="0"/>
              <a:t>, September/October 2014, pp. 20-24.</a:t>
            </a:r>
          </a:p>
          <a:p>
            <a:pPr marL="0" indent="0">
              <a:spcBef>
                <a:spcPts val="0"/>
              </a:spcBef>
              <a:spcAft>
                <a:spcPts val="300"/>
              </a:spcAft>
              <a:buNone/>
              <a:tabLst>
                <a:tab pos="228600" algn="l"/>
              </a:tabLst>
            </a:pPr>
            <a:r>
              <a:rPr lang="en-US" sz="1600" dirty="0"/>
              <a:t>[RPG, 2011]  DoD VV&amp;A Recommended Practices Guide, RPG Validation Referent Special Topic Paper, https://vva.msco.mil/, January 2011.  </a:t>
            </a:r>
            <a:endParaRPr lang="en-US" sz="1600" dirty="0" smtClean="0"/>
          </a:p>
          <a:p>
            <a:pPr marL="0" indent="0">
              <a:spcBef>
                <a:spcPts val="0"/>
              </a:spcBef>
              <a:spcAft>
                <a:spcPts val="300"/>
              </a:spcAft>
              <a:buNone/>
              <a:defRPr/>
            </a:pPr>
            <a:r>
              <a:rPr lang="en-US" sz="1600" dirty="0"/>
              <a:t>[</a:t>
            </a:r>
            <a:r>
              <a:rPr lang="en-US" sz="1600" dirty="0"/>
              <a:t>Schruben</a:t>
            </a:r>
            <a:r>
              <a:rPr lang="en-US" sz="1600" dirty="0"/>
              <a:t>, 1983]  L. </a:t>
            </a:r>
            <a:r>
              <a:rPr lang="en-US" sz="1600" dirty="0"/>
              <a:t>Schruben</a:t>
            </a:r>
            <a:r>
              <a:rPr lang="en-US" sz="1600" dirty="0"/>
              <a:t>, “Confidence Interval Estimation Using Standardized Time Series”, </a:t>
            </a:r>
            <a:r>
              <a:rPr lang="en-US" sz="1600" i="1" dirty="0"/>
              <a:t>Operations Research</a:t>
            </a:r>
            <a:r>
              <a:rPr lang="en-US" sz="1600" dirty="0"/>
              <a:t>, Vol. 31, No. 6, November-December 1983, pp. 1090-1108.</a:t>
            </a:r>
          </a:p>
          <a:p>
            <a:pPr marL="0" indent="0">
              <a:spcBef>
                <a:spcPts val="0"/>
              </a:spcBef>
              <a:spcAft>
                <a:spcPts val="300"/>
              </a:spcAft>
              <a:buNone/>
              <a:defRPr/>
            </a:pPr>
            <a:r>
              <a:rPr lang="en-US" altLang="en-US" sz="1600" dirty="0"/>
              <a:t>[Strickland, 2011]  J. S. Strickland, </a:t>
            </a:r>
            <a:r>
              <a:rPr lang="en-US" altLang="en-US" sz="1600" i="1" dirty="0"/>
              <a:t>Mathematical Modeling of Warfare and Combat Phenomenon</a:t>
            </a:r>
            <a:r>
              <a:rPr lang="en-US" altLang="en-US" sz="1600" dirty="0"/>
              <a:t>, Lulu, Raleigh NC, 2011</a:t>
            </a:r>
            <a:r>
              <a:rPr lang="en-US" altLang="en-US" sz="1600" dirty="0" smtClean="0"/>
              <a:t>.</a:t>
            </a:r>
            <a:endParaRPr lang="en-US" sz="1600" dirty="0"/>
          </a:p>
          <a:p>
            <a:pPr marL="0" indent="0">
              <a:spcBef>
                <a:spcPts val="0"/>
              </a:spcBef>
              <a:spcAft>
                <a:spcPts val="300"/>
              </a:spcAft>
              <a:buNone/>
              <a:tabLst>
                <a:tab pos="228600" algn="l"/>
              </a:tabLst>
            </a:pPr>
            <a:r>
              <a:rPr lang="en-US" sz="1600" dirty="0"/>
              <a:t>[</a:t>
            </a:r>
            <a:r>
              <a:rPr lang="en-US" sz="1600" dirty="0"/>
              <a:t>Velten</a:t>
            </a:r>
            <a:r>
              <a:rPr lang="en-US" sz="1600" dirty="0"/>
              <a:t>, 2009]  K. </a:t>
            </a:r>
            <a:r>
              <a:rPr lang="en-US" sz="1600" dirty="0"/>
              <a:t>Velten</a:t>
            </a:r>
            <a:r>
              <a:rPr lang="en-US" sz="1600" dirty="0"/>
              <a:t>, </a:t>
            </a:r>
            <a:r>
              <a:rPr lang="en-US" sz="1600" i="1" dirty="0"/>
              <a:t>Mathematical Modeling and Simulation</a:t>
            </a:r>
            <a:r>
              <a:rPr lang="en-US" sz="1600" dirty="0"/>
              <a:t>, WILEY-VCH, </a:t>
            </a:r>
            <a:r>
              <a:rPr lang="en-US" sz="1600" dirty="0"/>
              <a:t>Weinheim</a:t>
            </a:r>
            <a:r>
              <a:rPr lang="en-US" sz="1600" dirty="0"/>
              <a:t> Germany, 2009.</a:t>
            </a:r>
          </a:p>
          <a:p>
            <a:pPr marL="0" indent="0">
              <a:spcBef>
                <a:spcPts val="0"/>
              </a:spcBef>
              <a:spcAft>
                <a:spcPts val="300"/>
              </a:spcAft>
              <a:buNone/>
              <a:tabLst>
                <a:tab pos="228600" algn="l"/>
              </a:tabLst>
            </a:pPr>
            <a:r>
              <a:rPr lang="en-US" altLang="en-US" sz="1600" dirty="0" smtClean="0"/>
              <a:t>[</a:t>
            </a:r>
            <a:r>
              <a:rPr lang="en-US" altLang="en-US" sz="1600" dirty="0"/>
              <a:t>Zhang, 2008]  W. Zhang, F. Li, Z. Wu, and R. Li, “Emulation of Rocket Trajectory Based on a Six Degree of Freedom Model”, </a:t>
            </a:r>
            <a:r>
              <a:rPr lang="en-US" altLang="en-US" sz="1600" i="1" dirty="0"/>
              <a:t>Proceedings of </a:t>
            </a:r>
            <a:r>
              <a:rPr lang="en-US" altLang="en-US" sz="1600" i="1" dirty="0" smtClean="0"/>
              <a:t>the</a:t>
            </a:r>
            <a:br>
              <a:rPr lang="en-US" altLang="en-US" sz="1600" i="1" dirty="0" smtClean="0"/>
            </a:br>
            <a:r>
              <a:rPr lang="en-US" altLang="en-US" sz="1600" i="1" dirty="0" smtClean="0"/>
              <a:t>	Seventh </a:t>
            </a:r>
            <a:r>
              <a:rPr lang="en-US" altLang="en-US" sz="1600" i="1" dirty="0"/>
              <a:t>International Symposium on Instrumentation and Control Technology:  Measurement Theory and Systems and Aeronautical Equipment</a:t>
            </a:r>
            <a:r>
              <a:rPr lang="en-US" altLang="en-US" sz="1600" dirty="0" smtClean="0"/>
              <a:t>,</a:t>
            </a:r>
            <a:br>
              <a:rPr lang="en-US" altLang="en-US" sz="1600" dirty="0" smtClean="0"/>
            </a:br>
            <a:r>
              <a:rPr lang="en-US" altLang="en-US" sz="1600" dirty="0" smtClean="0"/>
              <a:t>	Proceedings </a:t>
            </a:r>
            <a:r>
              <a:rPr lang="en-US" altLang="en-US" sz="1600" dirty="0"/>
              <a:t>of the SPIE Vol. 7128, Beijing China, October 10 2008, doi:10.1117/12.806878.</a:t>
            </a:r>
          </a:p>
          <a:p>
            <a:pPr marL="0" indent="0">
              <a:spcBef>
                <a:spcPts val="0"/>
              </a:spcBef>
              <a:spcAft>
                <a:spcPts val="400"/>
              </a:spcAft>
              <a:buNone/>
              <a:tabLst>
                <a:tab pos="228600" algn="l"/>
              </a:tabLst>
            </a:pPr>
            <a:endParaRPr lang="en-US" sz="1600" dirty="0"/>
          </a:p>
        </p:txBody>
      </p: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49</a:t>
            </a:fld>
            <a:endParaRPr lang="en-US" dirty="0"/>
          </a:p>
        </p:txBody>
      </p:sp>
    </p:spTree>
    <p:extLst>
      <p:ext uri="{BB962C8B-B14F-4D97-AF65-F5344CB8AC3E}">
        <p14:creationId xmlns:p14="http://schemas.microsoft.com/office/powerpoint/2010/main" val="39355293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81000" y="1066800"/>
            <a:ext cx="11430000" cy="5105400"/>
          </a:xfrm>
        </p:spPr>
        <p:txBody>
          <a:bodyPr/>
          <a:lstStyle/>
          <a:p>
            <a:pPr>
              <a:spcBef>
                <a:spcPts val="0"/>
              </a:spcBef>
            </a:pPr>
            <a:r>
              <a:rPr lang="en-US" b="1" dirty="0" smtClean="0"/>
              <a:t>Motivation</a:t>
            </a:r>
            <a:endParaRPr lang="en-US" b="1" dirty="0"/>
          </a:p>
          <a:p>
            <a:pPr marL="0" indent="0">
              <a:spcBef>
                <a:spcPts val="0"/>
              </a:spcBef>
              <a:buNone/>
            </a:pPr>
            <a:endParaRPr lang="en-US" sz="500" dirty="0" smtClean="0">
              <a:solidFill>
                <a:schemeClr val="tx2">
                  <a:lumMod val="60000"/>
                  <a:lumOff val="40000"/>
                </a:schemeClr>
              </a:solidFill>
            </a:endParaRPr>
          </a:p>
          <a:p>
            <a:pPr marL="0" indent="0">
              <a:spcBef>
                <a:spcPts val="0"/>
              </a:spcBef>
              <a:buNone/>
            </a:pPr>
            <a:r>
              <a:rPr lang="en-US" sz="2600" dirty="0" smtClean="0"/>
              <a:t>Decision makers are demanding that previous “informal” methods of validation be supplemented or replace with quantitative, defensible, rigorous methods.</a:t>
            </a:r>
            <a:endParaRPr lang="en-US" sz="2600" dirty="0"/>
          </a:p>
          <a:p>
            <a:pPr marL="0" indent="0">
              <a:spcBef>
                <a:spcPts val="0"/>
              </a:spcBef>
              <a:buNone/>
            </a:pPr>
            <a:endParaRPr lang="en-US" sz="500" dirty="0" smtClean="0"/>
          </a:p>
          <a:p>
            <a:r>
              <a:rPr lang="en-US" sz="2400" dirty="0"/>
              <a:t>All M&amp;S, when used to support </a:t>
            </a:r>
            <a:r>
              <a:rPr lang="en-US" sz="2400" dirty="0" smtClean="0"/>
              <a:t>operational tests </a:t>
            </a:r>
            <a:r>
              <a:rPr lang="en-US" sz="2400" dirty="0"/>
              <a:t>and evaluations, should not be accredited until a </a:t>
            </a:r>
            <a:r>
              <a:rPr lang="en-US" sz="2400" dirty="0">
                <a:solidFill>
                  <a:srgbClr val="0000FF"/>
                </a:solidFill>
              </a:rPr>
              <a:t>rigorous</a:t>
            </a:r>
            <a:r>
              <a:rPr lang="en-US" sz="2400" dirty="0"/>
              <a:t> comparison of live data to </a:t>
            </a:r>
            <a:r>
              <a:rPr lang="en-US" sz="2400" dirty="0" smtClean="0"/>
              <a:t>the model's </a:t>
            </a:r>
            <a:r>
              <a:rPr lang="en-US" sz="2400" dirty="0"/>
              <a:t>predictions is done </a:t>
            </a:r>
            <a:r>
              <a:rPr lang="en-US" sz="2400" dirty="0" smtClean="0"/>
              <a:t>… </a:t>
            </a:r>
            <a:r>
              <a:rPr lang="en-US" sz="2400" dirty="0"/>
              <a:t>and those predictions are found to have replicated </a:t>
            </a:r>
            <a:r>
              <a:rPr lang="en-US" sz="2400" dirty="0" smtClean="0"/>
              <a:t>live results </a:t>
            </a:r>
            <a:r>
              <a:rPr lang="en-US" sz="2400" dirty="0"/>
              <a:t>with sufficient accuracy for the intended evaluation in the intended </a:t>
            </a:r>
            <a:r>
              <a:rPr lang="en-US" sz="2400" dirty="0" smtClean="0"/>
              <a:t>domain [Gilmore, 2016]</a:t>
            </a:r>
          </a:p>
          <a:p>
            <a:r>
              <a:rPr lang="en-US" sz="2400" dirty="0"/>
              <a:t>I expect the validation </a:t>
            </a:r>
            <a:r>
              <a:rPr lang="en-US" sz="2400" dirty="0" smtClean="0"/>
              <a:t>of M&amp;S </a:t>
            </a:r>
            <a:r>
              <a:rPr lang="en-US" sz="2400" dirty="0"/>
              <a:t>to include the same </a:t>
            </a:r>
            <a:r>
              <a:rPr lang="en-US" sz="2400" dirty="0">
                <a:solidFill>
                  <a:srgbClr val="0000FF"/>
                </a:solidFill>
              </a:rPr>
              <a:t>rigorous statistical </a:t>
            </a:r>
            <a:r>
              <a:rPr lang="en-US" sz="2400" dirty="0" smtClean="0">
                <a:solidFill>
                  <a:srgbClr val="0000FF"/>
                </a:solidFill>
              </a:rPr>
              <a:t>and analytical </a:t>
            </a:r>
            <a:r>
              <a:rPr lang="en-US" sz="2400" dirty="0">
                <a:solidFill>
                  <a:srgbClr val="0000FF"/>
                </a:solidFill>
              </a:rPr>
              <a:t>principles</a:t>
            </a:r>
            <a:r>
              <a:rPr lang="en-US" sz="2400" dirty="0"/>
              <a:t> that have become standard practice when designing live tests.</a:t>
            </a:r>
            <a:r>
              <a:rPr lang="en-US" sz="2400" dirty="0" smtClean="0"/>
              <a:t> [Gilmore, 2016]</a:t>
            </a:r>
            <a:endParaRPr lang="en-US" sz="2400" dirty="0"/>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5</a:t>
            </a:fld>
            <a:endParaRPr lang="en-US" dirty="0"/>
          </a:p>
        </p:txBody>
      </p:sp>
    </p:spTree>
    <p:extLst>
      <p:ext uri="{BB962C8B-B14F-4D97-AF65-F5344CB8AC3E}">
        <p14:creationId xmlns:p14="http://schemas.microsoft.com/office/powerpoint/2010/main" val="8671044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81000" y="1066800"/>
            <a:ext cx="11429999" cy="5105400"/>
          </a:xfrm>
        </p:spPr>
        <p:txBody>
          <a:bodyPr/>
          <a:lstStyle/>
          <a:p>
            <a:pPr>
              <a:spcBef>
                <a:spcPts val="0"/>
              </a:spcBef>
            </a:pPr>
            <a:r>
              <a:rPr lang="en-US" b="1" dirty="0"/>
              <a:t>Additional </a:t>
            </a:r>
            <a:r>
              <a:rPr lang="en-US" b="1" dirty="0" smtClean="0"/>
              <a:t>information</a:t>
            </a:r>
          </a:p>
          <a:p>
            <a:pPr lvl="1">
              <a:spcBef>
                <a:spcPts val="0"/>
              </a:spcBef>
            </a:pPr>
            <a:r>
              <a:rPr lang="en-US" dirty="0" smtClean="0"/>
              <a:t>Simone </a:t>
            </a:r>
            <a:r>
              <a:rPr lang="en-US" dirty="0"/>
              <a:t>M. Youngblood</a:t>
            </a:r>
          </a:p>
          <a:p>
            <a:pPr lvl="2">
              <a:spcBef>
                <a:spcPts val="0"/>
              </a:spcBef>
            </a:pPr>
            <a:r>
              <a:rPr lang="en-US" dirty="0" smtClean="0"/>
              <a:t>Johns </a:t>
            </a:r>
            <a:r>
              <a:rPr lang="en-US" dirty="0"/>
              <a:t>Hopkins University Applied Physics Laboratory</a:t>
            </a:r>
          </a:p>
          <a:p>
            <a:pPr lvl="2">
              <a:spcBef>
                <a:spcPts val="0"/>
              </a:spcBef>
            </a:pPr>
            <a:r>
              <a:rPr lang="en-US" dirty="0" smtClean="0"/>
              <a:t>240-228-7958  </a:t>
            </a:r>
          </a:p>
          <a:p>
            <a:pPr lvl="2">
              <a:spcBef>
                <a:spcPts val="0"/>
              </a:spcBef>
            </a:pPr>
            <a:r>
              <a:rPr lang="en-US" dirty="0" smtClean="0"/>
              <a:t>Simone.Youngblood@jhuapl.edu</a:t>
            </a:r>
            <a:endParaRPr lang="en-US" dirty="0"/>
          </a:p>
          <a:p>
            <a:pPr marL="1219170" lvl="2" indent="0">
              <a:spcBef>
                <a:spcPts val="0"/>
              </a:spcBef>
              <a:buNone/>
            </a:pPr>
            <a:endParaRPr lang="en-US" dirty="0" smtClean="0"/>
          </a:p>
          <a:p>
            <a:pPr lvl="1">
              <a:spcBef>
                <a:spcPts val="0"/>
              </a:spcBef>
            </a:pPr>
            <a:r>
              <a:rPr lang="en-US" dirty="0" smtClean="0"/>
              <a:t>Mikel </a:t>
            </a:r>
            <a:r>
              <a:rPr lang="en-US" dirty="0"/>
              <a:t>D. Petty, Ph.D.</a:t>
            </a:r>
          </a:p>
          <a:p>
            <a:pPr lvl="2">
              <a:spcBef>
                <a:spcPts val="0"/>
              </a:spcBef>
            </a:pPr>
            <a:r>
              <a:rPr lang="en-US" dirty="0" smtClean="0"/>
              <a:t>University </a:t>
            </a:r>
            <a:r>
              <a:rPr lang="en-US" dirty="0"/>
              <a:t>of Alabama in Huntsville</a:t>
            </a:r>
          </a:p>
          <a:p>
            <a:pPr lvl="2">
              <a:spcBef>
                <a:spcPts val="0"/>
              </a:spcBef>
            </a:pPr>
            <a:r>
              <a:rPr lang="en-US" dirty="0" smtClean="0"/>
              <a:t>256-824-6140  </a:t>
            </a:r>
          </a:p>
          <a:p>
            <a:pPr lvl="2">
              <a:spcBef>
                <a:spcPts val="0"/>
              </a:spcBef>
            </a:pPr>
            <a:r>
              <a:rPr lang="en-US" dirty="0" smtClean="0"/>
              <a:t>pettym@uah.edu</a:t>
            </a:r>
          </a:p>
        </p:txBody>
      </p: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50</a:t>
            </a:fld>
            <a:endParaRPr lang="en-US" dirty="0"/>
          </a:p>
        </p:txBody>
      </p:sp>
    </p:spTree>
    <p:extLst>
      <p:ext uri="{BB962C8B-B14F-4D97-AF65-F5344CB8AC3E}">
        <p14:creationId xmlns:p14="http://schemas.microsoft.com/office/powerpoint/2010/main" val="30144732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81000" y="1066800"/>
            <a:ext cx="11430000" cy="5105400"/>
          </a:xfrm>
        </p:spPr>
        <p:txBody>
          <a:bodyPr/>
          <a:lstStyle/>
          <a:p>
            <a:pPr>
              <a:spcBef>
                <a:spcPts val="0"/>
              </a:spcBef>
            </a:pPr>
            <a:r>
              <a:rPr lang="en-US" b="1" dirty="0"/>
              <a:t>Definition:  Model</a:t>
            </a:r>
          </a:p>
          <a:p>
            <a:pPr marL="0" indent="0">
              <a:spcBef>
                <a:spcPts val="0"/>
              </a:spcBef>
              <a:buNone/>
            </a:pPr>
            <a:endParaRPr lang="en-US" sz="500" dirty="0" smtClean="0">
              <a:solidFill>
                <a:schemeClr val="tx2">
                  <a:lumMod val="60000"/>
                  <a:lumOff val="40000"/>
                </a:schemeClr>
              </a:solidFill>
            </a:endParaRPr>
          </a:p>
          <a:p>
            <a:pPr marL="0" indent="0">
              <a:spcBef>
                <a:spcPts val="0"/>
              </a:spcBef>
              <a:buNone/>
            </a:pPr>
            <a:r>
              <a:rPr lang="en-US" sz="2600" dirty="0" smtClean="0">
                <a:solidFill>
                  <a:schemeClr val="tx2">
                    <a:lumMod val="60000"/>
                    <a:lumOff val="40000"/>
                  </a:schemeClr>
                </a:solidFill>
              </a:rPr>
              <a:t>Model</a:t>
            </a:r>
            <a:r>
              <a:rPr lang="en-US" sz="2600" dirty="0">
                <a:solidFill>
                  <a:schemeClr val="tx2">
                    <a:lumMod val="60000"/>
                    <a:lumOff val="40000"/>
                  </a:schemeClr>
                </a:solidFill>
              </a:rPr>
              <a:t>.</a:t>
            </a:r>
            <a:r>
              <a:rPr lang="en-US" sz="2600" dirty="0"/>
              <a:t>  A physical, mathematical, or otherwise logical representation of a system, entity, phenomenon, or process. [DOD, 2011]</a:t>
            </a:r>
          </a:p>
          <a:p>
            <a:pPr marL="0" indent="0">
              <a:spcBef>
                <a:spcPts val="0"/>
              </a:spcBef>
              <a:buNone/>
            </a:pPr>
            <a:endParaRPr lang="en-US" sz="500" dirty="0" smtClean="0"/>
          </a:p>
          <a:p>
            <a:pPr marL="0" indent="0">
              <a:spcBef>
                <a:spcPts val="0"/>
              </a:spcBef>
              <a:buNone/>
            </a:pPr>
            <a:r>
              <a:rPr lang="en-US" sz="2600" dirty="0" smtClean="0"/>
              <a:t>To </a:t>
            </a:r>
            <a:r>
              <a:rPr lang="en-US" sz="2600" dirty="0"/>
              <a:t>an observer </a:t>
            </a:r>
            <a:r>
              <a:rPr lang="en-US" sz="2600" i="1" dirty="0">
                <a:latin typeface="Times New Roman" pitchFamily="18" charset="0"/>
                <a:cs typeface="Times New Roman" pitchFamily="18" charset="0"/>
              </a:rPr>
              <a:t>B</a:t>
            </a:r>
            <a:r>
              <a:rPr lang="en-US" sz="2600" dirty="0"/>
              <a:t>, an object </a:t>
            </a:r>
            <a:r>
              <a:rPr lang="en-US" sz="2600" i="1" dirty="0">
                <a:latin typeface="Times New Roman" pitchFamily="18" charset="0"/>
                <a:cs typeface="Times New Roman" pitchFamily="18" charset="0"/>
              </a:rPr>
              <a:t>A*</a:t>
            </a:r>
            <a:r>
              <a:rPr lang="en-US" sz="2600" dirty="0"/>
              <a:t> is a model of an object </a:t>
            </a:r>
            <a:r>
              <a:rPr lang="en-US" sz="2600" i="1" dirty="0">
                <a:latin typeface="Times New Roman" pitchFamily="18" charset="0"/>
                <a:cs typeface="Times New Roman" pitchFamily="18" charset="0"/>
              </a:rPr>
              <a:t>A</a:t>
            </a:r>
            <a:r>
              <a:rPr lang="en-US" sz="2600" dirty="0"/>
              <a:t> to the extent that </a:t>
            </a:r>
            <a:r>
              <a:rPr lang="en-US" sz="2600" i="1" dirty="0">
                <a:latin typeface="Times New Roman" pitchFamily="18" charset="0"/>
                <a:cs typeface="Times New Roman" pitchFamily="18" charset="0"/>
              </a:rPr>
              <a:t>B</a:t>
            </a:r>
            <a:r>
              <a:rPr lang="en-US" sz="2600" dirty="0"/>
              <a:t> can use </a:t>
            </a:r>
            <a:r>
              <a:rPr lang="en-US" sz="2600" i="1" dirty="0">
                <a:latin typeface="Times New Roman" pitchFamily="18" charset="0"/>
                <a:cs typeface="Times New Roman" pitchFamily="18" charset="0"/>
              </a:rPr>
              <a:t>A*</a:t>
            </a:r>
            <a:r>
              <a:rPr lang="en-US" sz="2600" dirty="0"/>
              <a:t> to answer questions that interest him about </a:t>
            </a:r>
            <a:r>
              <a:rPr lang="en-US" sz="2600" i="1" dirty="0">
                <a:latin typeface="Times New Roman" pitchFamily="18" charset="0"/>
                <a:cs typeface="Times New Roman" pitchFamily="18" charset="0"/>
              </a:rPr>
              <a:t>A</a:t>
            </a:r>
            <a:r>
              <a:rPr lang="en-US" sz="2600" dirty="0"/>
              <a:t>. [Minsky, 1965]</a:t>
            </a:r>
          </a:p>
          <a:p>
            <a:pPr lvl="1">
              <a:spcBef>
                <a:spcPts val="0"/>
              </a:spcBef>
            </a:pPr>
            <a:r>
              <a:rPr lang="en-US" dirty="0" smtClean="0"/>
              <a:t>Representation </a:t>
            </a:r>
            <a:r>
              <a:rPr lang="en-US" dirty="0"/>
              <a:t>of a real or notional system</a:t>
            </a:r>
          </a:p>
          <a:p>
            <a:pPr lvl="1">
              <a:spcBef>
                <a:spcPts val="0"/>
              </a:spcBef>
            </a:pPr>
            <a:r>
              <a:rPr lang="en-US" dirty="0" smtClean="0"/>
              <a:t>Some </a:t>
            </a:r>
            <a:r>
              <a:rPr lang="en-US" dirty="0"/>
              <a:t>aspects of the modeled system are </a:t>
            </a:r>
            <a:r>
              <a:rPr lang="en-US" dirty="0" smtClean="0"/>
              <a:t>represented in </a:t>
            </a:r>
            <a:r>
              <a:rPr lang="en-US" dirty="0"/>
              <a:t>the model, others are not (abstraction</a:t>
            </a:r>
            <a:r>
              <a:rPr lang="en-US" dirty="0" smtClean="0"/>
              <a:t>)</a:t>
            </a:r>
            <a:endParaRPr lang="en-US" dirty="0"/>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6</a:t>
            </a:fld>
            <a:endParaRPr lang="en-US" dirty="0"/>
          </a:p>
        </p:txBody>
      </p:sp>
    </p:spTree>
    <p:extLst>
      <p:ext uri="{BB962C8B-B14F-4D97-AF65-F5344CB8AC3E}">
        <p14:creationId xmlns:p14="http://schemas.microsoft.com/office/powerpoint/2010/main" val="34579311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81000" y="1066800"/>
            <a:ext cx="11430000" cy="5105400"/>
          </a:xfrm>
        </p:spPr>
        <p:txBody>
          <a:bodyPr/>
          <a:lstStyle/>
          <a:p>
            <a:pPr>
              <a:spcBef>
                <a:spcPts val="0"/>
              </a:spcBef>
            </a:pPr>
            <a:r>
              <a:rPr lang="en-US" b="1" dirty="0"/>
              <a:t>Definition:  </a:t>
            </a:r>
            <a:r>
              <a:rPr lang="en-US" b="1" dirty="0" smtClean="0"/>
              <a:t>Simulation</a:t>
            </a:r>
            <a:endParaRPr lang="en-US" b="1" dirty="0"/>
          </a:p>
          <a:p>
            <a:pPr marL="0" indent="0">
              <a:spcBef>
                <a:spcPts val="0"/>
              </a:spcBef>
              <a:buNone/>
            </a:pPr>
            <a:endParaRPr lang="en-US" sz="500" dirty="0" smtClean="0">
              <a:solidFill>
                <a:schemeClr val="tx2">
                  <a:lumMod val="60000"/>
                  <a:lumOff val="40000"/>
                </a:schemeClr>
              </a:solidFill>
            </a:endParaRPr>
          </a:p>
          <a:p>
            <a:pPr marL="0" indent="0">
              <a:spcBef>
                <a:spcPts val="0"/>
              </a:spcBef>
              <a:buNone/>
            </a:pPr>
            <a:r>
              <a:rPr lang="en-US" sz="2600" dirty="0" smtClean="0">
                <a:solidFill>
                  <a:schemeClr val="tx2">
                    <a:lumMod val="60000"/>
                    <a:lumOff val="40000"/>
                  </a:schemeClr>
                </a:solidFill>
              </a:rPr>
              <a:t>Simulation.</a:t>
            </a:r>
            <a:r>
              <a:rPr lang="en-US" sz="2600" dirty="0" smtClean="0"/>
              <a:t> </a:t>
            </a:r>
            <a:r>
              <a:rPr lang="en-US" sz="2600" dirty="0"/>
              <a:t>[Executing] a model over time. [DOD, 2011]</a:t>
            </a:r>
          </a:p>
          <a:p>
            <a:pPr marL="0" indent="0">
              <a:spcBef>
                <a:spcPts val="0"/>
              </a:spcBef>
              <a:buNone/>
            </a:pPr>
            <a:r>
              <a:rPr lang="en-US" sz="500" dirty="0"/>
              <a:t/>
            </a:r>
            <a:br>
              <a:rPr lang="en-US" sz="500" dirty="0"/>
            </a:br>
            <a:r>
              <a:rPr lang="en-US" sz="2600" dirty="0"/>
              <a:t>The imitation of the operation of a real-world </a:t>
            </a:r>
            <a:r>
              <a:rPr lang="en-US" sz="2600" dirty="0" smtClean="0"/>
              <a:t>process or </a:t>
            </a:r>
            <a:r>
              <a:rPr lang="en-US" sz="2600" dirty="0"/>
              <a:t>system over time. [</a:t>
            </a:r>
            <a:r>
              <a:rPr lang="en-US" sz="2600" dirty="0"/>
              <a:t>BanksJ</a:t>
            </a:r>
            <a:r>
              <a:rPr lang="en-US" sz="2600" dirty="0"/>
              <a:t>, 1998]</a:t>
            </a:r>
          </a:p>
          <a:p>
            <a:pPr marL="0" indent="0">
              <a:spcBef>
                <a:spcPts val="0"/>
              </a:spcBef>
              <a:buNone/>
            </a:pPr>
            <a:r>
              <a:rPr lang="en-US" sz="500" dirty="0"/>
              <a:t/>
            </a:r>
            <a:br>
              <a:rPr lang="en-US" sz="500" dirty="0"/>
            </a:br>
            <a:r>
              <a:rPr lang="en-US" sz="2600" dirty="0"/>
              <a:t>A technique for testing, analysis, or training in </a:t>
            </a:r>
            <a:r>
              <a:rPr lang="en-US" sz="2600" dirty="0" smtClean="0"/>
              <a:t>which real </a:t>
            </a:r>
            <a:r>
              <a:rPr lang="en-US" sz="2600" dirty="0"/>
              <a:t>world systems are used, or where a </a:t>
            </a:r>
            <a:r>
              <a:rPr lang="en-US" sz="2600" dirty="0" smtClean="0"/>
              <a:t>model reproduces </a:t>
            </a:r>
            <a:r>
              <a:rPr lang="en-US" sz="2600" dirty="0"/>
              <a:t>real world and conceptual systems. [DOD, 1996]</a:t>
            </a:r>
          </a:p>
          <a:p>
            <a:pPr marL="0" indent="0">
              <a:spcBef>
                <a:spcPts val="0"/>
              </a:spcBef>
              <a:buNone/>
            </a:pPr>
            <a:endParaRPr lang="en-US" sz="500" dirty="0"/>
          </a:p>
          <a:p>
            <a:pPr marL="0" indent="0">
              <a:spcBef>
                <a:spcPts val="0"/>
              </a:spcBef>
              <a:buNone/>
            </a:pPr>
            <a:r>
              <a:rPr lang="en-US" sz="2600" dirty="0"/>
              <a:t>Alternative uses of the term</a:t>
            </a:r>
          </a:p>
          <a:p>
            <a:pPr lvl="1">
              <a:spcBef>
                <a:spcPts val="0"/>
              </a:spcBef>
            </a:pPr>
            <a:r>
              <a:rPr lang="en-US" dirty="0"/>
              <a:t>A large composite model (avoid)</a:t>
            </a:r>
          </a:p>
          <a:p>
            <a:pPr lvl="1">
              <a:spcBef>
                <a:spcPts val="0"/>
              </a:spcBef>
            </a:pPr>
            <a:r>
              <a:rPr lang="en-US" dirty="0"/>
              <a:t>Software implementation of a model (avoid)</a:t>
            </a:r>
          </a:p>
          <a:p>
            <a:pPr lvl="1">
              <a:spcBef>
                <a:spcPts val="0"/>
              </a:spcBef>
            </a:pPr>
            <a:r>
              <a:rPr lang="en-US" dirty="0"/>
              <a:t>Application of a model to solve a problem [</a:t>
            </a:r>
            <a:r>
              <a:rPr lang="en-US" dirty="0"/>
              <a:t>Velten</a:t>
            </a:r>
            <a:r>
              <a:rPr lang="en-US" dirty="0"/>
              <a:t>, 2009]</a:t>
            </a:r>
          </a:p>
          <a:p>
            <a:pPr lvl="1">
              <a:spcBef>
                <a:spcPts val="0"/>
              </a:spcBef>
            </a:pPr>
            <a:r>
              <a:rPr lang="en-US" dirty="0"/>
              <a:t>An experiment performed on a model [</a:t>
            </a:r>
            <a:r>
              <a:rPr lang="en-US" dirty="0"/>
              <a:t>Fritzson</a:t>
            </a:r>
            <a:r>
              <a:rPr lang="en-US" dirty="0"/>
              <a:t>, 2004]</a:t>
            </a:r>
          </a:p>
          <a:p>
            <a:pPr lvl="1">
              <a:spcBef>
                <a:spcPts val="0"/>
              </a:spcBef>
            </a:pPr>
            <a:r>
              <a:rPr lang="en-US" dirty="0"/>
              <a:t>Several others [</a:t>
            </a:r>
            <a:r>
              <a:rPr lang="en-US" dirty="0"/>
              <a:t>Ören</a:t>
            </a:r>
            <a:r>
              <a:rPr lang="en-US" dirty="0"/>
              <a:t>, 2009] [</a:t>
            </a:r>
            <a:r>
              <a:rPr lang="en-US" dirty="0"/>
              <a:t>BanksC</a:t>
            </a:r>
            <a:r>
              <a:rPr lang="en-US" dirty="0"/>
              <a:t>, 2010</a:t>
            </a:r>
            <a:r>
              <a:rPr lang="en-US" dirty="0" smtClean="0"/>
              <a:t>]</a:t>
            </a:r>
            <a:endParaRPr lang="en-US" dirty="0"/>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7</a:t>
            </a:fld>
            <a:endParaRPr lang="en-US" dirty="0"/>
          </a:p>
        </p:txBody>
      </p:sp>
    </p:spTree>
    <p:extLst>
      <p:ext uri="{BB962C8B-B14F-4D97-AF65-F5344CB8AC3E}">
        <p14:creationId xmlns:p14="http://schemas.microsoft.com/office/powerpoint/2010/main" val="35713249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81000" y="1066800"/>
            <a:ext cx="11430000" cy="5105400"/>
          </a:xfrm>
        </p:spPr>
        <p:txBody>
          <a:bodyPr/>
          <a:lstStyle/>
          <a:p>
            <a:pPr>
              <a:spcBef>
                <a:spcPts val="0"/>
              </a:spcBef>
            </a:pPr>
            <a:r>
              <a:rPr lang="en-US" b="1" dirty="0" smtClean="0"/>
              <a:t>Definitions:  Simuland and Referent</a:t>
            </a:r>
            <a:endParaRPr lang="en-US" b="1" dirty="0"/>
          </a:p>
          <a:p>
            <a:pPr marL="0" indent="0">
              <a:spcBef>
                <a:spcPts val="0"/>
              </a:spcBef>
              <a:buNone/>
            </a:pPr>
            <a:endParaRPr lang="en-US" sz="500" dirty="0" smtClean="0">
              <a:solidFill>
                <a:schemeClr val="tx2">
                  <a:lumMod val="60000"/>
                  <a:lumOff val="40000"/>
                </a:schemeClr>
              </a:solidFill>
            </a:endParaRPr>
          </a:p>
          <a:p>
            <a:pPr marL="0" indent="0">
              <a:spcBef>
                <a:spcPts val="0"/>
              </a:spcBef>
              <a:buNone/>
            </a:pPr>
            <a:r>
              <a:rPr lang="en-US" sz="2600" dirty="0" smtClean="0">
                <a:solidFill>
                  <a:schemeClr val="tx2">
                    <a:lumMod val="60000"/>
                    <a:lumOff val="40000"/>
                  </a:schemeClr>
                </a:solidFill>
              </a:rPr>
              <a:t>Simuland.</a:t>
            </a:r>
            <a:r>
              <a:rPr lang="en-US" sz="2600" dirty="0"/>
              <a:t> The subject of a model or simulation.</a:t>
            </a:r>
          </a:p>
          <a:p>
            <a:pPr lvl="1">
              <a:spcBef>
                <a:spcPts val="0"/>
              </a:spcBef>
            </a:pPr>
            <a:r>
              <a:rPr lang="en-US" dirty="0" smtClean="0"/>
              <a:t>A </a:t>
            </a:r>
            <a:r>
              <a:rPr lang="en-US" dirty="0"/>
              <a:t>real-world (or notional) system of interest</a:t>
            </a:r>
            <a:endParaRPr lang="en-US" dirty="0" smtClean="0"/>
          </a:p>
          <a:p>
            <a:pPr lvl="1">
              <a:spcBef>
                <a:spcPts val="0"/>
              </a:spcBef>
            </a:pPr>
            <a:r>
              <a:rPr lang="en-US" dirty="0"/>
              <a:t>Object, phenomenon, or process to be simulated</a:t>
            </a:r>
            <a:endParaRPr lang="en-US" dirty="0" smtClean="0"/>
          </a:p>
          <a:p>
            <a:pPr marL="0" indent="0">
              <a:spcBef>
                <a:spcPts val="0"/>
              </a:spcBef>
              <a:buNone/>
            </a:pPr>
            <a:r>
              <a:rPr lang="en-US" sz="500" dirty="0"/>
              <a:t/>
            </a:r>
            <a:br>
              <a:rPr lang="en-US" sz="500" dirty="0"/>
            </a:br>
            <a:r>
              <a:rPr lang="en-US" sz="2600" dirty="0" smtClean="0">
                <a:solidFill>
                  <a:schemeClr val="tx2">
                    <a:lumMod val="60000"/>
                    <a:lumOff val="40000"/>
                  </a:schemeClr>
                </a:solidFill>
              </a:rPr>
              <a:t>Referent.</a:t>
            </a:r>
            <a:r>
              <a:rPr lang="en-US" sz="2600" dirty="0"/>
              <a:t> The body of knowledge available to the modeler or validation agent regarding the simuland.</a:t>
            </a:r>
          </a:p>
          <a:p>
            <a:pPr lvl="1">
              <a:spcBef>
                <a:spcPts val="0"/>
              </a:spcBef>
            </a:pPr>
            <a:r>
              <a:rPr lang="en-US" dirty="0" smtClean="0"/>
              <a:t>Quantitative </a:t>
            </a:r>
            <a:r>
              <a:rPr lang="en-US" dirty="0"/>
              <a:t>and formal, e.g</a:t>
            </a:r>
            <a:r>
              <a:rPr lang="en-US" dirty="0" smtClean="0"/>
              <a:t>., </a:t>
            </a:r>
            <a:r>
              <a:rPr lang="en-US" dirty="0"/>
              <a:t>differential equations for aircraft flight dynamics</a:t>
            </a:r>
          </a:p>
          <a:p>
            <a:pPr lvl="1">
              <a:spcBef>
                <a:spcPts val="0"/>
              </a:spcBef>
            </a:pPr>
            <a:r>
              <a:rPr lang="en-US" dirty="0"/>
              <a:t>Qualitative and informal, e.g., pilot’s expectation of buffet before stall</a:t>
            </a:r>
          </a:p>
        </p:txBody>
      </p:sp>
      <p:sp>
        <p:nvSpPr>
          <p:cNvPr id="3" name="TextBox 2"/>
          <p:cNvSpPr txBox="1"/>
          <p:nvPr/>
        </p:nvSpPr>
        <p:spPr>
          <a:xfrm>
            <a:off x="381000" y="4879538"/>
            <a:ext cx="11430000" cy="1292662"/>
          </a:xfrm>
          <a:prstGeom prst="rect">
            <a:avLst/>
          </a:prstGeom>
          <a:solidFill>
            <a:srgbClr val="CCFFFF"/>
          </a:solidFill>
        </p:spPr>
        <p:txBody>
          <a:bodyPr wrap="square" rtlCol="0">
            <a:spAutoFit/>
          </a:bodyPr>
          <a:lstStyle/>
          <a:p>
            <a:pPr algn="ctr"/>
            <a:r>
              <a:rPr lang="en-US" sz="2600" dirty="0">
                <a:latin typeface="Arial Narrow" pitchFamily="34" charset="0"/>
              </a:rPr>
              <a:t>Referent:  “The best of most appropriate codified body of information available that describes characteristics and behavior of the reality represented in the simulation from the perspective of validation assessment for the intended uses of the simulation.”</a:t>
            </a:r>
          </a:p>
        </p:txBody>
      </p:sp>
      <p:sp>
        <p:nvSpPr>
          <p:cNvPr id="4" name="Slide Number Placeholder 3"/>
          <p:cNvSpPr>
            <a:spLocks noGrp="1"/>
          </p:cNvSpPr>
          <p:nvPr>
            <p:ph type="sldNum" sz="quarter" idx="10"/>
          </p:nvPr>
        </p:nvSpPr>
        <p:spPr/>
        <p:txBody>
          <a:bodyPr/>
          <a:lstStyle/>
          <a:p>
            <a:pPr>
              <a:defRPr/>
            </a:pPr>
            <a:fld id="{D68E8870-17DE-45C4-A8DD-7644B2422933}" type="slidenum">
              <a:rPr lang="en-US" smtClean="0"/>
              <a:pPr>
                <a:defRPr/>
              </a:pPr>
              <a:t>8</a:t>
            </a:fld>
            <a:endParaRPr lang="en-US" dirty="0"/>
          </a:p>
        </p:txBody>
      </p:sp>
    </p:spTree>
    <p:extLst>
      <p:ext uri="{BB962C8B-B14F-4D97-AF65-F5344CB8AC3E}">
        <p14:creationId xmlns:p14="http://schemas.microsoft.com/office/powerpoint/2010/main" val="14159241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81000" y="1066800"/>
            <a:ext cx="11430000" cy="5105400"/>
          </a:xfrm>
        </p:spPr>
        <p:txBody>
          <a:bodyPr/>
          <a:lstStyle/>
          <a:p>
            <a:pPr>
              <a:spcBef>
                <a:spcPts val="0"/>
              </a:spcBef>
            </a:pPr>
            <a:r>
              <a:rPr lang="en-US" b="1" dirty="0"/>
              <a:t>Referent </a:t>
            </a:r>
            <a:r>
              <a:rPr lang="en-US" b="1" dirty="0" smtClean="0"/>
              <a:t>sources</a:t>
            </a:r>
            <a:endParaRPr lang="en-US" b="1" dirty="0"/>
          </a:p>
          <a:p>
            <a:pPr marL="0" indent="0">
              <a:spcBef>
                <a:spcPts val="0"/>
              </a:spcBef>
              <a:buNone/>
            </a:pPr>
            <a:endParaRPr lang="en-US" sz="500" dirty="0" smtClean="0">
              <a:solidFill>
                <a:schemeClr val="tx2">
                  <a:lumMod val="60000"/>
                  <a:lumOff val="40000"/>
                </a:schemeClr>
              </a:solidFill>
            </a:endParaRPr>
          </a:p>
          <a:p>
            <a:pPr marL="0" indent="0">
              <a:spcBef>
                <a:spcPts val="0"/>
              </a:spcBef>
              <a:buNone/>
            </a:pPr>
            <a:r>
              <a:rPr lang="en-US" sz="2600" dirty="0"/>
              <a:t>Information used as the referent may consist of</a:t>
            </a:r>
          </a:p>
          <a:p>
            <a:pPr lvl="1">
              <a:spcBef>
                <a:spcPts val="0"/>
              </a:spcBef>
            </a:pPr>
            <a:r>
              <a:rPr lang="en-US" dirty="0">
                <a:solidFill>
                  <a:schemeClr val="tx2">
                    <a:lumMod val="60000"/>
                    <a:lumOff val="40000"/>
                  </a:schemeClr>
                </a:solidFill>
              </a:rPr>
              <a:t>Empirical data</a:t>
            </a:r>
            <a:r>
              <a:rPr lang="en-US" dirty="0"/>
              <a:t>; observations of the simuland, </a:t>
            </a:r>
            <a:r>
              <a:rPr lang="en-US" dirty="0" smtClean="0"/>
              <a:t>collected </a:t>
            </a:r>
            <a:r>
              <a:rPr lang="en-US" dirty="0"/>
              <a:t>either under controlled circumstances, e.g., tests or experiments, or in the field</a:t>
            </a:r>
          </a:p>
          <a:p>
            <a:pPr lvl="1">
              <a:spcBef>
                <a:spcPts val="0"/>
              </a:spcBef>
            </a:pPr>
            <a:r>
              <a:rPr lang="en-US" dirty="0">
                <a:solidFill>
                  <a:schemeClr val="tx2">
                    <a:lumMod val="60000"/>
                    <a:lumOff val="40000"/>
                  </a:schemeClr>
                </a:solidFill>
              </a:rPr>
              <a:t>Theoretical data</a:t>
            </a:r>
            <a:r>
              <a:rPr lang="en-US" dirty="0"/>
              <a:t>; calculated using equations or algorithms that describe simuland characteristics, behaviors, and relationships; equations known or assumed to be correct</a:t>
            </a:r>
          </a:p>
          <a:p>
            <a:pPr lvl="1">
              <a:spcBef>
                <a:spcPts val="0"/>
              </a:spcBef>
            </a:pPr>
            <a:r>
              <a:rPr lang="en-US" dirty="0">
                <a:solidFill>
                  <a:schemeClr val="tx2">
                    <a:lumMod val="60000"/>
                    <a:lumOff val="40000"/>
                  </a:schemeClr>
                </a:solidFill>
              </a:rPr>
              <a:t>Simulation data</a:t>
            </a:r>
            <a:r>
              <a:rPr lang="en-US" dirty="0"/>
              <a:t>; results generated by </a:t>
            </a:r>
            <a:r>
              <a:rPr lang="en-US" dirty="0" smtClean="0"/>
              <a:t>simulations; models </a:t>
            </a:r>
            <a:r>
              <a:rPr lang="en-US" dirty="0"/>
              <a:t>known or assumed to be </a:t>
            </a:r>
            <a:r>
              <a:rPr lang="en-US" dirty="0" smtClean="0"/>
              <a:t>valid</a:t>
            </a:r>
            <a:endParaRPr lang="en-US" i="1" dirty="0"/>
          </a:p>
          <a:p>
            <a:pPr lvl="1">
              <a:spcBef>
                <a:spcPts val="0"/>
              </a:spcBef>
            </a:pPr>
            <a:r>
              <a:rPr lang="en-US" dirty="0">
                <a:solidFill>
                  <a:schemeClr val="tx2">
                    <a:lumMod val="60000"/>
                    <a:lumOff val="40000"/>
                  </a:schemeClr>
                </a:solidFill>
              </a:rPr>
              <a:t>Subject Matter Expert knowledge</a:t>
            </a:r>
          </a:p>
          <a:p>
            <a:pPr lvl="1">
              <a:spcBef>
                <a:spcPts val="0"/>
              </a:spcBef>
            </a:pPr>
            <a:r>
              <a:rPr lang="en-US" dirty="0">
                <a:solidFill>
                  <a:schemeClr val="tx2">
                    <a:lumMod val="60000"/>
                    <a:lumOff val="40000"/>
                  </a:schemeClr>
                </a:solidFill>
              </a:rPr>
              <a:t>Combinations</a:t>
            </a:r>
            <a:r>
              <a:rPr lang="en-US" dirty="0"/>
              <a:t> of </a:t>
            </a:r>
            <a:r>
              <a:rPr lang="en-US" dirty="0" smtClean="0"/>
              <a:t>these</a:t>
            </a:r>
            <a:endParaRPr lang="en-US" dirty="0"/>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9</a:t>
            </a:fld>
            <a:endParaRPr lang="en-US" dirty="0"/>
          </a:p>
        </p:txBody>
      </p:sp>
    </p:spTree>
    <p:extLst>
      <p:ext uri="{BB962C8B-B14F-4D97-AF65-F5344CB8AC3E}">
        <p14:creationId xmlns:p14="http://schemas.microsoft.com/office/powerpoint/2010/main" val="1225828435"/>
      </p:ext>
    </p:extLst>
  </p:cSld>
  <p:clrMapOvr>
    <a:masterClrMapping/>
  </p:clrMapOvr>
  <p:timing>
    <p:tnLst>
      <p:par>
        <p:cTn id="1" dur="indefinite" restart="never" nodeType="tmRoot"/>
      </p:par>
    </p:tnLst>
  </p:timing>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7E50F16932FA4DA740AD241DCC42DC" ma:contentTypeVersion="1" ma:contentTypeDescription="Create a new document." ma:contentTypeScope="" ma:versionID="cf3becb063dad1cc8b49e034e445ab8d">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C5F1E05-96DA-4377-A6E4-484D5E715A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2F04B76F-4E2B-4E86-86C5-9CCB38AF7D96}">
  <ds:schemaRefs>
    <ds:schemaRef ds:uri="http://schemas.microsoft.com/sharepoint/v3/contenttype/forms"/>
  </ds:schemaRefs>
</ds:datastoreItem>
</file>

<file path=customXml/itemProps3.xml><?xml version="1.0" encoding="utf-8"?>
<ds:datastoreItem xmlns:ds="http://schemas.openxmlformats.org/officeDocument/2006/customXml" ds:itemID="{8C709B06-5FA7-40B8-A752-7128AA94FE0C}">
  <ds:schemaRefs>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schemas.microsoft.com/sharepoint/v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3723</TotalTime>
  <Words>5513</Words>
  <Application>Microsoft Office PowerPoint</Application>
  <PresentationFormat>Widescreen</PresentationFormat>
  <Paragraphs>724</Paragraphs>
  <Slides>50</Slides>
  <Notes>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50</vt:i4>
      </vt:variant>
    </vt:vector>
  </HeadingPairs>
  <TitlesOfParts>
    <vt:vector size="61" baseType="lpstr">
      <vt:lpstr>Arial</vt:lpstr>
      <vt:lpstr>Arial Narrow</vt:lpstr>
      <vt:lpstr>Arial Unicode MS</vt:lpstr>
      <vt:lpstr>Courier New</vt:lpstr>
      <vt:lpstr>Symbol</vt:lpstr>
      <vt:lpstr>Tahoma</vt:lpstr>
      <vt:lpstr>Times New Roman</vt:lpstr>
      <vt:lpstr>Wingdings</vt:lpstr>
      <vt:lpstr>Blends</vt:lpstr>
      <vt:lpstr>MSPhotoEd.3</vt:lpstr>
      <vt:lpstr>Equation</vt:lpstr>
      <vt:lpstr>PowerPoint Presentation</vt:lpstr>
      <vt:lpstr>Rigorous Validation Tutorial 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Boeing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Hamilton, Christopher A</dc:creator>
  <cp:lastModifiedBy>Youngblood, Simone M.</cp:lastModifiedBy>
  <cp:revision>79</cp:revision>
  <cp:lastPrinted>1601-01-01T00:00:00Z</cp:lastPrinted>
  <dcterms:created xsi:type="dcterms:W3CDTF">2016-03-29T15:29:36Z</dcterms:created>
  <dcterms:modified xsi:type="dcterms:W3CDTF">2021-08-31T21:28:16Z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0x010100767E50F16932FA4DA740AD241DCC42DC</vt:lpwstr>
  </property>
  <property fmtid="{D5CDD505-2E9C-101B-9397-08002B2CF9AE}" pid="3" name="DocumentDescription">
    <vt:lpwstr>&lt;div class=ExternalClass9DF5FD6F97034AAA9FF0AABB8157F05A&gt; &lt;/div&gt;</vt:lpwstr>
  </property>
</Properties>
</file>