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comment1.xml" ContentType="application/vnd.openxmlformats-officedocument.presentationml.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82"/>
  </p:notesMasterIdLst>
  <p:handoutMasterIdLst>
    <p:handoutMasterId r:id="rId83"/>
  </p:handoutMasterIdLst>
  <p:sldIdLst>
    <p:sldId id="289" r:id="rId5"/>
    <p:sldId id="374" r:id="rId6"/>
    <p:sldId id="291" r:id="rId7"/>
    <p:sldId id="292" r:id="rId8"/>
    <p:sldId id="359" r:id="rId9"/>
    <p:sldId id="360" r:id="rId10"/>
    <p:sldId id="295" r:id="rId11"/>
    <p:sldId id="296" r:id="rId12"/>
    <p:sldId id="298" r:id="rId13"/>
    <p:sldId id="300" r:id="rId14"/>
    <p:sldId id="361" r:id="rId15"/>
    <p:sldId id="301" r:id="rId16"/>
    <p:sldId id="302" r:id="rId17"/>
    <p:sldId id="299" r:id="rId18"/>
    <p:sldId id="304" r:id="rId19"/>
    <p:sldId id="305" r:id="rId20"/>
    <p:sldId id="306" r:id="rId21"/>
    <p:sldId id="308" r:id="rId22"/>
    <p:sldId id="309" r:id="rId23"/>
    <p:sldId id="36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71" r:id="rId37"/>
    <p:sldId id="376" r:id="rId38"/>
    <p:sldId id="322" r:id="rId39"/>
    <p:sldId id="323" r:id="rId40"/>
    <p:sldId id="370"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1" r:id="rId58"/>
    <p:sldId id="342" r:id="rId59"/>
    <p:sldId id="343" r:id="rId60"/>
    <p:sldId id="344" r:id="rId61"/>
    <p:sldId id="345" r:id="rId62"/>
    <p:sldId id="346" r:id="rId63"/>
    <p:sldId id="363" r:id="rId64"/>
    <p:sldId id="365" r:id="rId65"/>
    <p:sldId id="364" r:id="rId66"/>
    <p:sldId id="348" r:id="rId67"/>
    <p:sldId id="349" r:id="rId68"/>
    <p:sldId id="362" r:id="rId69"/>
    <p:sldId id="350" r:id="rId70"/>
    <p:sldId id="351" r:id="rId71"/>
    <p:sldId id="352" r:id="rId72"/>
    <p:sldId id="353" r:id="rId73"/>
    <p:sldId id="354" r:id="rId74"/>
    <p:sldId id="355" r:id="rId75"/>
    <p:sldId id="356" r:id="rId76"/>
    <p:sldId id="357" r:id="rId77"/>
    <p:sldId id="358" r:id="rId78"/>
    <p:sldId id="373" r:id="rId79"/>
    <p:sldId id="375" r:id="rId80"/>
    <p:sldId id="372" r:id="rId81"/>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tzman, Donald (Don) (CIV)" initials="BD((" lastIdx="1" clrIdx="0">
    <p:extLst>
      <p:ext uri="{19B8F6BF-5375-455C-9EA6-DF929625EA0E}">
        <p15:presenceInfo xmlns:p15="http://schemas.microsoft.com/office/powerpoint/2012/main" userId="Brutzman, Donald (Don) (CI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B0B"/>
    <a:srgbClr val="2DC8FF"/>
    <a:srgbClr val="001236"/>
    <a:srgbClr val="2A57BA"/>
    <a:srgbClr val="CC3300"/>
    <a:srgbClr val="22458A"/>
    <a:srgbClr val="2B56AB"/>
    <a:srgbClr val="0033CC"/>
    <a:srgbClr val="3366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90268" autoAdjust="0"/>
  </p:normalViewPr>
  <p:slideViewPr>
    <p:cSldViewPr snapToGrid="0">
      <p:cViewPr varScale="1">
        <p:scale>
          <a:sx n="103" d="100"/>
          <a:sy n="103" d="100"/>
        </p:scale>
        <p:origin x="420" y="150"/>
      </p:cViewPr>
      <p:guideLst>
        <p:guide orient="horz" pos="2160"/>
        <p:guide pos="3840"/>
      </p:guideLst>
    </p:cSldViewPr>
  </p:slideViewPr>
  <p:outlineViewPr>
    <p:cViewPr>
      <p:scale>
        <a:sx n="33" d="100"/>
        <a:sy n="33" d="100"/>
      </p:scale>
      <p:origin x="0" y="-2246"/>
    </p:cViewPr>
  </p:outlineViewPr>
  <p:notesTextViewPr>
    <p:cViewPr>
      <p:scale>
        <a:sx n="100" d="100"/>
        <a:sy n="100" d="100"/>
      </p:scale>
      <p:origin x="0" y="0"/>
    </p:cViewPr>
  </p:notesTextViewPr>
  <p:sorterViewPr>
    <p:cViewPr>
      <p:scale>
        <a:sx n="100" d="100"/>
        <a:sy n="100" d="100"/>
      </p:scale>
      <p:origin x="0" y="-18007"/>
    </p:cViewPr>
  </p:sorterViewPr>
  <p:notesViewPr>
    <p:cSldViewPr snapToGrid="0">
      <p:cViewPr varScale="1">
        <p:scale>
          <a:sx n="70" d="100"/>
          <a:sy n="70" d="100"/>
        </p:scale>
        <p:origin x="-281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12T16:57:08.039" idx="1">
    <p:pos x="10" y="10"/>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defTabSz="966719">
              <a:defRPr sz="1300"/>
            </a:lvl1pPr>
          </a:lstStyle>
          <a:p>
            <a:endParaRPr lang="en-US" dirty="0"/>
          </a:p>
        </p:txBody>
      </p:sp>
      <p:sp>
        <p:nvSpPr>
          <p:cNvPr id="108547" name="Rectangle 3"/>
          <p:cNvSpPr>
            <a:spLocks noGrp="1" noChangeArrowheads="1"/>
          </p:cNvSpPr>
          <p:nvPr>
            <p:ph type="dt" sz="quarter" idx="1"/>
          </p:nvPr>
        </p:nvSpPr>
        <p:spPr bwMode="auto">
          <a:xfrm>
            <a:off x="4145279"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r" defTabSz="966719">
              <a:defRPr sz="1300"/>
            </a:lvl1pPr>
          </a:lstStyle>
          <a:p>
            <a:endParaRPr lang="en-US" dirty="0"/>
          </a:p>
        </p:txBody>
      </p:sp>
      <p:sp>
        <p:nvSpPr>
          <p:cNvPr id="108548" name="Rectangle 4"/>
          <p:cNvSpPr>
            <a:spLocks noGrp="1" noChangeArrowheads="1"/>
          </p:cNvSpPr>
          <p:nvPr>
            <p:ph type="ftr" sz="quarter" idx="2"/>
          </p:nvPr>
        </p:nvSpPr>
        <p:spPr bwMode="auto">
          <a:xfrm>
            <a:off x="0"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defTabSz="966719">
              <a:defRPr sz="1300"/>
            </a:lvl1pPr>
          </a:lstStyle>
          <a:p>
            <a:endParaRPr lang="en-US" dirty="0"/>
          </a:p>
        </p:txBody>
      </p:sp>
      <p:sp>
        <p:nvSpPr>
          <p:cNvPr id="108549" name="Rectangle 5"/>
          <p:cNvSpPr>
            <a:spLocks noGrp="1" noChangeArrowheads="1"/>
          </p:cNvSpPr>
          <p:nvPr>
            <p:ph type="sldNum" sz="quarter" idx="3"/>
          </p:nvPr>
        </p:nvSpPr>
        <p:spPr bwMode="auto">
          <a:xfrm>
            <a:off x="4145279"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r" defTabSz="966719">
              <a:defRPr sz="13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defTabSz="966719">
              <a:defRPr sz="1300"/>
            </a:lvl1pPr>
          </a:lstStyle>
          <a:p>
            <a:endParaRPr lang="en-US" dirty="0"/>
          </a:p>
        </p:txBody>
      </p:sp>
      <p:sp>
        <p:nvSpPr>
          <p:cNvPr id="105475" name="Rectangle 3"/>
          <p:cNvSpPr>
            <a:spLocks noGrp="1" noChangeArrowheads="1"/>
          </p:cNvSpPr>
          <p:nvPr>
            <p:ph type="dt" idx="1"/>
          </p:nvPr>
        </p:nvSpPr>
        <p:spPr bwMode="auto">
          <a:xfrm>
            <a:off x="4145279" y="0"/>
            <a:ext cx="3169921" cy="481074"/>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lvl1pPr algn="r" defTabSz="966719">
              <a:defRPr sz="1300"/>
            </a:lvl1pPr>
          </a:lstStyle>
          <a:p>
            <a:endParaRPr lang="en-US" dirty="0"/>
          </a:p>
        </p:txBody>
      </p:sp>
      <p:sp>
        <p:nvSpPr>
          <p:cNvPr id="105476"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75361" y="4560909"/>
            <a:ext cx="5364480" cy="4321215"/>
          </a:xfrm>
          <a:prstGeom prst="rect">
            <a:avLst/>
          </a:prstGeom>
          <a:noFill/>
          <a:ln w="9525">
            <a:noFill/>
            <a:miter lim="800000"/>
            <a:headEnd/>
            <a:tailEnd/>
          </a:ln>
          <a:effectLst/>
        </p:spPr>
        <p:txBody>
          <a:bodyPr vert="horz" wrap="square" lIns="96638" tIns="48320" rIns="96638" bIns="483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defTabSz="966719">
              <a:defRPr sz="1300"/>
            </a:lvl1pPr>
          </a:lstStyle>
          <a:p>
            <a:endParaRPr lang="en-US" dirty="0"/>
          </a:p>
        </p:txBody>
      </p:sp>
      <p:sp>
        <p:nvSpPr>
          <p:cNvPr id="105479" name="Rectangle 7"/>
          <p:cNvSpPr>
            <a:spLocks noGrp="1" noChangeArrowheads="1"/>
          </p:cNvSpPr>
          <p:nvPr>
            <p:ph type="sldNum" sz="quarter" idx="5"/>
          </p:nvPr>
        </p:nvSpPr>
        <p:spPr bwMode="auto">
          <a:xfrm>
            <a:off x="4145279" y="9120128"/>
            <a:ext cx="3169921" cy="481072"/>
          </a:xfrm>
          <a:prstGeom prst="rect">
            <a:avLst/>
          </a:prstGeom>
          <a:noFill/>
          <a:ln w="9525">
            <a:noFill/>
            <a:miter lim="800000"/>
            <a:headEnd/>
            <a:tailEnd/>
          </a:ln>
          <a:effectLst/>
        </p:spPr>
        <p:txBody>
          <a:bodyPr vert="horz" wrap="square" lIns="96638" tIns="48320" rIns="96638" bIns="48320" numCol="1" anchor="b" anchorCtr="0" compatLnSpc="1">
            <a:prstTxWarp prst="textNoShape">
              <a:avLst/>
            </a:prstTxWarp>
          </a:bodyPr>
          <a:lstStyle>
            <a:lvl1pPr algn="r" defTabSz="966719">
              <a:defRPr sz="13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57200" y="719138"/>
            <a:ext cx="6400800" cy="3600450"/>
          </a:xfrm>
          <a:ln/>
        </p:spPr>
      </p:sp>
      <p:sp>
        <p:nvSpPr>
          <p:cNvPr id="132099" name="Rectangle 3"/>
          <p:cNvSpPr>
            <a:spLocks noGrp="1" noChangeArrowheads="1"/>
          </p:cNvSpPr>
          <p:nvPr>
            <p:ph type="body" idx="1"/>
          </p:nvPr>
        </p:nvSpPr>
        <p:spPr/>
        <p:txBody>
          <a:bodyPr/>
          <a:lstStyle/>
          <a:p>
            <a:pPr lvl="0"/>
            <a:r>
              <a:rPr lang="en-US" sz="1000" dirty="0"/>
              <a:t>Note</a:t>
            </a:r>
            <a:r>
              <a:rPr lang="en-US" sz="1000" baseline="0" dirty="0"/>
              <a:t> that this tutorial is essential to core design of current Modeling and Simulation architectures.  It complements I/ITSEC tutorials on </a:t>
            </a:r>
            <a:r>
              <a:rPr lang="en-US" sz="1000" dirty="0"/>
              <a:t>Test and Training Enabling Architecture (TENA)</a:t>
            </a:r>
            <a:r>
              <a:rPr lang="en-US" sz="1000" baseline="0" dirty="0"/>
              <a:t> and </a:t>
            </a:r>
            <a:r>
              <a:rPr lang="en-US" sz="1000" dirty="0"/>
              <a:t>High Level Architecture</a:t>
            </a:r>
            <a:r>
              <a:rPr lang="en-US" sz="1000" baseline="0" dirty="0"/>
              <a:t> (HLA).</a:t>
            </a:r>
          </a:p>
          <a:p>
            <a:pPr lvl="0"/>
            <a:endParaRPr lang="en-US" sz="1000" baseline="0" dirty="0"/>
          </a:p>
          <a:p>
            <a:pPr lvl="0"/>
            <a:r>
              <a:rPr lang="en-US" sz="1000" baseline="0" dirty="0"/>
              <a:t>Intended Audience. Practitioners interested in networking, simulation interoperability and shared virtual environments using open standards.</a:t>
            </a:r>
          </a:p>
          <a:p>
            <a:pPr lvl="0"/>
            <a:endParaRPr lang="en-US" sz="1000" baseline="0" dirty="0"/>
          </a:p>
          <a:p>
            <a:pPr lvl="0"/>
            <a:r>
              <a:rPr lang="en-US" sz="1000" baseline="0" dirty="0"/>
              <a:t>Abstract. </a:t>
            </a:r>
            <a:r>
              <a:rPr lang="en-US" sz="1000" dirty="0"/>
              <a:t>The Distributed Interactive Simulation (DIS) protocol is a well-established IEEE standard for packet-level exchange of state information between entities in military simulations. DIS facilitates simulation interoperability through a consistent over-the-wire format for information, widely agreed upon constant enumeration values, and community-consensus semantics. Anyone can obtain the IEEE-1278 standard and implement their own compliant, interoperable, DIS application. A large variety of tools and codebases simplify this effort, and enable multi-architecture integration of simulations using the DIS stand baseline. DIS focus begins with real-time, physics-based, entity-scale simulations, providing state update and interaction mechanisms which can scale to large virtual environments. This tutorial is a "DIS 101" introduction for software implementers and an introduction to the DIS philosophy for simulation systems integrators. Examples are provided using the open-source Open-DIS library for DISv7 and Enumerations support, available in multiple programming languages. Ongoing work is included in unit testing of DIS streams, and Web-based implementations using X3D Graphics, as well as Compressed DIS and DISv8 development. </a:t>
            </a:r>
          </a:p>
          <a:p>
            <a:pPr lvl="0"/>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Grateful acknowledgement: this tutorial was originally developed by Don McGregor NPS.</a:t>
            </a:r>
          </a:p>
          <a:p>
            <a:pPr lvl="0"/>
            <a:endParaRPr lang="en-US" sz="1000"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a:t>
            </a:r>
            <a:r>
              <a:rPr lang="en-US" baseline="0" dirty="0"/>
              <a:t> interoperability is essential for long-term use, re-use, sharing and advancing progress.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384788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ever, consistent syntax and semantics are both required</a:t>
            </a:r>
            <a:r>
              <a:rPr lang="en-US" baseline="0" dirty="0"/>
              <a:t> if senders and receivers are going to achieve shared understanding of context and consistent, coherent interactions.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417737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Encourage participation in all three tutorials, they are complementary</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306313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Encourage participation in all three tutorials, they are complementary</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60501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Encourage participation in all three tutorials, they are complementary</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273301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Essentials.  All the detail flows</a:t>
            </a:r>
            <a:r>
              <a:rPr lang="en-US" baseline="0" dirty="0"/>
              <a:t> from these design principles.  Meaningful results are not otherwise possible.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47156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TCP/IP is the underlying substrate for almost all network communications. Web servers, streaming video, email and almost everything else you use on the internet all rely on TCP/IP </a:t>
            </a:r>
          </a:p>
          <a:p>
            <a:r>
              <a:rPr lang="en-US" sz="1000" dirty="0"/>
              <a:t>Users typically implement things at the “application layer” at the top of the stack. This is where DIS lives</a:t>
            </a:r>
          </a:p>
          <a:p>
            <a:pPr lvl="1"/>
            <a:r>
              <a:rPr lang="en-US" sz="1000" dirty="0"/>
              <a:t>Somewhat confusingly, the DIS protocol is considered part of the “application layer” in addition to what users think of as the “application”, the visual simulation</a:t>
            </a:r>
          </a:p>
          <a:p>
            <a:r>
              <a:rPr lang="en-US" sz="1000" dirty="0"/>
              <a:t>The lower layers of the stack are responsible for delivering messages. We can usually ignore this part; it’s all handled by operating system vendors</a:t>
            </a:r>
          </a:p>
          <a:p>
            <a:r>
              <a:rPr lang="en-US" sz="1000" dirty="0"/>
              <a:t>We interact with the TCP/IP stack via either the User Datagram Protocol (UDP) or Transmission Control Protocol (TCP) APIs. </a:t>
            </a:r>
          </a:p>
          <a:p>
            <a:r>
              <a:rPr lang="en-US" sz="1000" dirty="0"/>
              <a:t>UDP messages are like postcards: they contain a fairly small amount of data, and we need to address them to a destination</a:t>
            </a:r>
          </a:p>
          <a:p>
            <a:pPr lvl="1"/>
            <a:r>
              <a:rPr lang="en-US" sz="1000" dirty="0"/>
              <a:t>We can send them to one host (based on IP number): called </a:t>
            </a:r>
            <a:r>
              <a:rPr lang="en-US" sz="1000" i="1" dirty="0"/>
              <a:t>unicast</a:t>
            </a:r>
          </a:p>
          <a:p>
            <a:pPr lvl="1"/>
            <a:r>
              <a:rPr lang="en-US" sz="1000" dirty="0"/>
              <a:t>We can send them to all hosts on a local network: called </a:t>
            </a:r>
            <a:r>
              <a:rPr lang="en-US" sz="1000" i="1" dirty="0"/>
              <a:t>broadcast</a:t>
            </a:r>
          </a:p>
          <a:p>
            <a:pPr lvl="1"/>
            <a:r>
              <a:rPr lang="en-US" sz="1000" dirty="0"/>
              <a:t>We can send them to those hosts, on the local network or not, that are interested in the message: called </a:t>
            </a:r>
            <a:r>
              <a:rPr lang="en-US" sz="1000" i="1" dirty="0"/>
              <a:t>multicast</a:t>
            </a:r>
          </a:p>
          <a:p>
            <a:r>
              <a:rPr lang="en-US" sz="1000" dirty="0"/>
              <a:t>DIS messages are contained inside of UDP packets and can use any one of these addressing schemes. Broadcast is very common. Multicast is better.</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294723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ways TCP/UDP are yin/yang of networking.  Helping participants understand</a:t>
            </a:r>
            <a:r>
              <a:rPr lang="en-US" baseline="0" dirty="0"/>
              <a:t> this point helps them comprehend many other DIS design decisions.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154604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PDUs are messages.  So are email,</a:t>
            </a:r>
            <a:r>
              <a:rPr lang="en-US" baseline="0" dirty="0"/>
              <a:t> SMS text, 2-way web-browser interactions, and even object-oriented method invocations.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298870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is a big place, many years of work by M+S community</a:t>
            </a:r>
            <a:r>
              <a:rPr lang="en-US" baseline="0" dirty="0"/>
              <a:t> have established a rich vocabulary of messages supporting modeling and information sharing that reflects the real world.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186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Discuss how connecting all manner of simulations, namely Live Virtual Constructive LVC, is the necessary path for connecting to Command and Control (C2) systems.  Establishing such connections between traditionally separate domains is central to conference theme,</a:t>
            </a:r>
          </a:p>
          <a:p>
            <a:pPr marL="304212" indent="-304212">
              <a:buFont typeface="Arial" panose="020B0604020202020204" pitchFamily="34" charset="0"/>
              <a:buChar char="•"/>
            </a:pPr>
            <a:r>
              <a:rPr lang="en-US" sz="1700" dirty="0"/>
              <a:t>“The Future is Now“</a:t>
            </a:r>
          </a:p>
          <a:p>
            <a:pPr defTabSz="973479">
              <a:defRPr/>
            </a:pPr>
            <a:endParaRPr lang="en-US" sz="1700" dirty="0"/>
          </a:p>
          <a:p>
            <a:pPr defTabSz="973479">
              <a:defRPr/>
            </a:pPr>
            <a:r>
              <a:rPr lang="en-US" sz="1700" dirty="0"/>
              <a:t>Note that, for example, common tutorial topic “</a:t>
            </a:r>
            <a:r>
              <a:rPr lang="en-US" sz="1800" dirty="0"/>
              <a:t>What coordinate systems are used?” is also central to requirements for connecting C2 and M+S.</a:t>
            </a:r>
          </a:p>
          <a:p>
            <a:pPr defTabSz="973479">
              <a:defRPr/>
            </a:pPr>
            <a:r>
              <a:rPr lang="en-US" sz="1800" dirty="0"/>
              <a:t>Slide 2 and last slide are identical.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2030635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if they have knowledge of any of these domains.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4113103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ESPDU is workhorse</a:t>
            </a:r>
            <a:r>
              <a:rPr lang="en-US" baseline="0" dirty="0"/>
              <a:t> PDU, and also affects how other PDUs are interpreted.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81198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that three-valued</a:t>
            </a:r>
            <a:r>
              <a:rPr lang="en-US" baseline="0" dirty="0"/>
              <a:t> ID can scale across multiple levels of interaction: local, deliberately shared, and globally unique.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55927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seem simplistic but, essentially, the actual approach in larger simulations</a:t>
            </a:r>
            <a:r>
              <a:rPr lang="en-US" baseline="0" dirty="0"/>
              <a:t> </a:t>
            </a:r>
            <a:r>
              <a:rPr lang="en-US" dirty="0"/>
              <a:t>isn’t much different.</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94375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a:t>
            </a:r>
            <a:r>
              <a:rPr lang="en-US" baseline="0" dirty="0"/>
              <a:t> moment: triples designate “who” sent a PDU and can identify any participant uniquely.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408853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Designates “what” kind of thing this entity</a:t>
            </a:r>
            <a:r>
              <a:rPr lang="en-US" baseline="0" dirty="0"/>
              <a:t> 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47292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Subcategories flesh out the details and variations corresponding to each entity type.</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123538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this community has met for years.  EBV values available in Word, XML and derivative forms.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597583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a:t>
            </a:r>
            <a:r>
              <a:rPr lang="en-US" baseline="0" dirty="0"/>
              <a:t> EBV for Entity Type goes to great pains to maintain backwards compatibility, so almost everything stays stable over time.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013513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specify the location of an entity in DIS, you have to specify it in terms of how far from the center of the earth it is. You should also agree on the shape of the earth (e.g. WGS-84) and terrain.</a:t>
            </a:r>
          </a:p>
          <a:p>
            <a:r>
              <a:rPr lang="en-US" dirty="0"/>
              <a:t>Using geocentric coordinates may seem strange, but DIS has to account for curvature of the earth issues if the simulation demands it. The geospatial people have done the math to convert geocentric coordinates to latitude, longitude, altitude,  MGRS, or other coordinate systems. The geocentric coordinate system is often used in TENA and HLA</a:t>
            </a:r>
          </a:p>
          <a:p>
            <a:r>
              <a:rPr lang="en-US" dirty="0"/>
              <a:t>SEDRIS has provided an open source framework for dealing with these issues in their Spatial Reference Model (http://www.sedris.org/hdr1trpl.htm)</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87246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that this is a broad</a:t>
            </a:r>
            <a:r>
              <a:rPr lang="en-US" baseline="0" dirty="0"/>
              <a:t> and deep topic.  Much information is available.  Ace card for participants: DIS “just works” across many systems, is much tested and strives to match/represent real-world activities.  So experience in each domain being simulated is useful.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977821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Utility methods for conversions are how codebases comply and cooperate.</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8009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participants understand these simple concepts.)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821297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applying</a:t>
            </a:r>
            <a:r>
              <a:rPr lang="en-US" baseline="0" dirty="0"/>
              <a:t> relatively simple math to everyday physics.  This is conceptual similar to how people fly, sail and drive.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928547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single optimization is possible.  This is a tradeoff so that DIS can meet the shared expectations</a:t>
            </a:r>
            <a:r>
              <a:rPr lang="en-US" baseline="0" dirty="0"/>
              <a:t> of participants.</a:t>
            </a:r>
          </a:p>
          <a:p>
            <a:endParaRPr lang="en-US" baseline="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336031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Senders have best state information so they are logical source of “ground truth”, this balance leads to best-case fidelity for shared track data.</a:t>
            </a:r>
            <a:endParaRPr lang="en-US" dirty="0"/>
          </a:p>
          <a:p>
            <a:endParaRPr lang="en-US" dirty="0"/>
          </a:p>
          <a:p>
            <a:r>
              <a:rPr lang="en-US" dirty="0"/>
              <a:t>Thanks to Mark McCall and Bob Murray for earlier versions</a:t>
            </a:r>
            <a:r>
              <a:rPr lang="en-US" baseline="0" dirty="0"/>
              <a:t> of this slide.  Further thanks to Domonique Hittner for further discussions and improvements.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56698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High-order handwaving!  Walk through</a:t>
            </a:r>
            <a:r>
              <a:rPr lang="en-US" baseline="0" dirty="0"/>
              <a:t> a maneuver, describe what happens from each participant’s perspective.  Emphasis here is timing.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2743807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Box:  “All models are wrong,</a:t>
            </a:r>
            <a:r>
              <a:rPr lang="en-US" baseline="0" dirty="0"/>
              <a:t> some are useful.”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957598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Hitting the “sweet</a:t>
            </a:r>
            <a:r>
              <a:rPr lang="en-US" baseline="0" dirty="0"/>
              <a:t> spot” of where physics, math, networking, modeling, simulation, perception and reality align acceptably.</a:t>
            </a:r>
          </a:p>
          <a:p>
            <a:endParaRPr lang="en-US" baseline="0" dirty="0"/>
          </a:p>
          <a:p>
            <a:r>
              <a:rPr lang="en-US" baseline="0" dirty="0"/>
              <a:t>“Triangle of death” means that a perfectly optimal balance is not possible, must choose best cases within these tradeoffs.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3452466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 of new entities,</a:t>
            </a:r>
            <a:r>
              <a:rPr lang="en-US" baseline="0" dirty="0"/>
              <a:t> confirmation of known entities, learning of lost entities.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2368744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 shared time is a great benefit that helps</a:t>
            </a:r>
            <a:r>
              <a:rPr lang="en-US" baseline="0" dirty="0"/>
              <a:t> DIS accurately model interactions occurring across the network.</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43254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terminological</a:t>
            </a:r>
            <a:r>
              <a:rPr lang="en-US" baseline="0" dirty="0"/>
              <a:t> clarity is always important when modeling cross-domain interactions.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412108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OMG</a:t>
            </a:r>
            <a:r>
              <a:rPr lang="en-US" baseline="0" dirty="0"/>
              <a:t> the network isn’t perfect??  That is correct… this is an example of how we cope.</a:t>
            </a:r>
          </a:p>
          <a:p>
            <a:endParaRPr lang="en-US" baseline="0" dirty="0"/>
          </a:p>
          <a:p>
            <a:r>
              <a:rPr lang="en-US" baseline="0" dirty="0"/>
              <a:t>Note how DIS design turns a potential weakness into a robustness feature.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4127753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wait there’s more… a</a:t>
            </a:r>
            <a:r>
              <a:rPr lang="en-US" baseline="0" dirty="0"/>
              <a:t> lot more.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1709278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to convey: vive la difference.</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1867215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all just get along?  Yes, with commonly understood messages.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3483445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Can we all just get along?  Yes, with commonly accessed federated</a:t>
            </a:r>
            <a:r>
              <a:rPr lang="en-US" baseline="0" dirty="0"/>
              <a:t> object models</a:t>
            </a:r>
            <a:r>
              <a:rPr lang="en-US" dirty="0"/>
              <a: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099561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Programmers need some kind of API to create and read PDUs.  You may</a:t>
            </a:r>
            <a:r>
              <a:rPr lang="en-US" baseline="0" dirty="0"/>
              <a:t> use any from a variety of software libraries (for example Open-DIS) but your PDU messaging mileage won’t vary.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320372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Attention</a:t>
            </a:r>
            <a:r>
              <a:rPr lang="en-US" baseline="0" dirty="0"/>
              <a:t> to detail is necessary for the simulation plumbing to work properly.  Pipes + water == network sockets + PDU messages.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2334616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a:t>
            </a:r>
            <a:r>
              <a:rPr lang="en-US" baseline="0" dirty="0"/>
              <a:t> to convey: be not afraid, the IEEE DIS specification explains everything well.  Proof point is decades of interoperability by diverse participants.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873697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moving from theory to practice.</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2955669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Wireshark's immense generality, availability,</a:t>
            </a:r>
            <a:r>
              <a:rPr lang="en-US" baseline="0" dirty="0"/>
              <a:t> capability.  Viva open source!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427948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final point, encourage participants to consider LVC in their individual domains of interest.</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35881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Wireshark does DIS too.</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484072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down to any/every</a:t>
            </a:r>
            <a:r>
              <a:rPr lang="en-US" baseline="0" dirty="0"/>
              <a:t> level of detail lets everyone know what is really happening/working (and also enables debugging occasional mysteries).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291789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checkpoint.</a:t>
            </a:r>
            <a:r>
              <a:rPr lang="en-US" baseline="0" dirty="0"/>
              <a:t>  We’ve covered a lot – everyone on board?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176243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fun out there.  Emphasize that Open-DIS strives for exact compliance, and errors (actual or perceived) can be fixed by the community.</a:t>
            </a:r>
          </a:p>
          <a:p>
            <a:endParaRPr lang="en-US" baseline="0" dirty="0"/>
          </a:p>
          <a:p>
            <a:r>
              <a:rPr lang="en-US" baseline="0" dirty="0"/>
              <a:t>Note current work to establish a DIS unit-test suite to confirm repeatability by software applications and API libraries.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881172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2963137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code excerpt</a:t>
            </a:r>
            <a:r>
              <a:rPr lang="en-US" baseline="0" dirty="0"/>
              <a:t> for sending, uses Open-DIS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3593350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Typical code excerpt</a:t>
            </a:r>
            <a:r>
              <a:rPr lang="en-US" baseline="0" dirty="0"/>
              <a:t> for sending to a web browser, uses Open-DIS</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1307480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Typical code excerpt</a:t>
            </a:r>
            <a:r>
              <a:rPr lang="en-US" baseline="0" dirty="0"/>
              <a:t> for receiving, uses Open-DIS</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294848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Virtue</a:t>
            </a:r>
            <a:r>
              <a:rPr lang="en-US" baseline="0" dirty="0"/>
              <a:t> of programming: you only have to get it right once!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554068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Exemplar</a:t>
            </a:r>
            <a:r>
              <a:rPr lang="en-US" baseline="0" dirty="0"/>
              <a:t> demo.  Server is being moved, will be ready for IITSEC (being updated for 2 classes at MOVES).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23946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is not</a:t>
            </a:r>
            <a:r>
              <a:rPr lang="en-US" baseline="0" dirty="0"/>
              <a:t> showing “one way to do things,” rather many alternative variations are possible depending on scenarios of interest.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164581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script</a:t>
            </a:r>
            <a:r>
              <a:rPr lang="en-US" baseline="0" dirty="0"/>
              <a:t> moves entities around a GoogleMaps display by animating KML placemarks with 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2099220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479">
              <a:defRPr/>
            </a:pPr>
            <a:r>
              <a:rPr lang="en-US" dirty="0"/>
              <a:t>A script</a:t>
            </a:r>
            <a:r>
              <a:rPr lang="en-US" baseline="0" dirty="0"/>
              <a:t> moves entities around an OpenStreetMaps display by animating KML placemarks with DIS.</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5547648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HTML web-page form</a:t>
            </a:r>
            <a:r>
              <a:rPr lang="en-US" baseline="0" dirty="0"/>
              <a:t> is used to create and send DIS ESPDU stream, source-code script uses Open-DIS JavaScript library with HTML.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2097907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moving from sending/receiving</a:t>
            </a:r>
            <a:r>
              <a:rPr lang="en-US" baseline="0" dirty="0"/>
              <a:t> to interacting.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24333591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state for collision dynamics is fundamental to many</a:t>
            </a:r>
            <a:r>
              <a:rPr lang="en-US" baseline="0" dirty="0"/>
              <a:t> many virtual environment interactions: driving, shooting, sensing, tracking, etc. etc. etc.</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1667909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an</a:t>
            </a:r>
            <a:r>
              <a:rPr lang="en-US" baseline="0" dirty="0"/>
              <a:t> interaction.</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1770280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protocol is a handshake,</a:t>
            </a:r>
            <a:r>
              <a:rPr lang="en-US" baseline="0" dirty="0"/>
              <a:t> carefully choreographed.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66</a:t>
            </a:fld>
            <a:endParaRPr lang="en-US" dirty="0"/>
          </a:p>
        </p:txBody>
      </p:sp>
    </p:spTree>
    <p:extLst>
      <p:ext uri="{BB962C8B-B14F-4D97-AF65-F5344CB8AC3E}">
        <p14:creationId xmlns:p14="http://schemas.microsoft.com/office/powerpoint/2010/main" val="1534028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more can be</a:t>
            </a:r>
            <a:r>
              <a:rPr lang="en-US" baseline="0" dirty="0"/>
              <a:t> said!</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349648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large community of practitioners and programmers out there.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68</a:t>
            </a:fld>
            <a:endParaRPr lang="en-US" dirty="0"/>
          </a:p>
        </p:txBody>
      </p:sp>
    </p:spTree>
    <p:extLst>
      <p:ext uri="{BB962C8B-B14F-4D97-AF65-F5344CB8AC3E}">
        <p14:creationId xmlns:p14="http://schemas.microsoft.com/office/powerpoint/2010/main" val="35439446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work, slowly</a:t>
            </a:r>
            <a:r>
              <a:rPr lang="en-US" baseline="0" dirty="0"/>
              <a:t> steadily progressing.  Web technology provides the greatest possible footprint, either on big internet or private military networks.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69</a:t>
            </a:fld>
            <a:endParaRPr lang="en-US" dirty="0"/>
          </a:p>
        </p:txBody>
      </p:sp>
    </p:spTree>
    <p:extLst>
      <p:ext uri="{BB962C8B-B14F-4D97-AF65-F5344CB8AC3E}">
        <p14:creationId xmlns:p14="http://schemas.microsoft.com/office/powerpoint/2010/main" val="105897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Shared state is the essence of a distributed virtual environment.  If participants can’t communicate well, then they can’t interact well.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2204616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it has to be simple to be repeatable</a:t>
            </a:r>
            <a:r>
              <a:rPr lang="en-US" baseline="0" dirty="0"/>
              <a:t> and reusable.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3899902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Server may change, details will be confirmed at IITSEC.</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1230877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single</a:t>
            </a:r>
            <a:r>
              <a:rPr lang="en-US" baseline="0" dirty="0"/>
              <a:t> way to do it!  There are many ways… and more work to do.  Participants have an important role to play.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2217775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clear?</a:t>
            </a:r>
            <a:r>
              <a:rPr lang="en-US" baseline="0" dirty="0"/>
              <a:t>  Remembering key points remaining constant among many details.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3902702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references available online.  This takes</a:t>
            </a:r>
            <a:r>
              <a:rPr lang="en-US" baseline="0" dirty="0"/>
              <a:t> study and, of course, we learn most of all from actual practice.  Questions welcome, the community learns together.</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755003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396661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a:t>
            </a:r>
            <a:r>
              <a:rPr kumimoji="1" lang="en-US" sz="1600" b="0" i="0" u="none" strike="noStrike" kern="1200" baseline="0" dirty="0">
                <a:solidFill>
                  <a:schemeClr val="tx1"/>
                </a:solidFill>
                <a:latin typeface="Arial" charset="0"/>
                <a:ea typeface="+mn-ea"/>
                <a:cs typeface="+mn-cs"/>
              </a:rPr>
              <a:t>The IEEE Distributed Interactive Simulation (DIS) protocol is used for high-fidelity real-time information sharing among simulations and trainers across the entire international Modeling and Simulation (M&amp;S) community. If archivally saved and replayed, DIS streams have the potential to become a valuable source of Big Data. The availability of archived prerecorded behavior streams for replay, adaptation, and analysis can benefit an immense variety of application areas. The computer science principle “a stream is a stream” indicates that data in motion is equivalent to data at rest. This characteristic can enable powerful capabilities for DIS.</a:t>
            </a:r>
          </a:p>
          <a:p>
            <a:r>
              <a:rPr kumimoji="1" lang="en-US" sz="1600" b="0" i="0" u="none" strike="noStrike" kern="1200" baseline="0" dirty="0">
                <a:solidFill>
                  <a:schemeClr val="tx1"/>
                </a:solidFill>
                <a:latin typeface="Arial" charset="0"/>
                <a:ea typeface="+mn-ea"/>
                <a:cs typeface="+mn-cs"/>
              </a:rPr>
              <a:t>   This thesis presents prototypes to demonstrate how various forms of repeatability are key to gaining improved benefits from DIS stream analysis. Unit testing of DIS behavior streams allows confirmation of both repeatability and correctness when testing all manner of applications, exercises, simulations, and training sessions. A related use case is automated after-action review (AAR) from recorded DIS streams. This thesis also shows how a DIS stream is converted into autogenerated code that can animate an X3D Graphics model. Many obstacles were overcome during this work, and so various best practices are provided. Of note is that unit testing might even become a contract requirement for incrementally developing and stably maintaining Live Virtual Constructive (LVC) code bases. This progress provides many opportunities for future work.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4097251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Discuss how connecting all manner of simulations, namely Live Virtual Constructive LVC, is the necessary path for connecting to Command and Control (C2) systems.  Establishing such connections between traditionally separate domains is central to conference theme,</a:t>
            </a:r>
          </a:p>
          <a:p>
            <a:pPr marL="304212" indent="-304212">
              <a:buFont typeface="Arial" panose="020B0604020202020204" pitchFamily="34" charset="0"/>
              <a:buChar char="•"/>
            </a:pPr>
            <a:r>
              <a:rPr lang="en-US" sz="1700" dirty="0"/>
              <a:t>“The Future is Now“</a:t>
            </a:r>
          </a:p>
          <a:p>
            <a:pPr defTabSz="973479">
              <a:defRPr/>
            </a:pPr>
            <a:endParaRPr lang="en-US" sz="1700" dirty="0"/>
          </a:p>
          <a:p>
            <a:pPr defTabSz="973479">
              <a:defRPr/>
            </a:pPr>
            <a:r>
              <a:rPr lang="en-US" sz="1700" dirty="0"/>
              <a:t>Note that, for example, common tutorial topic “</a:t>
            </a:r>
            <a:r>
              <a:rPr lang="en-US" sz="1800" dirty="0"/>
              <a:t>What coordinate systems are used?” is also central to requirements for connecting C2 and M+S.</a:t>
            </a:r>
          </a:p>
          <a:p>
            <a:pPr defTabSz="973479">
              <a:defRPr/>
            </a:pPr>
            <a:r>
              <a:rPr lang="en-US" sz="1800" dirty="0"/>
              <a:t>Slide 2 and last slide are identical.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77</a:t>
            </a:fld>
            <a:endParaRPr lang="en-US" dirty="0"/>
          </a:p>
        </p:txBody>
      </p:sp>
    </p:spTree>
    <p:extLst>
      <p:ext uri="{BB962C8B-B14F-4D97-AF65-F5344CB8AC3E}">
        <p14:creationId xmlns:p14="http://schemas.microsoft.com/office/powerpoint/2010/main" val="409541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tank &amp; helicopter in the simulation are controlled by different hosts. The simulation running the tank needs to know about the helicopter’s position, and the helicopter needs to know about the tank’s position</a:t>
            </a:r>
          </a:p>
          <a:p>
            <a:r>
              <a:rPr lang="en-US" dirty="0"/>
              <a:t>We have to come to all sorts of agreements to exchange information. It’s harder than it looks!</a:t>
            </a:r>
          </a:p>
          <a:p>
            <a:r>
              <a:rPr lang="en-US" dirty="0"/>
              <a:t>We want the information to be in a standard format, because we don’t want to be locked into one vendor</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46141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Convey that all of this complexity must be handled</a:t>
            </a:r>
            <a:r>
              <a:rPr lang="en-US" baseline="0" dirty="0"/>
              <a:t> sensibly and sharably, which is design basis of DIS.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674250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hyperlink" Target="https://twitter.com/iitsec" TargetMode="External"/><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hyperlink" Target="https://www.youtube.com/user/NTSAToday" TargetMode="External"/><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042CA5FB-56AE-42D2-9AD7-CDC94932132C}"/>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2" name="Text Placeholder 38">
            <a:extLst>
              <a:ext uri="{FF2B5EF4-FFF2-40B4-BE49-F238E27FC236}">
                <a16:creationId xmlns:a16="http://schemas.microsoft.com/office/drawing/2014/main" id="{F19E6673-BE60-44FB-A5E2-957ADAEEC10B}"/>
              </a:ext>
            </a:extLst>
          </p:cNvPr>
          <p:cNvSpPr>
            <a:spLocks noGrp="1"/>
          </p:cNvSpPr>
          <p:nvPr>
            <p:ph type="body" sz="quarter" idx="10"/>
          </p:nvPr>
        </p:nvSpPr>
        <p:spPr>
          <a:xfrm>
            <a:off x="871093" y="1858346"/>
            <a:ext cx="10449813" cy="1229411"/>
          </a:xfrm>
          <a:prstGeom prst="rect">
            <a:avLst/>
          </a:prstGeo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35" name="Text Placeholder 40">
            <a:extLst>
              <a:ext uri="{FF2B5EF4-FFF2-40B4-BE49-F238E27FC236}">
                <a16:creationId xmlns:a16="http://schemas.microsoft.com/office/drawing/2014/main" id="{FDFC1BF7-147E-42FC-B62C-FEB07D14EBF3}"/>
              </a:ext>
            </a:extLst>
          </p:cNvPr>
          <p:cNvSpPr>
            <a:spLocks noGrp="1"/>
          </p:cNvSpPr>
          <p:nvPr>
            <p:ph type="body" sz="quarter" idx="11"/>
          </p:nvPr>
        </p:nvSpPr>
        <p:spPr>
          <a:xfrm>
            <a:off x="2070100" y="3565525"/>
            <a:ext cx="8478838" cy="1934127"/>
          </a:xfrm>
          <a:prstGeom prst="rect">
            <a:avLst/>
          </a:prstGeo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36" name="Group 35">
            <a:extLst>
              <a:ext uri="{FF2B5EF4-FFF2-40B4-BE49-F238E27FC236}">
                <a16:creationId xmlns:a16="http://schemas.microsoft.com/office/drawing/2014/main" id="{50F3D275-78FE-47E1-AA17-22080DF61189}"/>
              </a:ext>
            </a:extLst>
          </p:cNvPr>
          <p:cNvGrpSpPr/>
          <p:nvPr userDrawn="1"/>
        </p:nvGrpSpPr>
        <p:grpSpPr>
          <a:xfrm>
            <a:off x="177576" y="6503087"/>
            <a:ext cx="1127548" cy="282877"/>
            <a:chOff x="177576" y="6503087"/>
            <a:chExt cx="1127548" cy="282877"/>
          </a:xfrm>
        </p:grpSpPr>
        <p:sp>
          <p:nvSpPr>
            <p:cNvPr id="37" name="Rectangle 36">
              <a:extLst>
                <a:ext uri="{FF2B5EF4-FFF2-40B4-BE49-F238E27FC236}">
                  <a16:creationId xmlns:a16="http://schemas.microsoft.com/office/drawing/2014/main" id="{40A4D8E9-711E-43E3-BFC3-1EAF02C4324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8" name="Picture 37" descr="twitterlogosmall.png">
              <a:extLst>
                <a:ext uri="{FF2B5EF4-FFF2-40B4-BE49-F238E27FC236}">
                  <a16:creationId xmlns:a16="http://schemas.microsoft.com/office/drawing/2014/main" id="{E59F4F36-2B3F-4DF4-8F07-6FFAF8AFB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40" name="Group 39">
            <a:extLst>
              <a:ext uri="{FF2B5EF4-FFF2-40B4-BE49-F238E27FC236}">
                <a16:creationId xmlns:a16="http://schemas.microsoft.com/office/drawing/2014/main" id="{C5CE1296-9979-4ECD-9993-E71A3612409D}"/>
              </a:ext>
            </a:extLst>
          </p:cNvPr>
          <p:cNvGrpSpPr/>
          <p:nvPr userDrawn="1"/>
        </p:nvGrpSpPr>
        <p:grpSpPr>
          <a:xfrm>
            <a:off x="1305124" y="6512595"/>
            <a:ext cx="1338900" cy="276999"/>
            <a:chOff x="2207996" y="6472185"/>
            <a:chExt cx="1338900" cy="276999"/>
          </a:xfrm>
        </p:grpSpPr>
        <p:pic>
          <p:nvPicPr>
            <p:cNvPr id="42" name="Picture 41" descr="YouTube_icon_block.png">
              <a:extLst>
                <a:ext uri="{FF2B5EF4-FFF2-40B4-BE49-F238E27FC236}">
                  <a16:creationId xmlns:a16="http://schemas.microsoft.com/office/drawing/2014/main" id="{A1679E6A-87CE-4753-B6DC-36ADBFD6F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43" name="Rectangle 42">
              <a:extLst>
                <a:ext uri="{FF2B5EF4-FFF2-40B4-BE49-F238E27FC236}">
                  <a16:creationId xmlns:a16="http://schemas.microsoft.com/office/drawing/2014/main" id="{B42A2618-CAB5-498C-B641-33BCDA2C557C}"/>
                </a:ext>
              </a:extLst>
            </p:cNvPr>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grpSp>
        <p:nvGrpSpPr>
          <p:cNvPr id="44" name="Group 43">
            <a:extLst>
              <a:ext uri="{FF2B5EF4-FFF2-40B4-BE49-F238E27FC236}">
                <a16:creationId xmlns:a16="http://schemas.microsoft.com/office/drawing/2014/main" id="{A09856F5-E1FA-4258-A0D2-5D36744601A8}"/>
              </a:ext>
            </a:extLst>
          </p:cNvPr>
          <p:cNvGrpSpPr/>
          <p:nvPr userDrawn="1"/>
        </p:nvGrpSpPr>
        <p:grpSpPr>
          <a:xfrm>
            <a:off x="-163159" y="-7561"/>
            <a:ext cx="12359277" cy="1365965"/>
            <a:chOff x="-163159" y="-7561"/>
            <a:chExt cx="12359277" cy="1365965"/>
          </a:xfrm>
        </p:grpSpPr>
        <p:pic>
          <p:nvPicPr>
            <p:cNvPr id="45" name="Picture 44">
              <a:extLst>
                <a:ext uri="{FF2B5EF4-FFF2-40B4-BE49-F238E27FC236}">
                  <a16:creationId xmlns:a16="http://schemas.microsoft.com/office/drawing/2014/main" id="{1776D348-8D36-499C-9EA2-6952C0D961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46" name="Picture 45" descr="Text, logo&#10;&#10;Description automatically generated">
              <a:extLst>
                <a:ext uri="{FF2B5EF4-FFF2-40B4-BE49-F238E27FC236}">
                  <a16:creationId xmlns:a16="http://schemas.microsoft.com/office/drawing/2014/main" id="{1115EEAF-D5F5-429E-B45F-5F2CEA78BE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47" name="Picture 46" descr="Icon, arrow&#10;&#10;Description automatically generated with medium confidence">
              <a:extLst>
                <a:ext uri="{FF2B5EF4-FFF2-40B4-BE49-F238E27FC236}">
                  <a16:creationId xmlns:a16="http://schemas.microsoft.com/office/drawing/2014/main" id="{96187416-A1D9-4519-8775-26644DD320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48" name="Picture 47" descr="Icon, arrow&#10;&#10;Description automatically generated with medium confidence">
            <a:extLst>
              <a:ext uri="{FF2B5EF4-FFF2-40B4-BE49-F238E27FC236}">
                <a16:creationId xmlns:a16="http://schemas.microsoft.com/office/drawing/2014/main" id="{5486B2D4-EBC0-4814-A2DF-811FF63B33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extLst>
      <p:ext uri="{BB962C8B-B14F-4D97-AF65-F5344CB8AC3E}">
        <p14:creationId xmlns:p14="http://schemas.microsoft.com/office/powerpoint/2010/main" val="413004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a:prstGeom prst="rect">
            <a:avLst/>
          </a:prstGeo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6"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245661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a:prstGeom prst="rect">
            <a:avLst/>
          </a:prstGeo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a:prstGeom prst="rect">
            <a:avLst/>
          </a:prstGeo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
        <p:nvSpPr>
          <p:cNvPr id="10"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337644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a:prstGeom prst="rect">
            <a:avLst/>
          </a:prstGeo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a:prstGeom prst="rect">
            <a:avLst/>
          </a:prstGeo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385712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10" name="Group 9"/>
          <p:cNvGrpSpPr/>
          <p:nvPr userDrawn="1"/>
        </p:nvGrpSpPr>
        <p:grpSpPr>
          <a:xfrm>
            <a:off x="33704" y="6418437"/>
            <a:ext cx="4269453" cy="463442"/>
            <a:chOff x="25277" y="6418446"/>
            <a:chExt cx="3202090" cy="463442"/>
          </a:xfrm>
        </p:grpSpPr>
        <p:grpSp>
          <p:nvGrpSpPr>
            <p:cNvPr id="11" name="Group 10"/>
            <p:cNvGrpSpPr/>
            <p:nvPr/>
          </p:nvGrpSpPr>
          <p:grpSpPr>
            <a:xfrm>
              <a:off x="25277" y="6420223"/>
              <a:ext cx="1401712" cy="461665"/>
              <a:chOff x="180446" y="6396335"/>
              <a:chExt cx="1401712" cy="461665"/>
            </a:xfrm>
          </p:grpSpPr>
          <p:sp>
            <p:nvSpPr>
              <p:cNvPr id="15" name="Rectangle 14"/>
              <p:cNvSpPr/>
              <p:nvPr/>
            </p:nvSpPr>
            <p:spPr>
              <a:xfrm>
                <a:off x="466227" y="6396335"/>
                <a:ext cx="1115931"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a:latin typeface="Arial"/>
                    <a:cs typeface="Arial"/>
                  </a:rPr>
                  <a:t>@</a:t>
                </a:r>
                <a:r>
                  <a:rPr lang="en-US" sz="2400" dirty="0">
                    <a:latin typeface="Arial"/>
                    <a:cs typeface="Arial"/>
                    <a:hlinkClick r:id="rId2"/>
                  </a:rPr>
                  <a:t>IITSEC</a:t>
                </a:r>
                <a:endParaRPr lang="en-US" sz="2400" dirty="0">
                  <a:latin typeface="Arial"/>
                  <a:cs typeface="Arial"/>
                </a:endParaRPr>
              </a:p>
            </p:txBody>
          </p:sp>
          <p:pic>
            <p:nvPicPr>
              <p:cNvPr id="16" name="Picture 15" descr="twitterlogosma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46" y="6463594"/>
                <a:ext cx="357753" cy="289780"/>
              </a:xfrm>
              <a:prstGeom prst="rect">
                <a:avLst/>
              </a:prstGeom>
            </p:spPr>
          </p:pic>
        </p:grpSp>
        <p:grpSp>
          <p:nvGrpSpPr>
            <p:cNvPr id="12" name="Group 11"/>
            <p:cNvGrpSpPr/>
            <p:nvPr/>
          </p:nvGrpSpPr>
          <p:grpSpPr>
            <a:xfrm>
              <a:off x="1552672" y="6418446"/>
              <a:ext cx="1674695" cy="461665"/>
              <a:chOff x="1820513" y="6459130"/>
              <a:chExt cx="1674695" cy="461665"/>
            </a:xfrm>
          </p:grpSpPr>
          <p:pic>
            <p:nvPicPr>
              <p:cNvPr id="13" name="Picture 12" descr="YouTube_icon_blo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513" y="6485187"/>
                <a:ext cx="343275" cy="343275"/>
              </a:xfrm>
              <a:prstGeom prst="rect">
                <a:avLst/>
              </a:prstGeom>
            </p:spPr>
          </p:pic>
          <p:sp>
            <p:nvSpPr>
              <p:cNvPr id="14" name="Rectangle 13">
                <a:hlinkClick r:id="rId5"/>
              </p:cNvPr>
              <p:cNvSpPr/>
              <p:nvPr/>
            </p:nvSpPr>
            <p:spPr>
              <a:xfrm>
                <a:off x="2141616" y="6459130"/>
                <a:ext cx="1353592"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a:latin typeface="Arial"/>
                    <a:cs typeface="Arial"/>
                    <a:hlinkClick r:id="rId5"/>
                  </a:rPr>
                  <a:t>NTSAToday</a:t>
                </a:r>
                <a:endParaRPr lang="en-US" sz="2400" dirty="0">
                  <a:latin typeface="Arial"/>
                  <a:cs typeface="Arial"/>
                </a:endParaRPr>
              </a:p>
            </p:txBody>
          </p:sp>
        </p:grpSp>
      </p:grpSp>
      <p:pic>
        <p:nvPicPr>
          <p:cNvPr id="26" name="Picture 25" descr="itsec_ppt_fro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833"/>
            <a:ext cx="12192000" cy="1134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p:nvPr/>
        </p:nvCxnSpPr>
        <p:spPr bwMode="auto">
          <a:xfrm>
            <a:off x="0" y="1123206"/>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r="38754" b="-5959"/>
          <a:stretch/>
        </p:blipFill>
        <p:spPr>
          <a:xfrm>
            <a:off x="15070" y="-21322"/>
            <a:ext cx="647540" cy="31287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0347" y="-26977"/>
            <a:ext cx="1737119" cy="1152140"/>
          </a:xfrm>
          <a:prstGeom prst="rect">
            <a:avLst/>
          </a:prstGeom>
        </p:spPr>
      </p:pic>
      <p:sp>
        <p:nvSpPr>
          <p:cNvPr id="39" name="Text Placeholder 38"/>
          <p:cNvSpPr>
            <a:spLocks noGrp="1"/>
          </p:cNvSpPr>
          <p:nvPr>
            <p:ph type="body" sz="quarter" idx="10"/>
          </p:nvPr>
        </p:nvSpPr>
        <p:spPr>
          <a:xfrm>
            <a:off x="871093" y="1858346"/>
            <a:ext cx="10449813" cy="1229411"/>
          </a:xfrm>
          <a:prstGeom prst="rect">
            <a:avLst/>
          </a:prstGeo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a:prstGeom prst="rect">
            <a:avLst/>
          </a:prstGeo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2" name="Picture 1"/>
          <p:cNvPicPr>
            <a:picLocks noChangeAspect="1"/>
          </p:cNvPicPr>
          <p:nvPr userDrawn="1"/>
        </p:nvPicPr>
        <p:blipFill>
          <a:blip r:embed="rId9"/>
          <a:stretch>
            <a:fillRect/>
          </a:stretch>
        </p:blipFill>
        <p:spPr>
          <a:xfrm>
            <a:off x="4303157" y="-13724"/>
            <a:ext cx="3161130" cy="1116680"/>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34731" y="-13724"/>
            <a:ext cx="1156117" cy="11491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4" name="Title 3"/>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a:prstGeom prst="rect">
            <a:avLst/>
          </a:prstGeo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8108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397039" y="0"/>
            <a:ext cx="7416800" cy="795130"/>
          </a:xfrm>
          <a:prstGeom prst="rect">
            <a:avLst/>
          </a:prstGeom>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a:prstGeom prst="rect">
            <a:avLst/>
          </a:prstGeo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a:prstGeom prst="rect">
            <a:avLst/>
          </a:prstGeo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7"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33213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dirty="0"/>
          </a:p>
        </p:txBody>
      </p:sp>
      <p:sp>
        <p:nvSpPr>
          <p:cNvPr id="3" name="Rectangle 1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9"/>
          <p:cNvSpPr>
            <a:spLocks noGrp="1" noChangeArrowheads="1"/>
          </p:cNvSpPr>
          <p:nvPr>
            <p:ph type="sldNum" sz="quarter" idx="12"/>
          </p:nvPr>
        </p:nvSpPr>
        <p:spPr>
          <a:xfrm>
            <a:off x="10893288" y="6477001"/>
            <a:ext cx="821634" cy="340935"/>
          </a:xfrm>
          <a:prstGeom prst="rect">
            <a:avLst/>
          </a:prstGeom>
          <a:ln/>
        </p:spPr>
        <p:txBody>
          <a:bodyPr/>
          <a:lstStyle>
            <a:lvl1pPr>
              <a:defRPr/>
            </a:lvl1pPr>
          </a:lstStyle>
          <a:p>
            <a:pPr>
              <a:defRPr/>
            </a:pPr>
            <a:fld id="{4AB45EC7-5FDE-4D82-AF09-C5A1E7B9FC59}" type="slidenum">
              <a:rPr lang="en-US"/>
              <a:pPr>
                <a:defRPr/>
              </a:pPr>
              <a:t>‹#›</a:t>
            </a:fld>
            <a:endParaRPr lang="en-US" dirty="0"/>
          </a:p>
        </p:txBody>
      </p:sp>
    </p:spTree>
    <p:extLst>
      <p:ext uri="{BB962C8B-B14F-4D97-AF65-F5344CB8AC3E}">
        <p14:creationId xmlns:p14="http://schemas.microsoft.com/office/powerpoint/2010/main" val="409411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B939D1-E307-4327-B1E6-4CD559E0ED4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23" name="Rectangle 10">
            <a:extLst>
              <a:ext uri="{FF2B5EF4-FFF2-40B4-BE49-F238E27FC236}">
                <a16:creationId xmlns:a16="http://schemas.microsoft.com/office/drawing/2014/main" id="{C674C159-1F9B-4CE2-A92C-29E7BD554B00}"/>
              </a:ext>
            </a:extLst>
          </p:cNvPr>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24" name="Rectangle 20">
            <a:extLst>
              <a:ext uri="{FF2B5EF4-FFF2-40B4-BE49-F238E27FC236}">
                <a16:creationId xmlns:a16="http://schemas.microsoft.com/office/drawing/2014/main" id="{CA6617CD-2C53-4AAC-8863-389EEDCCF435}"/>
              </a:ext>
            </a:extLst>
          </p:cNvPr>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25" name="Rectangle 3">
            <a:extLst>
              <a:ext uri="{FF2B5EF4-FFF2-40B4-BE49-F238E27FC236}">
                <a16:creationId xmlns:a16="http://schemas.microsoft.com/office/drawing/2014/main" id="{D85095D1-A279-4456-AE8A-EA2CB51C4FD9}"/>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26" name="Group 25">
            <a:extLst>
              <a:ext uri="{FF2B5EF4-FFF2-40B4-BE49-F238E27FC236}">
                <a16:creationId xmlns:a16="http://schemas.microsoft.com/office/drawing/2014/main" id="{FCDDD874-83C4-4592-92EE-0D56557DC124}"/>
              </a:ext>
            </a:extLst>
          </p:cNvPr>
          <p:cNvGrpSpPr/>
          <p:nvPr userDrawn="1"/>
        </p:nvGrpSpPr>
        <p:grpSpPr>
          <a:xfrm>
            <a:off x="177576" y="6503087"/>
            <a:ext cx="1127548" cy="282877"/>
            <a:chOff x="177576" y="6503087"/>
            <a:chExt cx="1127548" cy="282877"/>
          </a:xfrm>
        </p:grpSpPr>
        <p:sp>
          <p:nvSpPr>
            <p:cNvPr id="32" name="Rectangle 31">
              <a:extLst>
                <a:ext uri="{FF2B5EF4-FFF2-40B4-BE49-F238E27FC236}">
                  <a16:creationId xmlns:a16="http://schemas.microsoft.com/office/drawing/2014/main" id="{94B0D71B-334B-4198-B217-D8C4A2DB6BE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3" name="Picture 32" descr="twitterlogosmall.png">
              <a:extLst>
                <a:ext uri="{FF2B5EF4-FFF2-40B4-BE49-F238E27FC236}">
                  <a16:creationId xmlns:a16="http://schemas.microsoft.com/office/drawing/2014/main" id="{DE37D89D-6122-4476-832D-9114AB7D51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34" name="Group 33">
            <a:extLst>
              <a:ext uri="{FF2B5EF4-FFF2-40B4-BE49-F238E27FC236}">
                <a16:creationId xmlns:a16="http://schemas.microsoft.com/office/drawing/2014/main" id="{0B2103A0-3A05-4486-A58D-3405B6A8E648}"/>
              </a:ext>
            </a:extLst>
          </p:cNvPr>
          <p:cNvGrpSpPr/>
          <p:nvPr userDrawn="1"/>
        </p:nvGrpSpPr>
        <p:grpSpPr>
          <a:xfrm>
            <a:off x="1305124" y="6512595"/>
            <a:ext cx="1338900" cy="276999"/>
            <a:chOff x="2207996" y="6472185"/>
            <a:chExt cx="1338900" cy="276999"/>
          </a:xfrm>
        </p:grpSpPr>
        <p:pic>
          <p:nvPicPr>
            <p:cNvPr id="35" name="Picture 34" descr="YouTube_icon_block.png">
              <a:extLst>
                <a:ext uri="{FF2B5EF4-FFF2-40B4-BE49-F238E27FC236}">
                  <a16:creationId xmlns:a16="http://schemas.microsoft.com/office/drawing/2014/main" id="{8FD09A1B-868A-41B6-811B-8F6F8F5161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38" name="Rectangle 37">
              <a:extLst>
                <a:ext uri="{FF2B5EF4-FFF2-40B4-BE49-F238E27FC236}">
                  <a16:creationId xmlns:a16="http://schemas.microsoft.com/office/drawing/2014/main" id="{C42D05A4-F3B1-4D57-9ADB-D5D27F622A2D}"/>
                </a:ext>
              </a:extLst>
            </p:cNvPr>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39" name="Picture 38" descr="A picture containing outdoor, person, weapon&#10;&#10;Description automatically generated">
            <a:extLst>
              <a:ext uri="{FF2B5EF4-FFF2-40B4-BE49-F238E27FC236}">
                <a16:creationId xmlns:a16="http://schemas.microsoft.com/office/drawing/2014/main" id="{339B14E7-806F-46C2-A8FC-231135E116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40" name="Picture 39" descr="Icon, arrow&#10;&#10;Description automatically generated with medium confidence">
            <a:extLst>
              <a:ext uri="{FF2B5EF4-FFF2-40B4-BE49-F238E27FC236}">
                <a16:creationId xmlns:a16="http://schemas.microsoft.com/office/drawing/2014/main" id="{65856441-5A20-420C-B0AD-48F2C33B70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extLst>
      <p:ext uri="{BB962C8B-B14F-4D97-AF65-F5344CB8AC3E}">
        <p14:creationId xmlns:p14="http://schemas.microsoft.com/office/powerpoint/2010/main" val="9082498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0" r:id="rId5"/>
    <p:sldLayoutId id="2147483661" r:id="rId6"/>
    <p:sldLayoutId id="2147483662" r:id="rId7"/>
    <p:sldLayoutId id="2147483669"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nps.edu/" TargetMode="External"/><Relationship Id="rId3" Type="http://schemas.openxmlformats.org/officeDocument/2006/relationships/hyperlink" Target="mailto:brutzman@nps.edu" TargetMode="Externa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my.nps.edu/web/moves" TargetMode="External"/><Relationship Id="rId5" Type="http://schemas.openxmlformats.org/officeDocument/2006/relationships/hyperlink" Target="mailto:christian.fitzpatrick@nps.edu" TargetMode="External"/><Relationship Id="rId4" Type="http://schemas.openxmlformats.org/officeDocument/2006/relationships/hyperlink" Target="mailto:tdnorbra@nps.edu" TargetMode="External"/><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tena-sda.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www.mak.co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www.pitch.se/hlatutorial" TargetMode="External"/><Relationship Id="rId5" Type="http://schemas.openxmlformats.org/officeDocument/2006/relationships/hyperlink" Target="http://porticoproject.org" TargetMode="External"/><Relationship Id="rId4" Type="http://schemas.openxmlformats.org/officeDocument/2006/relationships/hyperlink" Target="http://www.pitch.s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sisostds.org/DesktopModules/Bring2mind/DMX/API/Entries/Download?Command=Core_Download&amp;EntryId=29289&amp;PortalId=0&amp;TabId=105"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33.gif"/><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wireshark.org/"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hyperlink" Target="https://sourceforge.net/p/forge/site-support/2040/" TargetMode="External"/><Relationship Id="rId3" Type="http://schemas.openxmlformats.org/officeDocument/2006/relationships/hyperlink" Target="https://github.com/open-dis" TargetMode="External"/><Relationship Id="rId7" Type="http://schemas.openxmlformats.org/officeDocument/2006/relationships/hyperlink" Target="http://sourceforge.net/projects/aquariusdispdu"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sourceforge.net/projects/kdis" TargetMode="External"/><Relationship Id="rId5" Type="http://schemas.openxmlformats.org/officeDocument/2006/relationships/hyperlink" Target="https://github.com/open-dis/open-dis7-java" TargetMode="External"/><Relationship Id="rId4" Type="http://schemas.openxmlformats.org/officeDocument/2006/relationships/hyperlink" Target="http://open-dis.sourceforge.net" TargetMode="External"/><Relationship Id="rId9" Type="http://schemas.openxmlformats.org/officeDocument/2006/relationships/hyperlink" Target="http://sourceforge.net/projects/jdi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open-dis"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https://gitlab.nps.edu/Savage/NetworkedGraphicsMV350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open-dis/DISWebGateway"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hyperlink" Target="http://track.movesinstitut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sisostds.org/productspublications/standards/sisostandards.asp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github.com/open-dis"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hyperlink" Target="https://en.wikipedia.org/wiki/Virtual_world_framework" TargetMode="External"/><Relationship Id="rId5" Type="http://schemas.openxmlformats.org/officeDocument/2006/relationships/hyperlink" Target="http://virtualworldframework.com/" TargetMode="External"/><Relationship Id="rId4" Type="http://schemas.openxmlformats.org/officeDocument/2006/relationships/hyperlink" Target="https://www.sisostds.org/StandardsActivities/DevelopmentGroups/WebLVCPDG.aspx"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hyperlink" Target="http://wireshark.org" TargetMode="External"/><Relationship Id="rId13" Type="http://schemas.openxmlformats.org/officeDocument/2006/relationships/hyperlink" Target="http://tools.ietf.org/html/rfc6455" TargetMode="External"/><Relationship Id="rId3" Type="http://schemas.openxmlformats.org/officeDocument/2006/relationships/hyperlink" Target="http://sisostds.org" TargetMode="External"/><Relationship Id="rId7" Type="http://schemas.openxmlformats.org/officeDocument/2006/relationships/hyperlink" Target="http://kdis.sourceforge.net" TargetMode="External"/><Relationship Id="rId12" Type="http://schemas.openxmlformats.org/officeDocument/2006/relationships/hyperlink" Target="https://www.sisostds.org/StandardsActivities/DevelopmentGroups.aspx" TargetMode="External"/><Relationship Id="rId2" Type="http://schemas.openxmlformats.org/officeDocument/2006/relationships/notesSlide" Target="../notesSlides/notesSlide74.xml"/><Relationship Id="rId16" Type="http://schemas.openxmlformats.org/officeDocument/2006/relationships/hyperlink" Target="https://github.com/open-dis/open-dis7-java" TargetMode="External"/><Relationship Id="rId1" Type="http://schemas.openxmlformats.org/officeDocument/2006/relationships/slideLayout" Target="../slideLayouts/slideLayout4.xml"/><Relationship Id="rId6" Type="http://schemas.openxmlformats.org/officeDocument/2006/relationships/hyperlink" Target="http://sedris.org" TargetMode="External"/><Relationship Id="rId11" Type="http://schemas.openxmlformats.org/officeDocument/2006/relationships/hyperlink" Target="http://www.khronos.org/webgl" TargetMode="External"/><Relationship Id="rId5" Type="http://schemas.openxmlformats.org/officeDocument/2006/relationships/hyperlink" Target="https://github.com/open-dis" TargetMode="External"/><Relationship Id="rId15" Type="http://schemas.openxmlformats.org/officeDocument/2006/relationships/hyperlink" Target="https://gitlab.nps.edu/Savage/NetworkedGraphicsMV3500" TargetMode="External"/><Relationship Id="rId10" Type="http://schemas.openxmlformats.org/officeDocument/2006/relationships/hyperlink" Target="http://x3dgraphics.com/slidesets" TargetMode="External"/><Relationship Id="rId4" Type="http://schemas.openxmlformats.org/officeDocument/2006/relationships/hyperlink" Target="https://www.sisostds.org/StandardsActivities/SupportGroups.aspx" TargetMode="External"/><Relationship Id="rId9" Type="http://schemas.openxmlformats.org/officeDocument/2006/relationships/hyperlink" Target="http://www.web3d.org/x3d/what-x3d" TargetMode="External"/><Relationship Id="rId14" Type="http://schemas.openxmlformats.org/officeDocument/2006/relationships/hyperlink" Target="http://www.w3.org/TR/websockets"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gitlab.nps.edu/Savage/NetworkedGraphicsMV3500/-/blob/master/documentation/theses/brennenstuhl/README.md"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hyperlink" Target="https://www.youtube.com/watch?v=B_ARFsRFgRk&amp;feature=youtu.be"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73115" y="1659316"/>
            <a:ext cx="11869444" cy="1229411"/>
          </a:xfrm>
          <a:prstGeom prst="rect">
            <a:avLst/>
          </a:prstGeom>
        </p:spPr>
        <p:txBody>
          <a:bodyPr/>
          <a:lstStyle/>
          <a:p>
            <a:r>
              <a:rPr lang="en-US" sz="3600" dirty="0"/>
              <a:t>Distributed Interactive Simulation (DIS) 101: </a:t>
            </a:r>
          </a:p>
          <a:p>
            <a:r>
              <a:rPr lang="en-US" sz="3600" dirty="0"/>
              <a:t>The Basics</a:t>
            </a:r>
          </a:p>
        </p:txBody>
      </p:sp>
      <p:sp>
        <p:nvSpPr>
          <p:cNvPr id="10" name="Text Placeholder 9"/>
          <p:cNvSpPr>
            <a:spLocks noGrp="1"/>
          </p:cNvSpPr>
          <p:nvPr>
            <p:ph type="body" sz="quarter" idx="11"/>
          </p:nvPr>
        </p:nvSpPr>
        <p:spPr>
          <a:xfrm>
            <a:off x="408373" y="3266983"/>
            <a:ext cx="11398928" cy="2232669"/>
          </a:xfrm>
          <a:prstGeom prst="rect">
            <a:avLst/>
          </a:prstGeom>
        </p:spPr>
        <p:txBody>
          <a:bodyPr/>
          <a:lstStyle/>
          <a:p>
            <a:r>
              <a:rPr lang="en-US" sz="2800" dirty="0">
                <a:latin typeface="Arial Narrow" pitchFamily="34" charset="0"/>
              </a:rPr>
              <a:t>Don Brutzman, Terry Norbraten and Chris Fitzpatrick</a:t>
            </a:r>
          </a:p>
          <a:p>
            <a:r>
              <a:rPr lang="en-US" dirty="0">
                <a:latin typeface="Arial Narrow" pitchFamily="34" charset="0"/>
              </a:rPr>
              <a:t>Modeling, Virtual Environments, Simulation (MOVES) Institute</a:t>
            </a:r>
          </a:p>
          <a:p>
            <a:r>
              <a:rPr lang="en-US" dirty="0">
                <a:latin typeface="Arial Narrow" pitchFamily="34" charset="0"/>
              </a:rPr>
              <a:t>Naval Postgraduate School (NPS), Monterey California USA</a:t>
            </a:r>
          </a:p>
          <a:p>
            <a:endParaRPr lang="en-US" sz="1100" dirty="0">
              <a:latin typeface="Arial Narrow" pitchFamily="34" charset="0"/>
            </a:endParaRPr>
          </a:p>
          <a:p>
            <a:r>
              <a:rPr lang="en-US" dirty="0">
                <a:latin typeface="Arial Narrow" pitchFamily="34" charset="0"/>
                <a:hlinkClick r:id="rId3"/>
              </a:rPr>
              <a:t>brutzman@nps.edu</a:t>
            </a:r>
            <a:r>
              <a:rPr lang="en-US" dirty="0">
                <a:latin typeface="Arial Narrow" pitchFamily="34" charset="0"/>
              </a:rPr>
              <a:t>    </a:t>
            </a:r>
            <a:r>
              <a:rPr lang="en-US" dirty="0">
                <a:latin typeface="Arial Narrow" pitchFamily="34" charset="0"/>
                <a:hlinkClick r:id="rId4"/>
              </a:rPr>
              <a:t>tdnorbra@nps.edu</a:t>
            </a:r>
            <a:r>
              <a:rPr lang="en-US" dirty="0">
                <a:latin typeface="Arial Narrow" pitchFamily="34" charset="0"/>
              </a:rPr>
              <a:t>   </a:t>
            </a:r>
            <a:r>
              <a:rPr lang="en-US" dirty="0">
                <a:latin typeface="Arial Narrow" pitchFamily="34" charset="0"/>
                <a:hlinkClick r:id="rId5"/>
              </a:rPr>
              <a:t>christian.fitzpatrick@nps.edu</a:t>
            </a:r>
            <a:r>
              <a:rPr lang="en-US" dirty="0">
                <a:latin typeface="Arial Narrow" pitchFamily="34" charset="0"/>
              </a:rPr>
              <a:t> </a:t>
            </a:r>
          </a:p>
          <a:p>
            <a:endParaRPr lang="en-US" dirty="0"/>
          </a:p>
        </p:txBody>
      </p:sp>
      <p:pic>
        <p:nvPicPr>
          <p:cNvPr id="3" name="Picture 2">
            <a:hlinkClick r:id="rId6"/>
          </p:cNvPr>
          <p:cNvPicPr>
            <a:picLocks noChangeAspect="1"/>
          </p:cNvPicPr>
          <p:nvPr/>
        </p:nvPicPr>
        <p:blipFill>
          <a:blip r:embed="rId7"/>
          <a:stretch>
            <a:fillRect/>
          </a:stretch>
        </p:blipFill>
        <p:spPr>
          <a:xfrm>
            <a:off x="6406220" y="5982810"/>
            <a:ext cx="2516399" cy="725368"/>
          </a:xfrm>
          <a:prstGeom prst="rect">
            <a:avLst/>
          </a:prstGeom>
        </p:spPr>
      </p:pic>
      <p:pic>
        <p:nvPicPr>
          <p:cNvPr id="4" name="Picture 3">
            <a:hlinkClick r:id="rId8"/>
          </p:cNvPr>
          <p:cNvPicPr>
            <a:picLocks noChangeAspect="1"/>
          </p:cNvPicPr>
          <p:nvPr/>
        </p:nvPicPr>
        <p:blipFill>
          <a:blip r:embed="rId9"/>
          <a:stretch>
            <a:fillRect/>
          </a:stretch>
        </p:blipFill>
        <p:spPr>
          <a:xfrm>
            <a:off x="4242316" y="5877908"/>
            <a:ext cx="1327449" cy="925926"/>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Simulation Standards</a:t>
            </a:r>
          </a:p>
        </p:txBody>
      </p:sp>
      <p:sp>
        <p:nvSpPr>
          <p:cNvPr id="3" name="Content Placeholder 2"/>
          <p:cNvSpPr>
            <a:spLocks noGrp="1"/>
          </p:cNvSpPr>
          <p:nvPr>
            <p:ph idx="1"/>
          </p:nvPr>
        </p:nvSpPr>
        <p:spPr/>
        <p:txBody>
          <a:bodyPr/>
          <a:lstStyle/>
          <a:p>
            <a:r>
              <a:rPr lang="en-US" dirty="0"/>
              <a:t>There are many ways to exchange the state information, but we want to use a </a:t>
            </a:r>
            <a:r>
              <a:rPr lang="en-US" i="1" dirty="0"/>
              <a:t>standard</a:t>
            </a:r>
            <a:r>
              <a:rPr lang="en-US" dirty="0"/>
              <a:t> way so we can interoperate with simulations from many vendors rather than being locked in to one. We don’t want to lock into only one vendor’s proprietary method, for which we might pay dearly during future efforts.</a:t>
            </a:r>
          </a:p>
          <a:p>
            <a:endParaRPr lang="en-US" sz="1600" dirty="0"/>
          </a:p>
          <a:p>
            <a:r>
              <a:rPr lang="en-US" dirty="0"/>
              <a:t>In the case of defense modeling and simulation, the “big three” are</a:t>
            </a:r>
          </a:p>
          <a:p>
            <a:pPr lvl="1"/>
            <a:r>
              <a:rPr lang="en-US" sz="2600" b="1" dirty="0"/>
              <a:t>TENA: Test and Training Enabling Architecture</a:t>
            </a:r>
          </a:p>
          <a:p>
            <a:pPr lvl="1"/>
            <a:r>
              <a:rPr lang="en-US" sz="2600" b="1" dirty="0"/>
              <a:t>HLA: High Level Architecture</a:t>
            </a:r>
          </a:p>
          <a:p>
            <a:pPr lvl="1"/>
            <a:r>
              <a:rPr lang="en-US" sz="2600" b="1" dirty="0"/>
              <a:t>DIS: Distributed Interactive Simulation</a:t>
            </a:r>
          </a:p>
          <a:p>
            <a:endParaRPr lang="en-US" sz="1600" dirty="0"/>
          </a:p>
          <a:p>
            <a:r>
              <a:rPr lang="en-US" dirty="0"/>
              <a:t>Note that TENA and HLA include many semantic concepts borrowed from DIS. Understanding DIS has carry-over benefits when working with other standards.</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10</a:t>
            </a:fld>
            <a:endParaRPr lang="en-US" dirty="0"/>
          </a:p>
        </p:txBody>
      </p:sp>
    </p:spTree>
    <p:extLst>
      <p:ext uri="{BB962C8B-B14F-4D97-AF65-F5344CB8AC3E}">
        <p14:creationId xmlns:p14="http://schemas.microsoft.com/office/powerpoint/2010/main" val="240896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Information Exchange Standards</a:t>
            </a:r>
          </a:p>
        </p:txBody>
      </p:sp>
      <p:sp>
        <p:nvSpPr>
          <p:cNvPr id="15"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11</a:t>
            </a:fld>
            <a:endParaRPr lang="en-US" dirty="0"/>
          </a:p>
        </p:txBody>
      </p:sp>
      <p:pic>
        <p:nvPicPr>
          <p:cNvPr id="16" name="Picture 15"/>
          <p:cNvPicPr>
            <a:picLocks noChangeAspect="1"/>
          </p:cNvPicPr>
          <p:nvPr/>
        </p:nvPicPr>
        <p:blipFill>
          <a:blip r:embed="rId3"/>
          <a:stretch>
            <a:fillRect/>
          </a:stretch>
        </p:blipFill>
        <p:spPr>
          <a:xfrm>
            <a:off x="140124" y="2739633"/>
            <a:ext cx="3839880" cy="1821543"/>
          </a:xfrm>
          <a:prstGeom prst="rect">
            <a:avLst/>
          </a:prstGeom>
        </p:spPr>
      </p:pic>
      <p:pic>
        <p:nvPicPr>
          <p:cNvPr id="17" name="Picture 16"/>
          <p:cNvPicPr>
            <a:picLocks noChangeAspect="1"/>
          </p:cNvPicPr>
          <p:nvPr/>
        </p:nvPicPr>
        <p:blipFill>
          <a:blip r:embed="rId3"/>
          <a:stretch>
            <a:fillRect/>
          </a:stretch>
        </p:blipFill>
        <p:spPr>
          <a:xfrm>
            <a:off x="8194342" y="2739633"/>
            <a:ext cx="3839880" cy="1821543"/>
          </a:xfrm>
          <a:prstGeom prst="rect">
            <a:avLst/>
          </a:prstGeom>
        </p:spPr>
      </p:pic>
      <p:sp>
        <p:nvSpPr>
          <p:cNvPr id="20" name="TextBox 19"/>
          <p:cNvSpPr txBox="1"/>
          <p:nvPr/>
        </p:nvSpPr>
        <p:spPr>
          <a:xfrm>
            <a:off x="305087" y="4627517"/>
            <a:ext cx="3082895" cy="584776"/>
          </a:xfrm>
          <a:prstGeom prst="rect">
            <a:avLst/>
          </a:prstGeom>
          <a:noFill/>
        </p:spPr>
        <p:txBody>
          <a:bodyPr wrap="none" rtlCol="0">
            <a:spAutoFit/>
          </a:bodyPr>
          <a:lstStyle/>
          <a:p>
            <a:r>
              <a:rPr lang="en-US" dirty="0"/>
              <a:t>Controlling Host</a:t>
            </a:r>
          </a:p>
        </p:txBody>
      </p:sp>
      <p:sp>
        <p:nvSpPr>
          <p:cNvPr id="21" name="TextBox 20"/>
          <p:cNvSpPr txBox="1"/>
          <p:nvPr/>
        </p:nvSpPr>
        <p:spPr>
          <a:xfrm>
            <a:off x="8641161" y="4654659"/>
            <a:ext cx="2852063" cy="584776"/>
          </a:xfrm>
          <a:prstGeom prst="rect">
            <a:avLst/>
          </a:prstGeom>
          <a:noFill/>
        </p:spPr>
        <p:txBody>
          <a:bodyPr wrap="none" rtlCol="0">
            <a:spAutoFit/>
          </a:bodyPr>
          <a:lstStyle/>
          <a:p>
            <a:r>
              <a:rPr lang="en-US" dirty="0"/>
              <a:t>Receiving Host</a:t>
            </a:r>
          </a:p>
        </p:txBody>
      </p:sp>
      <p:sp>
        <p:nvSpPr>
          <p:cNvPr id="22" name="Rectangle 21"/>
          <p:cNvSpPr/>
          <p:nvPr/>
        </p:nvSpPr>
        <p:spPr bwMode="auto">
          <a:xfrm>
            <a:off x="4732392" y="2591863"/>
            <a:ext cx="2470588"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DIS</a:t>
            </a:r>
          </a:p>
        </p:txBody>
      </p:sp>
      <p:sp>
        <p:nvSpPr>
          <p:cNvPr id="23" name="Rectangle 22"/>
          <p:cNvSpPr/>
          <p:nvPr/>
        </p:nvSpPr>
        <p:spPr bwMode="auto">
          <a:xfrm>
            <a:off x="4745604" y="3596620"/>
            <a:ext cx="2418392"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HLA</a:t>
            </a:r>
          </a:p>
        </p:txBody>
      </p:sp>
      <p:sp>
        <p:nvSpPr>
          <p:cNvPr id="24" name="Rectangle 23"/>
          <p:cNvSpPr/>
          <p:nvPr/>
        </p:nvSpPr>
        <p:spPr bwMode="auto">
          <a:xfrm>
            <a:off x="4745604" y="4883854"/>
            <a:ext cx="2418392" cy="53924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TENA</a:t>
            </a:r>
          </a:p>
        </p:txBody>
      </p:sp>
      <p:cxnSp>
        <p:nvCxnSpPr>
          <p:cNvPr id="26" name="Straight Connector 25"/>
          <p:cNvCxnSpPr/>
          <p:nvPr/>
        </p:nvCxnSpPr>
        <p:spPr bwMode="auto">
          <a:xfrm flipH="1">
            <a:off x="3914664" y="2852789"/>
            <a:ext cx="17400" cy="2348332"/>
          </a:xfrm>
          <a:prstGeom prst="line">
            <a:avLst/>
          </a:prstGeom>
          <a:solidFill>
            <a:schemeClr val="accent1"/>
          </a:solidFill>
          <a:ln w="50800" cap="flat" cmpd="sng" algn="ctr">
            <a:solidFill>
              <a:schemeClr val="tx1"/>
            </a:solidFill>
            <a:prstDash val="solid"/>
            <a:miter lim="800000"/>
            <a:headEnd type="none" w="med" len="med"/>
            <a:tailEnd type="none" w="med" len="med"/>
          </a:ln>
          <a:effectLst/>
        </p:spPr>
      </p:cxnSp>
      <p:cxnSp>
        <p:nvCxnSpPr>
          <p:cNvPr id="28" name="Straight Arrow Connector 27"/>
          <p:cNvCxnSpPr>
            <a:endCxn id="22" idx="1"/>
          </p:cNvCxnSpPr>
          <p:nvPr/>
        </p:nvCxnSpPr>
        <p:spPr bwMode="auto">
          <a:xfrm>
            <a:off x="3932062" y="2852789"/>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3" name="Straight Arrow Connector 32"/>
          <p:cNvCxnSpPr/>
          <p:nvPr/>
        </p:nvCxnSpPr>
        <p:spPr bwMode="auto">
          <a:xfrm>
            <a:off x="3927876" y="3892337"/>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4" name="Straight Arrow Connector 33"/>
          <p:cNvCxnSpPr/>
          <p:nvPr/>
        </p:nvCxnSpPr>
        <p:spPr bwMode="auto">
          <a:xfrm>
            <a:off x="3910477" y="5144781"/>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6" name="Straight Arrow Connector 35"/>
          <p:cNvCxnSpPr/>
          <p:nvPr/>
        </p:nvCxnSpPr>
        <p:spPr bwMode="auto">
          <a:xfrm>
            <a:off x="7390178" y="2848634"/>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7" name="Straight Arrow Connector 36"/>
          <p:cNvCxnSpPr/>
          <p:nvPr/>
        </p:nvCxnSpPr>
        <p:spPr bwMode="auto">
          <a:xfrm>
            <a:off x="7385992" y="3888182"/>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cxnSp>
        <p:nvCxnSpPr>
          <p:cNvPr id="38" name="Straight Arrow Connector 37"/>
          <p:cNvCxnSpPr/>
          <p:nvPr/>
        </p:nvCxnSpPr>
        <p:spPr bwMode="auto">
          <a:xfrm>
            <a:off x="7368593" y="5140626"/>
            <a:ext cx="800330" cy="8698"/>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39" name="TextBox 38"/>
          <p:cNvSpPr txBox="1"/>
          <p:nvPr/>
        </p:nvSpPr>
        <p:spPr>
          <a:xfrm>
            <a:off x="817730" y="1374209"/>
            <a:ext cx="10247317" cy="1077218"/>
          </a:xfrm>
          <a:prstGeom prst="rect">
            <a:avLst/>
          </a:prstGeom>
          <a:noFill/>
        </p:spPr>
        <p:txBody>
          <a:bodyPr wrap="none" rtlCol="0">
            <a:spAutoFit/>
          </a:bodyPr>
          <a:lstStyle/>
          <a:p>
            <a:r>
              <a:rPr lang="en-US" dirty="0"/>
              <a:t>The controlling host sends the state information update</a:t>
            </a:r>
          </a:p>
          <a:p>
            <a:r>
              <a:rPr lang="en-US" dirty="0"/>
              <a:t>via one of the standards to other hosts</a:t>
            </a:r>
          </a:p>
        </p:txBody>
      </p:sp>
      <p:sp>
        <p:nvSpPr>
          <p:cNvPr id="40" name="TextBox 39"/>
          <p:cNvSpPr txBox="1"/>
          <p:nvPr/>
        </p:nvSpPr>
        <p:spPr>
          <a:xfrm>
            <a:off x="3949460" y="5670788"/>
            <a:ext cx="4970231" cy="584776"/>
          </a:xfrm>
          <a:prstGeom prst="rect">
            <a:avLst/>
          </a:prstGeom>
          <a:noFill/>
        </p:spPr>
        <p:txBody>
          <a:bodyPr wrap="none" rtlCol="0">
            <a:spAutoFit/>
          </a:bodyPr>
          <a:lstStyle/>
          <a:p>
            <a:r>
              <a:rPr lang="en-US" dirty="0">
                <a:solidFill>
                  <a:srgbClr val="FF0000"/>
                </a:solidFill>
              </a:rPr>
              <a:t>State Information Updates</a:t>
            </a:r>
          </a:p>
        </p:txBody>
      </p:sp>
    </p:spTree>
    <p:extLst>
      <p:ext uri="{BB962C8B-B14F-4D97-AF65-F5344CB8AC3E}">
        <p14:creationId xmlns:p14="http://schemas.microsoft.com/office/powerpoint/2010/main" val="178577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a:t>
            </a:r>
          </a:p>
        </p:txBody>
      </p:sp>
      <p:sp>
        <p:nvSpPr>
          <p:cNvPr id="3" name="Content Placeholder 2"/>
          <p:cNvSpPr>
            <a:spLocks noGrp="1"/>
          </p:cNvSpPr>
          <p:nvPr>
            <p:ph idx="1"/>
          </p:nvPr>
        </p:nvSpPr>
        <p:spPr>
          <a:xfrm>
            <a:off x="593061" y="1053389"/>
            <a:ext cx="11459239" cy="4890211"/>
          </a:xfrm>
        </p:spPr>
        <p:txBody>
          <a:bodyPr/>
          <a:lstStyle/>
          <a:p>
            <a:r>
              <a:rPr lang="en-US" sz="3600" dirty="0"/>
              <a:t>Used on test ranges; often the “L” in Live-Virtual-Constructive simulations.</a:t>
            </a:r>
          </a:p>
          <a:p>
            <a:r>
              <a:rPr lang="en-US" sz="3600" dirty="0"/>
              <a:t>Designed for real-time and embedded systems, actual sensor systems, etc.</a:t>
            </a:r>
          </a:p>
          <a:p>
            <a:r>
              <a:rPr lang="en-US" sz="3600" dirty="0"/>
              <a:t>In effect, it is thinly disguised CORBA distributed objects with multiple new features to help it work in a simulation environment.</a:t>
            </a:r>
          </a:p>
          <a:p>
            <a:r>
              <a:rPr lang="en-US" sz="3600" dirty="0"/>
              <a:t>Can gateway it to other standards, such as DIS or HLA.</a:t>
            </a:r>
          </a:p>
          <a:p>
            <a:r>
              <a:rPr lang="en-US" sz="3600" dirty="0"/>
              <a:t>See </a:t>
            </a:r>
            <a:r>
              <a:rPr lang="en-US" sz="3600" dirty="0">
                <a:hlinkClick r:id="rId3"/>
              </a:rPr>
              <a:t>http://tena-sda.org</a:t>
            </a:r>
            <a:endParaRPr lang="en-US" sz="36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12</a:t>
            </a:fld>
            <a:endParaRPr lang="en-US" dirty="0"/>
          </a:p>
        </p:txBody>
      </p:sp>
      <p:pic>
        <p:nvPicPr>
          <p:cNvPr id="5" name="Picture 4"/>
          <p:cNvPicPr>
            <a:picLocks noChangeAspect="1"/>
          </p:cNvPicPr>
          <p:nvPr/>
        </p:nvPicPr>
        <p:blipFill>
          <a:blip r:embed="rId4"/>
          <a:stretch>
            <a:fillRect/>
          </a:stretch>
        </p:blipFill>
        <p:spPr>
          <a:xfrm>
            <a:off x="8432800" y="5384800"/>
            <a:ext cx="1625600" cy="1473200"/>
          </a:xfrm>
          <a:prstGeom prst="rect">
            <a:avLst/>
          </a:prstGeom>
        </p:spPr>
      </p:pic>
    </p:spTree>
    <p:extLst>
      <p:ext uri="{BB962C8B-B14F-4D97-AF65-F5344CB8AC3E}">
        <p14:creationId xmlns:p14="http://schemas.microsoft.com/office/powerpoint/2010/main" val="23113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Architecture (HLA)</a:t>
            </a:r>
          </a:p>
        </p:txBody>
      </p:sp>
      <p:sp>
        <p:nvSpPr>
          <p:cNvPr id="3" name="Content Placeholder 2"/>
          <p:cNvSpPr>
            <a:spLocks noGrp="1"/>
          </p:cNvSpPr>
          <p:nvPr>
            <p:ph idx="1"/>
          </p:nvPr>
        </p:nvSpPr>
        <p:spPr/>
        <p:txBody>
          <a:bodyPr/>
          <a:lstStyle/>
          <a:p>
            <a:r>
              <a:rPr lang="en-US" dirty="0"/>
              <a:t>HLA is very general and intended to cover most defense modeling domains including training, analysis, and engineering in addition to virtual worlds.</a:t>
            </a:r>
          </a:p>
          <a:p>
            <a:r>
              <a:rPr lang="en-US" dirty="0"/>
              <a:t>Participants communicate via an agreed-upon </a:t>
            </a:r>
            <a:r>
              <a:rPr lang="en-US" i="1" dirty="0"/>
              <a:t>Federation Object Model</a:t>
            </a:r>
            <a:r>
              <a:rPr lang="en-US" dirty="0"/>
              <a:t> (FOM) and an API associated with a </a:t>
            </a:r>
            <a:r>
              <a:rPr lang="en-US" i="1" dirty="0"/>
              <a:t>Run-Time Infrastructure </a:t>
            </a:r>
            <a:r>
              <a:rPr lang="en-US" dirty="0"/>
              <a:t>(RTI).</a:t>
            </a:r>
          </a:p>
          <a:p>
            <a:r>
              <a:rPr lang="en-US" dirty="0"/>
              <a:t>Specification is maintained by SISO (http://sisostds.org), is IEEE standard 1516 and has implementations by</a:t>
            </a:r>
          </a:p>
          <a:p>
            <a:pPr lvl="1"/>
            <a:r>
              <a:rPr lang="en-US" dirty="0"/>
              <a:t>MAK (</a:t>
            </a:r>
            <a:r>
              <a:rPr lang="en-US" dirty="0">
                <a:hlinkClick r:id="rId3"/>
              </a:rPr>
              <a:t>http://www.mak.com</a:t>
            </a:r>
            <a:r>
              <a:rPr lang="en-US" dirty="0"/>
              <a:t>), </a:t>
            </a:r>
          </a:p>
          <a:p>
            <a:pPr lvl="1"/>
            <a:r>
              <a:rPr lang="en-US" dirty="0"/>
              <a:t>Pitch (</a:t>
            </a:r>
            <a:r>
              <a:rPr lang="en-US" dirty="0">
                <a:hlinkClick r:id="rId4"/>
              </a:rPr>
              <a:t>http://www.pitch.se</a:t>
            </a:r>
            <a:r>
              <a:rPr lang="en-US" dirty="0"/>
              <a:t>),  </a:t>
            </a:r>
          </a:p>
          <a:p>
            <a:pPr lvl="1"/>
            <a:r>
              <a:rPr lang="en-US" dirty="0"/>
              <a:t>Portico (older version) (</a:t>
            </a:r>
            <a:r>
              <a:rPr lang="en-US" dirty="0">
                <a:hlinkClick r:id="rId5"/>
              </a:rPr>
              <a:t>http://porticoproject.org</a:t>
            </a:r>
            <a:r>
              <a:rPr lang="en-US" dirty="0"/>
              <a:t>) and others.</a:t>
            </a:r>
          </a:p>
          <a:p>
            <a:r>
              <a:rPr lang="en-US" dirty="0">
                <a:hlinkClick r:id="rId6"/>
              </a:rPr>
              <a:t>http://www.pitch.se/hlatutorial</a:t>
            </a:r>
            <a:r>
              <a:rPr lang="en-US" dirty="0"/>
              <a:t> is a good introduction to HLA.</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13</a:t>
            </a:fld>
            <a:endParaRPr lang="en-US" dirty="0"/>
          </a:p>
        </p:txBody>
      </p:sp>
    </p:spTree>
    <p:extLst>
      <p:ext uri="{BB962C8B-B14F-4D97-AF65-F5344CB8AC3E}">
        <p14:creationId xmlns:p14="http://schemas.microsoft.com/office/powerpoint/2010/main" val="1037246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Interactive Simulation (DIS)</a:t>
            </a:r>
          </a:p>
        </p:txBody>
      </p:sp>
      <p:sp>
        <p:nvSpPr>
          <p:cNvPr id="3" name="Content Placeholder 2"/>
          <p:cNvSpPr>
            <a:spLocks noGrp="1"/>
          </p:cNvSpPr>
          <p:nvPr>
            <p:ph idx="1"/>
          </p:nvPr>
        </p:nvSpPr>
        <p:spPr>
          <a:xfrm>
            <a:off x="593061" y="1053389"/>
            <a:ext cx="10928351" cy="5175192"/>
          </a:xfrm>
        </p:spPr>
        <p:txBody>
          <a:bodyPr/>
          <a:lstStyle/>
          <a:p>
            <a:r>
              <a:rPr lang="en-US" dirty="0"/>
              <a:t>DIS was the first standard to tackle these problems in a systematic way.</a:t>
            </a:r>
          </a:p>
          <a:p>
            <a:r>
              <a:rPr lang="en-US" dirty="0"/>
              <a:t>Originated in the SIMNET project in the 80’s. DARPA supported converting the SIMNET research into a standard; SISO developed the standard and took it to IEEE for formal approval. </a:t>
            </a:r>
          </a:p>
          <a:p>
            <a:r>
              <a:rPr lang="en-US" dirty="0"/>
              <a:t>Anyone can get standard from IEEE, implement it, and participate in simulation.</a:t>
            </a:r>
          </a:p>
          <a:p>
            <a:endParaRPr lang="en-US" dirty="0"/>
          </a:p>
          <a:p>
            <a:r>
              <a:rPr lang="en-US" dirty="0"/>
              <a:t>Development of standard continues; updated DIS standard version 7 is the current approved version. SISO maintains DIS, presents it to IEEE for approval.</a:t>
            </a:r>
          </a:p>
          <a:p>
            <a:r>
              <a:rPr lang="en-US" dirty="0"/>
              <a:t>Substantial commercial support, open source implementations, many home grown implementations of portions of the standard.</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14</a:t>
            </a:fld>
            <a:endParaRPr lang="en-US" dirty="0"/>
          </a:p>
        </p:txBody>
      </p:sp>
    </p:spTree>
    <p:extLst>
      <p:ext uri="{BB962C8B-B14F-4D97-AF65-F5344CB8AC3E}">
        <p14:creationId xmlns:p14="http://schemas.microsoft.com/office/powerpoint/2010/main" val="411513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4" y="0"/>
            <a:ext cx="8617226" cy="841248"/>
          </a:xfrm>
        </p:spPr>
        <p:txBody>
          <a:bodyPr/>
          <a:lstStyle/>
          <a:p>
            <a:r>
              <a:rPr lang="en-US" dirty="0"/>
              <a:t>Distributed Interactive Simulation (DIS) functionality</a:t>
            </a:r>
          </a:p>
        </p:txBody>
      </p:sp>
      <p:sp>
        <p:nvSpPr>
          <p:cNvPr id="3" name="Content Placeholder 2"/>
          <p:cNvSpPr>
            <a:spLocks noGrp="1"/>
          </p:cNvSpPr>
          <p:nvPr>
            <p:ph idx="1"/>
          </p:nvPr>
        </p:nvSpPr>
        <p:spPr/>
        <p:txBody>
          <a:bodyPr/>
          <a:lstStyle/>
          <a:p>
            <a:r>
              <a:rPr lang="en-US" sz="3600" dirty="0"/>
              <a:t>What does DIS support?</a:t>
            </a:r>
          </a:p>
          <a:p>
            <a:pPr lvl="1">
              <a:spcBef>
                <a:spcPts val="1200"/>
              </a:spcBef>
            </a:pPr>
            <a:r>
              <a:rPr lang="en-US" sz="3200" dirty="0"/>
              <a:t>A standardized way to exchange messages about entities in a shared distributed virtual world</a:t>
            </a:r>
          </a:p>
          <a:p>
            <a:pPr lvl="1"/>
            <a:endParaRPr lang="en-US" sz="3200" dirty="0"/>
          </a:p>
          <a:p>
            <a:pPr lvl="1"/>
            <a:r>
              <a:rPr lang="en-US" sz="3200" dirty="0"/>
              <a:t>Common semantics for coordinate systems and other information, such as how to describe and specify entities</a:t>
            </a:r>
          </a:p>
          <a:p>
            <a:pPr lvl="1"/>
            <a:endParaRPr lang="en-US" sz="3200" dirty="0"/>
          </a:p>
          <a:p>
            <a:pPr lvl="1"/>
            <a:r>
              <a:rPr lang="en-US" sz="3200" dirty="0"/>
              <a:t>Common practices to ensure interoperability among simulations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15</a:t>
            </a:fld>
            <a:endParaRPr lang="en-US" dirty="0"/>
          </a:p>
        </p:txBody>
      </p:sp>
    </p:spTree>
    <p:extLst>
      <p:ext uri="{BB962C8B-B14F-4D97-AF65-F5344CB8AC3E}">
        <p14:creationId xmlns:p14="http://schemas.microsoft.com/office/powerpoint/2010/main" val="277055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Networking: the Protocol Stack</a:t>
            </a:r>
          </a:p>
        </p:txBody>
      </p:sp>
      <p:sp>
        <p:nvSpPr>
          <p:cNvPr id="3" name="Content Placeholder 2"/>
          <p:cNvSpPr>
            <a:spLocks noGrp="1"/>
          </p:cNvSpPr>
          <p:nvPr>
            <p:ph idx="1"/>
          </p:nvPr>
        </p:nvSpPr>
        <p:spPr>
          <a:xfrm>
            <a:off x="593061" y="1053389"/>
            <a:ext cx="11309379" cy="4890211"/>
          </a:xfrm>
        </p:spPr>
        <p:txBody>
          <a:bodyPr/>
          <a:lstStyle/>
          <a:p>
            <a:r>
              <a:rPr lang="en-US" sz="3200" dirty="0"/>
              <a:t>DIS defines the format of the messages, but doesn’t specify how to get the messages from one host to another. Almost always this is done via TCP/IP network protocol.</a:t>
            </a:r>
          </a:p>
          <a:p>
            <a:r>
              <a:rPr lang="en-US" sz="3200" dirty="0"/>
              <a:t>Knowing network basics helps you be a better simulation designer/user!</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16</a:t>
            </a:fld>
            <a:endParaRPr lang="en-US" dirty="0"/>
          </a:p>
        </p:txBody>
      </p:sp>
      <p:sp>
        <p:nvSpPr>
          <p:cNvPr id="12" name="TextBox 11"/>
          <p:cNvSpPr txBox="1"/>
          <p:nvPr/>
        </p:nvSpPr>
        <p:spPr>
          <a:xfrm>
            <a:off x="191004" y="3462934"/>
            <a:ext cx="1706471" cy="1200329"/>
          </a:xfrm>
          <a:prstGeom prst="rect">
            <a:avLst/>
          </a:prstGeom>
          <a:noFill/>
        </p:spPr>
        <p:txBody>
          <a:bodyPr wrap="square" rtlCol="0">
            <a:spAutoFit/>
          </a:bodyPr>
          <a:lstStyle/>
          <a:p>
            <a:pPr algn="ctr"/>
            <a:r>
              <a:rPr lang="en-US" sz="2400" dirty="0"/>
              <a:t>DIS software libraries</a:t>
            </a:r>
          </a:p>
        </p:txBody>
      </p:sp>
      <p:sp>
        <p:nvSpPr>
          <p:cNvPr id="13" name="TextBox 12"/>
          <p:cNvSpPr txBox="1"/>
          <p:nvPr/>
        </p:nvSpPr>
        <p:spPr>
          <a:xfrm>
            <a:off x="8872888" y="3725509"/>
            <a:ext cx="2904741" cy="2308324"/>
          </a:xfrm>
          <a:prstGeom prst="rect">
            <a:avLst/>
          </a:prstGeom>
          <a:noFill/>
        </p:spPr>
        <p:txBody>
          <a:bodyPr wrap="square" rtlCol="0">
            <a:spAutoFit/>
          </a:bodyPr>
          <a:lstStyle/>
          <a:p>
            <a:r>
              <a:rPr lang="en-US" sz="2400" dirty="0"/>
              <a:t>Message passing</a:t>
            </a:r>
          </a:p>
          <a:p>
            <a:r>
              <a:rPr lang="en-US" sz="2400" dirty="0"/>
              <a:t>between hosts: </a:t>
            </a:r>
          </a:p>
          <a:p>
            <a:r>
              <a:rPr lang="en-US" sz="2400" dirty="0"/>
              <a:t>TCP/IP protocol, implemented by </a:t>
            </a:r>
          </a:p>
          <a:p>
            <a:r>
              <a:rPr lang="en-US" sz="2400" dirty="0"/>
              <a:t>each host machine’s operating  system</a:t>
            </a:r>
          </a:p>
        </p:txBody>
      </p:sp>
      <p:grpSp>
        <p:nvGrpSpPr>
          <p:cNvPr id="9" name="Group 8"/>
          <p:cNvGrpSpPr/>
          <p:nvPr/>
        </p:nvGrpSpPr>
        <p:grpSpPr>
          <a:xfrm>
            <a:off x="1513074" y="3526846"/>
            <a:ext cx="7032728" cy="2438400"/>
            <a:chOff x="2743200" y="3200400"/>
            <a:chExt cx="7032728" cy="2438400"/>
          </a:xfrm>
        </p:grpSpPr>
        <p:sp>
          <p:nvSpPr>
            <p:cNvPr id="5" name="Rectangle 4"/>
            <p:cNvSpPr/>
            <p:nvPr/>
          </p:nvSpPr>
          <p:spPr>
            <a:xfrm>
              <a:off x="3657599" y="5029200"/>
              <a:ext cx="5320027"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Link and Physical</a:t>
              </a:r>
            </a:p>
          </p:txBody>
        </p:sp>
        <p:sp>
          <p:nvSpPr>
            <p:cNvPr id="6" name="Rectangle 5"/>
            <p:cNvSpPr/>
            <p:nvPr/>
          </p:nvSpPr>
          <p:spPr>
            <a:xfrm>
              <a:off x="3653498" y="4419600"/>
              <a:ext cx="530262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IP</a:t>
              </a:r>
            </a:p>
          </p:txBody>
        </p:sp>
        <p:sp>
          <p:nvSpPr>
            <p:cNvPr id="7" name="Rectangle 6"/>
            <p:cNvSpPr/>
            <p:nvPr/>
          </p:nvSpPr>
          <p:spPr>
            <a:xfrm>
              <a:off x="3657600" y="3810000"/>
              <a:ext cx="264065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TCP Sockets</a:t>
              </a:r>
            </a:p>
          </p:txBody>
        </p:sp>
        <p:sp>
          <p:nvSpPr>
            <p:cNvPr id="10" name="Rectangle 9"/>
            <p:cNvSpPr/>
            <p:nvPr/>
          </p:nvSpPr>
          <p:spPr>
            <a:xfrm>
              <a:off x="3657600" y="3200400"/>
              <a:ext cx="530262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Application</a:t>
              </a:r>
            </a:p>
          </p:txBody>
        </p:sp>
        <p:sp>
          <p:nvSpPr>
            <p:cNvPr id="16" name="Right Brace 15"/>
            <p:cNvSpPr/>
            <p:nvPr/>
          </p:nvSpPr>
          <p:spPr>
            <a:xfrm>
              <a:off x="9064728" y="3799225"/>
              <a:ext cx="711200" cy="1752600"/>
            </a:xfrm>
            <a:prstGeom prst="rightBrace">
              <a:avLst>
                <a:gd name="adj1" fmla="val 8333"/>
                <a:gd name="adj2" fmla="val 51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Left Brace 16"/>
            <p:cNvSpPr/>
            <p:nvPr/>
          </p:nvSpPr>
          <p:spPr>
            <a:xfrm>
              <a:off x="2743200" y="3200400"/>
              <a:ext cx="508000" cy="6096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0" name="Rectangle 19"/>
            <p:cNvSpPr/>
            <p:nvPr/>
          </p:nvSpPr>
          <p:spPr>
            <a:xfrm>
              <a:off x="6315385" y="3820757"/>
              <a:ext cx="2640658"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UDP Sockets</a:t>
              </a:r>
            </a:p>
          </p:txBody>
        </p:sp>
      </p:grpSp>
    </p:spTree>
    <p:extLst>
      <p:ext uri="{BB962C8B-B14F-4D97-AF65-F5344CB8AC3E}">
        <p14:creationId xmlns:p14="http://schemas.microsoft.com/office/powerpoint/2010/main" val="1709123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TCP/IP and UDP</a:t>
            </a:r>
          </a:p>
        </p:txBody>
      </p:sp>
      <p:sp>
        <p:nvSpPr>
          <p:cNvPr id="3" name="Content Placeholder 2"/>
          <p:cNvSpPr>
            <a:spLocks noGrp="1"/>
          </p:cNvSpPr>
          <p:nvPr>
            <p:ph idx="1"/>
          </p:nvPr>
        </p:nvSpPr>
        <p:spPr>
          <a:xfrm>
            <a:off x="593062" y="1053389"/>
            <a:ext cx="10789784" cy="5367913"/>
          </a:xfrm>
        </p:spPr>
        <p:txBody>
          <a:bodyPr/>
          <a:lstStyle/>
          <a:p>
            <a:r>
              <a:rPr lang="en-US" sz="2400" dirty="0"/>
              <a:t>TCP sockets have higher latency, higher </a:t>
            </a:r>
            <a:r>
              <a:rPr lang="en-US" sz="2400" i="1" dirty="0"/>
              <a:t>jitter</a:t>
            </a:r>
            <a:r>
              <a:rPr lang="en-US" sz="2400" dirty="0"/>
              <a:t> (variation in latency), and doesn’t scale to large numbers of hosts as well.</a:t>
            </a:r>
          </a:p>
          <a:p>
            <a:endParaRPr lang="en-US" sz="2400" dirty="0"/>
          </a:p>
          <a:p>
            <a:r>
              <a:rPr lang="en-US" sz="2400" dirty="0"/>
              <a:t>UDP sockets have lower latency, lower jitter, scales to large numbers of participants better, but are unreliable.</a:t>
            </a:r>
          </a:p>
          <a:p>
            <a:r>
              <a:rPr lang="en-US" sz="2400" dirty="0"/>
              <a:t>DIS typically uses UDP, steadily streaming updates.  </a:t>
            </a:r>
          </a:p>
          <a:p>
            <a:r>
              <a:rPr lang="en-US" sz="2400" dirty="0"/>
              <a:t>Hold on—UDP is </a:t>
            </a:r>
            <a:r>
              <a:rPr lang="en-US" sz="2400" i="1" dirty="0"/>
              <a:t>unreliable</a:t>
            </a:r>
            <a:r>
              <a:rPr lang="en-US" sz="2400" dirty="0"/>
              <a:t>? What’s up with that?</a:t>
            </a:r>
          </a:p>
          <a:p>
            <a:pPr lvl="1"/>
            <a:r>
              <a:rPr lang="en-US" dirty="0"/>
              <a:t>Individual UDP messages may be dropped by the network; there’s no guarantee that each UDP message will be delivered. This tradeoff achieves lower latency and jitter, which in turn brings better scalability.</a:t>
            </a:r>
          </a:p>
          <a:p>
            <a:pPr lvl="1"/>
            <a:r>
              <a:rPr lang="en-US" dirty="0"/>
              <a:t>Not as big a deal as it might seem. If we get position updates from entity every 1/30</a:t>
            </a:r>
            <a:r>
              <a:rPr lang="en-US" baseline="30000" dirty="0"/>
              <a:t>th</a:t>
            </a:r>
            <a:r>
              <a:rPr lang="en-US" dirty="0"/>
              <a:t> of a second, does it matter if we drop one?  Better information is coming along shortly, so why resend dropped messages?</a:t>
            </a:r>
          </a:p>
          <a:p>
            <a:pPr lvl="1"/>
            <a:endParaRPr lang="en-US" dirty="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17</a:t>
            </a:fld>
            <a:endParaRPr lang="en-US" dirty="0"/>
          </a:p>
        </p:txBody>
      </p:sp>
    </p:spTree>
    <p:extLst>
      <p:ext uri="{BB962C8B-B14F-4D97-AF65-F5344CB8AC3E}">
        <p14:creationId xmlns:p14="http://schemas.microsoft.com/office/powerpoint/2010/main" val="321778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Messages</a:t>
            </a:r>
          </a:p>
        </p:txBody>
      </p:sp>
      <p:sp>
        <p:nvSpPr>
          <p:cNvPr id="3" name="Content Placeholder 2"/>
          <p:cNvSpPr>
            <a:spLocks noGrp="1"/>
          </p:cNvSpPr>
          <p:nvPr>
            <p:ph idx="1"/>
          </p:nvPr>
        </p:nvSpPr>
        <p:spPr/>
        <p:txBody>
          <a:bodyPr/>
          <a:lstStyle/>
          <a:p>
            <a:r>
              <a:rPr lang="en-US" dirty="0"/>
              <a:t>We know </a:t>
            </a:r>
            <a:r>
              <a:rPr lang="en-US" b="1" dirty="0"/>
              <a:t>what</a:t>
            </a:r>
            <a:r>
              <a:rPr lang="en-US" dirty="0"/>
              <a:t> we want to do: send a message that tells another host what the state of an entity is.</a:t>
            </a:r>
          </a:p>
          <a:p>
            <a:endParaRPr lang="en-US" dirty="0"/>
          </a:p>
          <a:p>
            <a:r>
              <a:rPr lang="en-US" dirty="0"/>
              <a:t>We know </a:t>
            </a:r>
            <a:r>
              <a:rPr lang="en-US" b="1" dirty="0"/>
              <a:t>how</a:t>
            </a:r>
            <a:r>
              <a:rPr lang="en-US" dirty="0"/>
              <a:t> we do this: send the message via TCP/IP, typically in a UDP message over broadcast or multicast.</a:t>
            </a:r>
          </a:p>
          <a:p>
            <a:endParaRPr lang="en-US" dirty="0"/>
          </a:p>
          <a:p>
            <a:r>
              <a:rPr lang="en-US" dirty="0"/>
              <a:t>What is </a:t>
            </a:r>
            <a:r>
              <a:rPr lang="en-US" b="1" dirty="0"/>
              <a:t>actual format </a:t>
            </a:r>
            <a:r>
              <a:rPr lang="en-US" dirty="0"/>
              <a:t>of the messages? That is specified by the DIS standard. </a:t>
            </a:r>
          </a:p>
          <a:p>
            <a:pPr lvl="1"/>
            <a:r>
              <a:rPr lang="en-US" dirty="0"/>
              <a:t>There are dozens of possible messages to send, relating to everything from logistics to electronic warfare to radio communications.</a:t>
            </a:r>
          </a:p>
          <a:p>
            <a:pPr lvl="1"/>
            <a:r>
              <a:rPr lang="en-US" dirty="0"/>
              <a:t>Each message type is called a “Protocol Data Unit” (PDU).</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18</a:t>
            </a:fld>
            <a:endParaRPr lang="en-US" dirty="0"/>
          </a:p>
        </p:txBody>
      </p:sp>
    </p:spTree>
    <p:extLst>
      <p:ext uri="{BB962C8B-B14F-4D97-AF65-F5344CB8AC3E}">
        <p14:creationId xmlns:p14="http://schemas.microsoft.com/office/powerpoint/2010/main" val="3511124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Messages</a:t>
            </a:r>
          </a:p>
        </p:txBody>
      </p:sp>
      <p:sp>
        <p:nvSpPr>
          <p:cNvPr id="4" name="Rounded Rectangle 3"/>
          <p:cNvSpPr/>
          <p:nvPr/>
        </p:nvSpPr>
        <p:spPr bwMode="auto">
          <a:xfrm>
            <a:off x="5040099" y="1058276"/>
            <a:ext cx="2056360"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PDU</a:t>
            </a:r>
          </a:p>
        </p:txBody>
      </p:sp>
      <p:sp>
        <p:nvSpPr>
          <p:cNvPr id="5" name="Rounded Rectangle 4"/>
          <p:cNvSpPr/>
          <p:nvPr/>
        </p:nvSpPr>
        <p:spPr bwMode="auto">
          <a:xfrm>
            <a:off x="887058" y="2208478"/>
            <a:ext cx="3689351"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Entity Information</a:t>
            </a:r>
          </a:p>
        </p:txBody>
      </p:sp>
      <p:sp>
        <p:nvSpPr>
          <p:cNvPr id="6" name="Rounded Rectangle 5"/>
          <p:cNvSpPr/>
          <p:nvPr/>
        </p:nvSpPr>
        <p:spPr bwMode="auto">
          <a:xfrm>
            <a:off x="263683" y="3298207"/>
            <a:ext cx="2679736"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Entity State</a:t>
            </a:r>
          </a:p>
        </p:txBody>
      </p:sp>
      <p:sp>
        <p:nvSpPr>
          <p:cNvPr id="7" name="Rounded Rectangle 6"/>
          <p:cNvSpPr/>
          <p:nvPr/>
        </p:nvSpPr>
        <p:spPr bwMode="auto">
          <a:xfrm>
            <a:off x="3249017" y="3314541"/>
            <a:ext cx="2679736"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Collision</a:t>
            </a:r>
          </a:p>
        </p:txBody>
      </p:sp>
      <p:sp>
        <p:nvSpPr>
          <p:cNvPr id="8" name="Rounded Rectangle 7"/>
          <p:cNvSpPr/>
          <p:nvPr/>
        </p:nvSpPr>
        <p:spPr bwMode="auto">
          <a:xfrm>
            <a:off x="6090038" y="2255051"/>
            <a:ext cx="3689351"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Warfare</a:t>
            </a:r>
          </a:p>
        </p:txBody>
      </p:sp>
      <p:sp>
        <p:nvSpPr>
          <p:cNvPr id="9" name="Rounded Rectangle 8"/>
          <p:cNvSpPr/>
          <p:nvPr/>
        </p:nvSpPr>
        <p:spPr bwMode="auto">
          <a:xfrm>
            <a:off x="6355314" y="3315760"/>
            <a:ext cx="1648364"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Fire</a:t>
            </a:r>
          </a:p>
        </p:txBody>
      </p:sp>
      <p:sp>
        <p:nvSpPr>
          <p:cNvPr id="10" name="Rounded Rectangle 9"/>
          <p:cNvSpPr/>
          <p:nvPr/>
        </p:nvSpPr>
        <p:spPr bwMode="auto">
          <a:xfrm>
            <a:off x="8473751" y="3301857"/>
            <a:ext cx="1949173"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Detonate</a:t>
            </a:r>
          </a:p>
        </p:txBody>
      </p:sp>
      <p:cxnSp>
        <p:nvCxnSpPr>
          <p:cNvPr id="12" name="Straight Connector 11"/>
          <p:cNvCxnSpPr>
            <a:stCxn id="4" idx="2"/>
            <a:endCxn id="5" idx="0"/>
          </p:cNvCxnSpPr>
          <p:nvPr/>
        </p:nvCxnSpPr>
        <p:spPr bwMode="auto">
          <a:xfrm flipH="1">
            <a:off x="2731734" y="1678123"/>
            <a:ext cx="3336545" cy="530355"/>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4" name="Straight Connector 13"/>
          <p:cNvCxnSpPr>
            <a:endCxn id="6" idx="0"/>
          </p:cNvCxnSpPr>
          <p:nvPr/>
        </p:nvCxnSpPr>
        <p:spPr bwMode="auto">
          <a:xfrm flipH="1">
            <a:off x="1603552" y="2798087"/>
            <a:ext cx="1208825" cy="50012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p:cNvCxnSpPr>
            <a:stCxn id="5" idx="2"/>
            <a:endCxn id="7" idx="0"/>
          </p:cNvCxnSpPr>
          <p:nvPr/>
        </p:nvCxnSpPr>
        <p:spPr bwMode="auto">
          <a:xfrm>
            <a:off x="2731733" y="2828325"/>
            <a:ext cx="1857152" cy="486217"/>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a:endCxn id="8" idx="0"/>
          </p:cNvCxnSpPr>
          <p:nvPr/>
        </p:nvCxnSpPr>
        <p:spPr bwMode="auto">
          <a:xfrm>
            <a:off x="6128761" y="1708360"/>
            <a:ext cx="1805953" cy="54669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a:stCxn id="8" idx="2"/>
            <a:endCxn id="9" idx="0"/>
          </p:cNvCxnSpPr>
          <p:nvPr/>
        </p:nvCxnSpPr>
        <p:spPr bwMode="auto">
          <a:xfrm flipH="1">
            <a:off x="7179497" y="2874898"/>
            <a:ext cx="755217" cy="44086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2" name="Straight Connector 21"/>
          <p:cNvCxnSpPr>
            <a:stCxn id="8" idx="2"/>
            <a:endCxn id="10" idx="0"/>
          </p:cNvCxnSpPr>
          <p:nvPr/>
        </p:nvCxnSpPr>
        <p:spPr bwMode="auto">
          <a:xfrm>
            <a:off x="7934713" y="2874897"/>
            <a:ext cx="1513624" cy="42696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5" name="Rounded Rectangle 24"/>
          <p:cNvSpPr/>
          <p:nvPr/>
        </p:nvSpPr>
        <p:spPr bwMode="auto">
          <a:xfrm>
            <a:off x="10200910" y="2228466"/>
            <a:ext cx="1648364" cy="619847"/>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a:t>
            </a:r>
          </a:p>
        </p:txBody>
      </p:sp>
      <p:cxnSp>
        <p:nvCxnSpPr>
          <p:cNvPr id="32" name="Straight Connector 31"/>
          <p:cNvCxnSpPr>
            <a:stCxn id="4" idx="2"/>
            <a:endCxn id="25" idx="0"/>
          </p:cNvCxnSpPr>
          <p:nvPr/>
        </p:nvCxnSpPr>
        <p:spPr bwMode="auto">
          <a:xfrm>
            <a:off x="6068279" y="1678123"/>
            <a:ext cx="4956813" cy="55034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47" name="TextBox 46"/>
          <p:cNvSpPr txBox="1"/>
          <p:nvPr/>
        </p:nvSpPr>
        <p:spPr>
          <a:xfrm>
            <a:off x="1132852" y="4266889"/>
            <a:ext cx="11052898" cy="2062103"/>
          </a:xfrm>
          <a:prstGeom prst="rect">
            <a:avLst/>
          </a:prstGeom>
          <a:noFill/>
        </p:spPr>
        <p:txBody>
          <a:bodyPr wrap="none" rtlCol="0">
            <a:spAutoFit/>
          </a:bodyPr>
          <a:lstStyle/>
          <a:p>
            <a:r>
              <a:rPr lang="en-US" dirty="0"/>
              <a:t>Several dozen different message types (called Protocol Data</a:t>
            </a:r>
          </a:p>
          <a:p>
            <a:r>
              <a:rPr lang="en-US" dirty="0"/>
              <a:t>Units, or PDUs) to describe entity movement, collisions, </a:t>
            </a:r>
          </a:p>
          <a:p>
            <a:r>
              <a:rPr lang="en-US" dirty="0"/>
              <a:t>combat, radio  communications, logistics, and many more. </a:t>
            </a:r>
          </a:p>
          <a:p>
            <a:r>
              <a:rPr lang="en-US" dirty="0"/>
              <a:t>The Entity State PDU is the most widely used.</a:t>
            </a:r>
          </a:p>
        </p:txBody>
      </p:sp>
      <p:sp>
        <p:nvSpPr>
          <p:cNvPr id="23"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a:t>19</a:t>
            </a:r>
          </a:p>
        </p:txBody>
      </p:sp>
    </p:spTree>
    <p:extLst>
      <p:ext uri="{BB962C8B-B14F-4D97-AF65-F5344CB8AC3E}">
        <p14:creationId xmlns:p14="http://schemas.microsoft.com/office/powerpoint/2010/main" val="3929867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0" indent="0">
              <a:lnSpc>
                <a:spcPct val="150000"/>
              </a:lnSpc>
              <a:buNone/>
            </a:pPr>
            <a:r>
              <a:rPr lang="en-US" dirty="0"/>
              <a:t>The learner will be able to…</a:t>
            </a:r>
          </a:p>
          <a:p>
            <a:pPr>
              <a:lnSpc>
                <a:spcPct val="150000"/>
              </a:lnSpc>
            </a:pPr>
            <a:r>
              <a:rPr lang="en-US" dirty="0"/>
              <a:t>Identify what standards are used by distributed simulations for military use.</a:t>
            </a:r>
          </a:p>
          <a:p>
            <a:pPr>
              <a:lnSpc>
                <a:spcPct val="150000"/>
              </a:lnSpc>
            </a:pPr>
            <a:r>
              <a:rPr lang="en-US" dirty="0"/>
              <a:t>Identify what types of communication protocols are used for various networks.</a:t>
            </a:r>
          </a:p>
          <a:p>
            <a:r>
              <a:rPr lang="en-US" dirty="0"/>
              <a:t>Identify what aspects needs to be standardized, and what aspects can be customized, to support diverse simulations with differing models and goals. </a:t>
            </a:r>
          </a:p>
          <a:p>
            <a:r>
              <a:rPr lang="en-US" dirty="0"/>
              <a:t>Identify how DIS techniques for dead reckoning (DR), visual smoothing and distributed collision detection can reduce network traffic.</a:t>
            </a:r>
          </a:p>
          <a:p>
            <a:pPr>
              <a:lnSpc>
                <a:spcPct val="150000"/>
              </a:lnSpc>
            </a:pPr>
            <a:r>
              <a:rPr lang="en-US" dirty="0"/>
              <a:t>Learn prospects for new capabilities expected in Compressed DIS and DISv8.</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a:t>
            </a:fld>
            <a:endParaRPr lang="en-US" dirty="0"/>
          </a:p>
        </p:txBody>
      </p:sp>
      <p:sp>
        <p:nvSpPr>
          <p:cNvPr id="5" name="TextBox 4"/>
          <p:cNvSpPr txBox="1"/>
          <p:nvPr/>
        </p:nvSpPr>
        <p:spPr>
          <a:xfrm>
            <a:off x="11872148" y="6702779"/>
            <a:ext cx="184666" cy="58477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3479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PDU Families are Diverse</a:t>
            </a:r>
          </a:p>
        </p:txBody>
      </p:sp>
      <p:sp>
        <p:nvSpPr>
          <p:cNvPr id="3" name="Content Placeholder 2"/>
          <p:cNvSpPr>
            <a:spLocks noGrp="1"/>
          </p:cNvSpPr>
          <p:nvPr>
            <p:ph idx="1"/>
          </p:nvPr>
        </p:nvSpPr>
        <p:spPr>
          <a:xfrm>
            <a:off x="8137003" y="1053389"/>
            <a:ext cx="3848608" cy="5330049"/>
          </a:xfrm>
        </p:spPr>
        <p:txBody>
          <a:bodyPr/>
          <a:lstStyle/>
          <a:p>
            <a:pPr marL="0" indent="0">
              <a:buNone/>
            </a:pPr>
            <a:r>
              <a:rPr lang="en-US" dirty="0"/>
              <a:t>Credit: from SISO slideset</a:t>
            </a:r>
          </a:p>
          <a:p>
            <a:pPr marL="0" indent="0">
              <a:buNone/>
            </a:pPr>
            <a:r>
              <a:rPr lang="en-US" dirty="0">
                <a:hlinkClick r:id="rId3"/>
              </a:rPr>
              <a:t>IEEE 1278 Distributed Interactive Simulation (DIS) </a:t>
            </a:r>
            <a:r>
              <a:rPr lang="en-US" dirty="0"/>
              <a:t>by Mark McCall and Bob Murray, 26 May 2010.  </a:t>
            </a:r>
          </a:p>
          <a:p>
            <a:pPr marL="0" indent="0">
              <a:buNone/>
            </a:pPr>
            <a:r>
              <a:rPr lang="en-US" dirty="0"/>
              <a:t>Now all stably defined.</a:t>
            </a:r>
          </a:p>
          <a:p>
            <a:endParaRPr lang="en-US" dirty="0"/>
          </a:p>
          <a:p>
            <a:pPr marL="0" indent="0">
              <a:buNone/>
            </a:pPr>
            <a:r>
              <a:rPr lang="en-US" dirty="0"/>
              <a:t>Many people have used and extended DIS Protocol so you can likely find what your system needs to do.</a:t>
            </a:r>
          </a:p>
        </p:txBody>
      </p:sp>
      <p:pic>
        <p:nvPicPr>
          <p:cNvPr id="4" name="Picture 3"/>
          <p:cNvPicPr>
            <a:picLocks noChangeAspect="1"/>
          </p:cNvPicPr>
          <p:nvPr/>
        </p:nvPicPr>
        <p:blipFill>
          <a:blip r:embed="rId4"/>
          <a:stretch>
            <a:fillRect/>
          </a:stretch>
        </p:blipFill>
        <p:spPr>
          <a:xfrm>
            <a:off x="488889" y="1053389"/>
            <a:ext cx="7486068" cy="5147796"/>
          </a:xfrm>
          <a:prstGeom prst="rect">
            <a:avLst/>
          </a:prstGeom>
        </p:spPr>
      </p:pic>
      <p:sp>
        <p:nvSpPr>
          <p:cNvPr id="5"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a:t>20</a:t>
            </a:r>
          </a:p>
        </p:txBody>
      </p:sp>
    </p:spTree>
    <p:extLst>
      <p:ext uri="{BB962C8B-B14F-4D97-AF65-F5344CB8AC3E}">
        <p14:creationId xmlns:p14="http://schemas.microsoft.com/office/powerpoint/2010/main" val="93337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Messages: Entity State PDU</a:t>
            </a:r>
          </a:p>
        </p:txBody>
      </p:sp>
      <p:sp>
        <p:nvSpPr>
          <p:cNvPr id="3" name="Content Placeholder 2"/>
          <p:cNvSpPr>
            <a:spLocks noGrp="1"/>
          </p:cNvSpPr>
          <p:nvPr>
            <p:ph idx="1"/>
          </p:nvPr>
        </p:nvSpPr>
        <p:spPr/>
        <p:txBody>
          <a:bodyPr/>
          <a:lstStyle/>
          <a:p>
            <a:r>
              <a:rPr lang="en-US" dirty="0"/>
              <a:t>We use ESPDU when want to inform other hosts of the position of an entity we control—the most common PDU</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21</a:t>
            </a:fld>
            <a:endParaRPr lang="en-US" dirty="0"/>
          </a:p>
        </p:txBody>
      </p:sp>
      <p:pic>
        <p:nvPicPr>
          <p:cNvPr id="6" name="Picture 5"/>
          <p:cNvPicPr>
            <a:picLocks noChangeAspect="1"/>
          </p:cNvPicPr>
          <p:nvPr/>
        </p:nvPicPr>
        <p:blipFill>
          <a:blip r:embed="rId3"/>
          <a:stretch>
            <a:fillRect/>
          </a:stretch>
        </p:blipFill>
        <p:spPr>
          <a:xfrm>
            <a:off x="645132" y="1920013"/>
            <a:ext cx="5927035" cy="1992014"/>
          </a:xfrm>
          <a:prstGeom prst="rect">
            <a:avLst/>
          </a:prstGeom>
        </p:spPr>
      </p:pic>
      <p:pic>
        <p:nvPicPr>
          <p:cNvPr id="7" name="Picture 6"/>
          <p:cNvPicPr>
            <a:picLocks noChangeAspect="1"/>
          </p:cNvPicPr>
          <p:nvPr/>
        </p:nvPicPr>
        <p:blipFill>
          <a:blip r:embed="rId4"/>
          <a:stretch>
            <a:fillRect/>
          </a:stretch>
        </p:blipFill>
        <p:spPr>
          <a:xfrm>
            <a:off x="1489124" y="4550582"/>
            <a:ext cx="2217339" cy="1663004"/>
          </a:xfrm>
          <a:prstGeom prst="rect">
            <a:avLst/>
          </a:prstGeom>
        </p:spPr>
      </p:pic>
      <p:cxnSp>
        <p:nvCxnSpPr>
          <p:cNvPr id="9" name="Straight Arrow Connector 8"/>
          <p:cNvCxnSpPr>
            <a:endCxn id="7" idx="0"/>
          </p:cNvCxnSpPr>
          <p:nvPr/>
        </p:nvCxnSpPr>
        <p:spPr bwMode="auto">
          <a:xfrm flipH="1">
            <a:off x="2597794" y="3764436"/>
            <a:ext cx="2897" cy="786147"/>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sp>
        <p:nvSpPr>
          <p:cNvPr id="11" name="TextBox 10"/>
          <p:cNvSpPr txBox="1"/>
          <p:nvPr/>
        </p:nvSpPr>
        <p:spPr>
          <a:xfrm>
            <a:off x="4718755" y="3671851"/>
            <a:ext cx="7473245" cy="2677656"/>
          </a:xfrm>
          <a:prstGeom prst="rect">
            <a:avLst/>
          </a:prstGeom>
          <a:noFill/>
        </p:spPr>
        <p:txBody>
          <a:bodyPr wrap="none" rtlCol="0">
            <a:spAutoFit/>
          </a:bodyPr>
          <a:lstStyle/>
          <a:p>
            <a:r>
              <a:rPr lang="en-US" sz="2800" dirty="0"/>
              <a:t>Entity sends ESPDU with</a:t>
            </a:r>
          </a:p>
          <a:p>
            <a:r>
              <a:rPr lang="en-US" sz="2800" dirty="0"/>
              <a:t>• Unique ID</a:t>
            </a:r>
          </a:p>
          <a:p>
            <a:r>
              <a:rPr lang="en-US" sz="2800" dirty="0"/>
              <a:t>• Position (xyz) in standard coordinate system</a:t>
            </a:r>
          </a:p>
          <a:p>
            <a:r>
              <a:rPr lang="en-US" sz="2800" dirty="0"/>
              <a:t>• Orientation</a:t>
            </a:r>
          </a:p>
          <a:p>
            <a:r>
              <a:rPr lang="en-US" sz="2800" dirty="0"/>
              <a:t>• What type of vehicle it is</a:t>
            </a:r>
          </a:p>
          <a:p>
            <a:r>
              <a:rPr lang="en-US" sz="2800" dirty="0"/>
              <a:t>• More</a:t>
            </a:r>
            <a:r>
              <a:rPr lang="is-IS" sz="2800" dirty="0"/>
              <a:t>….</a:t>
            </a:r>
            <a:endParaRPr lang="en-US" sz="2800" dirty="0"/>
          </a:p>
        </p:txBody>
      </p:sp>
    </p:spTree>
    <p:extLst>
      <p:ext uri="{BB962C8B-B14F-4D97-AF65-F5344CB8AC3E}">
        <p14:creationId xmlns:p14="http://schemas.microsoft.com/office/powerpoint/2010/main" val="2928809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Application, Entity ID: a Unique Identifier</a:t>
            </a:r>
          </a:p>
        </p:txBody>
      </p:sp>
      <p:sp>
        <p:nvSpPr>
          <p:cNvPr id="3" name="Content Placeholder 2"/>
          <p:cNvSpPr>
            <a:spLocks noGrp="1"/>
          </p:cNvSpPr>
          <p:nvPr>
            <p:ph idx="1"/>
          </p:nvPr>
        </p:nvSpPr>
        <p:spPr>
          <a:xfrm>
            <a:off x="593061" y="1053389"/>
            <a:ext cx="6832851" cy="4890211"/>
          </a:xfrm>
        </p:spPr>
        <p:txBody>
          <a:bodyPr/>
          <a:lstStyle/>
          <a:p>
            <a:r>
              <a:rPr lang="en-US" i="1" dirty="0"/>
              <a:t>Before</a:t>
            </a:r>
            <a:r>
              <a:rPr lang="en-US" dirty="0"/>
              <a:t> telling entities “hey you there, do that” we need a way to differentiate between entities.</a:t>
            </a:r>
          </a:p>
          <a:p>
            <a:endParaRPr lang="en-US" dirty="0"/>
          </a:p>
          <a:p>
            <a:r>
              <a:rPr lang="en-US" dirty="0"/>
              <a:t>The entity ID is a unique identifier for each simulation object in the world. In DIS this is accomplished via a triplet of three numbers: </a:t>
            </a:r>
            <a:r>
              <a:rPr lang="en-US" i="1" dirty="0"/>
              <a:t>Site</a:t>
            </a:r>
            <a:r>
              <a:rPr lang="en-US" dirty="0"/>
              <a:t>, </a:t>
            </a:r>
            <a:r>
              <a:rPr lang="en-US" i="1" dirty="0"/>
              <a:t>Application</a:t>
            </a:r>
            <a:r>
              <a:rPr lang="en-US" dirty="0"/>
              <a:t>, and </a:t>
            </a:r>
            <a:r>
              <a:rPr lang="en-US" i="1" dirty="0"/>
              <a:t>Entity</a:t>
            </a:r>
            <a:r>
              <a:rPr lang="en-US" dirty="0"/>
              <a:t> ID numbers.</a:t>
            </a:r>
          </a:p>
          <a:p>
            <a:endParaRPr lang="en-US" dirty="0"/>
          </a:p>
          <a:p>
            <a:r>
              <a:rPr lang="en-US" dirty="0"/>
              <a:t>This triplet of three numbers taken together must be unique for each entity.</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22</a:t>
            </a:fld>
            <a:endParaRPr lang="en-US" dirty="0"/>
          </a:p>
        </p:txBody>
      </p:sp>
      <p:pic>
        <p:nvPicPr>
          <p:cNvPr id="5" name="Picture 4"/>
          <p:cNvPicPr>
            <a:picLocks noChangeAspect="1"/>
          </p:cNvPicPr>
          <p:nvPr/>
        </p:nvPicPr>
        <p:blipFill>
          <a:blip r:embed="rId3"/>
          <a:stretch>
            <a:fillRect/>
          </a:stretch>
        </p:blipFill>
        <p:spPr>
          <a:xfrm>
            <a:off x="7555929" y="2524848"/>
            <a:ext cx="4414308" cy="2207154"/>
          </a:xfrm>
          <a:prstGeom prst="rect">
            <a:avLst/>
          </a:prstGeom>
        </p:spPr>
      </p:pic>
    </p:spTree>
    <p:extLst>
      <p:ext uri="{BB962C8B-B14F-4D97-AF65-F5344CB8AC3E}">
        <p14:creationId xmlns:p14="http://schemas.microsoft.com/office/powerpoint/2010/main" val="1549888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Entity IDs</a:t>
            </a:r>
          </a:p>
        </p:txBody>
      </p:sp>
      <p:sp>
        <p:nvSpPr>
          <p:cNvPr id="3" name="Content Placeholder 2"/>
          <p:cNvSpPr>
            <a:spLocks noGrp="1"/>
          </p:cNvSpPr>
          <p:nvPr>
            <p:ph idx="1"/>
          </p:nvPr>
        </p:nvSpPr>
        <p:spPr/>
        <p:txBody>
          <a:bodyPr/>
          <a:lstStyle/>
          <a:p>
            <a:r>
              <a:rPr lang="en-US" dirty="0"/>
              <a:t>Example: before the simulation starts we agree, simulation-wide, on the following arbitrary numbers.  Here are simple possibilities: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63285805"/>
              </p:ext>
            </p:extLst>
          </p:nvPr>
        </p:nvGraphicFramePr>
        <p:xfrm>
          <a:off x="1750389" y="2289312"/>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Site</a:t>
                      </a:r>
                    </a:p>
                  </a:txBody>
                  <a:tcPr marL="121920" marR="121920"/>
                </a:tc>
                <a:tc>
                  <a:txBody>
                    <a:bodyPr/>
                    <a:lstStyle/>
                    <a:p>
                      <a:r>
                        <a:rPr lang="en-US" dirty="0"/>
                        <a:t>Number</a:t>
                      </a:r>
                    </a:p>
                  </a:txBody>
                  <a:tcPr marL="121920" marR="121920"/>
                </a:tc>
                <a:extLst>
                  <a:ext uri="{0D108BD9-81ED-4DB2-BD59-A6C34878D82A}">
                    <a16:rowId xmlns:a16="http://schemas.microsoft.com/office/drawing/2014/main" val="10000"/>
                  </a:ext>
                </a:extLst>
              </a:tr>
              <a:tr h="370840">
                <a:tc>
                  <a:txBody>
                    <a:bodyPr/>
                    <a:lstStyle/>
                    <a:p>
                      <a:r>
                        <a:rPr lang="en-US" dirty="0"/>
                        <a:t>China Lake</a:t>
                      </a:r>
                    </a:p>
                  </a:txBody>
                  <a:tcPr marL="121920" marR="121920"/>
                </a:tc>
                <a:tc>
                  <a:txBody>
                    <a:bodyPr/>
                    <a:lstStyle/>
                    <a:p>
                      <a:r>
                        <a:rPr lang="en-US" dirty="0"/>
                        <a:t>42</a:t>
                      </a:r>
                    </a:p>
                  </a:txBody>
                  <a:tcPr marL="121920" marR="121920"/>
                </a:tc>
                <a:extLst>
                  <a:ext uri="{0D108BD9-81ED-4DB2-BD59-A6C34878D82A}">
                    <a16:rowId xmlns:a16="http://schemas.microsoft.com/office/drawing/2014/main" val="10001"/>
                  </a:ext>
                </a:extLst>
              </a:tr>
              <a:tr h="370840">
                <a:tc>
                  <a:txBody>
                    <a:bodyPr/>
                    <a:lstStyle/>
                    <a:p>
                      <a:r>
                        <a:rPr lang="en-US" dirty="0"/>
                        <a:t>Norfolk</a:t>
                      </a:r>
                    </a:p>
                  </a:txBody>
                  <a:tcPr marL="121920" marR="121920"/>
                </a:tc>
                <a:tc>
                  <a:txBody>
                    <a:bodyPr/>
                    <a:lstStyle/>
                    <a:p>
                      <a:r>
                        <a:rPr lang="en-US" dirty="0"/>
                        <a:t>17</a:t>
                      </a:r>
                    </a:p>
                  </a:txBody>
                  <a:tcPr marL="121920" marR="121920"/>
                </a:tc>
                <a:extLst>
                  <a:ext uri="{0D108BD9-81ED-4DB2-BD59-A6C34878D82A}">
                    <a16:rowId xmlns:a16="http://schemas.microsoft.com/office/drawing/2014/main" val="10002"/>
                  </a:ext>
                </a:extLst>
              </a:tr>
              <a:tr h="370840">
                <a:tc>
                  <a:txBody>
                    <a:bodyPr/>
                    <a:lstStyle/>
                    <a:p>
                      <a:r>
                        <a:rPr lang="en-US" dirty="0"/>
                        <a:t>Orlando</a:t>
                      </a:r>
                    </a:p>
                  </a:txBody>
                  <a:tcPr marL="121920" marR="121920"/>
                </a:tc>
                <a:tc>
                  <a:txBody>
                    <a:bodyPr/>
                    <a:lstStyle/>
                    <a:p>
                      <a:r>
                        <a:rPr lang="en-US" dirty="0"/>
                        <a:t>23</a:t>
                      </a:r>
                    </a:p>
                  </a:txBody>
                  <a:tcPr marL="121920" marR="12192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46584470"/>
              </p:ext>
            </p:extLst>
          </p:nvPr>
        </p:nvGraphicFramePr>
        <p:xfrm>
          <a:off x="1742660" y="4270512"/>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Application</a:t>
                      </a:r>
                    </a:p>
                  </a:txBody>
                  <a:tcPr marL="121920" marR="121920"/>
                </a:tc>
                <a:tc>
                  <a:txBody>
                    <a:bodyPr/>
                    <a:lstStyle/>
                    <a:p>
                      <a:r>
                        <a:rPr lang="en-US" dirty="0"/>
                        <a:t>Number</a:t>
                      </a:r>
                    </a:p>
                  </a:txBody>
                  <a:tcPr marL="121920" marR="121920"/>
                </a:tc>
                <a:extLst>
                  <a:ext uri="{0D108BD9-81ED-4DB2-BD59-A6C34878D82A}">
                    <a16:rowId xmlns:a16="http://schemas.microsoft.com/office/drawing/2014/main" val="10000"/>
                  </a:ext>
                </a:extLst>
              </a:tr>
              <a:tr h="370840">
                <a:tc>
                  <a:txBody>
                    <a:bodyPr/>
                    <a:lstStyle/>
                    <a:p>
                      <a:r>
                        <a:rPr lang="en-US" baseline="0" dirty="0"/>
                        <a:t>YoYoDyne M1A2 Simulator</a:t>
                      </a:r>
                      <a:endParaRPr lang="en-US" dirty="0"/>
                    </a:p>
                  </a:txBody>
                  <a:tcPr marL="121920" marR="121920"/>
                </a:tc>
                <a:tc>
                  <a:txBody>
                    <a:bodyPr/>
                    <a:lstStyle/>
                    <a:p>
                      <a:r>
                        <a:rPr lang="en-US" dirty="0"/>
                        <a:t>112</a:t>
                      </a:r>
                    </a:p>
                  </a:txBody>
                  <a:tcPr marL="121920" marR="121920"/>
                </a:tc>
                <a:extLst>
                  <a:ext uri="{0D108BD9-81ED-4DB2-BD59-A6C34878D82A}">
                    <a16:rowId xmlns:a16="http://schemas.microsoft.com/office/drawing/2014/main" val="10001"/>
                  </a:ext>
                </a:extLst>
              </a:tr>
              <a:tr h="370840">
                <a:tc>
                  <a:txBody>
                    <a:bodyPr/>
                    <a:lstStyle/>
                    <a:p>
                      <a:r>
                        <a:rPr lang="en-US" dirty="0"/>
                        <a:t>ACME UCAV Simulator</a:t>
                      </a:r>
                    </a:p>
                  </a:txBody>
                  <a:tcPr marL="121920" marR="121920"/>
                </a:tc>
                <a:tc>
                  <a:txBody>
                    <a:bodyPr/>
                    <a:lstStyle/>
                    <a:p>
                      <a:r>
                        <a:rPr lang="en-US" dirty="0"/>
                        <a:t>417</a:t>
                      </a:r>
                    </a:p>
                  </a:txBody>
                  <a:tcPr marL="121920" marR="121920"/>
                </a:tc>
                <a:extLst>
                  <a:ext uri="{0D108BD9-81ED-4DB2-BD59-A6C34878D82A}">
                    <a16:rowId xmlns:a16="http://schemas.microsoft.com/office/drawing/2014/main" val="10002"/>
                  </a:ext>
                </a:extLst>
              </a:tr>
              <a:tr h="370840">
                <a:tc>
                  <a:txBody>
                    <a:bodyPr/>
                    <a:lstStyle/>
                    <a:p>
                      <a:r>
                        <a:rPr lang="en-US" dirty="0"/>
                        <a:t>JCATS</a:t>
                      </a:r>
                    </a:p>
                  </a:txBody>
                  <a:tcPr marL="121920" marR="121920"/>
                </a:tc>
                <a:tc>
                  <a:txBody>
                    <a:bodyPr/>
                    <a:lstStyle/>
                    <a:p>
                      <a:r>
                        <a:rPr lang="en-US" dirty="0"/>
                        <a:t>512</a:t>
                      </a:r>
                    </a:p>
                  </a:txBody>
                  <a:tcPr marL="121920" marR="12192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96503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IDs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24</a:t>
            </a:fld>
            <a:endParaRPr lang="en-US" dirty="0"/>
          </a:p>
        </p:txBody>
      </p:sp>
      <p:pic>
        <p:nvPicPr>
          <p:cNvPr id="5" name="Picture 4"/>
          <p:cNvPicPr>
            <a:picLocks noChangeAspect="1"/>
          </p:cNvPicPr>
          <p:nvPr/>
        </p:nvPicPr>
        <p:blipFill>
          <a:blip r:embed="rId3"/>
          <a:stretch>
            <a:fillRect/>
          </a:stretch>
        </p:blipFill>
        <p:spPr>
          <a:xfrm>
            <a:off x="614164" y="2320514"/>
            <a:ext cx="1390273" cy="1042705"/>
          </a:xfrm>
          <a:prstGeom prst="rect">
            <a:avLst/>
          </a:prstGeom>
          <a:ln>
            <a:solidFill>
              <a:srgbClr val="4F81BD"/>
            </a:solidFill>
          </a:ln>
        </p:spPr>
      </p:pic>
      <p:pic>
        <p:nvPicPr>
          <p:cNvPr id="7" name="Content Placeholder 21"/>
          <p:cNvPicPr>
            <a:picLocks noChangeAspect="1"/>
          </p:cNvPicPr>
          <p:nvPr/>
        </p:nvPicPr>
        <p:blipFill>
          <a:blip r:embed="rId4"/>
          <a:srcRect t="13161" b="13161"/>
          <a:stretch>
            <a:fillRect/>
          </a:stretch>
        </p:blipFill>
        <p:spPr bwMode="auto">
          <a:xfrm>
            <a:off x="3556001" y="914400"/>
            <a:ext cx="5413828" cy="2233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cxnSp>
        <p:nvCxnSpPr>
          <p:cNvPr id="8" name="Straight Arrow Connector 7"/>
          <p:cNvCxnSpPr/>
          <p:nvPr/>
        </p:nvCxnSpPr>
        <p:spPr>
          <a:xfrm flipV="1">
            <a:off x="2056361" y="2743200"/>
            <a:ext cx="2138268" cy="5072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7213601" y="2438402"/>
            <a:ext cx="2443231" cy="106902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4127" y="3528597"/>
            <a:ext cx="2776722" cy="1200329"/>
          </a:xfrm>
          <a:prstGeom prst="rect">
            <a:avLst/>
          </a:prstGeom>
          <a:noFill/>
        </p:spPr>
        <p:txBody>
          <a:bodyPr wrap="none" rtlCol="0">
            <a:spAutoFit/>
          </a:bodyPr>
          <a:lstStyle/>
          <a:p>
            <a:r>
              <a:rPr lang="en-US" sz="2400" dirty="0"/>
              <a:t>Tank Simulator</a:t>
            </a:r>
          </a:p>
          <a:p>
            <a:r>
              <a:rPr lang="en-US" sz="2400" dirty="0"/>
              <a:t>EID: (42, 112, 18) </a:t>
            </a:r>
          </a:p>
          <a:p>
            <a:r>
              <a:rPr lang="en-US" sz="2400" dirty="0"/>
              <a:t>EID: (42, 112, 19)</a:t>
            </a:r>
          </a:p>
        </p:txBody>
      </p:sp>
      <p:sp>
        <p:nvSpPr>
          <p:cNvPr id="11" name="TextBox 10"/>
          <p:cNvSpPr txBox="1"/>
          <p:nvPr/>
        </p:nvSpPr>
        <p:spPr>
          <a:xfrm>
            <a:off x="8025996" y="3841853"/>
            <a:ext cx="2635401" cy="830997"/>
          </a:xfrm>
          <a:prstGeom prst="rect">
            <a:avLst/>
          </a:prstGeom>
          <a:noFill/>
        </p:spPr>
        <p:txBody>
          <a:bodyPr wrap="none" rtlCol="0">
            <a:spAutoFit/>
          </a:bodyPr>
          <a:lstStyle/>
          <a:p>
            <a:r>
              <a:rPr lang="en-US" sz="2400" dirty="0"/>
              <a:t>Helicopter</a:t>
            </a:r>
          </a:p>
          <a:p>
            <a:r>
              <a:rPr lang="en-US" sz="2400" dirty="0"/>
              <a:t>EID: (17, 417, 18)</a:t>
            </a:r>
          </a:p>
        </p:txBody>
      </p:sp>
      <p:cxnSp>
        <p:nvCxnSpPr>
          <p:cNvPr id="12" name="Straight Arrow Connector 11"/>
          <p:cNvCxnSpPr/>
          <p:nvPr/>
        </p:nvCxnSpPr>
        <p:spPr>
          <a:xfrm flipV="1">
            <a:off x="2056361" y="1706882"/>
            <a:ext cx="6076719" cy="8737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020718" y="4815407"/>
            <a:ext cx="4071949" cy="1200329"/>
          </a:xfrm>
          <a:prstGeom prst="rect">
            <a:avLst/>
          </a:prstGeom>
          <a:noFill/>
        </p:spPr>
        <p:txBody>
          <a:bodyPr wrap="none" rtlCol="0">
            <a:spAutoFit/>
          </a:bodyPr>
          <a:lstStyle/>
          <a:p>
            <a:r>
              <a:rPr lang="en-US" sz="2400" b="1" dirty="0"/>
              <a:t>ACME (417) simulator at </a:t>
            </a:r>
          </a:p>
          <a:p>
            <a:r>
              <a:rPr lang="en-US" sz="2400" b="1" dirty="0"/>
              <a:t>Norfolk (17)  controls a </a:t>
            </a:r>
          </a:p>
          <a:p>
            <a:r>
              <a:rPr lang="en-US" sz="2400" b="1" dirty="0"/>
              <a:t>Helicopter (entity 18)</a:t>
            </a:r>
          </a:p>
        </p:txBody>
      </p:sp>
      <p:sp>
        <p:nvSpPr>
          <p:cNvPr id="16" name="TextBox 15"/>
          <p:cNvSpPr txBox="1"/>
          <p:nvPr/>
        </p:nvSpPr>
        <p:spPr>
          <a:xfrm>
            <a:off x="464127" y="4894304"/>
            <a:ext cx="4846198" cy="1200329"/>
          </a:xfrm>
          <a:prstGeom prst="rect">
            <a:avLst/>
          </a:prstGeom>
          <a:noFill/>
        </p:spPr>
        <p:txBody>
          <a:bodyPr wrap="none" rtlCol="0">
            <a:spAutoFit/>
          </a:bodyPr>
          <a:lstStyle/>
          <a:p>
            <a:r>
              <a:rPr lang="en-US" sz="2400" b="1" dirty="0"/>
              <a:t>YoYoDyne simulator (112) at </a:t>
            </a:r>
          </a:p>
          <a:p>
            <a:r>
              <a:rPr lang="en-US" sz="2400" b="1" dirty="0"/>
              <a:t>China Lake  (42) controls two </a:t>
            </a:r>
          </a:p>
          <a:p>
            <a:r>
              <a:rPr lang="en-US" sz="2400" b="1" dirty="0"/>
              <a:t>distinct tanks, 18 and 19</a:t>
            </a:r>
          </a:p>
        </p:txBody>
      </p:sp>
      <p:pic>
        <p:nvPicPr>
          <p:cNvPr id="19" name="Picture 18"/>
          <p:cNvPicPr>
            <a:picLocks noChangeAspect="1"/>
          </p:cNvPicPr>
          <p:nvPr/>
        </p:nvPicPr>
        <p:blipFill>
          <a:blip r:embed="rId3"/>
          <a:stretch>
            <a:fillRect/>
          </a:stretch>
        </p:blipFill>
        <p:spPr>
          <a:xfrm>
            <a:off x="9762541" y="3125604"/>
            <a:ext cx="1390273" cy="1042705"/>
          </a:xfrm>
          <a:prstGeom prst="rect">
            <a:avLst/>
          </a:prstGeom>
          <a:ln>
            <a:solidFill>
              <a:srgbClr val="4F81BD"/>
            </a:solidFill>
          </a:ln>
        </p:spPr>
      </p:pic>
    </p:spTree>
    <p:extLst>
      <p:ext uri="{BB962C8B-B14F-4D97-AF65-F5344CB8AC3E}">
        <p14:creationId xmlns:p14="http://schemas.microsoft.com/office/powerpoint/2010/main" val="30764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Entity Type</a:t>
            </a:r>
          </a:p>
        </p:txBody>
      </p:sp>
      <p:sp>
        <p:nvSpPr>
          <p:cNvPr id="3" name="Content Placeholder 2"/>
          <p:cNvSpPr>
            <a:spLocks noGrp="1"/>
          </p:cNvSpPr>
          <p:nvPr>
            <p:ph idx="1"/>
          </p:nvPr>
        </p:nvSpPr>
        <p:spPr/>
        <p:txBody>
          <a:bodyPr/>
          <a:lstStyle/>
          <a:p>
            <a:r>
              <a:rPr lang="en-US" sz="3600" dirty="0"/>
              <a:t>We may need some other information. What if we want to draw this entity? We need to know what kind of entity this is—a tank, a helicopter, a ship?</a:t>
            </a:r>
          </a:p>
          <a:p>
            <a:r>
              <a:rPr lang="en-US" sz="3600" dirty="0"/>
              <a:t>This is done via a field called the </a:t>
            </a:r>
            <a:r>
              <a:rPr lang="en-US" sz="3600" i="1" dirty="0"/>
              <a:t>Entity Type</a:t>
            </a:r>
            <a:r>
              <a:rPr lang="en-US" sz="3600" dirty="0"/>
              <a:t>, which in turn depends on a SISO document called the “Enumeration and Bit Encoded Values” (EBV).</a:t>
            </a:r>
          </a:p>
          <a:p>
            <a:r>
              <a:rPr lang="en-US" sz="3600" dirty="0"/>
              <a:t>The EBV document is a long listing of standardized record values that lets us identify military hardware.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25</a:t>
            </a:fld>
            <a:endParaRPr lang="en-US" dirty="0"/>
          </a:p>
        </p:txBody>
      </p:sp>
    </p:spTree>
    <p:extLst>
      <p:ext uri="{BB962C8B-B14F-4D97-AF65-F5344CB8AC3E}">
        <p14:creationId xmlns:p14="http://schemas.microsoft.com/office/powerpoint/2010/main" val="417701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Type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26</a:t>
            </a:fld>
            <a:endParaRPr lang="en-US" dirty="0"/>
          </a:p>
        </p:txBody>
      </p:sp>
      <p:sp>
        <p:nvSpPr>
          <p:cNvPr id="6" name="TextBox 5"/>
          <p:cNvSpPr txBox="1"/>
          <p:nvPr/>
        </p:nvSpPr>
        <p:spPr>
          <a:xfrm>
            <a:off x="406400" y="1524000"/>
            <a:ext cx="3451185" cy="3046988"/>
          </a:xfrm>
          <a:prstGeom prst="rect">
            <a:avLst/>
          </a:prstGeom>
          <a:noFill/>
        </p:spPr>
        <p:txBody>
          <a:bodyPr wrap="none" rtlCol="0">
            <a:spAutoFit/>
          </a:bodyPr>
          <a:lstStyle/>
          <a:p>
            <a:r>
              <a:rPr lang="en-US" sz="2400" b="1" dirty="0"/>
              <a:t>{</a:t>
            </a:r>
          </a:p>
          <a:p>
            <a:r>
              <a:rPr lang="en-US" sz="2400" b="1" dirty="0"/>
              <a:t>  Kind: 1 (entity)</a:t>
            </a:r>
          </a:p>
          <a:p>
            <a:r>
              <a:rPr lang="en-US" sz="2400" b="1" dirty="0"/>
              <a:t>  Domain: 1 (Land)</a:t>
            </a:r>
          </a:p>
          <a:p>
            <a:r>
              <a:rPr lang="en-US" sz="2400" b="1" dirty="0"/>
              <a:t>  Country: 225 (US) </a:t>
            </a:r>
          </a:p>
          <a:p>
            <a:r>
              <a:rPr lang="en-US" sz="2400" b="1" dirty="0"/>
              <a:t>  Category: 1 (Tank)</a:t>
            </a:r>
          </a:p>
          <a:p>
            <a:r>
              <a:rPr lang="en-US" sz="2400" b="1" dirty="0"/>
              <a:t>  Subcategory:1 (M1)</a:t>
            </a:r>
          </a:p>
          <a:p>
            <a:r>
              <a:rPr lang="en-US" sz="2400" b="1" dirty="0"/>
              <a:t>  Specific: 6  (M1A2)</a:t>
            </a:r>
          </a:p>
          <a:p>
            <a:r>
              <a:rPr lang="en-US" sz="2400" b="1" dirty="0"/>
              <a:t>}</a:t>
            </a:r>
          </a:p>
        </p:txBody>
      </p:sp>
      <p:sp>
        <p:nvSpPr>
          <p:cNvPr id="7" name="Equal 6"/>
          <p:cNvSpPr/>
          <p:nvPr/>
        </p:nvSpPr>
        <p:spPr>
          <a:xfrm>
            <a:off x="4357636" y="2667000"/>
            <a:ext cx="1625600" cy="10668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1" y="2209800"/>
            <a:ext cx="5086626" cy="1993900"/>
          </a:xfrm>
          <a:prstGeom prst="rect">
            <a:avLst/>
          </a:prstGeom>
        </p:spPr>
      </p:pic>
      <p:sp>
        <p:nvSpPr>
          <p:cNvPr id="9" name="TextBox 8"/>
          <p:cNvSpPr txBox="1"/>
          <p:nvPr/>
        </p:nvSpPr>
        <p:spPr>
          <a:xfrm>
            <a:off x="407200" y="4666973"/>
            <a:ext cx="11328283" cy="1569660"/>
          </a:xfrm>
          <a:prstGeom prst="rect">
            <a:avLst/>
          </a:prstGeom>
          <a:noFill/>
        </p:spPr>
        <p:txBody>
          <a:bodyPr wrap="square" rtlCol="0">
            <a:spAutoFit/>
          </a:bodyPr>
          <a:lstStyle/>
          <a:p>
            <a:r>
              <a:rPr lang="en-US" sz="2400" dirty="0"/>
              <a:t>Whenever a DIS message has an entity type record with the above settings </a:t>
            </a:r>
          </a:p>
          <a:p>
            <a:r>
              <a:rPr lang="en-US" sz="2400" dirty="0"/>
              <a:t>we know it’s referring to an M1A2 tank. What the numbers are doesn’t matter, as long as </a:t>
            </a:r>
            <a:r>
              <a:rPr lang="en-US" sz="2400" i="1" dirty="0"/>
              <a:t>all</a:t>
            </a:r>
            <a:r>
              <a:rPr lang="en-US" sz="2400" dirty="0"/>
              <a:t> participants agree on what they mean. SISO maintains the master list of arbitrary numbers, called the EBV document.</a:t>
            </a:r>
          </a:p>
        </p:txBody>
      </p:sp>
    </p:spTree>
    <p:extLst>
      <p:ext uri="{BB962C8B-B14F-4D97-AF65-F5344CB8AC3E}">
        <p14:creationId xmlns:p14="http://schemas.microsoft.com/office/powerpoint/2010/main" val="2148236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Type From EBV Document</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27</a:t>
            </a:fld>
            <a:endParaRPr lang="en-US" dirty="0"/>
          </a:p>
        </p:txBody>
      </p:sp>
      <p:pic>
        <p:nvPicPr>
          <p:cNvPr id="5" name="Picture 4"/>
          <p:cNvPicPr>
            <a:picLocks noChangeAspect="1"/>
          </p:cNvPicPr>
          <p:nvPr/>
        </p:nvPicPr>
        <p:blipFill>
          <a:blip r:embed="rId3"/>
          <a:stretch>
            <a:fillRect/>
          </a:stretch>
        </p:blipFill>
        <p:spPr>
          <a:xfrm>
            <a:off x="1168400" y="1092200"/>
            <a:ext cx="9838267" cy="4673600"/>
          </a:xfrm>
          <a:prstGeom prst="rect">
            <a:avLst/>
          </a:prstGeom>
        </p:spPr>
      </p:pic>
    </p:spTree>
    <p:extLst>
      <p:ext uri="{BB962C8B-B14F-4D97-AF65-F5344CB8AC3E}">
        <p14:creationId xmlns:p14="http://schemas.microsoft.com/office/powerpoint/2010/main" val="83536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Type</a:t>
            </a:r>
          </a:p>
        </p:txBody>
      </p:sp>
      <p:sp>
        <p:nvSpPr>
          <p:cNvPr id="3" name="Content Placeholder 2"/>
          <p:cNvSpPr>
            <a:spLocks noGrp="1"/>
          </p:cNvSpPr>
          <p:nvPr>
            <p:ph idx="1"/>
          </p:nvPr>
        </p:nvSpPr>
        <p:spPr>
          <a:xfrm>
            <a:off x="593061" y="1053389"/>
            <a:ext cx="10936330" cy="4890211"/>
          </a:xfrm>
        </p:spPr>
        <p:txBody>
          <a:bodyPr/>
          <a:lstStyle/>
          <a:p>
            <a:r>
              <a:rPr lang="en-US" dirty="0"/>
              <a:t>The EBV document has gone through many versions as new hardware has been added. An important checkpoint for consistency: all participants in the simulation </a:t>
            </a:r>
            <a:r>
              <a:rPr lang="en-US" i="1" dirty="0"/>
              <a:t>should</a:t>
            </a:r>
            <a:r>
              <a:rPr lang="en-US" dirty="0"/>
              <a:t> agree on the current version of EBV document being used.</a:t>
            </a:r>
          </a:p>
          <a:p>
            <a:r>
              <a:rPr lang="en-US" dirty="0"/>
              <a:t>In reality this can sometimes be hard; some simulations have not been updated to reflect new EBV documents, and sometimes those implementing a simulation simply make up numbers, and </a:t>
            </a:r>
            <a:r>
              <a:rPr lang="en-US" i="1" dirty="0"/>
              <a:t>no</a:t>
            </a:r>
            <a:r>
              <a:rPr lang="en-US" dirty="0"/>
              <a:t> simulation implements all entities in the EBV.</a:t>
            </a:r>
          </a:p>
          <a:p>
            <a:r>
              <a:rPr lang="en-US" dirty="0"/>
              <a:t>You may need a gateway such as Joint Simulation Bus (JBUS) to act as a “shim” connection between simulations and change entity type values to match what is expected. The gateway can rewrite the entity type values in the PDUs to force them to match expectations.</a:t>
            </a:r>
          </a:p>
          <a:p>
            <a:r>
              <a:rPr lang="en-US" dirty="0"/>
              <a:t>The EBV enumerations are also often used in HLA RPR-FOM and in TENA.</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28</a:t>
            </a:fld>
            <a:endParaRPr lang="en-US" dirty="0"/>
          </a:p>
        </p:txBody>
      </p:sp>
    </p:spTree>
    <p:extLst>
      <p:ext uri="{BB962C8B-B14F-4D97-AF65-F5344CB8AC3E}">
        <p14:creationId xmlns:p14="http://schemas.microsoft.com/office/powerpoint/2010/main" val="2536872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43487" y="2295939"/>
            <a:ext cx="4674319" cy="4100345"/>
          </a:xfrm>
          <a:prstGeom prst="rect">
            <a:avLst/>
          </a:prstGeom>
        </p:spPr>
      </p:pic>
      <p:sp>
        <p:nvSpPr>
          <p:cNvPr id="2" name="Title 1"/>
          <p:cNvSpPr>
            <a:spLocks noGrp="1"/>
          </p:cNvSpPr>
          <p:nvPr>
            <p:ph type="title"/>
          </p:nvPr>
        </p:nvSpPr>
        <p:spPr/>
        <p:txBody>
          <a:bodyPr/>
          <a:lstStyle/>
          <a:p>
            <a:r>
              <a:rPr lang="en-US" dirty="0"/>
              <a:t>Entity State PDU: Position</a:t>
            </a:r>
          </a:p>
        </p:txBody>
      </p:sp>
      <p:sp>
        <p:nvSpPr>
          <p:cNvPr id="3" name="Content Placeholder 2"/>
          <p:cNvSpPr>
            <a:spLocks noGrp="1"/>
          </p:cNvSpPr>
          <p:nvPr>
            <p:ph idx="1"/>
          </p:nvPr>
        </p:nvSpPr>
        <p:spPr>
          <a:xfrm>
            <a:off x="593061" y="1053389"/>
            <a:ext cx="10928351" cy="1879546"/>
          </a:xfrm>
        </p:spPr>
        <p:txBody>
          <a:bodyPr/>
          <a:lstStyle/>
          <a:p>
            <a:r>
              <a:rPr lang="en-US" dirty="0"/>
              <a:t>What does it mean if we say an entity is at (x, y, z)? This has no meaning without a coordinate system. We need to agree on one, and where the origin is.</a:t>
            </a:r>
          </a:p>
          <a:p>
            <a:r>
              <a:rPr lang="en-US" dirty="0"/>
              <a:t>DIS chose to use a Cartesian, geocentric coordinate system because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29</a:t>
            </a:fld>
            <a:endParaRPr lang="en-US" dirty="0"/>
          </a:p>
        </p:txBody>
      </p:sp>
      <p:sp>
        <p:nvSpPr>
          <p:cNvPr id="8" name="Content Placeholder 2"/>
          <p:cNvSpPr txBox="1">
            <a:spLocks/>
          </p:cNvSpPr>
          <p:nvPr/>
        </p:nvSpPr>
        <p:spPr bwMode="auto">
          <a:xfrm>
            <a:off x="1127940" y="2492113"/>
            <a:ext cx="5715548" cy="18795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dirty="0"/>
              <a:t>It’s easy to convert from that  to other coordinate systems,  such as geodetic</a:t>
            </a:r>
          </a:p>
          <a:p>
            <a:pPr marL="0" indent="0">
              <a:buNone/>
            </a:pPr>
            <a:r>
              <a:rPr lang="en-US" dirty="0"/>
              <a:t>(latitude, longitude, altitude) or military</a:t>
            </a:r>
          </a:p>
          <a:p>
            <a:pPr marL="0" indent="0">
              <a:buNone/>
            </a:pPr>
            <a:r>
              <a:rPr lang="en-US" dirty="0"/>
              <a:t>Systems such as MGRS.</a:t>
            </a:r>
          </a:p>
        </p:txBody>
      </p:sp>
    </p:spTree>
    <p:extLst>
      <p:ext uri="{BB962C8B-B14F-4D97-AF65-F5344CB8AC3E}">
        <p14:creationId xmlns:p14="http://schemas.microsoft.com/office/powerpoint/2010/main" val="255532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a:xfrm>
            <a:off x="593061" y="1132901"/>
            <a:ext cx="10928351" cy="4890211"/>
          </a:xfrm>
        </p:spPr>
        <p:txBody>
          <a:bodyPr/>
          <a:lstStyle/>
          <a:p>
            <a:r>
              <a:rPr lang="en-US" dirty="0"/>
              <a:t>What is distributed simulation?  Scaling from isolated networks to the Web.</a:t>
            </a:r>
          </a:p>
          <a:p>
            <a:r>
              <a:rPr lang="en-US" dirty="0"/>
              <a:t>Military modeling &amp; simulation, distributed simulation standards, interoperability</a:t>
            </a:r>
          </a:p>
          <a:p>
            <a:r>
              <a:rPr lang="en-US" dirty="0"/>
              <a:t>Underlying TCP/IP network requirements common to all distributed simulations</a:t>
            </a:r>
          </a:p>
          <a:p>
            <a:r>
              <a:rPr lang="en-US" dirty="0"/>
              <a:t>DIS: goals, design principles, basic structure, Entity State PDUs explained</a:t>
            </a:r>
          </a:p>
          <a:p>
            <a:r>
              <a:rPr lang="en-US" dirty="0"/>
              <a:t>DIS: distributed identification of all participants, Entity Types and Entity IDs</a:t>
            </a:r>
          </a:p>
          <a:p>
            <a:r>
              <a:rPr lang="en-US" dirty="0"/>
              <a:t>DIS: tracks and Coordinate Systems, real time clocks, packet PDUS, code APIs</a:t>
            </a:r>
          </a:p>
          <a:p>
            <a:r>
              <a:rPr lang="en-US" dirty="0"/>
              <a:t>DIS: collisions, shooting, Dead Reckoning, Smoothing, visual synchronization</a:t>
            </a:r>
          </a:p>
          <a:p>
            <a:r>
              <a:rPr lang="en-US" dirty="0"/>
              <a:t>DIS and Open-DIS: DIS standard development, ongoing implementation efforts</a:t>
            </a:r>
          </a:p>
          <a:p>
            <a:r>
              <a:rPr lang="en-US" dirty="0"/>
              <a:t>Resources and References for further activity, including latest software builds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a:t>
            </a:fld>
            <a:endParaRPr lang="en-US" dirty="0"/>
          </a:p>
        </p:txBody>
      </p:sp>
    </p:spTree>
    <p:extLst>
      <p:ext uri="{BB962C8B-B14F-4D97-AF65-F5344CB8AC3E}">
        <p14:creationId xmlns:p14="http://schemas.microsoft.com/office/powerpoint/2010/main" val="4048016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Coordinate Systems</a:t>
            </a:r>
          </a:p>
        </p:txBody>
      </p:sp>
      <p:sp>
        <p:nvSpPr>
          <p:cNvPr id="3" name="Content Placeholder 2"/>
          <p:cNvSpPr>
            <a:spLocks noGrp="1"/>
          </p:cNvSpPr>
          <p:nvPr>
            <p:ph idx="1"/>
          </p:nvPr>
        </p:nvSpPr>
        <p:spPr>
          <a:xfrm>
            <a:off x="353028" y="1130679"/>
            <a:ext cx="6171410" cy="5027171"/>
          </a:xfrm>
        </p:spPr>
        <p:txBody>
          <a:bodyPr/>
          <a:lstStyle/>
          <a:p>
            <a:r>
              <a:rPr lang="en-US" dirty="0"/>
              <a:t>Very often simulations set up a local, flat-plane coordinate system at a point tangent to a point on the earth’s surface, using that for local physics movement. </a:t>
            </a:r>
          </a:p>
          <a:p>
            <a:r>
              <a:rPr lang="en-US" dirty="0"/>
              <a:t>When ESPDU is actually sent, local coordinates are changed back to the global coordinate system. The SEDRIS SRM package can do all the math.</a:t>
            </a:r>
          </a:p>
          <a:p>
            <a:r>
              <a:rPr lang="en-US" dirty="0"/>
              <a:t>Nobody will ever agree on one single way for local coordinate system axes to point identically for all simulations.  YMMV !</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30</a:t>
            </a:fld>
            <a:endParaRPr lang="en-US" dirty="0"/>
          </a:p>
        </p:txBody>
      </p:sp>
      <p:pic>
        <p:nvPicPr>
          <p:cNvPr id="6" name="Picture 5"/>
          <p:cNvPicPr>
            <a:picLocks noChangeAspect="1"/>
          </p:cNvPicPr>
          <p:nvPr/>
        </p:nvPicPr>
        <p:blipFill>
          <a:blip r:embed="rId3"/>
          <a:stretch>
            <a:fillRect/>
          </a:stretch>
        </p:blipFill>
        <p:spPr>
          <a:xfrm>
            <a:off x="6478818" y="942852"/>
            <a:ext cx="5423815" cy="5214998"/>
          </a:xfrm>
          <a:prstGeom prst="rect">
            <a:avLst/>
          </a:prstGeom>
        </p:spPr>
      </p:pic>
    </p:spTree>
    <p:extLst>
      <p:ext uri="{BB962C8B-B14F-4D97-AF65-F5344CB8AC3E}">
        <p14:creationId xmlns:p14="http://schemas.microsoft.com/office/powerpoint/2010/main" val="431939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Coordinate Systems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31</a:t>
            </a:fld>
            <a:endParaRPr lang="en-US" dirty="0"/>
          </a:p>
        </p:txBody>
      </p:sp>
      <p:sp>
        <p:nvSpPr>
          <p:cNvPr id="12" name="TextBox 11"/>
          <p:cNvSpPr txBox="1"/>
          <p:nvPr/>
        </p:nvSpPr>
        <p:spPr>
          <a:xfrm>
            <a:off x="205726" y="907346"/>
            <a:ext cx="11984810" cy="1569660"/>
          </a:xfrm>
          <a:prstGeom prst="rect">
            <a:avLst/>
          </a:prstGeom>
          <a:noFill/>
        </p:spPr>
        <p:txBody>
          <a:bodyPr wrap="square" rtlCol="0">
            <a:spAutoFit/>
          </a:bodyPr>
          <a:lstStyle/>
          <a:p>
            <a:r>
              <a:rPr lang="en-US" sz="2400" dirty="0"/>
              <a:t>A local Cartesian coordinate system origin is set at {lat, lon, alt}. The simulation </a:t>
            </a:r>
          </a:p>
          <a:p>
            <a:r>
              <a:rPr lang="en-US" sz="2400" dirty="0"/>
              <a:t>does all calculations and movement in this coordinate system, because it’s convenient.  Before sending entity information out in a DIS ESPDU, convert from local to geocentric (DIS) coordinates:</a:t>
            </a:r>
          </a:p>
        </p:txBody>
      </p:sp>
      <p:sp>
        <p:nvSpPr>
          <p:cNvPr id="33" name="TextBox 32"/>
          <p:cNvSpPr txBox="1"/>
          <p:nvPr/>
        </p:nvSpPr>
        <p:spPr>
          <a:xfrm>
            <a:off x="362888" y="5428441"/>
            <a:ext cx="5883405" cy="830997"/>
          </a:xfrm>
          <a:prstGeom prst="rect">
            <a:avLst/>
          </a:prstGeom>
          <a:noFill/>
        </p:spPr>
        <p:txBody>
          <a:bodyPr wrap="none" rtlCol="0">
            <a:spAutoFit/>
          </a:bodyPr>
          <a:lstStyle/>
          <a:p>
            <a:r>
              <a:rPr lang="en-US" sz="2400" dirty="0"/>
              <a:t>Local coordinate system origin</a:t>
            </a:r>
          </a:p>
          <a:p>
            <a:r>
              <a:rPr lang="en-US" sz="2400" dirty="0"/>
              <a:t>At lat 43.21, lon 78.12, alt 120m, WGS 84</a:t>
            </a:r>
          </a:p>
        </p:txBody>
      </p:sp>
      <p:grpSp>
        <p:nvGrpSpPr>
          <p:cNvPr id="8" name="Group 7"/>
          <p:cNvGrpSpPr/>
          <p:nvPr/>
        </p:nvGrpSpPr>
        <p:grpSpPr>
          <a:xfrm>
            <a:off x="125085" y="2302355"/>
            <a:ext cx="6813631" cy="3795779"/>
            <a:chOff x="125085" y="2302355"/>
            <a:chExt cx="6813631" cy="3795779"/>
          </a:xfrm>
        </p:grpSpPr>
        <p:sp>
          <p:nvSpPr>
            <p:cNvPr id="28" name="Rectangle 27"/>
            <p:cNvSpPr/>
            <p:nvPr/>
          </p:nvSpPr>
          <p:spPr bwMode="auto">
            <a:xfrm>
              <a:off x="415190" y="2302355"/>
              <a:ext cx="5826356" cy="3326007"/>
            </a:xfrm>
            <a:prstGeom prst="rect">
              <a:avLst/>
            </a:prstGeom>
            <a:solidFill>
              <a:schemeClr val="accent1"/>
            </a:solidFill>
            <a:ln w="9525" cap="flat" cmpd="sng" algn="ctr">
              <a:solidFill>
                <a:schemeClr val="tx1"/>
              </a:solidFill>
              <a:prstDash val="solid"/>
              <a:miter lim="800000"/>
              <a:headEnd type="none" w="med" len="med"/>
              <a:tailEnd type="none" w="med" len="med"/>
            </a:ln>
            <a:effectLst/>
            <a:scene3d>
              <a:camera prst="perspectiveFront">
                <a:rot lat="19800000" lon="0" rev="0"/>
              </a:camera>
              <a:lightRig rig="threePt" dir="t"/>
            </a:scene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nvGrpSpPr>
            <p:cNvPr id="5" name="Group 4"/>
            <p:cNvGrpSpPr/>
            <p:nvPr/>
          </p:nvGrpSpPr>
          <p:grpSpPr>
            <a:xfrm>
              <a:off x="125085" y="2375129"/>
              <a:ext cx="6813631" cy="3723005"/>
              <a:chOff x="241925" y="2161906"/>
              <a:chExt cx="6813631" cy="3723005"/>
            </a:xfrm>
          </p:grpSpPr>
          <p:sp>
            <p:nvSpPr>
              <p:cNvPr id="11" name="TextBox 10"/>
              <p:cNvSpPr txBox="1"/>
              <p:nvPr/>
            </p:nvSpPr>
            <p:spPr>
              <a:xfrm>
                <a:off x="5727231" y="5300135"/>
                <a:ext cx="1328325" cy="584776"/>
              </a:xfrm>
              <a:prstGeom prst="rect">
                <a:avLst/>
              </a:prstGeom>
              <a:noFill/>
            </p:spPr>
            <p:txBody>
              <a:bodyPr wrap="square" rtlCol="0">
                <a:spAutoFit/>
              </a:bodyPr>
              <a:lstStyle/>
              <a:p>
                <a:r>
                  <a:rPr lang="en-US" dirty="0">
                    <a:solidFill>
                      <a:schemeClr val="bg1"/>
                    </a:solidFill>
                  </a:rPr>
                  <a:t>X</a:t>
                </a:r>
              </a:p>
            </p:txBody>
          </p:sp>
          <p:pic>
            <p:nvPicPr>
              <p:cNvPr id="29" name="Picture 28" descr="Tank-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34" y="2968587"/>
                <a:ext cx="1088439" cy="816329"/>
              </a:xfrm>
              <a:prstGeom prst="rect">
                <a:avLst/>
              </a:prstGeom>
            </p:spPr>
          </p:pic>
          <p:cxnSp>
            <p:nvCxnSpPr>
              <p:cNvPr id="30" name="Straight Arrow Connector 29"/>
              <p:cNvCxnSpPr/>
              <p:nvPr/>
            </p:nvCxnSpPr>
            <p:spPr bwMode="auto">
              <a:xfrm flipV="1">
                <a:off x="322567" y="2161906"/>
                <a:ext cx="383047" cy="3129471"/>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1" name="Straight Arrow Connector 30"/>
              <p:cNvCxnSpPr/>
              <p:nvPr/>
            </p:nvCxnSpPr>
            <p:spPr bwMode="auto">
              <a:xfrm>
                <a:off x="330572" y="5305491"/>
                <a:ext cx="6443322" cy="1474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32" name="Straight Arrow Connector 31"/>
              <p:cNvCxnSpPr/>
              <p:nvPr/>
            </p:nvCxnSpPr>
            <p:spPr bwMode="auto">
              <a:xfrm flipH="1" flipV="1">
                <a:off x="241925" y="2872460"/>
                <a:ext cx="80641" cy="2388678"/>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34" name="TextBox 33"/>
              <p:cNvSpPr txBox="1"/>
              <p:nvPr/>
            </p:nvSpPr>
            <p:spPr>
              <a:xfrm>
                <a:off x="4858300" y="4654681"/>
                <a:ext cx="1631376" cy="584776"/>
              </a:xfrm>
              <a:prstGeom prst="rect">
                <a:avLst/>
              </a:prstGeom>
              <a:noFill/>
            </p:spPr>
            <p:txBody>
              <a:bodyPr wrap="none" rtlCol="0">
                <a:spAutoFit/>
              </a:bodyPr>
              <a:lstStyle/>
              <a:p>
                <a:r>
                  <a:rPr lang="en-US" dirty="0"/>
                  <a:t>X (East)</a:t>
                </a:r>
              </a:p>
            </p:txBody>
          </p:sp>
          <p:sp>
            <p:nvSpPr>
              <p:cNvPr id="35" name="TextBox 34"/>
              <p:cNvSpPr txBox="1"/>
              <p:nvPr/>
            </p:nvSpPr>
            <p:spPr>
              <a:xfrm>
                <a:off x="666893" y="2510844"/>
                <a:ext cx="1842171" cy="584776"/>
              </a:xfrm>
              <a:prstGeom prst="rect">
                <a:avLst/>
              </a:prstGeom>
              <a:noFill/>
            </p:spPr>
            <p:txBody>
              <a:bodyPr wrap="none" rtlCol="0">
                <a:spAutoFit/>
              </a:bodyPr>
              <a:lstStyle/>
              <a:p>
                <a:r>
                  <a:rPr lang="en-US" dirty="0"/>
                  <a:t>y (North)</a:t>
                </a:r>
              </a:p>
            </p:txBody>
          </p:sp>
        </p:grpSp>
      </p:grpSp>
      <p:sp>
        <p:nvSpPr>
          <p:cNvPr id="36" name="TextBox 35"/>
          <p:cNvSpPr txBox="1"/>
          <p:nvPr/>
        </p:nvSpPr>
        <p:spPr>
          <a:xfrm>
            <a:off x="6598206" y="2591715"/>
            <a:ext cx="5759014" cy="3477875"/>
          </a:xfrm>
          <a:prstGeom prst="rect">
            <a:avLst/>
          </a:prstGeom>
          <a:noFill/>
        </p:spPr>
        <p:txBody>
          <a:bodyPr wrap="square" rtlCol="0">
            <a:spAutoFit/>
          </a:bodyPr>
          <a:lstStyle/>
          <a:p>
            <a:r>
              <a:rPr lang="en-US" sz="2400" dirty="0"/>
              <a:t>Entity position can be expressed in:</a:t>
            </a:r>
          </a:p>
          <a:p>
            <a:endParaRPr lang="en-US" sz="2400" dirty="0"/>
          </a:p>
          <a:p>
            <a:r>
              <a:rPr lang="en-US" sz="2000" dirty="0">
                <a:solidFill>
                  <a:schemeClr val="accent1"/>
                </a:solidFill>
              </a:rPr>
              <a:t>Local: (10, 10, 4)</a:t>
            </a:r>
          </a:p>
          <a:p>
            <a:r>
              <a:rPr lang="en-US" sz="2000" dirty="0">
                <a:solidFill>
                  <a:srgbClr val="008000"/>
                </a:solidFill>
              </a:rPr>
              <a:t>Geodetic: 43.21001 N, 78.12012W, 124</a:t>
            </a:r>
          </a:p>
          <a:p>
            <a:r>
              <a:rPr lang="en-US" sz="2000" dirty="0">
                <a:solidFill>
                  <a:schemeClr val="tx2"/>
                </a:solidFill>
              </a:rPr>
              <a:t>UTM: Zone 44N, 266061E, 4788172N, 124M</a:t>
            </a:r>
          </a:p>
          <a:p>
            <a:r>
              <a:rPr lang="en-US" sz="2000" dirty="0">
                <a:solidFill>
                  <a:srgbClr val="FF0000"/>
                </a:solidFill>
              </a:rPr>
              <a:t>DIS: 958506.1, 455637.2, 4344627.4</a:t>
            </a:r>
          </a:p>
          <a:p>
            <a:endParaRPr lang="en-US" sz="2000" dirty="0">
              <a:solidFill>
                <a:srgbClr val="FF0000"/>
              </a:solidFill>
            </a:endParaRPr>
          </a:p>
          <a:p>
            <a:r>
              <a:rPr lang="en-US" sz="2400" i="1" dirty="0">
                <a:solidFill>
                  <a:srgbClr val="FF0000"/>
                </a:solidFill>
              </a:rPr>
              <a:t>We have enough information to convert</a:t>
            </a:r>
          </a:p>
          <a:p>
            <a:r>
              <a:rPr lang="en-US" sz="2400" i="1" dirty="0">
                <a:solidFill>
                  <a:srgbClr val="FF0000"/>
                </a:solidFill>
              </a:rPr>
              <a:t>from one coordinate system to another,</a:t>
            </a:r>
          </a:p>
          <a:p>
            <a:r>
              <a:rPr lang="en-US" sz="2400" i="1" dirty="0">
                <a:solidFill>
                  <a:srgbClr val="FF0000"/>
                </a:solidFill>
              </a:rPr>
              <a:t>if local coordinate system origin known.</a:t>
            </a:r>
            <a:endParaRPr lang="en-US" sz="2400" dirty="0">
              <a:solidFill>
                <a:srgbClr val="FF0000"/>
              </a:solidFill>
            </a:endParaRPr>
          </a:p>
        </p:txBody>
      </p:sp>
    </p:spTree>
    <p:extLst>
      <p:ext uri="{BB962C8B-B14F-4D97-AF65-F5344CB8AC3E}">
        <p14:creationId xmlns:p14="http://schemas.microsoft.com/office/powerpoint/2010/main" val="3048463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Dead Reckoning (DR) Algorithms</a:t>
            </a:r>
          </a:p>
        </p:txBody>
      </p:sp>
      <p:sp>
        <p:nvSpPr>
          <p:cNvPr id="3" name="Content Placeholder 2"/>
          <p:cNvSpPr>
            <a:spLocks noGrp="1"/>
          </p:cNvSpPr>
          <p:nvPr>
            <p:ph idx="1"/>
          </p:nvPr>
        </p:nvSpPr>
        <p:spPr/>
        <p:txBody>
          <a:bodyPr/>
          <a:lstStyle/>
          <a:p>
            <a:r>
              <a:rPr lang="en-US" dirty="0"/>
              <a:t>If we’re running a visual simulation, how often do we need to send ESPDUs?</a:t>
            </a:r>
          </a:p>
          <a:p>
            <a:r>
              <a:rPr lang="en-US" dirty="0"/>
              <a:t>If running at frame rate, maybe about every 1/30</a:t>
            </a:r>
            <a:r>
              <a:rPr lang="en-US" baseline="30000" dirty="0"/>
              <a:t>th</a:t>
            </a:r>
            <a:r>
              <a:rPr lang="en-US" dirty="0"/>
              <a:t> of a second. </a:t>
            </a:r>
          </a:p>
          <a:p>
            <a:pPr lvl="1"/>
            <a:r>
              <a:rPr lang="en-US" dirty="0"/>
              <a:t>If we have 500 entities in a simulation, this works out to 15,000 UDP messages per second. If you’re doing other computation on host, this will tax your CPU and network.</a:t>
            </a:r>
          </a:p>
          <a:p>
            <a:endParaRPr lang="en-US" sz="1800" dirty="0"/>
          </a:p>
          <a:p>
            <a:r>
              <a:rPr lang="en-US" dirty="0"/>
              <a:t>Do we </a:t>
            </a:r>
            <a:r>
              <a:rPr lang="en-US" i="1" dirty="0"/>
              <a:t>really</a:t>
            </a:r>
            <a:r>
              <a:rPr lang="en-US" dirty="0"/>
              <a:t> need to send that fast? If we know how fast and in what direction an entity is moving, we can “dead reckon” in between receiving each ESPDU and then interpolate position to draw our entity there.</a:t>
            </a:r>
          </a:p>
          <a:p>
            <a:pPr lvl="1"/>
            <a:r>
              <a:rPr lang="en-US" dirty="0"/>
              <a:t>Sure, we’re lying to the user. Got a problem with that? If our DR is wrong, we just correct our position stealthily when we get better info on the next packet. The user won’t know the difference, probably.</a:t>
            </a:r>
          </a:p>
          <a:p>
            <a:pPr lvl="1"/>
            <a:r>
              <a:rPr lang="en-US" dirty="0"/>
              <a:t>Due to latency all simulation participants are a little out of sync anyway.</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32</a:t>
            </a:fld>
            <a:endParaRPr lang="en-US" dirty="0"/>
          </a:p>
        </p:txBody>
      </p:sp>
    </p:spTree>
    <p:extLst>
      <p:ext uri="{BB962C8B-B14F-4D97-AF65-F5344CB8AC3E}">
        <p14:creationId xmlns:p14="http://schemas.microsoft.com/office/powerpoint/2010/main" val="2426263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0" y="0"/>
            <a:ext cx="8004759" cy="841248"/>
          </a:xfrm>
        </p:spPr>
        <p:txBody>
          <a:bodyPr/>
          <a:lstStyle/>
          <a:p>
            <a:r>
              <a:rPr lang="en-US" dirty="0"/>
              <a:t>DIS: keeping it real, with less throughput required</a:t>
            </a:r>
          </a:p>
        </p:txBody>
      </p:sp>
      <p:sp>
        <p:nvSpPr>
          <p:cNvPr id="3" name="Content Placeholder 2"/>
          <p:cNvSpPr>
            <a:spLocks noGrp="1"/>
          </p:cNvSpPr>
          <p:nvPr>
            <p:ph idx="1"/>
          </p:nvPr>
        </p:nvSpPr>
        <p:spPr>
          <a:xfrm>
            <a:off x="593061" y="1040689"/>
            <a:ext cx="10928351" cy="5195011"/>
          </a:xfrm>
        </p:spPr>
        <p:txBody>
          <a:bodyPr/>
          <a:lstStyle/>
          <a:p>
            <a:r>
              <a:rPr lang="en-US" dirty="0"/>
              <a:t>Dead Reckoning (DR) algorithms use projected trajectory information (such as linear or rotational velocities and accelerations to compute how often network updates need to be sent.  Helpful for quiet and intensely active intervals.</a:t>
            </a:r>
          </a:p>
          <a:p>
            <a:endParaRPr lang="en-US" dirty="0"/>
          </a:p>
          <a:p>
            <a:r>
              <a:rPr lang="en-US" dirty="0"/>
              <a:t>Visual smoothing techniques hide when packets are dropped or arrive late.  Entity display smoothly interpolates to the correct location and direction, avoiding distracting jumps that do not correctly represent behavior anyway.</a:t>
            </a:r>
          </a:p>
          <a:p>
            <a:endParaRPr lang="en-US" dirty="0"/>
          </a:p>
          <a:p>
            <a:r>
              <a:rPr lang="en-US" dirty="0"/>
              <a:t>Having each individual entity honorably compute whether collisions occurred takes advantage of highest fidelity information with least computation, avoiding expensive time delays and greater inaccuracies of server-based adjudications.</a:t>
            </a:r>
          </a:p>
          <a:p>
            <a:endParaRPr lang="en-US" dirty="0"/>
          </a:p>
        </p:txBody>
      </p:sp>
      <p:sp>
        <p:nvSpPr>
          <p:cNvPr id="5" name="Slide Number Placeholder 3">
            <a:extLst>
              <a:ext uri="{FF2B5EF4-FFF2-40B4-BE49-F238E27FC236}">
                <a16:creationId xmlns:a16="http://schemas.microsoft.com/office/drawing/2014/main" id="{C384E2F8-5414-4549-8520-4D85F53C5121}"/>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33</a:t>
            </a:fld>
            <a:endParaRPr lang="en-US" dirty="0"/>
          </a:p>
        </p:txBody>
      </p:sp>
    </p:spTree>
    <p:extLst>
      <p:ext uri="{BB962C8B-B14F-4D97-AF65-F5344CB8AC3E}">
        <p14:creationId xmlns:p14="http://schemas.microsoft.com/office/powerpoint/2010/main" val="307655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767080"/>
            <a:ext cx="12192000" cy="4739640"/>
          </a:xfrm>
          <a:prstGeom prst="rect">
            <a:avLst/>
          </a:prstGeom>
          <a:solidFill>
            <a:schemeClr val="bg1">
              <a:lumMod val="6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aphicFrame>
        <p:nvGraphicFramePr>
          <p:cNvPr id="4" name="Object 7"/>
          <p:cNvGraphicFramePr>
            <a:graphicFrameLocks noChangeAspect="1"/>
          </p:cNvGraphicFramePr>
          <p:nvPr>
            <p:extLst>
              <p:ext uri="{D42A27DB-BD31-4B8C-83A1-F6EECF244321}">
                <p14:modId xmlns:p14="http://schemas.microsoft.com/office/powerpoint/2010/main" val="1319185216"/>
              </p:ext>
            </p:extLst>
          </p:nvPr>
        </p:nvGraphicFramePr>
        <p:xfrm>
          <a:off x="2413902" y="-381000"/>
          <a:ext cx="6248400" cy="6180139"/>
        </p:xfrm>
        <a:graphic>
          <a:graphicData uri="http://schemas.openxmlformats.org/presentationml/2006/ole">
            <mc:AlternateContent xmlns:mc="http://schemas.openxmlformats.org/markup-compatibility/2006">
              <mc:Choice xmlns:v="urn:schemas-microsoft-com:vml" Requires="v">
                <p:oleObj spid="_x0000_s1067" name="Visio" r:id="rId4" imgW="4110683" imgH="4069037" progId="Visio.Drawing.11">
                  <p:embed/>
                </p:oleObj>
              </mc:Choice>
              <mc:Fallback>
                <p:oleObj name="Visio" r:id="rId4" imgW="4110683" imgH="4069037" progId="Visio.Drawing.11">
                  <p:embed/>
                  <p:pic>
                    <p:nvPicPr>
                      <p:cNvPr id="4" name="Object 7"/>
                      <p:cNvPicPr>
                        <a:picLocks noChangeAspect="1" noChangeArrowheads="1"/>
                      </p:cNvPicPr>
                      <p:nvPr/>
                    </p:nvPicPr>
                    <p:blipFill>
                      <a:blip r:embed="rId5"/>
                      <a:srcRect/>
                      <a:stretch>
                        <a:fillRect/>
                      </a:stretch>
                    </p:blipFill>
                    <p:spPr bwMode="auto">
                      <a:xfrm>
                        <a:off x="2413902" y="-381000"/>
                        <a:ext cx="6248400" cy="618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89" name="Rectangle 2"/>
          <p:cNvSpPr>
            <a:spLocks noGrp="1" noChangeArrowheads="1"/>
          </p:cNvSpPr>
          <p:nvPr>
            <p:ph type="title" idx="4294967295"/>
          </p:nvPr>
        </p:nvSpPr>
        <p:spPr>
          <a:xfrm>
            <a:off x="787078" y="0"/>
            <a:ext cx="10567687" cy="705610"/>
          </a:xfrm>
          <a:prstGeom prst="rect">
            <a:avLst/>
          </a:prstGeom>
          <a:noFill/>
        </p:spPr>
        <p:txBody>
          <a:bodyPr/>
          <a:lstStyle/>
          <a:p>
            <a:r>
              <a:rPr lang="en-US" dirty="0">
                <a:effectLst/>
                <a:ea typeface="ＭＳ Ｐゴシック"/>
              </a:rPr>
              <a:t>Dead Reckoning (DR) Example: Shared Track Fidelity</a:t>
            </a:r>
          </a:p>
        </p:txBody>
      </p:sp>
      <p:pic>
        <p:nvPicPr>
          <p:cNvPr id="1029" name="Picture 5" descr="F 22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03369">
            <a:off x="887429" y="2486726"/>
            <a:ext cx="1888016" cy="1888017"/>
          </a:xfrm>
          <a:prstGeom prst="rect">
            <a:avLst/>
          </a:prstGeom>
          <a:noFill/>
          <a:extLst>
            <a:ext uri="{909E8E84-426E-40DD-AFC4-6F175D3DCCD1}">
              <a14:hiddenFill xmlns:a14="http://schemas.microsoft.com/office/drawing/2010/main">
                <a:solidFill>
                  <a:srgbClr val="FFFFFF"/>
                </a:solidFill>
              </a14:hiddenFill>
            </a:ext>
          </a:extLst>
        </p:spPr>
      </p:pic>
      <p:sp>
        <p:nvSpPr>
          <p:cNvPr id="37890" name="Rectangle 3"/>
          <p:cNvSpPr>
            <a:spLocks noGrp="1" noChangeArrowheads="1"/>
          </p:cNvSpPr>
          <p:nvPr>
            <p:ph type="body" idx="4294967295"/>
          </p:nvPr>
        </p:nvSpPr>
        <p:spPr>
          <a:xfrm>
            <a:off x="1814461" y="3317241"/>
            <a:ext cx="10093961" cy="1867708"/>
          </a:xfrm>
          <a:prstGeom prst="rect">
            <a:avLst/>
          </a:prstGeom>
          <a:noFill/>
        </p:spPr>
        <p:txBody>
          <a:bodyPr/>
          <a:lstStyle/>
          <a:p>
            <a:pPr marL="685800" indent="-339725">
              <a:spcBef>
                <a:spcPts val="0"/>
              </a:spcBef>
              <a:tabLst>
                <a:tab pos="685800" algn="l"/>
              </a:tabLst>
            </a:pPr>
            <a:r>
              <a:rPr lang="en-US" b="1" i="1" u="sng" dirty="0">
                <a:solidFill>
                  <a:srgbClr val="00FF00"/>
                </a:solidFill>
                <a:latin typeface="Tahoma" pitchFamily="34" charset="0"/>
                <a:ea typeface="Tahoma" pitchFamily="34" charset="0"/>
                <a:cs typeface="Tahoma" pitchFamily="34" charset="0"/>
              </a:rPr>
              <a:t>Green Line</a:t>
            </a:r>
            <a:r>
              <a:rPr lang="en-US" b="1" i="1" dirty="0">
                <a:solidFill>
                  <a:srgbClr val="00FF00"/>
                </a:solidFill>
                <a:latin typeface="Tahoma" pitchFamily="34" charset="0"/>
                <a:ea typeface="Tahoma" pitchFamily="34" charset="0"/>
                <a:cs typeface="Tahoma" pitchFamily="34" charset="0"/>
              </a:rPr>
              <a:t>: </a:t>
            </a:r>
            <a:r>
              <a:rPr lang="en-US" dirty="0">
                <a:solidFill>
                  <a:srgbClr val="00FF00"/>
                </a:solidFill>
                <a:latin typeface="Tahoma" pitchFamily="34" charset="0"/>
                <a:ea typeface="Tahoma" pitchFamily="34" charset="0"/>
                <a:cs typeface="Tahoma" pitchFamily="34" charset="0"/>
              </a:rPr>
              <a:t>“Truth” Track Model (physics-based Sender)</a:t>
            </a:r>
          </a:p>
          <a:p>
            <a:pPr marL="685800" indent="-339725">
              <a:spcBef>
                <a:spcPts val="0"/>
              </a:spcBef>
              <a:tabLst>
                <a:tab pos="685800" algn="l"/>
              </a:tabLst>
            </a:pPr>
            <a:r>
              <a:rPr lang="en-US" b="1" i="1" u="sng" dirty="0">
                <a:solidFill>
                  <a:srgbClr val="FF0000"/>
                </a:solidFill>
                <a:latin typeface="Tahoma" pitchFamily="34" charset="0"/>
                <a:ea typeface="Tahoma" pitchFamily="34" charset="0"/>
                <a:cs typeface="Tahoma" pitchFamily="34" charset="0"/>
              </a:rPr>
              <a:t>Red Line</a:t>
            </a:r>
            <a:r>
              <a:rPr lang="en-US" b="1" i="1" dirty="0">
                <a:solidFill>
                  <a:srgbClr val="FF0000"/>
                </a:solidFill>
                <a:latin typeface="Tahoma" pitchFamily="34" charset="0"/>
                <a:ea typeface="Tahoma" pitchFamily="34" charset="0"/>
                <a:cs typeface="Tahoma" pitchFamily="34" charset="0"/>
              </a:rPr>
              <a:t>:    </a:t>
            </a:r>
            <a:r>
              <a:rPr lang="en-US" dirty="0">
                <a:solidFill>
                  <a:srgbClr val="FF0000"/>
                </a:solidFill>
                <a:latin typeface="Tahoma" pitchFamily="34" charset="0"/>
                <a:ea typeface="Tahoma" pitchFamily="34" charset="0"/>
                <a:cs typeface="Tahoma" pitchFamily="34" charset="0"/>
              </a:rPr>
              <a:t>Dead Reckoned (extrapolated) Track Model</a:t>
            </a:r>
          </a:p>
          <a:p>
            <a:pPr marL="685800" indent="-339725">
              <a:spcBef>
                <a:spcPts val="0"/>
              </a:spcBef>
              <a:buNone/>
              <a:tabLst>
                <a:tab pos="685800" algn="l"/>
              </a:tabLst>
            </a:pPr>
            <a:r>
              <a:rPr lang="en-US" dirty="0">
                <a:solidFill>
                  <a:srgbClr val="FF0000"/>
                </a:solidFill>
                <a:latin typeface="Tahoma" pitchFamily="34" charset="0"/>
                <a:ea typeface="Tahoma" pitchFamily="34" charset="0"/>
                <a:cs typeface="Tahoma" pitchFamily="34" charset="0"/>
              </a:rPr>
              <a:t>                      (computed by Sender,  used by Receivers)</a:t>
            </a:r>
          </a:p>
          <a:p>
            <a:pPr marL="685800" indent="-339725">
              <a:spcBef>
                <a:spcPts val="0"/>
              </a:spcBef>
              <a:tabLst>
                <a:tab pos="685800" algn="l"/>
              </a:tabLst>
            </a:pPr>
            <a:r>
              <a:rPr lang="en-US" b="1" i="1" u="sng" dirty="0">
                <a:solidFill>
                  <a:schemeClr val="bg1"/>
                </a:solidFill>
                <a:latin typeface="Tahoma" pitchFamily="34" charset="0"/>
                <a:ea typeface="Tahoma" pitchFamily="34" charset="0"/>
                <a:cs typeface="Tahoma" pitchFamily="34" charset="0"/>
              </a:rPr>
              <a:t>White Line</a:t>
            </a:r>
            <a:r>
              <a:rPr lang="en-US" b="1" i="1" dirty="0">
                <a:solidFill>
                  <a:schemeClr val="bg1"/>
                </a:solidFill>
                <a:latin typeface="Tahoma" pitchFamily="34" charset="0"/>
                <a:ea typeface="Tahoma" pitchFamily="34" charset="0"/>
                <a:cs typeface="Tahoma" pitchFamily="34" charset="0"/>
              </a:rPr>
              <a:t>: </a:t>
            </a:r>
            <a:r>
              <a:rPr lang="en-US" dirty="0">
                <a:latin typeface="Tahoma" pitchFamily="34" charset="0"/>
                <a:ea typeface="Tahoma" pitchFamily="34" charset="0"/>
                <a:cs typeface="Tahoma" pitchFamily="34" charset="0"/>
              </a:rPr>
              <a:t>Smoothing Algorithm (viewed by Receivers)</a:t>
            </a:r>
            <a:endParaRPr lang="en-US" i="1" dirty="0">
              <a:latin typeface="Tahoma" pitchFamily="34" charset="0"/>
              <a:ea typeface="Tahoma" pitchFamily="34" charset="0"/>
              <a:cs typeface="Tahoma" pitchFamily="34" charset="0"/>
            </a:endParaRPr>
          </a:p>
          <a:p>
            <a:pPr marL="355600" indent="0"/>
            <a:endParaRPr lang="en-US" dirty="0">
              <a:ea typeface="ＭＳ Ｐゴシック"/>
            </a:endParaRPr>
          </a:p>
        </p:txBody>
      </p:sp>
      <p:sp>
        <p:nvSpPr>
          <p:cNvPr id="5" name="Rectangle 4"/>
          <p:cNvSpPr/>
          <p:nvPr/>
        </p:nvSpPr>
        <p:spPr bwMode="auto">
          <a:xfrm>
            <a:off x="0" y="5509260"/>
            <a:ext cx="12192000" cy="6197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ts val="600"/>
              </a:spcBef>
            </a:pPr>
            <a:r>
              <a:rPr lang="en-US" dirty="0"/>
              <a:t>DR algorithms can include linear, rotational velocities/accelerations</a:t>
            </a:r>
          </a:p>
        </p:txBody>
      </p:sp>
      <p:sp>
        <p:nvSpPr>
          <p:cNvPr id="6" name="TextBox 5"/>
          <p:cNvSpPr txBox="1"/>
          <p:nvPr/>
        </p:nvSpPr>
        <p:spPr>
          <a:xfrm>
            <a:off x="8808339" y="1360025"/>
            <a:ext cx="2858947" cy="1292662"/>
          </a:xfrm>
          <a:prstGeom prst="rect">
            <a:avLst/>
          </a:prstGeom>
          <a:noFill/>
        </p:spPr>
        <p:txBody>
          <a:bodyPr wrap="square" rtlCol="0">
            <a:spAutoFit/>
          </a:bodyPr>
          <a:lstStyle/>
          <a:p>
            <a:pPr algn="ctr"/>
            <a:r>
              <a:rPr lang="en-US" sz="2600" dirty="0"/>
              <a:t>ESPDU update rates by Sender are error sensitive</a:t>
            </a:r>
          </a:p>
        </p:txBody>
      </p:sp>
      <p:sp>
        <p:nvSpPr>
          <p:cNvPr id="13" name="Slide Number Placeholder 3"/>
          <p:cNvSpPr>
            <a:spLocks noGrp="1"/>
          </p:cNvSpPr>
          <p:nvPr>
            <p:ph type="sldNum" sz="quarter" idx="4294967295"/>
          </p:nvPr>
        </p:nvSpPr>
        <p:spPr>
          <a:xfrm>
            <a:off x="8432800" y="6477001"/>
            <a:ext cx="2844800" cy="244475"/>
          </a:xfrm>
          <a:prstGeom prst="rect">
            <a:avLst/>
          </a:prstGeom>
        </p:spPr>
        <p:txBody>
          <a:bodyPr/>
          <a:lstStyle/>
          <a:p>
            <a:pPr algn="r"/>
            <a:fld id="{66C4EED4-67F8-CF47-9FD2-32C3D11B5290}" type="slidenum">
              <a:rPr lang="en-US" sz="1800" smtClean="0"/>
              <a:pPr algn="r"/>
              <a:t>34</a:t>
            </a:fld>
            <a:endParaRPr lang="en-US" sz="1800" dirty="0"/>
          </a:p>
        </p:txBody>
      </p:sp>
    </p:spTree>
    <p:extLst>
      <p:ext uri="{BB962C8B-B14F-4D97-AF65-F5344CB8AC3E}">
        <p14:creationId xmlns:p14="http://schemas.microsoft.com/office/powerpoint/2010/main" val="26778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41" y="0"/>
            <a:ext cx="10113978" cy="734992"/>
          </a:xfrm>
        </p:spPr>
        <p:txBody>
          <a:bodyPr/>
          <a:lstStyle/>
          <a:p>
            <a:r>
              <a:rPr lang="en-US" dirty="0"/>
              <a:t>DIS: Timing and Dead Reckoning between ESPDU Updates</a:t>
            </a:r>
          </a:p>
        </p:txBody>
      </p:sp>
      <p:cxnSp>
        <p:nvCxnSpPr>
          <p:cNvPr id="5" name="Straight Arrow Connector 4"/>
          <p:cNvCxnSpPr/>
          <p:nvPr/>
        </p:nvCxnSpPr>
        <p:spPr bwMode="auto">
          <a:xfrm flipV="1">
            <a:off x="1310427" y="4066800"/>
            <a:ext cx="10564047" cy="15120"/>
          </a:xfrm>
          <a:prstGeom prst="straightConnector1">
            <a:avLst/>
          </a:prstGeom>
          <a:solidFill>
            <a:schemeClr val="accent1"/>
          </a:solidFill>
          <a:ln w="57150" cap="flat" cmpd="sng" algn="ctr">
            <a:solidFill>
              <a:schemeClr val="accent1"/>
            </a:solidFill>
            <a:prstDash val="solid"/>
            <a:miter lim="800000"/>
            <a:headEnd type="none" w="med" len="med"/>
            <a:tailEnd type="arrow"/>
          </a:ln>
          <a:effectLst/>
        </p:spPr>
      </p:cxnSp>
      <p:sp>
        <p:nvSpPr>
          <p:cNvPr id="6" name="TextBox 5"/>
          <p:cNvSpPr txBox="1"/>
          <p:nvPr/>
        </p:nvSpPr>
        <p:spPr>
          <a:xfrm>
            <a:off x="0" y="3900499"/>
            <a:ext cx="1078741" cy="584776"/>
          </a:xfrm>
          <a:prstGeom prst="rect">
            <a:avLst/>
          </a:prstGeom>
          <a:noFill/>
        </p:spPr>
        <p:txBody>
          <a:bodyPr wrap="none" rtlCol="0">
            <a:spAutoFit/>
          </a:bodyPr>
          <a:lstStyle/>
          <a:p>
            <a:r>
              <a:rPr lang="en-US" dirty="0"/>
              <a:t>Time</a:t>
            </a:r>
          </a:p>
        </p:txBody>
      </p:sp>
      <p:cxnSp>
        <p:nvCxnSpPr>
          <p:cNvPr id="8" name="Straight Arrow Connector 7"/>
          <p:cNvCxnSpPr/>
          <p:nvPr/>
        </p:nvCxnSpPr>
        <p:spPr bwMode="auto">
          <a:xfrm flipH="1" flipV="1">
            <a:off x="1632992" y="4097036"/>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cxnSp>
        <p:nvCxnSpPr>
          <p:cNvPr id="13" name="Straight Arrow Connector 12"/>
          <p:cNvCxnSpPr/>
          <p:nvPr/>
        </p:nvCxnSpPr>
        <p:spPr bwMode="auto">
          <a:xfrm flipH="1" flipV="1">
            <a:off x="6352120" y="4113373"/>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cxnSp>
        <p:nvCxnSpPr>
          <p:cNvPr id="14" name="Straight Arrow Connector 13"/>
          <p:cNvCxnSpPr/>
          <p:nvPr/>
        </p:nvCxnSpPr>
        <p:spPr bwMode="auto">
          <a:xfrm flipH="1" flipV="1">
            <a:off x="10263239" y="4113372"/>
            <a:ext cx="20160" cy="952448"/>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sp>
        <p:nvSpPr>
          <p:cNvPr id="15" name="TextBox 14"/>
          <p:cNvSpPr txBox="1"/>
          <p:nvPr/>
        </p:nvSpPr>
        <p:spPr>
          <a:xfrm>
            <a:off x="1936993" y="4582038"/>
            <a:ext cx="3019977" cy="584776"/>
          </a:xfrm>
          <a:prstGeom prst="rect">
            <a:avLst/>
          </a:prstGeom>
          <a:noFill/>
        </p:spPr>
        <p:txBody>
          <a:bodyPr wrap="none" rtlCol="0">
            <a:spAutoFit/>
          </a:bodyPr>
          <a:lstStyle/>
          <a:p>
            <a:r>
              <a:rPr lang="en-US" dirty="0">
                <a:solidFill>
                  <a:srgbClr val="FF0000"/>
                </a:solidFill>
              </a:rPr>
              <a:t>ESPDU Updates</a:t>
            </a:r>
          </a:p>
        </p:txBody>
      </p:sp>
      <p:pic>
        <p:nvPicPr>
          <p:cNvPr id="18" name="Picture 17"/>
          <p:cNvPicPr>
            <a:picLocks noChangeAspect="1"/>
          </p:cNvPicPr>
          <p:nvPr/>
        </p:nvPicPr>
        <p:blipFill>
          <a:blip r:embed="rId3"/>
          <a:stretch>
            <a:fillRect/>
          </a:stretch>
        </p:blipFill>
        <p:spPr>
          <a:xfrm rot="5400000">
            <a:off x="1031737" y="1081489"/>
            <a:ext cx="1545966" cy="1580320"/>
          </a:xfrm>
          <a:prstGeom prst="rect">
            <a:avLst/>
          </a:prstGeom>
        </p:spPr>
      </p:pic>
      <p:pic>
        <p:nvPicPr>
          <p:cNvPr id="19" name="Picture 18"/>
          <p:cNvPicPr>
            <a:picLocks noChangeAspect="1"/>
          </p:cNvPicPr>
          <p:nvPr/>
        </p:nvPicPr>
        <p:blipFill>
          <a:blip r:embed="rId3"/>
          <a:stretch>
            <a:fillRect/>
          </a:stretch>
        </p:blipFill>
        <p:spPr>
          <a:xfrm rot="6234158">
            <a:off x="5267017" y="1082706"/>
            <a:ext cx="1545966" cy="1580320"/>
          </a:xfrm>
          <a:prstGeom prst="rect">
            <a:avLst/>
          </a:prstGeom>
        </p:spPr>
      </p:pic>
      <p:pic>
        <p:nvPicPr>
          <p:cNvPr id="20" name="Picture 19"/>
          <p:cNvPicPr>
            <a:picLocks noChangeAspect="1"/>
          </p:cNvPicPr>
          <p:nvPr/>
        </p:nvPicPr>
        <p:blipFill>
          <a:blip r:embed="rId3"/>
          <a:stretch>
            <a:fillRect/>
          </a:stretch>
        </p:blipFill>
        <p:spPr>
          <a:xfrm rot="7775003">
            <a:off x="9258774" y="1233889"/>
            <a:ext cx="1545966" cy="1580320"/>
          </a:xfrm>
          <a:prstGeom prst="rect">
            <a:avLst/>
          </a:prstGeom>
        </p:spPr>
      </p:pic>
      <p:cxnSp>
        <p:nvCxnSpPr>
          <p:cNvPr id="21" name="Straight Arrow Connector 20"/>
          <p:cNvCxnSpPr/>
          <p:nvPr/>
        </p:nvCxnSpPr>
        <p:spPr bwMode="auto">
          <a:xfrm flipH="1" flipV="1">
            <a:off x="2563561" y="3101670"/>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3" name="Straight Arrow Connector 22"/>
          <p:cNvCxnSpPr/>
          <p:nvPr/>
        </p:nvCxnSpPr>
        <p:spPr bwMode="auto">
          <a:xfrm flipH="1" flipV="1">
            <a:off x="3149809" y="3118007"/>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4" name="Straight Arrow Connector 23"/>
          <p:cNvCxnSpPr/>
          <p:nvPr/>
        </p:nvCxnSpPr>
        <p:spPr bwMode="auto">
          <a:xfrm flipH="1" flipV="1">
            <a:off x="3794943" y="3118007"/>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25" name="Straight Arrow Connector 24"/>
          <p:cNvCxnSpPr/>
          <p:nvPr/>
        </p:nvCxnSpPr>
        <p:spPr bwMode="auto">
          <a:xfrm flipH="1" flipV="1">
            <a:off x="4440075" y="3118006"/>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5" name="Straight Arrow Connector 34"/>
          <p:cNvCxnSpPr/>
          <p:nvPr/>
        </p:nvCxnSpPr>
        <p:spPr bwMode="auto">
          <a:xfrm flipH="1" flipV="1">
            <a:off x="5286811" y="3133124"/>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1" name="Straight Arrow Connector 30"/>
          <p:cNvCxnSpPr/>
          <p:nvPr/>
        </p:nvCxnSpPr>
        <p:spPr bwMode="auto">
          <a:xfrm flipH="1" flipV="1">
            <a:off x="7707653" y="3149461"/>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32" name="Straight Arrow Connector 31"/>
          <p:cNvCxnSpPr/>
          <p:nvPr/>
        </p:nvCxnSpPr>
        <p:spPr bwMode="auto">
          <a:xfrm flipH="1" flipV="1">
            <a:off x="8473749" y="31343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sp>
        <p:nvSpPr>
          <p:cNvPr id="39" name="TextBox 38"/>
          <p:cNvSpPr txBox="1"/>
          <p:nvPr/>
        </p:nvSpPr>
        <p:spPr>
          <a:xfrm>
            <a:off x="1271701" y="5579840"/>
            <a:ext cx="10727291" cy="400110"/>
          </a:xfrm>
          <a:prstGeom prst="rect">
            <a:avLst/>
          </a:prstGeom>
          <a:noFill/>
        </p:spPr>
        <p:txBody>
          <a:bodyPr wrap="none" rtlCol="0">
            <a:spAutoFit/>
          </a:bodyPr>
          <a:lstStyle/>
          <a:p>
            <a:r>
              <a:rPr lang="en-US" sz="2000" dirty="0">
                <a:solidFill>
                  <a:schemeClr val="tx2"/>
                </a:solidFill>
              </a:rPr>
              <a:t>Aircraft position &amp; orientation updated by dead reckoning updates between ESPDU messages</a:t>
            </a:r>
          </a:p>
        </p:txBody>
      </p:sp>
      <p:sp>
        <p:nvSpPr>
          <p:cNvPr id="40" name="TextBox 39"/>
          <p:cNvSpPr txBox="1"/>
          <p:nvPr/>
        </p:nvSpPr>
        <p:spPr>
          <a:xfrm>
            <a:off x="6716602" y="4568137"/>
            <a:ext cx="1769435" cy="584776"/>
          </a:xfrm>
          <a:prstGeom prst="rect">
            <a:avLst/>
          </a:prstGeom>
          <a:noFill/>
        </p:spPr>
        <p:txBody>
          <a:bodyPr wrap="none" rtlCol="0">
            <a:spAutoFit/>
          </a:bodyPr>
          <a:lstStyle/>
          <a:p>
            <a:r>
              <a:rPr lang="en-US" dirty="0">
                <a:solidFill>
                  <a:srgbClr val="FF0000"/>
                </a:solidFill>
              </a:rPr>
              <a:t>ESPDU 2</a:t>
            </a:r>
          </a:p>
        </p:txBody>
      </p:sp>
      <p:sp>
        <p:nvSpPr>
          <p:cNvPr id="41" name="TextBox 40"/>
          <p:cNvSpPr txBox="1"/>
          <p:nvPr/>
        </p:nvSpPr>
        <p:spPr>
          <a:xfrm>
            <a:off x="10361010" y="4568138"/>
            <a:ext cx="1769435" cy="584776"/>
          </a:xfrm>
          <a:prstGeom prst="rect">
            <a:avLst/>
          </a:prstGeom>
          <a:noFill/>
        </p:spPr>
        <p:txBody>
          <a:bodyPr wrap="none" rtlCol="0">
            <a:spAutoFit/>
          </a:bodyPr>
          <a:lstStyle/>
          <a:p>
            <a:r>
              <a:rPr lang="en-US" dirty="0">
                <a:solidFill>
                  <a:srgbClr val="FF0000"/>
                </a:solidFill>
              </a:rPr>
              <a:t>ESPDU 3</a:t>
            </a:r>
          </a:p>
        </p:txBody>
      </p:sp>
      <p:cxnSp>
        <p:nvCxnSpPr>
          <p:cNvPr id="42" name="Straight Arrow Connector 41"/>
          <p:cNvCxnSpPr/>
          <p:nvPr/>
        </p:nvCxnSpPr>
        <p:spPr bwMode="auto">
          <a:xfrm flipH="1" flipV="1">
            <a:off x="9483365" y="3150678"/>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43" name="Straight Arrow Connector 42"/>
          <p:cNvCxnSpPr/>
          <p:nvPr/>
        </p:nvCxnSpPr>
        <p:spPr bwMode="auto">
          <a:xfrm flipH="1" flipV="1">
            <a:off x="10592187" y="31204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cxnSp>
        <p:nvCxnSpPr>
          <p:cNvPr id="44" name="Straight Arrow Connector 43"/>
          <p:cNvCxnSpPr/>
          <p:nvPr/>
        </p:nvCxnSpPr>
        <p:spPr bwMode="auto">
          <a:xfrm flipH="1" flipV="1">
            <a:off x="11297801" y="3120442"/>
            <a:ext cx="20160" cy="952448"/>
          </a:xfrm>
          <a:prstGeom prst="straightConnector1">
            <a:avLst/>
          </a:prstGeom>
          <a:solidFill>
            <a:schemeClr val="accent1"/>
          </a:solidFill>
          <a:ln w="28575" cap="flat" cmpd="sng" algn="ctr">
            <a:solidFill>
              <a:schemeClr val="tx2"/>
            </a:solidFill>
            <a:prstDash val="solid"/>
            <a:miter lim="800000"/>
            <a:headEnd type="none" w="med" len="med"/>
            <a:tailEnd type="arrow"/>
          </a:ln>
          <a:effectLst/>
        </p:spPr>
      </p:cxnSp>
      <p:sp>
        <p:nvSpPr>
          <p:cNvPr id="3" name="TextBox 2"/>
          <p:cNvSpPr txBox="1"/>
          <p:nvPr/>
        </p:nvSpPr>
        <p:spPr>
          <a:xfrm>
            <a:off x="5410935" y="2922369"/>
            <a:ext cx="2280192" cy="584776"/>
          </a:xfrm>
          <a:prstGeom prst="rect">
            <a:avLst/>
          </a:prstGeom>
          <a:noFill/>
        </p:spPr>
        <p:txBody>
          <a:bodyPr wrap="none" rtlCol="0">
            <a:spAutoFit/>
          </a:bodyPr>
          <a:lstStyle/>
          <a:p>
            <a:r>
              <a:rPr lang="en-US" dirty="0">
                <a:solidFill>
                  <a:schemeClr val="tx2"/>
                </a:solidFill>
              </a:rPr>
              <a:t>DR updates</a:t>
            </a:r>
          </a:p>
        </p:txBody>
      </p:sp>
      <p:sp>
        <p:nvSpPr>
          <p:cNvPr id="27"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35</a:t>
            </a:fld>
            <a:endParaRPr lang="en-US" dirty="0"/>
          </a:p>
        </p:txBody>
      </p:sp>
    </p:spTree>
    <p:extLst>
      <p:ext uri="{BB962C8B-B14F-4D97-AF65-F5344CB8AC3E}">
        <p14:creationId xmlns:p14="http://schemas.microsoft.com/office/powerpoint/2010/main" val="300477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Dead Reckoning Algorithms and Updates</a:t>
            </a:r>
          </a:p>
        </p:txBody>
      </p:sp>
      <p:sp>
        <p:nvSpPr>
          <p:cNvPr id="3" name="Content Placeholder 2"/>
          <p:cNvSpPr>
            <a:spLocks noGrp="1"/>
          </p:cNvSpPr>
          <p:nvPr>
            <p:ph idx="1"/>
          </p:nvPr>
        </p:nvSpPr>
        <p:spPr>
          <a:xfrm>
            <a:off x="593061" y="1053389"/>
            <a:ext cx="11114731" cy="4890211"/>
          </a:xfrm>
        </p:spPr>
        <p:txBody>
          <a:bodyPr/>
          <a:lstStyle/>
          <a:p>
            <a:r>
              <a:rPr lang="en-US" sz="3200" dirty="0"/>
              <a:t>Which velocity-acceleration DR algorithm is best? (… wait for it…)</a:t>
            </a:r>
          </a:p>
          <a:p>
            <a:endParaRPr lang="en-US" sz="3200" dirty="0"/>
          </a:p>
          <a:p>
            <a:r>
              <a:rPr lang="en-US" sz="3200" dirty="0"/>
              <a:t>It depends! In some situations we might want to include acceleration or angular velocity, but not in others. Typically the information available varies. ESPDU senders specify what DR algorithm to use.</a:t>
            </a:r>
          </a:p>
          <a:p>
            <a:endParaRPr lang="en-US" sz="3200" dirty="0"/>
          </a:p>
          <a:p>
            <a:r>
              <a:rPr lang="en-US" sz="3200" dirty="0"/>
              <a:t>The sender can also perform its own internal DR to determine what each recipient is seeing. If sender sees that clients are probably wrong in their guess about where the entity is, based on accumulated error, sender can issue another ESPDU sooner with better state information.</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36</a:t>
            </a:fld>
            <a:endParaRPr lang="en-US" dirty="0"/>
          </a:p>
        </p:txBody>
      </p:sp>
    </p:spTree>
    <p:extLst>
      <p:ext uri="{BB962C8B-B14F-4D97-AF65-F5344CB8AC3E}">
        <p14:creationId xmlns:p14="http://schemas.microsoft.com/office/powerpoint/2010/main" val="1857089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948" y="0"/>
            <a:ext cx="8785185" cy="841248"/>
          </a:xfrm>
        </p:spPr>
        <p:txBody>
          <a:bodyPr/>
          <a:lstStyle/>
          <a:p>
            <a:r>
              <a:rPr lang="en-US" dirty="0"/>
              <a:t>DIS Dead Reckoning (DR) Smoothing, Synchronization</a:t>
            </a:r>
          </a:p>
        </p:txBody>
      </p:sp>
      <p:sp>
        <p:nvSpPr>
          <p:cNvPr id="3" name="Content Placeholder 2"/>
          <p:cNvSpPr>
            <a:spLocks noGrp="1"/>
          </p:cNvSpPr>
          <p:nvPr>
            <p:ph idx="1"/>
          </p:nvPr>
        </p:nvSpPr>
        <p:spPr>
          <a:xfrm>
            <a:off x="593061" y="1053389"/>
            <a:ext cx="11089117" cy="5243239"/>
          </a:xfrm>
        </p:spPr>
        <p:txBody>
          <a:bodyPr/>
          <a:lstStyle/>
          <a:p>
            <a:r>
              <a:rPr lang="en-US" dirty="0"/>
              <a:t>Dead Reckoning (DR) is projection of entity location based on last received timestamp, position and vector-based velocities/accelerations.</a:t>
            </a:r>
          </a:p>
          <a:p>
            <a:pPr lvl="1"/>
            <a:r>
              <a:rPr lang="en-US" dirty="0"/>
              <a:t>Enables recipients to more accurately estimate entity state in-between PDU updates.</a:t>
            </a:r>
          </a:p>
          <a:p>
            <a:pPr lvl="1"/>
            <a:r>
              <a:rPr lang="en-US" dirty="0"/>
              <a:t>Enables senders to more accurately estimate when to send more-frequent updates.</a:t>
            </a:r>
          </a:p>
          <a:p>
            <a:r>
              <a:rPr lang="en-US" dirty="0"/>
              <a:t>Smoothing is a recipient-presentation technique for handling dropped packets.</a:t>
            </a:r>
          </a:p>
          <a:p>
            <a:pPr lvl="1"/>
            <a:r>
              <a:rPr lang="en-US" dirty="0"/>
              <a:t>Avoid sudden jerky jumps in motion, instead interpolate from prior estimate to new state.</a:t>
            </a:r>
          </a:p>
          <a:p>
            <a:pPr lvl="1"/>
            <a:r>
              <a:rPr lang="en-US" dirty="0"/>
              <a:t>No need to improperly distract user with corrective actions when recovery is satisfactory.</a:t>
            </a:r>
          </a:p>
          <a:p>
            <a:r>
              <a:rPr lang="en-US" dirty="0"/>
              <a:t>Synchronization among multiple players is a blend of capabilities.</a:t>
            </a:r>
          </a:p>
          <a:p>
            <a:pPr lvl="1"/>
            <a:r>
              <a:rPr lang="en-US" dirty="0"/>
              <a:t>Networking monitoring and management, simulation management, logging, etc.</a:t>
            </a:r>
          </a:p>
          <a:p>
            <a:pPr lvl="1"/>
            <a:r>
              <a:rPr lang="en-US" dirty="0"/>
              <a:t>Measurable metric: is a “fair fight” taking place among distributed participants?</a:t>
            </a:r>
          </a:p>
          <a:p>
            <a:pPr lvl="1"/>
            <a:r>
              <a:rPr lang="en-US" dirty="0"/>
              <a:t>Sometimes called “Triangle of Death: faster – better – cheaper, pick any two”</a:t>
            </a:r>
          </a:p>
          <a:p>
            <a:pPr marL="0" indent="0">
              <a:buNone/>
            </a:pPr>
            <a:endParaRPr lang="en-US" dirty="0"/>
          </a:p>
        </p:txBody>
      </p:sp>
      <p:sp>
        <p:nvSpPr>
          <p:cNvPr id="5" name="Slide Number Placeholder 3">
            <a:extLst>
              <a:ext uri="{FF2B5EF4-FFF2-40B4-BE49-F238E27FC236}">
                <a16:creationId xmlns:a16="http://schemas.microsoft.com/office/drawing/2014/main" id="{869013FD-03FB-40AB-8EBE-4E161C48072B}"/>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37</a:t>
            </a:fld>
            <a:endParaRPr lang="en-US" dirty="0"/>
          </a:p>
        </p:txBody>
      </p:sp>
    </p:spTree>
    <p:extLst>
      <p:ext uri="{BB962C8B-B14F-4D97-AF65-F5344CB8AC3E}">
        <p14:creationId xmlns:p14="http://schemas.microsoft.com/office/powerpoint/2010/main" val="2086551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Learning About the World and Heartbeat</a:t>
            </a:r>
          </a:p>
        </p:txBody>
      </p:sp>
      <p:sp>
        <p:nvSpPr>
          <p:cNvPr id="3" name="Content Placeholder 2"/>
          <p:cNvSpPr>
            <a:spLocks noGrp="1"/>
          </p:cNvSpPr>
          <p:nvPr>
            <p:ph idx="1"/>
          </p:nvPr>
        </p:nvSpPr>
        <p:spPr>
          <a:xfrm>
            <a:off x="593061" y="1053389"/>
            <a:ext cx="10928351" cy="5063326"/>
          </a:xfrm>
        </p:spPr>
        <p:txBody>
          <a:bodyPr/>
          <a:lstStyle/>
          <a:p>
            <a:r>
              <a:rPr lang="en-US" dirty="0"/>
              <a:t>If we run a DIS simulation, how do we learn about all other entities in the world?</a:t>
            </a:r>
          </a:p>
          <a:p>
            <a:pPr lvl="1"/>
            <a:r>
              <a:rPr lang="en-US" dirty="0"/>
              <a:t>One design possibility is to use a master server. Instead, the designers chose for DIS to be peer-to-peer; there is no central server, and hosts talk to one another directly.</a:t>
            </a:r>
          </a:p>
          <a:p>
            <a:endParaRPr lang="en-US" sz="1600" dirty="0"/>
          </a:p>
          <a:p>
            <a:r>
              <a:rPr lang="en-US" dirty="0"/>
              <a:t>In DIS essentially all we have to do is listen for ESPDUs. New-entity ESPDUs contain what we need to know: entity type, location, velocity, orientation. This is simple and avoids a single point of failure, making configuration easier. </a:t>
            </a:r>
          </a:p>
          <a:p>
            <a:pPr lvl="1"/>
            <a:r>
              <a:rPr lang="en-US" dirty="0"/>
              <a:t>There are also Simulation Management PDUs for announcing arrival, removal, etc.</a:t>
            </a:r>
          </a:p>
          <a:p>
            <a:endParaRPr lang="en-US" sz="1600" dirty="0"/>
          </a:p>
          <a:p>
            <a:r>
              <a:rPr lang="en-US" dirty="0"/>
              <a:t>To make this work, every entity must periodically send a time-stamped ESPDU even if its state hasn’t changed. This is called a </a:t>
            </a:r>
            <a:r>
              <a:rPr lang="en-US" b="1" i="1" dirty="0"/>
              <a:t>heartbeat</a:t>
            </a:r>
            <a:r>
              <a:rPr lang="en-US" i="1" dirty="0"/>
              <a:t>. </a:t>
            </a:r>
            <a:r>
              <a:rPr lang="en-US" dirty="0"/>
              <a:t>Usually entities must send an ESPDU at least once every five seconds to be considered “live.”</a:t>
            </a:r>
          </a:p>
          <a:p>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38</a:t>
            </a:fld>
            <a:endParaRPr lang="en-US" dirty="0"/>
          </a:p>
        </p:txBody>
      </p:sp>
    </p:spTree>
    <p:extLst>
      <p:ext uri="{BB962C8B-B14F-4D97-AF65-F5344CB8AC3E}">
        <p14:creationId xmlns:p14="http://schemas.microsoft.com/office/powerpoint/2010/main" val="831956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Timestamp</a:t>
            </a:r>
          </a:p>
        </p:txBody>
      </p:sp>
      <p:sp>
        <p:nvSpPr>
          <p:cNvPr id="3" name="Content Placeholder 2"/>
          <p:cNvSpPr>
            <a:spLocks noGrp="1"/>
          </p:cNvSpPr>
          <p:nvPr>
            <p:ph idx="1"/>
          </p:nvPr>
        </p:nvSpPr>
        <p:spPr>
          <a:xfrm>
            <a:off x="593061" y="894365"/>
            <a:ext cx="10928351" cy="5496496"/>
          </a:xfrm>
        </p:spPr>
        <p:txBody>
          <a:bodyPr/>
          <a:lstStyle/>
          <a:p>
            <a:r>
              <a:rPr lang="en-US" dirty="0"/>
              <a:t>One of the oddities of UDP is that UDP packets may be </a:t>
            </a:r>
            <a:r>
              <a:rPr lang="en-US" b="1" i="1" dirty="0"/>
              <a:t>duplicated</a:t>
            </a:r>
            <a:r>
              <a:rPr lang="en-US" dirty="0"/>
              <a:t> during TCP/IP routing; we send a single packet, but two might arrive nevertheless.</a:t>
            </a:r>
          </a:p>
          <a:p>
            <a:endParaRPr lang="en-US" sz="2000" dirty="0"/>
          </a:p>
          <a:p>
            <a:r>
              <a:rPr lang="en-US" dirty="0"/>
              <a:t>UDP packets may also arrive </a:t>
            </a:r>
            <a:r>
              <a:rPr lang="en-US" b="1" i="1" dirty="0"/>
              <a:t>out of order</a:t>
            </a:r>
            <a:r>
              <a:rPr lang="en-US" dirty="0"/>
              <a:t>. We send packets in order A, B, C, but they arrive in order C, A, B ....</a:t>
            </a:r>
          </a:p>
          <a:p>
            <a:pPr lvl="1"/>
            <a:r>
              <a:rPr lang="en-US" dirty="0"/>
              <a:t>This creates problems for position updates!  How to handle? ....</a:t>
            </a:r>
          </a:p>
          <a:p>
            <a:endParaRPr lang="en-US" sz="2000" dirty="0"/>
          </a:p>
          <a:p>
            <a:r>
              <a:rPr lang="en-US" dirty="0"/>
              <a:t>DIS includes a </a:t>
            </a:r>
            <a:r>
              <a:rPr lang="en-US" b="1" i="1" dirty="0"/>
              <a:t>timestamp</a:t>
            </a:r>
            <a:r>
              <a:rPr lang="en-US" dirty="0"/>
              <a:t> field to detect these kinds of problems:</a:t>
            </a:r>
          </a:p>
          <a:p>
            <a:pPr lvl="1"/>
            <a:r>
              <a:rPr lang="en-US" dirty="0"/>
              <a:t>The field typically represents time since the top of the hour (as common practice).</a:t>
            </a:r>
          </a:p>
          <a:p>
            <a:pPr lvl="1"/>
            <a:r>
              <a:rPr lang="en-US" dirty="0"/>
              <a:t>If the next packet we receive has a timestamp before the last packet we processed, then we can discard it; it’s old information that has been obviated by new data.</a:t>
            </a:r>
          </a:p>
          <a:p>
            <a:pPr lvl="1"/>
            <a:r>
              <a:rPr lang="en-US" dirty="0"/>
              <a:t>Time coordination between hosts is useful but not required.</a:t>
            </a:r>
          </a:p>
        </p:txBody>
      </p:sp>
      <p:sp>
        <p:nvSpPr>
          <p:cNvPr id="6" name="Slide Number Placeholder 3">
            <a:extLst>
              <a:ext uri="{FF2B5EF4-FFF2-40B4-BE49-F238E27FC236}">
                <a16:creationId xmlns:a16="http://schemas.microsoft.com/office/drawing/2014/main" id="{CCB20A72-0E99-44E2-B96C-076AC60C6520}"/>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39</a:t>
            </a:fld>
            <a:endParaRPr lang="en-US" dirty="0"/>
          </a:p>
        </p:txBody>
      </p:sp>
    </p:spTree>
    <p:extLst>
      <p:ext uri="{BB962C8B-B14F-4D97-AF65-F5344CB8AC3E}">
        <p14:creationId xmlns:p14="http://schemas.microsoft.com/office/powerpoint/2010/main" val="122992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Simulation Terms</a:t>
            </a:r>
          </a:p>
        </p:txBody>
      </p:sp>
      <p:sp>
        <p:nvSpPr>
          <p:cNvPr id="3" name="Content Placeholder 2"/>
          <p:cNvSpPr>
            <a:spLocks noGrp="1"/>
          </p:cNvSpPr>
          <p:nvPr>
            <p:ph idx="1"/>
          </p:nvPr>
        </p:nvSpPr>
        <p:spPr/>
        <p:txBody>
          <a:bodyPr/>
          <a:lstStyle/>
          <a:p>
            <a:r>
              <a:rPr lang="en-US" dirty="0"/>
              <a:t>A </a:t>
            </a:r>
            <a:r>
              <a:rPr lang="en-US" i="1" dirty="0"/>
              <a:t>distributed</a:t>
            </a:r>
            <a:r>
              <a:rPr lang="en-US" dirty="0"/>
              <a:t> </a:t>
            </a:r>
            <a:r>
              <a:rPr lang="en-US" i="1" dirty="0"/>
              <a:t>simulation</a:t>
            </a:r>
            <a:r>
              <a:rPr lang="en-US" dirty="0"/>
              <a:t> runs on multiple cooperating hosts on the network.</a:t>
            </a:r>
          </a:p>
          <a:p>
            <a:endParaRPr lang="en-US" i="1" dirty="0"/>
          </a:p>
          <a:p>
            <a:r>
              <a:rPr lang="en-US" i="1" dirty="0"/>
              <a:t>State information </a:t>
            </a:r>
            <a:r>
              <a:rPr lang="en-US" dirty="0"/>
              <a:t>describes the position, orientation, and other information about an entity at a point in time.</a:t>
            </a:r>
          </a:p>
          <a:p>
            <a:endParaRPr lang="en-US" dirty="0"/>
          </a:p>
          <a:p>
            <a:r>
              <a:rPr lang="en-US" i="1" dirty="0"/>
              <a:t>Live, Virtual, Constructive</a:t>
            </a:r>
            <a:r>
              <a:rPr lang="en-US" dirty="0"/>
              <a:t> (LVC) simulation involves different hosts doing different aspects of simulation in one cooperative system.</a:t>
            </a:r>
          </a:p>
          <a:p>
            <a:pPr lvl="1"/>
            <a:r>
              <a:rPr lang="en-US" dirty="0"/>
              <a:t>Live:              Real people, real systems</a:t>
            </a:r>
          </a:p>
          <a:p>
            <a:pPr lvl="1"/>
            <a:r>
              <a:rPr lang="en-US" dirty="0"/>
              <a:t>Virtual:           Real people, simulated systems (human in loop)</a:t>
            </a:r>
          </a:p>
          <a:p>
            <a:pPr lvl="1"/>
            <a:r>
              <a:rPr lang="en-US" dirty="0"/>
              <a:t>Constructive: Simulated people, simulated systems (AI controlled) or other hybrid</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a:t>
            </a:fld>
            <a:endParaRPr lang="en-US" dirty="0"/>
          </a:p>
        </p:txBody>
      </p:sp>
    </p:spTree>
    <p:extLst>
      <p:ext uri="{BB962C8B-B14F-4D97-AF65-F5344CB8AC3E}">
        <p14:creationId xmlns:p14="http://schemas.microsoft.com/office/powerpoint/2010/main" val="2500867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Timestamp</a:t>
            </a:r>
          </a:p>
        </p:txBody>
      </p:sp>
      <p:sp>
        <p:nvSpPr>
          <p:cNvPr id="14" name="TextBox 13"/>
          <p:cNvSpPr txBox="1"/>
          <p:nvPr/>
        </p:nvSpPr>
        <p:spPr>
          <a:xfrm>
            <a:off x="363147" y="4474457"/>
            <a:ext cx="10712387" cy="1569660"/>
          </a:xfrm>
          <a:prstGeom prst="rect">
            <a:avLst/>
          </a:prstGeom>
          <a:noFill/>
        </p:spPr>
        <p:txBody>
          <a:bodyPr wrap="none" rtlCol="0">
            <a:spAutoFit/>
          </a:bodyPr>
          <a:lstStyle/>
          <a:p>
            <a:r>
              <a:rPr lang="en-US" dirty="0"/>
              <a:t>Host A sends 1 and then 2. Host B receives 2, and then 1. </a:t>
            </a:r>
          </a:p>
          <a:p>
            <a:r>
              <a:rPr lang="en-US" dirty="0"/>
              <a:t>We should discard 1, because we know it’s older than 2,</a:t>
            </a:r>
          </a:p>
          <a:p>
            <a:r>
              <a:rPr lang="en-US" dirty="0"/>
              <a:t>due to its older timestamp.</a:t>
            </a:r>
          </a:p>
        </p:txBody>
      </p:sp>
      <p:pic>
        <p:nvPicPr>
          <p:cNvPr id="11" name="Picture 10"/>
          <p:cNvPicPr>
            <a:picLocks noChangeAspect="1"/>
          </p:cNvPicPr>
          <p:nvPr/>
        </p:nvPicPr>
        <p:blipFill>
          <a:blip r:embed="rId3"/>
          <a:stretch>
            <a:fillRect/>
          </a:stretch>
        </p:blipFill>
        <p:spPr>
          <a:xfrm>
            <a:off x="8605466" y="3536046"/>
            <a:ext cx="1390273" cy="1042705"/>
          </a:xfrm>
          <a:prstGeom prst="rect">
            <a:avLst/>
          </a:prstGeom>
        </p:spPr>
      </p:pic>
      <p:pic>
        <p:nvPicPr>
          <p:cNvPr id="15" name="Picture 14"/>
          <p:cNvPicPr>
            <a:picLocks noChangeAspect="1"/>
          </p:cNvPicPr>
          <p:nvPr/>
        </p:nvPicPr>
        <p:blipFill>
          <a:blip r:embed="rId3"/>
          <a:stretch>
            <a:fillRect/>
          </a:stretch>
        </p:blipFill>
        <p:spPr>
          <a:xfrm>
            <a:off x="542902" y="1662605"/>
            <a:ext cx="1390273" cy="1042705"/>
          </a:xfrm>
          <a:prstGeom prst="rect">
            <a:avLst/>
          </a:prstGeom>
        </p:spPr>
      </p:pic>
      <p:sp>
        <p:nvSpPr>
          <p:cNvPr id="3" name="Rectangle 2"/>
          <p:cNvSpPr/>
          <p:nvPr/>
        </p:nvSpPr>
        <p:spPr bwMode="auto">
          <a:xfrm>
            <a:off x="2257966" y="2146787"/>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2</a:t>
            </a:r>
          </a:p>
        </p:txBody>
      </p:sp>
      <p:sp>
        <p:nvSpPr>
          <p:cNvPr id="16" name="Rectangle 15"/>
          <p:cNvSpPr/>
          <p:nvPr/>
        </p:nvSpPr>
        <p:spPr bwMode="auto">
          <a:xfrm>
            <a:off x="3731271" y="2148004"/>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1</a:t>
            </a:r>
          </a:p>
        </p:txBody>
      </p:sp>
      <p:sp>
        <p:nvSpPr>
          <p:cNvPr id="17" name="Rectangle 16"/>
          <p:cNvSpPr/>
          <p:nvPr/>
        </p:nvSpPr>
        <p:spPr bwMode="auto">
          <a:xfrm>
            <a:off x="5202979" y="3841244"/>
            <a:ext cx="1068500" cy="438429"/>
          </a:xfrm>
          <a:prstGeom prst="rect">
            <a:avLst/>
          </a:prstGeom>
          <a:solidFill>
            <a:srgbClr val="FF0000"/>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1</a:t>
            </a:r>
          </a:p>
        </p:txBody>
      </p:sp>
      <p:sp>
        <p:nvSpPr>
          <p:cNvPr id="18" name="Rectangle 17"/>
          <p:cNvSpPr/>
          <p:nvPr/>
        </p:nvSpPr>
        <p:spPr bwMode="auto">
          <a:xfrm>
            <a:off x="6676285" y="3842462"/>
            <a:ext cx="1068500" cy="438429"/>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2</a:t>
            </a:r>
          </a:p>
        </p:txBody>
      </p:sp>
      <p:cxnSp>
        <p:nvCxnSpPr>
          <p:cNvPr id="19" name="Straight Connector 18"/>
          <p:cNvCxnSpPr/>
          <p:nvPr/>
        </p:nvCxnSpPr>
        <p:spPr bwMode="auto">
          <a:xfrm flipH="1">
            <a:off x="5019940" y="3492308"/>
            <a:ext cx="1310424" cy="1043156"/>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cxnSp>
        <p:nvCxnSpPr>
          <p:cNvPr id="21" name="Straight Connector 20"/>
          <p:cNvCxnSpPr/>
          <p:nvPr/>
        </p:nvCxnSpPr>
        <p:spPr bwMode="auto">
          <a:xfrm>
            <a:off x="5100581" y="3492309"/>
            <a:ext cx="1128983" cy="1103629"/>
          </a:xfrm>
          <a:prstGeom prst="line">
            <a:avLst/>
          </a:prstGeom>
          <a:solidFill>
            <a:schemeClr val="accent1"/>
          </a:solidFill>
          <a:ln w="19050" cap="flat" cmpd="sng" algn="ctr">
            <a:solidFill>
              <a:schemeClr val="tx1"/>
            </a:solidFill>
            <a:prstDash val="solid"/>
            <a:miter lim="800000"/>
            <a:headEnd type="none" w="med" len="med"/>
            <a:tailEnd type="none" w="med" len="med"/>
          </a:ln>
          <a:effectLst/>
        </p:spPr>
      </p:cxnSp>
      <p:cxnSp>
        <p:nvCxnSpPr>
          <p:cNvPr id="26" name="Straight Arrow Connector 25"/>
          <p:cNvCxnSpPr/>
          <p:nvPr/>
        </p:nvCxnSpPr>
        <p:spPr bwMode="auto">
          <a:xfrm>
            <a:off x="2219240" y="4052899"/>
            <a:ext cx="2378927" cy="0"/>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28" name="Straight Connector 27"/>
          <p:cNvCxnSpPr/>
          <p:nvPr/>
        </p:nvCxnSpPr>
        <p:spPr bwMode="auto">
          <a:xfrm>
            <a:off x="6007799" y="2282851"/>
            <a:ext cx="2761975" cy="15118"/>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29" name="Straight Connector 28"/>
          <p:cNvCxnSpPr/>
          <p:nvPr/>
        </p:nvCxnSpPr>
        <p:spPr bwMode="auto">
          <a:xfrm flipH="1">
            <a:off x="8729453" y="2314306"/>
            <a:ext cx="1596" cy="769811"/>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31" name="Straight Connector 30"/>
          <p:cNvCxnSpPr/>
          <p:nvPr/>
        </p:nvCxnSpPr>
        <p:spPr bwMode="auto">
          <a:xfrm>
            <a:off x="2197483" y="3114353"/>
            <a:ext cx="6573887" cy="1219"/>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flipH="1">
            <a:off x="2237805" y="3086552"/>
            <a:ext cx="3193" cy="980248"/>
          </a:xfrm>
          <a:prstGeom prst="line">
            <a:avLst/>
          </a:prstGeom>
          <a:solidFill>
            <a:schemeClr val="accent1"/>
          </a:solidFill>
          <a:ln w="57150" cap="flat" cmpd="sng" algn="ctr">
            <a:solidFill>
              <a:schemeClr val="tx1"/>
            </a:solidFill>
            <a:prstDash val="solid"/>
            <a:miter lim="800000"/>
            <a:headEnd type="none" w="med" len="med"/>
            <a:tailEnd type="none" w="med" len="med"/>
          </a:ln>
          <a:effectLst/>
        </p:spPr>
      </p:cxnSp>
      <p:sp>
        <p:nvSpPr>
          <p:cNvPr id="22" name="Slide Number Placeholder 3">
            <a:extLst>
              <a:ext uri="{FF2B5EF4-FFF2-40B4-BE49-F238E27FC236}">
                <a16:creationId xmlns:a16="http://schemas.microsoft.com/office/drawing/2014/main" id="{BE02281A-8A13-49FF-BF96-F3498DAAD59B}"/>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40</a:t>
            </a:fld>
            <a:endParaRPr lang="en-US" dirty="0"/>
          </a:p>
        </p:txBody>
      </p:sp>
    </p:spTree>
    <p:extLst>
      <p:ext uri="{BB962C8B-B14F-4D97-AF65-F5344CB8AC3E}">
        <p14:creationId xmlns:p14="http://schemas.microsoft.com/office/powerpoint/2010/main" val="1959571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Entity State PDU</a:t>
            </a:r>
          </a:p>
        </p:txBody>
      </p:sp>
      <p:sp>
        <p:nvSpPr>
          <p:cNvPr id="3" name="Content Placeholder 2"/>
          <p:cNvSpPr>
            <a:spLocks noGrp="1"/>
          </p:cNvSpPr>
          <p:nvPr>
            <p:ph idx="1"/>
          </p:nvPr>
        </p:nvSpPr>
        <p:spPr/>
        <p:txBody>
          <a:bodyPr/>
          <a:lstStyle/>
          <a:p>
            <a:r>
              <a:rPr lang="en-US" sz="3200" dirty="0"/>
              <a:t>So far we’ve looked at an ESPDU, which contains</a:t>
            </a:r>
          </a:p>
          <a:p>
            <a:pPr lvl="1"/>
            <a:r>
              <a:rPr lang="en-US" sz="2800" dirty="0"/>
              <a:t>Entity ID</a:t>
            </a:r>
          </a:p>
          <a:p>
            <a:pPr lvl="1"/>
            <a:r>
              <a:rPr lang="en-US" sz="2800" dirty="0"/>
              <a:t>Entity Type</a:t>
            </a:r>
          </a:p>
          <a:p>
            <a:pPr lvl="1"/>
            <a:r>
              <a:rPr lang="en-US" sz="2800" dirty="0"/>
              <a:t>Position, orientation, velocity, etc.</a:t>
            </a:r>
          </a:p>
          <a:p>
            <a:pPr lvl="1"/>
            <a:r>
              <a:rPr lang="en-US" sz="2800" dirty="0"/>
              <a:t>Specifies a DR algorithm for the receiver to use</a:t>
            </a:r>
          </a:p>
          <a:p>
            <a:pPr lvl="1"/>
            <a:r>
              <a:rPr lang="en-US" sz="2800" dirty="0"/>
              <a:t>Timestamp</a:t>
            </a:r>
          </a:p>
          <a:p>
            <a:endParaRPr lang="en-US" sz="3200" dirty="0"/>
          </a:p>
          <a:p>
            <a:r>
              <a:rPr lang="en-US" sz="3200" dirty="0"/>
              <a:t>We’ve also seen that we need to agree upon a coordinate system, and agree on the enumerations that describe things like entity type</a:t>
            </a:r>
            <a:r>
              <a:rPr lang="en-US" dirty="0"/>
              <a:t>.</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41</a:t>
            </a:fld>
            <a:endParaRPr lang="en-US" dirty="0"/>
          </a:p>
        </p:txBody>
      </p:sp>
    </p:spTree>
    <p:extLst>
      <p:ext uri="{BB962C8B-B14F-4D97-AF65-F5344CB8AC3E}">
        <p14:creationId xmlns:p14="http://schemas.microsoft.com/office/powerpoint/2010/main" val="405997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966" y="0"/>
            <a:ext cx="10714382" cy="841248"/>
          </a:xfrm>
        </p:spPr>
        <p:txBody>
          <a:bodyPr/>
          <a:lstStyle/>
          <a:p>
            <a:r>
              <a:rPr lang="en-US" dirty="0"/>
              <a:t>DIS: no approved Application Programming Interface (API) per se</a:t>
            </a:r>
          </a:p>
        </p:txBody>
      </p:sp>
      <p:sp>
        <p:nvSpPr>
          <p:cNvPr id="3" name="Content Placeholder 2"/>
          <p:cNvSpPr>
            <a:spLocks noGrp="1"/>
          </p:cNvSpPr>
          <p:nvPr>
            <p:ph idx="1"/>
          </p:nvPr>
        </p:nvSpPr>
        <p:spPr/>
        <p:txBody>
          <a:bodyPr/>
          <a:lstStyle/>
          <a:p>
            <a:r>
              <a:rPr lang="en-US" dirty="0"/>
              <a:t>DIS doesn’t have an API. This seems strange to people coming from HLA or TENA, but reflects common practice in networking protocols.</a:t>
            </a:r>
          </a:p>
          <a:p>
            <a:pPr lvl="1"/>
            <a:r>
              <a:rPr lang="en-US" dirty="0"/>
              <a:t>The standardized part is the format of the messages on the wire. The standard is silent about how to programs can create or receive those messages.</a:t>
            </a:r>
          </a:p>
          <a:p>
            <a:pPr lvl="1"/>
            <a:endParaRPr lang="en-US" dirty="0"/>
          </a:p>
          <a:p>
            <a:pPr lvl="1"/>
            <a:r>
              <a:rPr lang="en-US" dirty="0"/>
              <a:t>Different DIS vendors have different APIs, </a:t>
            </a:r>
            <a:r>
              <a:rPr lang="en-US" i="1" dirty="0"/>
              <a:t>but all produce the same format messages</a:t>
            </a:r>
            <a:r>
              <a:rPr lang="en-US" dirty="0"/>
              <a:t>. This is in contrast to HLA, which has a standard API, but remains </a:t>
            </a:r>
            <a:r>
              <a:rPr lang="en-US" i="1" dirty="0"/>
              <a:t>silent about the format of messages on the wire. </a:t>
            </a:r>
            <a:r>
              <a:rPr lang="en-US" dirty="0"/>
              <a:t>As a result, different HLA RTI vendors usually use different message formats for exchanging information.</a:t>
            </a:r>
          </a:p>
          <a:p>
            <a:pPr lvl="1"/>
            <a:endParaRPr lang="en-US" dirty="0"/>
          </a:p>
          <a:p>
            <a:pPr lvl="1"/>
            <a:r>
              <a:rPr lang="en-US" dirty="0"/>
              <a:t>TENA standardizes the API, and there is a single approved implementation of the RTI equivalent; this sidesteps the wire standard problem because there is only one approved equivalent of the RTI.</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42</a:t>
            </a:fld>
            <a:endParaRPr lang="en-US" dirty="0"/>
          </a:p>
        </p:txBody>
      </p:sp>
    </p:spTree>
    <p:extLst>
      <p:ext uri="{BB962C8B-B14F-4D97-AF65-F5344CB8AC3E}">
        <p14:creationId xmlns:p14="http://schemas.microsoft.com/office/powerpoint/2010/main" val="4218955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Message Format Standardized</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43</a:t>
            </a:fld>
            <a:endParaRPr lang="en-US" dirty="0"/>
          </a:p>
        </p:txBody>
      </p:sp>
      <p:sp>
        <p:nvSpPr>
          <p:cNvPr id="5" name="Rounded Rectangle 4"/>
          <p:cNvSpPr/>
          <p:nvPr/>
        </p:nvSpPr>
        <p:spPr>
          <a:xfrm>
            <a:off x="2013185" y="1842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Vendor A API for DIS</a:t>
            </a:r>
          </a:p>
        </p:txBody>
      </p:sp>
      <p:sp>
        <p:nvSpPr>
          <p:cNvPr id="6" name="Rounded Rectangle 5"/>
          <p:cNvSpPr/>
          <p:nvPr/>
        </p:nvSpPr>
        <p:spPr>
          <a:xfrm>
            <a:off x="5873985" y="1842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Vendor B API for DIS</a:t>
            </a:r>
          </a:p>
        </p:txBody>
      </p:sp>
      <p:sp>
        <p:nvSpPr>
          <p:cNvPr id="7" name="Rounded Rectangle 6"/>
          <p:cNvSpPr/>
          <p:nvPr/>
        </p:nvSpPr>
        <p:spPr>
          <a:xfrm>
            <a:off x="3611880" y="4903330"/>
            <a:ext cx="3157691" cy="609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Vendor C API for DIS</a:t>
            </a:r>
          </a:p>
        </p:txBody>
      </p:sp>
      <p:cxnSp>
        <p:nvCxnSpPr>
          <p:cNvPr id="9" name="Straight Connector 8"/>
          <p:cNvCxnSpPr/>
          <p:nvPr/>
        </p:nvCxnSpPr>
        <p:spPr>
          <a:xfrm>
            <a:off x="730015" y="4222044"/>
            <a:ext cx="10141185" cy="395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75558" y="3280552"/>
            <a:ext cx="6133629" cy="75635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Standard Format Messages</a:t>
            </a:r>
          </a:p>
        </p:txBody>
      </p:sp>
      <p:sp>
        <p:nvSpPr>
          <p:cNvPr id="11" name="Rounded Rectangle 10"/>
          <p:cNvSpPr/>
          <p:nvPr/>
        </p:nvSpPr>
        <p:spPr>
          <a:xfrm>
            <a:off x="2013185" y="1080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JCATS Sim Code</a:t>
            </a:r>
          </a:p>
        </p:txBody>
      </p:sp>
      <p:sp>
        <p:nvSpPr>
          <p:cNvPr id="12" name="Rounded Rectangle 11"/>
          <p:cNvSpPr/>
          <p:nvPr/>
        </p:nvSpPr>
        <p:spPr>
          <a:xfrm>
            <a:off x="5873985" y="1080911"/>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ACME Sim Code</a:t>
            </a:r>
          </a:p>
        </p:txBody>
      </p:sp>
      <p:sp>
        <p:nvSpPr>
          <p:cNvPr id="13" name="Rounded Rectangle 12"/>
          <p:cNvSpPr/>
          <p:nvPr/>
        </p:nvSpPr>
        <p:spPr>
          <a:xfrm>
            <a:off x="3611880" y="5589130"/>
            <a:ext cx="3175089" cy="5969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ONE-SAF Sim Code</a:t>
            </a:r>
          </a:p>
        </p:txBody>
      </p:sp>
      <p:cxnSp>
        <p:nvCxnSpPr>
          <p:cNvPr id="15" name="Straight Arrow Connector 14"/>
          <p:cNvCxnSpPr/>
          <p:nvPr/>
        </p:nvCxnSpPr>
        <p:spPr>
          <a:xfrm flipH="1">
            <a:off x="3781778" y="2528711"/>
            <a:ext cx="790" cy="529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652919" y="2538984"/>
            <a:ext cx="865"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421481" y="4225996"/>
            <a:ext cx="0" cy="629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001926" y="4268330"/>
            <a:ext cx="15052" cy="615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53926" y="2538984"/>
            <a:ext cx="2634" cy="5372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7725363" y="2556481"/>
            <a:ext cx="4365" cy="5433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999837" y="3324279"/>
            <a:ext cx="1710725" cy="584776"/>
          </a:xfrm>
          <a:prstGeom prst="rect">
            <a:avLst/>
          </a:prstGeom>
          <a:noFill/>
        </p:spPr>
        <p:txBody>
          <a:bodyPr wrap="none" rtlCol="0">
            <a:spAutoFit/>
          </a:bodyPr>
          <a:lstStyle/>
          <a:p>
            <a:r>
              <a:rPr lang="en-US" dirty="0"/>
              <a:t>Network</a:t>
            </a:r>
          </a:p>
        </p:txBody>
      </p:sp>
      <p:cxnSp>
        <p:nvCxnSpPr>
          <p:cNvPr id="19" name="Straight Connector 18"/>
          <p:cNvCxnSpPr/>
          <p:nvPr/>
        </p:nvCxnSpPr>
        <p:spPr>
          <a:xfrm>
            <a:off x="740175" y="3048508"/>
            <a:ext cx="10131025" cy="6209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450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HLA: API Standardized</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44</a:t>
            </a:fld>
            <a:endParaRPr lang="en-US" dirty="0"/>
          </a:p>
        </p:txBody>
      </p:sp>
      <p:sp>
        <p:nvSpPr>
          <p:cNvPr id="5" name="Rounded Rectangle 4"/>
          <p:cNvSpPr/>
          <p:nvPr/>
        </p:nvSpPr>
        <p:spPr>
          <a:xfrm>
            <a:off x="1561629" y="1828800"/>
            <a:ext cx="2641600" cy="6858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HLA RTI API</a:t>
            </a:r>
          </a:p>
        </p:txBody>
      </p:sp>
      <p:sp>
        <p:nvSpPr>
          <p:cNvPr id="6" name="Rounded Rectangle 5"/>
          <p:cNvSpPr/>
          <p:nvPr/>
        </p:nvSpPr>
        <p:spPr>
          <a:xfrm>
            <a:off x="5855169" y="1828800"/>
            <a:ext cx="2641600" cy="6858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HLA RTI API</a:t>
            </a:r>
          </a:p>
        </p:txBody>
      </p:sp>
      <p:sp>
        <p:nvSpPr>
          <p:cNvPr id="7" name="Rounded Rectangle 6"/>
          <p:cNvSpPr/>
          <p:nvPr/>
        </p:nvSpPr>
        <p:spPr>
          <a:xfrm>
            <a:off x="4372564" y="4224867"/>
            <a:ext cx="2927584" cy="6096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HLA RTI  API</a:t>
            </a:r>
          </a:p>
        </p:txBody>
      </p:sp>
      <p:cxnSp>
        <p:nvCxnSpPr>
          <p:cNvPr id="8" name="Straight Connector 7"/>
          <p:cNvCxnSpPr/>
          <p:nvPr/>
        </p:nvCxnSpPr>
        <p:spPr>
          <a:xfrm>
            <a:off x="692385" y="3697111"/>
            <a:ext cx="8331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561630" y="2818000"/>
            <a:ext cx="6871160" cy="72389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RTI Vendor-Specific Format Messages</a:t>
            </a:r>
          </a:p>
        </p:txBody>
      </p:sp>
      <p:sp>
        <p:nvSpPr>
          <p:cNvPr id="10" name="Rounded Rectangle 9"/>
          <p:cNvSpPr/>
          <p:nvPr/>
        </p:nvSpPr>
        <p:spPr>
          <a:xfrm>
            <a:off x="1561629" y="1066800"/>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JCATS</a:t>
            </a:r>
          </a:p>
        </p:txBody>
      </p:sp>
      <p:sp>
        <p:nvSpPr>
          <p:cNvPr id="11" name="Rounded Rectangle 10"/>
          <p:cNvSpPr/>
          <p:nvPr/>
        </p:nvSpPr>
        <p:spPr>
          <a:xfrm>
            <a:off x="5855169" y="1066800"/>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ACME Sim</a:t>
            </a:r>
          </a:p>
        </p:txBody>
      </p:sp>
      <p:sp>
        <p:nvSpPr>
          <p:cNvPr id="12" name="Rounded Rectangle 11"/>
          <p:cNvSpPr/>
          <p:nvPr/>
        </p:nvSpPr>
        <p:spPr>
          <a:xfrm>
            <a:off x="4560712" y="4882444"/>
            <a:ext cx="26416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ONE-SAF</a:t>
            </a:r>
          </a:p>
        </p:txBody>
      </p:sp>
      <p:cxnSp>
        <p:nvCxnSpPr>
          <p:cNvPr id="13" name="Straight Arrow Connector 12"/>
          <p:cNvCxnSpPr/>
          <p:nvPr/>
        </p:nvCxnSpPr>
        <p:spPr>
          <a:xfrm>
            <a:off x="3288829" y="2548466"/>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370697" y="2520244"/>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192889" y="3787422"/>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62608" y="3773311"/>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43200" y="2534355"/>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198548" y="2562579"/>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264416" y="3445933"/>
            <a:ext cx="1710725" cy="584776"/>
          </a:xfrm>
          <a:prstGeom prst="rect">
            <a:avLst/>
          </a:prstGeom>
          <a:noFill/>
        </p:spPr>
        <p:txBody>
          <a:bodyPr wrap="none" rtlCol="0">
            <a:spAutoFit/>
          </a:bodyPr>
          <a:lstStyle/>
          <a:p>
            <a:r>
              <a:rPr lang="en-US" dirty="0"/>
              <a:t>Network</a:t>
            </a:r>
          </a:p>
        </p:txBody>
      </p:sp>
      <p:sp>
        <p:nvSpPr>
          <p:cNvPr id="20" name="TextBox 19"/>
          <p:cNvSpPr txBox="1"/>
          <p:nvPr/>
        </p:nvSpPr>
        <p:spPr>
          <a:xfrm>
            <a:off x="406400" y="5622234"/>
            <a:ext cx="11379200" cy="830997"/>
          </a:xfrm>
          <a:prstGeom prst="rect">
            <a:avLst/>
          </a:prstGeom>
          <a:noFill/>
        </p:spPr>
        <p:txBody>
          <a:bodyPr wrap="square" rtlCol="0">
            <a:spAutoFit/>
          </a:bodyPr>
          <a:lstStyle/>
          <a:p>
            <a:r>
              <a:rPr lang="en-US" sz="2400" i="1" dirty="0"/>
              <a:t>While the API is standard, implementations of HLA RTI API from different vendors are allowed to produce messages in different formats.</a:t>
            </a:r>
            <a:endParaRPr lang="en-US" sz="3600" i="1" dirty="0"/>
          </a:p>
        </p:txBody>
      </p:sp>
    </p:spTree>
    <p:extLst>
      <p:ext uri="{BB962C8B-B14F-4D97-AF65-F5344CB8AC3E}">
        <p14:creationId xmlns:p14="http://schemas.microsoft.com/office/powerpoint/2010/main" val="2841844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860" y="0"/>
            <a:ext cx="8336279" cy="841248"/>
          </a:xfrm>
        </p:spPr>
        <p:txBody>
          <a:bodyPr/>
          <a:lstStyle/>
          <a:p>
            <a:r>
              <a:rPr lang="en-US" dirty="0"/>
              <a:t>DIS: Application Programming Interfaces (APIs)</a:t>
            </a:r>
          </a:p>
        </p:txBody>
      </p:sp>
      <p:sp>
        <p:nvSpPr>
          <p:cNvPr id="3" name="Content Placeholder 2"/>
          <p:cNvSpPr>
            <a:spLocks noGrp="1"/>
          </p:cNvSpPr>
          <p:nvPr>
            <p:ph idx="1"/>
          </p:nvPr>
        </p:nvSpPr>
        <p:spPr>
          <a:xfrm>
            <a:off x="593061" y="1053389"/>
            <a:ext cx="10928351" cy="5311851"/>
          </a:xfrm>
        </p:spPr>
        <p:txBody>
          <a:bodyPr/>
          <a:lstStyle/>
          <a:p>
            <a:r>
              <a:rPr lang="en-US" dirty="0"/>
              <a:t>The implications of this are that while HLA has a standardized API, RTIs from different vendors can’t typically talk directly to each other. This makes changing vendors easy, but makes getting RTIs from different vendors talking to each other hard--you need to use a gateway.  Caveat emptor, let buyer beware…</a:t>
            </a:r>
          </a:p>
          <a:p>
            <a:endParaRPr lang="en-US" dirty="0"/>
          </a:p>
          <a:p>
            <a:r>
              <a:rPr lang="en-US" dirty="0"/>
              <a:t>DIS in contrast makes changing vendors hard (since it involves changing the API your simulation code uses) but talking between vendors easy (since all the messages on the wire are in the same format)</a:t>
            </a:r>
          </a:p>
          <a:p>
            <a:pPr lvl="1"/>
            <a:r>
              <a:rPr lang="en-US" dirty="0"/>
              <a:t>The lack of an API can help when using a variety programming languages, such as Objective-C, C#, Python, and JavaScript. Since there’s no official API, just make one up that fits your application’s programming language. As long as they produce standard messages on the wire, the API creating packets doesn’t affect anyone else.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45</a:t>
            </a:fld>
            <a:endParaRPr lang="en-US" dirty="0"/>
          </a:p>
        </p:txBody>
      </p:sp>
    </p:spTree>
    <p:extLst>
      <p:ext uri="{BB962C8B-B14F-4D97-AF65-F5344CB8AC3E}">
        <p14:creationId xmlns:p14="http://schemas.microsoft.com/office/powerpoint/2010/main" val="1410553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Protocol Data Unit (PDU) Formats</a:t>
            </a:r>
          </a:p>
        </p:txBody>
      </p:sp>
      <p:sp>
        <p:nvSpPr>
          <p:cNvPr id="3" name="Content Placeholder 2"/>
          <p:cNvSpPr>
            <a:spLocks noGrp="1"/>
          </p:cNvSpPr>
          <p:nvPr>
            <p:ph idx="1"/>
          </p:nvPr>
        </p:nvSpPr>
        <p:spPr/>
        <p:txBody>
          <a:bodyPr/>
          <a:lstStyle/>
          <a:p>
            <a:r>
              <a:rPr lang="en-US" dirty="0"/>
              <a:t>Remember, all this information is being sent in binary format in (typically) a UDP packet.</a:t>
            </a:r>
          </a:p>
          <a:p>
            <a:endParaRPr lang="en-US" dirty="0"/>
          </a:p>
          <a:p>
            <a:r>
              <a:rPr lang="en-US" dirty="0"/>
              <a:t>The </a:t>
            </a:r>
            <a:r>
              <a:rPr lang="en-US" i="1" dirty="0"/>
              <a:t>exact</a:t>
            </a:r>
            <a:r>
              <a:rPr lang="en-US" dirty="0"/>
              <a:t> format that an ESPDU must have on the wire is specified in the DIS standard. This includes byte order.</a:t>
            </a:r>
          </a:p>
          <a:p>
            <a:endParaRPr lang="en-US" dirty="0"/>
          </a:p>
          <a:p>
            <a:r>
              <a:rPr lang="en-US" dirty="0"/>
              <a:t>For example, the EntityID field starts 12 bytes into the ESPDU message, is in the order (site, application, entity), and each field entry is 16 bits long, in network byte order, and unsigned.</a:t>
            </a:r>
          </a:p>
          <a:p>
            <a:endParaRPr lang="en-US" dirty="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46</a:t>
            </a:fld>
            <a:endParaRPr lang="en-US" dirty="0"/>
          </a:p>
        </p:txBody>
      </p:sp>
    </p:spTree>
    <p:extLst>
      <p:ext uri="{BB962C8B-B14F-4D97-AF65-F5344CB8AC3E}">
        <p14:creationId xmlns:p14="http://schemas.microsoft.com/office/powerpoint/2010/main" val="288736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ESPDU Format</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47</a:t>
            </a:fld>
            <a:endParaRPr lang="en-US" dirty="0"/>
          </a:p>
        </p:txBody>
      </p:sp>
      <p:pic>
        <p:nvPicPr>
          <p:cNvPr id="3" name="Picture 2"/>
          <p:cNvPicPr>
            <a:picLocks noChangeAspect="1"/>
          </p:cNvPicPr>
          <p:nvPr/>
        </p:nvPicPr>
        <p:blipFill>
          <a:blip r:embed="rId3"/>
          <a:stretch>
            <a:fillRect/>
          </a:stretch>
        </p:blipFill>
        <p:spPr>
          <a:xfrm>
            <a:off x="913284" y="966585"/>
            <a:ext cx="10065170" cy="5029200"/>
          </a:xfrm>
          <a:prstGeom prst="rect">
            <a:avLst/>
          </a:prstGeom>
        </p:spPr>
      </p:pic>
    </p:spTree>
    <p:extLst>
      <p:ext uri="{BB962C8B-B14F-4D97-AF65-F5344CB8AC3E}">
        <p14:creationId xmlns:p14="http://schemas.microsoft.com/office/powerpoint/2010/main" val="1571252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Looking at ESPDUs</a:t>
            </a:r>
          </a:p>
        </p:txBody>
      </p:sp>
      <p:sp>
        <p:nvSpPr>
          <p:cNvPr id="3" name="Content Placeholder 2"/>
          <p:cNvSpPr>
            <a:spLocks noGrp="1"/>
          </p:cNvSpPr>
          <p:nvPr>
            <p:ph idx="1"/>
          </p:nvPr>
        </p:nvSpPr>
        <p:spPr/>
        <p:txBody>
          <a:bodyPr/>
          <a:lstStyle/>
          <a:p>
            <a:r>
              <a:rPr lang="en-US" sz="3200" dirty="0"/>
              <a:t>What do ESPDUs look like? We can examine them on the network with a free tool called Wireshark, which can decode DIS packets</a:t>
            </a:r>
          </a:p>
          <a:p>
            <a:pPr lvl="1"/>
            <a:r>
              <a:rPr lang="en-US" sz="2800" dirty="0">
                <a:hlinkClick r:id="rId3"/>
              </a:rPr>
              <a:t>http://www.wireshark.org</a:t>
            </a:r>
            <a:endParaRPr lang="en-US" sz="2800" dirty="0"/>
          </a:p>
          <a:p>
            <a:endParaRPr lang="en-US" sz="3200" dirty="0"/>
          </a:p>
          <a:p>
            <a:r>
              <a:rPr lang="en-US" sz="3200" dirty="0"/>
              <a:t>Remember, it’s the format of the messages on the wire that count. The DIS standard specifies the exact format of binary messages, and any tool that produces or consumes those messages is fine with DIS. </a:t>
            </a:r>
            <a:r>
              <a:rPr lang="en-US" sz="3200" i="1" dirty="0"/>
              <a:t>How</a:t>
            </a:r>
            <a:r>
              <a:rPr lang="en-US" sz="3200" dirty="0"/>
              <a:t> you create them (or consume them) is none of DIS’s business.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48</a:t>
            </a:fld>
            <a:endParaRPr lang="en-US" dirty="0"/>
          </a:p>
        </p:txBody>
      </p:sp>
    </p:spTree>
    <p:extLst>
      <p:ext uri="{BB962C8B-B14F-4D97-AF65-F5344CB8AC3E}">
        <p14:creationId xmlns:p14="http://schemas.microsoft.com/office/powerpoint/2010/main" val="3091498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Wireshark: Capture Packets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49</a:t>
            </a:fld>
            <a:endParaRPr lang="en-US" dirty="0"/>
          </a:p>
        </p:txBody>
      </p:sp>
      <p:pic>
        <p:nvPicPr>
          <p:cNvPr id="9" name="Picture 8"/>
          <p:cNvPicPr>
            <a:picLocks noChangeAspect="1"/>
          </p:cNvPicPr>
          <p:nvPr/>
        </p:nvPicPr>
        <p:blipFill>
          <a:blip r:embed="rId3"/>
          <a:stretch>
            <a:fillRect/>
          </a:stretch>
        </p:blipFill>
        <p:spPr>
          <a:xfrm>
            <a:off x="85640" y="1560643"/>
            <a:ext cx="12106360" cy="2353244"/>
          </a:xfrm>
          <a:prstGeom prst="rect">
            <a:avLst/>
          </a:prstGeom>
        </p:spPr>
      </p:pic>
    </p:spTree>
    <p:extLst>
      <p:ext uri="{BB962C8B-B14F-4D97-AF65-F5344CB8AC3E}">
        <p14:creationId xmlns:p14="http://schemas.microsoft.com/office/powerpoint/2010/main" val="337595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Virtual, Constructive (LVC) Example</a:t>
            </a:r>
          </a:p>
        </p:txBody>
      </p:sp>
      <p:sp>
        <p:nvSpPr>
          <p:cNvPr id="3" name="Content Placeholder 2"/>
          <p:cNvSpPr>
            <a:spLocks noGrp="1"/>
          </p:cNvSpPr>
          <p:nvPr>
            <p:ph idx="1"/>
          </p:nvPr>
        </p:nvSpPr>
        <p:spPr>
          <a:xfrm>
            <a:off x="593061" y="1053389"/>
            <a:ext cx="10928351" cy="5169611"/>
          </a:xfrm>
        </p:spPr>
        <p:txBody>
          <a:bodyPr/>
          <a:lstStyle/>
          <a:p>
            <a:r>
              <a:rPr lang="en-US" dirty="0"/>
              <a:t>Automatic Identification System (AIS) is a standard for transmitting the current position of commercial ships in the real world; ships have a transmitter and receiver on board and send information in a standard format. This is a</a:t>
            </a:r>
            <a:r>
              <a:rPr lang="en-US" dirty="0">
                <a:highlight>
                  <a:srgbClr val="FFFF00"/>
                </a:highlight>
              </a:rPr>
              <a:t> </a:t>
            </a:r>
            <a:r>
              <a:rPr lang="en-US" b="1" i="1" dirty="0">
                <a:solidFill>
                  <a:srgbClr val="002060"/>
                </a:solidFill>
                <a:highlight>
                  <a:srgbClr val="FFFF00"/>
                </a:highlight>
              </a:rPr>
              <a:t>Live</a:t>
            </a:r>
            <a:r>
              <a:rPr lang="en-US" dirty="0">
                <a:highlight>
                  <a:srgbClr val="FFFF00"/>
                </a:highlight>
              </a:rPr>
              <a:t> </a:t>
            </a:r>
            <a:r>
              <a:rPr lang="en-US" dirty="0"/>
              <a:t>component (real system, real people).</a:t>
            </a:r>
          </a:p>
          <a:p>
            <a:r>
              <a:rPr lang="en-US" dirty="0"/>
              <a:t>Ship simulators portray a simulated virtual view of navigation from the perspective of a ship’s bridge, perhaps in a “cave” environment with wall-sized screens. This is a</a:t>
            </a:r>
            <a:r>
              <a:rPr lang="en-US" dirty="0">
                <a:highlight>
                  <a:srgbClr val="FFFF00"/>
                </a:highlight>
              </a:rPr>
              <a:t> </a:t>
            </a:r>
            <a:r>
              <a:rPr lang="en-US" b="1" i="1" dirty="0">
                <a:solidFill>
                  <a:srgbClr val="002060"/>
                </a:solidFill>
                <a:highlight>
                  <a:srgbClr val="FFFF00"/>
                </a:highlight>
              </a:rPr>
              <a:t>Virtual</a:t>
            </a:r>
            <a:r>
              <a:rPr lang="en-US" dirty="0">
                <a:highlight>
                  <a:srgbClr val="FFFF00"/>
                </a:highlight>
              </a:rPr>
              <a:t> </a:t>
            </a:r>
            <a:r>
              <a:rPr lang="en-US" dirty="0"/>
              <a:t>component (real people, simulated system).</a:t>
            </a:r>
          </a:p>
          <a:p>
            <a:r>
              <a:rPr lang="en-US" dirty="0"/>
              <a:t>We can also inject simulated, computer-generated ships controlled by AI into the simulation. This is a</a:t>
            </a:r>
            <a:r>
              <a:rPr lang="en-US" dirty="0">
                <a:highlight>
                  <a:srgbClr val="FFFF00"/>
                </a:highlight>
              </a:rPr>
              <a:t> </a:t>
            </a:r>
            <a:r>
              <a:rPr lang="en-US" b="1" i="1" dirty="0">
                <a:solidFill>
                  <a:srgbClr val="002060"/>
                </a:solidFill>
                <a:highlight>
                  <a:srgbClr val="FFFF00"/>
                </a:highlight>
              </a:rPr>
              <a:t>Constructive</a:t>
            </a:r>
            <a:r>
              <a:rPr lang="en-US" dirty="0">
                <a:highlight>
                  <a:srgbClr val="FFFF00"/>
                </a:highlight>
              </a:rPr>
              <a:t> </a:t>
            </a:r>
            <a:r>
              <a:rPr lang="en-US" dirty="0"/>
              <a:t>component (simulated system controlled by simulated people).  Other hybrids are also possible.</a:t>
            </a:r>
          </a:p>
          <a:p>
            <a:r>
              <a:rPr lang="en-US" dirty="0"/>
              <a:t>As</a:t>
            </a:r>
            <a:r>
              <a:rPr lang="en-US" dirty="0">
                <a:highlight>
                  <a:srgbClr val="FFFF00"/>
                </a:highlight>
              </a:rPr>
              <a:t> </a:t>
            </a:r>
            <a:r>
              <a:rPr lang="en-US" b="1" dirty="0">
                <a:solidFill>
                  <a:srgbClr val="002060"/>
                </a:solidFill>
                <a:highlight>
                  <a:srgbClr val="FFFF00"/>
                </a:highlight>
              </a:rPr>
              <a:t>LVC</a:t>
            </a:r>
            <a:r>
              <a:rPr lang="en-US" dirty="0">
                <a:highlight>
                  <a:srgbClr val="FFFF00"/>
                </a:highlight>
              </a:rPr>
              <a:t> </a:t>
            </a:r>
            <a:r>
              <a:rPr lang="en-US" dirty="0"/>
              <a:t>connects M+S with C2 for warfighters, ever-greater synergies emerge.</a:t>
            </a:r>
          </a:p>
        </p:txBody>
      </p:sp>
      <p:sp>
        <p:nvSpPr>
          <p:cNvPr id="7"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a:t>5</a:t>
            </a:r>
          </a:p>
        </p:txBody>
      </p:sp>
    </p:spTree>
    <p:extLst>
      <p:ext uri="{BB962C8B-B14F-4D97-AF65-F5344CB8AC3E}">
        <p14:creationId xmlns:p14="http://schemas.microsoft.com/office/powerpoint/2010/main" val="3893980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Wireshark: Decode Packets as DIS</a:t>
            </a:r>
          </a:p>
        </p:txBody>
      </p:sp>
      <p:pic>
        <p:nvPicPr>
          <p:cNvPr id="5" name="Content Placeholder 4"/>
          <p:cNvPicPr>
            <a:picLocks noGrp="1" noChangeAspect="1"/>
          </p:cNvPicPr>
          <p:nvPr>
            <p:ph idx="1"/>
          </p:nvPr>
        </p:nvPicPr>
        <p:blipFill>
          <a:blip r:embed="rId3"/>
          <a:stretch>
            <a:fillRect/>
          </a:stretch>
        </p:blipFill>
        <p:spPr>
          <a:xfrm>
            <a:off x="1019175" y="1560512"/>
            <a:ext cx="10077450" cy="3876675"/>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50</a:t>
            </a:fld>
            <a:endParaRPr lang="en-US" dirty="0"/>
          </a:p>
        </p:txBody>
      </p:sp>
    </p:spTree>
    <p:extLst>
      <p:ext uri="{BB962C8B-B14F-4D97-AF65-F5344CB8AC3E}">
        <p14:creationId xmlns:p14="http://schemas.microsoft.com/office/powerpoint/2010/main" val="420213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Wireshark: Examine DIS Packets</a:t>
            </a:r>
          </a:p>
        </p:txBody>
      </p:sp>
      <p:pic>
        <p:nvPicPr>
          <p:cNvPr id="5" name="Content Placeholder 4"/>
          <p:cNvPicPr>
            <a:picLocks noGrp="1" noChangeAspect="1"/>
          </p:cNvPicPr>
          <p:nvPr>
            <p:ph idx="1"/>
          </p:nvPr>
        </p:nvPicPr>
        <p:blipFill>
          <a:blip r:embed="rId3"/>
          <a:stretch>
            <a:fillRect/>
          </a:stretch>
        </p:blipFill>
        <p:spPr>
          <a:xfrm>
            <a:off x="2423707" y="1054100"/>
            <a:ext cx="7268385" cy="4889500"/>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51</a:t>
            </a:fld>
            <a:endParaRPr lang="en-US" dirty="0"/>
          </a:p>
        </p:txBody>
      </p:sp>
    </p:spTree>
    <p:extLst>
      <p:ext uri="{BB962C8B-B14F-4D97-AF65-F5344CB8AC3E}">
        <p14:creationId xmlns:p14="http://schemas.microsoft.com/office/powerpoint/2010/main" val="922588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Implementations</a:t>
            </a:r>
          </a:p>
        </p:txBody>
      </p:sp>
      <p:sp>
        <p:nvSpPr>
          <p:cNvPr id="3" name="Content Placeholder 2"/>
          <p:cNvSpPr>
            <a:spLocks noGrp="1"/>
          </p:cNvSpPr>
          <p:nvPr>
            <p:ph idx="1"/>
          </p:nvPr>
        </p:nvSpPr>
        <p:spPr/>
        <p:txBody>
          <a:bodyPr/>
          <a:lstStyle/>
          <a:p>
            <a:r>
              <a:rPr lang="en-US" sz="3200" dirty="0"/>
              <a:t>Format</a:t>
            </a:r>
          </a:p>
          <a:p>
            <a:pPr lvl="1"/>
            <a:r>
              <a:rPr lang="en-US" sz="2800" dirty="0"/>
              <a:t>We know what information we want to send: entity type, entity ID, position, orientation, etc.</a:t>
            </a:r>
          </a:p>
          <a:p>
            <a:pPr lvl="1"/>
            <a:r>
              <a:rPr lang="en-US" sz="2800" dirty="0"/>
              <a:t>We know what coordinate system we want to use.</a:t>
            </a:r>
          </a:p>
          <a:p>
            <a:pPr lvl="1"/>
            <a:r>
              <a:rPr lang="en-US" sz="2800" dirty="0"/>
              <a:t>We know where to find arbitrary, agreed-upon enumeration identifier values—the EBV document.</a:t>
            </a:r>
          </a:p>
          <a:p>
            <a:pPr lvl="1"/>
            <a:r>
              <a:rPr lang="en-US" sz="2800" dirty="0"/>
              <a:t>We know some PDU types: entity state PDU, etc.</a:t>
            </a:r>
          </a:p>
          <a:p>
            <a:r>
              <a:rPr lang="en-US" sz="3200" dirty="0"/>
              <a:t>How do we get the information into the format we want on the wire?</a:t>
            </a:r>
          </a:p>
          <a:p>
            <a:r>
              <a:rPr lang="en-US" sz="3200" dirty="0"/>
              <a:t>This is where DIS implementations come in.</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52</a:t>
            </a:fld>
            <a:endParaRPr lang="en-US" dirty="0"/>
          </a:p>
        </p:txBody>
      </p:sp>
    </p:spTree>
    <p:extLst>
      <p:ext uri="{BB962C8B-B14F-4D97-AF65-F5344CB8AC3E}">
        <p14:creationId xmlns:p14="http://schemas.microsoft.com/office/powerpoint/2010/main" val="2740351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Implementations</a:t>
            </a:r>
          </a:p>
        </p:txBody>
      </p:sp>
      <p:sp>
        <p:nvSpPr>
          <p:cNvPr id="3" name="Content Placeholder 2"/>
          <p:cNvSpPr>
            <a:spLocks noGrp="1"/>
          </p:cNvSpPr>
          <p:nvPr>
            <p:ph idx="1"/>
          </p:nvPr>
        </p:nvSpPr>
        <p:spPr>
          <a:xfrm>
            <a:off x="593061" y="1065690"/>
            <a:ext cx="11326943" cy="4890211"/>
          </a:xfrm>
        </p:spPr>
        <p:txBody>
          <a:bodyPr/>
          <a:lstStyle/>
          <a:p>
            <a:r>
              <a:rPr lang="en-US" dirty="0"/>
              <a:t>Where can you get a DIS implementation?</a:t>
            </a:r>
          </a:p>
          <a:p>
            <a:pPr lvl="1"/>
            <a:r>
              <a:rPr lang="en-US" dirty="0"/>
              <a:t>Write your own (cough cough)</a:t>
            </a:r>
          </a:p>
          <a:p>
            <a:pPr lvl="1"/>
            <a:r>
              <a:rPr lang="en-US" dirty="0"/>
              <a:t>Buy one. There are several commercial implementations and many have excellent support.</a:t>
            </a:r>
          </a:p>
          <a:p>
            <a:pPr lvl="1"/>
            <a:r>
              <a:rPr lang="en-US" dirty="0"/>
              <a:t>Use an open source version—”free as in free puppy” (… but also includes freedom to fix)</a:t>
            </a:r>
          </a:p>
          <a:p>
            <a:pPr lvl="2"/>
            <a:r>
              <a:rPr lang="en-US" sz="2400" dirty="0"/>
              <a:t>Open-DIS (</a:t>
            </a:r>
            <a:r>
              <a:rPr lang="en-US" sz="2400" dirty="0">
                <a:hlinkClick r:id="rId3"/>
              </a:rPr>
              <a:t>https://github.com/open-dis</a:t>
            </a:r>
            <a:r>
              <a:rPr lang="en-US" sz="2400" dirty="0"/>
              <a:t> -  formerly </a:t>
            </a:r>
            <a:r>
              <a:rPr lang="en-US" sz="2400" dirty="0">
                <a:hlinkClick r:id="rId4"/>
              </a:rPr>
              <a:t>http://open-dis.sourceforge.net</a:t>
            </a:r>
            <a:r>
              <a:rPr lang="en-US" sz="2400" dirty="0"/>
              <a:t>)</a:t>
            </a:r>
          </a:p>
          <a:p>
            <a:pPr lvl="3"/>
            <a:r>
              <a:rPr lang="en-US" sz="2400" dirty="0">
                <a:hlinkClick r:id="rId5"/>
              </a:rPr>
              <a:t>Java</a:t>
            </a:r>
            <a:r>
              <a:rPr lang="en-US" sz="2400" dirty="0"/>
              <a:t> updated to full coverage of DIS7, planning work on C-DIS and DIS8</a:t>
            </a:r>
          </a:p>
          <a:p>
            <a:pPr lvl="3"/>
            <a:r>
              <a:rPr lang="en-US" sz="2400" dirty="0"/>
              <a:t>Planning to regenerate C++, C#, Objective-C, JavaScript; maybe Python in 2021</a:t>
            </a:r>
          </a:p>
          <a:p>
            <a:pPr lvl="2"/>
            <a:r>
              <a:rPr lang="en-US" sz="2400" dirty="0"/>
              <a:t>KDIS (</a:t>
            </a:r>
            <a:r>
              <a:rPr lang="en-US" sz="2400" dirty="0">
                <a:hlinkClick r:id="rId6"/>
              </a:rPr>
              <a:t>http://sourceforge.net/projects/kdis</a:t>
            </a:r>
            <a:r>
              <a:rPr lang="en-US" sz="2400" dirty="0"/>
              <a:t>) C++ (active)</a:t>
            </a:r>
          </a:p>
          <a:p>
            <a:pPr lvl="2"/>
            <a:r>
              <a:rPr lang="en-US" sz="2400" dirty="0"/>
              <a:t>Aquarius (</a:t>
            </a:r>
            <a:r>
              <a:rPr lang="en-US" sz="2400" dirty="0">
                <a:hlinkClick r:id="rId7"/>
              </a:rPr>
              <a:t>http://sourceforge.net/projects/aquariusdispdu</a:t>
            </a:r>
            <a:r>
              <a:rPr lang="en-US" sz="2400" dirty="0"/>
              <a:t>) C++ (</a:t>
            </a:r>
            <a:r>
              <a:rPr lang="en-US" sz="2400" dirty="0">
                <a:hlinkClick r:id="rId8"/>
              </a:rPr>
              <a:t>retired</a:t>
            </a:r>
            <a:r>
              <a:rPr lang="en-US" sz="2400" dirty="0"/>
              <a:t>)</a:t>
            </a:r>
          </a:p>
          <a:p>
            <a:pPr lvl="2"/>
            <a:r>
              <a:rPr lang="en-US" sz="2400" dirty="0"/>
              <a:t>JDIS (</a:t>
            </a:r>
            <a:r>
              <a:rPr lang="en-US" sz="2400" dirty="0">
                <a:hlinkClick r:id="rId9"/>
              </a:rPr>
              <a:t>http://sourceforge.net/projects/jdis</a:t>
            </a:r>
            <a:r>
              <a:rPr lang="en-US" sz="2400" dirty="0"/>
              <a:t>) Java (inactive)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53</a:t>
            </a:fld>
            <a:endParaRPr lang="en-US" dirty="0"/>
          </a:p>
        </p:txBody>
      </p:sp>
    </p:spTree>
    <p:extLst>
      <p:ext uri="{BB962C8B-B14F-4D97-AF65-F5344CB8AC3E}">
        <p14:creationId xmlns:p14="http://schemas.microsoft.com/office/powerpoint/2010/main" val="4179738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Sending PDU Packets</a:t>
            </a:r>
          </a:p>
        </p:txBody>
      </p:sp>
      <p:sp>
        <p:nvSpPr>
          <p:cNvPr id="3" name="Content Placeholder 2"/>
          <p:cNvSpPr>
            <a:spLocks noGrp="1"/>
          </p:cNvSpPr>
          <p:nvPr>
            <p:ph idx="1"/>
          </p:nvPr>
        </p:nvSpPr>
        <p:spPr/>
        <p:txBody>
          <a:bodyPr/>
          <a:lstStyle/>
          <a:p>
            <a:r>
              <a:rPr lang="en-US" dirty="0"/>
              <a:t>Remember, DIS has no official API. Every implementation is different. This example will use the Open-DIS API codebase. Implementation available at </a:t>
            </a:r>
            <a:r>
              <a:rPr lang="en-US" dirty="0">
                <a:hlinkClick r:id="rId3"/>
              </a:rPr>
              <a:t>https://github.com/open-dis</a:t>
            </a:r>
            <a:endParaRPr lang="en-US" dirty="0"/>
          </a:p>
          <a:p>
            <a:endParaRPr lang="en-US" dirty="0"/>
          </a:p>
          <a:p>
            <a:r>
              <a:rPr lang="en-US" dirty="0"/>
              <a:t>Source code now at </a:t>
            </a:r>
            <a:r>
              <a:rPr lang="en-US" dirty="0">
                <a:hlinkClick r:id="rId4"/>
              </a:rPr>
              <a:t>https://gitlab.nps.edu/Savage/NetworkedGraphicsMV3500</a:t>
            </a:r>
            <a:endParaRPr lang="en-US" dirty="0"/>
          </a:p>
          <a:p>
            <a:endParaRPr lang="en-US" dirty="0"/>
          </a:p>
          <a:p>
            <a:r>
              <a:rPr lang="en-US" dirty="0"/>
              <a:t>Examples may contain supporting libraries for additional independent things.</a:t>
            </a:r>
          </a:p>
          <a:p>
            <a:endParaRPr lang="en-US" dirty="0"/>
          </a:p>
          <a:p>
            <a:r>
              <a:rPr lang="en-US" dirty="0"/>
              <a:t>All NPS code is BSD open-source license; nonviral, use any way you see fit.</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54</a:t>
            </a:fld>
            <a:endParaRPr lang="en-US" dirty="0"/>
          </a:p>
        </p:txBody>
      </p:sp>
    </p:spTree>
    <p:extLst>
      <p:ext uri="{BB962C8B-B14F-4D97-AF65-F5344CB8AC3E}">
        <p14:creationId xmlns:p14="http://schemas.microsoft.com/office/powerpoint/2010/main" val="2571898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Send ESPDUs in Java</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55</a:t>
            </a:fld>
            <a:endParaRPr lang="en-US" dirty="0"/>
          </a:p>
        </p:txBody>
      </p:sp>
      <p:pic>
        <p:nvPicPr>
          <p:cNvPr id="5" name="Picture 4"/>
          <p:cNvPicPr>
            <a:picLocks noChangeAspect="1"/>
          </p:cNvPicPr>
          <p:nvPr/>
        </p:nvPicPr>
        <p:blipFill>
          <a:blip r:embed="rId3"/>
          <a:stretch>
            <a:fillRect/>
          </a:stretch>
        </p:blipFill>
        <p:spPr>
          <a:xfrm>
            <a:off x="417565" y="958593"/>
            <a:ext cx="10856665" cy="5253917"/>
          </a:xfrm>
          <a:prstGeom prst="rect">
            <a:avLst/>
          </a:prstGeom>
        </p:spPr>
      </p:pic>
    </p:spTree>
    <p:extLst>
      <p:ext uri="{BB962C8B-B14F-4D97-AF65-F5344CB8AC3E}">
        <p14:creationId xmlns:p14="http://schemas.microsoft.com/office/powerpoint/2010/main" val="3338088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Send PDUs in JavaScript</a:t>
            </a:r>
          </a:p>
        </p:txBody>
      </p:sp>
      <p:pic>
        <p:nvPicPr>
          <p:cNvPr id="5" name="Picture 4"/>
          <p:cNvPicPr>
            <a:picLocks noChangeAspect="1"/>
          </p:cNvPicPr>
          <p:nvPr/>
        </p:nvPicPr>
        <p:blipFill>
          <a:blip r:embed="rId3"/>
          <a:stretch>
            <a:fillRect/>
          </a:stretch>
        </p:blipFill>
        <p:spPr>
          <a:xfrm>
            <a:off x="12461" y="2198749"/>
            <a:ext cx="12192000" cy="3868202"/>
          </a:xfrm>
          <a:prstGeom prst="rect">
            <a:avLst/>
          </a:prstGeom>
        </p:spPr>
      </p:pic>
      <p:sp>
        <p:nvSpPr>
          <p:cNvPr id="6" name="TextBox 5"/>
          <p:cNvSpPr txBox="1"/>
          <p:nvPr/>
        </p:nvSpPr>
        <p:spPr>
          <a:xfrm>
            <a:off x="524171" y="939426"/>
            <a:ext cx="10983896" cy="1077218"/>
          </a:xfrm>
          <a:prstGeom prst="rect">
            <a:avLst/>
          </a:prstGeom>
          <a:noFill/>
        </p:spPr>
        <p:txBody>
          <a:bodyPr wrap="none" rtlCol="0">
            <a:spAutoFit/>
          </a:bodyPr>
          <a:lstStyle/>
          <a:p>
            <a:r>
              <a:rPr lang="en-US" dirty="0"/>
              <a:t>Can use HTML5 Browser geolocation and JavaScript to send</a:t>
            </a:r>
          </a:p>
          <a:p>
            <a:r>
              <a:rPr lang="en-US" dirty="0"/>
              <a:t>DIS from a web page</a:t>
            </a:r>
          </a:p>
        </p:txBody>
      </p:sp>
      <p:sp>
        <p:nvSpPr>
          <p:cNvPr id="8" name="Slide Number Placeholder 3">
            <a:extLst>
              <a:ext uri="{FF2B5EF4-FFF2-40B4-BE49-F238E27FC236}">
                <a16:creationId xmlns:a16="http://schemas.microsoft.com/office/drawing/2014/main" id="{4DDB4B65-C4DE-4221-AFE4-52BEB1BB650D}"/>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56</a:t>
            </a:fld>
            <a:endParaRPr lang="en-US" dirty="0"/>
          </a:p>
        </p:txBody>
      </p:sp>
    </p:spTree>
    <p:extLst>
      <p:ext uri="{BB962C8B-B14F-4D97-AF65-F5344CB8AC3E}">
        <p14:creationId xmlns:p14="http://schemas.microsoft.com/office/powerpoint/2010/main" val="1307641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Receive PDUs in Java</a:t>
            </a:r>
          </a:p>
        </p:txBody>
      </p:sp>
      <p:pic>
        <p:nvPicPr>
          <p:cNvPr id="5" name="Content Placeholder 4"/>
          <p:cNvPicPr>
            <a:picLocks noGrp="1" noChangeAspect="1"/>
          </p:cNvPicPr>
          <p:nvPr>
            <p:ph idx="1"/>
          </p:nvPr>
        </p:nvPicPr>
        <p:blipFill>
          <a:blip r:embed="rId3"/>
          <a:stretch>
            <a:fillRect/>
          </a:stretch>
        </p:blipFill>
        <p:spPr>
          <a:xfrm>
            <a:off x="2813367" y="1054100"/>
            <a:ext cx="6489065" cy="4889500"/>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57</a:t>
            </a:fld>
            <a:endParaRPr lang="en-US" dirty="0"/>
          </a:p>
        </p:txBody>
      </p:sp>
    </p:spTree>
    <p:extLst>
      <p:ext uri="{BB962C8B-B14F-4D97-AF65-F5344CB8AC3E}">
        <p14:creationId xmlns:p14="http://schemas.microsoft.com/office/powerpoint/2010/main" val="3966221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Sending and Receiving PDUs</a:t>
            </a:r>
          </a:p>
        </p:txBody>
      </p:sp>
      <p:sp>
        <p:nvSpPr>
          <p:cNvPr id="3" name="Content Placeholder 2"/>
          <p:cNvSpPr>
            <a:spLocks noGrp="1"/>
          </p:cNvSpPr>
          <p:nvPr>
            <p:ph idx="1"/>
          </p:nvPr>
        </p:nvSpPr>
        <p:spPr>
          <a:xfrm>
            <a:off x="593061" y="1053389"/>
            <a:ext cx="11106179" cy="4890211"/>
          </a:xfrm>
        </p:spPr>
        <p:txBody>
          <a:bodyPr/>
          <a:lstStyle/>
          <a:p>
            <a:r>
              <a:rPr lang="en-US" sz="3200" dirty="0"/>
              <a:t>There are similar idioms for other languages such as C++, Objective-C (IOS/MacOS), JavaScript, Python, C# (Windows phone, Unity 3D)</a:t>
            </a:r>
          </a:p>
          <a:p>
            <a:pPr lvl="1"/>
            <a:r>
              <a:rPr lang="en-US" sz="2800" dirty="0"/>
              <a:t>But only implemented in earlier versions of OpenDIS library, updates await</a:t>
            </a:r>
          </a:p>
          <a:p>
            <a:pPr marL="0" indent="0">
              <a:buNone/>
            </a:pPr>
            <a:r>
              <a:rPr lang="en-US" sz="3200" dirty="0"/>
              <a:t> </a:t>
            </a:r>
          </a:p>
          <a:p>
            <a:r>
              <a:rPr lang="en-US" sz="3200" dirty="0"/>
              <a:t>Note that this requires that you do a bit of socket programming, which TENA and HLA hide from you. Socket programming isn’t </a:t>
            </a:r>
            <a:r>
              <a:rPr lang="en-US" sz="3200" i="1" dirty="0"/>
              <a:t>that</a:t>
            </a:r>
            <a:r>
              <a:rPr lang="en-US" sz="3200" dirty="0"/>
              <a:t> bad…</a:t>
            </a:r>
          </a:p>
          <a:p>
            <a:pPr marL="0" indent="0">
              <a:buNone/>
            </a:pPr>
            <a:endParaRPr lang="en-US" sz="3200"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58</a:t>
            </a:fld>
            <a:endParaRPr lang="en-US" dirty="0"/>
          </a:p>
        </p:txBody>
      </p:sp>
    </p:spTree>
    <p:extLst>
      <p:ext uri="{BB962C8B-B14F-4D97-AF65-F5344CB8AC3E}">
        <p14:creationId xmlns:p14="http://schemas.microsoft.com/office/powerpoint/2010/main" val="484794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722" y="0"/>
            <a:ext cx="10217425" cy="841248"/>
          </a:xfrm>
        </p:spPr>
        <p:txBody>
          <a:bodyPr/>
          <a:lstStyle/>
          <a:p>
            <a:r>
              <a:rPr lang="en-US" dirty="0"/>
              <a:t>Visualizing DIS Data via Online Map using DISWebGateway</a:t>
            </a:r>
          </a:p>
        </p:txBody>
      </p:sp>
      <p:sp>
        <p:nvSpPr>
          <p:cNvPr id="3" name="Content Placeholder 2"/>
          <p:cNvSpPr>
            <a:spLocks noGrp="1"/>
          </p:cNvSpPr>
          <p:nvPr>
            <p:ph idx="1"/>
          </p:nvPr>
        </p:nvSpPr>
        <p:spPr>
          <a:xfrm>
            <a:off x="258417" y="1470833"/>
            <a:ext cx="4929809" cy="4890211"/>
          </a:xfrm>
        </p:spPr>
        <p:txBody>
          <a:bodyPr/>
          <a:lstStyle/>
          <a:p>
            <a:r>
              <a:rPr lang="en-US" dirty="0">
                <a:hlinkClick r:id="rId3"/>
              </a:rPr>
              <a:t>DISWebGateway</a:t>
            </a:r>
            <a:r>
              <a:rPr lang="en-US" dirty="0"/>
              <a:t> running at </a:t>
            </a:r>
          </a:p>
          <a:p>
            <a:r>
              <a:rPr lang="en-US" dirty="0">
                <a:hlinkClick r:id="rId4"/>
              </a:rPr>
              <a:t>http://track.movesinstitute.org</a:t>
            </a:r>
            <a:r>
              <a:rPr lang="en-US" dirty="0"/>
              <a:t> </a:t>
            </a:r>
          </a:p>
          <a:p>
            <a:pPr lvl="1"/>
            <a:endParaRPr lang="en-US" dirty="0"/>
          </a:p>
          <a:p>
            <a:pPr lvl="1"/>
            <a:r>
              <a:rPr lang="en-US" dirty="0"/>
              <a:t>Java sender &amp; receiver for DIS</a:t>
            </a:r>
          </a:p>
          <a:p>
            <a:pPr lvl="1"/>
            <a:endParaRPr lang="en-US" dirty="0"/>
          </a:p>
          <a:p>
            <a:pPr lvl="1"/>
            <a:r>
              <a:rPr lang="en-US" dirty="0"/>
              <a:t>Can receive native DIS from existing DIS applications</a:t>
            </a:r>
          </a:p>
          <a:p>
            <a:pPr lvl="1"/>
            <a:endParaRPr lang="en-US" dirty="0"/>
          </a:p>
          <a:p>
            <a:pPr lvl="1"/>
            <a:r>
              <a:rPr lang="en-US" dirty="0"/>
              <a:t>Web-based map that shows DIS entity locations</a:t>
            </a:r>
          </a:p>
          <a:p>
            <a:pPr marL="0" indent="0">
              <a:buNone/>
            </a:pPr>
            <a:endParaRPr lang="en-US" dirty="0"/>
          </a:p>
        </p:txBody>
      </p:sp>
      <p:pic>
        <p:nvPicPr>
          <p:cNvPr id="4" name="Picture 3"/>
          <p:cNvPicPr>
            <a:picLocks noChangeAspect="1"/>
          </p:cNvPicPr>
          <p:nvPr/>
        </p:nvPicPr>
        <p:blipFill>
          <a:blip r:embed="rId5"/>
          <a:stretch>
            <a:fillRect/>
          </a:stretch>
        </p:blipFill>
        <p:spPr>
          <a:xfrm>
            <a:off x="5345149" y="1470833"/>
            <a:ext cx="6663716" cy="4214350"/>
          </a:xfrm>
          <a:prstGeom prst="rect">
            <a:avLst/>
          </a:prstGeom>
        </p:spPr>
      </p:pic>
      <p:sp>
        <p:nvSpPr>
          <p:cNvPr id="6" name="TextBox 5"/>
          <p:cNvSpPr txBox="1"/>
          <p:nvPr/>
        </p:nvSpPr>
        <p:spPr>
          <a:xfrm>
            <a:off x="6194157" y="5960825"/>
            <a:ext cx="2758698" cy="707886"/>
          </a:xfrm>
          <a:prstGeom prst="rect">
            <a:avLst/>
          </a:prstGeom>
          <a:noFill/>
          <a:ln>
            <a:solidFill>
              <a:srgbClr val="FFC000"/>
            </a:solidFill>
          </a:ln>
        </p:spPr>
        <p:txBody>
          <a:bodyPr wrap="square" rtlCol="0">
            <a:spAutoFit/>
          </a:bodyPr>
          <a:lstStyle/>
          <a:p>
            <a:pPr algn="ctr"/>
            <a:r>
              <a:rPr lang="en-US" sz="2000" b="1" i="1" dirty="0">
                <a:solidFill>
                  <a:srgbClr val="F77B0B"/>
                </a:solidFill>
              </a:rPr>
              <a:t>Code refurbishment in progress…</a:t>
            </a:r>
          </a:p>
        </p:txBody>
      </p:sp>
      <p:sp>
        <p:nvSpPr>
          <p:cNvPr id="7" name="Slide Number Placeholder 3">
            <a:extLst>
              <a:ext uri="{FF2B5EF4-FFF2-40B4-BE49-F238E27FC236}">
                <a16:creationId xmlns:a16="http://schemas.microsoft.com/office/drawing/2014/main" id="{4864168D-0F13-4B3F-9D4A-BFF0871FBBA9}"/>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59</a:t>
            </a:fld>
            <a:endParaRPr lang="en-US" dirty="0"/>
          </a:p>
        </p:txBody>
      </p:sp>
    </p:spTree>
    <p:extLst>
      <p:ext uri="{BB962C8B-B14F-4D97-AF65-F5344CB8AC3E}">
        <p14:creationId xmlns:p14="http://schemas.microsoft.com/office/powerpoint/2010/main" val="37985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51221" y="2765046"/>
            <a:ext cx="5590879" cy="2180165"/>
            <a:chOff x="933746" y="2812671"/>
            <a:chExt cx="5590879" cy="2180165"/>
          </a:xfrm>
        </p:grpSpPr>
        <p:sp>
          <p:nvSpPr>
            <p:cNvPr id="3" name="TextBox 2"/>
            <p:cNvSpPr txBox="1"/>
            <p:nvPr/>
          </p:nvSpPr>
          <p:spPr>
            <a:xfrm>
              <a:off x="933746" y="3915618"/>
              <a:ext cx="3781425" cy="1077218"/>
            </a:xfrm>
            <a:prstGeom prst="rect">
              <a:avLst/>
            </a:prstGeom>
            <a:noFill/>
            <a:ln w="28575">
              <a:solidFill>
                <a:schemeClr val="accent5">
                  <a:lumMod val="25000"/>
                </a:schemeClr>
              </a:solidFill>
            </a:ln>
          </p:spPr>
          <p:txBody>
            <a:bodyPr wrap="square" rtlCol="0">
              <a:spAutoFit/>
            </a:bodyPr>
            <a:lstStyle/>
            <a:p>
              <a:pPr algn="ctr"/>
              <a:r>
                <a:rPr lang="en-US" dirty="0">
                  <a:solidFill>
                    <a:schemeClr val="accent5">
                      <a:lumMod val="25000"/>
                    </a:schemeClr>
                  </a:solidFill>
                </a:rPr>
                <a:t>Participants may be local or distributed</a:t>
              </a:r>
            </a:p>
          </p:txBody>
        </p:sp>
        <p:cxnSp>
          <p:nvCxnSpPr>
            <p:cNvPr id="12" name="Straight Connector 11"/>
            <p:cNvCxnSpPr/>
            <p:nvPr/>
          </p:nvCxnSpPr>
          <p:spPr bwMode="auto">
            <a:xfrm>
              <a:off x="4571683" y="3915618"/>
              <a:ext cx="1952942" cy="37257"/>
            </a:xfrm>
            <a:prstGeom prst="line">
              <a:avLst/>
            </a:prstGeom>
            <a:solidFill>
              <a:schemeClr val="accent1"/>
            </a:solidFill>
            <a:ln w="28575" cap="flat" cmpd="sng" algn="ctr">
              <a:solidFill>
                <a:schemeClr val="accent5">
                  <a:lumMod val="25000"/>
                </a:schemeClr>
              </a:solidFill>
              <a:prstDash val="solid"/>
              <a:miter lim="800000"/>
              <a:headEnd type="none" w="med" len="med"/>
              <a:tailEnd type="none" w="med" len="med"/>
            </a:ln>
            <a:effectLst/>
          </p:spPr>
        </p:cxnSp>
        <p:cxnSp>
          <p:nvCxnSpPr>
            <p:cNvPr id="16" name="Straight Connector 15"/>
            <p:cNvCxnSpPr/>
            <p:nvPr/>
          </p:nvCxnSpPr>
          <p:spPr bwMode="auto">
            <a:xfrm flipV="1">
              <a:off x="4715171" y="2812671"/>
              <a:ext cx="0" cy="1294074"/>
            </a:xfrm>
            <a:prstGeom prst="line">
              <a:avLst/>
            </a:prstGeom>
            <a:solidFill>
              <a:schemeClr val="accent1"/>
            </a:solidFill>
            <a:ln w="28575" cap="flat" cmpd="sng" algn="ctr">
              <a:solidFill>
                <a:schemeClr val="accent5">
                  <a:lumMod val="25000"/>
                </a:schemeClr>
              </a:solidFill>
              <a:prstDash val="solid"/>
              <a:miter lim="800000"/>
              <a:headEnd type="none" w="med" len="med"/>
              <a:tailEnd type="none" w="med" len="med"/>
            </a:ln>
            <a:effectLst/>
          </p:spPr>
        </p:cxnSp>
      </p:grpSp>
      <p:sp>
        <p:nvSpPr>
          <p:cNvPr id="2" name="Title 1"/>
          <p:cNvSpPr>
            <a:spLocks noGrp="1"/>
          </p:cNvSpPr>
          <p:nvPr>
            <p:ph type="title"/>
          </p:nvPr>
        </p:nvSpPr>
        <p:spPr>
          <a:xfrm>
            <a:off x="1405180" y="0"/>
            <a:ext cx="9107837" cy="841248"/>
          </a:xfrm>
        </p:spPr>
        <p:txBody>
          <a:bodyPr/>
          <a:lstStyle/>
          <a:p>
            <a:r>
              <a:rPr lang="en-US" dirty="0"/>
              <a:t>Live, Virtual, Constructive (LVC) Example, Illustrated</a:t>
            </a:r>
          </a:p>
        </p:txBody>
      </p:sp>
      <p:pic>
        <p:nvPicPr>
          <p:cNvPr id="5" name="Picture 4"/>
          <p:cNvPicPr>
            <a:picLocks noChangeAspect="1"/>
          </p:cNvPicPr>
          <p:nvPr/>
        </p:nvPicPr>
        <p:blipFill>
          <a:blip r:embed="rId3"/>
          <a:stretch>
            <a:fillRect/>
          </a:stretch>
        </p:blipFill>
        <p:spPr>
          <a:xfrm>
            <a:off x="8878346" y="1703001"/>
            <a:ext cx="2210233" cy="2210234"/>
          </a:xfrm>
          <a:prstGeom prst="rect">
            <a:avLst/>
          </a:prstGeom>
        </p:spPr>
      </p:pic>
      <p:sp>
        <p:nvSpPr>
          <p:cNvPr id="6" name="TextBox 5"/>
          <p:cNvSpPr txBox="1"/>
          <p:nvPr/>
        </p:nvSpPr>
        <p:spPr>
          <a:xfrm>
            <a:off x="128294" y="1118226"/>
            <a:ext cx="4560864" cy="584775"/>
          </a:xfrm>
          <a:prstGeom prst="rect">
            <a:avLst/>
          </a:prstGeom>
          <a:noFill/>
        </p:spPr>
        <p:txBody>
          <a:bodyPr wrap="none" rtlCol="0">
            <a:spAutoFit/>
          </a:bodyPr>
          <a:lstStyle/>
          <a:p>
            <a:r>
              <a:rPr lang="en-US" dirty="0"/>
              <a:t>Virtual: bridge simulator</a:t>
            </a:r>
          </a:p>
        </p:txBody>
      </p:sp>
      <p:sp>
        <p:nvSpPr>
          <p:cNvPr id="7" name="TextBox 6"/>
          <p:cNvSpPr txBox="1"/>
          <p:nvPr/>
        </p:nvSpPr>
        <p:spPr>
          <a:xfrm>
            <a:off x="8622769" y="1070366"/>
            <a:ext cx="2721386" cy="584775"/>
          </a:xfrm>
          <a:prstGeom prst="rect">
            <a:avLst/>
          </a:prstGeom>
          <a:noFill/>
        </p:spPr>
        <p:txBody>
          <a:bodyPr wrap="none" rtlCol="0">
            <a:spAutoFit/>
          </a:bodyPr>
          <a:lstStyle/>
          <a:p>
            <a:r>
              <a:rPr lang="en-US" dirty="0"/>
              <a:t>Live: AIS feed</a:t>
            </a:r>
          </a:p>
        </p:txBody>
      </p:sp>
      <p:sp>
        <p:nvSpPr>
          <p:cNvPr id="8" name="Oval 7"/>
          <p:cNvSpPr/>
          <p:nvPr/>
        </p:nvSpPr>
        <p:spPr bwMode="auto">
          <a:xfrm>
            <a:off x="4818335" y="1647886"/>
            <a:ext cx="3306304" cy="2267732"/>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Single </a:t>
            </a:r>
          </a:p>
          <a:p>
            <a:pPr marL="0" marR="0" indent="0" algn="ctr" defTabSz="914400" rtl="0" eaLnBrk="1" fontAlgn="base" latinLnBrk="0" hangingPunct="1">
              <a:lnSpc>
                <a:spcPct val="100000"/>
              </a:lnSpc>
              <a:spcBef>
                <a:spcPct val="0"/>
              </a:spcBef>
              <a:spcAft>
                <a:spcPct val="0"/>
              </a:spcAft>
              <a:buClrTx/>
              <a:buSzTx/>
              <a:buFontTx/>
              <a:buNone/>
              <a:tabLst/>
            </a:pPr>
            <a:r>
              <a:rPr lang="en-US" dirty="0"/>
              <a:t>Shared </a:t>
            </a:r>
            <a:r>
              <a:rPr lang="en-US" b="1" dirty="0"/>
              <a:t>LVC</a:t>
            </a:r>
            <a:r>
              <a:rPr lang="en-US" dirty="0"/>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Environment</a:t>
            </a:r>
          </a:p>
        </p:txBody>
      </p:sp>
      <p:cxnSp>
        <p:nvCxnSpPr>
          <p:cNvPr id="11" name="Straight Arrow Connector 10"/>
          <p:cNvCxnSpPr/>
          <p:nvPr/>
        </p:nvCxnSpPr>
        <p:spPr bwMode="auto">
          <a:xfrm flipH="1">
            <a:off x="7468914" y="3225949"/>
            <a:ext cx="1620603" cy="1487"/>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13" name="Straight Arrow Connector 12"/>
          <p:cNvCxnSpPr/>
          <p:nvPr/>
        </p:nvCxnSpPr>
        <p:spPr bwMode="auto">
          <a:xfrm>
            <a:off x="3433527" y="2574217"/>
            <a:ext cx="1773355" cy="4218"/>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cxnSp>
        <p:nvCxnSpPr>
          <p:cNvPr id="18" name="Straight Arrow Connector 17"/>
          <p:cNvCxnSpPr/>
          <p:nvPr/>
        </p:nvCxnSpPr>
        <p:spPr bwMode="auto">
          <a:xfrm flipH="1" flipV="1">
            <a:off x="6607371" y="3430636"/>
            <a:ext cx="20160" cy="1224575"/>
          </a:xfrm>
          <a:prstGeom prst="straightConnector1">
            <a:avLst/>
          </a:prstGeom>
          <a:solidFill>
            <a:schemeClr val="accent1"/>
          </a:solidFill>
          <a:ln w="57150" cap="flat" cmpd="sng" algn="ctr">
            <a:solidFill>
              <a:schemeClr val="tx1"/>
            </a:solidFill>
            <a:prstDash val="solid"/>
            <a:miter lim="800000"/>
            <a:headEnd type="none" w="med" len="med"/>
            <a:tailEnd type="arrow"/>
          </a:ln>
          <a:effectLst/>
        </p:spPr>
      </p:cxnSp>
      <p:sp>
        <p:nvSpPr>
          <p:cNvPr id="26" name="TextBox 25"/>
          <p:cNvSpPr txBox="1"/>
          <p:nvPr/>
        </p:nvSpPr>
        <p:spPr>
          <a:xfrm>
            <a:off x="7216398" y="4414519"/>
            <a:ext cx="4534552" cy="1569660"/>
          </a:xfrm>
          <a:prstGeom prst="rect">
            <a:avLst/>
          </a:prstGeom>
          <a:noFill/>
        </p:spPr>
        <p:txBody>
          <a:bodyPr wrap="square" rtlCol="0">
            <a:spAutoFit/>
          </a:bodyPr>
          <a:lstStyle/>
          <a:p>
            <a:r>
              <a:rPr lang="en-US" dirty="0"/>
              <a:t>Constructive: computer-</a:t>
            </a:r>
          </a:p>
          <a:p>
            <a:r>
              <a:rPr lang="en-US" dirty="0"/>
              <a:t>generated ship traffic, controlled by AI agents</a:t>
            </a:r>
          </a:p>
        </p:txBody>
      </p:sp>
      <p:pic>
        <p:nvPicPr>
          <p:cNvPr id="4" name="Picture 3"/>
          <p:cNvPicPr>
            <a:picLocks noChangeAspect="1"/>
          </p:cNvPicPr>
          <p:nvPr/>
        </p:nvPicPr>
        <p:blipFill>
          <a:blip r:embed="rId4"/>
          <a:stretch>
            <a:fillRect/>
          </a:stretch>
        </p:blipFill>
        <p:spPr>
          <a:xfrm>
            <a:off x="684632" y="1753615"/>
            <a:ext cx="3448187" cy="1641204"/>
          </a:xfrm>
          <a:prstGeom prst="rect">
            <a:avLst/>
          </a:prstGeom>
        </p:spPr>
      </p:pic>
      <p:pic>
        <p:nvPicPr>
          <p:cNvPr id="9" name="Picture 8"/>
          <p:cNvPicPr>
            <a:picLocks noChangeAspect="1"/>
          </p:cNvPicPr>
          <p:nvPr/>
        </p:nvPicPr>
        <p:blipFill>
          <a:blip r:embed="rId5"/>
          <a:stretch>
            <a:fillRect/>
          </a:stretch>
        </p:blipFill>
        <p:spPr>
          <a:xfrm>
            <a:off x="5354371" y="4414519"/>
            <a:ext cx="1862027" cy="1935132"/>
          </a:xfrm>
          <a:prstGeom prst="rect">
            <a:avLst/>
          </a:prstGeom>
        </p:spPr>
      </p:pic>
      <p:sp>
        <p:nvSpPr>
          <p:cNvPr id="20"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r>
              <a:rPr lang="en-US" dirty="0"/>
              <a:t>6</a:t>
            </a:r>
          </a:p>
        </p:txBody>
      </p:sp>
    </p:spTree>
    <p:extLst>
      <p:ext uri="{BB962C8B-B14F-4D97-AF65-F5344CB8AC3E}">
        <p14:creationId xmlns:p14="http://schemas.microsoft.com/office/powerpoint/2010/main" val="25080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1530626" y="-18882"/>
            <a:ext cx="9454598" cy="6876882"/>
          </a:xfrm>
          <a:prstGeom prst="rect">
            <a:avLst/>
          </a:prstGeom>
        </p:spPr>
      </p:pic>
      <p:sp>
        <p:nvSpPr>
          <p:cNvPr id="6" name="Slide Number Placeholder 3">
            <a:extLst>
              <a:ext uri="{FF2B5EF4-FFF2-40B4-BE49-F238E27FC236}">
                <a16:creationId xmlns:a16="http://schemas.microsoft.com/office/drawing/2014/main" id="{64C8C5B1-E516-4083-A87C-4BD9ACF30D74}"/>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1854963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4689" y="0"/>
            <a:ext cx="11253485" cy="6864626"/>
          </a:xfrm>
          <a:prstGeom prst="rect">
            <a:avLst/>
          </a:prstGeom>
        </p:spPr>
      </p:pic>
      <p:sp>
        <p:nvSpPr>
          <p:cNvPr id="6" name="Slide Number Placeholder 3">
            <a:extLst>
              <a:ext uri="{FF2B5EF4-FFF2-40B4-BE49-F238E27FC236}">
                <a16:creationId xmlns:a16="http://schemas.microsoft.com/office/drawing/2014/main" id="{29CAFADE-112C-4D15-9A9E-9AC8AB374AAA}"/>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61</a:t>
            </a:fld>
            <a:endParaRPr lang="en-US" dirty="0"/>
          </a:p>
        </p:txBody>
      </p:sp>
    </p:spTree>
    <p:extLst>
      <p:ext uri="{BB962C8B-B14F-4D97-AF65-F5344CB8AC3E}">
        <p14:creationId xmlns:p14="http://schemas.microsoft.com/office/powerpoint/2010/main" val="3722374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1259784" y="0"/>
            <a:ext cx="9691784" cy="6929437"/>
          </a:xfrm>
          <a:prstGeom prst="rect">
            <a:avLst/>
          </a:prstGeom>
        </p:spPr>
      </p:pic>
      <p:sp>
        <p:nvSpPr>
          <p:cNvPr id="6" name="TextBox 5"/>
          <p:cNvSpPr txBox="1"/>
          <p:nvPr/>
        </p:nvSpPr>
        <p:spPr>
          <a:xfrm>
            <a:off x="6194157" y="5960825"/>
            <a:ext cx="2758698" cy="707886"/>
          </a:xfrm>
          <a:prstGeom prst="rect">
            <a:avLst/>
          </a:prstGeom>
          <a:noFill/>
          <a:ln>
            <a:solidFill>
              <a:srgbClr val="FFC000"/>
            </a:solidFill>
          </a:ln>
        </p:spPr>
        <p:txBody>
          <a:bodyPr wrap="square" rtlCol="0">
            <a:spAutoFit/>
          </a:bodyPr>
          <a:lstStyle/>
          <a:p>
            <a:pPr algn="ctr"/>
            <a:r>
              <a:rPr lang="en-US" sz="2000" b="1" i="1" dirty="0">
                <a:solidFill>
                  <a:srgbClr val="F77B0B"/>
                </a:solidFill>
              </a:rPr>
              <a:t>Code refurbishment in progress…</a:t>
            </a:r>
          </a:p>
        </p:txBody>
      </p:sp>
      <p:sp>
        <p:nvSpPr>
          <p:cNvPr id="7" name="Slide Number Placeholder 3">
            <a:extLst>
              <a:ext uri="{FF2B5EF4-FFF2-40B4-BE49-F238E27FC236}">
                <a16:creationId xmlns:a16="http://schemas.microsoft.com/office/drawing/2014/main" id="{EB5A0584-F48C-4C6E-8CB5-13353641BCCF}"/>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solidFill>
                  <a:schemeClr val="bg1"/>
                </a:solidFill>
              </a:rPr>
              <a:pPr/>
              <a:t>62</a:t>
            </a:fld>
            <a:endParaRPr lang="en-US" dirty="0">
              <a:solidFill>
                <a:schemeClr val="bg1"/>
              </a:solidFill>
            </a:endParaRPr>
          </a:p>
        </p:txBody>
      </p:sp>
    </p:spTree>
    <p:extLst>
      <p:ext uri="{BB962C8B-B14F-4D97-AF65-F5344CB8AC3E}">
        <p14:creationId xmlns:p14="http://schemas.microsoft.com/office/powerpoint/2010/main" val="12532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Shoot at Something</a:t>
            </a:r>
          </a:p>
        </p:txBody>
      </p:sp>
      <p:sp>
        <p:nvSpPr>
          <p:cNvPr id="3" name="Content Placeholder 2"/>
          <p:cNvSpPr>
            <a:spLocks noGrp="1"/>
          </p:cNvSpPr>
          <p:nvPr>
            <p:ph idx="1"/>
          </p:nvPr>
        </p:nvSpPr>
        <p:spPr/>
        <p:txBody>
          <a:bodyPr/>
          <a:lstStyle/>
          <a:p>
            <a:r>
              <a:rPr lang="en-US" sz="3200" dirty="0"/>
              <a:t>We’ve been sending ESPDU messages back and forth, but there are dozens of other sorts of messages. What if we want to shoot at someone? What does this involve?</a:t>
            </a:r>
          </a:p>
          <a:p>
            <a:endParaRPr lang="en-US" sz="3200" dirty="0"/>
          </a:p>
          <a:p>
            <a:r>
              <a:rPr lang="en-US" sz="3200" dirty="0"/>
              <a:t>We can use a Fire PDU, which contains</a:t>
            </a:r>
          </a:p>
          <a:p>
            <a:pPr lvl="1"/>
            <a:r>
              <a:rPr lang="en-US" sz="2800" dirty="0"/>
              <a:t>The entity ID of the shooter</a:t>
            </a:r>
          </a:p>
          <a:p>
            <a:pPr lvl="1"/>
            <a:r>
              <a:rPr lang="en-US" sz="2800" dirty="0"/>
              <a:t>The entity ID of the target (if known)</a:t>
            </a:r>
          </a:p>
          <a:p>
            <a:pPr lvl="1"/>
            <a:r>
              <a:rPr lang="en-US" sz="2800" dirty="0"/>
              <a:t>The type of munition being fired, fuse, quantity, etc. This is very similar to the entity type</a:t>
            </a:r>
          </a:p>
          <a:p>
            <a:pPr lvl="1"/>
            <a:r>
              <a:rPr lang="en-US" sz="2800" dirty="0"/>
              <a:t>Enough information to compute the path of the munition (if desired)</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63</a:t>
            </a:fld>
            <a:endParaRPr lang="en-US" dirty="0"/>
          </a:p>
        </p:txBody>
      </p:sp>
    </p:spTree>
    <p:extLst>
      <p:ext uri="{BB962C8B-B14F-4D97-AF65-F5344CB8AC3E}">
        <p14:creationId xmlns:p14="http://schemas.microsoft.com/office/powerpoint/2010/main" val="1922733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Shoot at Something, then…</a:t>
            </a:r>
          </a:p>
        </p:txBody>
      </p:sp>
      <p:sp>
        <p:nvSpPr>
          <p:cNvPr id="3" name="Content Placeholder 2"/>
          <p:cNvSpPr>
            <a:spLocks noGrp="1"/>
          </p:cNvSpPr>
          <p:nvPr>
            <p:ph idx="1"/>
          </p:nvPr>
        </p:nvSpPr>
        <p:spPr>
          <a:xfrm>
            <a:off x="593061" y="1040689"/>
            <a:ext cx="10928351" cy="5298604"/>
          </a:xfrm>
        </p:spPr>
        <p:txBody>
          <a:bodyPr/>
          <a:lstStyle/>
          <a:p>
            <a:r>
              <a:rPr lang="en-US" dirty="0"/>
              <a:t>The Detonation PDU usually follows a Fire PDU. It contains</a:t>
            </a:r>
          </a:p>
          <a:p>
            <a:pPr lvl="1"/>
            <a:r>
              <a:rPr lang="en-US" dirty="0"/>
              <a:t>Location of detonation, shooter entity ID, target entity ID</a:t>
            </a:r>
          </a:p>
          <a:p>
            <a:pPr lvl="1"/>
            <a:r>
              <a:rPr lang="en-US" dirty="0"/>
              <a:t>Fuse, munition type, and so on…</a:t>
            </a:r>
          </a:p>
          <a:p>
            <a:endParaRPr lang="en-US" dirty="0"/>
          </a:p>
          <a:p>
            <a:r>
              <a:rPr lang="en-US" dirty="0"/>
              <a:t>When a Detonation PDU is received simulations assess and report damage to their own entities, not to others.</a:t>
            </a:r>
          </a:p>
          <a:p>
            <a:pPr lvl="1"/>
            <a:r>
              <a:rPr lang="en-US" dirty="0"/>
              <a:t>This means simulations are on the “honor system” for determining their own damage; thus James T. Kirk can beat the unwinnable Kobayashi Maru scenario.</a:t>
            </a:r>
          </a:p>
          <a:p>
            <a:pPr lvl="1"/>
            <a:r>
              <a:rPr lang="en-US" dirty="0"/>
              <a:t>Here is a harsh adjective to describe cheating in distributed scenarios:  </a:t>
            </a:r>
            <a:r>
              <a:rPr lang="en-US" b="1" dirty="0"/>
              <a:t>boring</a:t>
            </a:r>
            <a:r>
              <a:rPr lang="en-US" dirty="0"/>
              <a:t>.</a:t>
            </a:r>
          </a:p>
          <a:p>
            <a:pPr lvl="1"/>
            <a:r>
              <a:rPr lang="en-US" dirty="0"/>
              <a:t>For military simulations we are much more interested in strengths, vulnerabilities and possibilities that may occur in the real world.  Thus cheating is also critically unhelpful.</a:t>
            </a:r>
          </a:p>
          <a:p>
            <a:pPr lvl="1"/>
            <a:r>
              <a:rPr lang="en-US" dirty="0"/>
              <a:t>Trusted participants using trusted software suites also reduces the risk of cheating.</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64</a:t>
            </a:fld>
            <a:endParaRPr lang="en-US" dirty="0"/>
          </a:p>
        </p:txBody>
      </p:sp>
    </p:spTree>
    <p:extLst>
      <p:ext uri="{BB962C8B-B14F-4D97-AF65-F5344CB8AC3E}">
        <p14:creationId xmlns:p14="http://schemas.microsoft.com/office/powerpoint/2010/main" val="2189358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Shooting</a:t>
            </a:r>
          </a:p>
        </p:txBody>
      </p:sp>
      <p:cxnSp>
        <p:nvCxnSpPr>
          <p:cNvPr id="5" name="Straight Arrow Connector 4"/>
          <p:cNvCxnSpPr/>
          <p:nvPr/>
        </p:nvCxnSpPr>
        <p:spPr bwMode="auto">
          <a:xfrm>
            <a:off x="3479701" y="2435308"/>
            <a:ext cx="5010768" cy="17395"/>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6" name="TextBox 5"/>
          <p:cNvSpPr txBox="1"/>
          <p:nvPr/>
        </p:nvSpPr>
        <p:spPr>
          <a:xfrm>
            <a:off x="3479701" y="1130679"/>
            <a:ext cx="5639735" cy="1200328"/>
          </a:xfrm>
          <a:prstGeom prst="rect">
            <a:avLst/>
          </a:prstGeom>
          <a:noFill/>
        </p:spPr>
        <p:txBody>
          <a:bodyPr wrap="none" rtlCol="0">
            <a:spAutoFit/>
          </a:bodyPr>
          <a:lstStyle/>
          <a:p>
            <a:r>
              <a:rPr lang="en-US" sz="2400" dirty="0"/>
              <a:t>Fire! I’m entity (17, 23, 42), shooting </a:t>
            </a:r>
          </a:p>
          <a:p>
            <a:r>
              <a:rPr lang="en-US" sz="2400" dirty="0"/>
              <a:t>at entity (123, 7, 12) with a HEAT round</a:t>
            </a:r>
          </a:p>
          <a:p>
            <a:r>
              <a:rPr lang="en-US" sz="2400" dirty="0"/>
              <a:t>from (x, y, z)</a:t>
            </a:r>
          </a:p>
        </p:txBody>
      </p:sp>
      <p:pic>
        <p:nvPicPr>
          <p:cNvPr id="9" name="Picture 8"/>
          <p:cNvPicPr>
            <a:picLocks noChangeAspect="1"/>
          </p:cNvPicPr>
          <p:nvPr/>
        </p:nvPicPr>
        <p:blipFill>
          <a:blip r:embed="rId3"/>
          <a:stretch>
            <a:fillRect/>
          </a:stretch>
        </p:blipFill>
        <p:spPr>
          <a:xfrm>
            <a:off x="9169010" y="1123213"/>
            <a:ext cx="3022990" cy="1641483"/>
          </a:xfrm>
          <a:prstGeom prst="rect">
            <a:avLst/>
          </a:prstGeom>
        </p:spPr>
      </p:pic>
      <p:pic>
        <p:nvPicPr>
          <p:cNvPr id="10" name="Picture 9"/>
          <p:cNvPicPr>
            <a:picLocks noChangeAspect="1"/>
          </p:cNvPicPr>
          <p:nvPr/>
        </p:nvPicPr>
        <p:blipFill>
          <a:blip r:embed="rId4"/>
          <a:stretch>
            <a:fillRect/>
          </a:stretch>
        </p:blipFill>
        <p:spPr>
          <a:xfrm>
            <a:off x="0" y="921938"/>
            <a:ext cx="2875983" cy="2156987"/>
          </a:xfrm>
          <a:prstGeom prst="rect">
            <a:avLst/>
          </a:prstGeom>
        </p:spPr>
      </p:pic>
      <p:cxnSp>
        <p:nvCxnSpPr>
          <p:cNvPr id="14" name="Straight Arrow Connector 13"/>
          <p:cNvCxnSpPr/>
          <p:nvPr/>
        </p:nvCxnSpPr>
        <p:spPr bwMode="auto">
          <a:xfrm>
            <a:off x="3492912" y="3961916"/>
            <a:ext cx="5010768" cy="17395"/>
          </a:xfrm>
          <a:prstGeom prst="straightConnector1">
            <a:avLst/>
          </a:prstGeom>
          <a:solidFill>
            <a:schemeClr val="accent1"/>
          </a:solidFill>
          <a:ln w="50800" cap="flat" cmpd="sng" algn="ctr">
            <a:solidFill>
              <a:schemeClr val="tx1"/>
            </a:solidFill>
            <a:prstDash val="solid"/>
            <a:miter lim="800000"/>
            <a:headEnd type="none" w="med" len="med"/>
            <a:tailEnd type="arrow"/>
          </a:ln>
          <a:effectLst/>
        </p:spPr>
      </p:cxnSp>
      <p:sp>
        <p:nvSpPr>
          <p:cNvPr id="15" name="TextBox 14"/>
          <p:cNvSpPr txBox="1"/>
          <p:nvPr/>
        </p:nvSpPr>
        <p:spPr>
          <a:xfrm>
            <a:off x="3301529" y="3005189"/>
            <a:ext cx="6150692" cy="830997"/>
          </a:xfrm>
          <a:prstGeom prst="rect">
            <a:avLst/>
          </a:prstGeom>
          <a:noFill/>
        </p:spPr>
        <p:txBody>
          <a:bodyPr wrap="none" rtlCol="0">
            <a:spAutoFit/>
          </a:bodyPr>
          <a:lstStyle/>
          <a:p>
            <a:r>
              <a:rPr lang="en-US" sz="2400" dirty="0"/>
              <a:t>Explosion! There’s an detonation of  a HEAT</a:t>
            </a:r>
          </a:p>
          <a:p>
            <a:r>
              <a:rPr lang="en-US" sz="2400" dirty="0"/>
              <a:t>round at (x’, y’, z’).  </a:t>
            </a:r>
          </a:p>
        </p:txBody>
      </p:sp>
      <p:sp>
        <p:nvSpPr>
          <p:cNvPr id="17" name="TextBox 16"/>
          <p:cNvSpPr txBox="1"/>
          <p:nvPr/>
        </p:nvSpPr>
        <p:spPr>
          <a:xfrm>
            <a:off x="2940347" y="4627084"/>
            <a:ext cx="7861497" cy="830997"/>
          </a:xfrm>
          <a:prstGeom prst="rect">
            <a:avLst/>
          </a:prstGeom>
          <a:noFill/>
        </p:spPr>
        <p:txBody>
          <a:bodyPr wrap="none" rtlCol="0">
            <a:spAutoFit/>
          </a:bodyPr>
          <a:lstStyle/>
          <a:p>
            <a:r>
              <a:rPr lang="en-US" sz="2400" dirty="0"/>
              <a:t>All entities now assess the damage to themselves by the</a:t>
            </a:r>
          </a:p>
          <a:p>
            <a:r>
              <a:rPr lang="en-US" sz="2400" dirty="0"/>
              <a:t>Detonation at (x’, y’, z’) </a:t>
            </a:r>
          </a:p>
        </p:txBody>
      </p:sp>
      <p:sp>
        <p:nvSpPr>
          <p:cNvPr id="11" name="Slide Number Placeholder 3">
            <a:extLst>
              <a:ext uri="{FF2B5EF4-FFF2-40B4-BE49-F238E27FC236}">
                <a16:creationId xmlns:a16="http://schemas.microsoft.com/office/drawing/2014/main" id="{C76072C0-9AA9-4F41-A918-96634BE50AD9}"/>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65</a:t>
            </a:fld>
            <a:endParaRPr lang="en-US" dirty="0"/>
          </a:p>
        </p:txBody>
      </p:sp>
    </p:spTree>
    <p:extLst>
      <p:ext uri="{BB962C8B-B14F-4D97-AF65-F5344CB8AC3E}">
        <p14:creationId xmlns:p14="http://schemas.microsoft.com/office/powerpoint/2010/main" val="2873484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Arbitrary Data</a:t>
            </a:r>
          </a:p>
        </p:txBody>
      </p:sp>
      <p:sp>
        <p:nvSpPr>
          <p:cNvPr id="3" name="Content Placeholder 2"/>
          <p:cNvSpPr>
            <a:spLocks noGrp="1"/>
          </p:cNvSpPr>
          <p:nvPr>
            <p:ph idx="1"/>
          </p:nvPr>
        </p:nvSpPr>
        <p:spPr/>
        <p:txBody>
          <a:bodyPr/>
          <a:lstStyle/>
          <a:p>
            <a:r>
              <a:rPr lang="en-US" dirty="0"/>
              <a:t>You can also exchange arbitrary data between DIS simulation participants with the DataQuery and Data PDUs.</a:t>
            </a:r>
          </a:p>
          <a:p>
            <a:pPr lvl="1"/>
            <a:r>
              <a:rPr lang="en-US" dirty="0"/>
              <a:t>Participant sends a DataQuery PDU addressed to another participant</a:t>
            </a:r>
          </a:p>
          <a:p>
            <a:pPr lvl="1"/>
            <a:r>
              <a:rPr lang="en-US" dirty="0"/>
              <a:t>That participant responds with a Data PDU</a:t>
            </a:r>
          </a:p>
          <a:p>
            <a:endParaRPr lang="en-US" dirty="0"/>
          </a:p>
          <a:p>
            <a:r>
              <a:rPr lang="en-US" dirty="0"/>
              <a:t>The data itself is sent as “fixed variable datums” or “variable data datums”. Therefore it’s up to you to specify the exact format of these</a:t>
            </a:r>
          </a:p>
        </p:txBody>
      </p:sp>
      <p:sp>
        <p:nvSpPr>
          <p:cNvPr id="5" name="Slide Number Placeholder 3">
            <a:extLst>
              <a:ext uri="{FF2B5EF4-FFF2-40B4-BE49-F238E27FC236}">
                <a16:creationId xmlns:a16="http://schemas.microsoft.com/office/drawing/2014/main" id="{23F73046-DFB1-4435-B5C1-6C24CBEF8034}"/>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66</a:t>
            </a:fld>
            <a:endParaRPr lang="en-US" dirty="0"/>
          </a:p>
        </p:txBody>
      </p:sp>
    </p:spTree>
    <p:extLst>
      <p:ext uri="{BB962C8B-B14F-4D97-AF65-F5344CB8AC3E}">
        <p14:creationId xmlns:p14="http://schemas.microsoft.com/office/powerpoint/2010/main" val="1316982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Other messages</a:t>
            </a:r>
          </a:p>
        </p:txBody>
      </p:sp>
      <p:sp>
        <p:nvSpPr>
          <p:cNvPr id="3" name="Content Placeholder 2"/>
          <p:cNvSpPr>
            <a:spLocks noGrp="1"/>
          </p:cNvSpPr>
          <p:nvPr>
            <p:ph idx="1"/>
          </p:nvPr>
        </p:nvSpPr>
        <p:spPr>
          <a:xfrm>
            <a:off x="593061" y="1053389"/>
            <a:ext cx="10928351" cy="5134188"/>
          </a:xfrm>
        </p:spPr>
        <p:txBody>
          <a:bodyPr/>
          <a:lstStyle/>
          <a:p>
            <a:r>
              <a:rPr lang="en-US" dirty="0"/>
              <a:t>There are many other messages that can be used in DIS</a:t>
            </a:r>
          </a:p>
          <a:p>
            <a:pPr lvl="1"/>
            <a:r>
              <a:rPr lang="en-US" dirty="0"/>
              <a:t>Electronic warfare</a:t>
            </a:r>
          </a:p>
          <a:p>
            <a:pPr lvl="1"/>
            <a:r>
              <a:rPr lang="en-US" dirty="0"/>
              <a:t>Logistics</a:t>
            </a:r>
          </a:p>
          <a:p>
            <a:pPr lvl="1"/>
            <a:r>
              <a:rPr lang="en-US" dirty="0"/>
              <a:t>Directed energy weapons</a:t>
            </a:r>
          </a:p>
          <a:p>
            <a:pPr lvl="1"/>
            <a:r>
              <a:rPr lang="en-US" dirty="0"/>
              <a:t>Voice/Intercom</a:t>
            </a:r>
          </a:p>
          <a:p>
            <a:pPr lvl="1"/>
            <a:r>
              <a:rPr lang="en-US" dirty="0"/>
              <a:t>Collisions</a:t>
            </a:r>
          </a:p>
          <a:p>
            <a:pPr lvl="1"/>
            <a:r>
              <a:rPr lang="en-US" dirty="0"/>
              <a:t>Simulation management</a:t>
            </a:r>
          </a:p>
          <a:p>
            <a:pPr lvl="1"/>
            <a:r>
              <a:rPr lang="en-US" dirty="0"/>
              <a:t>Data exchange</a:t>
            </a:r>
          </a:p>
          <a:p>
            <a:r>
              <a:rPr lang="en-US" dirty="0"/>
              <a:t>It’s a big topic!  Many different “conversations” can occur among entities.</a:t>
            </a:r>
          </a:p>
          <a:p>
            <a:r>
              <a:rPr lang="en-US" dirty="0"/>
              <a:t>But the basics are constant: a standard format for exchanging state information, and each has well-defined semantics for consistent usage and interoperability.</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67</a:t>
            </a:fld>
            <a:endParaRPr lang="en-US" dirty="0"/>
          </a:p>
        </p:txBody>
      </p:sp>
      <p:sp>
        <p:nvSpPr>
          <p:cNvPr id="5" name="TextBox 4">
            <a:extLst>
              <a:ext uri="{FF2B5EF4-FFF2-40B4-BE49-F238E27FC236}">
                <a16:creationId xmlns:a16="http://schemas.microsoft.com/office/drawing/2014/main" id="{F9470E64-34B6-49A0-ADB9-FC067D0161E9}"/>
              </a:ext>
            </a:extLst>
          </p:cNvPr>
          <p:cNvSpPr txBox="1"/>
          <p:nvPr/>
        </p:nvSpPr>
        <p:spPr>
          <a:xfrm>
            <a:off x="6578600" y="2420154"/>
            <a:ext cx="3708400" cy="1200329"/>
          </a:xfrm>
          <a:prstGeom prst="rect">
            <a:avLst/>
          </a:prstGeom>
          <a:noFill/>
          <a:ln>
            <a:solidFill>
              <a:schemeClr val="tx1"/>
            </a:solidFill>
          </a:ln>
        </p:spPr>
        <p:txBody>
          <a:bodyPr wrap="square" rtlCol="0">
            <a:spAutoFit/>
          </a:bodyPr>
          <a:lstStyle/>
          <a:p>
            <a:pPr algn="ctr"/>
            <a:r>
              <a:rPr lang="en-US" sz="2400" dirty="0"/>
              <a:t>Comment PDU is useful for reporting key events</a:t>
            </a:r>
          </a:p>
          <a:p>
            <a:pPr algn="ctr"/>
            <a:r>
              <a:rPr lang="en-US" sz="2400" dirty="0"/>
              <a:t>and simulation narrative</a:t>
            </a:r>
          </a:p>
        </p:txBody>
      </p:sp>
    </p:spTree>
    <p:extLst>
      <p:ext uri="{BB962C8B-B14F-4D97-AF65-F5344CB8AC3E}">
        <p14:creationId xmlns:p14="http://schemas.microsoft.com/office/powerpoint/2010/main" val="4187888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and Other Standards: HLA, TENA</a:t>
            </a:r>
          </a:p>
        </p:txBody>
      </p:sp>
      <p:sp>
        <p:nvSpPr>
          <p:cNvPr id="3" name="Content Placeholder 2"/>
          <p:cNvSpPr>
            <a:spLocks noGrp="1"/>
          </p:cNvSpPr>
          <p:nvPr>
            <p:ph idx="1"/>
          </p:nvPr>
        </p:nvSpPr>
        <p:spPr>
          <a:xfrm>
            <a:off x="651784" y="841248"/>
            <a:ext cx="11174869" cy="4890211"/>
          </a:xfrm>
        </p:spPr>
        <p:txBody>
          <a:bodyPr/>
          <a:lstStyle/>
          <a:p>
            <a:r>
              <a:rPr lang="en-US" dirty="0"/>
              <a:t>How can DIS interoperate with HLA or TENA?</a:t>
            </a:r>
          </a:p>
          <a:p>
            <a:endParaRPr lang="en-US" dirty="0"/>
          </a:p>
          <a:p>
            <a:r>
              <a:rPr lang="en-US" dirty="0"/>
              <a:t>HLA Real-time Platform Reference Federation Object Model (RPR-FOM)</a:t>
            </a:r>
          </a:p>
          <a:p>
            <a:pPr lvl="1"/>
            <a:r>
              <a:rPr lang="en-US" dirty="0"/>
              <a:t>Intentionally matches DIS, same entity types, same entity IDs and coordinate system, etc.</a:t>
            </a:r>
          </a:p>
          <a:p>
            <a:pPr lvl="1"/>
            <a:r>
              <a:rPr lang="en-US" dirty="0"/>
              <a:t>HLA object model mapping makes transition from DIS to HLA easy and consistent</a:t>
            </a:r>
          </a:p>
          <a:p>
            <a:pPr lvl="1"/>
            <a:r>
              <a:rPr lang="en-US" dirty="0"/>
              <a:t>Several gateways to translate between DIS and RPR-FOM. JBUS, AMIE, others</a:t>
            </a:r>
          </a:p>
          <a:p>
            <a:pPr lvl="1"/>
            <a:r>
              <a:rPr lang="en-US" dirty="0"/>
              <a:t>Guidance, Rationale and Interoperability Modalities (GRIM) for RPR-FOM standard provides further rules and usage information.  </a:t>
            </a:r>
          </a:p>
          <a:p>
            <a:pPr lvl="1"/>
            <a:r>
              <a:rPr lang="en-US" dirty="0">
                <a:hlinkClick r:id="rId3"/>
              </a:rPr>
              <a:t>https://www.sisostds.org/productspublications/standards/sisostandards.aspx</a:t>
            </a:r>
            <a:r>
              <a:rPr lang="en-US" dirty="0"/>
              <a:t> </a:t>
            </a:r>
          </a:p>
          <a:p>
            <a:endParaRPr lang="en-US" sz="2000" dirty="0"/>
          </a:p>
          <a:p>
            <a:r>
              <a:rPr lang="en-US" dirty="0"/>
              <a:t>TENA has generalized gateway functionality that can map TENA events to DIS and vice versa. It generally uses the same coordinate system, entity types, etc.</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68</a:t>
            </a:fld>
            <a:endParaRPr lang="en-US" dirty="0"/>
          </a:p>
        </p:txBody>
      </p:sp>
    </p:spTree>
    <p:extLst>
      <p:ext uri="{BB962C8B-B14F-4D97-AF65-F5344CB8AC3E}">
        <p14:creationId xmlns:p14="http://schemas.microsoft.com/office/powerpoint/2010/main" val="2866438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Research Topic: DIS in the Web Page</a:t>
            </a:r>
          </a:p>
        </p:txBody>
      </p:sp>
      <p:sp>
        <p:nvSpPr>
          <p:cNvPr id="3" name="Content Placeholder 2"/>
          <p:cNvSpPr>
            <a:spLocks noGrp="1"/>
          </p:cNvSpPr>
          <p:nvPr>
            <p:ph idx="1"/>
          </p:nvPr>
        </p:nvSpPr>
        <p:spPr>
          <a:xfrm>
            <a:off x="593061" y="946787"/>
            <a:ext cx="10928351" cy="4890211"/>
          </a:xfrm>
        </p:spPr>
        <p:txBody>
          <a:bodyPr/>
          <a:lstStyle/>
          <a:p>
            <a:r>
              <a:rPr lang="en-US" dirty="0"/>
              <a:t>Websockets are a standard from IETF and W3C. The idea is to provide a direct JavaScript-based TCP socket into a web page without having to use AJAX polling techniques. Widespread browser support.</a:t>
            </a:r>
          </a:p>
          <a:p>
            <a:endParaRPr lang="en-US" sz="2000" dirty="0"/>
          </a:p>
          <a:p>
            <a:r>
              <a:rPr lang="en-US" dirty="0"/>
              <a:t>JavaScript is a widely used language for dynamic web content.</a:t>
            </a:r>
          </a:p>
          <a:p>
            <a:pPr lvl="1"/>
            <a:r>
              <a:rPr lang="en-US" dirty="0"/>
              <a:t>WebGL is JavaScript binding for OpenGL which allows us to use accelerated 3D graphics inside the web page.</a:t>
            </a:r>
          </a:p>
          <a:p>
            <a:pPr lvl="1"/>
            <a:r>
              <a:rPr lang="en-US" dirty="0"/>
              <a:t>WebGL can be the substrate for higher level graphics standards such as  Extensible 3D Graphics Standard (X3D).</a:t>
            </a:r>
          </a:p>
          <a:p>
            <a:endParaRPr lang="en-US" sz="2000" dirty="0"/>
          </a:p>
          <a:p>
            <a:r>
              <a:rPr lang="en-US" dirty="0"/>
              <a:t>Put all three together and you can implement a networked virtual environment in a web page.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69</a:t>
            </a:fld>
            <a:endParaRPr lang="en-US" dirty="0"/>
          </a:p>
        </p:txBody>
      </p:sp>
    </p:spTree>
    <p:extLst>
      <p:ext uri="{BB962C8B-B14F-4D97-AF65-F5344CB8AC3E}">
        <p14:creationId xmlns:p14="http://schemas.microsoft.com/office/powerpoint/2010/main" val="113981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Want to Do?</a:t>
            </a:r>
          </a:p>
        </p:txBody>
      </p:sp>
      <p:sp>
        <p:nvSpPr>
          <p:cNvPr id="3" name="Content Placeholder 2"/>
          <p:cNvSpPr>
            <a:spLocks noGrp="1"/>
          </p:cNvSpPr>
          <p:nvPr>
            <p:ph idx="1"/>
          </p:nvPr>
        </p:nvSpPr>
        <p:spPr>
          <a:xfrm>
            <a:off x="593061" y="1053389"/>
            <a:ext cx="11403469" cy="5423612"/>
          </a:xfrm>
        </p:spPr>
        <p:txBody>
          <a:bodyPr/>
          <a:lstStyle/>
          <a:p>
            <a:r>
              <a:rPr lang="en-US" sz="2400" dirty="0"/>
              <a:t>DIS has been running and evolving since early 1990s, remains widely used in many applications.</a:t>
            </a:r>
          </a:p>
          <a:p>
            <a:endParaRPr lang="en-US" sz="2400" dirty="0"/>
          </a:p>
          <a:p>
            <a:r>
              <a:rPr lang="en-US" sz="2400" dirty="0"/>
              <a:t>People who want to learn about </a:t>
            </a:r>
            <a:r>
              <a:rPr lang="en-US" sz="2400" b="1" dirty="0"/>
              <a:t>Distributed Interactive Simulation (DIS) </a:t>
            </a:r>
            <a:r>
              <a:rPr lang="en-US" sz="2400" dirty="0"/>
              <a:t>usually are in the “virtual” or “constructive” domains, though it can also be used in the live domain.</a:t>
            </a:r>
          </a:p>
          <a:p>
            <a:pPr lvl="1"/>
            <a:r>
              <a:rPr lang="en-US" dirty="0"/>
              <a:t>They want to simulate ships, tanks or other entities in 3D world, controlled by humans or AI.</a:t>
            </a:r>
          </a:p>
          <a:p>
            <a:endParaRPr lang="en-US" sz="2400" dirty="0"/>
          </a:p>
          <a:p>
            <a:r>
              <a:rPr lang="en-US" sz="2400" dirty="0"/>
              <a:t>We need to exchange </a:t>
            </a:r>
            <a:r>
              <a:rPr lang="en-US" sz="2400" b="1" i="1" dirty="0"/>
              <a:t>state information </a:t>
            </a:r>
            <a:r>
              <a:rPr lang="en-US" sz="2400" dirty="0"/>
              <a:t>between hosts on the network about entities in world.</a:t>
            </a:r>
          </a:p>
          <a:p>
            <a:pPr lvl="1"/>
            <a:r>
              <a:rPr lang="en-US" dirty="0"/>
              <a:t>To view someone else in the simulation, we need to know their position, orientation, and other state information, and this information needs to be sent to us by them.</a:t>
            </a:r>
          </a:p>
          <a:p>
            <a:pPr marL="0" indent="0">
              <a:buNone/>
            </a:pPr>
            <a:endParaRPr lang="en-US" sz="2400" dirty="0"/>
          </a:p>
          <a:p>
            <a:r>
              <a:rPr lang="en-US" sz="2400" dirty="0"/>
              <a:t>Typically entities are controlled by different hosts that are connected via a network. The state information is usually exchanged over the </a:t>
            </a:r>
            <a:r>
              <a:rPr lang="en-US" sz="2400" b="1" dirty="0"/>
              <a:t>TCP/IP network protocol</a:t>
            </a:r>
            <a:r>
              <a:rPr lang="en-US" sz="2400" dirty="0"/>
              <a:t>.</a:t>
            </a:r>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a:t>
            </a:fld>
            <a:endParaRPr lang="en-US" dirty="0"/>
          </a:p>
        </p:txBody>
      </p:sp>
    </p:spTree>
    <p:extLst>
      <p:ext uri="{BB962C8B-B14F-4D97-AF65-F5344CB8AC3E}">
        <p14:creationId xmlns:p14="http://schemas.microsoft.com/office/powerpoint/2010/main" val="1585856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Research Topic: 3D in the Web Page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70</a:t>
            </a:fld>
            <a:endParaRPr lang="en-US" dirty="0"/>
          </a:p>
        </p:txBody>
      </p:sp>
      <p:sp>
        <p:nvSpPr>
          <p:cNvPr id="5" name="Rectangle 4"/>
          <p:cNvSpPr/>
          <p:nvPr/>
        </p:nvSpPr>
        <p:spPr>
          <a:xfrm>
            <a:off x="6400800" y="2057400"/>
            <a:ext cx="16256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Web Server</a:t>
            </a:r>
          </a:p>
        </p:txBody>
      </p:sp>
      <p:cxnSp>
        <p:nvCxnSpPr>
          <p:cNvPr id="7" name="Straight Connector 6"/>
          <p:cNvCxnSpPr/>
          <p:nvPr/>
        </p:nvCxnSpPr>
        <p:spPr>
          <a:xfrm>
            <a:off x="9347200" y="137160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26400" y="2806700"/>
            <a:ext cx="1320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1219201" y="1447801"/>
            <a:ext cx="1390273" cy="1042705"/>
          </a:xfrm>
          <a:prstGeom prst="rect">
            <a:avLst/>
          </a:prstGeom>
        </p:spPr>
      </p:pic>
      <p:pic>
        <p:nvPicPr>
          <p:cNvPr id="11" name="Picture 10"/>
          <p:cNvPicPr>
            <a:picLocks noChangeAspect="1"/>
          </p:cNvPicPr>
          <p:nvPr/>
        </p:nvPicPr>
        <p:blipFill>
          <a:blip r:embed="rId3"/>
          <a:stretch>
            <a:fillRect/>
          </a:stretch>
        </p:blipFill>
        <p:spPr>
          <a:xfrm>
            <a:off x="2336800" y="4524527"/>
            <a:ext cx="1390273" cy="1042705"/>
          </a:xfrm>
          <a:prstGeom prst="rect">
            <a:avLst/>
          </a:prstGeom>
        </p:spPr>
      </p:pic>
      <p:cxnSp>
        <p:nvCxnSpPr>
          <p:cNvPr id="13" name="Straight Arrow Connector 12"/>
          <p:cNvCxnSpPr/>
          <p:nvPr/>
        </p:nvCxnSpPr>
        <p:spPr>
          <a:xfrm flipV="1">
            <a:off x="2902939" y="3406927"/>
            <a:ext cx="3547059" cy="1371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438400" y="1981200"/>
            <a:ext cx="3962400" cy="533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588274" y="1837204"/>
            <a:ext cx="2603726" cy="1938992"/>
          </a:xfrm>
          <a:prstGeom prst="rect">
            <a:avLst/>
          </a:prstGeom>
          <a:noFill/>
        </p:spPr>
        <p:txBody>
          <a:bodyPr wrap="none" rtlCol="0">
            <a:spAutoFit/>
          </a:bodyPr>
          <a:lstStyle/>
          <a:p>
            <a:r>
              <a:rPr lang="en-US" sz="3000" dirty="0"/>
              <a:t>Network with </a:t>
            </a:r>
          </a:p>
          <a:p>
            <a:r>
              <a:rPr lang="en-US" sz="3000" dirty="0"/>
              <a:t>conventional </a:t>
            </a:r>
          </a:p>
          <a:p>
            <a:r>
              <a:rPr lang="en-US" sz="3000" dirty="0"/>
              <a:t>binary-format </a:t>
            </a:r>
          </a:p>
          <a:p>
            <a:r>
              <a:rPr lang="en-US" sz="3000" dirty="0"/>
              <a:t>DIS packets</a:t>
            </a:r>
          </a:p>
        </p:txBody>
      </p:sp>
      <p:sp>
        <p:nvSpPr>
          <p:cNvPr id="18" name="TextBox 17"/>
          <p:cNvSpPr txBox="1"/>
          <p:nvPr/>
        </p:nvSpPr>
        <p:spPr>
          <a:xfrm>
            <a:off x="318304" y="2523067"/>
            <a:ext cx="5044360" cy="1569660"/>
          </a:xfrm>
          <a:prstGeom prst="rect">
            <a:avLst/>
          </a:prstGeom>
          <a:noFill/>
        </p:spPr>
        <p:txBody>
          <a:bodyPr wrap="square" rtlCol="0">
            <a:spAutoFit/>
          </a:bodyPr>
          <a:lstStyle/>
          <a:p>
            <a:r>
              <a:rPr lang="en-US" dirty="0"/>
              <a:t>Web pages with JavaScript</a:t>
            </a:r>
          </a:p>
          <a:p>
            <a:r>
              <a:rPr lang="en-US" dirty="0"/>
              <a:t>WebGL scene updated by</a:t>
            </a:r>
          </a:p>
          <a:p>
            <a:r>
              <a:rPr lang="en-US" dirty="0"/>
              <a:t>DIS over a WebSocket</a:t>
            </a:r>
          </a:p>
        </p:txBody>
      </p:sp>
    </p:spTree>
    <p:extLst>
      <p:ext uri="{BB962C8B-B14F-4D97-AF65-F5344CB8AC3E}">
        <p14:creationId xmlns:p14="http://schemas.microsoft.com/office/powerpoint/2010/main" val="3761882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Research Topic: 3D in the Web Page </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71</a:t>
            </a:fld>
            <a:endParaRPr lang="en-US" dirty="0"/>
          </a:p>
        </p:txBody>
      </p:sp>
      <p:pic>
        <p:nvPicPr>
          <p:cNvPr id="3" name="Picture 2"/>
          <p:cNvPicPr>
            <a:picLocks noChangeAspect="1"/>
          </p:cNvPicPr>
          <p:nvPr/>
        </p:nvPicPr>
        <p:blipFill>
          <a:blip r:embed="rId3"/>
          <a:stretch>
            <a:fillRect/>
          </a:stretch>
        </p:blipFill>
        <p:spPr>
          <a:xfrm>
            <a:off x="914400" y="914400"/>
            <a:ext cx="8957733" cy="5298453"/>
          </a:xfrm>
          <a:prstGeom prst="rect">
            <a:avLst/>
          </a:prstGeom>
        </p:spPr>
      </p:pic>
    </p:spTree>
    <p:extLst>
      <p:ext uri="{BB962C8B-B14F-4D97-AF65-F5344CB8AC3E}">
        <p14:creationId xmlns:p14="http://schemas.microsoft.com/office/powerpoint/2010/main" val="3378191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Applied Research using WebLVC</a:t>
            </a:r>
          </a:p>
        </p:txBody>
      </p:sp>
      <p:sp>
        <p:nvSpPr>
          <p:cNvPr id="3" name="Content Placeholder 2"/>
          <p:cNvSpPr>
            <a:spLocks noGrp="1"/>
          </p:cNvSpPr>
          <p:nvPr>
            <p:ph idx="1"/>
          </p:nvPr>
        </p:nvSpPr>
        <p:spPr>
          <a:xfrm>
            <a:off x="593061" y="1027989"/>
            <a:ext cx="11369640" cy="4890211"/>
          </a:xfrm>
        </p:spPr>
        <p:txBody>
          <a:bodyPr/>
          <a:lstStyle/>
          <a:p>
            <a:r>
              <a:rPr lang="en-US" dirty="0"/>
              <a:t>Excellent combinations of WebGL/X3D, WebSockets, and fast JavaScript in the web browser have emerged in recent years.</a:t>
            </a:r>
          </a:p>
          <a:p>
            <a:pPr lvl="1"/>
            <a:r>
              <a:rPr lang="en-US" dirty="0">
                <a:hlinkClick r:id="rId3"/>
              </a:rPr>
              <a:t>Open-DIS</a:t>
            </a:r>
            <a:r>
              <a:rPr lang="en-US" dirty="0"/>
              <a:t> library can send DIS PDUs directly into a web browser.</a:t>
            </a:r>
          </a:p>
          <a:p>
            <a:pPr lvl="1"/>
            <a:endParaRPr lang="en-US" dirty="0"/>
          </a:p>
          <a:p>
            <a:r>
              <a:rPr lang="en-US" dirty="0"/>
              <a:t>SISO WebLVC Product Development Group (PDG) </a:t>
            </a:r>
          </a:p>
          <a:p>
            <a:pPr lvl="1"/>
            <a:r>
              <a:rPr lang="en-US" dirty="0">
                <a:hlinkClick r:id="rId4"/>
              </a:rPr>
              <a:t>https://www.sisostds.org/StandardsActivities/DevelopmentGroups/WebLVCPDG.aspx</a:t>
            </a:r>
            <a:r>
              <a:rPr lang="en-US" dirty="0"/>
              <a:t> </a:t>
            </a:r>
          </a:p>
          <a:p>
            <a:r>
              <a:rPr lang="en-US" dirty="0"/>
              <a:t>One of many examples: Virtual World Framework </a:t>
            </a:r>
          </a:p>
          <a:p>
            <a:pPr lvl="1"/>
            <a:r>
              <a:rPr lang="en-US" dirty="0">
                <a:hlinkClick r:id="rId5"/>
              </a:rPr>
              <a:t>http://virtualworldframework.com</a:t>
            </a:r>
            <a:r>
              <a:rPr lang="en-US" dirty="0"/>
              <a:t> and </a:t>
            </a:r>
            <a:r>
              <a:rPr lang="en-US" dirty="0">
                <a:hlinkClick r:id="rId6"/>
              </a:rPr>
              <a:t>https://en.wikipedia.org/wiki/Virtual_world_framework</a:t>
            </a:r>
            <a:r>
              <a:rPr lang="en-US" dirty="0"/>
              <a:t> 	</a:t>
            </a:r>
          </a:p>
          <a:p>
            <a:r>
              <a:rPr lang="en-US" dirty="0"/>
              <a:t>Active research topic… but no wide-scale “Ready Player One” arenas for DIS, yet</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72</a:t>
            </a:fld>
            <a:endParaRPr lang="en-US" dirty="0"/>
          </a:p>
        </p:txBody>
      </p:sp>
    </p:spTree>
    <p:extLst>
      <p:ext uri="{BB962C8B-B14F-4D97-AF65-F5344CB8AC3E}">
        <p14:creationId xmlns:p14="http://schemas.microsoft.com/office/powerpoint/2010/main" val="13618605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Tutorial Summary</a:t>
            </a:r>
          </a:p>
        </p:txBody>
      </p:sp>
      <p:sp>
        <p:nvSpPr>
          <p:cNvPr id="3" name="Content Placeholder 2"/>
          <p:cNvSpPr>
            <a:spLocks noGrp="1"/>
          </p:cNvSpPr>
          <p:nvPr>
            <p:ph idx="1"/>
          </p:nvPr>
        </p:nvSpPr>
        <p:spPr>
          <a:xfrm>
            <a:off x="593061" y="1053389"/>
            <a:ext cx="11482760" cy="5195694"/>
          </a:xfrm>
        </p:spPr>
        <p:txBody>
          <a:bodyPr/>
          <a:lstStyle/>
          <a:p>
            <a:r>
              <a:rPr lang="en-US" dirty="0"/>
              <a:t>DIS applications exchange state information among distributed set of players.</a:t>
            </a:r>
          </a:p>
          <a:p>
            <a:endParaRPr lang="en-US" dirty="0"/>
          </a:p>
          <a:p>
            <a:r>
              <a:rPr lang="en-US" dirty="0"/>
              <a:t>Defines stable syntax and semantics for a series of binary-formatted messages, with each packet’s bytes, data representation and functionality exactly defined.</a:t>
            </a:r>
          </a:p>
          <a:p>
            <a:endParaRPr lang="en-US" dirty="0"/>
          </a:p>
          <a:p>
            <a:r>
              <a:rPr lang="en-US" dirty="0"/>
              <a:t>Different software APIs can implement the same “over the wire” data standard.</a:t>
            </a:r>
          </a:p>
          <a:p>
            <a:endParaRPr lang="en-US" dirty="0"/>
          </a:p>
          <a:p>
            <a:r>
              <a:rPr lang="en-US" dirty="0"/>
              <a:t>Applications focused on large-scale, high-fidelity, virtual / constructive simulations.</a:t>
            </a:r>
          </a:p>
          <a:p>
            <a:endParaRPr lang="en-US" dirty="0"/>
          </a:p>
          <a:p>
            <a:r>
              <a:rPr lang="en-US" dirty="0"/>
              <a:t>Common concepts: entity types, entity IDs, heartbeats, coordinate systems.</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73</a:t>
            </a:fld>
            <a:endParaRPr lang="en-US" dirty="0"/>
          </a:p>
        </p:txBody>
      </p:sp>
    </p:spTree>
    <p:extLst>
      <p:ext uri="{BB962C8B-B14F-4D97-AF65-F5344CB8AC3E}">
        <p14:creationId xmlns:p14="http://schemas.microsoft.com/office/powerpoint/2010/main" val="3247626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and References</a:t>
            </a:r>
          </a:p>
        </p:txBody>
      </p:sp>
      <p:sp>
        <p:nvSpPr>
          <p:cNvPr id="3" name="Content Placeholder 2"/>
          <p:cNvSpPr>
            <a:spLocks noGrp="1"/>
          </p:cNvSpPr>
          <p:nvPr>
            <p:ph idx="1"/>
          </p:nvPr>
        </p:nvSpPr>
        <p:spPr>
          <a:xfrm>
            <a:off x="593061" y="1011444"/>
            <a:ext cx="11519465" cy="5271910"/>
          </a:xfrm>
        </p:spPr>
        <p:txBody>
          <a:bodyPr/>
          <a:lstStyle/>
          <a:p>
            <a:r>
              <a:rPr lang="en-US" sz="2600" dirty="0"/>
              <a:t>SISO: </a:t>
            </a:r>
            <a:r>
              <a:rPr lang="en-US" sz="2600" dirty="0">
                <a:hlinkClick r:id="rId3"/>
              </a:rPr>
              <a:t>http://sisostds.org</a:t>
            </a:r>
            <a:endParaRPr lang="en-US" sz="2600" dirty="0"/>
          </a:p>
          <a:p>
            <a:r>
              <a:rPr lang="en-US" sz="3000" dirty="0"/>
              <a:t>SISO DIS / RPR FOM Protocol Support Group: </a:t>
            </a:r>
            <a:r>
              <a:rPr lang="en-US" sz="2400" dirty="0">
                <a:hlinkClick r:id="rId4"/>
              </a:rPr>
              <a:t>https://www.sisostds.org/StandardsActivities/SupportGroups.aspx</a:t>
            </a:r>
            <a:r>
              <a:rPr lang="en-US" sz="2400" dirty="0"/>
              <a:t> </a:t>
            </a:r>
          </a:p>
          <a:p>
            <a:r>
              <a:rPr lang="en-US" sz="2600" dirty="0"/>
              <a:t>Open-DIS:  </a:t>
            </a:r>
            <a:r>
              <a:rPr lang="en-US" sz="2600" dirty="0">
                <a:hlinkClick r:id="rId5"/>
              </a:rPr>
              <a:t>https://github.com/open-dis</a:t>
            </a:r>
            <a:r>
              <a:rPr lang="en-US" sz="2600" dirty="0"/>
              <a:t> and</a:t>
            </a:r>
          </a:p>
          <a:p>
            <a:r>
              <a:rPr lang="en-US" sz="2600" dirty="0"/>
              <a:t>SEDRIS SRM: </a:t>
            </a:r>
            <a:r>
              <a:rPr lang="en-US" sz="2600" dirty="0">
                <a:hlinkClick r:id="rId6"/>
              </a:rPr>
              <a:t>http://sedris.org</a:t>
            </a:r>
            <a:endParaRPr lang="en-US" sz="2600" dirty="0"/>
          </a:p>
          <a:p>
            <a:r>
              <a:rPr lang="en-US" sz="2600" dirty="0"/>
              <a:t>Kdis: </a:t>
            </a:r>
            <a:r>
              <a:rPr lang="en-US" sz="2600" dirty="0">
                <a:hlinkClick r:id="rId7"/>
              </a:rPr>
              <a:t>http://kdis.sourceforge.net</a:t>
            </a:r>
            <a:endParaRPr lang="en-US" sz="2600" dirty="0"/>
          </a:p>
          <a:p>
            <a:r>
              <a:rPr lang="en-US" sz="2600" dirty="0"/>
              <a:t>Wireshark: </a:t>
            </a:r>
            <a:r>
              <a:rPr lang="en-US" sz="2600" dirty="0">
                <a:hlinkClick r:id="rId8"/>
              </a:rPr>
              <a:t>http://wireshark.org</a:t>
            </a:r>
            <a:endParaRPr lang="en-US" sz="2600" dirty="0"/>
          </a:p>
          <a:p>
            <a:r>
              <a:rPr lang="en-US" sz="2600" dirty="0"/>
              <a:t>X3D Graphics: </a:t>
            </a:r>
            <a:r>
              <a:rPr lang="en-US" sz="2400" dirty="0">
                <a:hlinkClick r:id="rId9"/>
              </a:rPr>
              <a:t>http://www.web3d.org/x3d/what-x3d</a:t>
            </a:r>
            <a:r>
              <a:rPr lang="en-US" sz="2400" dirty="0"/>
              <a:t> </a:t>
            </a:r>
            <a:r>
              <a:rPr lang="en-US" sz="2600" dirty="0"/>
              <a:t>and </a:t>
            </a:r>
            <a:r>
              <a:rPr lang="en-US" sz="2400" dirty="0">
                <a:hlinkClick r:id="rId10"/>
              </a:rPr>
              <a:t>http://x3dgraphics.com/slidesets</a:t>
            </a:r>
            <a:r>
              <a:rPr lang="en-US" sz="2600" dirty="0"/>
              <a:t> </a:t>
            </a:r>
          </a:p>
          <a:p>
            <a:r>
              <a:rPr lang="en-US" sz="2600" dirty="0"/>
              <a:t>WebGL: </a:t>
            </a:r>
            <a:r>
              <a:rPr lang="en-US" sz="2600" dirty="0">
                <a:hlinkClick r:id="rId11"/>
              </a:rPr>
              <a:t>http://www.khronos.org/webgl</a:t>
            </a:r>
            <a:endParaRPr lang="en-US" sz="2600" dirty="0"/>
          </a:p>
          <a:p>
            <a:r>
              <a:rPr lang="en-US" sz="2600" dirty="0"/>
              <a:t>WebLVC:  </a:t>
            </a:r>
            <a:r>
              <a:rPr lang="en-US" sz="2000" dirty="0">
                <a:hlinkClick r:id="rId12"/>
              </a:rPr>
              <a:t>https://www.sisostds.org/StandardsActivities/DevelopmentGroups.aspx</a:t>
            </a:r>
            <a:r>
              <a:rPr lang="en-US" sz="2000" dirty="0"/>
              <a:t> </a:t>
            </a:r>
            <a:endParaRPr lang="en-US" sz="1800" dirty="0"/>
          </a:p>
          <a:p>
            <a:r>
              <a:rPr lang="en-US" sz="2600" dirty="0"/>
              <a:t>WebSockets: </a:t>
            </a:r>
            <a:r>
              <a:rPr lang="en-US" sz="2600" dirty="0">
                <a:hlinkClick r:id="rId13"/>
              </a:rPr>
              <a:t>http://tools.ietf.org/html/rfc6455</a:t>
            </a:r>
            <a:r>
              <a:rPr lang="en-US" sz="2600" dirty="0"/>
              <a:t> , </a:t>
            </a:r>
            <a:r>
              <a:rPr lang="en-US" sz="2600" dirty="0">
                <a:hlinkClick r:id="rId14"/>
              </a:rPr>
              <a:t>http://www.w3.org/TR/websockets</a:t>
            </a:r>
            <a:r>
              <a:rPr lang="en-US" sz="2600" dirty="0"/>
              <a:t> </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74</a:t>
            </a:fld>
            <a:endParaRPr lang="en-US" dirty="0"/>
          </a:p>
        </p:txBody>
      </p:sp>
      <p:sp>
        <p:nvSpPr>
          <p:cNvPr id="5" name="TextBox 4"/>
          <p:cNvSpPr txBox="1"/>
          <p:nvPr/>
        </p:nvSpPr>
        <p:spPr>
          <a:xfrm>
            <a:off x="5301944" y="3181947"/>
            <a:ext cx="6810582" cy="707886"/>
          </a:xfrm>
          <a:prstGeom prst="rect">
            <a:avLst/>
          </a:prstGeom>
          <a:noFill/>
          <a:ln w="28575">
            <a:solidFill>
              <a:srgbClr val="C00000"/>
            </a:solidFill>
          </a:ln>
        </p:spPr>
        <p:txBody>
          <a:bodyPr wrap="none" rtlCol="0">
            <a:spAutoFit/>
          </a:bodyPr>
          <a:lstStyle/>
          <a:p>
            <a:pPr algn="ctr"/>
            <a:r>
              <a:rPr lang="en-US" sz="2000" dirty="0"/>
              <a:t>This tutorial and additional examples can be found at</a:t>
            </a:r>
          </a:p>
          <a:p>
            <a:pPr algn="ctr"/>
            <a:r>
              <a:rPr lang="en-US" sz="2000" dirty="0">
                <a:hlinkClick r:id="rId15"/>
              </a:rPr>
              <a:t>https://gitlab.nps.edu/Savage/NetworkedGraphicsMV3500</a:t>
            </a:r>
            <a:r>
              <a:rPr lang="en-US" sz="2000" dirty="0"/>
              <a:t> </a:t>
            </a:r>
          </a:p>
        </p:txBody>
      </p:sp>
      <p:sp>
        <p:nvSpPr>
          <p:cNvPr id="6" name="TextBox 5"/>
          <p:cNvSpPr txBox="1"/>
          <p:nvPr/>
        </p:nvSpPr>
        <p:spPr>
          <a:xfrm>
            <a:off x="6425119" y="2448796"/>
            <a:ext cx="5317430" cy="492443"/>
          </a:xfrm>
          <a:prstGeom prst="rect">
            <a:avLst/>
          </a:prstGeom>
          <a:noFill/>
          <a:ln w="28575">
            <a:solidFill>
              <a:srgbClr val="C00000"/>
            </a:solidFill>
          </a:ln>
        </p:spPr>
        <p:txBody>
          <a:bodyPr wrap="square" rtlCol="0">
            <a:spAutoFit/>
          </a:bodyPr>
          <a:lstStyle/>
          <a:p>
            <a:pPr algn="ctr"/>
            <a:r>
              <a:rPr lang="en-US" sz="2600" dirty="0">
                <a:latin typeface="Arial Narrow" panose="020B0606020202030204" pitchFamily="34" charset="0"/>
                <a:hlinkClick r:id="rId16"/>
              </a:rPr>
              <a:t>https://github.com/open-dis/open-dis7-java</a:t>
            </a:r>
            <a:endParaRPr lang="en-US" sz="2600" dirty="0">
              <a:latin typeface="Arial Narrow" panose="020B0606020202030204" pitchFamily="34" charset="0"/>
            </a:endParaRPr>
          </a:p>
        </p:txBody>
      </p:sp>
    </p:spTree>
    <p:extLst>
      <p:ext uri="{BB962C8B-B14F-4D97-AF65-F5344CB8AC3E}">
        <p14:creationId xmlns:p14="http://schemas.microsoft.com/office/powerpoint/2010/main" val="2018239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TODO: lots of work in progress!</a:t>
            </a:r>
          </a:p>
        </p:txBody>
      </p:sp>
      <p:sp>
        <p:nvSpPr>
          <p:cNvPr id="3" name="Content Placeholder 2"/>
          <p:cNvSpPr>
            <a:spLocks noGrp="1"/>
          </p:cNvSpPr>
          <p:nvPr>
            <p:ph idx="1"/>
          </p:nvPr>
        </p:nvSpPr>
        <p:spPr>
          <a:xfrm>
            <a:off x="593061" y="1053389"/>
            <a:ext cx="11345799" cy="4890211"/>
          </a:xfrm>
        </p:spPr>
        <p:txBody>
          <a:bodyPr/>
          <a:lstStyle/>
          <a:p>
            <a:pPr marL="0" indent="0">
              <a:buNone/>
            </a:pPr>
            <a:r>
              <a:rPr lang="en-US" dirty="0"/>
              <a:t>Much work is ongoing in DIS at NPS, and partnered open-source efforts are welcome. </a:t>
            </a:r>
          </a:p>
          <a:p>
            <a:r>
              <a:rPr lang="en-US" dirty="0"/>
              <a:t>Improved Java enumerations (over 22,000 values) regularly autogenerated,</a:t>
            </a:r>
          </a:p>
          <a:p>
            <a:r>
              <a:rPr lang="en-US" dirty="0"/>
              <a:t>Improved OpenDIS7 library, full coverage of all 72 PDUs, growing set of examples,</a:t>
            </a:r>
          </a:p>
          <a:p>
            <a:r>
              <a:rPr lang="en-US" dirty="0"/>
              <a:t>Thesis work to support unit testing of simulations via DIS streams and LVC connectivity including Extensible 3D Graphics (X3D) Standard now available,</a:t>
            </a:r>
          </a:p>
          <a:p>
            <a:r>
              <a:rPr lang="en-US" dirty="0"/>
              <a:t>Planned work in Compressed DIS (C-DIS) encoding and DIS version 8 standards.</a:t>
            </a:r>
          </a:p>
          <a:p>
            <a:r>
              <a:rPr lang="en-US" dirty="0"/>
              <a:t>XML Schema for DIS-XML, possibly DIS Ontology for Semantic Web.</a:t>
            </a:r>
          </a:p>
          <a:p>
            <a:r>
              <a:rPr lang="en-US" dirty="0"/>
              <a:t>Considering use of Data Format Description Language (DFDL) parsing/unparsing.</a:t>
            </a:r>
          </a:p>
          <a:p>
            <a:r>
              <a:rPr lang="en-US" dirty="0"/>
              <a:t>Considering creation of an OpenDIS-OpenC2SIM bridge for packet passing.</a:t>
            </a:r>
          </a:p>
          <a:p>
            <a:pPr marL="0" indent="0">
              <a:buNone/>
            </a:pPr>
            <a:endParaRPr lang="en-US" sz="1200" dirty="0"/>
          </a:p>
          <a:p>
            <a:pPr marL="0" indent="0">
              <a:buNone/>
            </a:pPr>
            <a:r>
              <a:rPr lang="en-US" dirty="0"/>
              <a:t>We look forward to steady tutorial, workshop and library improvements each year.</a:t>
            </a:r>
          </a:p>
        </p:txBody>
      </p:sp>
      <p:sp>
        <p:nvSpPr>
          <p:cNvPr id="4" name="Slide Number Placeholder 3">
            <a:extLst>
              <a:ext uri="{FF2B5EF4-FFF2-40B4-BE49-F238E27FC236}">
                <a16:creationId xmlns:a16="http://schemas.microsoft.com/office/drawing/2014/main" id="{E8E80349-2638-4E07-8BEF-CC6968B115F3}"/>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75</a:t>
            </a:fld>
            <a:endParaRPr lang="en-US" dirty="0"/>
          </a:p>
        </p:txBody>
      </p:sp>
    </p:spTree>
    <p:extLst>
      <p:ext uri="{BB962C8B-B14F-4D97-AF65-F5344CB8AC3E}">
        <p14:creationId xmlns:p14="http://schemas.microsoft.com/office/powerpoint/2010/main" val="20372397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49085"/>
          </a:xfrm>
        </p:spPr>
        <p:txBody>
          <a:bodyPr/>
          <a:lstStyle/>
          <a:p>
            <a:r>
              <a:rPr lang="en-US" dirty="0"/>
              <a:t>Thesis of Interest: Live Virtual Constructive (LVC) Replay</a:t>
            </a:r>
          </a:p>
        </p:txBody>
      </p:sp>
      <p:sp>
        <p:nvSpPr>
          <p:cNvPr id="3" name="Content Placeholder 2"/>
          <p:cNvSpPr>
            <a:spLocks noGrp="1"/>
          </p:cNvSpPr>
          <p:nvPr>
            <p:ph idx="1"/>
          </p:nvPr>
        </p:nvSpPr>
        <p:spPr>
          <a:xfrm>
            <a:off x="593061" y="1053390"/>
            <a:ext cx="10928351" cy="1539994"/>
          </a:xfrm>
        </p:spPr>
        <p:txBody>
          <a:bodyPr/>
          <a:lstStyle/>
          <a:p>
            <a:r>
              <a:rPr lang="en-US" dirty="0"/>
              <a:t>Tobias Brennenstuhl, REPEATABLE UNIT TESTING OF DISTRIBUTED INTERACTIVE SIMULATION (DIS) PROTOCOL BEHAVIOR STREAMS USING WEB STANDARDS, Masters Thesis, June 2020. (</a:t>
            </a:r>
            <a:r>
              <a:rPr lang="en-US" dirty="0">
                <a:hlinkClick r:id="rId3"/>
              </a:rPr>
              <a:t>online</a:t>
            </a:r>
            <a:r>
              <a:rPr lang="en-US" dirty="0"/>
              <a:t>) (</a:t>
            </a:r>
            <a:r>
              <a:rPr lang="en-US" dirty="0">
                <a:hlinkClick r:id="rId4"/>
              </a:rPr>
              <a:t>video</a:t>
            </a:r>
            <a:r>
              <a:rPr lang="en-US" dirty="0"/>
              <a:t>)</a:t>
            </a:r>
          </a:p>
          <a:p>
            <a:endParaRPr lang="en-US" dirty="0"/>
          </a:p>
        </p:txBody>
      </p:sp>
      <p:pic>
        <p:nvPicPr>
          <p:cNvPr id="4" name="Picture 3"/>
          <p:cNvPicPr>
            <a:picLocks noChangeAspect="1"/>
          </p:cNvPicPr>
          <p:nvPr/>
        </p:nvPicPr>
        <p:blipFill>
          <a:blip r:embed="rId5"/>
          <a:stretch>
            <a:fillRect/>
          </a:stretch>
        </p:blipFill>
        <p:spPr>
          <a:xfrm>
            <a:off x="1099594" y="2593384"/>
            <a:ext cx="9449260" cy="4268518"/>
          </a:xfrm>
          <a:prstGeom prst="rect">
            <a:avLst/>
          </a:prstGeom>
        </p:spPr>
      </p:pic>
      <p:sp>
        <p:nvSpPr>
          <p:cNvPr id="5" name="Slide Number Placeholder 3">
            <a:extLst>
              <a:ext uri="{FF2B5EF4-FFF2-40B4-BE49-F238E27FC236}">
                <a16:creationId xmlns:a16="http://schemas.microsoft.com/office/drawing/2014/main" id="{9D96B165-ECFE-47BB-A178-B1F054E3786C}"/>
              </a:ext>
            </a:extLst>
          </p:cNvPr>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76</a:t>
            </a:fld>
            <a:endParaRPr lang="en-US" dirty="0"/>
          </a:p>
        </p:txBody>
      </p:sp>
    </p:spTree>
    <p:extLst>
      <p:ext uri="{BB962C8B-B14F-4D97-AF65-F5344CB8AC3E}">
        <p14:creationId xmlns:p14="http://schemas.microsoft.com/office/powerpoint/2010/main" val="2295223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0" indent="0">
              <a:lnSpc>
                <a:spcPct val="150000"/>
              </a:lnSpc>
              <a:buNone/>
            </a:pPr>
            <a:r>
              <a:rPr lang="en-US" dirty="0"/>
              <a:t>The learner will be able to…</a:t>
            </a:r>
          </a:p>
          <a:p>
            <a:pPr>
              <a:lnSpc>
                <a:spcPct val="150000"/>
              </a:lnSpc>
            </a:pPr>
            <a:r>
              <a:rPr lang="en-US" dirty="0"/>
              <a:t>Identify what standards are used by distributed simulations for military use.</a:t>
            </a:r>
          </a:p>
          <a:p>
            <a:pPr>
              <a:lnSpc>
                <a:spcPct val="150000"/>
              </a:lnSpc>
            </a:pPr>
            <a:r>
              <a:rPr lang="en-US" dirty="0"/>
              <a:t>Identify what types of communication protocols are used for various networks.</a:t>
            </a:r>
          </a:p>
          <a:p>
            <a:r>
              <a:rPr lang="en-US" dirty="0"/>
              <a:t>Identify what aspects needs to be standardized, and what aspects can be customized, to support diverse simulations with differing models and goals. </a:t>
            </a:r>
          </a:p>
          <a:p>
            <a:r>
              <a:rPr lang="en-US" dirty="0"/>
              <a:t>Identify how DIS techniques for dead reckoning (DR), visual smoothing and distributed collision detection can reduce network traffic.</a:t>
            </a:r>
          </a:p>
          <a:p>
            <a:pPr>
              <a:lnSpc>
                <a:spcPct val="150000"/>
              </a:lnSpc>
            </a:pPr>
            <a:r>
              <a:rPr lang="en-US" dirty="0"/>
              <a:t>Learn prospects for new capabilities expected in Compressed DIS and DISv8.</a:t>
            </a:r>
          </a:p>
          <a:p>
            <a:endParaRPr lang="en-US" dirty="0"/>
          </a:p>
          <a:p>
            <a:endParaRPr lang="en-US" dirty="0"/>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77</a:t>
            </a:fld>
            <a:endParaRPr lang="en-US" dirty="0"/>
          </a:p>
        </p:txBody>
      </p:sp>
      <p:sp>
        <p:nvSpPr>
          <p:cNvPr id="5" name="TextBox 4"/>
          <p:cNvSpPr txBox="1"/>
          <p:nvPr/>
        </p:nvSpPr>
        <p:spPr>
          <a:xfrm>
            <a:off x="11872148" y="6702779"/>
            <a:ext cx="184666" cy="58477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2339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Information in Distributed Simulations</a:t>
            </a:r>
          </a:p>
        </p:txBody>
      </p:sp>
      <p:pic>
        <p:nvPicPr>
          <p:cNvPr id="10" name="Content Placeholder 21"/>
          <p:cNvPicPr>
            <a:picLocks noGrp="1" noChangeAspect="1"/>
          </p:cNvPicPr>
          <p:nvPr>
            <p:ph idx="1"/>
          </p:nvPr>
        </p:nvPicPr>
        <p:blipFill>
          <a:blip r:embed="rId3"/>
          <a:srcRect t="13161" b="13161"/>
          <a:stretch>
            <a:fillRect/>
          </a:stretch>
        </p:blipFill>
        <p:spPr>
          <a:xfrm>
            <a:off x="3556001" y="914400"/>
            <a:ext cx="5413828" cy="2233048"/>
          </a:xfrm>
        </p:spPr>
      </p:pic>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8</a:t>
            </a:fld>
            <a:endParaRPr lang="en-US" dirty="0"/>
          </a:p>
        </p:txBody>
      </p:sp>
      <p:pic>
        <p:nvPicPr>
          <p:cNvPr id="5" name="Picture 4"/>
          <p:cNvPicPr>
            <a:picLocks noChangeAspect="1"/>
          </p:cNvPicPr>
          <p:nvPr/>
        </p:nvPicPr>
        <p:blipFill>
          <a:blip r:embed="rId4"/>
          <a:stretch>
            <a:fillRect/>
          </a:stretch>
        </p:blipFill>
        <p:spPr>
          <a:xfrm>
            <a:off x="1932796" y="3476791"/>
            <a:ext cx="1390273" cy="1042705"/>
          </a:xfrm>
          <a:prstGeom prst="rect">
            <a:avLst/>
          </a:prstGeom>
          <a:ln>
            <a:solidFill>
              <a:srgbClr val="4F81BD"/>
            </a:solidFill>
          </a:ln>
        </p:spPr>
      </p:pic>
      <p:pic>
        <p:nvPicPr>
          <p:cNvPr id="6" name="Picture 5"/>
          <p:cNvPicPr>
            <a:picLocks noChangeAspect="1"/>
          </p:cNvPicPr>
          <p:nvPr/>
        </p:nvPicPr>
        <p:blipFill>
          <a:blip r:embed="rId4"/>
          <a:stretch>
            <a:fillRect/>
          </a:stretch>
        </p:blipFill>
        <p:spPr>
          <a:xfrm>
            <a:off x="7678088" y="3445336"/>
            <a:ext cx="1390273" cy="1042705"/>
          </a:xfrm>
          <a:prstGeom prst="rect">
            <a:avLst/>
          </a:prstGeom>
        </p:spPr>
      </p:pic>
      <p:cxnSp>
        <p:nvCxnSpPr>
          <p:cNvPr id="7" name="Straight Arrow Connector 6"/>
          <p:cNvCxnSpPr/>
          <p:nvPr/>
        </p:nvCxnSpPr>
        <p:spPr>
          <a:xfrm>
            <a:off x="2610207" y="5357607"/>
            <a:ext cx="7331913" cy="62183"/>
          </a:xfrm>
          <a:prstGeom prst="straightConnector1">
            <a:avLst/>
          </a:prstGeom>
          <a:ln w="76200" cmpd="sng">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017154" y="4687718"/>
            <a:ext cx="3891610" cy="584776"/>
          </a:xfrm>
          <a:prstGeom prst="rect">
            <a:avLst/>
          </a:prstGeom>
          <a:noFill/>
        </p:spPr>
        <p:txBody>
          <a:bodyPr wrap="none" rtlCol="0">
            <a:spAutoFit/>
          </a:bodyPr>
          <a:lstStyle/>
          <a:p>
            <a:r>
              <a:rPr lang="en-US" b="1" dirty="0">
                <a:solidFill>
                  <a:srgbClr val="FF0000"/>
                </a:solidFill>
              </a:rPr>
              <a:t>State Information</a:t>
            </a:r>
          </a:p>
        </p:txBody>
      </p:sp>
      <p:sp>
        <p:nvSpPr>
          <p:cNvPr id="9" name="TextBox 8"/>
          <p:cNvSpPr txBox="1"/>
          <p:nvPr/>
        </p:nvSpPr>
        <p:spPr>
          <a:xfrm>
            <a:off x="2594420" y="5496818"/>
            <a:ext cx="7386509" cy="954107"/>
          </a:xfrm>
          <a:prstGeom prst="rect">
            <a:avLst/>
          </a:prstGeom>
          <a:noFill/>
        </p:spPr>
        <p:txBody>
          <a:bodyPr wrap="none" rtlCol="0">
            <a:spAutoFit/>
          </a:bodyPr>
          <a:lstStyle/>
          <a:p>
            <a:pPr algn="ctr"/>
            <a:r>
              <a:rPr lang="en-US" sz="2800" dirty="0"/>
              <a:t>Location, Orientation, Velocity, etc. of Entities</a:t>
            </a:r>
          </a:p>
          <a:p>
            <a:pPr algn="ctr"/>
            <a:r>
              <a:rPr lang="en-US" sz="2800" dirty="0"/>
              <a:t>Sent over a TCP/IP network</a:t>
            </a:r>
          </a:p>
        </p:txBody>
      </p:sp>
      <p:cxnSp>
        <p:nvCxnSpPr>
          <p:cNvPr id="11" name="Straight Arrow Connector 10"/>
          <p:cNvCxnSpPr/>
          <p:nvPr/>
        </p:nvCxnSpPr>
        <p:spPr>
          <a:xfrm flipV="1">
            <a:off x="2862777" y="2743200"/>
            <a:ext cx="1331852" cy="90029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502400" y="2438402"/>
            <a:ext cx="1422400" cy="12953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267503" y="4604673"/>
            <a:ext cx="2198038" cy="461665"/>
          </a:xfrm>
          <a:prstGeom prst="rect">
            <a:avLst/>
          </a:prstGeom>
          <a:noFill/>
        </p:spPr>
        <p:txBody>
          <a:bodyPr wrap="none" rtlCol="0">
            <a:spAutoFit/>
          </a:bodyPr>
          <a:lstStyle/>
          <a:p>
            <a:r>
              <a:rPr lang="en-US" sz="2400" dirty="0"/>
              <a:t>Tank Simulator</a:t>
            </a:r>
          </a:p>
        </p:txBody>
      </p:sp>
      <p:sp>
        <p:nvSpPr>
          <p:cNvPr id="13" name="TextBox 12"/>
          <p:cNvSpPr txBox="1"/>
          <p:nvPr/>
        </p:nvSpPr>
        <p:spPr>
          <a:xfrm>
            <a:off x="8167728" y="4654820"/>
            <a:ext cx="2941831" cy="461665"/>
          </a:xfrm>
          <a:prstGeom prst="rect">
            <a:avLst/>
          </a:prstGeom>
          <a:noFill/>
        </p:spPr>
        <p:txBody>
          <a:bodyPr wrap="none" rtlCol="0">
            <a:spAutoFit/>
          </a:bodyPr>
          <a:lstStyle/>
          <a:p>
            <a:r>
              <a:rPr lang="en-US" sz="2400" dirty="0"/>
              <a:t>Helicopter Simulator</a:t>
            </a:r>
          </a:p>
        </p:txBody>
      </p:sp>
    </p:spTree>
    <p:extLst>
      <p:ext uri="{BB962C8B-B14F-4D97-AF65-F5344CB8AC3E}">
        <p14:creationId xmlns:p14="http://schemas.microsoft.com/office/powerpoint/2010/main" val="2903707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So Hard About That?</a:t>
            </a:r>
          </a:p>
        </p:txBody>
      </p:sp>
      <p:sp>
        <p:nvSpPr>
          <p:cNvPr id="3" name="Content Placeholder 2"/>
          <p:cNvSpPr>
            <a:spLocks noGrp="1"/>
          </p:cNvSpPr>
          <p:nvPr>
            <p:ph idx="1"/>
          </p:nvPr>
        </p:nvSpPr>
        <p:spPr>
          <a:xfrm>
            <a:off x="593061" y="1053389"/>
            <a:ext cx="11224565" cy="5241533"/>
          </a:xfrm>
        </p:spPr>
        <p:txBody>
          <a:bodyPr/>
          <a:lstStyle/>
          <a:p>
            <a:r>
              <a:rPr lang="en-US" dirty="0"/>
              <a:t>The format of state update messages needs to be </a:t>
            </a:r>
            <a:r>
              <a:rPr lang="en-US" i="1" dirty="0"/>
              <a:t>exactly</a:t>
            </a:r>
            <a:r>
              <a:rPr lang="en-US" dirty="0"/>
              <a:t> specified. For example:</a:t>
            </a:r>
          </a:p>
          <a:p>
            <a:pPr lvl="1"/>
            <a:r>
              <a:rPr lang="en-US" dirty="0"/>
              <a:t>What coordinate system should you use? You need one that works well for ground and air systems, and can handle curvature of the earth issues. </a:t>
            </a:r>
          </a:p>
          <a:p>
            <a:pPr lvl="1"/>
            <a:r>
              <a:rPr lang="en-US" dirty="0"/>
              <a:t>Text or binary format messages?</a:t>
            </a:r>
          </a:p>
          <a:p>
            <a:pPr lvl="1"/>
            <a:r>
              <a:rPr lang="en-US" dirty="0"/>
              <a:t>The order in which the fields appear? </a:t>
            </a:r>
          </a:p>
          <a:p>
            <a:pPr lvl="1"/>
            <a:endParaRPr lang="en-US" dirty="0"/>
          </a:p>
          <a:p>
            <a:r>
              <a:rPr lang="en-US" i="1" dirty="0"/>
              <a:t>Network issues: </a:t>
            </a:r>
            <a:r>
              <a:rPr lang="en-US" dirty="0"/>
              <a:t>what happens if a message is dropped?</a:t>
            </a:r>
          </a:p>
          <a:p>
            <a:r>
              <a:rPr lang="en-US" i="1" dirty="0"/>
              <a:t>Scalability issues: </a:t>
            </a:r>
            <a:r>
              <a:rPr lang="en-US" dirty="0"/>
              <a:t>how can we get a reasonable number of entities to participate?</a:t>
            </a:r>
          </a:p>
          <a:p>
            <a:endParaRPr lang="en-US" dirty="0"/>
          </a:p>
          <a:p>
            <a:r>
              <a:rPr lang="en-US" i="1" dirty="0"/>
              <a:t>Latency: </a:t>
            </a:r>
            <a:r>
              <a:rPr lang="en-US" dirty="0"/>
              <a:t>can we keep the message delay reasonable?</a:t>
            </a:r>
          </a:p>
          <a:p>
            <a:r>
              <a:rPr lang="en-US" i="1" dirty="0"/>
              <a:t>Shared: </a:t>
            </a:r>
            <a:r>
              <a:rPr lang="en-US" dirty="0"/>
              <a:t>do all participants have a consistent, coherent operational picture?</a:t>
            </a:r>
          </a:p>
        </p:txBody>
      </p:sp>
      <p:sp>
        <p:nvSpPr>
          <p:cNvPr id="4" name="Slide Number Placeholder 3"/>
          <p:cNvSpPr>
            <a:spLocks noGrp="1"/>
          </p:cNvSpPr>
          <p:nvPr>
            <p:ph type="sldNum" sz="quarter" idx="4"/>
          </p:nvPr>
        </p:nvSpPr>
        <p:spPr>
          <a:xfrm>
            <a:off x="8432800" y="6477001"/>
            <a:ext cx="2844800" cy="244475"/>
          </a:xfrm>
          <a:prstGeom prst="rect">
            <a:avLst/>
          </a:prstGeom>
        </p:spPr>
        <p:txBody>
          <a:bodyPr/>
          <a:lstStyle/>
          <a:p>
            <a:fld id="{66C4EED4-67F8-CF47-9FD2-32C3D11B5290}" type="slidenum">
              <a:rPr lang="en-US" smtClean="0"/>
              <a:pPr/>
              <a:t>9</a:t>
            </a:fld>
            <a:endParaRPr lang="en-US" dirty="0"/>
          </a:p>
        </p:txBody>
      </p:sp>
    </p:spTree>
    <p:extLst>
      <p:ext uri="{BB962C8B-B14F-4D97-AF65-F5344CB8AC3E}">
        <p14:creationId xmlns:p14="http://schemas.microsoft.com/office/powerpoint/2010/main" val="3803721358"/>
      </p:ext>
    </p:extLst>
  </p:cSld>
  <p:clrMapOvr>
    <a:masterClrMapping/>
  </p:clrMapOvr>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57F0DEB944A942A5624E21E434F1DB" ma:contentTypeVersion="12" ma:contentTypeDescription="Create a new document." ma:contentTypeScope="" ma:versionID="cee6aa154e76a34c73dae38d96b5913c">
  <xsd:schema xmlns:xsd="http://www.w3.org/2001/XMLSchema" xmlns:xs="http://www.w3.org/2001/XMLSchema" xmlns:p="http://schemas.microsoft.com/office/2006/metadata/properties" xmlns:ns3="cbdd9ae2-f1f3-4ba4-9310-c5d2da2168cd" xmlns:ns4="6f187c0b-d7e4-4ead-8ffc-32777b4bc642" targetNamespace="http://schemas.microsoft.com/office/2006/metadata/properties" ma:root="true" ma:fieldsID="e611f0036b34c69de607584efd515a76" ns3:_="" ns4:_="">
    <xsd:import namespace="cbdd9ae2-f1f3-4ba4-9310-c5d2da2168cd"/>
    <xsd:import namespace="6f187c0b-d7e4-4ead-8ffc-32777b4bc6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d9ae2-f1f3-4ba4-9310-c5d2da2168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187c0b-d7e4-4ead-8ffc-32777b4bc6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dcmitype/"/>
    <ds:schemaRef ds:uri="http://purl.org/dc/elements/1.1/"/>
    <ds:schemaRef ds:uri="http://schemas.microsoft.com/office/2006/documentManagement/types"/>
    <ds:schemaRef ds:uri="cbdd9ae2-f1f3-4ba4-9310-c5d2da2168cd"/>
    <ds:schemaRef ds:uri="6f187c0b-d7e4-4ead-8ffc-32777b4bc642"/>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93A94D6-C6AE-4DDC-B7A6-3ED075E4E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d9ae2-f1f3-4ba4-9310-c5d2da2168cd"/>
    <ds:schemaRef ds:uri="6f187c0b-d7e4-4ead-8ffc-32777b4bc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2764</TotalTime>
  <Words>8752</Words>
  <Application>Microsoft Office PowerPoint</Application>
  <PresentationFormat>Widescreen</PresentationFormat>
  <Paragraphs>826</Paragraphs>
  <Slides>77</Slides>
  <Notes>77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4" baseType="lpstr">
      <vt:lpstr>ＭＳ Ｐゴシック</vt:lpstr>
      <vt:lpstr>Arial</vt:lpstr>
      <vt:lpstr>Arial Narrow</vt:lpstr>
      <vt:lpstr>Tahoma</vt:lpstr>
      <vt:lpstr>Wingdings</vt:lpstr>
      <vt:lpstr>1_Blends</vt:lpstr>
      <vt:lpstr>Visio</vt:lpstr>
      <vt:lpstr>PowerPoint Presentation</vt:lpstr>
      <vt:lpstr>Learning Objectives</vt:lpstr>
      <vt:lpstr>Topics</vt:lpstr>
      <vt:lpstr>Distributed Simulation Terms</vt:lpstr>
      <vt:lpstr>Live, Virtual, Constructive (LVC) Example</vt:lpstr>
      <vt:lpstr>Live, Virtual, Constructive (LVC) Example, Illustrated</vt:lpstr>
      <vt:lpstr>What Do We Want to Do?</vt:lpstr>
      <vt:lpstr>State Information in Distributed Simulations</vt:lpstr>
      <vt:lpstr>What’s So Hard About That?</vt:lpstr>
      <vt:lpstr>Distributed Simulation Standards</vt:lpstr>
      <vt:lpstr>State Information Exchange Standards</vt:lpstr>
      <vt:lpstr>TENA</vt:lpstr>
      <vt:lpstr>High Level Architecture (HLA)</vt:lpstr>
      <vt:lpstr>Distributed Interactive Simulation (DIS)</vt:lpstr>
      <vt:lpstr>Distributed Interactive Simulation (DIS) functionality</vt:lpstr>
      <vt:lpstr>Networking: the Protocol Stack</vt:lpstr>
      <vt:lpstr>TCP/IP and UDP</vt:lpstr>
      <vt:lpstr>DIS Messages</vt:lpstr>
      <vt:lpstr>DIS Messages</vt:lpstr>
      <vt:lpstr>PDU Families are Diverse</vt:lpstr>
      <vt:lpstr>DIS Messages: Entity State PDU</vt:lpstr>
      <vt:lpstr>Site, Application, Entity ID: a Unique Identifier</vt:lpstr>
      <vt:lpstr>DIS: Entity IDs</vt:lpstr>
      <vt:lpstr>Entity IDs</vt:lpstr>
      <vt:lpstr>DIS: Entity Type</vt:lpstr>
      <vt:lpstr>Entity Type</vt:lpstr>
      <vt:lpstr>Entity Type From EBV Document</vt:lpstr>
      <vt:lpstr>Entity Type</vt:lpstr>
      <vt:lpstr>Entity State PDU: Position</vt:lpstr>
      <vt:lpstr>DIS: Coordinate Systems</vt:lpstr>
      <vt:lpstr>Coordinate Systems</vt:lpstr>
      <vt:lpstr>DIS: Dead Reckoning (DR) Algorithms</vt:lpstr>
      <vt:lpstr>DIS: keeping it real, with less throughput required</vt:lpstr>
      <vt:lpstr>Dead Reckoning (DR) Example: Shared Track Fidelity</vt:lpstr>
      <vt:lpstr>DIS: Timing and Dead Reckoning between ESPDU Updates</vt:lpstr>
      <vt:lpstr>DIS: Dead Reckoning Algorithms and Updates</vt:lpstr>
      <vt:lpstr>DIS Dead Reckoning (DR) Smoothing, Synchronization</vt:lpstr>
      <vt:lpstr>DIS: Learning About the World and Heartbeat</vt:lpstr>
      <vt:lpstr>DIS: Timestamp</vt:lpstr>
      <vt:lpstr>DIS: Timestamp</vt:lpstr>
      <vt:lpstr>DIS: Entity State PDU</vt:lpstr>
      <vt:lpstr>DIS: no approved Application Programming Interface (API) per se</vt:lpstr>
      <vt:lpstr>DIS: Message Format Standardized</vt:lpstr>
      <vt:lpstr>HLA: API Standardized</vt:lpstr>
      <vt:lpstr>DIS: Application Programming Interfaces (APIs)</vt:lpstr>
      <vt:lpstr>DIS: Protocol Data Unit (PDU) Formats</vt:lpstr>
      <vt:lpstr>DIS: ESPDU Format</vt:lpstr>
      <vt:lpstr>DIS: Looking at ESPDUs</vt:lpstr>
      <vt:lpstr>Wireshark: Capture Packets</vt:lpstr>
      <vt:lpstr>Wireshark: Decode Packets as DIS</vt:lpstr>
      <vt:lpstr>Wireshark: Examine DIS Packets</vt:lpstr>
      <vt:lpstr>DIS: Implementations</vt:lpstr>
      <vt:lpstr>DIS: Implementations</vt:lpstr>
      <vt:lpstr>DIS: Sending PDU Packets</vt:lpstr>
      <vt:lpstr>DIS: Send ESPDUs in Java</vt:lpstr>
      <vt:lpstr>DIS: Send PDUs in JavaScript</vt:lpstr>
      <vt:lpstr>DIS: Receive PDUs in Java</vt:lpstr>
      <vt:lpstr>DIS Sending and Receiving PDUs</vt:lpstr>
      <vt:lpstr>Visualizing DIS Data via Online Map using DISWebGateway</vt:lpstr>
      <vt:lpstr>PowerPoint Presentation</vt:lpstr>
      <vt:lpstr>PowerPoint Presentation</vt:lpstr>
      <vt:lpstr>PowerPoint Presentation</vt:lpstr>
      <vt:lpstr>DIS: Shoot at Something</vt:lpstr>
      <vt:lpstr>DIS: Shoot at Something, then…</vt:lpstr>
      <vt:lpstr>DIS Shooting</vt:lpstr>
      <vt:lpstr>DIS: Arbitrary Data</vt:lpstr>
      <vt:lpstr>DIS: Other messages</vt:lpstr>
      <vt:lpstr>DIS and Other Standards: HLA, TENA</vt:lpstr>
      <vt:lpstr>DIS Research Topic: DIS in the Web Page</vt:lpstr>
      <vt:lpstr>DIS Research Topic: 3D in the Web Page</vt:lpstr>
      <vt:lpstr>DIS Research Topic: 3D in the Web Page </vt:lpstr>
      <vt:lpstr>Applied Research using WebLVC</vt:lpstr>
      <vt:lpstr>DIS Tutorial Summary</vt:lpstr>
      <vt:lpstr>Resources and References</vt:lpstr>
      <vt:lpstr>TODO: lots of work in progress!</vt:lpstr>
      <vt:lpstr>Thesis of Interest: Live Virtual Constructive (LVC) Replay</vt:lpstr>
      <vt:lpstr>Learning Objectives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Lisa Holt</cp:lastModifiedBy>
  <cp:revision>433</cp:revision>
  <cp:lastPrinted>2020-02-25T05:52:34Z</cp:lastPrinted>
  <dcterms:created xsi:type="dcterms:W3CDTF">2016-03-29T15:29:36Z</dcterms:created>
  <dcterms:modified xsi:type="dcterms:W3CDTF">2021-10-18T21:35:09Z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0x0101009657F0DEB944A942A5624E21E434F1DB</vt:lpwstr>
  </property>
  <property fmtid="{D5CDD505-2E9C-101B-9397-08002B2CF9AE}" pid="3" name="DocumentDescription">
    <vt:lpwstr>&lt;div class=ExternalClass9DF5FD6F97034AAA9FF0AABB8157F05A&gt; &lt;/div&gt;</vt:lpwstr>
  </property>
</Properties>
</file>