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71" r:id="rId2"/>
  </p:sldMasterIdLst>
  <p:notesMasterIdLst>
    <p:notesMasterId r:id="rId60"/>
  </p:notesMasterIdLst>
  <p:handoutMasterIdLst>
    <p:handoutMasterId r:id="rId61"/>
  </p:handoutMasterIdLst>
  <p:sldIdLst>
    <p:sldId id="946" r:id="rId3"/>
    <p:sldId id="1032" r:id="rId4"/>
    <p:sldId id="1272" r:id="rId5"/>
    <p:sldId id="1298" r:id="rId6"/>
    <p:sldId id="1206" r:id="rId7"/>
    <p:sldId id="1300" r:id="rId8"/>
    <p:sldId id="1180" r:id="rId9"/>
    <p:sldId id="959" r:id="rId10"/>
    <p:sldId id="1295" r:id="rId11"/>
    <p:sldId id="1035" r:id="rId12"/>
    <p:sldId id="290" r:id="rId13"/>
    <p:sldId id="967" r:id="rId14"/>
    <p:sldId id="968" r:id="rId15"/>
    <p:sldId id="1188" r:id="rId16"/>
    <p:sldId id="801" r:id="rId17"/>
    <p:sldId id="1239" r:id="rId18"/>
    <p:sldId id="997" r:id="rId19"/>
    <p:sldId id="1037" r:id="rId20"/>
    <p:sldId id="1194" r:id="rId21"/>
    <p:sldId id="1143" r:id="rId22"/>
    <p:sldId id="1144" r:id="rId23"/>
    <p:sldId id="1169" r:id="rId24"/>
    <p:sldId id="1201" r:id="rId25"/>
    <p:sldId id="979" r:id="rId26"/>
    <p:sldId id="261" r:id="rId27"/>
    <p:sldId id="1282" r:id="rId28"/>
    <p:sldId id="3772" r:id="rId29"/>
    <p:sldId id="1329" r:id="rId30"/>
    <p:sldId id="1036" r:id="rId31"/>
    <p:sldId id="3774" r:id="rId32"/>
    <p:sldId id="3775" r:id="rId33"/>
    <p:sldId id="3773" r:id="rId34"/>
    <p:sldId id="1240" r:id="rId35"/>
    <p:sldId id="1277" r:id="rId36"/>
    <p:sldId id="1313" r:id="rId37"/>
    <p:sldId id="1328" r:id="rId38"/>
    <p:sldId id="1276" r:id="rId39"/>
    <p:sldId id="1314" r:id="rId40"/>
    <p:sldId id="1304" r:id="rId41"/>
    <p:sldId id="266" r:id="rId42"/>
    <p:sldId id="1306" r:id="rId43"/>
    <p:sldId id="265" r:id="rId44"/>
    <p:sldId id="1311" r:id="rId45"/>
    <p:sldId id="1312" r:id="rId46"/>
    <p:sldId id="1291" r:id="rId47"/>
    <p:sldId id="1326" r:id="rId48"/>
    <p:sldId id="1327" r:id="rId49"/>
    <p:sldId id="263" r:id="rId50"/>
    <p:sldId id="1221" r:id="rId51"/>
    <p:sldId id="1289" r:id="rId52"/>
    <p:sldId id="1223" r:id="rId53"/>
    <p:sldId id="1284" r:id="rId54"/>
    <p:sldId id="277" r:id="rId55"/>
    <p:sldId id="1317" r:id="rId56"/>
    <p:sldId id="989" r:id="rId57"/>
    <p:sldId id="1325" r:id="rId58"/>
    <p:sldId id="1187" r:id="rId59"/>
  </p:sldIdLst>
  <p:sldSz cx="13004800" cy="7315200"/>
  <p:notesSz cx="9144000" cy="6858000"/>
  <p:defaultTextStyle>
    <a:defPPr>
      <a:defRPr lang="en-US"/>
    </a:defPPr>
    <a:lvl1pPr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1pPr>
    <a:lvl2pPr marL="45715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2pPr>
    <a:lvl3pPr marL="914319"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3pPr>
    <a:lvl4pPr marL="137147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4pPr>
    <a:lvl5pPr marL="1828637" algn="ctr" rtl="0" eaLnBrk="0" fontAlgn="base" hangingPunct="0">
      <a:lnSpc>
        <a:spcPct val="105000"/>
      </a:lnSpc>
      <a:spcBef>
        <a:spcPct val="40000"/>
      </a:spcBef>
      <a:spcAft>
        <a:spcPct val="0"/>
      </a:spcAft>
      <a:defRPr sz="2400" b="1" kern="1200">
        <a:solidFill>
          <a:srgbClr val="0066FF"/>
        </a:solidFill>
        <a:latin typeface="Arial" charset="0"/>
        <a:ea typeface="ＭＳ Ｐゴシック" charset="0"/>
        <a:cs typeface="+mn-cs"/>
      </a:defRPr>
    </a:lvl5pPr>
    <a:lvl6pPr marL="2285796" algn="l" defTabSz="457159" rtl="0" eaLnBrk="1" latinLnBrk="0" hangingPunct="1">
      <a:defRPr sz="2400" b="1" kern="1200">
        <a:solidFill>
          <a:srgbClr val="0066FF"/>
        </a:solidFill>
        <a:latin typeface="Arial" charset="0"/>
        <a:ea typeface="ＭＳ Ｐゴシック" charset="0"/>
        <a:cs typeface="+mn-cs"/>
      </a:defRPr>
    </a:lvl6pPr>
    <a:lvl7pPr marL="2742956" algn="l" defTabSz="457159" rtl="0" eaLnBrk="1" latinLnBrk="0" hangingPunct="1">
      <a:defRPr sz="2400" b="1" kern="1200">
        <a:solidFill>
          <a:srgbClr val="0066FF"/>
        </a:solidFill>
        <a:latin typeface="Arial" charset="0"/>
        <a:ea typeface="ＭＳ Ｐゴシック" charset="0"/>
        <a:cs typeface="+mn-cs"/>
      </a:defRPr>
    </a:lvl7pPr>
    <a:lvl8pPr marL="3200114" algn="l" defTabSz="457159" rtl="0" eaLnBrk="1" latinLnBrk="0" hangingPunct="1">
      <a:defRPr sz="2400" b="1" kern="1200">
        <a:solidFill>
          <a:srgbClr val="0066FF"/>
        </a:solidFill>
        <a:latin typeface="Arial" charset="0"/>
        <a:ea typeface="ＭＳ Ｐゴシック" charset="0"/>
        <a:cs typeface="+mn-cs"/>
      </a:defRPr>
    </a:lvl8pPr>
    <a:lvl9pPr marL="3657274" algn="l" defTabSz="457159" rtl="0" eaLnBrk="1" latinLnBrk="0" hangingPunct="1">
      <a:defRPr sz="2400" b="1" kern="1200">
        <a:solidFill>
          <a:srgbClr val="0066FF"/>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942" userDrawn="1">
          <p15:clr>
            <a:srgbClr val="A4A3A4"/>
          </p15:clr>
        </p15:guide>
        <p15:guide id="2" pos="11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 Powell" initials="" lastIdx="63" clrIdx="0"/>
  <p:cmAuthor id="1" name="Ed Powell" initials="ETP" lastIdx="2" clrIdx="1"/>
  <p:cmAuthor id="2" name="Edward Powell" initials="EP" lastIdx="2" clrIdx="2">
    <p:extLst>
      <p:ext uri="{19B8F6BF-5375-455C-9EA6-DF929625EA0E}">
        <p15:presenceInfo xmlns:p15="http://schemas.microsoft.com/office/powerpoint/2012/main" userId="b1e94110891c33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E9"/>
    <a:srgbClr val="0000E3"/>
    <a:srgbClr val="0000AD"/>
    <a:srgbClr val="FFFF9D"/>
    <a:srgbClr val="C0C0C0"/>
    <a:srgbClr val="000065"/>
    <a:srgbClr val="000000"/>
    <a:srgbClr val="9999FF"/>
    <a:srgbClr val="FFBEFA"/>
    <a:srgbClr val="F91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93" autoAdjust="0"/>
    <p:restoredTop sz="99781" autoAdjust="0"/>
  </p:normalViewPr>
  <p:slideViewPr>
    <p:cSldViewPr snapToGrid="0">
      <p:cViewPr varScale="1">
        <p:scale>
          <a:sx n="134" d="100"/>
          <a:sy n="134" d="100"/>
        </p:scale>
        <p:origin x="224" y="1536"/>
      </p:cViewPr>
      <p:guideLst>
        <p:guide orient="horz" pos="2942"/>
        <p:guide pos="1135"/>
      </p:guideLst>
    </p:cSldViewPr>
  </p:slideViewPr>
  <p:outlineViewPr>
    <p:cViewPr>
      <p:scale>
        <a:sx n="33" d="100"/>
        <a:sy n="33" d="100"/>
      </p:scale>
      <p:origin x="0" y="2308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3" Type="http://schemas.openxmlformats.org/officeDocument/2006/relationships/slide" Target="slides/slide12.xml"/><Relationship Id="rId7" Type="http://schemas.openxmlformats.org/officeDocument/2006/relationships/slide" Target="slides/slide20.xml"/><Relationship Id="rId2" Type="http://schemas.openxmlformats.org/officeDocument/2006/relationships/slide" Target="slides/slide8.xml"/><Relationship Id="rId1" Type="http://schemas.openxmlformats.org/officeDocument/2006/relationships/slide" Target="slides/slide4.xml"/><Relationship Id="rId6" Type="http://schemas.openxmlformats.org/officeDocument/2006/relationships/slide" Target="slides/slide15.xml"/><Relationship Id="rId11" Type="http://schemas.openxmlformats.org/officeDocument/2006/relationships/slide" Target="slides/slide49.xml"/><Relationship Id="rId5" Type="http://schemas.openxmlformats.org/officeDocument/2006/relationships/slide" Target="slides/slide14.xml"/><Relationship Id="rId10" Type="http://schemas.openxmlformats.org/officeDocument/2006/relationships/slide" Target="slides/slide36.xml"/><Relationship Id="rId4" Type="http://schemas.openxmlformats.org/officeDocument/2006/relationships/slide" Target="slides/slide13.xml"/><Relationship Id="rId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298"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299" name="Rectangle 3"/>
          <p:cNvSpPr>
            <a:spLocks noGrp="1" noChangeArrowheads="1"/>
          </p:cNvSpPr>
          <p:nvPr>
            <p:ph type="dt" sz="quarter"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439300" name="Rectangle 4"/>
          <p:cNvSpPr>
            <a:spLocks noGrp="1" noChangeArrowheads="1"/>
          </p:cNvSpPr>
          <p:nvPr>
            <p:ph type="ftr" sz="quarter" idx="2"/>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439301" name="Rectangle 5"/>
          <p:cNvSpPr>
            <a:spLocks noGrp="1" noChangeArrowheads="1"/>
          </p:cNvSpPr>
          <p:nvPr>
            <p:ph type="sldNum" sz="quarter" idx="3"/>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AED5D1E8-2101-9948-BEA4-E4C2B83C9CB2}" type="slidenum">
              <a:rPr lang="en-US"/>
              <a:pPr/>
              <a:t>‹#›</a:t>
            </a:fld>
            <a:endParaRPr lang="en-US"/>
          </a:p>
        </p:txBody>
      </p:sp>
    </p:spTree>
    <p:extLst>
      <p:ext uri="{BB962C8B-B14F-4D97-AF65-F5344CB8AC3E}">
        <p14:creationId xmlns:p14="http://schemas.microsoft.com/office/powerpoint/2010/main" val="3146294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hdr" sz="quarter"/>
          </p:nvPr>
        </p:nvSpPr>
        <p:spPr bwMode="auto">
          <a:xfrm>
            <a:off x="0" y="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3" name="Rectangle 3"/>
          <p:cNvSpPr>
            <a:spLocks noGrp="1" noChangeArrowheads="1"/>
          </p:cNvSpPr>
          <p:nvPr>
            <p:ph type="dt" idx="1"/>
          </p:nvPr>
        </p:nvSpPr>
        <p:spPr bwMode="auto">
          <a:xfrm>
            <a:off x="5183188" y="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endParaRPr lang="en-US"/>
          </a:p>
        </p:txBody>
      </p:sp>
      <p:sp>
        <p:nvSpPr>
          <p:cNvPr id="143364" name="Rectangle 4"/>
          <p:cNvSpPr>
            <a:spLocks noGrp="1" noRot="1" noChangeAspect="1" noChangeArrowheads="1" noTextEdit="1"/>
          </p:cNvSpPr>
          <p:nvPr>
            <p:ph type="sldImg" idx="2"/>
          </p:nvPr>
        </p:nvSpPr>
        <p:spPr bwMode="auto">
          <a:xfrm>
            <a:off x="2287588" y="514350"/>
            <a:ext cx="4572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43365" name="Rectangle 5"/>
          <p:cNvSpPr>
            <a:spLocks noGrp="1" noChangeArrowheads="1"/>
          </p:cNvSpPr>
          <p:nvPr>
            <p:ph type="body" sz="quarter" idx="3"/>
          </p:nvPr>
        </p:nvSpPr>
        <p:spPr bwMode="auto">
          <a:xfrm>
            <a:off x="1219200" y="3257550"/>
            <a:ext cx="6705600" cy="30861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6" name="Rectangle 6"/>
          <p:cNvSpPr>
            <a:spLocks noGrp="1" noChangeArrowheads="1"/>
          </p:cNvSpPr>
          <p:nvPr>
            <p:ph type="ftr" sz="quarter" idx="4"/>
          </p:nvPr>
        </p:nvSpPr>
        <p:spPr bwMode="auto">
          <a:xfrm>
            <a:off x="0" y="6515100"/>
            <a:ext cx="3960813"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l" defTabSz="931863" eaLnBrk="1" hangingPunct="1">
              <a:lnSpc>
                <a:spcPct val="100000"/>
              </a:lnSpc>
              <a:spcBef>
                <a:spcPct val="50000"/>
              </a:spcBef>
              <a:defRPr sz="1200" b="0">
                <a:solidFill>
                  <a:srgbClr val="000000"/>
                </a:solidFill>
              </a:defRPr>
            </a:lvl1pPr>
          </a:lstStyle>
          <a:p>
            <a:endParaRPr lang="en-US"/>
          </a:p>
        </p:txBody>
      </p:sp>
      <p:sp>
        <p:nvSpPr>
          <p:cNvPr id="143367" name="Rectangle 7"/>
          <p:cNvSpPr>
            <a:spLocks noGrp="1" noChangeArrowheads="1"/>
          </p:cNvSpPr>
          <p:nvPr>
            <p:ph type="sldNum" sz="quarter" idx="5"/>
          </p:nvPr>
        </p:nvSpPr>
        <p:spPr bwMode="auto">
          <a:xfrm>
            <a:off x="5183188" y="6515100"/>
            <a:ext cx="3960812" cy="3429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3144" tIns="46572" rIns="93144" bIns="46572" numCol="1" anchor="b" anchorCtr="0" compatLnSpc="1">
            <a:prstTxWarp prst="textNoShape">
              <a:avLst/>
            </a:prstTxWarp>
          </a:bodyPr>
          <a:lstStyle>
            <a:lvl1pPr algn="r" defTabSz="931863" eaLnBrk="1" hangingPunct="1">
              <a:lnSpc>
                <a:spcPct val="100000"/>
              </a:lnSpc>
              <a:spcBef>
                <a:spcPct val="50000"/>
              </a:spcBef>
              <a:defRPr sz="1200" b="0">
                <a:solidFill>
                  <a:srgbClr val="000000"/>
                </a:solidFill>
              </a:defRPr>
            </a:lvl1pPr>
          </a:lstStyle>
          <a:p>
            <a:fld id="{9ECDD520-49AF-8443-904A-4938530D0E28}" type="slidenum">
              <a:rPr lang="en-US"/>
              <a:pPr/>
              <a:t>‹#›</a:t>
            </a:fld>
            <a:endParaRPr lang="en-US"/>
          </a:p>
        </p:txBody>
      </p:sp>
    </p:spTree>
    <p:extLst>
      <p:ext uri="{BB962C8B-B14F-4D97-AF65-F5344CB8AC3E}">
        <p14:creationId xmlns:p14="http://schemas.microsoft.com/office/powerpoint/2010/main" val="24644197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159"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319"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477"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637"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5796" algn="l" defTabSz="457159" rtl="0" eaLnBrk="1" latinLnBrk="0" hangingPunct="1">
      <a:defRPr sz="1200" kern="1200">
        <a:solidFill>
          <a:schemeClr val="tx1"/>
        </a:solidFill>
        <a:latin typeface="+mn-lt"/>
        <a:ea typeface="+mn-ea"/>
        <a:cs typeface="+mn-cs"/>
      </a:defRPr>
    </a:lvl6pPr>
    <a:lvl7pPr marL="2742956" algn="l" defTabSz="457159" rtl="0" eaLnBrk="1" latinLnBrk="0" hangingPunct="1">
      <a:defRPr sz="1200" kern="1200">
        <a:solidFill>
          <a:schemeClr val="tx1"/>
        </a:solidFill>
        <a:latin typeface="+mn-lt"/>
        <a:ea typeface="+mn-ea"/>
        <a:cs typeface="+mn-cs"/>
      </a:defRPr>
    </a:lvl7pPr>
    <a:lvl8pPr marL="3200114" algn="l" defTabSz="457159" rtl="0" eaLnBrk="1" latinLnBrk="0" hangingPunct="1">
      <a:defRPr sz="1200" kern="1200">
        <a:solidFill>
          <a:schemeClr val="tx1"/>
        </a:solidFill>
        <a:latin typeface="+mn-lt"/>
        <a:ea typeface="+mn-ea"/>
        <a:cs typeface="+mn-cs"/>
      </a:defRPr>
    </a:lvl8pPr>
    <a:lvl9pPr marL="3657274" algn="l" defTabSz="457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87A03-F85C-BD4B-829C-DB3505181CBE}" type="slidenum">
              <a:rPr lang="en-US"/>
              <a:pPr/>
              <a:t>15</a:t>
            </a:fld>
            <a:endParaRPr lang="en-US"/>
          </a:p>
        </p:txBody>
      </p:sp>
      <p:sp>
        <p:nvSpPr>
          <p:cNvPr id="777218" name="Rectangle 2"/>
          <p:cNvSpPr>
            <a:spLocks noGrp="1" noRot="1" noChangeAspect="1" noChangeArrowheads="1" noTextEdit="1"/>
          </p:cNvSpPr>
          <p:nvPr>
            <p:ph type="sldImg"/>
          </p:nvPr>
        </p:nvSpPr>
        <p:spPr>
          <a:xfrm>
            <a:off x="2287588" y="400050"/>
            <a:ext cx="4572000" cy="2571750"/>
          </a:xfrm>
          <a:ln/>
          <a:extLst>
            <a:ext uri="{FAA26D3D-D897-4be2-8F04-BA451C77F1D7}">
              <ma14:placeholderFlag xmlns="" xmlns:ma14="http://schemas.microsoft.com/office/mac/drawingml/2011/main" val="1"/>
            </a:ext>
          </a:extLst>
        </p:spPr>
      </p:sp>
      <p:sp>
        <p:nvSpPr>
          <p:cNvPr id="777219" name="Rectangle 3"/>
          <p:cNvSpPr>
            <a:spLocks noGrp="1" noChangeArrowheads="1"/>
          </p:cNvSpPr>
          <p:nvPr>
            <p:ph type="body" idx="1"/>
          </p:nvPr>
        </p:nvSpPr>
        <p:spPr>
          <a:xfrm>
            <a:off x="166688" y="3028950"/>
            <a:ext cx="8826500" cy="3657600"/>
          </a:xfrm>
        </p:spPr>
        <p:txBody>
          <a:bodyPr/>
          <a:lstStyle/>
          <a:p>
            <a:endParaRPr lang="en-US"/>
          </a:p>
        </p:txBody>
      </p:sp>
    </p:spTree>
    <p:extLst>
      <p:ext uri="{BB962C8B-B14F-4D97-AF65-F5344CB8AC3E}">
        <p14:creationId xmlns:p14="http://schemas.microsoft.com/office/powerpoint/2010/main" val="399147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2EEFC1F-9333-4809-832A-483E98373E60}" type="slidenum">
              <a:rPr lang="en-US" smtClean="0"/>
              <a:pPr>
                <a:defRPr/>
              </a:pPr>
              <a:t>18</a:t>
            </a:fld>
            <a:endParaRPr lang="en-US" dirty="0"/>
          </a:p>
        </p:txBody>
      </p:sp>
    </p:spTree>
    <p:extLst>
      <p:ext uri="{BB962C8B-B14F-4D97-AF65-F5344CB8AC3E}">
        <p14:creationId xmlns:p14="http://schemas.microsoft.com/office/powerpoint/2010/main" val="418431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C45AA-33C0-8745-A62D-DE6234F9094D}" type="slidenum">
              <a:rPr lang="en-US"/>
              <a:pPr/>
              <a:t>51</a:t>
            </a:fld>
            <a:endParaRPr lang="en-US"/>
          </a:p>
        </p:txBody>
      </p:sp>
      <p:sp>
        <p:nvSpPr>
          <p:cNvPr id="1419266" name="Rectangle 2"/>
          <p:cNvSpPr>
            <a:spLocks noGrp="1" noRot="1" noChangeAspect="1" noChangeArrowheads="1" noTextEdit="1"/>
          </p:cNvSpPr>
          <p:nvPr>
            <p:ph type="sldImg"/>
          </p:nvPr>
        </p:nvSpPr>
        <p:spPr>
          <a:xfrm>
            <a:off x="2286000" y="514350"/>
            <a:ext cx="4572000" cy="2571750"/>
          </a:xfrm>
          <a:ln/>
          <a:extLst>
            <a:ext uri="{FAA26D3D-D897-4be2-8F04-BA451C77F1D7}">
              <ma14:placeholderFlag xmlns="" xmlns:ma14="http://schemas.microsoft.com/office/mac/drawingml/2011/main" val="1"/>
            </a:ext>
          </a:extLst>
        </p:spPr>
      </p:sp>
      <p:sp>
        <p:nvSpPr>
          <p:cNvPr id="1419267" name="Rectangle 3"/>
          <p:cNvSpPr>
            <a:spLocks noGrp="1" noChangeArrowheads="1"/>
          </p:cNvSpPr>
          <p:nvPr>
            <p:ph type="body" idx="1"/>
          </p:nvPr>
        </p:nvSpPr>
        <p:spPr>
          <a:xfrm>
            <a:off x="914400" y="3257550"/>
            <a:ext cx="7315200" cy="3086100"/>
          </a:xfrm>
        </p:spPr>
        <p:txBody>
          <a:bodyPr/>
          <a:lstStyle/>
          <a:p>
            <a:endParaRPr lang="en-US"/>
          </a:p>
        </p:txBody>
      </p:sp>
    </p:spTree>
    <p:extLst>
      <p:ext uri="{BB962C8B-B14F-4D97-AF65-F5344CB8AC3E}">
        <p14:creationId xmlns:p14="http://schemas.microsoft.com/office/powerpoint/2010/main" val="2517566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a:noFill/>
        </p:spPr>
        <p:txBody>
          <a:bodyPr/>
          <a:lstStyle/>
          <a:p>
            <a:pPr defTabSz="931694"/>
            <a:r>
              <a:rPr lang="en-US"/>
              <a:t>UNCLASSIFIED</a:t>
            </a:r>
          </a:p>
        </p:txBody>
      </p:sp>
      <p:sp>
        <p:nvSpPr>
          <p:cNvPr id="10243" name="Rectangle 6"/>
          <p:cNvSpPr>
            <a:spLocks noGrp="1" noChangeArrowheads="1"/>
          </p:cNvSpPr>
          <p:nvPr>
            <p:ph type="ftr" sz="quarter" idx="4"/>
          </p:nvPr>
        </p:nvSpPr>
        <p:spPr>
          <a:noFill/>
        </p:spPr>
        <p:txBody>
          <a:bodyPr/>
          <a:lstStyle/>
          <a:p>
            <a:pPr defTabSz="931694"/>
            <a:r>
              <a:rPr lang="en-US"/>
              <a:t>UNCLASSIFIED</a:t>
            </a:r>
          </a:p>
        </p:txBody>
      </p:sp>
      <p:sp>
        <p:nvSpPr>
          <p:cNvPr id="10244" name="Rectangle 7"/>
          <p:cNvSpPr>
            <a:spLocks noGrp="1" noChangeArrowheads="1"/>
          </p:cNvSpPr>
          <p:nvPr>
            <p:ph type="sldNum" sz="quarter" idx="5"/>
          </p:nvPr>
        </p:nvSpPr>
        <p:spPr>
          <a:noFill/>
        </p:spPr>
        <p:txBody>
          <a:bodyPr/>
          <a:lstStyle/>
          <a:p>
            <a:pPr defTabSz="931694"/>
            <a:fld id="{9DB26954-D88E-4C09-AD42-26BECA34CADC}" type="slidenum">
              <a:rPr lang="en-US" smtClean="0"/>
              <a:pPr defTabSz="931694"/>
              <a:t>54</a:t>
            </a:fld>
            <a:endParaRPr lang="en-US"/>
          </a:p>
        </p:txBody>
      </p:sp>
      <p:sp>
        <p:nvSpPr>
          <p:cNvPr id="10245" name="Rectangle 2"/>
          <p:cNvSpPr txBox="1">
            <a:spLocks noGrp="1" noChangeArrowheads="1"/>
          </p:cNvSpPr>
          <p:nvPr/>
        </p:nvSpPr>
        <p:spPr bwMode="auto">
          <a:xfrm>
            <a:off x="3" y="1"/>
            <a:ext cx="3961158" cy="341963"/>
          </a:xfrm>
          <a:prstGeom prst="rect">
            <a:avLst/>
          </a:prstGeom>
          <a:noFill/>
          <a:ln w="9525">
            <a:noFill/>
            <a:miter lim="800000"/>
            <a:headEnd/>
            <a:tailEnd/>
          </a:ln>
        </p:spPr>
        <p:txBody>
          <a:bodyPr lIns="93086" tIns="46543" rIns="93086" bIns="46543"/>
          <a:lstStyle/>
          <a:p>
            <a:pPr defTabSz="931694"/>
            <a:r>
              <a:rPr lang="en-US" sz="1300"/>
              <a:t>UNCLASSIFIED</a:t>
            </a:r>
          </a:p>
        </p:txBody>
      </p:sp>
      <p:sp>
        <p:nvSpPr>
          <p:cNvPr id="10246" name="Rectangle 6"/>
          <p:cNvSpPr txBox="1">
            <a:spLocks noGrp="1" noChangeArrowheads="1"/>
          </p:cNvSpPr>
          <p:nvPr/>
        </p:nvSpPr>
        <p:spPr bwMode="auto">
          <a:xfrm>
            <a:off x="3" y="6514866"/>
            <a:ext cx="3961158" cy="341963"/>
          </a:xfrm>
          <a:prstGeom prst="rect">
            <a:avLst/>
          </a:prstGeom>
          <a:noFill/>
          <a:ln w="9525">
            <a:noFill/>
            <a:miter lim="800000"/>
            <a:headEnd/>
            <a:tailEnd/>
          </a:ln>
        </p:spPr>
        <p:txBody>
          <a:bodyPr lIns="93086" tIns="46543" rIns="93086" bIns="46543" anchor="b"/>
          <a:lstStyle/>
          <a:p>
            <a:pPr defTabSz="931694"/>
            <a:r>
              <a:rPr lang="en-US" sz="1300"/>
              <a:t>UNCLASSIFIED</a:t>
            </a:r>
          </a:p>
        </p:txBody>
      </p:sp>
      <p:sp>
        <p:nvSpPr>
          <p:cNvPr id="10247" name="Rectangle 7"/>
          <p:cNvSpPr txBox="1">
            <a:spLocks noGrp="1" noChangeArrowheads="1"/>
          </p:cNvSpPr>
          <p:nvPr/>
        </p:nvSpPr>
        <p:spPr bwMode="auto">
          <a:xfrm>
            <a:off x="5180773" y="6514866"/>
            <a:ext cx="3961158" cy="341963"/>
          </a:xfrm>
          <a:prstGeom prst="rect">
            <a:avLst/>
          </a:prstGeom>
          <a:noFill/>
          <a:ln w="9525">
            <a:noFill/>
            <a:miter lim="800000"/>
            <a:headEnd/>
            <a:tailEnd/>
          </a:ln>
        </p:spPr>
        <p:txBody>
          <a:bodyPr lIns="93086" tIns="46543" rIns="93086" bIns="46543" anchor="b"/>
          <a:lstStyle/>
          <a:p>
            <a:pPr algn="r" defTabSz="931694"/>
            <a:fld id="{8AAA7800-EA16-4F5A-88BF-53E8CE3CF301}" type="slidenum">
              <a:rPr lang="en-US" sz="1300"/>
              <a:pPr algn="r" defTabSz="931694"/>
              <a:t>54</a:t>
            </a:fld>
            <a:endParaRPr lang="en-US" sz="1300"/>
          </a:p>
        </p:txBody>
      </p:sp>
      <p:sp>
        <p:nvSpPr>
          <p:cNvPr id="10248" name="Rectangle 2"/>
          <p:cNvSpPr>
            <a:spLocks noGrp="1" noRot="1" noChangeAspect="1" noChangeArrowheads="1" noTextEdit="1"/>
          </p:cNvSpPr>
          <p:nvPr>
            <p:ph type="sldImg"/>
          </p:nvPr>
        </p:nvSpPr>
        <p:spPr>
          <a:xfrm>
            <a:off x="2289175" y="515938"/>
            <a:ext cx="4570413" cy="2571750"/>
          </a:xfrm>
          <a:ln/>
        </p:spPr>
      </p:sp>
      <p:sp>
        <p:nvSpPr>
          <p:cNvPr id="10249" name="Rectangle 3"/>
          <p:cNvSpPr>
            <a:spLocks noGrp="1" noChangeArrowheads="1"/>
          </p:cNvSpPr>
          <p:nvPr>
            <p:ph type="body" idx="1"/>
          </p:nvPr>
        </p:nvSpPr>
        <p:spPr>
          <a:xfrm>
            <a:off x="915229" y="3258019"/>
            <a:ext cx="7313543" cy="3084695"/>
          </a:xfrm>
          <a:noFill/>
          <a:ln/>
        </p:spPr>
        <p:txBody>
          <a:bodyPr lIns="93086" tIns="46543" rIns="93086" bIns="46543"/>
          <a:lstStyle/>
          <a:p>
            <a:pPr eaLnBrk="1" hangingPunct="1"/>
            <a:endParaRPr lang="en-US"/>
          </a:p>
        </p:txBody>
      </p:sp>
    </p:spTree>
    <p:extLst>
      <p:ext uri="{BB962C8B-B14F-4D97-AF65-F5344CB8AC3E}">
        <p14:creationId xmlns:p14="http://schemas.microsoft.com/office/powerpoint/2010/main" val="312176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2978" name="Rectangle 2"/>
          <p:cNvSpPr>
            <a:spLocks noGrp="1" noChangeArrowheads="1"/>
          </p:cNvSpPr>
          <p:nvPr>
            <p:ph type="subTitle" idx="1"/>
          </p:nvPr>
        </p:nvSpPr>
        <p:spPr>
          <a:xfrm>
            <a:off x="1950293" y="4144965"/>
            <a:ext cx="9104220" cy="1870075"/>
          </a:xfrm>
        </p:spPr>
        <p:txBody>
          <a:bodyPr anchor="ctr" anchorCtr="1"/>
          <a:lstStyle>
            <a:lvl1pPr marL="0" indent="0" algn="ctr">
              <a:buFont typeface="Wingdings" charset="0"/>
              <a:buNone/>
              <a:defRPr>
                <a:latin typeface="Arial" charset="0"/>
              </a:defRPr>
            </a:lvl1pPr>
          </a:lstStyle>
          <a:p>
            <a:pPr lvl="0"/>
            <a:r>
              <a:rPr lang="en-US" noProof="0"/>
              <a:t>Click to edit Master subtitle style</a:t>
            </a:r>
          </a:p>
        </p:txBody>
      </p:sp>
      <p:sp>
        <p:nvSpPr>
          <p:cNvPr id="1275907" name="Rectangle 3"/>
          <p:cNvSpPr>
            <a:spLocks noGrp="1" noChangeArrowheads="1"/>
          </p:cNvSpPr>
          <p:nvPr>
            <p:ph type="ctrTitle"/>
          </p:nvPr>
        </p:nvSpPr>
        <p:spPr>
          <a:xfrm>
            <a:off x="976220" y="2271713"/>
            <a:ext cx="11052360" cy="17319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4800">
                <a:effectLst/>
                <a:latin typeface="Arial" charset="0"/>
              </a:defRPr>
            </a:lvl1pPr>
          </a:lstStyle>
          <a:p>
            <a:pPr lvl="0"/>
            <a:r>
              <a:rPr lang="en-US" noProof="0"/>
              <a:t>Click to edit Master title style</a:t>
            </a: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8554FA5F-2001-4643-BF7A-DC299FB2A8C9}" type="slidenum">
              <a:rPr lang="en-US" sz="1800" b="0"/>
              <a:pPr algn="r"/>
              <a:t>‹#›</a:t>
            </a:fld>
            <a:endParaRPr lang="en-US" sz="1800" b="0"/>
          </a:p>
        </p:txBody>
      </p:sp>
      <p:sp>
        <p:nvSpPr>
          <p:cNvPr id="11" name="Rectangle 6"/>
          <p:cNvSpPr>
            <a:spLocks noChangeArrowheads="1"/>
          </p:cNvSpPr>
          <p:nvPr/>
        </p:nvSpPr>
        <p:spPr bwMode="gray">
          <a:xfrm>
            <a:off x="900963" y="3524099"/>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4700694"/>
            <a:ext cx="11054080" cy="1452880"/>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1027290" y="3100495"/>
            <a:ext cx="11054080" cy="1600199"/>
          </a:xfrm>
        </p:spPr>
        <p:txBody>
          <a:bodyPr anchor="b"/>
          <a:lstStyle>
            <a:lvl1pPr marL="0" indent="0">
              <a:buNone/>
              <a:defRPr sz="2100"/>
            </a:lvl1pPr>
            <a:lvl2pPr marL="483306" indent="0">
              <a:buNone/>
              <a:defRPr sz="1900"/>
            </a:lvl2pPr>
            <a:lvl3pPr marL="966612" indent="0">
              <a:buNone/>
              <a:defRPr sz="1700"/>
            </a:lvl3pPr>
            <a:lvl4pPr marL="1449918" indent="0">
              <a:buNone/>
              <a:defRPr sz="1500"/>
            </a:lvl4pPr>
            <a:lvl5pPr marL="1933224" indent="0">
              <a:buNone/>
              <a:defRPr sz="1500"/>
            </a:lvl5pPr>
            <a:lvl6pPr marL="2416531" indent="0">
              <a:buNone/>
              <a:defRPr sz="1500"/>
            </a:lvl6pPr>
            <a:lvl7pPr marL="2899837" indent="0">
              <a:buNone/>
              <a:defRPr sz="1500"/>
            </a:lvl7pPr>
            <a:lvl8pPr marL="3383143" indent="0">
              <a:buNone/>
              <a:defRPr sz="1500"/>
            </a:lvl8pPr>
            <a:lvl9pPr marL="3866449" indent="0">
              <a:buNone/>
              <a:defRPr sz="15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7681"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4" y="1395308"/>
            <a:ext cx="5906347" cy="5674361"/>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292947"/>
            <a:ext cx="1170432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1637455"/>
            <a:ext cx="5746045"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4" name="Content Placeholder 3"/>
          <p:cNvSpPr>
            <a:spLocks noGrp="1"/>
          </p:cNvSpPr>
          <p:nvPr>
            <p:ph sz="half" idx="2"/>
          </p:nvPr>
        </p:nvSpPr>
        <p:spPr>
          <a:xfrm>
            <a:off x="650240" y="2319868"/>
            <a:ext cx="5746045"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1637455"/>
            <a:ext cx="5748303"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606259" y="2319868"/>
            <a:ext cx="5748303"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291253"/>
            <a:ext cx="4278490" cy="1239520"/>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5084515" y="291255"/>
            <a:ext cx="7270045" cy="6243321"/>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1530775"/>
            <a:ext cx="4278490" cy="5003801"/>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1" y="5120641"/>
            <a:ext cx="7802880" cy="604521"/>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549031" y="653627"/>
            <a:ext cx="7802880" cy="43891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pPr lvl="0"/>
            <a:endParaRPr lang="en-US" noProof="0"/>
          </a:p>
        </p:txBody>
      </p:sp>
      <p:sp>
        <p:nvSpPr>
          <p:cNvPr id="4" name="Text Placeholder 3"/>
          <p:cNvSpPr>
            <a:spLocks noGrp="1"/>
          </p:cNvSpPr>
          <p:nvPr>
            <p:ph type="body" sz="half" idx="2"/>
          </p:nvPr>
        </p:nvSpPr>
        <p:spPr>
          <a:xfrm>
            <a:off x="2549031" y="5725162"/>
            <a:ext cx="7802880" cy="85851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9759" y="2"/>
            <a:ext cx="3007361" cy="70696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7681" y="2"/>
            <a:ext cx="8805334" cy="7069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673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0081" y="1477965"/>
            <a:ext cx="6169108"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5615" y="1477965"/>
            <a:ext cx="6171259"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4671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4252" y="1477965"/>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E00BBF9-C2C0-6346-8F2B-FC89A620F55F}"/>
              </a:ext>
            </a:extLst>
          </p:cNvPr>
          <p:cNvSpPr>
            <a:spLocks noGrp="1"/>
          </p:cNvSpPr>
          <p:nvPr>
            <p:ph sz="half" idx="10"/>
          </p:nvPr>
        </p:nvSpPr>
        <p:spPr>
          <a:xfrm>
            <a:off x="4447306"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64BB81-64FE-1340-B173-1792E00C20ED}"/>
              </a:ext>
            </a:extLst>
          </p:cNvPr>
          <p:cNvSpPr>
            <a:spLocks noGrp="1"/>
          </p:cNvSpPr>
          <p:nvPr>
            <p:ph sz="half" idx="11"/>
          </p:nvPr>
        </p:nvSpPr>
        <p:spPr>
          <a:xfrm>
            <a:off x="8650998" y="1477964"/>
            <a:ext cx="4117570" cy="5756275"/>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00116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9030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439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64802" y="1459408"/>
            <a:ext cx="5783730" cy="543291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6391854" y="1467583"/>
            <a:ext cx="6391852" cy="5508967"/>
          </a:xfrm>
        </p:spPr>
        <p:txBody>
          <a:bodyPr/>
          <a:lstStyle>
            <a:lvl1pPr>
              <a:defRPr sz="1920"/>
            </a:lvl1pPr>
            <a:lvl2pPr>
              <a:defRPr sz="1707"/>
            </a:lvl2pPr>
            <a:lvl3pPr>
              <a:defRPr sz="1707"/>
            </a:lvl3pPr>
            <a:lvl4pPr>
              <a:defRPr sz="1707"/>
            </a:lvl4pPr>
            <a:lvl5pPr>
              <a:defRPr sz="170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23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5" descr="JMETC-OFFICIAL---Apr08"/>
          <p:cNvPicPr>
            <a:picLocks noChangeAspect="1" noChangeArrowheads="1"/>
          </p:cNvPicPr>
          <p:nvPr/>
        </p:nvPicPr>
        <p:blipFill>
          <a:blip r:embed="rId2" cstate="print"/>
          <a:srcRect/>
          <a:stretch>
            <a:fillRect/>
          </a:stretch>
        </p:blipFill>
        <p:spPr bwMode="auto">
          <a:xfrm>
            <a:off x="4858738" y="2428241"/>
            <a:ext cx="3285068" cy="2463801"/>
          </a:xfrm>
          <a:prstGeom prst="rect">
            <a:avLst/>
          </a:prstGeom>
          <a:noFill/>
          <a:ln w="9525">
            <a:noFill/>
            <a:miter lim="800000"/>
            <a:headEnd/>
            <a:tailEnd/>
          </a:ln>
        </p:spPr>
      </p:pic>
      <p:sp>
        <p:nvSpPr>
          <p:cNvPr id="1465346" name="Rectangle 2"/>
          <p:cNvSpPr>
            <a:spLocks noGrp="1" noChangeArrowheads="1"/>
          </p:cNvSpPr>
          <p:nvPr>
            <p:ph type="ctrTitle"/>
          </p:nvPr>
        </p:nvSpPr>
        <p:spPr>
          <a:xfrm>
            <a:off x="993422" y="321735"/>
            <a:ext cx="11054080" cy="1568027"/>
          </a:xfrm>
        </p:spPr>
        <p:txBody>
          <a:bodyPr/>
          <a:lstStyle>
            <a:lvl1pPr>
              <a:defRPr sz="3400"/>
            </a:lvl1pPr>
          </a:lstStyle>
          <a:p>
            <a:r>
              <a:rPr lang="en-US"/>
              <a:t>Click to edit Master title style</a:t>
            </a:r>
          </a:p>
        </p:txBody>
      </p:sp>
      <p:sp>
        <p:nvSpPr>
          <p:cNvPr id="1465347" name="Rectangle 3"/>
          <p:cNvSpPr>
            <a:spLocks noGrp="1" noChangeArrowheads="1"/>
          </p:cNvSpPr>
          <p:nvPr>
            <p:ph type="subTitle" idx="1"/>
          </p:nvPr>
        </p:nvSpPr>
        <p:spPr>
          <a:xfrm>
            <a:off x="1950720" y="5052907"/>
            <a:ext cx="9103360" cy="1869440"/>
          </a:xfrm>
        </p:spPr>
        <p:txBody>
          <a:bodyPr anchor="ctr" anchorCtr="1"/>
          <a:lstStyle>
            <a:lvl1pPr marL="0" indent="0" algn="ctr">
              <a:buFontTx/>
              <a:buNone/>
              <a:defRPr sz="3000"/>
            </a:lvl1pPr>
          </a:lstStyle>
          <a:p>
            <a:r>
              <a:rPr lang="en-US"/>
              <a:t>Click to edit Master subtitle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bwMode="auto">
          <a:xfrm>
            <a:off x="230079" y="1477965"/>
            <a:ext cx="12546793"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5907" name="Rectangle 3"/>
          <p:cNvSpPr>
            <a:spLocks noGrp="1" noChangeArrowheads="1"/>
          </p:cNvSpPr>
          <p:nvPr>
            <p:ph type="title"/>
          </p:nvPr>
        </p:nvSpPr>
        <p:spPr bwMode="auto">
          <a:xfrm>
            <a:off x="230174" y="185740"/>
            <a:ext cx="12538394" cy="1074737"/>
          </a:xfrm>
          <a:prstGeom prst="rect">
            <a:avLst/>
          </a:prstGeom>
          <a:noFill/>
          <a:ln w="9525">
            <a:noFill/>
            <a:miter lim="800000"/>
            <a:headEnd/>
            <a:tailEnd/>
          </a:ln>
          <a:effectLst/>
        </p:spPr>
        <p:txBody>
          <a:bodyPr vert="horz" wrap="square" lIns="0" tIns="0" rIns="0" bIns="0" numCol="1" anchor="ctr" anchorCtr="1" compatLnSpc="1">
            <a:prstTxWarp prst="textNoShape">
              <a:avLst/>
            </a:prstTxWarp>
          </a:bodyPr>
          <a:lstStyle/>
          <a:p>
            <a:pPr lvl="0"/>
            <a:r>
              <a:rPr lang="en-US"/>
              <a:t>Click to edit Master title style</a:t>
            </a:r>
          </a:p>
        </p:txBody>
      </p:sp>
      <p:sp>
        <p:nvSpPr>
          <p:cNvPr id="1275908" name="Line 4"/>
          <p:cNvSpPr>
            <a:spLocks noChangeShapeType="1"/>
          </p:cNvSpPr>
          <p:nvPr/>
        </p:nvSpPr>
        <p:spPr bwMode="auto">
          <a:xfrm>
            <a:off x="223628" y="1381125"/>
            <a:ext cx="12557545" cy="0"/>
          </a:xfrm>
          <a:prstGeom prst="line">
            <a:avLst/>
          </a:prstGeom>
          <a:noFill/>
          <a:ln w="50800">
            <a:solidFill>
              <a:srgbClr val="333399"/>
            </a:solidFill>
            <a:round/>
            <a:headEnd type="none" w="sm" len="sm"/>
            <a:tailEnd type="none" w="sm" len="sm"/>
          </a:ln>
          <a:effectLst/>
        </p:spPr>
        <p:txBody>
          <a:bodyPr wrap="none" lIns="91432" tIns="45716" rIns="91432" bIns="45716" anchor="ctr"/>
          <a:lstStyle/>
          <a:p>
            <a:pPr eaLnBrk="0" hangingPunct="0">
              <a:defRPr/>
            </a:pPr>
            <a:endParaRPr lang="en-US" sz="2400">
              <a:ea typeface="+mn-ea"/>
            </a:endParaRPr>
          </a:p>
        </p:txBody>
      </p:sp>
      <p:sp>
        <p:nvSpPr>
          <p:cNvPr id="1275911" name="Text Box 7"/>
          <p:cNvSpPr txBox="1">
            <a:spLocks noChangeArrowheads="1"/>
          </p:cNvSpPr>
          <p:nvPr/>
        </p:nvSpPr>
        <p:spPr bwMode="auto">
          <a:xfrm>
            <a:off x="12619459" y="7026277"/>
            <a:ext cx="282129" cy="290849"/>
          </a:xfrm>
          <a:prstGeom prst="rect">
            <a:avLst/>
          </a:prstGeom>
          <a:noFill/>
          <a:ln w="9525">
            <a:noFill/>
            <a:miter lim="800000"/>
            <a:headEnd/>
            <a:tailEnd/>
          </a:ln>
          <a:effectLst/>
        </p:spPr>
        <p:txBody>
          <a:bodyPr wrap="none" lIns="0" tIns="0" rIns="0" bIns="0">
            <a:spAutoFit/>
          </a:bodyPr>
          <a:lstStyle>
            <a:lvl1pPr eaLnBrk="0" hangingPunct="0">
              <a:defRPr sz="2400" b="1">
                <a:solidFill>
                  <a:srgbClr val="0066FF"/>
                </a:solidFill>
                <a:latin typeface="Arial" charset="0"/>
                <a:ea typeface="ＭＳ Ｐゴシック" charset="0"/>
              </a:defRPr>
            </a:lvl1pPr>
            <a:lvl2pPr marL="742950" indent="-285750" eaLnBrk="0" hangingPunct="0">
              <a:defRPr sz="2400" b="1">
                <a:solidFill>
                  <a:srgbClr val="0066FF"/>
                </a:solidFill>
                <a:latin typeface="Arial" charset="0"/>
                <a:ea typeface="ＭＳ Ｐゴシック" charset="0"/>
              </a:defRPr>
            </a:lvl2pPr>
            <a:lvl3pPr marL="1143000" indent="-228600" eaLnBrk="0" hangingPunct="0">
              <a:defRPr sz="2400" b="1">
                <a:solidFill>
                  <a:srgbClr val="0066FF"/>
                </a:solidFill>
                <a:latin typeface="Arial" charset="0"/>
                <a:ea typeface="ＭＳ Ｐゴシック" charset="0"/>
              </a:defRPr>
            </a:lvl3pPr>
            <a:lvl4pPr marL="1600200" indent="-228600" eaLnBrk="0" hangingPunct="0">
              <a:defRPr sz="2400" b="1">
                <a:solidFill>
                  <a:srgbClr val="0066FF"/>
                </a:solidFill>
                <a:latin typeface="Arial" charset="0"/>
                <a:ea typeface="ＭＳ Ｐゴシック" charset="0"/>
              </a:defRPr>
            </a:lvl4pPr>
            <a:lvl5pPr marL="2057400" indent="-228600" eaLnBrk="0" hangingPunct="0">
              <a:defRPr sz="2400" b="1">
                <a:solidFill>
                  <a:srgbClr val="0066FF"/>
                </a:solidFill>
                <a:latin typeface="Arial" charset="0"/>
                <a:ea typeface="ＭＳ Ｐゴシック" charset="0"/>
              </a:defRPr>
            </a:lvl5pPr>
            <a:lvl6pPr marL="25146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6pPr>
            <a:lvl7pPr marL="29718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7pPr>
            <a:lvl8pPr marL="34290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8pPr>
            <a:lvl9pPr marL="3886200" indent="-228600" algn="ctr" eaLnBrk="0" fontAlgn="base" hangingPunct="0">
              <a:lnSpc>
                <a:spcPct val="105000"/>
              </a:lnSpc>
              <a:spcBef>
                <a:spcPct val="40000"/>
              </a:spcBef>
              <a:spcAft>
                <a:spcPct val="0"/>
              </a:spcAft>
              <a:defRPr sz="2400" b="1">
                <a:solidFill>
                  <a:srgbClr val="0066FF"/>
                </a:solidFill>
                <a:latin typeface="Arial" charset="0"/>
                <a:ea typeface="ＭＳ Ｐゴシック" charset="0"/>
              </a:defRPr>
            </a:lvl9pPr>
          </a:lstStyle>
          <a:p>
            <a:pPr algn="r"/>
            <a:fld id="{D92C0E1A-A130-5F4F-9A1B-B49076D2F34F}" type="slidenum">
              <a:rPr lang="en-US" sz="1800" b="0"/>
              <a:pPr algn="r"/>
              <a:t>‹#›</a:t>
            </a:fld>
            <a:endParaRPr lang="en-US" sz="1800" b="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83" r:id="rId4"/>
    <p:sldLayoutId id="2147483669" r:id="rId5"/>
    <p:sldLayoutId id="2147483670" r:id="rId6"/>
    <p:sldLayoutId id="2147483684" r:id="rId7"/>
  </p:sldLayoutIdLst>
  <p:transition/>
  <p:txStyles>
    <p:titleStyle>
      <a:lvl1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mj-lt"/>
          <a:ea typeface="ＭＳ Ｐゴシック" charset="0"/>
          <a:cs typeface="+mj-cs"/>
        </a:defRPr>
      </a:lvl1pPr>
      <a:lvl2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2pPr>
      <a:lvl3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3pPr>
      <a:lvl4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4pPr>
      <a:lvl5pPr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ea typeface="ＭＳ Ｐゴシック" charset="0"/>
        </a:defRPr>
      </a:lvl5pPr>
      <a:lvl6pPr marL="45715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6pPr>
      <a:lvl7pPr marL="914319"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7pPr>
      <a:lvl8pPr marL="137147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8pPr>
      <a:lvl9pPr marL="1828637" algn="ctr" defTabSz="966702" rtl="0" eaLnBrk="1" fontAlgn="base" hangingPunct="1">
        <a:lnSpc>
          <a:spcPct val="85000"/>
        </a:lnSpc>
        <a:spcBef>
          <a:spcPct val="0"/>
        </a:spcBef>
        <a:spcAft>
          <a:spcPct val="0"/>
        </a:spcAft>
        <a:defRPr sz="3600">
          <a:solidFill>
            <a:srgbClr val="000066"/>
          </a:solidFill>
          <a:effectLst>
            <a:outerShdw blurRad="38100" dist="38100" dir="2700000" algn="tl">
              <a:srgbClr val="C0C0C0"/>
            </a:outerShdw>
          </a:effectLst>
          <a:latin typeface="Arial" charset="0"/>
        </a:defRPr>
      </a:lvl9pPr>
    </p:titleStyle>
    <p:bodyStyle>
      <a:lvl1pPr marL="24445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835" indent="-249216"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2898" indent="-231754"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393" indent="-244453" algn="l" defTabSz="966702"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600" indent="-231754" algn="l" defTabSz="966702"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759"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391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078"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237" indent="-231754" algn="l" defTabSz="966702"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7"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6"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4" algn="l" defTabSz="9143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8179" y="0"/>
            <a:ext cx="9699413" cy="1137920"/>
          </a:xfrm>
          <a:prstGeom prst="rect">
            <a:avLst/>
          </a:prstGeom>
          <a:noFill/>
          <a:ln w="9525">
            <a:noFill/>
            <a:miter lim="800000"/>
            <a:headEnd/>
            <a:tailEnd/>
          </a:ln>
        </p:spPr>
        <p:txBody>
          <a:bodyPr vert="horz" wrap="square" lIns="96661" tIns="48331" rIns="96661" bIns="48331"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487680" y="1395308"/>
            <a:ext cx="12029440" cy="56743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Arial" charset="0"/>
        </a:defRPr>
      </a:lvl2pPr>
      <a:lvl3pPr algn="ctr" rtl="0" eaLnBrk="0" fontAlgn="base" hangingPunct="0">
        <a:spcBef>
          <a:spcPct val="0"/>
        </a:spcBef>
        <a:spcAft>
          <a:spcPct val="0"/>
        </a:spcAft>
        <a:defRPr sz="3000" b="1">
          <a:solidFill>
            <a:schemeClr val="tx2"/>
          </a:solidFill>
          <a:latin typeface="Arial" charset="0"/>
        </a:defRPr>
      </a:lvl3pPr>
      <a:lvl4pPr algn="ctr" rtl="0" eaLnBrk="0" fontAlgn="base" hangingPunct="0">
        <a:spcBef>
          <a:spcPct val="0"/>
        </a:spcBef>
        <a:spcAft>
          <a:spcPct val="0"/>
        </a:spcAft>
        <a:defRPr sz="3000" b="1">
          <a:solidFill>
            <a:schemeClr val="tx2"/>
          </a:solidFill>
          <a:latin typeface="Arial" charset="0"/>
        </a:defRPr>
      </a:lvl4pPr>
      <a:lvl5pPr algn="ctr" rtl="0" eaLnBrk="0" fontAlgn="base" hangingPunct="0">
        <a:spcBef>
          <a:spcPct val="0"/>
        </a:spcBef>
        <a:spcAft>
          <a:spcPct val="0"/>
        </a:spcAft>
        <a:defRPr sz="3000" b="1">
          <a:solidFill>
            <a:schemeClr val="tx2"/>
          </a:solidFill>
          <a:latin typeface="Arial" charset="0"/>
        </a:defRPr>
      </a:lvl5pPr>
      <a:lvl6pPr marL="483306" algn="ctr" rtl="0" fontAlgn="base">
        <a:spcBef>
          <a:spcPct val="0"/>
        </a:spcBef>
        <a:spcAft>
          <a:spcPct val="0"/>
        </a:spcAft>
        <a:defRPr sz="3000" b="1">
          <a:solidFill>
            <a:schemeClr val="tx2"/>
          </a:solidFill>
          <a:latin typeface="Arial" charset="0"/>
        </a:defRPr>
      </a:lvl6pPr>
      <a:lvl7pPr marL="966612" algn="ctr" rtl="0" fontAlgn="base">
        <a:spcBef>
          <a:spcPct val="0"/>
        </a:spcBef>
        <a:spcAft>
          <a:spcPct val="0"/>
        </a:spcAft>
        <a:defRPr sz="3000" b="1">
          <a:solidFill>
            <a:schemeClr val="tx2"/>
          </a:solidFill>
          <a:latin typeface="Arial" charset="0"/>
        </a:defRPr>
      </a:lvl7pPr>
      <a:lvl8pPr marL="1449918" algn="ctr" rtl="0" fontAlgn="base">
        <a:spcBef>
          <a:spcPct val="0"/>
        </a:spcBef>
        <a:spcAft>
          <a:spcPct val="0"/>
        </a:spcAft>
        <a:defRPr sz="3000" b="1">
          <a:solidFill>
            <a:schemeClr val="tx2"/>
          </a:solidFill>
          <a:latin typeface="Arial" charset="0"/>
        </a:defRPr>
      </a:lvl8pPr>
      <a:lvl9pPr marL="1933224" algn="ctr" rtl="0" fontAlgn="base">
        <a:spcBef>
          <a:spcPct val="0"/>
        </a:spcBef>
        <a:spcAft>
          <a:spcPct val="0"/>
        </a:spcAft>
        <a:defRPr sz="3000" b="1">
          <a:solidFill>
            <a:schemeClr val="tx2"/>
          </a:solidFill>
          <a:latin typeface="Arial" charset="0"/>
        </a:defRPr>
      </a:lvl9pPr>
    </p:titleStyle>
    <p:bodyStyle>
      <a:lvl1pPr marL="236619" indent="-236619" algn="l" rtl="0" eaLnBrk="0" fontAlgn="base" hangingPunct="0">
        <a:spcBef>
          <a:spcPct val="20000"/>
        </a:spcBef>
        <a:spcAft>
          <a:spcPct val="0"/>
        </a:spcAft>
        <a:buChar char="•"/>
        <a:defRPr sz="2500">
          <a:solidFill>
            <a:schemeClr val="tx1"/>
          </a:solidFill>
          <a:latin typeface="+mn-lt"/>
          <a:ea typeface="+mn-ea"/>
          <a:cs typeface="+mn-cs"/>
        </a:defRPr>
      </a:lvl1pPr>
      <a:lvl2pPr marL="597420" indent="-239975" algn="l" rtl="0" eaLnBrk="0" fontAlgn="base" hangingPunct="0">
        <a:spcBef>
          <a:spcPct val="20000"/>
        </a:spcBef>
        <a:spcAft>
          <a:spcPct val="0"/>
        </a:spcAft>
        <a:buChar char="•"/>
        <a:defRPr sz="2100">
          <a:solidFill>
            <a:schemeClr val="tx1"/>
          </a:solidFill>
          <a:latin typeface="+mn-lt"/>
        </a:defRPr>
      </a:lvl2pPr>
      <a:lvl3pPr marL="959900" indent="-241653" algn="l" rtl="0" eaLnBrk="0" fontAlgn="base" hangingPunct="0">
        <a:spcBef>
          <a:spcPct val="20000"/>
        </a:spcBef>
        <a:spcAft>
          <a:spcPct val="0"/>
        </a:spcAft>
        <a:buChar char="•"/>
        <a:defRPr>
          <a:solidFill>
            <a:schemeClr val="tx1"/>
          </a:solidFill>
          <a:latin typeface="+mn-lt"/>
        </a:defRPr>
      </a:lvl3pPr>
      <a:lvl4pPr marL="1322379" indent="-241653" algn="l" rtl="0" eaLnBrk="0" fontAlgn="base" hangingPunct="0">
        <a:spcBef>
          <a:spcPct val="20000"/>
        </a:spcBef>
        <a:spcAft>
          <a:spcPct val="0"/>
        </a:spcAft>
        <a:buChar char="•"/>
        <a:defRPr sz="1700">
          <a:solidFill>
            <a:schemeClr val="tx1"/>
          </a:solidFill>
          <a:latin typeface="+mn-lt"/>
        </a:defRPr>
      </a:lvl4pPr>
      <a:lvl5pPr marL="1684859" indent="-241653" algn="l" rtl="0" eaLnBrk="0" fontAlgn="base" hangingPunct="0">
        <a:spcBef>
          <a:spcPct val="20000"/>
        </a:spcBef>
        <a:spcAft>
          <a:spcPct val="0"/>
        </a:spcAft>
        <a:buChar char="•"/>
        <a:defRPr sz="1700">
          <a:solidFill>
            <a:schemeClr val="tx1"/>
          </a:solidFill>
          <a:latin typeface="+mn-lt"/>
        </a:defRPr>
      </a:lvl5pPr>
      <a:lvl6pPr marL="2168165" indent="-241653" algn="l" rtl="0" fontAlgn="base">
        <a:spcBef>
          <a:spcPct val="20000"/>
        </a:spcBef>
        <a:spcAft>
          <a:spcPct val="0"/>
        </a:spcAft>
        <a:buChar char="•"/>
        <a:defRPr sz="1700">
          <a:solidFill>
            <a:schemeClr val="tx1"/>
          </a:solidFill>
          <a:latin typeface="+mn-lt"/>
        </a:defRPr>
      </a:lvl6pPr>
      <a:lvl7pPr marL="2651471" indent="-241653" algn="l" rtl="0" fontAlgn="base">
        <a:spcBef>
          <a:spcPct val="20000"/>
        </a:spcBef>
        <a:spcAft>
          <a:spcPct val="0"/>
        </a:spcAft>
        <a:buChar char="•"/>
        <a:defRPr sz="1700">
          <a:solidFill>
            <a:schemeClr val="tx1"/>
          </a:solidFill>
          <a:latin typeface="+mn-lt"/>
        </a:defRPr>
      </a:lvl7pPr>
      <a:lvl8pPr marL="3134777" indent="-241653" algn="l" rtl="0" fontAlgn="base">
        <a:spcBef>
          <a:spcPct val="20000"/>
        </a:spcBef>
        <a:spcAft>
          <a:spcPct val="0"/>
        </a:spcAft>
        <a:buChar char="•"/>
        <a:defRPr sz="1700">
          <a:solidFill>
            <a:schemeClr val="tx1"/>
          </a:solidFill>
          <a:latin typeface="+mn-lt"/>
        </a:defRPr>
      </a:lvl8pPr>
      <a:lvl9pPr marL="3618083" indent="-241653" algn="l" rtl="0" fontAlgn="base">
        <a:spcBef>
          <a:spcPct val="20000"/>
        </a:spcBef>
        <a:spcAft>
          <a:spcPct val="0"/>
        </a:spcAft>
        <a:buChar char="•"/>
        <a:defRPr sz="1700">
          <a:solidFill>
            <a:schemeClr val="tx1"/>
          </a:solidFill>
          <a:latin typeface="+mn-lt"/>
        </a:defRPr>
      </a:lvl9pPr>
    </p:bodyStyle>
    <p:other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3" Type="http://schemas.openxmlformats.org/officeDocument/2006/relationships/image" Target="../media/image45.jpeg"/><Relationship Id="rId18" Type="http://schemas.openxmlformats.org/officeDocument/2006/relationships/image" Target="../media/image48.jpeg"/><Relationship Id="rId26" Type="http://schemas.openxmlformats.org/officeDocument/2006/relationships/image" Target="../media/image56.jpeg"/><Relationship Id="rId39" Type="http://schemas.openxmlformats.org/officeDocument/2006/relationships/image" Target="../media/image69.jpeg"/><Relationship Id="rId21" Type="http://schemas.openxmlformats.org/officeDocument/2006/relationships/image" Target="../media/image51.jpeg"/><Relationship Id="rId34" Type="http://schemas.openxmlformats.org/officeDocument/2006/relationships/image" Target="../media/image64.jpe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7.jpeg"/><Relationship Id="rId25" Type="http://schemas.openxmlformats.org/officeDocument/2006/relationships/image" Target="../media/image55.jpeg"/><Relationship Id="rId33" Type="http://schemas.openxmlformats.org/officeDocument/2006/relationships/image" Target="../media/image63.jpeg"/><Relationship Id="rId38" Type="http://schemas.openxmlformats.org/officeDocument/2006/relationships/image" Target="../media/image68.jpeg"/><Relationship Id="rId2" Type="http://schemas.openxmlformats.org/officeDocument/2006/relationships/notesSlide" Target="../notesSlides/notesSlide4.xml"/><Relationship Id="rId16" Type="http://schemas.openxmlformats.org/officeDocument/2006/relationships/hyperlink" Target="http://images.google.fr/imgres?imgurl=http://www.airforce-technology.com/projects/hawkeye/images/hawkeye8.jpg&amp;imgrefurl=http://www.airforce-technology.com/projects/hawkeye/hawkeye3.html&amp;usg=__H2HI1o8fSwFiVY-U1BHL2uXZKeE=&amp;h=356&amp;w=500&amp;sz=43&amp;hl=en&amp;start=10&amp;tbnid=epbpuS6XotoeYM:&amp;tbnh=93&amp;tbnw=130&amp;prev=/images?q=E-2c&amp;gbv=2&amp;hl=en&amp;safe=active" TargetMode="External"/><Relationship Id="rId20" Type="http://schemas.openxmlformats.org/officeDocument/2006/relationships/image" Target="../media/image50.jpeg"/><Relationship Id="rId29"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hyperlink" Target="http://images.google.com/imgres?imgurl=http://www.505ccw.acc.af.mil/shared/media/photodb/web/090724-f-7195g-003.jpg&amp;imgrefurl=http://www.505ccw.acc.af.mil/photos/mediagallery.asp?galleryID=6838&amp;usg=__bP4vGje1IMV16tJ-n4FD4pOdLx0=&amp;h=255&amp;w=340&amp;sz=24&amp;hl=en&amp;start=9&amp;tbnid=DY1asVLO04vXeM:&amp;tbnh=89&amp;tbnw=119&amp;prev=/images?q=air+support+operations+center&amp;gbv=2&amp;hl=en&amp;safe=active" TargetMode="External"/><Relationship Id="rId11" Type="http://schemas.openxmlformats.org/officeDocument/2006/relationships/image" Target="../media/image43.jpeg"/><Relationship Id="rId24" Type="http://schemas.openxmlformats.org/officeDocument/2006/relationships/image" Target="../media/image54.jpeg"/><Relationship Id="rId32" Type="http://schemas.openxmlformats.org/officeDocument/2006/relationships/image" Target="../media/image62.jpeg"/><Relationship Id="rId37" Type="http://schemas.openxmlformats.org/officeDocument/2006/relationships/image" Target="../media/image67.jpeg"/><Relationship Id="rId40" Type="http://schemas.openxmlformats.org/officeDocument/2006/relationships/image" Target="../media/image70.jpeg"/><Relationship Id="rId5" Type="http://schemas.openxmlformats.org/officeDocument/2006/relationships/image" Target="../media/image38.jpeg"/><Relationship Id="rId15" Type="http://schemas.openxmlformats.org/officeDocument/2006/relationships/image" Target="../media/image46.jpeg"/><Relationship Id="rId23" Type="http://schemas.openxmlformats.org/officeDocument/2006/relationships/image" Target="../media/image53.jpeg"/><Relationship Id="rId28" Type="http://schemas.openxmlformats.org/officeDocument/2006/relationships/image" Target="../media/image58.jpeg"/><Relationship Id="rId36" Type="http://schemas.openxmlformats.org/officeDocument/2006/relationships/image" Target="../media/image66.jpeg"/><Relationship Id="rId10" Type="http://schemas.openxmlformats.org/officeDocument/2006/relationships/image" Target="../media/image42.jpeg"/><Relationship Id="rId19" Type="http://schemas.openxmlformats.org/officeDocument/2006/relationships/image" Target="../media/image49.jpeg"/><Relationship Id="rId31" Type="http://schemas.openxmlformats.org/officeDocument/2006/relationships/image" Target="../media/image61.jpeg"/><Relationship Id="rId4" Type="http://schemas.openxmlformats.org/officeDocument/2006/relationships/hyperlink" Target="http://images.google.com/imgres?imgurl=http://www.rs.af.mil/shared/media/photodb/photos/060223-F-4884R-007.jpg&amp;imgrefurl=http://www.rs.af.mil/photos/index.asp?galleryID=2796&amp;page=10&amp;usg=__2szZV3zT6Su8QaW9DdHQ0ZDNW4k=&amp;h=2864&amp;w=2356&amp;sz=1264&amp;hl=en&amp;start=22&amp;tbnid=jpUzsDi7yapNNM:&amp;tbnh=150&amp;tbnw=123&amp;prev=/images?q=JTAC&amp;gbv=2&amp;ndsp=20&amp;hl=en&amp;safe=active&amp;sa=N&amp;start=20&amp;newwindow=1" TargetMode="External"/><Relationship Id="rId9" Type="http://schemas.openxmlformats.org/officeDocument/2006/relationships/image" Target="../media/image41.png"/><Relationship Id="rId14" Type="http://schemas.openxmlformats.org/officeDocument/2006/relationships/hyperlink" Target="http://www.fantom-xp.com/wallpapers/14/E3_AWACS_Radar_Plane.jpg" TargetMode="External"/><Relationship Id="rId22" Type="http://schemas.openxmlformats.org/officeDocument/2006/relationships/image" Target="../media/image52.jpe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jpeg"/><Relationship Id="rId8" Type="http://schemas.openxmlformats.org/officeDocument/2006/relationships/image" Target="../media/image40.jpeg"/><Relationship Id="rId3" Type="http://schemas.openxmlformats.org/officeDocument/2006/relationships/image" Target="../media/image3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tena-sda.org/" TargetMode="External"/><Relationship Id="rId7" Type="http://schemas.openxmlformats.org/officeDocument/2006/relationships/hyperlink" Target="https://www.trmc.osd.mil/wiki/display/CHEETAS/" TargetMode="External"/><Relationship Id="rId2" Type="http://schemas.openxmlformats.org/officeDocument/2006/relationships/hyperlink" Target="mailto:feedback@tena-sda.org" TargetMode="External"/><Relationship Id="rId1" Type="http://schemas.openxmlformats.org/officeDocument/2006/relationships/slideLayout" Target="../slideLayouts/slideLayout2.xml"/><Relationship Id="rId6" Type="http://schemas.openxmlformats.org/officeDocument/2006/relationships/hyperlink" Target="https://www.trmc.osd.mil/wiki/display/JMETC/Big+Data+Knowledge+Management" TargetMode="External"/><Relationship Id="rId5" Type="http://schemas.openxmlformats.org/officeDocument/2006/relationships/hyperlink" Target="http://www.jmetc.org/" TargetMode="External"/><Relationship Id="rId4" Type="http://schemas.openxmlformats.org/officeDocument/2006/relationships/hyperlink" Target="https://www.trmc.osd.mi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1415" name="Rectangle 7"/>
          <p:cNvSpPr>
            <a:spLocks noGrp="1" noChangeArrowheads="1"/>
          </p:cNvSpPr>
          <p:nvPr>
            <p:ph type="subTitle" idx="1"/>
          </p:nvPr>
        </p:nvSpPr>
        <p:spPr>
          <a:xfrm>
            <a:off x="3289302" y="3515632"/>
            <a:ext cx="6721475" cy="1195388"/>
          </a:xfrm>
        </p:spPr>
        <p:txBody>
          <a:bodyPr/>
          <a:lstStyle/>
          <a:p>
            <a:r>
              <a:rPr lang="en-US" sz="2700" dirty="0"/>
              <a:t>Dr. Edward T. Powell</a:t>
            </a:r>
          </a:p>
          <a:p>
            <a:r>
              <a:rPr lang="en-US" sz="2700" dirty="0"/>
              <a:t>Test Resource Management Center</a:t>
            </a:r>
          </a:p>
        </p:txBody>
      </p:sp>
      <p:pic>
        <p:nvPicPr>
          <p:cNvPr id="15" name="Picture 9" descr="fi2010tenapub copy"/>
          <p:cNvPicPr>
            <a:picLocks noChangeAspect="1" noChangeArrowheads="1"/>
          </p:cNvPicPr>
          <p:nvPr/>
        </p:nvPicPr>
        <p:blipFill>
          <a:blip r:embed="rId2" cstate="print"/>
          <a:srcRect/>
          <a:stretch>
            <a:fillRect/>
          </a:stretch>
        </p:blipFill>
        <p:spPr bwMode="auto">
          <a:xfrm>
            <a:off x="5382542" y="4746225"/>
            <a:ext cx="2471964" cy="2213074"/>
          </a:xfrm>
          <a:prstGeom prst="rect">
            <a:avLst/>
          </a:prstGeom>
          <a:noFill/>
        </p:spPr>
      </p:pic>
      <p:sp>
        <p:nvSpPr>
          <p:cNvPr id="1041410" name="Rectangle 2"/>
          <p:cNvSpPr>
            <a:spLocks noGrp="1" noChangeArrowheads="1"/>
          </p:cNvSpPr>
          <p:nvPr>
            <p:ph type="ctrTitle"/>
          </p:nvPr>
        </p:nvSpPr>
        <p:spPr>
          <a:xfrm>
            <a:off x="2459506" y="1234989"/>
            <a:ext cx="8267233" cy="2217364"/>
          </a:xfrm>
        </p:spPr>
        <p:txBody>
          <a:bodyPr/>
          <a:lstStyle/>
          <a:p>
            <a:r>
              <a:rPr lang="en-US" dirty="0"/>
              <a:t>TENA/JMETC:</a:t>
            </a:r>
            <a:br>
              <a:rPr lang="en-US" dirty="0"/>
            </a:br>
            <a:r>
              <a:rPr lang="en-US" sz="2800" b="1" dirty="0"/>
              <a:t>Live-Virtual-Constructive Integration</a:t>
            </a:r>
            <a:br>
              <a:rPr lang="en-US" sz="2800" b="1" dirty="0"/>
            </a:br>
            <a:r>
              <a:rPr lang="en-US" sz="2800" b="1" dirty="0"/>
              <a:t>for Test and Training</a:t>
            </a:r>
            <a:endParaRPr lang="en-US" sz="2700" dirty="0"/>
          </a:p>
        </p:txBody>
      </p:sp>
      <p:sp>
        <p:nvSpPr>
          <p:cNvPr id="11" name="Rectangle 6"/>
          <p:cNvSpPr>
            <a:spLocks noChangeArrowheads="1"/>
          </p:cNvSpPr>
          <p:nvPr/>
        </p:nvSpPr>
        <p:spPr bwMode="gray">
          <a:xfrm>
            <a:off x="900963" y="3524099"/>
            <a:ext cx="11701740" cy="33338"/>
          </a:xfrm>
          <a:prstGeom prst="rect">
            <a:avLst/>
          </a:prstGeom>
          <a:solidFill>
            <a:srgbClr val="6699FF"/>
          </a:solidFill>
          <a:ln w="9525">
            <a:noFill/>
            <a:miter lim="800000"/>
            <a:headEnd/>
            <a:tailEnd/>
          </a:ln>
          <a:effectLst/>
        </p:spPr>
        <p:txBody>
          <a:bodyPr wrap="none" lIns="134832" tIns="67417" rIns="134832" bIns="67417" anchor="ctr"/>
          <a:lstStyle/>
          <a:p>
            <a:pPr defTabSz="966702">
              <a:lnSpc>
                <a:spcPct val="100000"/>
              </a:lnSpc>
              <a:spcBef>
                <a:spcPct val="0"/>
              </a:spcBef>
              <a:defRPr/>
            </a:pPr>
            <a:endParaRPr kumimoji="1" lang="en-US" altLang="en-US" sz="2500" b="0">
              <a:solidFill>
                <a:schemeClr val="tx1"/>
              </a:solidFill>
              <a:latin typeface="Tahoma" pitchFamily="34" charset="0"/>
              <a:ea typeface="+mn-ea"/>
            </a:endParaRPr>
          </a:p>
        </p:txBody>
      </p:sp>
      <p:pic>
        <p:nvPicPr>
          <p:cNvPr id="9" name="Picture 22" descr="TRMC DOD - with transp-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5776" y="2717443"/>
            <a:ext cx="1679987" cy="167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65D4FC71-F9A4-154E-A5C9-089B73417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51" y="2717442"/>
            <a:ext cx="1679987" cy="167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12" name="Group 11">
            <a:extLst>
              <a:ext uri="{FF2B5EF4-FFF2-40B4-BE49-F238E27FC236}">
                <a16:creationId xmlns:a16="http://schemas.microsoft.com/office/drawing/2014/main" id="{E9E19B70-6AEE-DE41-A1B6-A5819B6E3496}"/>
              </a:ext>
            </a:extLst>
          </p:cNvPr>
          <p:cNvGrpSpPr/>
          <p:nvPr/>
        </p:nvGrpSpPr>
        <p:grpSpPr>
          <a:xfrm>
            <a:off x="78425" y="6943762"/>
            <a:ext cx="1127548" cy="282877"/>
            <a:chOff x="177576" y="6503087"/>
            <a:chExt cx="1127548" cy="282877"/>
          </a:xfrm>
        </p:grpSpPr>
        <p:sp>
          <p:nvSpPr>
            <p:cNvPr id="14" name="Rectangle 13">
              <a:extLst>
                <a:ext uri="{FF2B5EF4-FFF2-40B4-BE49-F238E27FC236}">
                  <a16:creationId xmlns:a16="http://schemas.microsoft.com/office/drawing/2014/main" id="{B003EA95-6F4D-DF48-AC30-FEFE16D8AECC}"/>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6" name="Picture 15" descr="twitterlogosmall.png">
              <a:extLst>
                <a:ext uri="{FF2B5EF4-FFF2-40B4-BE49-F238E27FC236}">
                  <a16:creationId xmlns:a16="http://schemas.microsoft.com/office/drawing/2014/main" id="{CABCFE1D-D163-824E-AB80-DE6E12C702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17" name="Group 16">
            <a:extLst>
              <a:ext uri="{FF2B5EF4-FFF2-40B4-BE49-F238E27FC236}">
                <a16:creationId xmlns:a16="http://schemas.microsoft.com/office/drawing/2014/main" id="{5343DC33-B50F-2D47-8000-1C57FBDC95A3}"/>
              </a:ext>
            </a:extLst>
          </p:cNvPr>
          <p:cNvGrpSpPr/>
          <p:nvPr/>
        </p:nvGrpSpPr>
        <p:grpSpPr>
          <a:xfrm>
            <a:off x="1205973" y="6953270"/>
            <a:ext cx="1338900" cy="276999"/>
            <a:chOff x="2207996" y="6472185"/>
            <a:chExt cx="1338900" cy="276999"/>
          </a:xfrm>
        </p:grpSpPr>
        <p:pic>
          <p:nvPicPr>
            <p:cNvPr id="18" name="Picture 17" descr="YouTube_icon_block.png">
              <a:extLst>
                <a:ext uri="{FF2B5EF4-FFF2-40B4-BE49-F238E27FC236}">
                  <a16:creationId xmlns:a16="http://schemas.microsoft.com/office/drawing/2014/main" id="{5DE04C44-6798-F340-84BB-D15C735C54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9" name="Rectangle 18">
              <a:extLst>
                <a:ext uri="{FF2B5EF4-FFF2-40B4-BE49-F238E27FC236}">
                  <a16:creationId xmlns:a16="http://schemas.microsoft.com/office/drawing/2014/main" id="{3BB843FB-0DDE-4343-A511-18CB86BCA073}"/>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nvGrpSpPr>
          <p:cNvPr id="2" name="Group 1">
            <a:extLst>
              <a:ext uri="{FF2B5EF4-FFF2-40B4-BE49-F238E27FC236}">
                <a16:creationId xmlns:a16="http://schemas.microsoft.com/office/drawing/2014/main" id="{1F4853D2-0608-D142-8402-DFE3F96798C9}"/>
              </a:ext>
            </a:extLst>
          </p:cNvPr>
          <p:cNvGrpSpPr/>
          <p:nvPr/>
        </p:nvGrpSpPr>
        <p:grpSpPr>
          <a:xfrm>
            <a:off x="-174176" y="0"/>
            <a:ext cx="13169602" cy="1454227"/>
            <a:chOff x="-174176" y="0"/>
            <a:chExt cx="12370294" cy="1365965"/>
          </a:xfrm>
        </p:grpSpPr>
        <p:pic>
          <p:nvPicPr>
            <p:cNvPr id="21" name="Picture 20">
              <a:extLst>
                <a:ext uri="{FF2B5EF4-FFF2-40B4-BE49-F238E27FC236}">
                  <a16:creationId xmlns:a16="http://schemas.microsoft.com/office/drawing/2014/main" id="{D55EFCD3-7F61-7440-AFB3-DA669A25382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6118" cy="1365965"/>
            </a:xfrm>
            <a:prstGeom prst="rect">
              <a:avLst/>
            </a:prstGeom>
          </p:spPr>
        </p:pic>
        <p:pic>
          <p:nvPicPr>
            <p:cNvPr id="22" name="Picture 21" descr="Text, logo&#10;&#10;Description automatically generated">
              <a:extLst>
                <a:ext uri="{FF2B5EF4-FFF2-40B4-BE49-F238E27FC236}">
                  <a16:creationId xmlns:a16="http://schemas.microsoft.com/office/drawing/2014/main" id="{50EB4025-3A3E-F646-A3C3-1F714E851B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4176" y="232070"/>
              <a:ext cx="2068503" cy="828209"/>
            </a:xfrm>
            <a:prstGeom prst="rect">
              <a:avLst/>
            </a:prstGeom>
          </p:spPr>
        </p:pic>
        <p:pic>
          <p:nvPicPr>
            <p:cNvPr id="23" name="Picture 22" descr="Icon, arrow&#10;&#10;Description automatically generated with medium confidence">
              <a:extLst>
                <a:ext uri="{FF2B5EF4-FFF2-40B4-BE49-F238E27FC236}">
                  <a16:creationId xmlns:a16="http://schemas.microsoft.com/office/drawing/2014/main" id="{28065BD8-AD91-064F-BD4C-8E2EF766FC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29255" y="182642"/>
              <a:ext cx="1057750" cy="1057750"/>
            </a:xfrm>
            <a:prstGeom prst="rect">
              <a:avLst/>
            </a:prstGeom>
          </p:spPr>
        </p:pic>
      </p:grpSp>
      <p:pic>
        <p:nvPicPr>
          <p:cNvPr id="24" name="Picture 23" descr="Icon, arrow&#10;&#10;Description automatically generated with medium confidence">
            <a:extLst>
              <a:ext uri="{FF2B5EF4-FFF2-40B4-BE49-F238E27FC236}">
                <a16:creationId xmlns:a16="http://schemas.microsoft.com/office/drawing/2014/main" id="{40557D69-F130-6740-A8A7-5BA3196C97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47601" y="6858001"/>
            <a:ext cx="457199" cy="45719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Architecture Overview</a:t>
            </a:r>
            <a:br>
              <a:rPr lang="en-US" dirty="0"/>
            </a:br>
            <a:endParaRPr lang="en-US" dirty="0"/>
          </a:p>
        </p:txBody>
      </p:sp>
      <p:sp>
        <p:nvSpPr>
          <p:cNvPr id="2" name="Rectangle 1">
            <a:extLst>
              <a:ext uri="{FF2B5EF4-FFF2-40B4-BE49-F238E27FC236}">
                <a16:creationId xmlns:a16="http://schemas.microsoft.com/office/drawing/2014/main" id="{E10BEEFC-81DA-704C-AA11-4B9033A1A96B}"/>
              </a:ext>
            </a:extLst>
          </p:cNvPr>
          <p:cNvSpPr/>
          <p:nvPr/>
        </p:nvSpPr>
        <p:spPr bwMode="auto">
          <a:xfrm>
            <a:off x="1571105" y="1260477"/>
            <a:ext cx="9376757" cy="235814"/>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dirty="0">
              <a:ln>
                <a:noFill/>
              </a:ln>
              <a:solidFill>
                <a:srgbClr val="0066FF"/>
              </a:solidFill>
              <a:effectLst/>
              <a:latin typeface="Arial" charset="0"/>
            </a:endParaRPr>
          </a:p>
        </p:txBody>
      </p:sp>
      <p:pic>
        <p:nvPicPr>
          <p:cNvPr id="572" name="Picture 571">
            <a:extLst>
              <a:ext uri="{FF2B5EF4-FFF2-40B4-BE49-F238E27FC236}">
                <a16:creationId xmlns:a16="http://schemas.microsoft.com/office/drawing/2014/main" id="{119AFD0D-93CF-D447-85F5-D4AC7BD42DF2}"/>
              </a:ext>
            </a:extLst>
          </p:cNvPr>
          <p:cNvPicPr>
            <a:picLocks noChangeAspect="1"/>
          </p:cNvPicPr>
          <p:nvPr/>
        </p:nvPicPr>
        <p:blipFill rotWithShape="1">
          <a:blip r:embed="rId2"/>
          <a:srcRect l="19459" t="6526" r="8439" b="5055"/>
          <a:stretch/>
        </p:blipFill>
        <p:spPr>
          <a:xfrm>
            <a:off x="1522085" y="793377"/>
            <a:ext cx="9376757" cy="6468036"/>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oup 199">
            <a:extLst>
              <a:ext uri="{FF2B5EF4-FFF2-40B4-BE49-F238E27FC236}">
                <a16:creationId xmlns:a16="http://schemas.microsoft.com/office/drawing/2014/main" id="{B568C290-552F-6F49-AC15-6B46617D2F2B}"/>
              </a:ext>
            </a:extLst>
          </p:cNvPr>
          <p:cNvGrpSpPr/>
          <p:nvPr/>
        </p:nvGrpSpPr>
        <p:grpSpPr>
          <a:xfrm>
            <a:off x="6197601" y="5684520"/>
            <a:ext cx="1933357" cy="1203960"/>
            <a:chOff x="4495800" y="5684520"/>
            <a:chExt cx="1933357" cy="1203960"/>
          </a:xfrm>
        </p:grpSpPr>
        <p:sp>
          <p:nvSpPr>
            <p:cNvPr id="131" name="7-Point Star 130">
              <a:extLst>
                <a:ext uri="{FF2B5EF4-FFF2-40B4-BE49-F238E27FC236}">
                  <a16:creationId xmlns:a16="http://schemas.microsoft.com/office/drawing/2014/main" id="{52DD1ACC-281E-E543-99E1-EC4CDC5AA42C}"/>
                </a:ext>
              </a:extLst>
            </p:cNvPr>
            <p:cNvSpPr>
              <a:spLocks noChangeAspect="1"/>
            </p:cNvSpPr>
            <p:nvPr/>
          </p:nvSpPr>
          <p:spPr>
            <a:xfrm>
              <a:off x="5943600" y="56845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2" name="7-Point Star 131">
              <a:extLst>
                <a:ext uri="{FF2B5EF4-FFF2-40B4-BE49-F238E27FC236}">
                  <a16:creationId xmlns:a16="http://schemas.microsoft.com/office/drawing/2014/main" id="{ED1BDDDE-F525-5F4A-9543-6716C73CDE83}"/>
                </a:ext>
              </a:extLst>
            </p:cNvPr>
            <p:cNvSpPr>
              <a:spLocks noChangeAspect="1"/>
            </p:cNvSpPr>
            <p:nvPr/>
          </p:nvSpPr>
          <p:spPr>
            <a:xfrm>
              <a:off x="6248400" y="614172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3" name="7-Point Star 132">
              <a:extLst>
                <a:ext uri="{FF2B5EF4-FFF2-40B4-BE49-F238E27FC236}">
                  <a16:creationId xmlns:a16="http://schemas.microsoft.com/office/drawing/2014/main" id="{C36A1ABD-F79C-E949-8D94-83E429D5DE3A}"/>
                </a:ext>
              </a:extLst>
            </p:cNvPr>
            <p:cNvSpPr>
              <a:spLocks noChangeAspect="1"/>
            </p:cNvSpPr>
            <p:nvPr/>
          </p:nvSpPr>
          <p:spPr>
            <a:xfrm>
              <a:off x="5105400" y="67056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sp>
          <p:nvSpPr>
            <p:cNvPr id="134" name="7-Point Star 133">
              <a:extLst>
                <a:ext uri="{FF2B5EF4-FFF2-40B4-BE49-F238E27FC236}">
                  <a16:creationId xmlns:a16="http://schemas.microsoft.com/office/drawing/2014/main" id="{EED9D44D-4112-F349-887D-9BF907E273CD}"/>
                </a:ext>
              </a:extLst>
            </p:cNvPr>
            <p:cNvSpPr>
              <a:spLocks noChangeAspect="1"/>
            </p:cNvSpPr>
            <p:nvPr/>
          </p:nvSpPr>
          <p:spPr>
            <a:xfrm>
              <a:off x="4495800" y="5715000"/>
              <a:ext cx="180757" cy="182880"/>
            </a:xfrm>
            <a:prstGeom prst="star7">
              <a:avLst/>
            </a:prstGeom>
            <a:solidFill>
              <a:srgbClr val="00B050">
                <a:alpha val="51000"/>
              </a:srgbClr>
            </a:solidFill>
            <a:ln>
              <a:solidFill>
                <a:srgbClr val="00B050"/>
              </a:solidFill>
            </a:ln>
          </p:spPr>
          <p:txBody>
            <a:bodyPr rtlCol="0" anchor="ctr"/>
            <a:lstStyle/>
            <a:p>
              <a:pPr algn="ctr"/>
              <a:endParaRPr lang="en-US" dirty="0"/>
            </a:p>
          </p:txBody>
        </p:sp>
      </p:grpSp>
      <p:grpSp>
        <p:nvGrpSpPr>
          <p:cNvPr id="199" name="Group 198">
            <a:extLst>
              <a:ext uri="{FF2B5EF4-FFF2-40B4-BE49-F238E27FC236}">
                <a16:creationId xmlns:a16="http://schemas.microsoft.com/office/drawing/2014/main" id="{C9DD8E4D-DB1D-5248-917C-AB6A79AE6BAB}"/>
              </a:ext>
            </a:extLst>
          </p:cNvPr>
          <p:cNvGrpSpPr/>
          <p:nvPr/>
        </p:nvGrpSpPr>
        <p:grpSpPr>
          <a:xfrm>
            <a:off x="8226643" y="3779520"/>
            <a:ext cx="2647514" cy="822960"/>
            <a:chOff x="6524843" y="3779520"/>
            <a:chExt cx="2647514" cy="822960"/>
          </a:xfrm>
        </p:grpSpPr>
        <p:sp>
          <p:nvSpPr>
            <p:cNvPr id="125" name="7-Point Star 124">
              <a:extLst>
                <a:ext uri="{FF2B5EF4-FFF2-40B4-BE49-F238E27FC236}">
                  <a16:creationId xmlns:a16="http://schemas.microsoft.com/office/drawing/2014/main" id="{46D7EE0B-F0AA-4641-8433-038FC64528F4}"/>
                </a:ext>
              </a:extLst>
            </p:cNvPr>
            <p:cNvSpPr>
              <a:spLocks noChangeAspect="1"/>
            </p:cNvSpPr>
            <p:nvPr/>
          </p:nvSpPr>
          <p:spPr>
            <a:xfrm>
              <a:off x="8582243" y="37795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7" name="7-Point Star 126">
              <a:extLst>
                <a:ext uri="{FF2B5EF4-FFF2-40B4-BE49-F238E27FC236}">
                  <a16:creationId xmlns:a16="http://schemas.microsoft.com/office/drawing/2014/main" id="{81CBF86B-2A40-6349-AE76-2AFAC1B9FD4B}"/>
                </a:ext>
              </a:extLst>
            </p:cNvPr>
            <p:cNvSpPr>
              <a:spLocks noChangeAspect="1"/>
            </p:cNvSpPr>
            <p:nvPr/>
          </p:nvSpPr>
          <p:spPr>
            <a:xfrm>
              <a:off x="8991600" y="41148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8" name="7-Point Star 127">
              <a:extLst>
                <a:ext uri="{FF2B5EF4-FFF2-40B4-BE49-F238E27FC236}">
                  <a16:creationId xmlns:a16="http://schemas.microsoft.com/office/drawing/2014/main" id="{434B3BE9-011F-3244-B785-F1DE54AF42D4}"/>
                </a:ext>
              </a:extLst>
            </p:cNvPr>
            <p:cNvSpPr>
              <a:spLocks noChangeAspect="1"/>
            </p:cNvSpPr>
            <p:nvPr/>
          </p:nvSpPr>
          <p:spPr>
            <a:xfrm>
              <a:off x="8458200" y="44196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29" name="7-Point Star 128">
              <a:extLst>
                <a:ext uri="{FF2B5EF4-FFF2-40B4-BE49-F238E27FC236}">
                  <a16:creationId xmlns:a16="http://schemas.microsoft.com/office/drawing/2014/main" id="{8C5CF86B-1BC8-C64B-9E19-10D22049BA11}"/>
                </a:ext>
              </a:extLst>
            </p:cNvPr>
            <p:cNvSpPr>
              <a:spLocks noChangeAspect="1"/>
            </p:cNvSpPr>
            <p:nvPr/>
          </p:nvSpPr>
          <p:spPr>
            <a:xfrm>
              <a:off x="6524843" y="438912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sp>
          <p:nvSpPr>
            <p:cNvPr id="130" name="7-Point Star 129">
              <a:extLst>
                <a:ext uri="{FF2B5EF4-FFF2-40B4-BE49-F238E27FC236}">
                  <a16:creationId xmlns:a16="http://schemas.microsoft.com/office/drawing/2014/main" id="{AA8DAE41-864E-4146-9CD5-48EBF849BC8B}"/>
                </a:ext>
              </a:extLst>
            </p:cNvPr>
            <p:cNvSpPr>
              <a:spLocks noChangeAspect="1"/>
            </p:cNvSpPr>
            <p:nvPr/>
          </p:nvSpPr>
          <p:spPr>
            <a:xfrm>
              <a:off x="6829643" y="3886200"/>
              <a:ext cx="180757" cy="182880"/>
            </a:xfrm>
            <a:prstGeom prst="star7">
              <a:avLst/>
            </a:prstGeom>
            <a:solidFill>
              <a:srgbClr val="002060">
                <a:alpha val="51000"/>
              </a:srgbClr>
            </a:solidFill>
            <a:ln>
              <a:solidFill>
                <a:srgbClr val="002060"/>
              </a:solidFill>
            </a:ln>
          </p:spPr>
          <p:txBody>
            <a:bodyPr rtlCol="0" anchor="ctr"/>
            <a:lstStyle/>
            <a:p>
              <a:pPr algn="ctr"/>
              <a:endParaRPr lang="en-US" dirty="0"/>
            </a:p>
          </p:txBody>
        </p:sp>
        <p:cxnSp>
          <p:nvCxnSpPr>
            <p:cNvPr id="173" name="Straight Connector 172">
              <a:extLst>
                <a:ext uri="{FF2B5EF4-FFF2-40B4-BE49-F238E27FC236}">
                  <a16:creationId xmlns:a16="http://schemas.microsoft.com/office/drawing/2014/main" id="{F21A72CA-DDA1-0544-9F0E-81806AECCA16}"/>
                </a:ext>
              </a:extLst>
            </p:cNvPr>
            <p:cNvCxnSpPr>
              <a:cxnSpLocks/>
              <a:stCxn id="129" idx="0"/>
              <a:endCxn id="125" idx="4"/>
            </p:cNvCxnSpPr>
            <p:nvPr/>
          </p:nvCxnSpPr>
          <p:spPr bwMode="auto">
            <a:xfrm flipV="1">
              <a:off x="6687700" y="3897131"/>
              <a:ext cx="1894543" cy="52821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3" name="Straight Connector 182">
              <a:extLst>
                <a:ext uri="{FF2B5EF4-FFF2-40B4-BE49-F238E27FC236}">
                  <a16:creationId xmlns:a16="http://schemas.microsoft.com/office/drawing/2014/main" id="{24D98724-66F1-174F-A25D-3A3D067D2309}"/>
                </a:ext>
              </a:extLst>
            </p:cNvPr>
            <p:cNvCxnSpPr>
              <a:cxnSpLocks/>
              <a:stCxn id="129" idx="0"/>
              <a:endCxn id="130" idx="2"/>
            </p:cNvCxnSpPr>
            <p:nvPr/>
          </p:nvCxnSpPr>
          <p:spPr bwMode="auto">
            <a:xfrm flipV="1">
              <a:off x="6687700" y="4069081"/>
              <a:ext cx="272543" cy="356261"/>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88" name="Straight Connector 187">
              <a:extLst>
                <a:ext uri="{FF2B5EF4-FFF2-40B4-BE49-F238E27FC236}">
                  <a16:creationId xmlns:a16="http://schemas.microsoft.com/office/drawing/2014/main" id="{64CBE22F-4A25-0C48-BC26-96F381F048A3}"/>
                </a:ext>
              </a:extLst>
            </p:cNvPr>
            <p:cNvCxnSpPr>
              <a:cxnSpLocks/>
              <a:stCxn id="130" idx="2"/>
              <a:endCxn id="128" idx="4"/>
            </p:cNvCxnSpPr>
            <p:nvPr/>
          </p:nvCxnSpPr>
          <p:spPr bwMode="auto">
            <a:xfrm>
              <a:off x="6960243" y="4069081"/>
              <a:ext cx="1497957" cy="46813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2" name="Straight Connector 191">
              <a:extLst>
                <a:ext uri="{FF2B5EF4-FFF2-40B4-BE49-F238E27FC236}">
                  <a16:creationId xmlns:a16="http://schemas.microsoft.com/office/drawing/2014/main" id="{3632D45F-4DA9-3247-8770-A7E112634867}"/>
                </a:ext>
              </a:extLst>
            </p:cNvPr>
            <p:cNvCxnSpPr>
              <a:cxnSpLocks/>
              <a:stCxn id="127" idx="4"/>
              <a:endCxn id="125" idx="2"/>
            </p:cNvCxnSpPr>
            <p:nvPr/>
          </p:nvCxnSpPr>
          <p:spPr bwMode="auto">
            <a:xfrm flipH="1" flipV="1">
              <a:off x="8712843" y="3962401"/>
              <a:ext cx="278757" cy="27001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cxnSp>
          <p:nvCxnSpPr>
            <p:cNvPr id="195" name="Straight Connector 194">
              <a:extLst>
                <a:ext uri="{FF2B5EF4-FFF2-40B4-BE49-F238E27FC236}">
                  <a16:creationId xmlns:a16="http://schemas.microsoft.com/office/drawing/2014/main" id="{A1913F0E-CD72-C34D-BD7B-A630FFDCBDEF}"/>
                </a:ext>
              </a:extLst>
            </p:cNvPr>
            <p:cNvCxnSpPr>
              <a:cxnSpLocks/>
              <a:stCxn id="127" idx="4"/>
              <a:endCxn id="128" idx="1"/>
            </p:cNvCxnSpPr>
            <p:nvPr/>
          </p:nvCxnSpPr>
          <p:spPr bwMode="auto">
            <a:xfrm flipH="1">
              <a:off x="8638957" y="4232411"/>
              <a:ext cx="352643" cy="304800"/>
            </a:xfrm>
            <a:prstGeom prst="line">
              <a:avLst/>
            </a:prstGeom>
            <a:solidFill>
              <a:srgbClr val="FFFFCC"/>
            </a:solidFill>
            <a:ln w="9525" cap="flat" cmpd="sng" algn="ctr">
              <a:solidFill>
                <a:srgbClr val="002060">
                  <a:alpha val="40000"/>
                </a:srgbClr>
              </a:solidFill>
              <a:prstDash val="solid"/>
              <a:round/>
              <a:headEnd type="none" w="med" len="med"/>
              <a:tailEnd type="none"/>
            </a:ln>
            <a:effectLst/>
          </p:spPr>
        </p:cxnSp>
      </p:grpSp>
      <p:grpSp>
        <p:nvGrpSpPr>
          <p:cNvPr id="198" name="Group 197">
            <a:extLst>
              <a:ext uri="{FF2B5EF4-FFF2-40B4-BE49-F238E27FC236}">
                <a16:creationId xmlns:a16="http://schemas.microsoft.com/office/drawing/2014/main" id="{EA0AB111-68BD-2E49-83D9-719CDA751F34}"/>
              </a:ext>
            </a:extLst>
          </p:cNvPr>
          <p:cNvGrpSpPr/>
          <p:nvPr/>
        </p:nvGrpSpPr>
        <p:grpSpPr>
          <a:xfrm>
            <a:off x="8712201" y="1722120"/>
            <a:ext cx="1780957" cy="1402080"/>
            <a:chOff x="7010400" y="1722120"/>
            <a:chExt cx="1780957" cy="1402080"/>
          </a:xfrm>
        </p:grpSpPr>
        <p:sp>
          <p:nvSpPr>
            <p:cNvPr id="119" name="7-Point Star 118">
              <a:extLst>
                <a:ext uri="{FF2B5EF4-FFF2-40B4-BE49-F238E27FC236}">
                  <a16:creationId xmlns:a16="http://schemas.microsoft.com/office/drawing/2014/main" id="{F737B1FB-82BD-1441-91C9-9A639F230F6C}"/>
                </a:ext>
              </a:extLst>
            </p:cNvPr>
            <p:cNvSpPr>
              <a:spLocks noChangeAspect="1"/>
            </p:cNvSpPr>
            <p:nvPr/>
          </p:nvSpPr>
          <p:spPr>
            <a:xfrm>
              <a:off x="7515443" y="1798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0" name="7-Point Star 119">
              <a:extLst>
                <a:ext uri="{FF2B5EF4-FFF2-40B4-BE49-F238E27FC236}">
                  <a16:creationId xmlns:a16="http://schemas.microsoft.com/office/drawing/2014/main" id="{B597E7BA-1E0E-8C4E-ABBC-A84AD0D5DF05}"/>
                </a:ext>
              </a:extLst>
            </p:cNvPr>
            <p:cNvSpPr>
              <a:spLocks noChangeAspect="1"/>
            </p:cNvSpPr>
            <p:nvPr/>
          </p:nvSpPr>
          <p:spPr>
            <a:xfrm>
              <a:off x="7972643" y="1722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1" name="7-Point Star 120">
              <a:extLst>
                <a:ext uri="{FF2B5EF4-FFF2-40B4-BE49-F238E27FC236}">
                  <a16:creationId xmlns:a16="http://schemas.microsoft.com/office/drawing/2014/main" id="{5FF57245-6224-BB48-9C99-0CE585722C20}"/>
                </a:ext>
              </a:extLst>
            </p:cNvPr>
            <p:cNvSpPr>
              <a:spLocks noChangeAspect="1"/>
            </p:cNvSpPr>
            <p:nvPr/>
          </p:nvSpPr>
          <p:spPr>
            <a:xfrm>
              <a:off x="8610600" y="2331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2" name="7-Point Star 121">
              <a:extLst>
                <a:ext uri="{FF2B5EF4-FFF2-40B4-BE49-F238E27FC236}">
                  <a16:creationId xmlns:a16="http://schemas.microsoft.com/office/drawing/2014/main" id="{2B5FD8EE-0AA4-8641-A9B1-CE419B82B456}"/>
                </a:ext>
              </a:extLst>
            </p:cNvPr>
            <p:cNvSpPr>
              <a:spLocks noChangeAspect="1"/>
            </p:cNvSpPr>
            <p:nvPr/>
          </p:nvSpPr>
          <p:spPr>
            <a:xfrm>
              <a:off x="8429843" y="19507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3" name="7-Point Star 122">
              <a:extLst>
                <a:ext uri="{FF2B5EF4-FFF2-40B4-BE49-F238E27FC236}">
                  <a16:creationId xmlns:a16="http://schemas.microsoft.com/office/drawing/2014/main" id="{60F1993B-164E-E049-8E6C-7EDDFA2CE73D}"/>
                </a:ext>
              </a:extLst>
            </p:cNvPr>
            <p:cNvSpPr>
              <a:spLocks noChangeAspect="1"/>
            </p:cNvSpPr>
            <p:nvPr/>
          </p:nvSpPr>
          <p:spPr>
            <a:xfrm>
              <a:off x="7010400" y="29413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sp>
          <p:nvSpPr>
            <p:cNvPr id="124" name="7-Point Star 123">
              <a:extLst>
                <a:ext uri="{FF2B5EF4-FFF2-40B4-BE49-F238E27FC236}">
                  <a16:creationId xmlns:a16="http://schemas.microsoft.com/office/drawing/2014/main" id="{10647815-4A41-3E46-BB05-21AB2B10B172}"/>
                </a:ext>
              </a:extLst>
            </p:cNvPr>
            <p:cNvSpPr>
              <a:spLocks noChangeAspect="1"/>
            </p:cNvSpPr>
            <p:nvPr/>
          </p:nvSpPr>
          <p:spPr>
            <a:xfrm>
              <a:off x="7667843" y="2865120"/>
              <a:ext cx="180757" cy="182880"/>
            </a:xfrm>
            <a:prstGeom prst="star7">
              <a:avLst/>
            </a:prstGeom>
            <a:solidFill>
              <a:srgbClr val="C00000">
                <a:alpha val="51000"/>
              </a:srgbClr>
            </a:solidFill>
            <a:ln>
              <a:solidFill>
                <a:srgbClr val="C00000"/>
              </a:solidFill>
            </a:ln>
          </p:spPr>
          <p:txBody>
            <a:bodyPr rtlCol="0" anchor="ctr"/>
            <a:lstStyle/>
            <a:p>
              <a:pPr algn="ctr"/>
              <a:endParaRPr lang="en-US" dirty="0"/>
            </a:p>
          </p:txBody>
        </p:sp>
      </p:grpSp>
      <p:grpSp>
        <p:nvGrpSpPr>
          <p:cNvPr id="171" name="Group 170">
            <a:extLst>
              <a:ext uri="{FF2B5EF4-FFF2-40B4-BE49-F238E27FC236}">
                <a16:creationId xmlns:a16="http://schemas.microsoft.com/office/drawing/2014/main" id="{E7037E6B-9717-D142-A032-416354211528}"/>
              </a:ext>
            </a:extLst>
          </p:cNvPr>
          <p:cNvGrpSpPr/>
          <p:nvPr/>
        </p:nvGrpSpPr>
        <p:grpSpPr>
          <a:xfrm>
            <a:off x="2422652" y="1981200"/>
            <a:ext cx="3103955" cy="2261166"/>
            <a:chOff x="720851" y="1981200"/>
            <a:chExt cx="3103955" cy="2261166"/>
          </a:xfrm>
        </p:grpSpPr>
        <p:cxnSp>
          <p:nvCxnSpPr>
            <p:cNvPr id="136" name="Straight Connector 135">
              <a:extLst>
                <a:ext uri="{FF2B5EF4-FFF2-40B4-BE49-F238E27FC236}">
                  <a16:creationId xmlns:a16="http://schemas.microsoft.com/office/drawing/2014/main" id="{809B8FEA-1B5B-CF4C-AB93-23A079CBC60D}"/>
                </a:ext>
              </a:extLst>
            </p:cNvPr>
            <p:cNvCxnSpPr>
              <a:stCxn id="113" idx="6"/>
              <a:endCxn id="118" idx="3"/>
            </p:cNvCxnSpPr>
            <p:nvPr/>
          </p:nvCxnSpPr>
          <p:spPr bwMode="auto">
            <a:xfrm flipV="1">
              <a:off x="3244567" y="2164081"/>
              <a:ext cx="158390" cy="1663873"/>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2" name="Straight Connector 151">
              <a:extLst>
                <a:ext uri="{FF2B5EF4-FFF2-40B4-BE49-F238E27FC236}">
                  <a16:creationId xmlns:a16="http://schemas.microsoft.com/office/drawing/2014/main" id="{203C5DEC-7ED0-9E4E-8464-D07F7551403B}"/>
                </a:ext>
              </a:extLst>
            </p:cNvPr>
            <p:cNvCxnSpPr>
              <a:cxnSpLocks/>
              <a:stCxn id="113" idx="6"/>
              <a:endCxn id="109" idx="1"/>
            </p:cNvCxnSpPr>
            <p:nvPr/>
          </p:nvCxnSpPr>
          <p:spPr bwMode="auto">
            <a:xfrm flipH="1" flipV="1">
              <a:off x="1295400" y="2429782"/>
              <a:ext cx="1949167" cy="1398172"/>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sp>
          <p:nvSpPr>
            <p:cNvPr id="109" name="7-Point Star 108">
              <a:extLst>
                <a:ext uri="{FF2B5EF4-FFF2-40B4-BE49-F238E27FC236}">
                  <a16:creationId xmlns:a16="http://schemas.microsoft.com/office/drawing/2014/main" id="{82D59D08-594D-4B47-A3F3-EA606EC63E80}"/>
                </a:ext>
              </a:extLst>
            </p:cNvPr>
            <p:cNvSpPr>
              <a:spLocks noChangeAspect="1"/>
            </p:cNvSpPr>
            <p:nvPr/>
          </p:nvSpPr>
          <p:spPr>
            <a:xfrm>
              <a:off x="1114643" y="2312171"/>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1" name="7-Point Star 110">
              <a:extLst>
                <a:ext uri="{FF2B5EF4-FFF2-40B4-BE49-F238E27FC236}">
                  <a16:creationId xmlns:a16="http://schemas.microsoft.com/office/drawing/2014/main" id="{B70CB6BF-2F1D-B742-A8D6-02E448D60AE7}"/>
                </a:ext>
              </a:extLst>
            </p:cNvPr>
            <p:cNvSpPr>
              <a:spLocks noChangeAspect="1"/>
            </p:cNvSpPr>
            <p:nvPr/>
          </p:nvSpPr>
          <p:spPr>
            <a:xfrm>
              <a:off x="2622313" y="2318803"/>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2" name="7-Point Star 111">
              <a:extLst>
                <a:ext uri="{FF2B5EF4-FFF2-40B4-BE49-F238E27FC236}">
                  <a16:creationId xmlns:a16="http://schemas.microsoft.com/office/drawing/2014/main" id="{B5A00432-0BB0-F643-94D9-1E9DE7E24DC5}"/>
                </a:ext>
              </a:extLst>
            </p:cNvPr>
            <p:cNvSpPr>
              <a:spLocks noChangeAspect="1"/>
            </p:cNvSpPr>
            <p:nvPr/>
          </p:nvSpPr>
          <p:spPr>
            <a:xfrm>
              <a:off x="2105243" y="21336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3" name="7-Point Star 112">
              <a:extLst>
                <a:ext uri="{FF2B5EF4-FFF2-40B4-BE49-F238E27FC236}">
                  <a16:creationId xmlns:a16="http://schemas.microsoft.com/office/drawing/2014/main" id="{5C5D6BAE-0FC5-714A-9D0C-B3F9FF9E2D6F}"/>
                </a:ext>
              </a:extLst>
            </p:cNvPr>
            <p:cNvSpPr>
              <a:spLocks noChangeAspect="1"/>
            </p:cNvSpPr>
            <p:nvPr/>
          </p:nvSpPr>
          <p:spPr>
            <a:xfrm>
              <a:off x="3154188" y="3827954"/>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4" name="7-Point Star 113">
              <a:extLst>
                <a:ext uri="{FF2B5EF4-FFF2-40B4-BE49-F238E27FC236}">
                  <a16:creationId xmlns:a16="http://schemas.microsoft.com/office/drawing/2014/main" id="{B3677337-A2AA-0D44-B959-53E7F7914FB9}"/>
                </a:ext>
              </a:extLst>
            </p:cNvPr>
            <p:cNvSpPr>
              <a:spLocks noChangeAspect="1"/>
            </p:cNvSpPr>
            <p:nvPr/>
          </p:nvSpPr>
          <p:spPr>
            <a:xfrm>
              <a:off x="720851" y="358681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5" name="7-Point Star 114">
              <a:extLst>
                <a:ext uri="{FF2B5EF4-FFF2-40B4-BE49-F238E27FC236}">
                  <a16:creationId xmlns:a16="http://schemas.microsoft.com/office/drawing/2014/main" id="{E4C2055F-F292-F644-A2E7-A4BDB7BAB38D}"/>
                </a:ext>
              </a:extLst>
            </p:cNvPr>
            <p:cNvSpPr>
              <a:spLocks noChangeAspect="1"/>
            </p:cNvSpPr>
            <p:nvPr/>
          </p:nvSpPr>
          <p:spPr>
            <a:xfrm>
              <a:off x="1447800" y="362712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6" name="7-Point Star 115">
              <a:extLst>
                <a:ext uri="{FF2B5EF4-FFF2-40B4-BE49-F238E27FC236}">
                  <a16:creationId xmlns:a16="http://schemas.microsoft.com/office/drawing/2014/main" id="{AE260B48-D5D6-674C-9FF7-4E22DDCB711E}"/>
                </a:ext>
              </a:extLst>
            </p:cNvPr>
            <p:cNvSpPr>
              <a:spLocks noChangeAspect="1"/>
            </p:cNvSpPr>
            <p:nvPr/>
          </p:nvSpPr>
          <p:spPr>
            <a:xfrm>
              <a:off x="3644049" y="2763958"/>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7" name="7-Point Star 116">
              <a:extLst>
                <a:ext uri="{FF2B5EF4-FFF2-40B4-BE49-F238E27FC236}">
                  <a16:creationId xmlns:a16="http://schemas.microsoft.com/office/drawing/2014/main" id="{68177B8E-B5AB-F84D-A89A-B6C1A32D6C2C}"/>
                </a:ext>
              </a:extLst>
            </p:cNvPr>
            <p:cNvSpPr>
              <a:spLocks noChangeAspect="1"/>
            </p:cNvSpPr>
            <p:nvPr/>
          </p:nvSpPr>
          <p:spPr>
            <a:xfrm>
              <a:off x="2243077" y="4059486"/>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sp>
          <p:nvSpPr>
            <p:cNvPr id="118" name="7-Point Star 117">
              <a:extLst>
                <a:ext uri="{FF2B5EF4-FFF2-40B4-BE49-F238E27FC236}">
                  <a16:creationId xmlns:a16="http://schemas.microsoft.com/office/drawing/2014/main" id="{702639BB-6B8E-7040-91F5-8B73B50C9046}"/>
                </a:ext>
              </a:extLst>
            </p:cNvPr>
            <p:cNvSpPr>
              <a:spLocks noChangeAspect="1"/>
            </p:cNvSpPr>
            <p:nvPr/>
          </p:nvSpPr>
          <p:spPr>
            <a:xfrm>
              <a:off x="3352800" y="1981200"/>
              <a:ext cx="180757" cy="182880"/>
            </a:xfrm>
            <a:prstGeom prst="star7">
              <a:avLst/>
            </a:prstGeom>
            <a:solidFill>
              <a:srgbClr val="7030A0">
                <a:alpha val="51000"/>
              </a:srgbClr>
            </a:solidFill>
            <a:ln>
              <a:solidFill>
                <a:srgbClr val="7030A0"/>
              </a:solidFill>
            </a:ln>
          </p:spPr>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21BCD16D-487B-1F48-B368-6D51F1F22D05}"/>
                </a:ext>
              </a:extLst>
            </p:cNvPr>
            <p:cNvCxnSpPr>
              <a:cxnSpLocks/>
              <a:stCxn id="115" idx="1"/>
              <a:endCxn id="118" idx="3"/>
            </p:cNvCxnSpPr>
            <p:nvPr/>
          </p:nvCxnSpPr>
          <p:spPr bwMode="auto">
            <a:xfrm flipV="1">
              <a:off x="1628557" y="2164081"/>
              <a:ext cx="1774400" cy="158065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0" name="Straight Connector 139">
              <a:extLst>
                <a:ext uri="{FF2B5EF4-FFF2-40B4-BE49-F238E27FC236}">
                  <a16:creationId xmlns:a16="http://schemas.microsoft.com/office/drawing/2014/main" id="{BC4F1A18-726B-D846-9EA5-91D05E1C257B}"/>
                </a:ext>
              </a:extLst>
            </p:cNvPr>
            <p:cNvCxnSpPr>
              <a:cxnSpLocks/>
              <a:endCxn id="116" idx="4"/>
            </p:cNvCxnSpPr>
            <p:nvPr/>
          </p:nvCxnSpPr>
          <p:spPr bwMode="auto">
            <a:xfrm>
              <a:off x="2783087" y="2470983"/>
              <a:ext cx="860962" cy="410586"/>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3" name="Straight Connector 142">
              <a:extLst>
                <a:ext uri="{FF2B5EF4-FFF2-40B4-BE49-F238E27FC236}">
                  <a16:creationId xmlns:a16="http://schemas.microsoft.com/office/drawing/2014/main" id="{E4F413AC-658B-714E-9DD4-F5A9EC213EC1}"/>
                </a:ext>
              </a:extLst>
            </p:cNvPr>
            <p:cNvCxnSpPr>
              <a:cxnSpLocks/>
              <a:stCxn id="117" idx="0"/>
              <a:endCxn id="116" idx="4"/>
            </p:cNvCxnSpPr>
            <p:nvPr/>
          </p:nvCxnSpPr>
          <p:spPr bwMode="auto">
            <a:xfrm flipV="1">
              <a:off x="2405934" y="2881569"/>
              <a:ext cx="1238115" cy="1214139"/>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6" name="Straight Connector 145">
              <a:extLst>
                <a:ext uri="{FF2B5EF4-FFF2-40B4-BE49-F238E27FC236}">
                  <a16:creationId xmlns:a16="http://schemas.microsoft.com/office/drawing/2014/main" id="{019E83B8-724C-8040-81E2-B46FAE1CD341}"/>
                </a:ext>
              </a:extLst>
            </p:cNvPr>
            <p:cNvCxnSpPr>
              <a:cxnSpLocks/>
              <a:stCxn id="109" idx="1"/>
              <a:endCxn id="112" idx="4"/>
            </p:cNvCxnSpPr>
            <p:nvPr/>
          </p:nvCxnSpPr>
          <p:spPr bwMode="auto">
            <a:xfrm flipV="1">
              <a:off x="1295400" y="2251211"/>
              <a:ext cx="809843" cy="17857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49" name="Straight Connector 148">
              <a:extLst>
                <a:ext uri="{FF2B5EF4-FFF2-40B4-BE49-F238E27FC236}">
                  <a16:creationId xmlns:a16="http://schemas.microsoft.com/office/drawing/2014/main" id="{28A3D549-F8F8-CB4A-ADE2-1C2C48FBEE83}"/>
                </a:ext>
              </a:extLst>
            </p:cNvPr>
            <p:cNvCxnSpPr>
              <a:cxnSpLocks/>
              <a:stCxn id="114" idx="0"/>
            </p:cNvCxnSpPr>
            <p:nvPr/>
          </p:nvCxnSpPr>
          <p:spPr bwMode="auto">
            <a:xfrm flipV="1">
              <a:off x="883708" y="2250011"/>
              <a:ext cx="1221535" cy="1373021"/>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59" name="Straight Connector 158">
              <a:extLst>
                <a:ext uri="{FF2B5EF4-FFF2-40B4-BE49-F238E27FC236}">
                  <a16:creationId xmlns:a16="http://schemas.microsoft.com/office/drawing/2014/main" id="{F0D7685A-1B6E-9644-9931-6CE722EFB534}"/>
                </a:ext>
              </a:extLst>
            </p:cNvPr>
            <p:cNvCxnSpPr>
              <a:cxnSpLocks/>
              <a:stCxn id="115" idx="1"/>
              <a:endCxn id="117" idx="5"/>
            </p:cNvCxnSpPr>
            <p:nvPr/>
          </p:nvCxnSpPr>
          <p:spPr bwMode="auto">
            <a:xfrm>
              <a:off x="1628557" y="3744731"/>
              <a:ext cx="632420" cy="350977"/>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cxnSp>
          <p:nvCxnSpPr>
            <p:cNvPr id="168" name="Straight Connector 167">
              <a:extLst>
                <a:ext uri="{FF2B5EF4-FFF2-40B4-BE49-F238E27FC236}">
                  <a16:creationId xmlns:a16="http://schemas.microsoft.com/office/drawing/2014/main" id="{7C97F00E-7D58-2940-AFEF-7B83E17524F2}"/>
                </a:ext>
              </a:extLst>
            </p:cNvPr>
            <p:cNvCxnSpPr>
              <a:cxnSpLocks/>
              <a:stCxn id="114" idx="1"/>
              <a:endCxn id="115" idx="4"/>
            </p:cNvCxnSpPr>
            <p:nvPr/>
          </p:nvCxnSpPr>
          <p:spPr bwMode="auto">
            <a:xfrm>
              <a:off x="901608" y="3704421"/>
              <a:ext cx="546192" cy="40310"/>
            </a:xfrm>
            <a:prstGeom prst="line">
              <a:avLst/>
            </a:prstGeom>
            <a:solidFill>
              <a:srgbClr val="FFFFCC"/>
            </a:solidFill>
            <a:ln w="9525" cap="flat" cmpd="sng" algn="ctr">
              <a:solidFill>
                <a:srgbClr val="7030A0">
                  <a:alpha val="40000"/>
                </a:srgbClr>
              </a:solidFill>
              <a:prstDash val="solid"/>
              <a:round/>
              <a:headEnd type="none" w="med" len="med"/>
              <a:tailEnd type="none"/>
            </a:ln>
            <a:effectLst/>
          </p:spPr>
        </p:cxnSp>
      </p:grpSp>
      <p:grpSp>
        <p:nvGrpSpPr>
          <p:cNvPr id="18" name="Group 17">
            <a:extLst>
              <a:ext uri="{FF2B5EF4-FFF2-40B4-BE49-F238E27FC236}">
                <a16:creationId xmlns:a16="http://schemas.microsoft.com/office/drawing/2014/main" id="{4B4D9C40-7271-0B47-B5CE-1A71B35E93AC}"/>
              </a:ext>
            </a:extLst>
          </p:cNvPr>
          <p:cNvGrpSpPr/>
          <p:nvPr/>
        </p:nvGrpSpPr>
        <p:grpSpPr>
          <a:xfrm>
            <a:off x="2082802" y="1796140"/>
            <a:ext cx="3962399" cy="2743200"/>
            <a:chOff x="381000" y="1905000"/>
            <a:chExt cx="3962399" cy="2743200"/>
          </a:xfrm>
        </p:grpSpPr>
        <p:sp>
          <p:nvSpPr>
            <p:cNvPr id="4" name="TextBox 3">
              <a:extLst>
                <a:ext uri="{FF2B5EF4-FFF2-40B4-BE49-F238E27FC236}">
                  <a16:creationId xmlns:a16="http://schemas.microsoft.com/office/drawing/2014/main" id="{13DE1DF1-BA64-A945-A70D-AED4A1202545}"/>
                </a:ext>
              </a:extLst>
            </p:cNvPr>
            <p:cNvSpPr txBox="1"/>
            <p:nvPr/>
          </p:nvSpPr>
          <p:spPr>
            <a:xfrm>
              <a:off x="1143000" y="2743200"/>
              <a:ext cx="2144753" cy="867930"/>
            </a:xfrm>
            <a:prstGeom prst="rect">
              <a:avLst/>
            </a:prstGeom>
            <a:noFill/>
          </p:spPr>
          <p:txBody>
            <a:bodyPr wrap="none" rtlCol="0">
              <a:spAutoFit/>
            </a:bodyPr>
            <a:lstStyle/>
            <a:p>
              <a:r>
                <a:rPr lang="en-US" dirty="0">
                  <a:solidFill>
                    <a:srgbClr val="7030A0"/>
                  </a:solidFill>
                </a:rPr>
                <a:t>Typical TENA</a:t>
              </a:r>
              <a:br>
                <a:rPr lang="en-US" dirty="0">
                  <a:solidFill>
                    <a:srgbClr val="7030A0"/>
                  </a:solidFill>
                </a:rPr>
              </a:br>
              <a:r>
                <a:rPr lang="en-US" dirty="0">
                  <a:solidFill>
                    <a:srgbClr val="7030A0"/>
                  </a:solidFill>
                </a:rPr>
                <a:t>Execution</a:t>
              </a:r>
            </a:p>
          </p:txBody>
        </p:sp>
        <p:sp>
          <p:nvSpPr>
            <p:cNvPr id="3" name="Cloud 2">
              <a:extLst>
                <a:ext uri="{FF2B5EF4-FFF2-40B4-BE49-F238E27FC236}">
                  <a16:creationId xmlns:a16="http://schemas.microsoft.com/office/drawing/2014/main" id="{00A96502-E900-DB43-8B33-6DA4325DE179}"/>
                </a:ext>
              </a:extLst>
            </p:cNvPr>
            <p:cNvSpPr/>
            <p:nvPr/>
          </p:nvSpPr>
          <p:spPr>
            <a:xfrm>
              <a:off x="381000" y="1905000"/>
              <a:ext cx="3962399" cy="2743200"/>
            </a:xfrm>
            <a:prstGeom prst="cloud">
              <a:avLst/>
            </a:prstGeom>
            <a:solidFill>
              <a:srgbClr val="E6E6FF">
                <a:alpha val="40000"/>
              </a:srgbClr>
            </a:solidFill>
            <a:ln>
              <a:solidFill>
                <a:srgbClr val="7030A0"/>
              </a:solidFill>
            </a:ln>
          </p:spPr>
          <p:txBody>
            <a:bodyPr rtlCol="0" anchor="ctr"/>
            <a:lstStyle/>
            <a:p>
              <a:pPr algn="ctr"/>
              <a:endParaRPr lang="en-US" dirty="0">
                <a:solidFill>
                  <a:srgbClr val="7030A0"/>
                </a:solidFill>
              </a:endParaRPr>
            </a:p>
          </p:txBody>
        </p:sp>
      </p:grpSp>
      <p:sp>
        <p:nvSpPr>
          <p:cNvPr id="2" name="Title 1"/>
          <p:cNvSpPr>
            <a:spLocks noGrp="1"/>
          </p:cNvSpPr>
          <p:nvPr>
            <p:ph type="title"/>
          </p:nvPr>
        </p:nvSpPr>
        <p:spPr/>
        <p:txBody>
          <a:bodyPr>
            <a:normAutofit/>
          </a:bodyPr>
          <a:lstStyle/>
          <a:p>
            <a:r>
              <a:rPr lang="en-US" dirty="0"/>
              <a:t>TENA Interoperability </a:t>
            </a:r>
            <a:br>
              <a:rPr lang="en-US" dirty="0"/>
            </a:br>
            <a:r>
              <a:rPr lang="en-US" dirty="0"/>
              <a:t>Architecture Illustration</a:t>
            </a:r>
          </a:p>
        </p:txBody>
      </p:sp>
      <p:sp>
        <p:nvSpPr>
          <p:cNvPr id="6" name="Cube 5">
            <a:extLst>
              <a:ext uri="{FF2B5EF4-FFF2-40B4-BE49-F238E27FC236}">
                <a16:creationId xmlns:a16="http://schemas.microsoft.com/office/drawing/2014/main" id="{548CB7AA-3935-4045-A50C-11A129A74784}"/>
              </a:ext>
            </a:extLst>
          </p:cNvPr>
          <p:cNvSpPr/>
          <p:nvPr/>
        </p:nvSpPr>
        <p:spPr>
          <a:xfrm>
            <a:off x="6580578" y="2121002"/>
            <a:ext cx="1219200" cy="685800"/>
          </a:xfrm>
          <a:prstGeom prst="cube">
            <a:avLst/>
          </a:prstGeom>
          <a:solidFill>
            <a:schemeClr val="accent2">
              <a:lumMod val="20000"/>
              <a:lumOff val="80000"/>
            </a:schemeClr>
          </a:solidFill>
          <a:ln>
            <a:solidFill>
              <a:srgbClr val="C00000"/>
            </a:solidFill>
          </a:ln>
        </p:spPr>
        <p:txBody>
          <a:bodyPr rtlCol="0" anchor="ctr"/>
          <a:lstStyle/>
          <a:p>
            <a:pPr algn="ctr"/>
            <a:r>
              <a:rPr lang="en-US" sz="1600" dirty="0">
                <a:solidFill>
                  <a:srgbClr val="C00000"/>
                </a:solidFill>
              </a:rPr>
              <a:t>Gateway</a:t>
            </a:r>
          </a:p>
        </p:txBody>
      </p:sp>
      <p:sp>
        <p:nvSpPr>
          <p:cNvPr id="7" name="Cloud 6">
            <a:extLst>
              <a:ext uri="{FF2B5EF4-FFF2-40B4-BE49-F238E27FC236}">
                <a16:creationId xmlns:a16="http://schemas.microsoft.com/office/drawing/2014/main" id="{33758E70-0B0F-0547-B1D3-606BB418B57F}"/>
              </a:ext>
            </a:extLst>
          </p:cNvPr>
          <p:cNvSpPr/>
          <p:nvPr/>
        </p:nvSpPr>
        <p:spPr>
          <a:xfrm>
            <a:off x="8146143" y="1643741"/>
            <a:ext cx="2590799" cy="1623435"/>
          </a:xfrm>
          <a:prstGeom prst="cloud">
            <a:avLst/>
          </a:prstGeom>
          <a:solidFill>
            <a:schemeClr val="accent2">
              <a:lumMod val="20000"/>
              <a:lumOff val="80000"/>
              <a:alpha val="40000"/>
            </a:schemeClr>
          </a:solidFill>
          <a:ln>
            <a:solidFill>
              <a:srgbClr val="C00000"/>
            </a:solidFill>
          </a:ln>
        </p:spPr>
        <p:txBody>
          <a:bodyPr rtlCol="0" anchor="ctr"/>
          <a:lstStyle/>
          <a:p>
            <a:pPr algn="ctr"/>
            <a:r>
              <a:rPr lang="en-US" sz="2000" dirty="0">
                <a:solidFill>
                  <a:srgbClr val="C00000"/>
                </a:solidFill>
              </a:rPr>
              <a:t>Different Protocols</a:t>
            </a:r>
          </a:p>
        </p:txBody>
      </p:sp>
      <p:sp>
        <p:nvSpPr>
          <p:cNvPr id="8" name="Cube 7">
            <a:extLst>
              <a:ext uri="{FF2B5EF4-FFF2-40B4-BE49-F238E27FC236}">
                <a16:creationId xmlns:a16="http://schemas.microsoft.com/office/drawing/2014/main" id="{186B73F5-D46C-1949-BCC9-7ABDE532BF6A}"/>
              </a:ext>
            </a:extLst>
          </p:cNvPr>
          <p:cNvSpPr/>
          <p:nvPr/>
        </p:nvSpPr>
        <p:spPr>
          <a:xfrm>
            <a:off x="6148728" y="3769690"/>
            <a:ext cx="1447800" cy="685800"/>
          </a:xfrm>
          <a:prstGeom prst="cube">
            <a:avLst/>
          </a:prstGeom>
          <a:solidFill>
            <a:schemeClr val="accent5">
              <a:lumMod val="90000"/>
            </a:schemeClr>
          </a:solidFill>
          <a:ln>
            <a:solidFill>
              <a:srgbClr val="000066"/>
            </a:solidFill>
          </a:ln>
        </p:spPr>
        <p:txBody>
          <a:bodyPr rtlCol="0" anchor="ctr"/>
          <a:lstStyle/>
          <a:p>
            <a:pPr algn="ctr"/>
            <a:r>
              <a:rPr lang="en-US" sz="1600" dirty="0" err="1">
                <a:solidFill>
                  <a:srgbClr val="002060"/>
                </a:solidFill>
              </a:rPr>
              <a:t>RelayNode</a:t>
            </a:r>
            <a:endParaRPr lang="en-US" sz="1600" dirty="0">
              <a:solidFill>
                <a:srgbClr val="002060"/>
              </a:solidFill>
            </a:endParaRPr>
          </a:p>
        </p:txBody>
      </p:sp>
      <p:sp>
        <p:nvSpPr>
          <p:cNvPr id="9" name="Cloud 8">
            <a:extLst>
              <a:ext uri="{FF2B5EF4-FFF2-40B4-BE49-F238E27FC236}">
                <a16:creationId xmlns:a16="http://schemas.microsoft.com/office/drawing/2014/main" id="{8FD9AC54-6045-5241-96FF-C03141EB8D5A}"/>
              </a:ext>
            </a:extLst>
          </p:cNvPr>
          <p:cNvSpPr/>
          <p:nvPr/>
        </p:nvSpPr>
        <p:spPr>
          <a:xfrm>
            <a:off x="7950295" y="3645779"/>
            <a:ext cx="3195787" cy="1788463"/>
          </a:xfrm>
          <a:prstGeom prst="cloud">
            <a:avLst/>
          </a:prstGeom>
          <a:solidFill>
            <a:schemeClr val="accent5">
              <a:lumMod val="90000"/>
              <a:alpha val="40000"/>
            </a:schemeClr>
          </a:solidFill>
          <a:ln>
            <a:solidFill>
              <a:srgbClr val="000066"/>
            </a:solidFill>
          </a:ln>
        </p:spPr>
        <p:txBody>
          <a:bodyPr rtlCol="0" anchor="ctr"/>
          <a:lstStyle/>
          <a:p>
            <a:pPr algn="ctr"/>
            <a:r>
              <a:rPr lang="en-US" sz="2000" dirty="0">
                <a:solidFill>
                  <a:srgbClr val="002060"/>
                </a:solidFill>
              </a:rPr>
              <a:t>Different Network Characteristics</a:t>
            </a:r>
          </a:p>
        </p:txBody>
      </p:sp>
      <p:sp>
        <p:nvSpPr>
          <p:cNvPr id="10" name="Cube 9">
            <a:extLst>
              <a:ext uri="{FF2B5EF4-FFF2-40B4-BE49-F238E27FC236}">
                <a16:creationId xmlns:a16="http://schemas.microsoft.com/office/drawing/2014/main" id="{3B088534-D421-FF4C-8C14-743965F5289D}"/>
              </a:ext>
            </a:extLst>
          </p:cNvPr>
          <p:cNvSpPr/>
          <p:nvPr/>
        </p:nvSpPr>
        <p:spPr>
          <a:xfrm>
            <a:off x="4564741" y="4696430"/>
            <a:ext cx="1447800" cy="685800"/>
          </a:xfrm>
          <a:prstGeom prst="cube">
            <a:avLst/>
          </a:prstGeom>
          <a:solidFill>
            <a:srgbClr val="D5FED6"/>
          </a:solidFill>
          <a:ln>
            <a:solidFill>
              <a:srgbClr val="00B050"/>
            </a:solidFill>
          </a:ln>
        </p:spPr>
        <p:txBody>
          <a:bodyPr rtlCol="0" anchor="ctr"/>
          <a:lstStyle/>
          <a:p>
            <a:pPr algn="ctr"/>
            <a:r>
              <a:rPr lang="en-US" sz="1600" dirty="0">
                <a:solidFill>
                  <a:srgbClr val="00B050"/>
                </a:solidFill>
              </a:rPr>
              <a:t>Web Binding</a:t>
            </a:r>
          </a:p>
        </p:txBody>
      </p:sp>
      <p:sp>
        <p:nvSpPr>
          <p:cNvPr id="11" name="Cloud 10">
            <a:extLst>
              <a:ext uri="{FF2B5EF4-FFF2-40B4-BE49-F238E27FC236}">
                <a16:creationId xmlns:a16="http://schemas.microsoft.com/office/drawing/2014/main" id="{9C68D435-FE21-0C4C-96C1-B5DDF1DBBDE3}"/>
              </a:ext>
            </a:extLst>
          </p:cNvPr>
          <p:cNvSpPr/>
          <p:nvPr/>
        </p:nvSpPr>
        <p:spPr>
          <a:xfrm>
            <a:off x="5666202" y="5452800"/>
            <a:ext cx="2776683" cy="1663991"/>
          </a:xfrm>
          <a:prstGeom prst="cloud">
            <a:avLst/>
          </a:prstGeom>
          <a:solidFill>
            <a:srgbClr val="D5FED6">
              <a:alpha val="40000"/>
            </a:srgbClr>
          </a:solidFill>
          <a:ln>
            <a:solidFill>
              <a:srgbClr val="00B050"/>
            </a:solidFill>
          </a:ln>
        </p:spPr>
        <p:txBody>
          <a:bodyPr rtlCol="0" anchor="ctr"/>
          <a:lstStyle/>
          <a:p>
            <a:pPr algn="ctr"/>
            <a:r>
              <a:rPr lang="en-US" sz="2000" dirty="0">
                <a:solidFill>
                  <a:srgbClr val="00B050"/>
                </a:solidFill>
              </a:rPr>
              <a:t>Web Applications</a:t>
            </a:r>
          </a:p>
        </p:txBody>
      </p:sp>
      <p:sp>
        <p:nvSpPr>
          <p:cNvPr id="12" name="Cube 11">
            <a:extLst>
              <a:ext uri="{FF2B5EF4-FFF2-40B4-BE49-F238E27FC236}">
                <a16:creationId xmlns:a16="http://schemas.microsoft.com/office/drawing/2014/main" id="{FADBE1BF-8F61-394B-8641-1F2446011250}"/>
              </a:ext>
            </a:extLst>
          </p:cNvPr>
          <p:cNvSpPr/>
          <p:nvPr/>
        </p:nvSpPr>
        <p:spPr>
          <a:xfrm>
            <a:off x="2262296" y="4696430"/>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Adapter</a:t>
            </a:r>
          </a:p>
        </p:txBody>
      </p:sp>
      <p:sp>
        <p:nvSpPr>
          <p:cNvPr id="13" name="Cube 12">
            <a:extLst>
              <a:ext uri="{FF2B5EF4-FFF2-40B4-BE49-F238E27FC236}">
                <a16:creationId xmlns:a16="http://schemas.microsoft.com/office/drawing/2014/main" id="{2F22B7B6-8CB7-8A44-A611-D1EF8425C831}"/>
              </a:ext>
            </a:extLst>
          </p:cNvPr>
          <p:cNvSpPr/>
          <p:nvPr/>
        </p:nvSpPr>
        <p:spPr>
          <a:xfrm>
            <a:off x="2050142" y="6137074"/>
            <a:ext cx="1447800" cy="685800"/>
          </a:xfrm>
          <a:prstGeom prst="cube">
            <a:avLst/>
          </a:prstGeom>
          <a:solidFill>
            <a:srgbClr val="FFFF99"/>
          </a:solidFill>
          <a:ln>
            <a:solidFill>
              <a:srgbClr val="D7A841"/>
            </a:solidFill>
          </a:ln>
        </p:spPr>
        <p:txBody>
          <a:bodyPr rtlCol="0" anchor="ctr"/>
          <a:lstStyle/>
          <a:p>
            <a:pPr algn="ctr"/>
            <a:r>
              <a:rPr lang="en-US" sz="1600" dirty="0">
                <a:solidFill>
                  <a:srgbClr val="D7A841"/>
                </a:solidFill>
              </a:rPr>
              <a:t>Vendor</a:t>
            </a:r>
            <a:br>
              <a:rPr lang="en-US" sz="1600" dirty="0">
                <a:solidFill>
                  <a:srgbClr val="D7A841"/>
                </a:solidFill>
              </a:rPr>
            </a:br>
            <a:r>
              <a:rPr lang="en-US" sz="1600" dirty="0">
                <a:solidFill>
                  <a:srgbClr val="D7A841"/>
                </a:solidFill>
              </a:rPr>
              <a:t>System</a:t>
            </a:r>
          </a:p>
        </p:txBody>
      </p:sp>
      <p:cxnSp>
        <p:nvCxnSpPr>
          <p:cNvPr id="19" name="Straight Connector 18">
            <a:extLst>
              <a:ext uri="{FF2B5EF4-FFF2-40B4-BE49-F238E27FC236}">
                <a16:creationId xmlns:a16="http://schemas.microsoft.com/office/drawing/2014/main" id="{1A41D454-3A12-DD41-94C6-A7F71E2C4CD6}"/>
              </a:ext>
            </a:extLst>
          </p:cNvPr>
          <p:cNvCxnSpPr>
            <a:cxnSpLocks/>
          </p:cNvCxnSpPr>
          <p:nvPr/>
        </p:nvCxnSpPr>
        <p:spPr bwMode="auto">
          <a:xfrm flipH="1" flipV="1">
            <a:off x="5370286" y="4029959"/>
            <a:ext cx="778443" cy="6423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34" name="Straight Connector 33">
            <a:extLst>
              <a:ext uri="{FF2B5EF4-FFF2-40B4-BE49-F238E27FC236}">
                <a16:creationId xmlns:a16="http://schemas.microsoft.com/office/drawing/2014/main" id="{77196EC7-F544-D247-8C3B-6443698EE18F}"/>
              </a:ext>
            </a:extLst>
          </p:cNvPr>
          <p:cNvCxnSpPr>
            <a:cxnSpLocks/>
            <a:endCxn id="12" idx="3"/>
          </p:cNvCxnSpPr>
          <p:nvPr/>
        </p:nvCxnSpPr>
        <p:spPr bwMode="auto">
          <a:xfrm flipV="1">
            <a:off x="2756613" y="5382231"/>
            <a:ext cx="143858" cy="832929"/>
          </a:xfrm>
          <a:prstGeom prst="line">
            <a:avLst/>
          </a:prstGeom>
          <a:solidFill>
            <a:srgbClr val="FFFFCC"/>
          </a:solidFill>
          <a:ln w="38100" cap="flat" cmpd="sng" algn="ctr">
            <a:solidFill>
              <a:srgbClr val="D7A841"/>
            </a:solidFill>
            <a:prstDash val="solid"/>
            <a:round/>
            <a:headEnd type="oval" w="sm" len="sm"/>
            <a:tailEnd type="oval" w="sm" len="sm"/>
          </a:ln>
          <a:effectLst/>
        </p:spPr>
      </p:cxnSp>
      <p:cxnSp>
        <p:nvCxnSpPr>
          <p:cNvPr id="40" name="Straight Connector 39">
            <a:extLst>
              <a:ext uri="{FF2B5EF4-FFF2-40B4-BE49-F238E27FC236}">
                <a16:creationId xmlns:a16="http://schemas.microsoft.com/office/drawing/2014/main" id="{F7FF8251-B8F1-1A4B-A1BD-EBB31159C47E}"/>
              </a:ext>
            </a:extLst>
          </p:cNvPr>
          <p:cNvCxnSpPr>
            <a:cxnSpLocks/>
          </p:cNvCxnSpPr>
          <p:nvPr/>
        </p:nvCxnSpPr>
        <p:spPr bwMode="auto">
          <a:xfrm flipH="1" flipV="1">
            <a:off x="5666201" y="5400788"/>
            <a:ext cx="300622" cy="345172"/>
          </a:xfrm>
          <a:prstGeom prst="line">
            <a:avLst/>
          </a:prstGeom>
          <a:solidFill>
            <a:srgbClr val="FFFFCC"/>
          </a:solidFill>
          <a:ln w="38100" cap="flat" cmpd="sng" algn="ctr">
            <a:solidFill>
              <a:srgbClr val="00B050"/>
            </a:solidFill>
            <a:prstDash val="solid"/>
            <a:round/>
            <a:headEnd type="oval" w="sm" len="sm"/>
            <a:tailEnd type="oval" w="sm" len="sm"/>
          </a:ln>
          <a:effectLst/>
        </p:spPr>
      </p:cxnSp>
      <p:cxnSp>
        <p:nvCxnSpPr>
          <p:cNvPr id="43" name="Straight Connector 42">
            <a:extLst>
              <a:ext uri="{FF2B5EF4-FFF2-40B4-BE49-F238E27FC236}">
                <a16:creationId xmlns:a16="http://schemas.microsoft.com/office/drawing/2014/main" id="{9C333AC1-BBDB-F04B-9B7B-A0CEDEDF91A1}"/>
              </a:ext>
            </a:extLst>
          </p:cNvPr>
          <p:cNvCxnSpPr>
            <a:cxnSpLocks/>
          </p:cNvCxnSpPr>
          <p:nvPr/>
        </p:nvCxnSpPr>
        <p:spPr bwMode="auto">
          <a:xfrm flipH="1" flipV="1">
            <a:off x="7537048" y="4162725"/>
            <a:ext cx="702453" cy="26750"/>
          </a:xfrm>
          <a:prstGeom prst="line">
            <a:avLst/>
          </a:prstGeom>
          <a:solidFill>
            <a:srgbClr val="FFFFCC"/>
          </a:solidFill>
          <a:ln w="38100" cap="flat" cmpd="sng" algn="ctr">
            <a:solidFill>
              <a:srgbClr val="002060"/>
            </a:solidFill>
            <a:prstDash val="solid"/>
            <a:round/>
            <a:headEnd type="oval" w="sm" len="sm"/>
            <a:tailEnd type="oval" w="sm" len="sm"/>
          </a:ln>
          <a:effectLst/>
        </p:spPr>
      </p:cxnSp>
      <p:cxnSp>
        <p:nvCxnSpPr>
          <p:cNvPr id="44" name="Straight Connector 43">
            <a:extLst>
              <a:ext uri="{FF2B5EF4-FFF2-40B4-BE49-F238E27FC236}">
                <a16:creationId xmlns:a16="http://schemas.microsoft.com/office/drawing/2014/main" id="{084F01A3-579F-CB49-A0B2-EB0C916052AC}"/>
              </a:ext>
            </a:extLst>
          </p:cNvPr>
          <p:cNvCxnSpPr>
            <a:cxnSpLocks/>
          </p:cNvCxnSpPr>
          <p:nvPr/>
        </p:nvCxnSpPr>
        <p:spPr bwMode="auto">
          <a:xfrm flipH="1">
            <a:off x="7732580" y="2454096"/>
            <a:ext cx="435429" cy="34756"/>
          </a:xfrm>
          <a:prstGeom prst="line">
            <a:avLst/>
          </a:prstGeom>
          <a:solidFill>
            <a:srgbClr val="FFFFCC"/>
          </a:solidFill>
          <a:ln w="38100" cap="flat" cmpd="sng" algn="ctr">
            <a:solidFill>
              <a:srgbClr val="C00000"/>
            </a:solidFill>
            <a:prstDash val="solid"/>
            <a:round/>
            <a:headEnd type="oval" w="sm" len="sm"/>
            <a:tailEnd type="oval" w="sm" len="sm"/>
          </a:ln>
          <a:effectLst/>
        </p:spPr>
      </p:cxnSp>
      <p:cxnSp>
        <p:nvCxnSpPr>
          <p:cNvPr id="26" name="Straight Connector 25">
            <a:extLst>
              <a:ext uri="{FF2B5EF4-FFF2-40B4-BE49-F238E27FC236}">
                <a16:creationId xmlns:a16="http://schemas.microsoft.com/office/drawing/2014/main" id="{F6C5BB65-66F5-DF45-8243-F460041B3F8C}"/>
              </a:ext>
            </a:extLst>
          </p:cNvPr>
          <p:cNvCxnSpPr>
            <a:cxnSpLocks/>
          </p:cNvCxnSpPr>
          <p:nvPr/>
        </p:nvCxnSpPr>
        <p:spPr bwMode="auto">
          <a:xfrm flipH="1">
            <a:off x="2992254" y="4375044"/>
            <a:ext cx="72597" cy="421445"/>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23" name="Straight Connector 22">
            <a:extLst>
              <a:ext uri="{FF2B5EF4-FFF2-40B4-BE49-F238E27FC236}">
                <a16:creationId xmlns:a16="http://schemas.microsoft.com/office/drawing/2014/main" id="{DC197D81-3EEB-6A46-B92B-D6C9B8FCD2F4}"/>
              </a:ext>
            </a:extLst>
          </p:cNvPr>
          <p:cNvCxnSpPr>
            <a:cxnSpLocks/>
          </p:cNvCxnSpPr>
          <p:nvPr/>
        </p:nvCxnSpPr>
        <p:spPr bwMode="auto">
          <a:xfrm flipH="1" flipV="1">
            <a:off x="4643348" y="4189476"/>
            <a:ext cx="513168" cy="584219"/>
          </a:xfrm>
          <a:prstGeom prst="line">
            <a:avLst/>
          </a:prstGeom>
          <a:solidFill>
            <a:srgbClr val="FFFFCC"/>
          </a:solidFill>
          <a:ln w="38100" cap="flat" cmpd="sng" algn="ctr">
            <a:solidFill>
              <a:srgbClr val="7030A0"/>
            </a:solidFill>
            <a:prstDash val="solid"/>
            <a:round/>
            <a:headEnd type="oval" w="sm" len="sm"/>
            <a:tailEnd type="oval" w="sm" len="sm"/>
          </a:ln>
          <a:effectLst/>
        </p:spPr>
      </p:cxnSp>
      <p:cxnSp>
        <p:nvCxnSpPr>
          <p:cNvPr id="15" name="Straight Connector 14">
            <a:extLst>
              <a:ext uri="{FF2B5EF4-FFF2-40B4-BE49-F238E27FC236}">
                <a16:creationId xmlns:a16="http://schemas.microsoft.com/office/drawing/2014/main" id="{DF48EC26-9326-E543-9E14-B0EC64E189D6}"/>
              </a:ext>
            </a:extLst>
          </p:cNvPr>
          <p:cNvCxnSpPr>
            <a:cxnSpLocks/>
          </p:cNvCxnSpPr>
          <p:nvPr/>
        </p:nvCxnSpPr>
        <p:spPr bwMode="auto">
          <a:xfrm flipH="1">
            <a:off x="5915560" y="2576544"/>
            <a:ext cx="665018" cy="57796"/>
          </a:xfrm>
          <a:prstGeom prst="line">
            <a:avLst/>
          </a:prstGeom>
          <a:solidFill>
            <a:srgbClr val="FFFFCC"/>
          </a:solidFill>
          <a:ln w="38100" cap="flat" cmpd="sng" algn="ctr">
            <a:solidFill>
              <a:srgbClr val="7030A0"/>
            </a:solidFill>
            <a:prstDash val="solid"/>
            <a:round/>
            <a:headEnd type="oval" w="sm" len="sm"/>
            <a:tailEnd type="oval" w="sm" len="sm"/>
          </a:ln>
          <a:effectLst/>
        </p:spPr>
      </p:cxnSp>
      <p:grpSp>
        <p:nvGrpSpPr>
          <p:cNvPr id="104" name="Group 103">
            <a:extLst>
              <a:ext uri="{FF2B5EF4-FFF2-40B4-BE49-F238E27FC236}">
                <a16:creationId xmlns:a16="http://schemas.microsoft.com/office/drawing/2014/main" id="{897DA2D4-3A1F-164B-B96D-4409C8CAEC0C}"/>
              </a:ext>
            </a:extLst>
          </p:cNvPr>
          <p:cNvGrpSpPr/>
          <p:nvPr/>
        </p:nvGrpSpPr>
        <p:grpSpPr>
          <a:xfrm>
            <a:off x="4519008" y="5509372"/>
            <a:ext cx="1407652" cy="1143703"/>
            <a:chOff x="2817208" y="5509371"/>
            <a:chExt cx="1407652" cy="1143703"/>
          </a:xfrm>
        </p:grpSpPr>
        <p:sp>
          <p:nvSpPr>
            <p:cNvPr id="49" name="TextBox 48">
              <a:extLst>
                <a:ext uri="{FF2B5EF4-FFF2-40B4-BE49-F238E27FC236}">
                  <a16:creationId xmlns:a16="http://schemas.microsoft.com/office/drawing/2014/main" id="{D51C938E-2481-BA45-9356-5804F505BB35}"/>
                </a:ext>
              </a:extLst>
            </p:cNvPr>
            <p:cNvSpPr txBox="1"/>
            <p:nvPr/>
          </p:nvSpPr>
          <p:spPr>
            <a:xfrm>
              <a:off x="2817208" y="6186343"/>
              <a:ext cx="1115434"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JSON, HTTP,</a:t>
              </a:r>
              <a:br>
                <a:rPr lang="en-US" sz="1200" dirty="0">
                  <a:solidFill>
                    <a:srgbClr val="000066"/>
                  </a:solidFill>
                </a:rPr>
              </a:br>
              <a:r>
                <a:rPr lang="en-US" sz="1200" dirty="0">
                  <a:solidFill>
                    <a:srgbClr val="000066"/>
                  </a:solidFill>
                </a:rPr>
                <a:t>Thrift</a:t>
              </a:r>
            </a:p>
          </p:txBody>
        </p:sp>
        <p:sp>
          <p:nvSpPr>
            <p:cNvPr id="50" name="Donut 49">
              <a:extLst>
                <a:ext uri="{FF2B5EF4-FFF2-40B4-BE49-F238E27FC236}">
                  <a16:creationId xmlns:a16="http://schemas.microsoft.com/office/drawing/2014/main" id="{C542002D-708F-2D4E-AC94-D2413C728B11}"/>
                </a:ext>
              </a:extLst>
            </p:cNvPr>
            <p:cNvSpPr/>
            <p:nvPr/>
          </p:nvSpPr>
          <p:spPr>
            <a:xfrm rot="3168980">
              <a:off x="4041006" y="5486396"/>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2" name="Straight Connector 51">
              <a:extLst>
                <a:ext uri="{FF2B5EF4-FFF2-40B4-BE49-F238E27FC236}">
                  <a16:creationId xmlns:a16="http://schemas.microsoft.com/office/drawing/2014/main" id="{A701B539-BE17-5E4A-B5A8-DAE915999B71}"/>
                </a:ext>
              </a:extLst>
            </p:cNvPr>
            <p:cNvCxnSpPr>
              <a:cxnSpLocks/>
              <a:stCxn id="50" idx="4"/>
              <a:endCxn id="49" idx="0"/>
            </p:cNvCxnSpPr>
            <p:nvPr/>
          </p:nvCxnSpPr>
          <p:spPr bwMode="auto">
            <a:xfrm flipH="1">
              <a:off x="3374925" y="5652311"/>
              <a:ext cx="664130" cy="534032"/>
            </a:xfrm>
            <a:prstGeom prst="line">
              <a:avLst/>
            </a:prstGeom>
            <a:solidFill>
              <a:srgbClr val="FFFFCC"/>
            </a:solidFill>
            <a:ln w="9525" cap="flat" cmpd="sng" algn="ctr">
              <a:solidFill>
                <a:srgbClr val="000000"/>
              </a:solidFill>
              <a:prstDash val="solid"/>
              <a:round/>
              <a:headEnd type="none" w="med" len="med"/>
              <a:tailEnd type="none" w="med" len="med"/>
            </a:ln>
            <a:effectLst/>
          </p:spPr>
        </p:cxnSp>
      </p:grpSp>
      <p:grpSp>
        <p:nvGrpSpPr>
          <p:cNvPr id="102" name="Group 101">
            <a:extLst>
              <a:ext uri="{FF2B5EF4-FFF2-40B4-BE49-F238E27FC236}">
                <a16:creationId xmlns:a16="http://schemas.microsoft.com/office/drawing/2014/main" id="{036A24AE-2C9F-EA43-95E6-4889A6085B47}"/>
              </a:ext>
            </a:extLst>
          </p:cNvPr>
          <p:cNvGrpSpPr/>
          <p:nvPr/>
        </p:nvGrpSpPr>
        <p:grpSpPr>
          <a:xfrm>
            <a:off x="6393778" y="4103876"/>
            <a:ext cx="1624006" cy="933418"/>
            <a:chOff x="4691978" y="4103876"/>
            <a:chExt cx="1624006" cy="933418"/>
          </a:xfrm>
        </p:grpSpPr>
        <p:sp>
          <p:nvSpPr>
            <p:cNvPr id="56" name="TextBox 55">
              <a:extLst>
                <a:ext uri="{FF2B5EF4-FFF2-40B4-BE49-F238E27FC236}">
                  <a16:creationId xmlns:a16="http://schemas.microsoft.com/office/drawing/2014/main" id="{CF6A5E75-EAF3-8C4B-95AA-E24B8E47387D}"/>
                </a:ext>
              </a:extLst>
            </p:cNvPr>
            <p:cNvSpPr txBox="1"/>
            <p:nvPr/>
          </p:nvSpPr>
          <p:spPr>
            <a:xfrm>
              <a:off x="4691978" y="4764462"/>
              <a:ext cx="1580882"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RF Radio, Satellite</a:t>
              </a:r>
            </a:p>
          </p:txBody>
        </p:sp>
        <p:sp>
          <p:nvSpPr>
            <p:cNvPr id="57" name="Donut 56">
              <a:extLst>
                <a:ext uri="{FF2B5EF4-FFF2-40B4-BE49-F238E27FC236}">
                  <a16:creationId xmlns:a16="http://schemas.microsoft.com/office/drawing/2014/main" id="{17139726-9894-3C45-BB40-3D74BB10D4F1}"/>
                </a:ext>
              </a:extLst>
            </p:cNvPr>
            <p:cNvSpPr/>
            <p:nvPr/>
          </p:nvSpPr>
          <p:spPr>
            <a:xfrm rot="2901202">
              <a:off x="6132130" y="4080901"/>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58" name="Straight Connector 57">
              <a:extLst>
                <a:ext uri="{FF2B5EF4-FFF2-40B4-BE49-F238E27FC236}">
                  <a16:creationId xmlns:a16="http://schemas.microsoft.com/office/drawing/2014/main" id="{C888E9CC-0502-2846-8584-79E6D1B6F7C4}"/>
                </a:ext>
              </a:extLst>
            </p:cNvPr>
            <p:cNvCxnSpPr>
              <a:cxnSpLocks/>
              <a:stCxn id="57" idx="4"/>
              <a:endCxn id="56" idx="0"/>
            </p:cNvCxnSpPr>
            <p:nvPr/>
          </p:nvCxnSpPr>
          <p:spPr bwMode="auto">
            <a:xfrm flipH="1">
              <a:off x="5482419" y="4253038"/>
              <a:ext cx="652874" cy="511424"/>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99" name="Group 98">
            <a:extLst>
              <a:ext uri="{FF2B5EF4-FFF2-40B4-BE49-F238E27FC236}">
                <a16:creationId xmlns:a16="http://schemas.microsoft.com/office/drawing/2014/main" id="{C2197E86-A781-7945-AB67-6E88112D9BF3}"/>
              </a:ext>
            </a:extLst>
          </p:cNvPr>
          <p:cNvGrpSpPr/>
          <p:nvPr/>
        </p:nvGrpSpPr>
        <p:grpSpPr>
          <a:xfrm>
            <a:off x="7260694" y="2361652"/>
            <a:ext cx="843500" cy="991368"/>
            <a:chOff x="5558894" y="2361652"/>
            <a:chExt cx="843500" cy="991368"/>
          </a:xfrm>
        </p:grpSpPr>
        <p:sp>
          <p:nvSpPr>
            <p:cNvPr id="66" name="TextBox 65">
              <a:extLst>
                <a:ext uri="{FF2B5EF4-FFF2-40B4-BE49-F238E27FC236}">
                  <a16:creationId xmlns:a16="http://schemas.microsoft.com/office/drawing/2014/main" id="{9609B36F-05D1-7F48-B6DB-7C407C26781E}"/>
                </a:ext>
              </a:extLst>
            </p:cNvPr>
            <p:cNvSpPr txBox="1"/>
            <p:nvPr/>
          </p:nvSpPr>
          <p:spPr>
            <a:xfrm>
              <a:off x="5558894" y="3080188"/>
              <a:ext cx="843500" cy="272832"/>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DIS, HLA</a:t>
              </a:r>
            </a:p>
          </p:txBody>
        </p:sp>
        <p:sp>
          <p:nvSpPr>
            <p:cNvPr id="67" name="Donut 66">
              <a:extLst>
                <a:ext uri="{FF2B5EF4-FFF2-40B4-BE49-F238E27FC236}">
                  <a16:creationId xmlns:a16="http://schemas.microsoft.com/office/drawing/2014/main" id="{0B7E132F-287E-2D4F-8067-3B6FBB5B7B5D}"/>
                </a:ext>
              </a:extLst>
            </p:cNvPr>
            <p:cNvSpPr/>
            <p:nvPr/>
          </p:nvSpPr>
          <p:spPr>
            <a:xfrm rot="1286394">
              <a:off x="6172987" y="2361652"/>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68" name="Straight Connector 67">
              <a:extLst>
                <a:ext uri="{FF2B5EF4-FFF2-40B4-BE49-F238E27FC236}">
                  <a16:creationId xmlns:a16="http://schemas.microsoft.com/office/drawing/2014/main" id="{34F90929-1E4D-A841-A2DE-914B0434EBE8}"/>
                </a:ext>
              </a:extLst>
            </p:cNvPr>
            <p:cNvCxnSpPr>
              <a:cxnSpLocks/>
              <a:stCxn id="67" idx="4"/>
              <a:endCxn id="66" idx="0"/>
            </p:cNvCxnSpPr>
            <p:nvPr/>
          </p:nvCxnSpPr>
          <p:spPr bwMode="auto">
            <a:xfrm flipH="1">
              <a:off x="5980644" y="2561325"/>
              <a:ext cx="234982" cy="518863"/>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grpSp>
        <p:nvGrpSpPr>
          <p:cNvPr id="105" name="Group 104">
            <a:extLst>
              <a:ext uri="{FF2B5EF4-FFF2-40B4-BE49-F238E27FC236}">
                <a16:creationId xmlns:a16="http://schemas.microsoft.com/office/drawing/2014/main" id="{77C06910-A8F3-1E47-9366-5D0229C58484}"/>
              </a:ext>
            </a:extLst>
          </p:cNvPr>
          <p:cNvGrpSpPr/>
          <p:nvPr/>
        </p:nvGrpSpPr>
        <p:grpSpPr>
          <a:xfrm>
            <a:off x="2730500" y="5456471"/>
            <a:ext cx="1634411" cy="466731"/>
            <a:chOff x="1028699" y="5456470"/>
            <a:chExt cx="1634411" cy="466731"/>
          </a:xfrm>
        </p:grpSpPr>
        <p:sp>
          <p:nvSpPr>
            <p:cNvPr id="83" name="TextBox 82">
              <a:extLst>
                <a:ext uri="{FF2B5EF4-FFF2-40B4-BE49-F238E27FC236}">
                  <a16:creationId xmlns:a16="http://schemas.microsoft.com/office/drawing/2014/main" id="{895F57AB-3E66-2444-9FA6-F5E8AB650261}"/>
                </a:ext>
              </a:extLst>
            </p:cNvPr>
            <p:cNvSpPr txBox="1"/>
            <p:nvPr/>
          </p:nvSpPr>
          <p:spPr>
            <a:xfrm>
              <a:off x="1593138" y="5456470"/>
              <a:ext cx="1069972" cy="466731"/>
            </a:xfrm>
            <a:prstGeom prst="rect">
              <a:avLst/>
            </a:prstGeom>
            <a:solidFill>
              <a:schemeClr val="bg2">
                <a:lumMod val="40000"/>
                <a:lumOff val="60000"/>
              </a:schemeClr>
            </a:solidFill>
            <a:ln>
              <a:solidFill>
                <a:schemeClr val="tx1"/>
              </a:solidFill>
            </a:ln>
          </p:spPr>
          <p:txBody>
            <a:bodyPr wrap="none" rtlCol="0">
              <a:spAutoFit/>
            </a:bodyPr>
            <a:lstStyle/>
            <a:p>
              <a:r>
                <a:rPr lang="en-US" sz="1200" dirty="0">
                  <a:solidFill>
                    <a:srgbClr val="000066"/>
                  </a:solidFill>
                </a:rPr>
                <a:t>SNMP, TCP, </a:t>
              </a:r>
              <a:br>
                <a:rPr lang="en-US" sz="1200" dirty="0">
                  <a:solidFill>
                    <a:srgbClr val="000066"/>
                  </a:solidFill>
                </a:rPr>
              </a:br>
              <a:r>
                <a:rPr lang="en-US" sz="1200" dirty="0">
                  <a:solidFill>
                    <a:srgbClr val="000066"/>
                  </a:solidFill>
                </a:rPr>
                <a:t>Proprietary</a:t>
              </a:r>
            </a:p>
          </p:txBody>
        </p:sp>
        <p:sp>
          <p:nvSpPr>
            <p:cNvPr id="84" name="Donut 83">
              <a:extLst>
                <a:ext uri="{FF2B5EF4-FFF2-40B4-BE49-F238E27FC236}">
                  <a16:creationId xmlns:a16="http://schemas.microsoft.com/office/drawing/2014/main" id="{8022E3A3-D3B6-F64D-8ECC-1C1FD7FF769F}"/>
                </a:ext>
              </a:extLst>
            </p:cNvPr>
            <p:cNvSpPr/>
            <p:nvPr/>
          </p:nvSpPr>
          <p:spPr>
            <a:xfrm rot="16200000">
              <a:off x="1051674" y="5589057"/>
              <a:ext cx="160880" cy="206829"/>
            </a:xfrm>
            <a:prstGeom prst="donut">
              <a:avLst/>
            </a:prstGeom>
            <a:solidFill>
              <a:schemeClr val="bg2">
                <a:lumMod val="40000"/>
                <a:lumOff val="60000"/>
                <a:alpha val="40000"/>
              </a:schemeClr>
            </a:solidFill>
            <a:ln>
              <a:solidFill>
                <a:schemeClr val="tx1"/>
              </a:solidFill>
              <a:prstDash val="sysDash"/>
            </a:ln>
          </p:spPr>
          <p:txBody>
            <a:bodyPr rtlCol="0" anchor="ctr"/>
            <a:lstStyle/>
            <a:p>
              <a:pPr algn="ctr"/>
              <a:endParaRPr lang="en-US"/>
            </a:p>
          </p:txBody>
        </p:sp>
        <p:cxnSp>
          <p:nvCxnSpPr>
            <p:cNvPr id="85" name="Straight Connector 84">
              <a:extLst>
                <a:ext uri="{FF2B5EF4-FFF2-40B4-BE49-F238E27FC236}">
                  <a16:creationId xmlns:a16="http://schemas.microsoft.com/office/drawing/2014/main" id="{71898481-B3D4-1549-9226-B1524D4EFAD3}"/>
                </a:ext>
              </a:extLst>
            </p:cNvPr>
            <p:cNvCxnSpPr>
              <a:cxnSpLocks/>
              <a:stCxn id="84" idx="4"/>
              <a:endCxn id="83" idx="1"/>
            </p:cNvCxnSpPr>
            <p:nvPr/>
          </p:nvCxnSpPr>
          <p:spPr bwMode="auto">
            <a:xfrm flipV="1">
              <a:off x="1235529" y="5689836"/>
              <a:ext cx="357609" cy="2636"/>
            </a:xfrm>
            <a:prstGeom prst="line">
              <a:avLst/>
            </a:prstGeom>
            <a:solidFill>
              <a:schemeClr val="bg2">
                <a:lumMod val="40000"/>
                <a:lumOff val="60000"/>
              </a:schemeClr>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19006969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3938" name="Group 2"/>
          <p:cNvGrpSpPr>
            <a:grpSpLocks/>
          </p:cNvGrpSpPr>
          <p:nvPr/>
        </p:nvGrpSpPr>
        <p:grpSpPr bwMode="auto">
          <a:xfrm>
            <a:off x="2406651" y="6069405"/>
            <a:ext cx="8085138" cy="828675"/>
            <a:chOff x="422" y="3350"/>
            <a:chExt cx="4852" cy="490"/>
          </a:xfrm>
        </p:grpSpPr>
        <p:sp>
          <p:nvSpPr>
            <p:cNvPr id="1063939" name="Line 3"/>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0" name="Line 4"/>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1" name="Line 5"/>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3942" name="Line 6"/>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3943" name="Group 7"/>
          <p:cNvGrpSpPr>
            <a:grpSpLocks/>
          </p:cNvGrpSpPr>
          <p:nvPr/>
        </p:nvGrpSpPr>
        <p:grpSpPr bwMode="auto">
          <a:xfrm>
            <a:off x="2357440" y="3781817"/>
            <a:ext cx="2625725" cy="2582863"/>
            <a:chOff x="394" y="1999"/>
            <a:chExt cx="1575" cy="1526"/>
          </a:xfrm>
        </p:grpSpPr>
        <p:sp>
          <p:nvSpPr>
            <p:cNvPr id="1063944" name="Rectangle 8"/>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3945" name="Group 9"/>
            <p:cNvGrpSpPr>
              <a:grpSpLocks/>
            </p:cNvGrpSpPr>
            <p:nvPr/>
          </p:nvGrpSpPr>
          <p:grpSpPr bwMode="auto">
            <a:xfrm>
              <a:off x="451" y="2173"/>
              <a:ext cx="1330" cy="1280"/>
              <a:chOff x="1402" y="1056"/>
              <a:chExt cx="526" cy="667"/>
            </a:xfrm>
          </p:grpSpPr>
          <p:grpSp>
            <p:nvGrpSpPr>
              <p:cNvPr id="1063946" name="Group 10"/>
              <p:cNvGrpSpPr>
                <a:grpSpLocks/>
              </p:cNvGrpSpPr>
              <p:nvPr/>
            </p:nvGrpSpPr>
            <p:grpSpPr bwMode="auto">
              <a:xfrm>
                <a:off x="1402" y="1472"/>
                <a:ext cx="526" cy="251"/>
                <a:chOff x="3126" y="1645"/>
                <a:chExt cx="338" cy="126"/>
              </a:xfrm>
            </p:grpSpPr>
            <p:sp>
              <p:nvSpPr>
                <p:cNvPr id="1063947" name="Rectangle 1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3948" name="Rectangle 1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49" name="Freeform 1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0" name="Freeform 1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1" name="Freeform 1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2" name="Freeform 1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3" name="Freeform 1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4" name="Freeform 1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5" name="Freeform 1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6" name="Freeform 2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7" name="Freeform 2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8" name="Freeform 2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59" name="Freeform 2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0" name="Freeform 2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1" name="Freeform 2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2" name="Freeform 2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3" name="Freeform 2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4" name="Freeform 2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5" name="Freeform 2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6" name="Freeform 3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7" name="Freeform 3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8" name="Freeform 3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69" name="Freeform 3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0" name="Freeform 3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1" name="Freeform 3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2" name="Freeform 3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3" name="Freeform 3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4" name="Freeform 3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5" name="Freeform 3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6" name="Freeform 4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7" name="Freeform 4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8" name="Freeform 4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79" name="Freeform 4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0" name="Freeform 4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1" name="Freeform 4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2" name="Freeform 4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3" name="Freeform 4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4" name="Freeform 4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5" name="Freeform 4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6" name="Freeform 5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7" name="Freeform 5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88" name="Rectangle 5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89" name="Rectangle 5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0" name="Rectangle 5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1" name="Freeform 5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2" name="Freeform 5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3" name="Freeform 5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4" name="Freeform 5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5" name="Line 5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3996" name="Freeform 6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3997" name="Freeform 6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3998" name="Rectangle 6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3999" name="Rectangle 6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000" name="Line 6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1" name="Line 6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002" name="Freeform 6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3" name="Freeform 6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4" name="Rectangle 6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005" name="Freeform 6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6" name="Rectangle 7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07" name="Freeform 7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08" name="Freeform 7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09" name="Rectangle 7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010" name="Rectangle 7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11" name="Freeform 7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2" name="Freeform 7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3" name="Freeform 7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4" name="Freeform 7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5" name="Freeform 7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6" name="Freeform 8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7" name="Freeform 8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8" name="Freeform 8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19" name="Freeform 8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0" name="Freeform 8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1" name="Freeform 8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2" name="Freeform 8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3" name="Freeform 8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24" name="Freeform 8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5" name="Freeform 8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6" name="Freeform 9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7" name="Freeform 9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8" name="Freeform 9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29" name="Freeform 9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0" name="Freeform 9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1" name="Freeform 9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2" name="Freeform 9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3" name="Freeform 9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34" name="Freeform 9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5" name="Freeform 9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6" name="Freeform 10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37" name="Rectangle 10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8" name="Rectangle 10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39" name="Rectangle 10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040" name="Rectangle 10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1" name="Rectangle 10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2" name="Rectangle 10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43" name="Freeform 10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4" name="Freeform 10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5" name="Freeform 10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6" name="Freeform 11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7" name="Freeform 11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8" name="Freeform 11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49" name="Freeform 11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0" name="Freeform 11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1" name="Freeform 11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52" name="Freeform 11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3" name="Freeform 11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4" name="Freeform 11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5" name="Freeform 11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6" name="Freeform 12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7" name="Freeform 12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8" name="Freeform 12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59" name="Freeform 12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0" name="Freeform 12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061" name="Freeform 12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2" name="Freeform 12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3" name="Freeform 12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4" name="Freeform 12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5" name="Freeform 12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6" name="Freeform 13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7" name="Freeform 13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8" name="Freeform 13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69" name="Freeform 13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0" name="Freeform 13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1" name="Freeform 13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2" name="Freeform 13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3" name="Freeform 13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4" name="Freeform 13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5" name="Freeform 13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6" name="Freeform 14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7" name="Freeform 14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8" name="Freeform 14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79" name="Freeform 14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0" name="Freeform 14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1" name="Freeform 14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2" name="Freeform 14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3" name="Freeform 14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4" name="Freeform 14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5" name="Freeform 14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6" name="Freeform 15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7" name="Freeform 15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8" name="Freeform 15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89" name="Freeform 15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0" name="Freeform 15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1" name="Freeform 15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2" name="Freeform 15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3" name="Freeform 15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4" name="Freeform 15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5" name="Freeform 15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6" name="Freeform 16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7" name="Freeform 16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8" name="Freeform 16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099" name="Freeform 16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0" name="Freeform 16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1" name="Freeform 16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2" name="Freeform 16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3" name="Freeform 16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4" name="Freeform 16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5" name="Freeform 16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6" name="Freeform 17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7" name="Freeform 17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8" name="Freeform 17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09" name="Freeform 17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0" name="Freeform 17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1" name="Freeform 17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2" name="Freeform 17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3" name="Freeform 17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4" name="Freeform 17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5" name="Freeform 17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6" name="Freeform 18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7" name="Freeform 18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8" name="Freeform 18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19" name="Freeform 18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0" name="Freeform 18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1" name="Freeform 18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2" name="Freeform 18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3" name="Freeform 18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4" name="Freeform 18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5" name="Freeform 18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6" name="Freeform 19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7" name="Freeform 19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8" name="Freeform 19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29" name="Freeform 19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0" name="Freeform 19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1" name="Freeform 19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2" name="Freeform 19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3" name="Freeform 19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4" name="Freeform 19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5" name="Freeform 19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6" name="Freeform 20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7" name="Freeform 20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8" name="Freeform 20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39" name="Freeform 20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0" name="Freeform 20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1" name="Freeform 20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2" name="Freeform 20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3" name="Freeform 20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4" name="Freeform 20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5" name="Freeform 20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6" name="Freeform 21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147" name="Freeform 21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8" name="Freeform 21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49" name="Freeform 21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0" name="Freeform 21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1" name="Freeform 21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2" name="Freeform 21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3" name="Freeform 21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4" name="Freeform 21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5" name="Freeform 21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6" name="Freeform 22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7" name="Freeform 22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8" name="Freeform 22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59" name="Freeform 22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0" name="Freeform 22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1" name="Freeform 22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2" name="Freeform 22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3" name="Freeform 22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4" name="Freeform 22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5" name="Freeform 22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6" name="Freeform 23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7" name="Freeform 23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8" name="Freeform 23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69" name="Freeform 23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0" name="Freeform 23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1" name="Freeform 23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2" name="Freeform 23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3" name="Freeform 23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4" name="Freeform 23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5" name="Freeform 23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6" name="Freeform 24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7" name="Freeform 24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8" name="Freeform 24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79" name="Freeform 24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0" name="Freeform 24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1" name="Freeform 24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2" name="Freeform 24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3" name="Freeform 24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4" name="Freeform 24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5" name="Freeform 24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6" name="Freeform 25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7" name="Freeform 25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8" name="Freeform 25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89" name="Freeform 25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0" name="Freeform 25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1" name="Freeform 25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2" name="Freeform 25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3" name="Freeform 25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4" name="Freeform 25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5" name="Freeform 25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196" name="Rectangle 26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197"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8" name="Rectangle 26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199" name="Freeform 26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0" name="Freeform 26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1" name="Freeform 26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2" name="Freeform 26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3" name="Freeform 26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4" name="Freeform 26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5" name="Freeform 26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6" name="Freeform 27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7" name="Freeform 27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08" name="Freeform 27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09" name="Line 27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0" name="Line 27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11" name="Rectangle 27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212" name="Rectangle 27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213" name="Freeform 27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14" name="Freeform 27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15" name="Freeform 27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grpSp>
        <p:nvGrpSpPr>
          <p:cNvPr id="1064216" name="Group 280"/>
          <p:cNvGrpSpPr>
            <a:grpSpLocks/>
          </p:cNvGrpSpPr>
          <p:nvPr/>
        </p:nvGrpSpPr>
        <p:grpSpPr bwMode="auto">
          <a:xfrm>
            <a:off x="5194301" y="3772290"/>
            <a:ext cx="2624138" cy="2584450"/>
            <a:chOff x="2095" y="1994"/>
            <a:chExt cx="1575" cy="1526"/>
          </a:xfrm>
        </p:grpSpPr>
        <p:sp>
          <p:nvSpPr>
            <p:cNvPr id="1064217" name="Rectangle 281"/>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218" name="Group 282"/>
            <p:cNvGrpSpPr>
              <a:grpSpLocks/>
            </p:cNvGrpSpPr>
            <p:nvPr/>
          </p:nvGrpSpPr>
          <p:grpSpPr bwMode="auto">
            <a:xfrm>
              <a:off x="2152" y="2168"/>
              <a:ext cx="1330" cy="1280"/>
              <a:chOff x="1402" y="1056"/>
              <a:chExt cx="526" cy="667"/>
            </a:xfrm>
          </p:grpSpPr>
          <p:grpSp>
            <p:nvGrpSpPr>
              <p:cNvPr id="1064219" name="Group 283"/>
              <p:cNvGrpSpPr>
                <a:grpSpLocks/>
              </p:cNvGrpSpPr>
              <p:nvPr/>
            </p:nvGrpSpPr>
            <p:grpSpPr bwMode="auto">
              <a:xfrm>
                <a:off x="1402" y="1472"/>
                <a:ext cx="526" cy="251"/>
                <a:chOff x="3126" y="1645"/>
                <a:chExt cx="338" cy="126"/>
              </a:xfrm>
            </p:grpSpPr>
            <p:sp>
              <p:nvSpPr>
                <p:cNvPr id="1064220" name="Rectangle 284"/>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221" name="Rectangle 285"/>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22" name="Freeform 286"/>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3" name="Freeform 287"/>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4" name="Freeform 288"/>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5" name="Freeform 289"/>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6" name="Freeform 290"/>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7" name="Freeform 291"/>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8" name="Freeform 292"/>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29" name="Freeform 293"/>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0" name="Freeform 294"/>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1" name="Freeform 295"/>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2" name="Freeform 296"/>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3" name="Freeform 297"/>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4" name="Freeform 298"/>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5" name="Freeform 299"/>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6" name="Freeform 300"/>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7" name="Freeform 301"/>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8" name="Freeform 302"/>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39" name="Freeform 303"/>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0" name="Freeform 304"/>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1" name="Freeform 305"/>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2" name="Freeform 306"/>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3" name="Freeform 307"/>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4" name="Freeform 308"/>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5" name="Freeform 309"/>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6" name="Freeform 310"/>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7" name="Freeform 311"/>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8" name="Freeform 312"/>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49" name="Freeform 313"/>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0" name="Freeform 314"/>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1" name="Freeform 315"/>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2" name="Freeform 316"/>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3" name="Freeform 317"/>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4" name="Freeform 318"/>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5" name="Freeform 319"/>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6" name="Freeform 320"/>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7" name="Freeform 321"/>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8" name="Freeform 322"/>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59" name="Freeform 323"/>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0" name="Freeform 324"/>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1" name="Rectangle 325"/>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2" name="Rectangle 326"/>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3" name="Rectangle 327"/>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64" name="Freeform 328"/>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5" name="Freeform 329"/>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6" name="Freeform 330"/>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67" name="Freeform 331"/>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68" name="Line 332"/>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69" name="Freeform 333"/>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0" name="Freeform 334"/>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71" name="Rectangle 335"/>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72" name="Rectangle 336"/>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4273" name="Line 337"/>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4" name="Line 338"/>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275" name="Freeform 339"/>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6" name="Freeform 340"/>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7" name="Rectangle 341"/>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4278" name="Freeform 342"/>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79" name="Rectangle 343"/>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0" name="Freeform 34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1" name="Freeform 345"/>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82" name="Rectangle 346"/>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4283" name="Rectangle 347"/>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284" name="Freeform 348"/>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5" name="Freeform 349"/>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6" name="Freeform 350"/>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7" name="Freeform 351"/>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8" name="Freeform 352"/>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89" name="Freeform 353"/>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0" name="Freeform 354"/>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1" name="Freeform 355"/>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2" name="Freeform 356"/>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3" name="Freeform 35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4" name="Freeform 358"/>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5" name="Freeform 359"/>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6" name="Freeform 360"/>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297" name="Freeform 361"/>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8" name="Freeform 362"/>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299" name="Freeform 363"/>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0" name="Freeform 364"/>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1" name="Freeform 365"/>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2" name="Freeform 36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3" name="Freeform 367"/>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4" name="Freeform 36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5" name="Freeform 36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6" name="Freeform 37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07" name="Freeform 371"/>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8" name="Freeform 372"/>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09" name="Freeform 373"/>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0" name="Rectangle 374"/>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1" name="Rectangle 375"/>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2" name="Rectangle 376"/>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313" name="Rectangle 377"/>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4" name="Rectangle 378"/>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5" name="Rectangle 379"/>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16" name="Freeform 380"/>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7" name="Freeform 381"/>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8" name="Freeform 382"/>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19" name="Freeform 383"/>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0" name="Freeform 384"/>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1" name="Freeform 385"/>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2" name="Freeform 386"/>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3" name="Freeform 387"/>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4" name="Freeform 388"/>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25" name="Freeform 38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6" name="Freeform 39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7" name="Freeform 391"/>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8" name="Freeform 39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29" name="Freeform 39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0" name="Freeform 39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1" name="Freeform 39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2" name="Freeform 39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3" name="Freeform 397"/>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334" name="Freeform 398"/>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5" name="Freeform 399"/>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6" name="Freeform 400"/>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7" name="Freeform 401"/>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8" name="Freeform 402"/>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39" name="Freeform 403"/>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0" name="Freeform 404"/>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1" name="Freeform 405"/>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2" name="Freeform 406"/>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3" name="Freeform 407"/>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4" name="Freeform 408"/>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5" name="Freeform 409"/>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6" name="Freeform 410"/>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7" name="Freeform 411"/>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8" name="Freeform 412"/>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49" name="Freeform 413"/>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0" name="Freeform 414"/>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1" name="Freeform 415"/>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2" name="Freeform 416"/>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3" name="Freeform 417"/>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4" name="Freeform 418"/>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5" name="Freeform 419"/>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6" name="Freeform 420"/>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7" name="Freeform 421"/>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8" name="Freeform 422"/>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59" name="Freeform 423"/>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0" name="Freeform 424"/>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1" name="Freeform 425"/>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2" name="Freeform 426"/>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3" name="Freeform 427"/>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4" name="Freeform 428"/>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5" name="Freeform 429"/>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6" name="Freeform 430"/>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7" name="Freeform 431"/>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8" name="Freeform 432"/>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69" name="Freeform 433"/>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0" name="Freeform 434"/>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1" name="Freeform 435"/>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2" name="Freeform 436"/>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3" name="Freeform 437"/>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4" name="Freeform 438"/>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5" name="Freeform 439"/>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6" name="Freeform 440"/>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7" name="Freeform 441"/>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8" name="Freeform 442"/>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79" name="Freeform 443"/>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0" name="Freeform 444"/>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1" name="Freeform 445"/>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2" name="Freeform 446"/>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3" name="Freeform 447"/>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4" name="Freeform 448"/>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5" name="Freeform 449"/>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6" name="Freeform 450"/>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7" name="Freeform 451"/>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8" name="Freeform 452"/>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89" name="Freeform 453"/>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0" name="Freeform 454"/>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1" name="Freeform 455"/>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2" name="Freeform 456"/>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3" name="Freeform 457"/>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4" name="Freeform 458"/>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5" name="Freeform 459"/>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6" name="Freeform 460"/>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7" name="Freeform 461"/>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8" name="Freeform 462"/>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399" name="Freeform 463"/>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0" name="Freeform 464"/>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1" name="Freeform 465"/>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2" name="Freeform 466"/>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3" name="Freeform 467"/>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4" name="Freeform 468"/>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5" name="Freeform 469"/>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6" name="Freeform 470"/>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7" name="Freeform 471"/>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8" name="Freeform 472"/>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09" name="Freeform 473"/>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0" name="Freeform 474"/>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1" name="Freeform 475"/>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2" name="Freeform 476"/>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3" name="Freeform 477"/>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4" name="Freeform 478"/>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5" name="Freeform 479"/>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6" name="Freeform 480"/>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7" name="Freeform 481"/>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8" name="Freeform 482"/>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19" name="Freeform 483"/>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4420" name="Freeform 484"/>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1" name="Freeform 485"/>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2" name="Freeform 486"/>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3" name="Freeform 487"/>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4" name="Freeform 488"/>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5" name="Freeform 489"/>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6" name="Freeform 490"/>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7" name="Freeform 491"/>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8" name="Freeform 492"/>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29" name="Freeform 493"/>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0" name="Freeform 494"/>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1" name="Freeform 495"/>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2" name="Freeform 496"/>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3" name="Freeform 497"/>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4" name="Freeform 498"/>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5" name="Freeform 499"/>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6" name="Freeform 500"/>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7" name="Freeform 501"/>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8" name="Freeform 502"/>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39" name="Freeform 503"/>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0" name="Freeform 504"/>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1" name="Freeform 505"/>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2" name="Freeform 506"/>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3" name="Freeform 507"/>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4" name="Freeform 508"/>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5" name="Freeform 509"/>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6" name="Freeform 510"/>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7" name="Freeform 511"/>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8" name="Freeform 512"/>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49" name="Freeform 513"/>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0" name="Freeform 514"/>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1" name="Freeform 515"/>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2" name="Freeform 516"/>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3" name="Freeform 517"/>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4" name="Freeform 518"/>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5" name="Freeform 519"/>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6" name="Freeform 520"/>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7" name="Freeform 521"/>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8" name="Freeform 522"/>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59" name="Freeform 523"/>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0" name="Freeform 524"/>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1" name="Freeform 525"/>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2" name="Freeform 526"/>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3" name="Freeform 527"/>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4" name="Freeform 528"/>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5" name="Freeform 529"/>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6" name="Freeform 530"/>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7" name="Freeform 531"/>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8" name="Freeform 532"/>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69" name="Rectangle 533"/>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4470" name="Freeform 534"/>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1" name="Rectangle 535"/>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2" name="Freeform 53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3" name="Freeform 537"/>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4" name="Freeform 53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5" name="Freeform 539"/>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6" name="Freeform 54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7" name="Freeform 541"/>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78" name="Freeform 54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79" name="Freeform 543"/>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0" name="Freeform 54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1" name="Freeform 545"/>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2" name="Line 546"/>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3" name="Line 547"/>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4484" name="Rectangle 548"/>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4485" name="Rectangle 549"/>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4486" name="Freeform 550"/>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487" name="Freeform 551"/>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488" name="Freeform 552"/>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4489" name="Rectangle 553"/>
          <p:cNvSpPr>
            <a:spLocks noChangeArrowheads="1"/>
          </p:cNvSpPr>
          <p:nvPr/>
        </p:nvSpPr>
        <p:spPr bwMode="auto">
          <a:xfrm>
            <a:off x="2940051" y="427691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4490" name="Rectangle 554"/>
          <p:cNvSpPr>
            <a:spLocks noChangeArrowheads="1"/>
          </p:cNvSpPr>
          <p:nvPr/>
        </p:nvSpPr>
        <p:spPr bwMode="auto">
          <a:xfrm>
            <a:off x="5773739" y="436358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sp>
        <p:nvSpPr>
          <p:cNvPr id="1064491" name="Rectangle 555"/>
          <p:cNvSpPr>
            <a:spLocks noGrp="1" noChangeArrowheads="1"/>
          </p:cNvSpPr>
          <p:nvPr>
            <p:ph type="title"/>
          </p:nvPr>
        </p:nvSpPr>
        <p:spPr/>
        <p:txBody>
          <a:bodyPr/>
          <a:lstStyle/>
          <a:p>
            <a:r>
              <a:rPr lang="en-US"/>
              <a:t>Logical Range</a:t>
            </a:r>
            <a:br>
              <a:rPr lang="en-US"/>
            </a:br>
            <a:r>
              <a:rPr lang="en-US"/>
              <a:t>Simple Example</a:t>
            </a:r>
          </a:p>
        </p:txBody>
      </p:sp>
      <p:sp>
        <p:nvSpPr>
          <p:cNvPr id="1064492" name="Rectangle 556"/>
          <p:cNvSpPr>
            <a:spLocks noGrp="1" noChangeArrowheads="1"/>
          </p:cNvSpPr>
          <p:nvPr>
            <p:ph idx="1"/>
          </p:nvPr>
        </p:nvSpPr>
        <p:spPr>
          <a:xfrm>
            <a:off x="1871663" y="1584325"/>
            <a:ext cx="9263062" cy="1568450"/>
          </a:xfrm>
        </p:spPr>
        <p:txBody>
          <a:bodyPr/>
          <a:lstStyle/>
          <a:p>
            <a:pPr algn="ctr">
              <a:buFont typeface="Wingdings" charset="0"/>
              <a:buNone/>
            </a:pPr>
            <a:r>
              <a:rPr lang="en-US" sz="3000"/>
              <a:t>TENA specifies an architecture for range resources participating in </a:t>
            </a:r>
            <a:r>
              <a:rPr lang="en-US" sz="3000">
                <a:solidFill>
                  <a:srgbClr val="FA0000"/>
                </a:solidFill>
              </a:rPr>
              <a:t>logical ranges</a:t>
            </a:r>
          </a:p>
        </p:txBody>
      </p:sp>
      <p:sp>
        <p:nvSpPr>
          <p:cNvPr id="1064493" name="Text Box 557"/>
          <p:cNvSpPr txBox="1">
            <a:spLocks noChangeArrowheads="1"/>
          </p:cNvSpPr>
          <p:nvPr/>
        </p:nvSpPr>
        <p:spPr bwMode="auto">
          <a:xfrm>
            <a:off x="3167065" y="690442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a:latin typeface="Tahoma" charset="0"/>
              </a:rPr>
              <a:t>Communication Mechanism (Network, Shared Memory, etc.)</a:t>
            </a:r>
          </a:p>
        </p:txBody>
      </p:sp>
      <p:grpSp>
        <p:nvGrpSpPr>
          <p:cNvPr id="1064494" name="Group 558"/>
          <p:cNvGrpSpPr>
            <a:grpSpLocks noChangeAspect="1"/>
          </p:cNvGrpSpPr>
          <p:nvPr/>
        </p:nvGrpSpPr>
        <p:grpSpPr bwMode="auto">
          <a:xfrm>
            <a:off x="7980364" y="3770704"/>
            <a:ext cx="2641601" cy="2611437"/>
            <a:chOff x="3721" y="1967"/>
            <a:chExt cx="1639" cy="1595"/>
          </a:xfrm>
        </p:grpSpPr>
        <p:sp>
          <p:nvSpPr>
            <p:cNvPr id="1064495" name="Rectangle 559"/>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496" name="Group 560"/>
            <p:cNvGrpSpPr>
              <a:grpSpLocks noChangeAspect="1"/>
            </p:cNvGrpSpPr>
            <p:nvPr/>
          </p:nvGrpSpPr>
          <p:grpSpPr bwMode="auto">
            <a:xfrm flipH="1">
              <a:off x="3774" y="2000"/>
              <a:ext cx="1582" cy="1546"/>
              <a:chOff x="473" y="508"/>
              <a:chExt cx="590" cy="513"/>
            </a:xfrm>
          </p:grpSpPr>
          <p:sp>
            <p:nvSpPr>
              <p:cNvPr id="1064497" name="Freeform 561"/>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8" name="Freeform 562"/>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499" name="Freeform 563"/>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0" name="Freeform 564"/>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1" name="Freeform 565"/>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2" name="Freeform 566"/>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3" name="Freeform 567"/>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4" name="Freeform 568"/>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5" name="Freeform 569"/>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6" name="Freeform 570"/>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7" name="Freeform 571"/>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8" name="Freeform 572"/>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09" name="Freeform 573"/>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0" name="Freeform 574"/>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1" name="Freeform 575"/>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2" name="Freeform 576"/>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13" name="Line 577"/>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4" name="Line 578"/>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5" name="Line 579"/>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6" name="Line 580"/>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7" name="Line 581"/>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8" name="Line 582"/>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19" name="Line 583"/>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0" name="Line 584"/>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1" name="Line 585"/>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2" name="Freeform 586"/>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3" name="Line 587"/>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4" name="Line 588"/>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5" name="Line 589"/>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26" name="Freeform 590"/>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7" name="Freeform 591"/>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8" name="Freeform 592"/>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29" name="Freeform 593"/>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0" name="Freeform 594"/>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1" name="Freeform 595"/>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2" name="Freeform 596"/>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3" name="Freeform 597"/>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4" name="Freeform 598"/>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5" name="Freeform 599"/>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6" name="Freeform 600"/>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7" name="Freeform 601"/>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8" name="Freeform 602"/>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39" name="Freeform 603"/>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0" name="Freeform 604"/>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1" name="Freeform 605"/>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2" name="Oval 606"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3" name="Oval 607"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4" name="Oval 608"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5" name="Oval 609"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46" name="Freeform 610"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7" name="Freeform 611"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8" name="Freeform 612"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49" name="Freeform 613"/>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0" name="Line 614"/>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1" name="Line 615"/>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4552" name="Freeform 616"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3" name="Freeform 617"/>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4" name="Freeform 618"/>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555" name="Freeform 619"/>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1064556" name="Rectangle 620"/>
          <p:cNvSpPr>
            <a:spLocks noChangeArrowheads="1"/>
          </p:cNvSpPr>
          <p:nvPr/>
        </p:nvSpPr>
        <p:spPr bwMode="auto">
          <a:xfrm>
            <a:off x="8424865" y="4213175"/>
            <a:ext cx="1258887" cy="2485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Radar</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p:txBody>
          <a:bodyPr/>
          <a:lstStyle/>
          <a:p>
            <a:r>
              <a:rPr lang="en-US"/>
              <a:t>Logical Range</a:t>
            </a:r>
            <a:br>
              <a:rPr lang="en-US"/>
            </a:br>
            <a:r>
              <a:rPr lang="en-US"/>
              <a:t>Simple Example</a:t>
            </a:r>
          </a:p>
        </p:txBody>
      </p:sp>
      <p:sp>
        <p:nvSpPr>
          <p:cNvPr id="1064963" name="Rectangle 3"/>
          <p:cNvSpPr>
            <a:spLocks noGrp="1" noChangeArrowheads="1"/>
          </p:cNvSpPr>
          <p:nvPr>
            <p:ph idx="1"/>
          </p:nvPr>
        </p:nvSpPr>
        <p:spPr>
          <a:xfrm>
            <a:off x="230174" y="1398590"/>
            <a:ext cx="12538394" cy="2105025"/>
          </a:xfrm>
        </p:spPr>
        <p:txBody>
          <a:bodyPr/>
          <a:lstStyle/>
          <a:p>
            <a:pPr>
              <a:lnSpc>
                <a:spcPct val="100000"/>
              </a:lnSpc>
            </a:pPr>
            <a:r>
              <a:rPr lang="en-US" sz="2000" dirty="0"/>
              <a:t>TENA specifies a </a:t>
            </a:r>
            <a:r>
              <a:rPr lang="en-US" sz="2000" dirty="0">
                <a:solidFill>
                  <a:srgbClr val="FF0000"/>
                </a:solidFill>
              </a:rPr>
              <a:t>peer-to-peer </a:t>
            </a:r>
            <a:r>
              <a:rPr lang="en-US" sz="2000" dirty="0"/>
              <a:t>architecture for logical ranges:</a:t>
            </a:r>
          </a:p>
          <a:p>
            <a:pPr lvl="1">
              <a:lnSpc>
                <a:spcPct val="100000"/>
              </a:lnSpc>
            </a:pPr>
            <a:r>
              <a:rPr lang="en-US" sz="1800" b="1" dirty="0"/>
              <a:t>Applications can be both clients and servers simultaneously</a:t>
            </a:r>
          </a:p>
          <a:p>
            <a:pPr lvl="1">
              <a:lnSpc>
                <a:spcPct val="100000"/>
              </a:lnSpc>
            </a:pPr>
            <a:r>
              <a:rPr lang="en-US" sz="1800" b="1" dirty="0"/>
              <a:t>In their role as servers, applications serve TENA objects called “</a:t>
            </a:r>
            <a:r>
              <a:rPr lang="en-US" sz="1800" b="1" dirty="0">
                <a:solidFill>
                  <a:srgbClr val="FF0000"/>
                </a:solidFill>
              </a:rPr>
              <a:t>servants</a:t>
            </a:r>
            <a:r>
              <a:rPr lang="en-US" sz="1800" b="1" dirty="0"/>
              <a:t>”</a:t>
            </a:r>
          </a:p>
          <a:p>
            <a:pPr lvl="1">
              <a:lnSpc>
                <a:spcPct val="100000"/>
              </a:lnSpc>
            </a:pPr>
            <a:r>
              <a:rPr lang="en-US" sz="1800" b="1" dirty="0"/>
              <a:t>In their role as clients, applications obtain “</a:t>
            </a:r>
            <a:r>
              <a:rPr lang="en-US" sz="1800" b="1" dirty="0">
                <a:solidFill>
                  <a:srgbClr val="FF0000"/>
                </a:solidFill>
              </a:rPr>
              <a:t>proxies</a:t>
            </a:r>
            <a:r>
              <a:rPr lang="en-US" sz="1800" b="1" dirty="0"/>
              <a:t>,” representing other applications’ servants.  Only servers can write to their servant objects’ publication state</a:t>
            </a:r>
          </a:p>
          <a:p>
            <a:pPr>
              <a:lnSpc>
                <a:spcPct val="100000"/>
              </a:lnSpc>
            </a:pPr>
            <a:r>
              <a:rPr lang="en-US" sz="2000" dirty="0"/>
              <a:t>The TENA Middleware, the TENA objects, and the user’s application code are compiled and linked together</a:t>
            </a:r>
          </a:p>
        </p:txBody>
      </p:sp>
      <p:grpSp>
        <p:nvGrpSpPr>
          <p:cNvPr id="1064964" name="Group 4"/>
          <p:cNvGrpSpPr>
            <a:grpSpLocks/>
          </p:cNvGrpSpPr>
          <p:nvPr/>
        </p:nvGrpSpPr>
        <p:grpSpPr bwMode="auto">
          <a:xfrm>
            <a:off x="2406651" y="6065975"/>
            <a:ext cx="8085138" cy="828675"/>
            <a:chOff x="422" y="3350"/>
            <a:chExt cx="4852" cy="490"/>
          </a:xfrm>
        </p:grpSpPr>
        <p:sp>
          <p:nvSpPr>
            <p:cNvPr id="1064965" name="Line 5"/>
            <p:cNvSpPr>
              <a:spLocks noChangeShapeType="1"/>
            </p:cNvSpPr>
            <p:nvPr/>
          </p:nvSpPr>
          <p:spPr bwMode="auto">
            <a:xfrm rot="-5400000">
              <a:off x="886"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6" name="Line 6"/>
            <p:cNvSpPr>
              <a:spLocks noChangeShapeType="1"/>
            </p:cNvSpPr>
            <p:nvPr/>
          </p:nvSpPr>
          <p:spPr bwMode="auto">
            <a:xfrm rot="-5400000">
              <a:off x="2630"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7" name="Line 7"/>
            <p:cNvSpPr>
              <a:spLocks noChangeShapeType="1"/>
            </p:cNvSpPr>
            <p:nvPr/>
          </p:nvSpPr>
          <p:spPr bwMode="auto">
            <a:xfrm rot="-5400000">
              <a:off x="4375" y="3595"/>
              <a:ext cx="490"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4968" name="Line 8"/>
            <p:cNvSpPr>
              <a:spLocks noChangeShapeType="1"/>
            </p:cNvSpPr>
            <p:nvPr/>
          </p:nvSpPr>
          <p:spPr bwMode="auto">
            <a:xfrm>
              <a:off x="422" y="3840"/>
              <a:ext cx="4852" cy="0"/>
            </a:xfrm>
            <a:prstGeom prst="line">
              <a:avLst/>
            </a:prstGeom>
            <a:noFill/>
            <a:ln w="571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064969" name="Group 9"/>
          <p:cNvGrpSpPr>
            <a:grpSpLocks/>
          </p:cNvGrpSpPr>
          <p:nvPr/>
        </p:nvGrpSpPr>
        <p:grpSpPr bwMode="auto">
          <a:xfrm>
            <a:off x="2357440" y="3778387"/>
            <a:ext cx="2625725" cy="2582863"/>
            <a:chOff x="394" y="1999"/>
            <a:chExt cx="1575" cy="1526"/>
          </a:xfrm>
        </p:grpSpPr>
        <p:sp>
          <p:nvSpPr>
            <p:cNvPr id="1064970" name="Rectangle 10"/>
            <p:cNvSpPr>
              <a:spLocks noChangeArrowheads="1"/>
            </p:cNvSpPr>
            <p:nvPr/>
          </p:nvSpPr>
          <p:spPr bwMode="gray">
            <a:xfrm>
              <a:off x="394" y="1999"/>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4971" name="Group 11"/>
            <p:cNvGrpSpPr>
              <a:grpSpLocks/>
            </p:cNvGrpSpPr>
            <p:nvPr/>
          </p:nvGrpSpPr>
          <p:grpSpPr bwMode="auto">
            <a:xfrm>
              <a:off x="451" y="2173"/>
              <a:ext cx="1330" cy="1280"/>
              <a:chOff x="1402" y="1056"/>
              <a:chExt cx="526" cy="667"/>
            </a:xfrm>
          </p:grpSpPr>
          <p:grpSp>
            <p:nvGrpSpPr>
              <p:cNvPr id="1064972" name="Group 12"/>
              <p:cNvGrpSpPr>
                <a:grpSpLocks/>
              </p:cNvGrpSpPr>
              <p:nvPr/>
            </p:nvGrpSpPr>
            <p:grpSpPr bwMode="auto">
              <a:xfrm>
                <a:off x="1402" y="1472"/>
                <a:ext cx="526" cy="251"/>
                <a:chOff x="3126" y="1645"/>
                <a:chExt cx="338" cy="126"/>
              </a:xfrm>
            </p:grpSpPr>
            <p:sp>
              <p:nvSpPr>
                <p:cNvPr id="1064973" name="Rectangle 13"/>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4974" name="Rectangle 14"/>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4975" name="Freeform 15"/>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6" name="Freeform 16"/>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7" name="Freeform 17"/>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8" name="Freeform 18"/>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79" name="Freeform 19"/>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0" name="Freeform 20"/>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1" name="Freeform 21"/>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2" name="Freeform 22"/>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3" name="Freeform 23"/>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4" name="Freeform 24"/>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5" name="Freeform 25"/>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6" name="Freeform 26"/>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7" name="Freeform 27"/>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8" name="Freeform 28"/>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89" name="Freeform 29"/>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0" name="Freeform 30"/>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1" name="Freeform 31"/>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2" name="Freeform 32"/>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3" name="Freeform 33"/>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4" name="Freeform 34"/>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5" name="Freeform 35"/>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6" name="Freeform 36"/>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7" name="Freeform 37"/>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8" name="Freeform 38"/>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4999" name="Freeform 39"/>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0" name="Freeform 40"/>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1" name="Freeform 41"/>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2" name="Freeform 42"/>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3" name="Freeform 43"/>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4" name="Freeform 44"/>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5" name="Freeform 45"/>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6" name="Freeform 46"/>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7" name="Freeform 47"/>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8" name="Freeform 48"/>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09" name="Freeform 49"/>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0" name="Freeform 50"/>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1" name="Freeform 51"/>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2" name="Freeform 52"/>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3" name="Freeform 53"/>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4" name="Rectangle 54"/>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5" name="Rectangle 55"/>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6" name="Rectangle 56"/>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17" name="Freeform 57"/>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18" name="Freeform 58"/>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19" name="Freeform 59"/>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0" name="Freeform 60"/>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1" name="Line 61"/>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2" name="Freeform 62"/>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3" name="Freeform 63"/>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24" name="Rectangle 64"/>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25" name="Rectangle 65"/>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026" name="Line 66"/>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7" name="Line 67"/>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028" name="Freeform 68"/>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29" name="Freeform 69"/>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0" name="Rectangle 70"/>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031" name="Freeform 71"/>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2" name="Rectangle 72"/>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3" name="Freeform 73"/>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4" name="Freeform 74"/>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35" name="Rectangle 75"/>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036" name="Rectangle 76"/>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37" name="Freeform 77"/>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8" name="Freeform 78"/>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9" name="Freeform 79"/>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0" name="Freeform 80"/>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1" name="Freeform 81"/>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2" name="Freeform 82"/>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3" name="Freeform 83"/>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4" name="Freeform 84"/>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5" name="Freeform 85"/>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6" name="Freeform 86"/>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7" name="Freeform 87"/>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48" name="Freeform 88"/>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49" name="Freeform 89"/>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0" name="Freeform 90"/>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1" name="Freeform 91"/>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2" name="Freeform 92"/>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3" name="Freeform 93"/>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4" name="Freeform 94"/>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5" name="Freeform 95"/>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6" name="Freeform 96"/>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57" name="Freeform 97"/>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8" name="Freeform 98"/>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59" name="Freeform 99"/>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60" name="Freeform 100"/>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1" name="Freeform 101"/>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2" name="Freeform 102"/>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3" name="Rectangle 103"/>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4" name="Rectangle 104"/>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5" name="Rectangle 105"/>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066" name="Rectangle 106"/>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7" name="Rectangle 107"/>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8" name="Rectangle 108"/>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69" name="Freeform 109"/>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0" name="Freeform 110"/>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1" name="Freeform 111"/>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2" name="Freeform 112"/>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3" name="Freeform 113"/>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4" name="Freeform 114"/>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5" name="Freeform 115"/>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6" name="Freeform 116"/>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7" name="Freeform 117"/>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78" name="Freeform 118"/>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79" name="Freeform 119"/>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0" name="Freeform 120"/>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1" name="Freeform 121"/>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2" name="Freeform 122"/>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3" name="Freeform 123"/>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4" name="Freeform 124"/>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5" name="Freeform 125"/>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6" name="Freeform 126"/>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087" name="Freeform 127"/>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8" name="Freeform 128"/>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9" name="Freeform 129"/>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0" name="Freeform 130"/>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1" name="Freeform 131"/>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2" name="Freeform 132"/>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3" name="Freeform 133"/>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4" name="Freeform 134"/>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5" name="Freeform 135"/>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6" name="Freeform 136"/>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7" name="Freeform 137"/>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8" name="Freeform 138"/>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99" name="Freeform 139"/>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0" name="Freeform 140"/>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1" name="Freeform 141"/>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2" name="Freeform 142"/>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3" name="Freeform 143"/>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4" name="Freeform 144"/>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5" name="Freeform 145"/>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6" name="Freeform 146"/>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7" name="Freeform 147"/>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8" name="Freeform 148"/>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9" name="Freeform 149"/>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0" name="Freeform 150"/>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1" name="Freeform 151"/>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2" name="Freeform 152"/>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3" name="Freeform 153"/>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4" name="Freeform 154"/>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5" name="Freeform 155"/>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6" name="Freeform 156"/>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7" name="Freeform 157"/>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8" name="Freeform 158"/>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19" name="Freeform 159"/>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0" name="Freeform 160"/>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1" name="Freeform 161"/>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2" name="Freeform 162"/>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3" name="Freeform 163"/>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4" name="Freeform 164"/>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5" name="Freeform 165"/>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6" name="Freeform 166"/>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7" name="Freeform 167"/>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8" name="Freeform 168"/>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9" name="Freeform 169"/>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0" name="Freeform 170"/>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1" name="Freeform 171"/>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2" name="Freeform 172"/>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3" name="Freeform 173"/>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4" name="Freeform 174"/>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5" name="Freeform 175"/>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6" name="Freeform 176"/>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7" name="Freeform 177"/>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8" name="Freeform 178"/>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39" name="Freeform 179"/>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0" name="Freeform 180"/>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1" name="Freeform 181"/>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2" name="Freeform 182"/>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3" name="Freeform 183"/>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4" name="Freeform 184"/>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5" name="Freeform 185"/>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6" name="Freeform 186"/>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7" name="Freeform 187"/>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8" name="Freeform 188"/>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49" name="Freeform 189"/>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0" name="Freeform 190"/>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1" name="Freeform 191"/>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2" name="Freeform 192"/>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3" name="Freeform 193"/>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4" name="Freeform 194"/>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5" name="Freeform 195"/>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6" name="Freeform 196"/>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7" name="Freeform 197"/>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8" name="Freeform 198"/>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59" name="Freeform 199"/>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0" name="Freeform 200"/>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1" name="Freeform 201"/>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2" name="Freeform 202"/>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3" name="Freeform 203"/>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4" name="Freeform 204"/>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5" name="Freeform 205"/>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6" name="Freeform 206"/>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7" name="Freeform 207"/>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8" name="Freeform 208"/>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9" name="Freeform 209"/>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0" name="Freeform 210"/>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1" name="Freeform 211"/>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2" name="Freeform 212"/>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173" name="Freeform 213"/>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4" name="Freeform 214"/>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5" name="Freeform 215"/>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6" name="Freeform 216"/>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7" name="Freeform 217"/>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8" name="Freeform 218"/>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79" name="Freeform 219"/>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0" name="Freeform 220"/>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1" name="Freeform 221"/>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2" name="Freeform 222"/>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3" name="Freeform 223"/>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4" name="Freeform 224"/>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5" name="Freeform 225"/>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6" name="Freeform 226"/>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7" name="Freeform 227"/>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8" name="Freeform 228"/>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9" name="Freeform 229"/>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0" name="Freeform 230"/>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1" name="Freeform 231"/>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2" name="Freeform 232"/>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3" name="Freeform 233"/>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4" name="Freeform 234"/>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5" name="Freeform 235"/>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6" name="Freeform 236"/>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7" name="Freeform 237"/>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8" name="Freeform 238"/>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99" name="Freeform 239"/>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0" name="Freeform 240"/>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1" name="Freeform 241"/>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2" name="Freeform 242"/>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3" name="Freeform 243"/>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4" name="Freeform 244"/>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5" name="Freeform 245"/>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6" name="Freeform 246"/>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7" name="Freeform 247"/>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8" name="Freeform 248"/>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09" name="Freeform 249"/>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0" name="Freeform 250"/>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1" name="Freeform 251"/>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2" name="Freeform 252"/>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3" name="Freeform 253"/>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4" name="Freeform 254"/>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5" name="Freeform 255"/>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6" name="Freeform 256"/>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7" name="Freeform 257"/>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8" name="Freeform 258"/>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19" name="Freeform 259"/>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0" name="Freeform 260"/>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1" name="Freeform 26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2" name="Rectangle 262"/>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223" name="Freeform 263"/>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4" name="Rectangle 264"/>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5" name="Freeform 265"/>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6" name="Freeform 266"/>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7" name="Freeform 267"/>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8" name="Freeform 268"/>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29" name="Freeform 269"/>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0" name="Freeform 270"/>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1" name="Freeform 271"/>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2" name="Freeform 272"/>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3" name="Freeform 273"/>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34" name="Freeform 274"/>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35" name="Line 275"/>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6" name="Line 276"/>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237" name="Rectangle 277"/>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238" name="Rectangle 278"/>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239" name="Freeform 279"/>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40" name="Freeform 280"/>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241" name="Freeform 281"/>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242" name="Rectangle 282"/>
          <p:cNvSpPr>
            <a:spLocks noChangeArrowheads="1"/>
          </p:cNvSpPr>
          <p:nvPr/>
        </p:nvSpPr>
        <p:spPr bwMode="auto">
          <a:xfrm>
            <a:off x="2940051" y="4273481"/>
            <a:ext cx="1260475" cy="7608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Test</a:t>
            </a:r>
            <a:br>
              <a:rPr lang="en-US" sz="1900">
                <a:solidFill>
                  <a:schemeClr val="tx1"/>
                </a:solidFill>
              </a:rPr>
            </a:br>
            <a:r>
              <a:rPr lang="en-US" sz="1900">
                <a:solidFill>
                  <a:schemeClr val="tx1"/>
                </a:solidFill>
              </a:rPr>
              <a:t>Control Station</a:t>
            </a:r>
          </a:p>
        </p:txBody>
      </p:sp>
      <p:sp>
        <p:nvSpPr>
          <p:cNvPr id="1065243" name="Text Box 283"/>
          <p:cNvSpPr txBox="1">
            <a:spLocks noChangeArrowheads="1"/>
          </p:cNvSpPr>
          <p:nvPr/>
        </p:nvSpPr>
        <p:spPr bwMode="auto">
          <a:xfrm>
            <a:off x="3167065" y="6900999"/>
            <a:ext cx="6801389" cy="35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eaLnBrk="1" hangingPunct="1">
              <a:lnSpc>
                <a:spcPct val="100000"/>
              </a:lnSpc>
            </a:pPr>
            <a:r>
              <a:rPr lang="en-US" sz="1700" dirty="0">
                <a:latin typeface="Tahoma" charset="0"/>
              </a:rPr>
              <a:t>Communication Mechanism (Network, Shared Memory, etc.)</a:t>
            </a:r>
          </a:p>
        </p:txBody>
      </p:sp>
      <p:grpSp>
        <p:nvGrpSpPr>
          <p:cNvPr id="1065244" name="Group 284"/>
          <p:cNvGrpSpPr>
            <a:grpSpLocks noChangeAspect="1"/>
          </p:cNvGrpSpPr>
          <p:nvPr/>
        </p:nvGrpSpPr>
        <p:grpSpPr bwMode="auto">
          <a:xfrm>
            <a:off x="7980364" y="3767274"/>
            <a:ext cx="2641601" cy="2611437"/>
            <a:chOff x="3721" y="1967"/>
            <a:chExt cx="1639" cy="1595"/>
          </a:xfrm>
        </p:grpSpPr>
        <p:sp>
          <p:nvSpPr>
            <p:cNvPr id="1065245" name="Rectangle 285"/>
            <p:cNvSpPr>
              <a:spLocks noChangeAspect="1" noChangeArrowheads="1"/>
            </p:cNvSpPr>
            <p:nvPr/>
          </p:nvSpPr>
          <p:spPr bwMode="gray">
            <a:xfrm>
              <a:off x="3721" y="1967"/>
              <a:ext cx="1639" cy="1595"/>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246" name="Group 286"/>
            <p:cNvGrpSpPr>
              <a:grpSpLocks noChangeAspect="1"/>
            </p:cNvGrpSpPr>
            <p:nvPr/>
          </p:nvGrpSpPr>
          <p:grpSpPr bwMode="auto">
            <a:xfrm flipH="1">
              <a:off x="3774" y="2000"/>
              <a:ext cx="1582" cy="1546"/>
              <a:chOff x="473" y="508"/>
              <a:chExt cx="590" cy="513"/>
            </a:xfrm>
          </p:grpSpPr>
          <p:sp>
            <p:nvSpPr>
              <p:cNvPr id="1065247" name="Freeform 287"/>
              <p:cNvSpPr>
                <a:spLocks noChangeAspect="1"/>
              </p:cNvSpPr>
              <p:nvPr/>
            </p:nvSpPr>
            <p:spPr bwMode="auto">
              <a:xfrm>
                <a:off x="522" y="925"/>
                <a:ext cx="230" cy="77"/>
              </a:xfrm>
              <a:custGeom>
                <a:avLst/>
                <a:gdLst>
                  <a:gd name="T0" fmla="*/ 227 w 230"/>
                  <a:gd name="T1" fmla="*/ 4 h 77"/>
                  <a:gd name="T2" fmla="*/ 229 w 230"/>
                  <a:gd name="T3" fmla="*/ 76 h 77"/>
                  <a:gd name="T4" fmla="*/ 0 w 230"/>
                  <a:gd name="T5" fmla="*/ 71 h 77"/>
                  <a:gd name="T6" fmla="*/ 0 w 230"/>
                  <a:gd name="T7" fmla="*/ 0 h 77"/>
                  <a:gd name="T8" fmla="*/ 227 w 230"/>
                  <a:gd name="T9" fmla="*/ 4 h 77"/>
                </a:gdLst>
                <a:ahLst/>
                <a:cxnLst>
                  <a:cxn ang="0">
                    <a:pos x="T0" y="T1"/>
                  </a:cxn>
                  <a:cxn ang="0">
                    <a:pos x="T2" y="T3"/>
                  </a:cxn>
                  <a:cxn ang="0">
                    <a:pos x="T4" y="T5"/>
                  </a:cxn>
                  <a:cxn ang="0">
                    <a:pos x="T6" y="T7"/>
                  </a:cxn>
                  <a:cxn ang="0">
                    <a:pos x="T8" y="T9"/>
                  </a:cxn>
                </a:cxnLst>
                <a:rect l="0" t="0" r="r" b="b"/>
                <a:pathLst>
                  <a:path w="230" h="77">
                    <a:moveTo>
                      <a:pt x="227" y="4"/>
                    </a:moveTo>
                    <a:lnTo>
                      <a:pt x="229" y="76"/>
                    </a:lnTo>
                    <a:lnTo>
                      <a:pt x="0" y="71"/>
                    </a:lnTo>
                    <a:lnTo>
                      <a:pt x="0" y="0"/>
                    </a:lnTo>
                    <a:lnTo>
                      <a:pt x="227" y="4"/>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8" name="Freeform 288"/>
              <p:cNvSpPr>
                <a:spLocks noChangeAspect="1"/>
              </p:cNvSpPr>
              <p:nvPr/>
            </p:nvSpPr>
            <p:spPr bwMode="auto">
              <a:xfrm>
                <a:off x="714" y="866"/>
                <a:ext cx="30" cy="37"/>
              </a:xfrm>
              <a:custGeom>
                <a:avLst/>
                <a:gdLst>
                  <a:gd name="T0" fmla="*/ 2 w 30"/>
                  <a:gd name="T1" fmla="*/ 0 h 37"/>
                  <a:gd name="T2" fmla="*/ 29 w 30"/>
                  <a:gd name="T3" fmla="*/ 0 h 37"/>
                  <a:gd name="T4" fmla="*/ 29 w 30"/>
                  <a:gd name="T5" fmla="*/ 36 h 37"/>
                  <a:gd name="T6" fmla="*/ 0 w 30"/>
                  <a:gd name="T7" fmla="*/ 31 h 37"/>
                  <a:gd name="T8" fmla="*/ 2 w 30"/>
                  <a:gd name="T9" fmla="*/ 0 h 37"/>
                </a:gdLst>
                <a:ahLst/>
                <a:cxnLst>
                  <a:cxn ang="0">
                    <a:pos x="T0" y="T1"/>
                  </a:cxn>
                  <a:cxn ang="0">
                    <a:pos x="T2" y="T3"/>
                  </a:cxn>
                  <a:cxn ang="0">
                    <a:pos x="T4" y="T5"/>
                  </a:cxn>
                  <a:cxn ang="0">
                    <a:pos x="T6" y="T7"/>
                  </a:cxn>
                  <a:cxn ang="0">
                    <a:pos x="T8" y="T9"/>
                  </a:cxn>
                </a:cxnLst>
                <a:rect l="0" t="0" r="r" b="b"/>
                <a:pathLst>
                  <a:path w="30" h="37">
                    <a:moveTo>
                      <a:pt x="2" y="0"/>
                    </a:moveTo>
                    <a:lnTo>
                      <a:pt x="29" y="0"/>
                    </a:lnTo>
                    <a:lnTo>
                      <a:pt x="29" y="36"/>
                    </a:lnTo>
                    <a:lnTo>
                      <a:pt x="0" y="31"/>
                    </a:lnTo>
                    <a:lnTo>
                      <a:pt x="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49" name="Freeform 289"/>
              <p:cNvSpPr>
                <a:spLocks noChangeAspect="1"/>
              </p:cNvSpPr>
              <p:nvPr/>
            </p:nvSpPr>
            <p:spPr bwMode="auto">
              <a:xfrm>
                <a:off x="639" y="563"/>
                <a:ext cx="186" cy="232"/>
              </a:xfrm>
              <a:custGeom>
                <a:avLst/>
                <a:gdLst>
                  <a:gd name="T0" fmla="*/ 56 w 186"/>
                  <a:gd name="T1" fmla="*/ 0 h 232"/>
                  <a:gd name="T2" fmla="*/ 0 w 186"/>
                  <a:gd name="T3" fmla="*/ 46 h 232"/>
                  <a:gd name="T4" fmla="*/ 39 w 186"/>
                  <a:gd name="T5" fmla="*/ 157 h 232"/>
                  <a:gd name="T6" fmla="*/ 132 w 186"/>
                  <a:gd name="T7" fmla="*/ 231 h 232"/>
                  <a:gd name="T8" fmla="*/ 185 w 186"/>
                  <a:gd name="T9" fmla="*/ 191 h 232"/>
                  <a:gd name="T10" fmla="*/ 82 w 186"/>
                  <a:gd name="T11" fmla="*/ 107 h 232"/>
                  <a:gd name="T12" fmla="*/ 56 w 186"/>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86" h="232">
                    <a:moveTo>
                      <a:pt x="56" y="0"/>
                    </a:moveTo>
                    <a:lnTo>
                      <a:pt x="0" y="46"/>
                    </a:lnTo>
                    <a:lnTo>
                      <a:pt x="39" y="157"/>
                    </a:lnTo>
                    <a:lnTo>
                      <a:pt x="132" y="231"/>
                    </a:lnTo>
                    <a:lnTo>
                      <a:pt x="185" y="191"/>
                    </a:lnTo>
                    <a:lnTo>
                      <a:pt x="82" y="107"/>
                    </a:lnTo>
                    <a:lnTo>
                      <a:pt x="56"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0" name="Freeform 290"/>
              <p:cNvSpPr>
                <a:spLocks noChangeAspect="1"/>
              </p:cNvSpPr>
              <p:nvPr/>
            </p:nvSpPr>
            <p:spPr bwMode="auto">
              <a:xfrm>
                <a:off x="627" y="605"/>
                <a:ext cx="99" cy="191"/>
              </a:xfrm>
              <a:custGeom>
                <a:avLst/>
                <a:gdLst>
                  <a:gd name="T0" fmla="*/ 61 w 99"/>
                  <a:gd name="T1" fmla="*/ 149 h 191"/>
                  <a:gd name="T2" fmla="*/ 63 w 99"/>
                  <a:gd name="T3" fmla="*/ 35 h 191"/>
                  <a:gd name="T4" fmla="*/ 61 w 99"/>
                  <a:gd name="T5" fmla="*/ 22 h 191"/>
                  <a:gd name="T6" fmla="*/ 56 w 99"/>
                  <a:gd name="T7" fmla="*/ 10 h 191"/>
                  <a:gd name="T8" fmla="*/ 51 w 99"/>
                  <a:gd name="T9" fmla="*/ 6 h 191"/>
                  <a:gd name="T10" fmla="*/ 44 w 99"/>
                  <a:gd name="T11" fmla="*/ 2 h 191"/>
                  <a:gd name="T12" fmla="*/ 41 w 99"/>
                  <a:gd name="T13" fmla="*/ 0 h 191"/>
                  <a:gd name="T14" fmla="*/ 0 w 99"/>
                  <a:gd name="T15" fmla="*/ 0 h 191"/>
                  <a:gd name="T16" fmla="*/ 10 w 99"/>
                  <a:gd name="T17" fmla="*/ 4 h 191"/>
                  <a:gd name="T18" fmla="*/ 15 w 99"/>
                  <a:gd name="T19" fmla="*/ 11 h 191"/>
                  <a:gd name="T20" fmla="*/ 18 w 99"/>
                  <a:gd name="T21" fmla="*/ 22 h 191"/>
                  <a:gd name="T22" fmla="*/ 18 w 99"/>
                  <a:gd name="T23" fmla="*/ 43 h 191"/>
                  <a:gd name="T24" fmla="*/ 18 w 99"/>
                  <a:gd name="T25" fmla="*/ 65 h 191"/>
                  <a:gd name="T26" fmla="*/ 22 w 99"/>
                  <a:gd name="T27" fmla="*/ 188 h 191"/>
                  <a:gd name="T28" fmla="*/ 98 w 99"/>
                  <a:gd name="T29" fmla="*/ 190 h 191"/>
                  <a:gd name="T30" fmla="*/ 61 w 99"/>
                  <a:gd name="T31"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91">
                    <a:moveTo>
                      <a:pt x="61" y="149"/>
                    </a:moveTo>
                    <a:lnTo>
                      <a:pt x="63" y="35"/>
                    </a:lnTo>
                    <a:lnTo>
                      <a:pt x="61" y="22"/>
                    </a:lnTo>
                    <a:lnTo>
                      <a:pt x="56" y="10"/>
                    </a:lnTo>
                    <a:lnTo>
                      <a:pt x="51" y="6"/>
                    </a:lnTo>
                    <a:lnTo>
                      <a:pt x="44" y="2"/>
                    </a:lnTo>
                    <a:lnTo>
                      <a:pt x="41" y="0"/>
                    </a:lnTo>
                    <a:lnTo>
                      <a:pt x="0" y="0"/>
                    </a:lnTo>
                    <a:lnTo>
                      <a:pt x="10" y="4"/>
                    </a:lnTo>
                    <a:lnTo>
                      <a:pt x="15" y="11"/>
                    </a:lnTo>
                    <a:lnTo>
                      <a:pt x="18" y="22"/>
                    </a:lnTo>
                    <a:lnTo>
                      <a:pt x="18" y="43"/>
                    </a:lnTo>
                    <a:lnTo>
                      <a:pt x="18" y="65"/>
                    </a:lnTo>
                    <a:lnTo>
                      <a:pt x="22" y="188"/>
                    </a:lnTo>
                    <a:lnTo>
                      <a:pt x="98" y="190"/>
                    </a:lnTo>
                    <a:lnTo>
                      <a:pt x="61" y="149"/>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1" name="Freeform 291"/>
              <p:cNvSpPr>
                <a:spLocks noChangeAspect="1"/>
              </p:cNvSpPr>
              <p:nvPr/>
            </p:nvSpPr>
            <p:spPr bwMode="auto">
              <a:xfrm>
                <a:off x="605" y="607"/>
                <a:ext cx="43" cy="188"/>
              </a:xfrm>
              <a:custGeom>
                <a:avLst/>
                <a:gdLst>
                  <a:gd name="T0" fmla="*/ 42 w 43"/>
                  <a:gd name="T1" fmla="*/ 186 h 188"/>
                  <a:gd name="T2" fmla="*/ 42 w 43"/>
                  <a:gd name="T3" fmla="*/ 133 h 188"/>
                  <a:gd name="T4" fmla="*/ 38 w 43"/>
                  <a:gd name="T5" fmla="*/ 20 h 188"/>
                  <a:gd name="T6" fmla="*/ 38 w 43"/>
                  <a:gd name="T7" fmla="*/ 12 h 188"/>
                  <a:gd name="T8" fmla="*/ 32 w 43"/>
                  <a:gd name="T9" fmla="*/ 4 h 188"/>
                  <a:gd name="T10" fmla="*/ 25 w 43"/>
                  <a:gd name="T11" fmla="*/ 0 h 188"/>
                  <a:gd name="T12" fmla="*/ 18 w 43"/>
                  <a:gd name="T13" fmla="*/ 0 h 188"/>
                  <a:gd name="T14" fmla="*/ 10 w 43"/>
                  <a:gd name="T15" fmla="*/ 1 h 188"/>
                  <a:gd name="T16" fmla="*/ 5 w 43"/>
                  <a:gd name="T17" fmla="*/ 5 h 188"/>
                  <a:gd name="T18" fmla="*/ 4 w 43"/>
                  <a:gd name="T19" fmla="*/ 11 h 188"/>
                  <a:gd name="T20" fmla="*/ 0 w 43"/>
                  <a:gd name="T21" fmla="*/ 16 h 188"/>
                  <a:gd name="T22" fmla="*/ 0 w 43"/>
                  <a:gd name="T23" fmla="*/ 187 h 188"/>
                  <a:gd name="T24" fmla="*/ 42 w 43"/>
                  <a:gd name="T25" fmla="*/ 18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188">
                    <a:moveTo>
                      <a:pt x="42" y="186"/>
                    </a:moveTo>
                    <a:lnTo>
                      <a:pt x="42" y="133"/>
                    </a:lnTo>
                    <a:lnTo>
                      <a:pt x="38" y="20"/>
                    </a:lnTo>
                    <a:lnTo>
                      <a:pt x="38" y="12"/>
                    </a:lnTo>
                    <a:lnTo>
                      <a:pt x="32" y="4"/>
                    </a:lnTo>
                    <a:lnTo>
                      <a:pt x="25" y="0"/>
                    </a:lnTo>
                    <a:lnTo>
                      <a:pt x="18" y="0"/>
                    </a:lnTo>
                    <a:lnTo>
                      <a:pt x="10" y="1"/>
                    </a:lnTo>
                    <a:lnTo>
                      <a:pt x="5" y="5"/>
                    </a:lnTo>
                    <a:lnTo>
                      <a:pt x="4" y="11"/>
                    </a:lnTo>
                    <a:lnTo>
                      <a:pt x="0" y="16"/>
                    </a:lnTo>
                    <a:lnTo>
                      <a:pt x="0" y="187"/>
                    </a:lnTo>
                    <a:lnTo>
                      <a:pt x="42" y="18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2" name="Freeform 292"/>
              <p:cNvSpPr>
                <a:spLocks noChangeAspect="1"/>
              </p:cNvSpPr>
              <p:nvPr/>
            </p:nvSpPr>
            <p:spPr bwMode="auto">
              <a:xfrm>
                <a:off x="697" y="508"/>
                <a:ext cx="275" cy="240"/>
              </a:xfrm>
              <a:custGeom>
                <a:avLst/>
                <a:gdLst>
                  <a:gd name="T0" fmla="*/ 0 w 275"/>
                  <a:gd name="T1" fmla="*/ 52 h 240"/>
                  <a:gd name="T2" fmla="*/ 52 w 275"/>
                  <a:gd name="T3" fmla="*/ 0 h 240"/>
                  <a:gd name="T4" fmla="*/ 159 w 275"/>
                  <a:gd name="T5" fmla="*/ 0 h 240"/>
                  <a:gd name="T6" fmla="*/ 248 w 275"/>
                  <a:gd name="T7" fmla="*/ 69 h 240"/>
                  <a:gd name="T8" fmla="*/ 274 w 275"/>
                  <a:gd name="T9" fmla="*/ 176 h 240"/>
                  <a:gd name="T10" fmla="*/ 223 w 275"/>
                  <a:gd name="T11" fmla="*/ 239 h 240"/>
                  <a:gd name="T12" fmla="*/ 120 w 275"/>
                  <a:gd name="T13" fmla="*/ 238 h 240"/>
                  <a:gd name="T14" fmla="*/ 24 w 275"/>
                  <a:gd name="T15" fmla="*/ 163 h 240"/>
                  <a:gd name="T16" fmla="*/ 0 w 275"/>
                  <a:gd name="T17" fmla="*/ 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40">
                    <a:moveTo>
                      <a:pt x="0" y="52"/>
                    </a:moveTo>
                    <a:lnTo>
                      <a:pt x="52" y="0"/>
                    </a:lnTo>
                    <a:lnTo>
                      <a:pt x="159" y="0"/>
                    </a:lnTo>
                    <a:lnTo>
                      <a:pt x="248" y="69"/>
                    </a:lnTo>
                    <a:lnTo>
                      <a:pt x="274" y="176"/>
                    </a:lnTo>
                    <a:lnTo>
                      <a:pt x="223" y="239"/>
                    </a:lnTo>
                    <a:lnTo>
                      <a:pt x="120" y="238"/>
                    </a:lnTo>
                    <a:lnTo>
                      <a:pt x="24" y="163"/>
                    </a:lnTo>
                    <a:lnTo>
                      <a:pt x="0" y="52"/>
                    </a:lnTo>
                  </a:path>
                </a:pathLst>
              </a:custGeom>
              <a:solidFill>
                <a:srgbClr val="DADAD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3" name="Freeform 293"/>
              <p:cNvSpPr>
                <a:spLocks noChangeAspect="1"/>
              </p:cNvSpPr>
              <p:nvPr/>
            </p:nvSpPr>
            <p:spPr bwMode="auto">
              <a:xfrm>
                <a:off x="819" y="746"/>
                <a:ext cx="100" cy="9"/>
              </a:xfrm>
              <a:custGeom>
                <a:avLst/>
                <a:gdLst>
                  <a:gd name="T0" fmla="*/ 0 w 100"/>
                  <a:gd name="T1" fmla="*/ 0 h 9"/>
                  <a:gd name="T2" fmla="*/ 7 w 100"/>
                  <a:gd name="T3" fmla="*/ 8 h 9"/>
                  <a:gd name="T4" fmla="*/ 85 w 100"/>
                  <a:gd name="T5" fmla="*/ 8 h 9"/>
                  <a:gd name="T6" fmla="*/ 99 w 100"/>
                  <a:gd name="T7" fmla="*/ 1 h 9"/>
                  <a:gd name="T8" fmla="*/ 0 w 100"/>
                  <a:gd name="T9" fmla="*/ 0 h 9"/>
                </a:gdLst>
                <a:ahLst/>
                <a:cxnLst>
                  <a:cxn ang="0">
                    <a:pos x="T0" y="T1"/>
                  </a:cxn>
                  <a:cxn ang="0">
                    <a:pos x="T2" y="T3"/>
                  </a:cxn>
                  <a:cxn ang="0">
                    <a:pos x="T4" y="T5"/>
                  </a:cxn>
                  <a:cxn ang="0">
                    <a:pos x="T6" y="T7"/>
                  </a:cxn>
                  <a:cxn ang="0">
                    <a:pos x="T8" y="T9"/>
                  </a:cxn>
                </a:cxnLst>
                <a:rect l="0" t="0" r="r" b="b"/>
                <a:pathLst>
                  <a:path w="100" h="9">
                    <a:moveTo>
                      <a:pt x="0" y="0"/>
                    </a:moveTo>
                    <a:lnTo>
                      <a:pt x="7" y="8"/>
                    </a:lnTo>
                    <a:lnTo>
                      <a:pt x="85" y="8"/>
                    </a:lnTo>
                    <a:lnTo>
                      <a:pt x="99" y="1"/>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4" name="Freeform 294"/>
              <p:cNvSpPr>
                <a:spLocks noChangeAspect="1"/>
              </p:cNvSpPr>
              <p:nvPr/>
            </p:nvSpPr>
            <p:spPr bwMode="auto">
              <a:xfrm>
                <a:off x="771" y="756"/>
                <a:ext cx="134" cy="40"/>
              </a:xfrm>
              <a:custGeom>
                <a:avLst/>
                <a:gdLst>
                  <a:gd name="T0" fmla="*/ 53 w 134"/>
                  <a:gd name="T1" fmla="*/ 0 h 40"/>
                  <a:gd name="T2" fmla="*/ 133 w 134"/>
                  <a:gd name="T3" fmla="*/ 0 h 40"/>
                  <a:gd name="T4" fmla="*/ 79 w 134"/>
                  <a:gd name="T5" fmla="*/ 39 h 40"/>
                  <a:gd name="T6" fmla="*/ 0 w 134"/>
                  <a:gd name="T7" fmla="*/ 37 h 40"/>
                  <a:gd name="T8" fmla="*/ 53 w 134"/>
                  <a:gd name="T9" fmla="*/ 0 h 40"/>
                </a:gdLst>
                <a:ahLst/>
                <a:cxnLst>
                  <a:cxn ang="0">
                    <a:pos x="T0" y="T1"/>
                  </a:cxn>
                  <a:cxn ang="0">
                    <a:pos x="T2" y="T3"/>
                  </a:cxn>
                  <a:cxn ang="0">
                    <a:pos x="T4" y="T5"/>
                  </a:cxn>
                  <a:cxn ang="0">
                    <a:pos x="T6" y="T7"/>
                  </a:cxn>
                  <a:cxn ang="0">
                    <a:pos x="T8" y="T9"/>
                  </a:cxn>
                </a:cxnLst>
                <a:rect l="0" t="0" r="r" b="b"/>
                <a:pathLst>
                  <a:path w="134" h="40">
                    <a:moveTo>
                      <a:pt x="53" y="0"/>
                    </a:moveTo>
                    <a:lnTo>
                      <a:pt x="133" y="0"/>
                    </a:lnTo>
                    <a:lnTo>
                      <a:pt x="79" y="39"/>
                    </a:lnTo>
                    <a:lnTo>
                      <a:pt x="0" y="37"/>
                    </a:lnTo>
                    <a:lnTo>
                      <a:pt x="53"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5" name="Freeform 295"/>
              <p:cNvSpPr>
                <a:spLocks noChangeAspect="1"/>
              </p:cNvSpPr>
              <p:nvPr/>
            </p:nvSpPr>
            <p:spPr bwMode="auto">
              <a:xfrm>
                <a:off x="605" y="794"/>
                <a:ext cx="125" cy="72"/>
              </a:xfrm>
              <a:custGeom>
                <a:avLst/>
                <a:gdLst>
                  <a:gd name="T0" fmla="*/ 0 w 125"/>
                  <a:gd name="T1" fmla="*/ 0 h 72"/>
                  <a:gd name="T2" fmla="*/ 76 w 125"/>
                  <a:gd name="T3" fmla="*/ 71 h 72"/>
                  <a:gd name="T4" fmla="*/ 124 w 125"/>
                  <a:gd name="T5" fmla="*/ 71 h 72"/>
                  <a:gd name="T6" fmla="*/ 50 w 125"/>
                  <a:gd name="T7" fmla="*/ 0 h 72"/>
                  <a:gd name="T8" fmla="*/ 0 w 125"/>
                  <a:gd name="T9" fmla="*/ 0 h 72"/>
                </a:gdLst>
                <a:ahLst/>
                <a:cxnLst>
                  <a:cxn ang="0">
                    <a:pos x="T0" y="T1"/>
                  </a:cxn>
                  <a:cxn ang="0">
                    <a:pos x="T2" y="T3"/>
                  </a:cxn>
                  <a:cxn ang="0">
                    <a:pos x="T4" y="T5"/>
                  </a:cxn>
                  <a:cxn ang="0">
                    <a:pos x="T6" y="T7"/>
                  </a:cxn>
                  <a:cxn ang="0">
                    <a:pos x="T8" y="T9"/>
                  </a:cxn>
                </a:cxnLst>
                <a:rect l="0" t="0" r="r" b="b"/>
                <a:pathLst>
                  <a:path w="125" h="72">
                    <a:moveTo>
                      <a:pt x="0" y="0"/>
                    </a:moveTo>
                    <a:lnTo>
                      <a:pt x="76" y="71"/>
                    </a:lnTo>
                    <a:lnTo>
                      <a:pt x="124" y="71"/>
                    </a:lnTo>
                    <a:lnTo>
                      <a:pt x="50" y="0"/>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6" name="Freeform 296"/>
              <p:cNvSpPr>
                <a:spLocks noChangeAspect="1"/>
              </p:cNvSpPr>
              <p:nvPr/>
            </p:nvSpPr>
            <p:spPr bwMode="auto">
              <a:xfrm>
                <a:off x="657" y="703"/>
                <a:ext cx="335" cy="165"/>
              </a:xfrm>
              <a:custGeom>
                <a:avLst/>
                <a:gdLst>
                  <a:gd name="T0" fmla="*/ 0 w 335"/>
                  <a:gd name="T1" fmla="*/ 91 h 165"/>
                  <a:gd name="T2" fmla="*/ 68 w 335"/>
                  <a:gd name="T3" fmla="*/ 92 h 165"/>
                  <a:gd name="T4" fmla="*/ 91 w 335"/>
                  <a:gd name="T5" fmla="*/ 110 h 165"/>
                  <a:gd name="T6" fmla="*/ 248 w 335"/>
                  <a:gd name="T7" fmla="*/ 116 h 165"/>
                  <a:gd name="T8" fmla="*/ 296 w 335"/>
                  <a:gd name="T9" fmla="*/ 65 h 165"/>
                  <a:gd name="T10" fmla="*/ 301 w 335"/>
                  <a:gd name="T11" fmla="*/ 0 h 165"/>
                  <a:gd name="T12" fmla="*/ 334 w 335"/>
                  <a:gd name="T13" fmla="*/ 0 h 165"/>
                  <a:gd name="T14" fmla="*/ 330 w 335"/>
                  <a:gd name="T15" fmla="*/ 99 h 165"/>
                  <a:gd name="T16" fmla="*/ 265 w 335"/>
                  <a:gd name="T17" fmla="*/ 164 h 165"/>
                  <a:gd name="T18" fmla="*/ 69 w 335"/>
                  <a:gd name="T19" fmla="*/ 161 h 165"/>
                  <a:gd name="T20" fmla="*/ 0 w 335"/>
                  <a:gd name="T21" fmla="*/ 9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5" h="165">
                    <a:moveTo>
                      <a:pt x="0" y="91"/>
                    </a:moveTo>
                    <a:lnTo>
                      <a:pt x="68" y="92"/>
                    </a:lnTo>
                    <a:lnTo>
                      <a:pt x="91" y="110"/>
                    </a:lnTo>
                    <a:lnTo>
                      <a:pt x="248" y="116"/>
                    </a:lnTo>
                    <a:lnTo>
                      <a:pt x="296" y="65"/>
                    </a:lnTo>
                    <a:lnTo>
                      <a:pt x="301" y="0"/>
                    </a:lnTo>
                    <a:lnTo>
                      <a:pt x="334" y="0"/>
                    </a:lnTo>
                    <a:lnTo>
                      <a:pt x="330" y="99"/>
                    </a:lnTo>
                    <a:lnTo>
                      <a:pt x="265" y="164"/>
                    </a:lnTo>
                    <a:lnTo>
                      <a:pt x="69" y="161"/>
                    </a:lnTo>
                    <a:lnTo>
                      <a:pt x="0" y="9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7" name="Freeform 297"/>
              <p:cNvSpPr>
                <a:spLocks noChangeAspect="1"/>
              </p:cNvSpPr>
              <p:nvPr/>
            </p:nvSpPr>
            <p:spPr bwMode="auto">
              <a:xfrm>
                <a:off x="905" y="704"/>
                <a:ext cx="51" cy="66"/>
              </a:xfrm>
              <a:custGeom>
                <a:avLst/>
                <a:gdLst>
                  <a:gd name="T0" fmla="*/ 50 w 51"/>
                  <a:gd name="T1" fmla="*/ 0 h 66"/>
                  <a:gd name="T2" fmla="*/ 28 w 51"/>
                  <a:gd name="T3" fmla="*/ 29 h 66"/>
                  <a:gd name="T4" fmla="*/ 13 w 51"/>
                  <a:gd name="T5" fmla="*/ 43 h 66"/>
                  <a:gd name="T6" fmla="*/ 9 w 51"/>
                  <a:gd name="T7" fmla="*/ 47 h 66"/>
                  <a:gd name="T8" fmla="*/ 0 w 51"/>
                  <a:gd name="T9" fmla="*/ 52 h 66"/>
                  <a:gd name="T10" fmla="*/ 0 w 51"/>
                  <a:gd name="T11" fmla="*/ 65 h 66"/>
                  <a:gd name="T12" fmla="*/ 48 w 51"/>
                  <a:gd name="T13" fmla="*/ 65 h 66"/>
                  <a:gd name="T14" fmla="*/ 50 w 51"/>
                  <a:gd name="T15" fmla="*/ 0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6">
                    <a:moveTo>
                      <a:pt x="50" y="0"/>
                    </a:moveTo>
                    <a:lnTo>
                      <a:pt x="28" y="29"/>
                    </a:lnTo>
                    <a:lnTo>
                      <a:pt x="13" y="43"/>
                    </a:lnTo>
                    <a:lnTo>
                      <a:pt x="9" y="47"/>
                    </a:lnTo>
                    <a:lnTo>
                      <a:pt x="0" y="52"/>
                    </a:lnTo>
                    <a:lnTo>
                      <a:pt x="0" y="65"/>
                    </a:lnTo>
                    <a:lnTo>
                      <a:pt x="48" y="65"/>
                    </a:lnTo>
                    <a:lnTo>
                      <a:pt x="5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8" name="Freeform 298"/>
              <p:cNvSpPr>
                <a:spLocks noChangeAspect="1"/>
              </p:cNvSpPr>
              <p:nvPr/>
            </p:nvSpPr>
            <p:spPr bwMode="auto">
              <a:xfrm>
                <a:off x="852" y="769"/>
                <a:ext cx="99" cy="49"/>
              </a:xfrm>
              <a:custGeom>
                <a:avLst/>
                <a:gdLst>
                  <a:gd name="T0" fmla="*/ 52 w 99"/>
                  <a:gd name="T1" fmla="*/ 0 h 49"/>
                  <a:gd name="T2" fmla="*/ 0 w 99"/>
                  <a:gd name="T3" fmla="*/ 47 h 49"/>
                  <a:gd name="T4" fmla="*/ 53 w 99"/>
                  <a:gd name="T5" fmla="*/ 48 h 49"/>
                  <a:gd name="T6" fmla="*/ 98 w 99"/>
                  <a:gd name="T7" fmla="*/ 0 h 49"/>
                  <a:gd name="T8" fmla="*/ 52 w 99"/>
                  <a:gd name="T9" fmla="*/ 0 h 49"/>
                </a:gdLst>
                <a:ahLst/>
                <a:cxnLst>
                  <a:cxn ang="0">
                    <a:pos x="T0" y="T1"/>
                  </a:cxn>
                  <a:cxn ang="0">
                    <a:pos x="T2" y="T3"/>
                  </a:cxn>
                  <a:cxn ang="0">
                    <a:pos x="T4" y="T5"/>
                  </a:cxn>
                  <a:cxn ang="0">
                    <a:pos x="T6" y="T7"/>
                  </a:cxn>
                  <a:cxn ang="0">
                    <a:pos x="T8" y="T9"/>
                  </a:cxn>
                </a:cxnLst>
                <a:rect l="0" t="0" r="r" b="b"/>
                <a:pathLst>
                  <a:path w="99" h="49">
                    <a:moveTo>
                      <a:pt x="52" y="0"/>
                    </a:moveTo>
                    <a:lnTo>
                      <a:pt x="0" y="47"/>
                    </a:lnTo>
                    <a:lnTo>
                      <a:pt x="53" y="48"/>
                    </a:lnTo>
                    <a:lnTo>
                      <a:pt x="98" y="0"/>
                    </a:lnTo>
                    <a:lnTo>
                      <a:pt x="52"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59" name="Freeform 299"/>
              <p:cNvSpPr>
                <a:spLocks noChangeAspect="1"/>
              </p:cNvSpPr>
              <p:nvPr/>
            </p:nvSpPr>
            <p:spPr bwMode="auto">
              <a:xfrm>
                <a:off x="957" y="626"/>
                <a:ext cx="35" cy="77"/>
              </a:xfrm>
              <a:custGeom>
                <a:avLst/>
                <a:gdLst>
                  <a:gd name="T0" fmla="*/ 34 w 35"/>
                  <a:gd name="T1" fmla="*/ 76 h 77"/>
                  <a:gd name="T2" fmla="*/ 34 w 35"/>
                  <a:gd name="T3" fmla="*/ 29 h 77"/>
                  <a:gd name="T4" fmla="*/ 34 w 35"/>
                  <a:gd name="T5" fmla="*/ 18 h 77"/>
                  <a:gd name="T6" fmla="*/ 26 w 35"/>
                  <a:gd name="T7" fmla="*/ 8 h 77"/>
                  <a:gd name="T8" fmla="*/ 18 w 35"/>
                  <a:gd name="T9" fmla="*/ 3 h 77"/>
                  <a:gd name="T10" fmla="*/ 8 w 35"/>
                  <a:gd name="T11" fmla="*/ 1 h 77"/>
                  <a:gd name="T12" fmla="*/ 0 w 35"/>
                  <a:gd name="T13" fmla="*/ 0 h 77"/>
                  <a:gd name="T14" fmla="*/ 14 w 35"/>
                  <a:gd name="T15" fmla="*/ 55 h 77"/>
                  <a:gd name="T16" fmla="*/ 3 w 35"/>
                  <a:gd name="T17" fmla="*/ 76 h 77"/>
                  <a:gd name="T18" fmla="*/ 34 w 35"/>
                  <a:gd name="T19"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7">
                    <a:moveTo>
                      <a:pt x="34" y="76"/>
                    </a:moveTo>
                    <a:lnTo>
                      <a:pt x="34" y="29"/>
                    </a:lnTo>
                    <a:lnTo>
                      <a:pt x="34" y="18"/>
                    </a:lnTo>
                    <a:lnTo>
                      <a:pt x="26" y="8"/>
                    </a:lnTo>
                    <a:lnTo>
                      <a:pt x="18" y="3"/>
                    </a:lnTo>
                    <a:lnTo>
                      <a:pt x="8" y="1"/>
                    </a:lnTo>
                    <a:lnTo>
                      <a:pt x="0" y="0"/>
                    </a:lnTo>
                    <a:lnTo>
                      <a:pt x="14" y="55"/>
                    </a:lnTo>
                    <a:lnTo>
                      <a:pt x="3" y="76"/>
                    </a:lnTo>
                    <a:lnTo>
                      <a:pt x="34" y="76"/>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0" name="Freeform 300"/>
              <p:cNvSpPr>
                <a:spLocks noChangeAspect="1"/>
              </p:cNvSpPr>
              <p:nvPr/>
            </p:nvSpPr>
            <p:spPr bwMode="auto">
              <a:xfrm>
                <a:off x="991" y="656"/>
                <a:ext cx="15" cy="29"/>
              </a:xfrm>
              <a:custGeom>
                <a:avLst/>
                <a:gdLst>
                  <a:gd name="T0" fmla="*/ 0 w 15"/>
                  <a:gd name="T1" fmla="*/ 0 h 29"/>
                  <a:gd name="T2" fmla="*/ 14 w 15"/>
                  <a:gd name="T3" fmla="*/ 0 h 29"/>
                  <a:gd name="T4" fmla="*/ 14 w 15"/>
                  <a:gd name="T5" fmla="*/ 28 h 29"/>
                  <a:gd name="T6" fmla="*/ 2 w 15"/>
                  <a:gd name="T7" fmla="*/ 28 h 29"/>
                  <a:gd name="T8" fmla="*/ 0 w 15"/>
                  <a:gd name="T9" fmla="*/ 0 h 29"/>
                </a:gdLst>
                <a:ahLst/>
                <a:cxnLst>
                  <a:cxn ang="0">
                    <a:pos x="T0" y="T1"/>
                  </a:cxn>
                  <a:cxn ang="0">
                    <a:pos x="T2" y="T3"/>
                  </a:cxn>
                  <a:cxn ang="0">
                    <a:pos x="T4" y="T5"/>
                  </a:cxn>
                  <a:cxn ang="0">
                    <a:pos x="T6" y="T7"/>
                  </a:cxn>
                  <a:cxn ang="0">
                    <a:pos x="T8" y="T9"/>
                  </a:cxn>
                </a:cxnLst>
                <a:rect l="0" t="0" r="r" b="b"/>
                <a:pathLst>
                  <a:path w="15" h="29">
                    <a:moveTo>
                      <a:pt x="0" y="0"/>
                    </a:moveTo>
                    <a:lnTo>
                      <a:pt x="14" y="0"/>
                    </a:lnTo>
                    <a:lnTo>
                      <a:pt x="14" y="28"/>
                    </a:lnTo>
                    <a:lnTo>
                      <a:pt x="2" y="28"/>
                    </a:lnTo>
                    <a:lnTo>
                      <a:pt x="0" y="0"/>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1" name="Freeform 301"/>
              <p:cNvSpPr>
                <a:spLocks noChangeAspect="1"/>
              </p:cNvSpPr>
              <p:nvPr/>
            </p:nvSpPr>
            <p:spPr bwMode="auto">
              <a:xfrm>
                <a:off x="541" y="668"/>
                <a:ext cx="167" cy="68"/>
              </a:xfrm>
              <a:custGeom>
                <a:avLst/>
                <a:gdLst>
                  <a:gd name="T0" fmla="*/ 3 w 167"/>
                  <a:gd name="T1" fmla="*/ 12 h 68"/>
                  <a:gd name="T2" fmla="*/ 82 w 167"/>
                  <a:gd name="T3" fmla="*/ 0 h 68"/>
                  <a:gd name="T4" fmla="*/ 166 w 167"/>
                  <a:gd name="T5" fmla="*/ 8 h 68"/>
                  <a:gd name="T6" fmla="*/ 164 w 167"/>
                  <a:gd name="T7" fmla="*/ 67 h 68"/>
                  <a:gd name="T8" fmla="*/ 79 w 167"/>
                  <a:gd name="T9" fmla="*/ 61 h 68"/>
                  <a:gd name="T10" fmla="*/ 0 w 167"/>
                  <a:gd name="T11" fmla="*/ 67 h 68"/>
                  <a:gd name="T12" fmla="*/ 1 w 167"/>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167" h="68">
                    <a:moveTo>
                      <a:pt x="3" y="12"/>
                    </a:moveTo>
                    <a:lnTo>
                      <a:pt x="82" y="0"/>
                    </a:lnTo>
                    <a:lnTo>
                      <a:pt x="166" y="8"/>
                    </a:lnTo>
                    <a:lnTo>
                      <a:pt x="164" y="67"/>
                    </a:lnTo>
                    <a:lnTo>
                      <a:pt x="79" y="61"/>
                    </a:lnTo>
                    <a:lnTo>
                      <a:pt x="0" y="67"/>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2" name="Freeform 302"/>
              <p:cNvSpPr>
                <a:spLocks noChangeAspect="1"/>
              </p:cNvSpPr>
              <p:nvPr/>
            </p:nvSpPr>
            <p:spPr bwMode="auto">
              <a:xfrm>
                <a:off x="542" y="695"/>
                <a:ext cx="164" cy="12"/>
              </a:xfrm>
              <a:custGeom>
                <a:avLst/>
                <a:gdLst>
                  <a:gd name="T0" fmla="*/ 0 w 164"/>
                  <a:gd name="T1" fmla="*/ 11 h 12"/>
                  <a:gd name="T2" fmla="*/ 81 w 164"/>
                  <a:gd name="T3" fmla="*/ 0 h 12"/>
                  <a:gd name="T4" fmla="*/ 163 w 164"/>
                  <a:gd name="T5" fmla="*/ 7 h 12"/>
                </a:gdLst>
                <a:ahLst/>
                <a:cxnLst>
                  <a:cxn ang="0">
                    <a:pos x="T0" y="T1"/>
                  </a:cxn>
                  <a:cxn ang="0">
                    <a:pos x="T2" y="T3"/>
                  </a:cxn>
                  <a:cxn ang="0">
                    <a:pos x="T4" y="T5"/>
                  </a:cxn>
                </a:cxnLst>
                <a:rect l="0" t="0" r="r" b="b"/>
                <a:pathLst>
                  <a:path w="164" h="12">
                    <a:moveTo>
                      <a:pt x="0" y="11"/>
                    </a:moveTo>
                    <a:lnTo>
                      <a:pt x="81" y="0"/>
                    </a:lnTo>
                    <a:lnTo>
                      <a:pt x="163"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63" name="Line 303"/>
              <p:cNvSpPr>
                <a:spLocks noChangeAspect="1" noChangeShapeType="1"/>
              </p:cNvSpPr>
              <p:nvPr/>
            </p:nvSpPr>
            <p:spPr bwMode="auto">
              <a:xfrm>
                <a:off x="564" y="682"/>
                <a:ext cx="0" cy="4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4" name="Line 304"/>
              <p:cNvSpPr>
                <a:spLocks noChangeAspect="1" noChangeShapeType="1"/>
              </p:cNvSpPr>
              <p:nvPr/>
            </p:nvSpPr>
            <p:spPr bwMode="auto">
              <a:xfrm flipH="1">
                <a:off x="588" y="677"/>
                <a:ext cx="9" cy="5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5" name="Line 305"/>
              <p:cNvSpPr>
                <a:spLocks noChangeAspect="1" noChangeShapeType="1"/>
              </p:cNvSpPr>
              <p:nvPr/>
            </p:nvSpPr>
            <p:spPr bwMode="auto">
              <a:xfrm flipH="1">
                <a:off x="618" y="672"/>
                <a:ext cx="9" cy="53"/>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6" name="Line 306"/>
              <p:cNvSpPr>
                <a:spLocks noChangeAspect="1" noChangeShapeType="1"/>
              </p:cNvSpPr>
              <p:nvPr/>
            </p:nvSpPr>
            <p:spPr bwMode="auto">
              <a:xfrm flipH="1">
                <a:off x="646" y="677"/>
                <a:ext cx="10" cy="4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7" name="Line 307"/>
              <p:cNvSpPr>
                <a:spLocks noChangeAspect="1" noChangeShapeType="1"/>
              </p:cNvSpPr>
              <p:nvPr/>
            </p:nvSpPr>
            <p:spPr bwMode="auto">
              <a:xfrm flipH="1">
                <a:off x="676" y="678"/>
                <a:ext cx="9" cy="5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8" name="Line 308"/>
              <p:cNvSpPr>
                <a:spLocks noChangeAspect="1" noChangeShapeType="1"/>
              </p:cNvSpPr>
              <p:nvPr/>
            </p:nvSpPr>
            <p:spPr bwMode="auto">
              <a:xfrm>
                <a:off x="569" y="740"/>
                <a:ext cx="40" cy="3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69" name="Line 309"/>
              <p:cNvSpPr>
                <a:spLocks noChangeAspect="1" noChangeShapeType="1"/>
              </p:cNvSpPr>
              <p:nvPr/>
            </p:nvSpPr>
            <p:spPr bwMode="auto">
              <a:xfrm>
                <a:off x="599" y="739"/>
                <a:ext cx="44" cy="3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0" name="Line 310"/>
              <p:cNvSpPr>
                <a:spLocks noChangeAspect="1" noChangeShapeType="1"/>
              </p:cNvSpPr>
              <p:nvPr/>
            </p:nvSpPr>
            <p:spPr bwMode="auto">
              <a:xfrm flipH="1">
                <a:off x="984" y="755"/>
                <a:ext cx="56" cy="31"/>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1" name="Line 311"/>
              <p:cNvSpPr>
                <a:spLocks noChangeAspect="1" noChangeShapeType="1"/>
              </p:cNvSpPr>
              <p:nvPr/>
            </p:nvSpPr>
            <p:spPr bwMode="auto">
              <a:xfrm flipH="1">
                <a:off x="986" y="751"/>
                <a:ext cx="14" cy="6"/>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2" name="Freeform 312"/>
              <p:cNvSpPr>
                <a:spLocks noChangeAspect="1"/>
              </p:cNvSpPr>
              <p:nvPr/>
            </p:nvSpPr>
            <p:spPr bwMode="auto">
              <a:xfrm>
                <a:off x="993" y="695"/>
                <a:ext cx="61" cy="57"/>
              </a:xfrm>
              <a:custGeom>
                <a:avLst/>
                <a:gdLst>
                  <a:gd name="T0" fmla="*/ 2 w 61"/>
                  <a:gd name="T1" fmla="*/ 1 h 57"/>
                  <a:gd name="T2" fmla="*/ 60 w 61"/>
                  <a:gd name="T3" fmla="*/ 1 h 57"/>
                  <a:gd name="T4" fmla="*/ 60 w 61"/>
                  <a:gd name="T5" fmla="*/ 56 h 57"/>
                  <a:gd name="T6" fmla="*/ 0 w 61"/>
                  <a:gd name="T7" fmla="*/ 56 h 57"/>
                  <a:gd name="T8" fmla="*/ 2 w 61"/>
                  <a:gd name="T9" fmla="*/ 0 h 57"/>
                </a:gdLst>
                <a:ahLst/>
                <a:cxnLst>
                  <a:cxn ang="0">
                    <a:pos x="T0" y="T1"/>
                  </a:cxn>
                  <a:cxn ang="0">
                    <a:pos x="T2" y="T3"/>
                  </a:cxn>
                  <a:cxn ang="0">
                    <a:pos x="T4" y="T5"/>
                  </a:cxn>
                  <a:cxn ang="0">
                    <a:pos x="T6" y="T7"/>
                  </a:cxn>
                  <a:cxn ang="0">
                    <a:pos x="T8" y="T9"/>
                  </a:cxn>
                </a:cxnLst>
                <a:rect l="0" t="0" r="r" b="b"/>
                <a:pathLst>
                  <a:path w="61" h="57">
                    <a:moveTo>
                      <a:pt x="2" y="1"/>
                    </a:moveTo>
                    <a:lnTo>
                      <a:pt x="60" y="1"/>
                    </a:lnTo>
                    <a:lnTo>
                      <a:pt x="60" y="56"/>
                    </a:lnTo>
                    <a:lnTo>
                      <a:pt x="0" y="56"/>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3" name="Line 313"/>
              <p:cNvSpPr>
                <a:spLocks noChangeAspect="1" noChangeShapeType="1"/>
              </p:cNvSpPr>
              <p:nvPr/>
            </p:nvSpPr>
            <p:spPr bwMode="auto">
              <a:xfrm>
                <a:off x="999" y="721"/>
                <a:ext cx="4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4" name="Line 314"/>
              <p:cNvSpPr>
                <a:spLocks noChangeAspect="1" noChangeShapeType="1"/>
              </p:cNvSpPr>
              <p:nvPr/>
            </p:nvSpPr>
            <p:spPr bwMode="auto">
              <a:xfrm>
                <a:off x="1033" y="702"/>
                <a:ext cx="0" cy="44"/>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5" name="Line 315"/>
              <p:cNvSpPr>
                <a:spLocks noChangeAspect="1" noChangeShapeType="1"/>
              </p:cNvSpPr>
              <p:nvPr/>
            </p:nvSpPr>
            <p:spPr bwMode="auto">
              <a:xfrm>
                <a:off x="1011" y="700"/>
                <a:ext cx="4" cy="4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76" name="Freeform 316"/>
              <p:cNvSpPr>
                <a:spLocks noChangeAspect="1"/>
              </p:cNvSpPr>
              <p:nvPr/>
            </p:nvSpPr>
            <p:spPr bwMode="auto">
              <a:xfrm>
                <a:off x="665" y="851"/>
                <a:ext cx="49" cy="47"/>
              </a:xfrm>
              <a:custGeom>
                <a:avLst/>
                <a:gdLst>
                  <a:gd name="T0" fmla="*/ 48 w 49"/>
                  <a:gd name="T1" fmla="*/ 46 h 47"/>
                  <a:gd name="T2" fmla="*/ 48 w 49"/>
                  <a:gd name="T3" fmla="*/ 0 h 47"/>
                  <a:gd name="T4" fmla="*/ 0 w 49"/>
                  <a:gd name="T5" fmla="*/ 0 h 47"/>
                  <a:gd name="T6" fmla="*/ 0 w 49"/>
                  <a:gd name="T7" fmla="*/ 46 h 47"/>
                  <a:gd name="T8" fmla="*/ 48 w 49"/>
                  <a:gd name="T9" fmla="*/ 46 h 47"/>
                </a:gdLst>
                <a:ahLst/>
                <a:cxnLst>
                  <a:cxn ang="0">
                    <a:pos x="T0" y="T1"/>
                  </a:cxn>
                  <a:cxn ang="0">
                    <a:pos x="T2" y="T3"/>
                  </a:cxn>
                  <a:cxn ang="0">
                    <a:pos x="T4" y="T5"/>
                  </a:cxn>
                  <a:cxn ang="0">
                    <a:pos x="T6" y="T7"/>
                  </a:cxn>
                  <a:cxn ang="0">
                    <a:pos x="T8" y="T9"/>
                  </a:cxn>
                </a:cxnLst>
                <a:rect l="0" t="0" r="r" b="b"/>
                <a:pathLst>
                  <a:path w="49" h="47">
                    <a:moveTo>
                      <a:pt x="48" y="46"/>
                    </a:moveTo>
                    <a:lnTo>
                      <a:pt x="48" y="0"/>
                    </a:lnTo>
                    <a:lnTo>
                      <a:pt x="0" y="0"/>
                    </a:lnTo>
                    <a:lnTo>
                      <a:pt x="0" y="46"/>
                    </a:lnTo>
                    <a:lnTo>
                      <a:pt x="48" y="4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7" name="Freeform 317"/>
              <p:cNvSpPr>
                <a:spLocks noChangeAspect="1"/>
              </p:cNvSpPr>
              <p:nvPr/>
            </p:nvSpPr>
            <p:spPr bwMode="auto">
              <a:xfrm>
                <a:off x="512" y="849"/>
                <a:ext cx="154" cy="49"/>
              </a:xfrm>
              <a:custGeom>
                <a:avLst/>
                <a:gdLst>
                  <a:gd name="T0" fmla="*/ 153 w 154"/>
                  <a:gd name="T1" fmla="*/ 3 h 49"/>
                  <a:gd name="T2" fmla="*/ 0 w 154"/>
                  <a:gd name="T3" fmla="*/ 0 h 49"/>
                  <a:gd name="T4" fmla="*/ 0 w 154"/>
                  <a:gd name="T5" fmla="*/ 45 h 49"/>
                  <a:gd name="T6" fmla="*/ 153 w 154"/>
                  <a:gd name="T7" fmla="*/ 48 h 49"/>
                  <a:gd name="T8" fmla="*/ 153 w 154"/>
                  <a:gd name="T9" fmla="*/ 3 h 49"/>
                </a:gdLst>
                <a:ahLst/>
                <a:cxnLst>
                  <a:cxn ang="0">
                    <a:pos x="T0" y="T1"/>
                  </a:cxn>
                  <a:cxn ang="0">
                    <a:pos x="T2" y="T3"/>
                  </a:cxn>
                  <a:cxn ang="0">
                    <a:pos x="T4" y="T5"/>
                  </a:cxn>
                  <a:cxn ang="0">
                    <a:pos x="T6" y="T7"/>
                  </a:cxn>
                  <a:cxn ang="0">
                    <a:pos x="T8" y="T9"/>
                  </a:cxn>
                </a:cxnLst>
                <a:rect l="0" t="0" r="r" b="b"/>
                <a:pathLst>
                  <a:path w="154" h="49">
                    <a:moveTo>
                      <a:pt x="153" y="3"/>
                    </a:moveTo>
                    <a:lnTo>
                      <a:pt x="0" y="0"/>
                    </a:lnTo>
                    <a:lnTo>
                      <a:pt x="0" y="45"/>
                    </a:lnTo>
                    <a:lnTo>
                      <a:pt x="153" y="48"/>
                    </a:lnTo>
                    <a:lnTo>
                      <a:pt x="153" y="3"/>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8" name="Freeform 318"/>
              <p:cNvSpPr>
                <a:spLocks noChangeAspect="1"/>
              </p:cNvSpPr>
              <p:nvPr/>
            </p:nvSpPr>
            <p:spPr bwMode="auto">
              <a:xfrm>
                <a:off x="473" y="900"/>
                <a:ext cx="276" cy="35"/>
              </a:xfrm>
              <a:custGeom>
                <a:avLst/>
                <a:gdLst>
                  <a:gd name="T0" fmla="*/ 1 w 276"/>
                  <a:gd name="T1" fmla="*/ 0 h 35"/>
                  <a:gd name="T2" fmla="*/ 275 w 276"/>
                  <a:gd name="T3" fmla="*/ 3 h 35"/>
                  <a:gd name="T4" fmla="*/ 275 w 276"/>
                  <a:gd name="T5" fmla="*/ 34 h 35"/>
                  <a:gd name="T6" fmla="*/ 0 w 276"/>
                  <a:gd name="T7" fmla="*/ 28 h 35"/>
                  <a:gd name="T8" fmla="*/ 1 w 276"/>
                  <a:gd name="T9" fmla="*/ 0 h 35"/>
                </a:gdLst>
                <a:ahLst/>
                <a:cxnLst>
                  <a:cxn ang="0">
                    <a:pos x="T0" y="T1"/>
                  </a:cxn>
                  <a:cxn ang="0">
                    <a:pos x="T2" y="T3"/>
                  </a:cxn>
                  <a:cxn ang="0">
                    <a:pos x="T4" y="T5"/>
                  </a:cxn>
                  <a:cxn ang="0">
                    <a:pos x="T6" y="T7"/>
                  </a:cxn>
                  <a:cxn ang="0">
                    <a:pos x="T8" y="T9"/>
                  </a:cxn>
                </a:cxnLst>
                <a:rect l="0" t="0" r="r" b="b"/>
                <a:pathLst>
                  <a:path w="276" h="35">
                    <a:moveTo>
                      <a:pt x="1" y="0"/>
                    </a:moveTo>
                    <a:lnTo>
                      <a:pt x="275" y="3"/>
                    </a:lnTo>
                    <a:lnTo>
                      <a:pt x="275" y="34"/>
                    </a:lnTo>
                    <a:lnTo>
                      <a:pt x="0" y="28"/>
                    </a:lnTo>
                    <a:lnTo>
                      <a:pt x="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79" name="Freeform 319"/>
              <p:cNvSpPr>
                <a:spLocks noChangeAspect="1"/>
              </p:cNvSpPr>
              <p:nvPr/>
            </p:nvSpPr>
            <p:spPr bwMode="auto">
              <a:xfrm>
                <a:off x="756" y="900"/>
                <a:ext cx="19" cy="29"/>
              </a:xfrm>
              <a:custGeom>
                <a:avLst/>
                <a:gdLst>
                  <a:gd name="T0" fmla="*/ 2 w 19"/>
                  <a:gd name="T1" fmla="*/ 0 h 29"/>
                  <a:gd name="T2" fmla="*/ 18 w 19"/>
                  <a:gd name="T3" fmla="*/ 1 h 29"/>
                  <a:gd name="T4" fmla="*/ 18 w 19"/>
                  <a:gd name="T5" fmla="*/ 28 h 29"/>
                  <a:gd name="T6" fmla="*/ 0 w 19"/>
                  <a:gd name="T7" fmla="*/ 28 h 29"/>
                  <a:gd name="T8" fmla="*/ 2 w 19"/>
                  <a:gd name="T9" fmla="*/ 0 h 29"/>
                </a:gdLst>
                <a:ahLst/>
                <a:cxnLst>
                  <a:cxn ang="0">
                    <a:pos x="T0" y="T1"/>
                  </a:cxn>
                  <a:cxn ang="0">
                    <a:pos x="T2" y="T3"/>
                  </a:cxn>
                  <a:cxn ang="0">
                    <a:pos x="T4" y="T5"/>
                  </a:cxn>
                  <a:cxn ang="0">
                    <a:pos x="T6" y="T7"/>
                  </a:cxn>
                  <a:cxn ang="0">
                    <a:pos x="T8" y="T9"/>
                  </a:cxn>
                </a:cxnLst>
                <a:rect l="0" t="0" r="r" b="b"/>
                <a:pathLst>
                  <a:path w="19" h="29">
                    <a:moveTo>
                      <a:pt x="2" y="0"/>
                    </a:moveTo>
                    <a:lnTo>
                      <a:pt x="18" y="1"/>
                    </a:lnTo>
                    <a:lnTo>
                      <a:pt x="18" y="28"/>
                    </a:lnTo>
                    <a:lnTo>
                      <a:pt x="0" y="28"/>
                    </a:lnTo>
                    <a:lnTo>
                      <a:pt x="2"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0" name="Freeform 320"/>
              <p:cNvSpPr>
                <a:spLocks noChangeAspect="1"/>
              </p:cNvSpPr>
              <p:nvPr/>
            </p:nvSpPr>
            <p:spPr bwMode="auto">
              <a:xfrm>
                <a:off x="751" y="929"/>
                <a:ext cx="270" cy="73"/>
              </a:xfrm>
              <a:custGeom>
                <a:avLst/>
                <a:gdLst>
                  <a:gd name="T0" fmla="*/ 21 w 270"/>
                  <a:gd name="T1" fmla="*/ 0 h 73"/>
                  <a:gd name="T2" fmla="*/ 21 w 270"/>
                  <a:gd name="T3" fmla="*/ 36 h 73"/>
                  <a:gd name="T4" fmla="*/ 202 w 270"/>
                  <a:gd name="T5" fmla="*/ 37 h 73"/>
                  <a:gd name="T6" fmla="*/ 201 w 270"/>
                  <a:gd name="T7" fmla="*/ 11 h 73"/>
                  <a:gd name="T8" fmla="*/ 267 w 270"/>
                  <a:gd name="T9" fmla="*/ 9 h 73"/>
                  <a:gd name="T10" fmla="*/ 269 w 270"/>
                  <a:gd name="T11" fmla="*/ 25 h 73"/>
                  <a:gd name="T12" fmla="*/ 204 w 270"/>
                  <a:gd name="T13" fmla="*/ 26 h 73"/>
                  <a:gd name="T14" fmla="*/ 202 w 270"/>
                  <a:gd name="T15" fmla="*/ 63 h 73"/>
                  <a:gd name="T16" fmla="*/ 21 w 270"/>
                  <a:gd name="T17" fmla="*/ 72 h 73"/>
                  <a:gd name="T18" fmla="*/ 0 w 270"/>
                  <a:gd name="T19" fmla="*/ 72 h 73"/>
                  <a:gd name="T20" fmla="*/ 0 w 270"/>
                  <a:gd name="T21" fmla="*/ 0 h 73"/>
                  <a:gd name="T22" fmla="*/ 21 w 270"/>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73">
                    <a:moveTo>
                      <a:pt x="21" y="0"/>
                    </a:moveTo>
                    <a:lnTo>
                      <a:pt x="21" y="36"/>
                    </a:lnTo>
                    <a:lnTo>
                      <a:pt x="202" y="37"/>
                    </a:lnTo>
                    <a:lnTo>
                      <a:pt x="201" y="11"/>
                    </a:lnTo>
                    <a:lnTo>
                      <a:pt x="267" y="9"/>
                    </a:lnTo>
                    <a:lnTo>
                      <a:pt x="269" y="25"/>
                    </a:lnTo>
                    <a:lnTo>
                      <a:pt x="204" y="26"/>
                    </a:lnTo>
                    <a:lnTo>
                      <a:pt x="202" y="63"/>
                    </a:lnTo>
                    <a:lnTo>
                      <a:pt x="21" y="72"/>
                    </a:lnTo>
                    <a:lnTo>
                      <a:pt x="0" y="72"/>
                    </a:lnTo>
                    <a:lnTo>
                      <a:pt x="0" y="0"/>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1" name="Freeform 321"/>
              <p:cNvSpPr>
                <a:spLocks noChangeAspect="1"/>
              </p:cNvSpPr>
              <p:nvPr/>
            </p:nvSpPr>
            <p:spPr bwMode="auto">
              <a:xfrm>
                <a:off x="552" y="998"/>
                <a:ext cx="11" cy="12"/>
              </a:xfrm>
              <a:custGeom>
                <a:avLst/>
                <a:gdLst>
                  <a:gd name="T0" fmla="*/ 0 w 11"/>
                  <a:gd name="T1" fmla="*/ 0 h 12"/>
                  <a:gd name="T2" fmla="*/ 10 w 11"/>
                  <a:gd name="T3" fmla="*/ 0 h 12"/>
                  <a:gd name="T4" fmla="*/ 10 w 11"/>
                  <a:gd name="T5" fmla="*/ 11 h 12"/>
                  <a:gd name="T6" fmla="*/ 2 w 11"/>
                  <a:gd name="T7" fmla="*/ 11 h 12"/>
                  <a:gd name="T8" fmla="*/ 0 w 11"/>
                  <a:gd name="T9" fmla="*/ 0 h 12"/>
                </a:gdLst>
                <a:ahLst/>
                <a:cxnLst>
                  <a:cxn ang="0">
                    <a:pos x="T0" y="T1"/>
                  </a:cxn>
                  <a:cxn ang="0">
                    <a:pos x="T2" y="T3"/>
                  </a:cxn>
                  <a:cxn ang="0">
                    <a:pos x="T4" y="T5"/>
                  </a:cxn>
                  <a:cxn ang="0">
                    <a:pos x="T6" y="T7"/>
                  </a:cxn>
                  <a:cxn ang="0">
                    <a:pos x="T8" y="T9"/>
                  </a:cxn>
                </a:cxnLst>
                <a:rect l="0" t="0" r="r" b="b"/>
                <a:pathLst>
                  <a:path w="11" h="12">
                    <a:moveTo>
                      <a:pt x="0" y="0"/>
                    </a:moveTo>
                    <a:lnTo>
                      <a:pt x="10" y="0"/>
                    </a:lnTo>
                    <a:lnTo>
                      <a:pt x="10" y="11"/>
                    </a:lnTo>
                    <a:lnTo>
                      <a:pt x="2" y="11"/>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2" name="Freeform 322"/>
              <p:cNvSpPr>
                <a:spLocks noChangeAspect="1"/>
              </p:cNvSpPr>
              <p:nvPr/>
            </p:nvSpPr>
            <p:spPr bwMode="auto">
              <a:xfrm>
                <a:off x="735" y="1001"/>
                <a:ext cx="12" cy="9"/>
              </a:xfrm>
              <a:custGeom>
                <a:avLst/>
                <a:gdLst>
                  <a:gd name="T0" fmla="*/ 3 w 12"/>
                  <a:gd name="T1" fmla="*/ 0 h 9"/>
                  <a:gd name="T2" fmla="*/ 11 w 12"/>
                  <a:gd name="T3" fmla="*/ 0 h 9"/>
                  <a:gd name="T4" fmla="*/ 9 w 12"/>
                  <a:gd name="T5" fmla="*/ 8 h 9"/>
                  <a:gd name="T6" fmla="*/ 0 w 12"/>
                  <a:gd name="T7" fmla="*/ 8 h 9"/>
                  <a:gd name="T8" fmla="*/ 3 w 12"/>
                  <a:gd name="T9" fmla="*/ 0 h 9"/>
                </a:gdLst>
                <a:ahLst/>
                <a:cxnLst>
                  <a:cxn ang="0">
                    <a:pos x="T0" y="T1"/>
                  </a:cxn>
                  <a:cxn ang="0">
                    <a:pos x="T2" y="T3"/>
                  </a:cxn>
                  <a:cxn ang="0">
                    <a:pos x="T4" y="T5"/>
                  </a:cxn>
                  <a:cxn ang="0">
                    <a:pos x="T6" y="T7"/>
                  </a:cxn>
                  <a:cxn ang="0">
                    <a:pos x="T8" y="T9"/>
                  </a:cxn>
                </a:cxnLst>
                <a:rect l="0" t="0" r="r" b="b"/>
                <a:pathLst>
                  <a:path w="12" h="9">
                    <a:moveTo>
                      <a:pt x="3" y="0"/>
                    </a:moveTo>
                    <a:lnTo>
                      <a:pt x="11" y="0"/>
                    </a:lnTo>
                    <a:lnTo>
                      <a:pt x="9" y="8"/>
                    </a:lnTo>
                    <a:lnTo>
                      <a:pt x="0" y="8"/>
                    </a:lnTo>
                    <a:lnTo>
                      <a:pt x="3"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3" name="Freeform 323"/>
              <p:cNvSpPr>
                <a:spLocks noChangeAspect="1"/>
              </p:cNvSpPr>
              <p:nvPr/>
            </p:nvSpPr>
            <p:spPr bwMode="auto">
              <a:xfrm>
                <a:off x="963" y="813"/>
                <a:ext cx="59" cy="126"/>
              </a:xfrm>
              <a:custGeom>
                <a:avLst/>
                <a:gdLst>
                  <a:gd name="T0" fmla="*/ 4 w 59"/>
                  <a:gd name="T1" fmla="*/ 125 h 126"/>
                  <a:gd name="T2" fmla="*/ 0 w 59"/>
                  <a:gd name="T3" fmla="*/ 12 h 126"/>
                  <a:gd name="T4" fmla="*/ 14 w 59"/>
                  <a:gd name="T5" fmla="*/ 0 h 126"/>
                  <a:gd name="T6" fmla="*/ 58 w 59"/>
                  <a:gd name="T7" fmla="*/ 2 h 126"/>
                  <a:gd name="T8" fmla="*/ 55 w 59"/>
                  <a:gd name="T9" fmla="*/ 124 h 126"/>
                  <a:gd name="T10" fmla="*/ 4 w 59"/>
                  <a:gd name="T11" fmla="*/ 125 h 126"/>
                </a:gdLst>
                <a:ahLst/>
                <a:cxnLst>
                  <a:cxn ang="0">
                    <a:pos x="T0" y="T1"/>
                  </a:cxn>
                  <a:cxn ang="0">
                    <a:pos x="T2" y="T3"/>
                  </a:cxn>
                  <a:cxn ang="0">
                    <a:pos x="T4" y="T5"/>
                  </a:cxn>
                  <a:cxn ang="0">
                    <a:pos x="T6" y="T7"/>
                  </a:cxn>
                  <a:cxn ang="0">
                    <a:pos x="T8" y="T9"/>
                  </a:cxn>
                  <a:cxn ang="0">
                    <a:pos x="T10" y="T11"/>
                  </a:cxn>
                </a:cxnLst>
                <a:rect l="0" t="0" r="r" b="b"/>
                <a:pathLst>
                  <a:path w="59" h="126">
                    <a:moveTo>
                      <a:pt x="4" y="125"/>
                    </a:moveTo>
                    <a:lnTo>
                      <a:pt x="0" y="12"/>
                    </a:lnTo>
                    <a:lnTo>
                      <a:pt x="14" y="0"/>
                    </a:lnTo>
                    <a:lnTo>
                      <a:pt x="58" y="2"/>
                    </a:lnTo>
                    <a:lnTo>
                      <a:pt x="55" y="124"/>
                    </a:lnTo>
                    <a:lnTo>
                      <a:pt x="4" y="125"/>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4" name="Freeform 324"/>
              <p:cNvSpPr>
                <a:spLocks noChangeAspect="1"/>
              </p:cNvSpPr>
              <p:nvPr/>
            </p:nvSpPr>
            <p:spPr bwMode="auto">
              <a:xfrm>
                <a:off x="950" y="828"/>
                <a:ext cx="16" cy="111"/>
              </a:xfrm>
              <a:custGeom>
                <a:avLst/>
                <a:gdLst>
                  <a:gd name="T0" fmla="*/ 0 w 16"/>
                  <a:gd name="T1" fmla="*/ 110 h 111"/>
                  <a:gd name="T2" fmla="*/ 0 w 16"/>
                  <a:gd name="T3" fmla="*/ 13 h 111"/>
                  <a:gd name="T4" fmla="*/ 12 w 16"/>
                  <a:gd name="T5" fmla="*/ 0 h 111"/>
                  <a:gd name="T6" fmla="*/ 15 w 16"/>
                  <a:gd name="T7" fmla="*/ 110 h 111"/>
                  <a:gd name="T8" fmla="*/ 0 w 16"/>
                  <a:gd name="T9" fmla="*/ 110 h 111"/>
                </a:gdLst>
                <a:ahLst/>
                <a:cxnLst>
                  <a:cxn ang="0">
                    <a:pos x="T0" y="T1"/>
                  </a:cxn>
                  <a:cxn ang="0">
                    <a:pos x="T2" y="T3"/>
                  </a:cxn>
                  <a:cxn ang="0">
                    <a:pos x="T4" y="T5"/>
                  </a:cxn>
                  <a:cxn ang="0">
                    <a:pos x="T6" y="T7"/>
                  </a:cxn>
                  <a:cxn ang="0">
                    <a:pos x="T8" y="T9"/>
                  </a:cxn>
                </a:cxnLst>
                <a:rect l="0" t="0" r="r" b="b"/>
                <a:pathLst>
                  <a:path w="16" h="111">
                    <a:moveTo>
                      <a:pt x="0" y="110"/>
                    </a:moveTo>
                    <a:lnTo>
                      <a:pt x="0" y="13"/>
                    </a:lnTo>
                    <a:lnTo>
                      <a:pt x="12" y="0"/>
                    </a:lnTo>
                    <a:lnTo>
                      <a:pt x="15" y="110"/>
                    </a:lnTo>
                    <a:lnTo>
                      <a:pt x="0" y="11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5" name="Freeform 325"/>
              <p:cNvSpPr>
                <a:spLocks noChangeAspect="1"/>
              </p:cNvSpPr>
              <p:nvPr/>
            </p:nvSpPr>
            <p:spPr bwMode="auto">
              <a:xfrm>
                <a:off x="927" y="910"/>
                <a:ext cx="22" cy="38"/>
              </a:xfrm>
              <a:custGeom>
                <a:avLst/>
                <a:gdLst>
                  <a:gd name="T0" fmla="*/ 21 w 22"/>
                  <a:gd name="T1" fmla="*/ 0 h 38"/>
                  <a:gd name="T2" fmla="*/ 1 w 22"/>
                  <a:gd name="T3" fmla="*/ 0 h 38"/>
                  <a:gd name="T4" fmla="*/ 0 w 22"/>
                  <a:gd name="T5" fmla="*/ 37 h 38"/>
                  <a:gd name="T6" fmla="*/ 21 w 22"/>
                  <a:gd name="T7" fmla="*/ 36 h 38"/>
                  <a:gd name="T8" fmla="*/ 21 w 22"/>
                  <a:gd name="T9" fmla="*/ 0 h 38"/>
                </a:gdLst>
                <a:ahLst/>
                <a:cxnLst>
                  <a:cxn ang="0">
                    <a:pos x="T0" y="T1"/>
                  </a:cxn>
                  <a:cxn ang="0">
                    <a:pos x="T2" y="T3"/>
                  </a:cxn>
                  <a:cxn ang="0">
                    <a:pos x="T4" y="T5"/>
                  </a:cxn>
                  <a:cxn ang="0">
                    <a:pos x="T6" y="T7"/>
                  </a:cxn>
                  <a:cxn ang="0">
                    <a:pos x="T8" y="T9"/>
                  </a:cxn>
                </a:cxnLst>
                <a:rect l="0" t="0" r="r" b="b"/>
                <a:pathLst>
                  <a:path w="22" h="38">
                    <a:moveTo>
                      <a:pt x="21" y="0"/>
                    </a:moveTo>
                    <a:lnTo>
                      <a:pt x="1" y="0"/>
                    </a:lnTo>
                    <a:lnTo>
                      <a:pt x="0" y="37"/>
                    </a:lnTo>
                    <a:lnTo>
                      <a:pt x="21" y="36"/>
                    </a:lnTo>
                    <a:lnTo>
                      <a:pt x="21"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6" name="Freeform 326"/>
              <p:cNvSpPr>
                <a:spLocks noChangeAspect="1"/>
              </p:cNvSpPr>
              <p:nvPr/>
            </p:nvSpPr>
            <p:spPr bwMode="auto">
              <a:xfrm>
                <a:off x="774" y="937"/>
                <a:ext cx="43" cy="28"/>
              </a:xfrm>
              <a:custGeom>
                <a:avLst/>
                <a:gdLst>
                  <a:gd name="T0" fmla="*/ 0 w 43"/>
                  <a:gd name="T1" fmla="*/ 0 h 28"/>
                  <a:gd name="T2" fmla="*/ 40 w 43"/>
                  <a:gd name="T3" fmla="*/ 0 h 28"/>
                  <a:gd name="T4" fmla="*/ 42 w 43"/>
                  <a:gd name="T5" fmla="*/ 27 h 28"/>
                  <a:gd name="T6" fmla="*/ 0 w 43"/>
                  <a:gd name="T7" fmla="*/ 25 h 28"/>
                  <a:gd name="T8" fmla="*/ 0 w 43"/>
                  <a:gd name="T9" fmla="*/ 0 h 28"/>
                </a:gdLst>
                <a:ahLst/>
                <a:cxnLst>
                  <a:cxn ang="0">
                    <a:pos x="T0" y="T1"/>
                  </a:cxn>
                  <a:cxn ang="0">
                    <a:pos x="T2" y="T3"/>
                  </a:cxn>
                  <a:cxn ang="0">
                    <a:pos x="T4" y="T5"/>
                  </a:cxn>
                  <a:cxn ang="0">
                    <a:pos x="T6" y="T7"/>
                  </a:cxn>
                  <a:cxn ang="0">
                    <a:pos x="T8" y="T9"/>
                  </a:cxn>
                </a:cxnLst>
                <a:rect l="0" t="0" r="r" b="b"/>
                <a:pathLst>
                  <a:path w="43" h="28">
                    <a:moveTo>
                      <a:pt x="0" y="0"/>
                    </a:moveTo>
                    <a:lnTo>
                      <a:pt x="40" y="0"/>
                    </a:lnTo>
                    <a:lnTo>
                      <a:pt x="42" y="27"/>
                    </a:lnTo>
                    <a:lnTo>
                      <a:pt x="0" y="25"/>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7" name="Freeform 327"/>
              <p:cNvSpPr>
                <a:spLocks noChangeAspect="1"/>
              </p:cNvSpPr>
              <p:nvPr/>
            </p:nvSpPr>
            <p:spPr bwMode="auto">
              <a:xfrm>
                <a:off x="814" y="937"/>
                <a:ext cx="46" cy="28"/>
              </a:xfrm>
              <a:custGeom>
                <a:avLst/>
                <a:gdLst>
                  <a:gd name="T0" fmla="*/ 0 w 46"/>
                  <a:gd name="T1" fmla="*/ 1 h 28"/>
                  <a:gd name="T2" fmla="*/ 45 w 46"/>
                  <a:gd name="T3" fmla="*/ 0 h 28"/>
                  <a:gd name="T4" fmla="*/ 45 w 46"/>
                  <a:gd name="T5" fmla="*/ 27 h 28"/>
                  <a:gd name="T6" fmla="*/ 2 w 46"/>
                  <a:gd name="T7" fmla="*/ 25 h 28"/>
                  <a:gd name="T8" fmla="*/ 0 w 46"/>
                  <a:gd name="T9" fmla="*/ 1 h 28"/>
                </a:gdLst>
                <a:ahLst/>
                <a:cxnLst>
                  <a:cxn ang="0">
                    <a:pos x="T0" y="T1"/>
                  </a:cxn>
                  <a:cxn ang="0">
                    <a:pos x="T2" y="T3"/>
                  </a:cxn>
                  <a:cxn ang="0">
                    <a:pos x="T4" y="T5"/>
                  </a:cxn>
                  <a:cxn ang="0">
                    <a:pos x="T6" y="T7"/>
                  </a:cxn>
                  <a:cxn ang="0">
                    <a:pos x="T8" y="T9"/>
                  </a:cxn>
                </a:cxnLst>
                <a:rect l="0" t="0" r="r" b="b"/>
                <a:pathLst>
                  <a:path w="46" h="28">
                    <a:moveTo>
                      <a:pt x="0" y="1"/>
                    </a:moveTo>
                    <a:lnTo>
                      <a:pt x="45" y="0"/>
                    </a:lnTo>
                    <a:lnTo>
                      <a:pt x="45" y="27"/>
                    </a:lnTo>
                    <a:lnTo>
                      <a:pt x="2" y="25"/>
                    </a:lnTo>
                    <a:lnTo>
                      <a:pt x="0" y="1"/>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8" name="Freeform 328"/>
              <p:cNvSpPr>
                <a:spLocks noChangeAspect="1"/>
              </p:cNvSpPr>
              <p:nvPr/>
            </p:nvSpPr>
            <p:spPr bwMode="auto">
              <a:xfrm>
                <a:off x="839" y="894"/>
                <a:ext cx="19" cy="41"/>
              </a:xfrm>
              <a:custGeom>
                <a:avLst/>
                <a:gdLst>
                  <a:gd name="T0" fmla="*/ 0 w 19"/>
                  <a:gd name="T1" fmla="*/ 0 h 41"/>
                  <a:gd name="T2" fmla="*/ 18 w 19"/>
                  <a:gd name="T3" fmla="*/ 0 h 41"/>
                  <a:gd name="T4" fmla="*/ 15 w 19"/>
                  <a:gd name="T5" fmla="*/ 32 h 41"/>
                  <a:gd name="T6" fmla="*/ 18 w 19"/>
                  <a:gd name="T7" fmla="*/ 40 h 41"/>
                  <a:gd name="T8" fmla="*/ 0 w 19"/>
                  <a:gd name="T9" fmla="*/ 40 h 41"/>
                  <a:gd name="T10" fmla="*/ 0 w 19"/>
                  <a:gd name="T11" fmla="*/ 0 h 41"/>
                </a:gdLst>
                <a:ahLst/>
                <a:cxnLst>
                  <a:cxn ang="0">
                    <a:pos x="T0" y="T1"/>
                  </a:cxn>
                  <a:cxn ang="0">
                    <a:pos x="T2" y="T3"/>
                  </a:cxn>
                  <a:cxn ang="0">
                    <a:pos x="T4" y="T5"/>
                  </a:cxn>
                  <a:cxn ang="0">
                    <a:pos x="T6" y="T7"/>
                  </a:cxn>
                  <a:cxn ang="0">
                    <a:pos x="T8" y="T9"/>
                  </a:cxn>
                  <a:cxn ang="0">
                    <a:pos x="T10" y="T11"/>
                  </a:cxn>
                </a:cxnLst>
                <a:rect l="0" t="0" r="r" b="b"/>
                <a:pathLst>
                  <a:path w="19" h="41">
                    <a:moveTo>
                      <a:pt x="0" y="0"/>
                    </a:moveTo>
                    <a:lnTo>
                      <a:pt x="18" y="0"/>
                    </a:lnTo>
                    <a:lnTo>
                      <a:pt x="15" y="32"/>
                    </a:lnTo>
                    <a:lnTo>
                      <a:pt x="18" y="40"/>
                    </a:lnTo>
                    <a:lnTo>
                      <a:pt x="0" y="40"/>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89" name="Freeform 329"/>
              <p:cNvSpPr>
                <a:spLocks noChangeAspect="1"/>
              </p:cNvSpPr>
              <p:nvPr/>
            </p:nvSpPr>
            <p:spPr bwMode="auto">
              <a:xfrm>
                <a:off x="854" y="897"/>
                <a:ext cx="32" cy="71"/>
              </a:xfrm>
              <a:custGeom>
                <a:avLst/>
                <a:gdLst>
                  <a:gd name="T0" fmla="*/ 5 w 32"/>
                  <a:gd name="T1" fmla="*/ 0 h 71"/>
                  <a:gd name="T2" fmla="*/ 0 w 32"/>
                  <a:gd name="T3" fmla="*/ 26 h 71"/>
                  <a:gd name="T4" fmla="*/ 5 w 32"/>
                  <a:gd name="T5" fmla="*/ 38 h 71"/>
                  <a:gd name="T6" fmla="*/ 5 w 32"/>
                  <a:gd name="T7" fmla="*/ 70 h 71"/>
                  <a:gd name="T8" fmla="*/ 31 w 32"/>
                  <a:gd name="T9" fmla="*/ 70 h 71"/>
                  <a:gd name="T10" fmla="*/ 31 w 32"/>
                  <a:gd name="T11" fmla="*/ 0 h 71"/>
                  <a:gd name="T12" fmla="*/ 5 w 32"/>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32" h="71">
                    <a:moveTo>
                      <a:pt x="5" y="0"/>
                    </a:moveTo>
                    <a:lnTo>
                      <a:pt x="0" y="26"/>
                    </a:lnTo>
                    <a:lnTo>
                      <a:pt x="5" y="38"/>
                    </a:lnTo>
                    <a:lnTo>
                      <a:pt x="5" y="70"/>
                    </a:lnTo>
                    <a:lnTo>
                      <a:pt x="31" y="70"/>
                    </a:lnTo>
                    <a:lnTo>
                      <a:pt x="31" y="0"/>
                    </a:lnTo>
                    <a:lnTo>
                      <a:pt x="5"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0" name="Freeform 330"/>
              <p:cNvSpPr>
                <a:spLocks noChangeAspect="1"/>
              </p:cNvSpPr>
              <p:nvPr/>
            </p:nvSpPr>
            <p:spPr bwMode="auto">
              <a:xfrm>
                <a:off x="885" y="888"/>
                <a:ext cx="46" cy="78"/>
              </a:xfrm>
              <a:custGeom>
                <a:avLst/>
                <a:gdLst>
                  <a:gd name="T0" fmla="*/ 0 w 46"/>
                  <a:gd name="T1" fmla="*/ 0 h 78"/>
                  <a:gd name="T2" fmla="*/ 43 w 46"/>
                  <a:gd name="T3" fmla="*/ 0 h 78"/>
                  <a:gd name="T4" fmla="*/ 45 w 46"/>
                  <a:gd name="T5" fmla="*/ 20 h 78"/>
                  <a:gd name="T6" fmla="*/ 42 w 46"/>
                  <a:gd name="T7" fmla="*/ 77 h 78"/>
                  <a:gd name="T8" fmla="*/ 2 w 46"/>
                  <a:gd name="T9" fmla="*/ 76 h 78"/>
                  <a:gd name="T10" fmla="*/ 0 w 46"/>
                  <a:gd name="T11" fmla="*/ 0 h 78"/>
                </a:gdLst>
                <a:ahLst/>
                <a:cxnLst>
                  <a:cxn ang="0">
                    <a:pos x="T0" y="T1"/>
                  </a:cxn>
                  <a:cxn ang="0">
                    <a:pos x="T2" y="T3"/>
                  </a:cxn>
                  <a:cxn ang="0">
                    <a:pos x="T4" y="T5"/>
                  </a:cxn>
                  <a:cxn ang="0">
                    <a:pos x="T6" y="T7"/>
                  </a:cxn>
                  <a:cxn ang="0">
                    <a:pos x="T8" y="T9"/>
                  </a:cxn>
                  <a:cxn ang="0">
                    <a:pos x="T10" y="T11"/>
                  </a:cxn>
                </a:cxnLst>
                <a:rect l="0" t="0" r="r" b="b"/>
                <a:pathLst>
                  <a:path w="46" h="78">
                    <a:moveTo>
                      <a:pt x="0" y="0"/>
                    </a:moveTo>
                    <a:lnTo>
                      <a:pt x="43" y="0"/>
                    </a:lnTo>
                    <a:lnTo>
                      <a:pt x="45" y="20"/>
                    </a:lnTo>
                    <a:lnTo>
                      <a:pt x="42" y="77"/>
                    </a:lnTo>
                    <a:lnTo>
                      <a:pt x="2" y="76"/>
                    </a:lnTo>
                    <a:lnTo>
                      <a:pt x="0" y="0"/>
                    </a:lnTo>
                  </a:path>
                </a:pathLst>
              </a:custGeom>
              <a:solidFill>
                <a:srgbClr val="D0D0D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1" name="Freeform 331"/>
              <p:cNvSpPr>
                <a:spLocks noChangeAspect="1"/>
              </p:cNvSpPr>
              <p:nvPr/>
            </p:nvSpPr>
            <p:spPr bwMode="auto">
              <a:xfrm>
                <a:off x="928" y="947"/>
                <a:ext cx="26" cy="19"/>
              </a:xfrm>
              <a:custGeom>
                <a:avLst/>
                <a:gdLst>
                  <a:gd name="T0" fmla="*/ 0 w 26"/>
                  <a:gd name="T1" fmla="*/ 0 h 19"/>
                  <a:gd name="T2" fmla="*/ 24 w 26"/>
                  <a:gd name="T3" fmla="*/ 0 h 19"/>
                  <a:gd name="T4" fmla="*/ 25 w 26"/>
                  <a:gd name="T5" fmla="*/ 18 h 19"/>
                  <a:gd name="T6" fmla="*/ 0 w 26"/>
                  <a:gd name="T7" fmla="*/ 18 h 19"/>
                  <a:gd name="T8" fmla="*/ 0 w 26"/>
                  <a:gd name="T9" fmla="*/ 0 h 19"/>
                </a:gdLst>
                <a:ahLst/>
                <a:cxnLst>
                  <a:cxn ang="0">
                    <a:pos x="T0" y="T1"/>
                  </a:cxn>
                  <a:cxn ang="0">
                    <a:pos x="T2" y="T3"/>
                  </a:cxn>
                  <a:cxn ang="0">
                    <a:pos x="T4" y="T5"/>
                  </a:cxn>
                  <a:cxn ang="0">
                    <a:pos x="T6" y="T7"/>
                  </a:cxn>
                  <a:cxn ang="0">
                    <a:pos x="T8" y="T9"/>
                  </a:cxn>
                </a:cxnLst>
                <a:rect l="0" t="0" r="r" b="b"/>
                <a:pathLst>
                  <a:path w="26" h="19">
                    <a:moveTo>
                      <a:pt x="0" y="0"/>
                    </a:moveTo>
                    <a:lnTo>
                      <a:pt x="24" y="0"/>
                    </a:lnTo>
                    <a:lnTo>
                      <a:pt x="25" y="18"/>
                    </a:lnTo>
                    <a:lnTo>
                      <a:pt x="0" y="18"/>
                    </a:lnTo>
                    <a:lnTo>
                      <a:pt x="0" y="0"/>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2" name="Oval 332" descr="Outlined diamond"/>
              <p:cNvSpPr>
                <a:spLocks noChangeAspect="1" noChangeArrowheads="1"/>
              </p:cNvSpPr>
              <p:nvPr/>
            </p:nvSpPr>
            <p:spPr bwMode="auto">
              <a:xfrm>
                <a:off x="967" y="963"/>
                <a:ext cx="16"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3" name="Oval 333" descr="Outlined diamond"/>
              <p:cNvSpPr>
                <a:spLocks noChangeAspect="1" noChangeArrowheads="1"/>
              </p:cNvSpPr>
              <p:nvPr/>
            </p:nvSpPr>
            <p:spPr bwMode="auto">
              <a:xfrm>
                <a:off x="996" y="963"/>
                <a:ext cx="15" cy="36"/>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4" name="Oval 334" descr="Outlined diamond"/>
              <p:cNvSpPr>
                <a:spLocks noChangeAspect="1" noChangeArrowheads="1"/>
              </p:cNvSpPr>
              <p:nvPr/>
            </p:nvSpPr>
            <p:spPr bwMode="auto">
              <a:xfrm>
                <a:off x="975" y="981"/>
                <a:ext cx="1" cy="1"/>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5" name="Oval 335" descr="Outlined diamond"/>
              <p:cNvSpPr>
                <a:spLocks noChangeAspect="1" noChangeArrowheads="1"/>
              </p:cNvSpPr>
              <p:nvPr/>
            </p:nvSpPr>
            <p:spPr bwMode="auto">
              <a:xfrm>
                <a:off x="1003" y="980"/>
                <a:ext cx="1" cy="2"/>
              </a:xfrm>
              <a:prstGeom prst="ellipse">
                <a:avLst/>
              </a:prstGeom>
              <a:pattFill prst="openDmnd">
                <a:fgClr>
                  <a:srgbClr val="80FFFF"/>
                </a:fgClr>
                <a:bgClr>
                  <a:srgbClr val="000000"/>
                </a:bgClr>
              </a:pattFill>
              <a:ln w="12700">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296" name="Freeform 336" descr="Outlined diamond"/>
              <p:cNvSpPr>
                <a:spLocks noChangeAspect="1"/>
              </p:cNvSpPr>
              <p:nvPr/>
            </p:nvSpPr>
            <p:spPr bwMode="auto">
              <a:xfrm>
                <a:off x="954" y="960"/>
                <a:ext cx="24" cy="50"/>
              </a:xfrm>
              <a:custGeom>
                <a:avLst/>
                <a:gdLst>
                  <a:gd name="T0" fmla="*/ 23 w 24"/>
                  <a:gd name="T1" fmla="*/ 49 h 50"/>
                  <a:gd name="T2" fmla="*/ 8 w 24"/>
                  <a:gd name="T3" fmla="*/ 48 h 50"/>
                  <a:gd name="T4" fmla="*/ 4 w 24"/>
                  <a:gd name="T5" fmla="*/ 42 h 50"/>
                  <a:gd name="T6" fmla="*/ 1 w 24"/>
                  <a:gd name="T7" fmla="*/ 36 h 50"/>
                  <a:gd name="T8" fmla="*/ 0 w 24"/>
                  <a:gd name="T9" fmla="*/ 24 h 50"/>
                  <a:gd name="T10" fmla="*/ 0 w 24"/>
                  <a:gd name="T11" fmla="*/ 11 h 50"/>
                  <a:gd name="T12" fmla="*/ 2 w 24"/>
                  <a:gd name="T13" fmla="*/ 4 h 50"/>
                  <a:gd name="T14" fmla="*/ 9 w 24"/>
                  <a:gd name="T15" fmla="*/ 0 h 50"/>
                  <a:gd name="T16" fmla="*/ 21 w 24"/>
                  <a:gd name="T17" fmla="*/ 0 h 50"/>
                  <a:gd name="T18" fmla="*/ 12 w 24"/>
                  <a:gd name="T19" fmla="*/ 8 h 50"/>
                  <a:gd name="T20" fmla="*/ 9 w 24"/>
                  <a:gd name="T21" fmla="*/ 16 h 50"/>
                  <a:gd name="T22" fmla="*/ 9 w 24"/>
                  <a:gd name="T23" fmla="*/ 26 h 50"/>
                  <a:gd name="T24" fmla="*/ 10 w 24"/>
                  <a:gd name="T25" fmla="*/ 35 h 50"/>
                  <a:gd name="T26" fmla="*/ 13 w 24"/>
                  <a:gd name="T27" fmla="*/ 41 h 50"/>
                  <a:gd name="T28" fmla="*/ 18 w 24"/>
                  <a:gd name="T29" fmla="*/ 47 h 50"/>
                  <a:gd name="T30" fmla="*/ 23 w 24"/>
                  <a:gd name="T31"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50">
                    <a:moveTo>
                      <a:pt x="23" y="49"/>
                    </a:moveTo>
                    <a:lnTo>
                      <a:pt x="8" y="48"/>
                    </a:lnTo>
                    <a:lnTo>
                      <a:pt x="4" y="42"/>
                    </a:lnTo>
                    <a:lnTo>
                      <a:pt x="1" y="36"/>
                    </a:lnTo>
                    <a:lnTo>
                      <a:pt x="0" y="24"/>
                    </a:lnTo>
                    <a:lnTo>
                      <a:pt x="0" y="11"/>
                    </a:lnTo>
                    <a:lnTo>
                      <a:pt x="2" y="4"/>
                    </a:lnTo>
                    <a:lnTo>
                      <a:pt x="9" y="0"/>
                    </a:lnTo>
                    <a:lnTo>
                      <a:pt x="21" y="0"/>
                    </a:lnTo>
                    <a:lnTo>
                      <a:pt x="12" y="8"/>
                    </a:lnTo>
                    <a:lnTo>
                      <a:pt x="9" y="16"/>
                    </a:lnTo>
                    <a:lnTo>
                      <a:pt x="9" y="26"/>
                    </a:lnTo>
                    <a:lnTo>
                      <a:pt x="10" y="35"/>
                    </a:lnTo>
                    <a:lnTo>
                      <a:pt x="13" y="41"/>
                    </a:lnTo>
                    <a:lnTo>
                      <a:pt x="18" y="47"/>
                    </a:lnTo>
                    <a:lnTo>
                      <a:pt x="23" y="49"/>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7" name="Freeform 337" descr="Outlined diamond"/>
              <p:cNvSpPr>
                <a:spLocks noChangeAspect="1"/>
              </p:cNvSpPr>
              <p:nvPr/>
            </p:nvSpPr>
            <p:spPr bwMode="auto">
              <a:xfrm>
                <a:off x="989" y="996"/>
                <a:ext cx="17" cy="14"/>
              </a:xfrm>
              <a:custGeom>
                <a:avLst/>
                <a:gdLst>
                  <a:gd name="T0" fmla="*/ 3 w 17"/>
                  <a:gd name="T1" fmla="*/ 0 h 14"/>
                  <a:gd name="T2" fmla="*/ 6 w 17"/>
                  <a:gd name="T3" fmla="*/ 5 h 14"/>
                  <a:gd name="T4" fmla="*/ 9 w 17"/>
                  <a:gd name="T5" fmla="*/ 9 h 14"/>
                  <a:gd name="T6" fmla="*/ 12 w 17"/>
                  <a:gd name="T7" fmla="*/ 11 h 14"/>
                  <a:gd name="T8" fmla="*/ 16 w 17"/>
                  <a:gd name="T9" fmla="*/ 13 h 14"/>
                  <a:gd name="T10" fmla="*/ 2 w 17"/>
                  <a:gd name="T11" fmla="*/ 13 h 14"/>
                  <a:gd name="T12" fmla="*/ 1 w 17"/>
                  <a:gd name="T13" fmla="*/ 10 h 14"/>
                  <a:gd name="T14" fmla="*/ 0 w 17"/>
                  <a:gd name="T15" fmla="*/ 6 h 14"/>
                  <a:gd name="T16" fmla="*/ 2 w 17"/>
                  <a:gd name="T17" fmla="*/ 3 h 14"/>
                  <a:gd name="T18" fmla="*/ 3 w 17"/>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4">
                    <a:moveTo>
                      <a:pt x="3" y="0"/>
                    </a:moveTo>
                    <a:lnTo>
                      <a:pt x="6" y="5"/>
                    </a:lnTo>
                    <a:lnTo>
                      <a:pt x="9" y="9"/>
                    </a:lnTo>
                    <a:lnTo>
                      <a:pt x="12" y="11"/>
                    </a:lnTo>
                    <a:lnTo>
                      <a:pt x="16" y="13"/>
                    </a:lnTo>
                    <a:lnTo>
                      <a:pt x="2" y="13"/>
                    </a:lnTo>
                    <a:lnTo>
                      <a:pt x="1" y="10"/>
                    </a:lnTo>
                    <a:lnTo>
                      <a:pt x="0" y="6"/>
                    </a:lnTo>
                    <a:lnTo>
                      <a:pt x="2" y="3"/>
                    </a:lnTo>
                    <a:lnTo>
                      <a:pt x="3"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8" name="Freeform 338" descr="Outlined diamond"/>
              <p:cNvSpPr>
                <a:spLocks noChangeAspect="1"/>
              </p:cNvSpPr>
              <p:nvPr/>
            </p:nvSpPr>
            <p:spPr bwMode="auto">
              <a:xfrm>
                <a:off x="988" y="959"/>
                <a:ext cx="19" cy="16"/>
              </a:xfrm>
              <a:custGeom>
                <a:avLst/>
                <a:gdLst>
                  <a:gd name="T0" fmla="*/ 18 w 19"/>
                  <a:gd name="T1" fmla="*/ 0 h 16"/>
                  <a:gd name="T2" fmla="*/ 5 w 19"/>
                  <a:gd name="T3" fmla="*/ 0 h 16"/>
                  <a:gd name="T4" fmla="*/ 3 w 19"/>
                  <a:gd name="T5" fmla="*/ 3 h 16"/>
                  <a:gd name="T6" fmla="*/ 0 w 19"/>
                  <a:gd name="T7" fmla="*/ 5 h 16"/>
                  <a:gd name="T8" fmla="*/ 2 w 19"/>
                  <a:gd name="T9" fmla="*/ 8 h 16"/>
                  <a:gd name="T10" fmla="*/ 3 w 19"/>
                  <a:gd name="T11" fmla="*/ 12 h 16"/>
                  <a:gd name="T12" fmla="*/ 4 w 19"/>
                  <a:gd name="T13" fmla="*/ 15 h 16"/>
                  <a:gd name="T14" fmla="*/ 5 w 19"/>
                  <a:gd name="T15" fmla="*/ 9 h 16"/>
                  <a:gd name="T16" fmla="*/ 7 w 19"/>
                  <a:gd name="T17" fmla="*/ 5 h 16"/>
                  <a:gd name="T18" fmla="*/ 13 w 19"/>
                  <a:gd name="T19" fmla="*/ 2 h 16"/>
                  <a:gd name="T20" fmla="*/ 18 w 19"/>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8" y="0"/>
                    </a:moveTo>
                    <a:lnTo>
                      <a:pt x="5" y="0"/>
                    </a:lnTo>
                    <a:lnTo>
                      <a:pt x="3" y="3"/>
                    </a:lnTo>
                    <a:lnTo>
                      <a:pt x="0" y="5"/>
                    </a:lnTo>
                    <a:lnTo>
                      <a:pt x="2" y="8"/>
                    </a:lnTo>
                    <a:lnTo>
                      <a:pt x="3" y="12"/>
                    </a:lnTo>
                    <a:lnTo>
                      <a:pt x="4" y="15"/>
                    </a:lnTo>
                    <a:lnTo>
                      <a:pt x="5" y="9"/>
                    </a:lnTo>
                    <a:lnTo>
                      <a:pt x="7" y="5"/>
                    </a:lnTo>
                    <a:lnTo>
                      <a:pt x="13" y="2"/>
                    </a:lnTo>
                    <a:lnTo>
                      <a:pt x="18" y="0"/>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299" name="Freeform 339"/>
              <p:cNvSpPr>
                <a:spLocks noChangeAspect="1"/>
              </p:cNvSpPr>
              <p:nvPr/>
            </p:nvSpPr>
            <p:spPr bwMode="auto">
              <a:xfrm>
                <a:off x="1020" y="910"/>
                <a:ext cx="43" cy="92"/>
              </a:xfrm>
              <a:custGeom>
                <a:avLst/>
                <a:gdLst>
                  <a:gd name="T0" fmla="*/ 0 w 43"/>
                  <a:gd name="T1" fmla="*/ 0 h 92"/>
                  <a:gd name="T2" fmla="*/ 42 w 43"/>
                  <a:gd name="T3" fmla="*/ 41 h 92"/>
                  <a:gd name="T4" fmla="*/ 42 w 43"/>
                  <a:gd name="T5" fmla="*/ 91 h 92"/>
                  <a:gd name="T6" fmla="*/ 41 w 43"/>
                  <a:gd name="T7" fmla="*/ 91 h 92"/>
                </a:gdLst>
                <a:ahLst/>
                <a:cxnLst>
                  <a:cxn ang="0">
                    <a:pos x="T0" y="T1"/>
                  </a:cxn>
                  <a:cxn ang="0">
                    <a:pos x="T2" y="T3"/>
                  </a:cxn>
                  <a:cxn ang="0">
                    <a:pos x="T4" y="T5"/>
                  </a:cxn>
                  <a:cxn ang="0">
                    <a:pos x="T6" y="T7"/>
                  </a:cxn>
                </a:cxnLst>
                <a:rect l="0" t="0" r="r" b="b"/>
                <a:pathLst>
                  <a:path w="43" h="92">
                    <a:moveTo>
                      <a:pt x="0" y="0"/>
                    </a:moveTo>
                    <a:lnTo>
                      <a:pt x="42" y="41"/>
                    </a:lnTo>
                    <a:lnTo>
                      <a:pt x="42" y="91"/>
                    </a:lnTo>
                    <a:lnTo>
                      <a:pt x="41" y="9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0" name="Line 340"/>
              <p:cNvSpPr>
                <a:spLocks noChangeAspect="1" noChangeShapeType="1"/>
              </p:cNvSpPr>
              <p:nvPr/>
            </p:nvSpPr>
            <p:spPr bwMode="auto">
              <a:xfrm>
                <a:off x="1024" y="943"/>
                <a:ext cx="33" cy="27"/>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1" name="Line 341"/>
              <p:cNvSpPr>
                <a:spLocks noChangeAspect="1" noChangeShapeType="1"/>
              </p:cNvSpPr>
              <p:nvPr/>
            </p:nvSpPr>
            <p:spPr bwMode="auto">
              <a:xfrm>
                <a:off x="1017" y="964"/>
                <a:ext cx="40" cy="28"/>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5302" name="Freeform 342" descr="Outlined diamond"/>
              <p:cNvSpPr>
                <a:spLocks noChangeAspect="1"/>
              </p:cNvSpPr>
              <p:nvPr/>
            </p:nvSpPr>
            <p:spPr bwMode="auto">
              <a:xfrm>
                <a:off x="1015" y="965"/>
                <a:ext cx="47" cy="33"/>
              </a:xfrm>
              <a:custGeom>
                <a:avLst/>
                <a:gdLst>
                  <a:gd name="T0" fmla="*/ 4 w 47"/>
                  <a:gd name="T1" fmla="*/ 2 h 33"/>
                  <a:gd name="T2" fmla="*/ 46 w 47"/>
                  <a:gd name="T3" fmla="*/ 32 h 33"/>
                  <a:gd name="T4" fmla="*/ 31 w 47"/>
                  <a:gd name="T5" fmla="*/ 32 h 33"/>
                  <a:gd name="T6" fmla="*/ 6 w 47"/>
                  <a:gd name="T7" fmla="*/ 15 h 33"/>
                  <a:gd name="T8" fmla="*/ 6 w 47"/>
                  <a:gd name="T9" fmla="*/ 9 h 33"/>
                  <a:gd name="T10" fmla="*/ 3 w 47"/>
                  <a:gd name="T11" fmla="*/ 4 h 33"/>
                  <a:gd name="T12" fmla="*/ 0 w 47"/>
                  <a:gd name="T13" fmla="*/ 0 h 33"/>
                  <a:gd name="T14" fmla="*/ 4 w 47"/>
                  <a:gd name="T15" fmla="*/ 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3">
                    <a:moveTo>
                      <a:pt x="4" y="2"/>
                    </a:moveTo>
                    <a:lnTo>
                      <a:pt x="46" y="32"/>
                    </a:lnTo>
                    <a:lnTo>
                      <a:pt x="31" y="32"/>
                    </a:lnTo>
                    <a:lnTo>
                      <a:pt x="6" y="15"/>
                    </a:lnTo>
                    <a:lnTo>
                      <a:pt x="6" y="9"/>
                    </a:lnTo>
                    <a:lnTo>
                      <a:pt x="3" y="4"/>
                    </a:lnTo>
                    <a:lnTo>
                      <a:pt x="0" y="0"/>
                    </a:lnTo>
                    <a:lnTo>
                      <a:pt x="4" y="2"/>
                    </a:lnTo>
                  </a:path>
                </a:pathLst>
              </a:custGeom>
              <a:pattFill prst="openDmnd">
                <a:fgClr>
                  <a:srgbClr val="80FFFF"/>
                </a:fgClr>
                <a:bgClr>
                  <a:srgbClr val="000000"/>
                </a:bgClr>
              </a:patt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3" name="Freeform 343"/>
              <p:cNvSpPr>
                <a:spLocks noChangeAspect="1"/>
              </p:cNvSpPr>
              <p:nvPr/>
            </p:nvSpPr>
            <p:spPr bwMode="auto">
              <a:xfrm>
                <a:off x="546" y="998"/>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4" name="Freeform 344"/>
              <p:cNvSpPr>
                <a:spLocks noChangeAspect="1"/>
              </p:cNvSpPr>
              <p:nvPr/>
            </p:nvSpPr>
            <p:spPr bwMode="auto">
              <a:xfrm>
                <a:off x="721" y="1003"/>
                <a:ext cx="23" cy="18"/>
              </a:xfrm>
              <a:custGeom>
                <a:avLst/>
                <a:gdLst>
                  <a:gd name="T0" fmla="*/ 0 w 23"/>
                  <a:gd name="T1" fmla="*/ 17 h 18"/>
                  <a:gd name="T2" fmla="*/ 0 w 23"/>
                  <a:gd name="T3" fmla="*/ 0 h 18"/>
                  <a:gd name="T4" fmla="*/ 22 w 23"/>
                  <a:gd name="T5" fmla="*/ 0 h 18"/>
                  <a:gd name="T6" fmla="*/ 22 w 23"/>
                  <a:gd name="T7" fmla="*/ 17 h 18"/>
                  <a:gd name="T8" fmla="*/ 0 w 23"/>
                  <a:gd name="T9" fmla="*/ 17 h 18"/>
                </a:gdLst>
                <a:ahLst/>
                <a:cxnLst>
                  <a:cxn ang="0">
                    <a:pos x="T0" y="T1"/>
                  </a:cxn>
                  <a:cxn ang="0">
                    <a:pos x="T2" y="T3"/>
                  </a:cxn>
                  <a:cxn ang="0">
                    <a:pos x="T4" y="T5"/>
                  </a:cxn>
                  <a:cxn ang="0">
                    <a:pos x="T6" y="T7"/>
                  </a:cxn>
                  <a:cxn ang="0">
                    <a:pos x="T8" y="T9"/>
                  </a:cxn>
                </a:cxnLst>
                <a:rect l="0" t="0" r="r" b="b"/>
                <a:pathLst>
                  <a:path w="23" h="18">
                    <a:moveTo>
                      <a:pt x="0" y="17"/>
                    </a:moveTo>
                    <a:lnTo>
                      <a:pt x="0" y="0"/>
                    </a:lnTo>
                    <a:lnTo>
                      <a:pt x="22" y="0"/>
                    </a:lnTo>
                    <a:lnTo>
                      <a:pt x="22" y="17"/>
                    </a:lnTo>
                    <a:lnTo>
                      <a:pt x="0" y="17"/>
                    </a:lnTo>
                  </a:path>
                </a:pathLst>
              </a:custGeom>
              <a:solidFill>
                <a:srgbClr val="67676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65305" name="Freeform 345"/>
              <p:cNvSpPr>
                <a:spLocks noChangeAspect="1"/>
              </p:cNvSpPr>
              <p:nvPr/>
            </p:nvSpPr>
            <p:spPr bwMode="auto">
              <a:xfrm>
                <a:off x="743" y="868"/>
                <a:ext cx="162" cy="69"/>
              </a:xfrm>
              <a:custGeom>
                <a:avLst/>
                <a:gdLst>
                  <a:gd name="T0" fmla="*/ 0 w 162"/>
                  <a:gd name="T1" fmla="*/ 1 h 69"/>
                  <a:gd name="T2" fmla="*/ 3 w 162"/>
                  <a:gd name="T3" fmla="*/ 31 h 69"/>
                  <a:gd name="T4" fmla="*/ 35 w 162"/>
                  <a:gd name="T5" fmla="*/ 31 h 69"/>
                  <a:gd name="T6" fmla="*/ 32 w 162"/>
                  <a:gd name="T7" fmla="*/ 68 h 69"/>
                  <a:gd name="T8" fmla="*/ 94 w 162"/>
                  <a:gd name="T9" fmla="*/ 68 h 69"/>
                  <a:gd name="T10" fmla="*/ 94 w 162"/>
                  <a:gd name="T11" fmla="*/ 27 h 69"/>
                  <a:gd name="T12" fmla="*/ 141 w 162"/>
                  <a:gd name="T13" fmla="*/ 24 h 69"/>
                  <a:gd name="T14" fmla="*/ 143 w 162"/>
                  <a:gd name="T15" fmla="*/ 18 h 69"/>
                  <a:gd name="T16" fmla="*/ 161 w 162"/>
                  <a:gd name="T17" fmla="*/ 18 h 69"/>
                  <a:gd name="T18" fmla="*/ 161 w 162"/>
                  <a:gd name="T19" fmla="*/ 0 h 69"/>
                  <a:gd name="T20" fmla="*/ 0 w 162"/>
                  <a:gd name="T21"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2" h="69">
                    <a:moveTo>
                      <a:pt x="0" y="1"/>
                    </a:moveTo>
                    <a:lnTo>
                      <a:pt x="3" y="31"/>
                    </a:lnTo>
                    <a:lnTo>
                      <a:pt x="35" y="31"/>
                    </a:lnTo>
                    <a:lnTo>
                      <a:pt x="32" y="68"/>
                    </a:lnTo>
                    <a:lnTo>
                      <a:pt x="94" y="68"/>
                    </a:lnTo>
                    <a:lnTo>
                      <a:pt x="94" y="27"/>
                    </a:lnTo>
                    <a:lnTo>
                      <a:pt x="141" y="24"/>
                    </a:lnTo>
                    <a:lnTo>
                      <a:pt x="143" y="18"/>
                    </a:lnTo>
                    <a:lnTo>
                      <a:pt x="161" y="18"/>
                    </a:lnTo>
                    <a:lnTo>
                      <a:pt x="161" y="0"/>
                    </a:lnTo>
                    <a:lnTo>
                      <a:pt x="0" y="1"/>
                    </a:lnTo>
                  </a:path>
                </a:pathLst>
              </a:custGeom>
              <a:solidFill>
                <a:srgbClr val="B0B0B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1065307" name="Group 347"/>
          <p:cNvGrpSpPr>
            <a:grpSpLocks/>
          </p:cNvGrpSpPr>
          <p:nvPr/>
        </p:nvGrpSpPr>
        <p:grpSpPr bwMode="auto">
          <a:xfrm>
            <a:off x="5194301" y="3768860"/>
            <a:ext cx="2624138" cy="2584450"/>
            <a:chOff x="2095" y="1994"/>
            <a:chExt cx="1575" cy="1526"/>
          </a:xfrm>
        </p:grpSpPr>
        <p:sp>
          <p:nvSpPr>
            <p:cNvPr id="1065308" name="Rectangle 348"/>
            <p:cNvSpPr>
              <a:spLocks noChangeArrowheads="1"/>
            </p:cNvSpPr>
            <p:nvPr/>
          </p:nvSpPr>
          <p:spPr bwMode="gray">
            <a:xfrm>
              <a:off x="2095" y="1994"/>
              <a:ext cx="1575" cy="1526"/>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nvGrpSpPr>
            <p:cNvPr id="1065309" name="Group 349"/>
            <p:cNvGrpSpPr>
              <a:grpSpLocks/>
            </p:cNvGrpSpPr>
            <p:nvPr/>
          </p:nvGrpSpPr>
          <p:grpSpPr bwMode="auto">
            <a:xfrm>
              <a:off x="2152" y="2168"/>
              <a:ext cx="1330" cy="1280"/>
              <a:chOff x="1402" y="1056"/>
              <a:chExt cx="526" cy="667"/>
            </a:xfrm>
          </p:grpSpPr>
          <p:grpSp>
            <p:nvGrpSpPr>
              <p:cNvPr id="1065310" name="Group 350"/>
              <p:cNvGrpSpPr>
                <a:grpSpLocks/>
              </p:cNvGrpSpPr>
              <p:nvPr/>
            </p:nvGrpSpPr>
            <p:grpSpPr bwMode="auto">
              <a:xfrm>
                <a:off x="1402" y="1472"/>
                <a:ext cx="526" cy="251"/>
                <a:chOff x="3126" y="1645"/>
                <a:chExt cx="338" cy="126"/>
              </a:xfrm>
            </p:grpSpPr>
            <p:sp>
              <p:nvSpPr>
                <p:cNvPr id="1065311" name="Rectangle 351"/>
                <p:cNvSpPr>
                  <a:spLocks noChangeArrowheads="1"/>
                </p:cNvSpPr>
                <p:nvPr/>
              </p:nvSpPr>
              <p:spPr bwMode="auto">
                <a:xfrm>
                  <a:off x="3145" y="1645"/>
                  <a:ext cx="303" cy="80"/>
                </a:xfrm>
                <a:prstGeom prst="rect">
                  <a:avLst/>
                </a:prstGeom>
                <a:solidFill>
                  <a:srgbClr val="F7F7F7"/>
                </a:solidFill>
                <a:ln w="1588">
                  <a:solidFill>
                    <a:srgbClr val="000000"/>
                  </a:solidFill>
                  <a:miter lim="800000"/>
                  <a:headEnd/>
                  <a:tailEnd/>
                </a:ln>
              </p:spPr>
              <p:txBody>
                <a:bodyPr/>
                <a:lstStyle/>
                <a:p>
                  <a:endParaRPr lang="en-US"/>
                </a:p>
              </p:txBody>
            </p:sp>
            <p:sp>
              <p:nvSpPr>
                <p:cNvPr id="1065312" name="Rectangle 352"/>
                <p:cNvSpPr>
                  <a:spLocks noChangeArrowheads="1"/>
                </p:cNvSpPr>
                <p:nvPr/>
              </p:nvSpPr>
              <p:spPr bwMode="auto">
                <a:xfrm>
                  <a:off x="3251" y="1649"/>
                  <a:ext cx="191" cy="37"/>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13" name="Freeform 353"/>
                <p:cNvSpPr>
                  <a:spLocks/>
                </p:cNvSpPr>
                <p:nvPr/>
              </p:nvSpPr>
              <p:spPr bwMode="auto">
                <a:xfrm>
                  <a:off x="3153"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4" name="Freeform 354"/>
                <p:cNvSpPr>
                  <a:spLocks/>
                </p:cNvSpPr>
                <p:nvPr/>
              </p:nvSpPr>
              <p:spPr bwMode="auto">
                <a:xfrm>
                  <a:off x="316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5" name="Freeform 355"/>
                <p:cNvSpPr>
                  <a:spLocks/>
                </p:cNvSpPr>
                <p:nvPr/>
              </p:nvSpPr>
              <p:spPr bwMode="auto">
                <a:xfrm>
                  <a:off x="3168"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6" name="Freeform 356"/>
                <p:cNvSpPr>
                  <a:spLocks/>
                </p:cNvSpPr>
                <p:nvPr/>
              </p:nvSpPr>
              <p:spPr bwMode="auto">
                <a:xfrm>
                  <a:off x="317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7" name="Freeform 357"/>
                <p:cNvSpPr>
                  <a:spLocks/>
                </p:cNvSpPr>
                <p:nvPr/>
              </p:nvSpPr>
              <p:spPr bwMode="auto">
                <a:xfrm>
                  <a:off x="3182"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8" name="Freeform 358"/>
                <p:cNvSpPr>
                  <a:spLocks/>
                </p:cNvSpPr>
                <p:nvPr/>
              </p:nvSpPr>
              <p:spPr bwMode="auto">
                <a:xfrm>
                  <a:off x="3190"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19" name="Freeform 359"/>
                <p:cNvSpPr>
                  <a:spLocks/>
                </p:cNvSpPr>
                <p:nvPr/>
              </p:nvSpPr>
              <p:spPr bwMode="auto">
                <a:xfrm>
                  <a:off x="3197"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0" name="Freeform 360"/>
                <p:cNvSpPr>
                  <a:spLocks/>
                </p:cNvSpPr>
                <p:nvPr/>
              </p:nvSpPr>
              <p:spPr bwMode="auto">
                <a:xfrm>
                  <a:off x="3206" y="1699"/>
                  <a:ext cx="1" cy="22"/>
                </a:xfrm>
                <a:custGeom>
                  <a:avLst/>
                  <a:gdLst>
                    <a:gd name="T0" fmla="*/ 0 w 1"/>
                    <a:gd name="T1" fmla="*/ 22 h 22"/>
                    <a:gd name="T2" fmla="*/ 1 w 1"/>
                    <a:gd name="T3" fmla="*/ 22 h 22"/>
                    <a:gd name="T4" fmla="*/ 1 w 1"/>
                    <a:gd name="T5" fmla="*/ 0 h 22"/>
                    <a:gd name="T6" fmla="*/ 0 w 1"/>
                    <a:gd name="T7" fmla="*/ 0 h 22"/>
                    <a:gd name="T8" fmla="*/ 0 w 1"/>
                    <a:gd name="T9" fmla="*/ 22 h 22"/>
                    <a:gd name="T10" fmla="*/ 0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0" y="22"/>
                      </a:moveTo>
                      <a:lnTo>
                        <a:pt x="1" y="22"/>
                      </a:lnTo>
                      <a:lnTo>
                        <a:pt x="1"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1" name="Freeform 361"/>
                <p:cNvSpPr>
                  <a:spLocks/>
                </p:cNvSpPr>
                <p:nvPr/>
              </p:nvSpPr>
              <p:spPr bwMode="auto">
                <a:xfrm>
                  <a:off x="321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2" name="Freeform 362"/>
                <p:cNvSpPr>
                  <a:spLocks/>
                </p:cNvSpPr>
                <p:nvPr/>
              </p:nvSpPr>
              <p:spPr bwMode="auto">
                <a:xfrm>
                  <a:off x="3220"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3" name="Freeform 363"/>
                <p:cNvSpPr>
                  <a:spLocks/>
                </p:cNvSpPr>
                <p:nvPr/>
              </p:nvSpPr>
              <p:spPr bwMode="auto">
                <a:xfrm>
                  <a:off x="322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4" name="Freeform 364"/>
                <p:cNvSpPr>
                  <a:spLocks/>
                </p:cNvSpPr>
                <p:nvPr/>
              </p:nvSpPr>
              <p:spPr bwMode="auto">
                <a:xfrm>
                  <a:off x="3235"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5" name="Freeform 365"/>
                <p:cNvSpPr>
                  <a:spLocks/>
                </p:cNvSpPr>
                <p:nvPr/>
              </p:nvSpPr>
              <p:spPr bwMode="auto">
                <a:xfrm>
                  <a:off x="324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6" name="Freeform 366"/>
                <p:cNvSpPr>
                  <a:spLocks/>
                </p:cNvSpPr>
                <p:nvPr/>
              </p:nvSpPr>
              <p:spPr bwMode="auto">
                <a:xfrm>
                  <a:off x="3249"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7" name="Freeform 367"/>
                <p:cNvSpPr>
                  <a:spLocks/>
                </p:cNvSpPr>
                <p:nvPr/>
              </p:nvSpPr>
              <p:spPr bwMode="auto">
                <a:xfrm>
                  <a:off x="3257"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8" name="Freeform 368"/>
                <p:cNvSpPr>
                  <a:spLocks/>
                </p:cNvSpPr>
                <p:nvPr/>
              </p:nvSpPr>
              <p:spPr bwMode="auto">
                <a:xfrm>
                  <a:off x="326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29" name="Freeform 369"/>
                <p:cNvSpPr>
                  <a:spLocks/>
                </p:cNvSpPr>
                <p:nvPr/>
              </p:nvSpPr>
              <p:spPr bwMode="auto">
                <a:xfrm>
                  <a:off x="3271"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0" name="Freeform 370"/>
                <p:cNvSpPr>
                  <a:spLocks/>
                </p:cNvSpPr>
                <p:nvPr/>
              </p:nvSpPr>
              <p:spPr bwMode="auto">
                <a:xfrm>
                  <a:off x="3279"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1" name="Freeform 371"/>
                <p:cNvSpPr>
                  <a:spLocks/>
                </p:cNvSpPr>
                <p:nvPr/>
              </p:nvSpPr>
              <p:spPr bwMode="auto">
                <a:xfrm>
                  <a:off x="3286"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2" name="Freeform 372"/>
                <p:cNvSpPr>
                  <a:spLocks/>
                </p:cNvSpPr>
                <p:nvPr/>
              </p:nvSpPr>
              <p:spPr bwMode="auto">
                <a:xfrm>
                  <a:off x="3293"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3" name="Freeform 373"/>
                <p:cNvSpPr>
                  <a:spLocks/>
                </p:cNvSpPr>
                <p:nvPr/>
              </p:nvSpPr>
              <p:spPr bwMode="auto">
                <a:xfrm>
                  <a:off x="3301"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4" name="Freeform 374"/>
                <p:cNvSpPr>
                  <a:spLocks/>
                </p:cNvSpPr>
                <p:nvPr/>
              </p:nvSpPr>
              <p:spPr bwMode="auto">
                <a:xfrm>
                  <a:off x="3308"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5" name="Freeform 375"/>
                <p:cNvSpPr>
                  <a:spLocks/>
                </p:cNvSpPr>
                <p:nvPr/>
              </p:nvSpPr>
              <p:spPr bwMode="auto">
                <a:xfrm>
                  <a:off x="3317"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6" name="Freeform 376"/>
                <p:cNvSpPr>
                  <a:spLocks/>
                </p:cNvSpPr>
                <p:nvPr/>
              </p:nvSpPr>
              <p:spPr bwMode="auto">
                <a:xfrm>
                  <a:off x="3324"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7" name="Freeform 377"/>
                <p:cNvSpPr>
                  <a:spLocks/>
                </p:cNvSpPr>
                <p:nvPr/>
              </p:nvSpPr>
              <p:spPr bwMode="auto">
                <a:xfrm>
                  <a:off x="3332"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8" name="Freeform 378"/>
                <p:cNvSpPr>
                  <a:spLocks/>
                </p:cNvSpPr>
                <p:nvPr/>
              </p:nvSpPr>
              <p:spPr bwMode="auto">
                <a:xfrm>
                  <a:off x="3339" y="1699"/>
                  <a:ext cx="1" cy="22"/>
                </a:xfrm>
                <a:custGeom>
                  <a:avLst/>
                  <a:gdLst>
                    <a:gd name="T0" fmla="*/ 1 w 1"/>
                    <a:gd name="T1" fmla="*/ 22 h 22"/>
                    <a:gd name="T2" fmla="*/ 1 w 1"/>
                    <a:gd name="T3" fmla="*/ 22 h 22"/>
                    <a:gd name="T4" fmla="*/ 1 w 1"/>
                    <a:gd name="T5" fmla="*/ 0 h 22"/>
                    <a:gd name="T6" fmla="*/ 0 w 1"/>
                    <a:gd name="T7" fmla="*/ 0 h 22"/>
                    <a:gd name="T8" fmla="*/ 0 w 1"/>
                    <a:gd name="T9" fmla="*/ 22 h 22"/>
                    <a:gd name="T10" fmla="*/ 1 w 1"/>
                    <a:gd name="T11" fmla="*/ 22 h 22"/>
                  </a:gdLst>
                  <a:ahLst/>
                  <a:cxnLst>
                    <a:cxn ang="0">
                      <a:pos x="T0" y="T1"/>
                    </a:cxn>
                    <a:cxn ang="0">
                      <a:pos x="T2" y="T3"/>
                    </a:cxn>
                    <a:cxn ang="0">
                      <a:pos x="T4" y="T5"/>
                    </a:cxn>
                    <a:cxn ang="0">
                      <a:pos x="T6" y="T7"/>
                    </a:cxn>
                    <a:cxn ang="0">
                      <a:pos x="T8" y="T9"/>
                    </a:cxn>
                    <a:cxn ang="0">
                      <a:pos x="T10" y="T11"/>
                    </a:cxn>
                  </a:cxnLst>
                  <a:rect l="0" t="0" r="r" b="b"/>
                  <a:pathLst>
                    <a:path w="1" h="22">
                      <a:moveTo>
                        <a:pt x="1" y="22"/>
                      </a:moveTo>
                      <a:lnTo>
                        <a:pt x="1" y="22"/>
                      </a:lnTo>
                      <a:lnTo>
                        <a:pt x="1"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39" name="Freeform 379"/>
                <p:cNvSpPr>
                  <a:spLocks/>
                </p:cNvSpPr>
                <p:nvPr/>
              </p:nvSpPr>
              <p:spPr bwMode="auto">
                <a:xfrm>
                  <a:off x="3346"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0" name="Freeform 380"/>
                <p:cNvSpPr>
                  <a:spLocks/>
                </p:cNvSpPr>
                <p:nvPr/>
              </p:nvSpPr>
              <p:spPr bwMode="auto">
                <a:xfrm>
                  <a:off x="3353" y="1699"/>
                  <a:ext cx="2" cy="22"/>
                </a:xfrm>
                <a:custGeom>
                  <a:avLst/>
                  <a:gdLst>
                    <a:gd name="T0" fmla="*/ 2 w 2"/>
                    <a:gd name="T1" fmla="*/ 22 h 22"/>
                    <a:gd name="T2" fmla="*/ 2 w 2"/>
                    <a:gd name="T3" fmla="*/ 22 h 22"/>
                    <a:gd name="T4" fmla="*/ 2 w 2"/>
                    <a:gd name="T5" fmla="*/ 0 h 22"/>
                    <a:gd name="T6" fmla="*/ 0 w 2"/>
                    <a:gd name="T7" fmla="*/ 0 h 22"/>
                    <a:gd name="T8" fmla="*/ 0 w 2"/>
                    <a:gd name="T9" fmla="*/ 22 h 22"/>
                    <a:gd name="T10" fmla="*/ 2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2" y="22"/>
                      </a:moveTo>
                      <a:lnTo>
                        <a:pt x="2" y="22"/>
                      </a:lnTo>
                      <a:lnTo>
                        <a:pt x="2"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1" name="Freeform 381"/>
                <p:cNvSpPr>
                  <a:spLocks/>
                </p:cNvSpPr>
                <p:nvPr/>
              </p:nvSpPr>
              <p:spPr bwMode="auto">
                <a:xfrm>
                  <a:off x="3361"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2" name="Freeform 382"/>
                <p:cNvSpPr>
                  <a:spLocks/>
                </p:cNvSpPr>
                <p:nvPr/>
              </p:nvSpPr>
              <p:spPr bwMode="auto">
                <a:xfrm>
                  <a:off x="3368"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3" name="Freeform 383"/>
                <p:cNvSpPr>
                  <a:spLocks/>
                </p:cNvSpPr>
                <p:nvPr/>
              </p:nvSpPr>
              <p:spPr bwMode="auto">
                <a:xfrm>
                  <a:off x="3375" y="1699"/>
                  <a:ext cx="4" cy="22"/>
                </a:xfrm>
                <a:custGeom>
                  <a:avLst/>
                  <a:gdLst>
                    <a:gd name="T0" fmla="*/ 1 w 4"/>
                    <a:gd name="T1" fmla="*/ 22 h 22"/>
                    <a:gd name="T2" fmla="*/ 4 w 4"/>
                    <a:gd name="T3" fmla="*/ 22 h 22"/>
                    <a:gd name="T4" fmla="*/ 4 w 4"/>
                    <a:gd name="T5" fmla="*/ 0 h 22"/>
                    <a:gd name="T6" fmla="*/ 0 w 4"/>
                    <a:gd name="T7" fmla="*/ 0 h 22"/>
                    <a:gd name="T8" fmla="*/ 0 w 4"/>
                    <a:gd name="T9" fmla="*/ 22 h 22"/>
                    <a:gd name="T10" fmla="*/ 1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1" y="22"/>
                      </a:moveTo>
                      <a:lnTo>
                        <a:pt x="4" y="22"/>
                      </a:lnTo>
                      <a:lnTo>
                        <a:pt x="4"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4" name="Freeform 384"/>
                <p:cNvSpPr>
                  <a:spLocks/>
                </p:cNvSpPr>
                <p:nvPr/>
              </p:nvSpPr>
              <p:spPr bwMode="auto">
                <a:xfrm>
                  <a:off x="3382"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5" name="Freeform 385"/>
                <p:cNvSpPr>
                  <a:spLocks/>
                </p:cNvSpPr>
                <p:nvPr/>
              </p:nvSpPr>
              <p:spPr bwMode="auto">
                <a:xfrm>
                  <a:off x="3390"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6" name="Freeform 386"/>
                <p:cNvSpPr>
                  <a:spLocks/>
                </p:cNvSpPr>
                <p:nvPr/>
              </p:nvSpPr>
              <p:spPr bwMode="auto">
                <a:xfrm>
                  <a:off x="3397" y="1699"/>
                  <a:ext cx="3" cy="22"/>
                </a:xfrm>
                <a:custGeom>
                  <a:avLst/>
                  <a:gdLst>
                    <a:gd name="T0" fmla="*/ 1 w 3"/>
                    <a:gd name="T1" fmla="*/ 22 h 22"/>
                    <a:gd name="T2" fmla="*/ 3 w 3"/>
                    <a:gd name="T3" fmla="*/ 22 h 22"/>
                    <a:gd name="T4" fmla="*/ 3 w 3"/>
                    <a:gd name="T5" fmla="*/ 0 h 22"/>
                    <a:gd name="T6" fmla="*/ 0 w 3"/>
                    <a:gd name="T7" fmla="*/ 0 h 22"/>
                    <a:gd name="T8" fmla="*/ 0 w 3"/>
                    <a:gd name="T9" fmla="*/ 22 h 22"/>
                    <a:gd name="T10" fmla="*/ 1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1" y="22"/>
                      </a:moveTo>
                      <a:lnTo>
                        <a:pt x="3" y="22"/>
                      </a:lnTo>
                      <a:lnTo>
                        <a:pt x="3"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7" name="Freeform 387"/>
                <p:cNvSpPr>
                  <a:spLocks/>
                </p:cNvSpPr>
                <p:nvPr/>
              </p:nvSpPr>
              <p:spPr bwMode="auto">
                <a:xfrm>
                  <a:off x="3404" y="1699"/>
                  <a:ext cx="4" cy="22"/>
                </a:xfrm>
                <a:custGeom>
                  <a:avLst/>
                  <a:gdLst>
                    <a:gd name="T0" fmla="*/ 3 w 4"/>
                    <a:gd name="T1" fmla="*/ 22 h 22"/>
                    <a:gd name="T2" fmla="*/ 4 w 4"/>
                    <a:gd name="T3" fmla="*/ 22 h 22"/>
                    <a:gd name="T4" fmla="*/ 4 w 4"/>
                    <a:gd name="T5" fmla="*/ 0 h 22"/>
                    <a:gd name="T6" fmla="*/ 0 w 4"/>
                    <a:gd name="T7" fmla="*/ 0 h 22"/>
                    <a:gd name="T8" fmla="*/ 0 w 4"/>
                    <a:gd name="T9" fmla="*/ 22 h 22"/>
                    <a:gd name="T10" fmla="*/ 3 w 4"/>
                    <a:gd name="T11" fmla="*/ 22 h 22"/>
                  </a:gdLst>
                  <a:ahLst/>
                  <a:cxnLst>
                    <a:cxn ang="0">
                      <a:pos x="T0" y="T1"/>
                    </a:cxn>
                    <a:cxn ang="0">
                      <a:pos x="T2" y="T3"/>
                    </a:cxn>
                    <a:cxn ang="0">
                      <a:pos x="T4" y="T5"/>
                    </a:cxn>
                    <a:cxn ang="0">
                      <a:pos x="T6" y="T7"/>
                    </a:cxn>
                    <a:cxn ang="0">
                      <a:pos x="T8" y="T9"/>
                    </a:cxn>
                    <a:cxn ang="0">
                      <a:pos x="T10" y="T11"/>
                    </a:cxn>
                  </a:cxnLst>
                  <a:rect l="0" t="0" r="r" b="b"/>
                  <a:pathLst>
                    <a:path w="4" h="22">
                      <a:moveTo>
                        <a:pt x="3" y="22"/>
                      </a:moveTo>
                      <a:lnTo>
                        <a:pt x="4" y="22"/>
                      </a:lnTo>
                      <a:lnTo>
                        <a:pt x="4" y="0"/>
                      </a:lnTo>
                      <a:lnTo>
                        <a:pt x="0" y="0"/>
                      </a:lnTo>
                      <a:lnTo>
                        <a:pt x="0" y="22"/>
                      </a:lnTo>
                      <a:lnTo>
                        <a:pt x="3"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8" name="Freeform 388"/>
                <p:cNvSpPr>
                  <a:spLocks/>
                </p:cNvSpPr>
                <p:nvPr/>
              </p:nvSpPr>
              <p:spPr bwMode="auto">
                <a:xfrm>
                  <a:off x="3412"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49" name="Freeform 389"/>
                <p:cNvSpPr>
                  <a:spLocks/>
                </p:cNvSpPr>
                <p:nvPr/>
              </p:nvSpPr>
              <p:spPr bwMode="auto">
                <a:xfrm>
                  <a:off x="3419" y="1699"/>
                  <a:ext cx="3" cy="22"/>
                </a:xfrm>
                <a:custGeom>
                  <a:avLst/>
                  <a:gdLst>
                    <a:gd name="T0" fmla="*/ 2 w 3"/>
                    <a:gd name="T1" fmla="*/ 22 h 22"/>
                    <a:gd name="T2" fmla="*/ 3 w 3"/>
                    <a:gd name="T3" fmla="*/ 22 h 22"/>
                    <a:gd name="T4" fmla="*/ 3 w 3"/>
                    <a:gd name="T5" fmla="*/ 0 h 22"/>
                    <a:gd name="T6" fmla="*/ 0 w 3"/>
                    <a:gd name="T7" fmla="*/ 0 h 22"/>
                    <a:gd name="T8" fmla="*/ 0 w 3"/>
                    <a:gd name="T9" fmla="*/ 22 h 22"/>
                    <a:gd name="T10" fmla="*/ 2 w 3"/>
                    <a:gd name="T11" fmla="*/ 22 h 22"/>
                  </a:gdLst>
                  <a:ahLst/>
                  <a:cxnLst>
                    <a:cxn ang="0">
                      <a:pos x="T0" y="T1"/>
                    </a:cxn>
                    <a:cxn ang="0">
                      <a:pos x="T2" y="T3"/>
                    </a:cxn>
                    <a:cxn ang="0">
                      <a:pos x="T4" y="T5"/>
                    </a:cxn>
                    <a:cxn ang="0">
                      <a:pos x="T6" y="T7"/>
                    </a:cxn>
                    <a:cxn ang="0">
                      <a:pos x="T8" y="T9"/>
                    </a:cxn>
                    <a:cxn ang="0">
                      <a:pos x="T10" y="T11"/>
                    </a:cxn>
                  </a:cxnLst>
                  <a:rect l="0" t="0" r="r" b="b"/>
                  <a:pathLst>
                    <a:path w="3" h="22">
                      <a:moveTo>
                        <a:pt x="2" y="22"/>
                      </a:moveTo>
                      <a:lnTo>
                        <a:pt x="3" y="22"/>
                      </a:lnTo>
                      <a:lnTo>
                        <a:pt x="3" y="0"/>
                      </a:lnTo>
                      <a:lnTo>
                        <a:pt x="0" y="0"/>
                      </a:lnTo>
                      <a:lnTo>
                        <a:pt x="0" y="22"/>
                      </a:lnTo>
                      <a:lnTo>
                        <a:pt x="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0" name="Freeform 390"/>
                <p:cNvSpPr>
                  <a:spLocks/>
                </p:cNvSpPr>
                <p:nvPr/>
              </p:nvSpPr>
              <p:spPr bwMode="auto">
                <a:xfrm>
                  <a:off x="3428" y="1699"/>
                  <a:ext cx="2" cy="22"/>
                </a:xfrm>
                <a:custGeom>
                  <a:avLst/>
                  <a:gdLst>
                    <a:gd name="T0" fmla="*/ 0 w 2"/>
                    <a:gd name="T1" fmla="*/ 22 h 22"/>
                    <a:gd name="T2" fmla="*/ 2 w 2"/>
                    <a:gd name="T3" fmla="*/ 22 h 22"/>
                    <a:gd name="T4" fmla="*/ 2 w 2"/>
                    <a:gd name="T5" fmla="*/ 0 h 22"/>
                    <a:gd name="T6" fmla="*/ 0 w 2"/>
                    <a:gd name="T7" fmla="*/ 0 h 22"/>
                    <a:gd name="T8" fmla="*/ 0 w 2"/>
                    <a:gd name="T9" fmla="*/ 22 h 22"/>
                    <a:gd name="T10" fmla="*/ 0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0" y="22"/>
                      </a:moveTo>
                      <a:lnTo>
                        <a:pt x="2" y="22"/>
                      </a:lnTo>
                      <a:lnTo>
                        <a:pt x="2" y="0"/>
                      </a:lnTo>
                      <a:lnTo>
                        <a:pt x="0" y="0"/>
                      </a:lnTo>
                      <a:lnTo>
                        <a:pt x="0" y="22"/>
                      </a:lnTo>
                      <a:lnTo>
                        <a:pt x="0"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1" name="Freeform 391"/>
                <p:cNvSpPr>
                  <a:spLocks/>
                </p:cNvSpPr>
                <p:nvPr/>
              </p:nvSpPr>
              <p:spPr bwMode="auto">
                <a:xfrm>
                  <a:off x="3435" y="1699"/>
                  <a:ext cx="2" cy="22"/>
                </a:xfrm>
                <a:custGeom>
                  <a:avLst/>
                  <a:gdLst>
                    <a:gd name="T0" fmla="*/ 1 w 2"/>
                    <a:gd name="T1" fmla="*/ 22 h 22"/>
                    <a:gd name="T2" fmla="*/ 2 w 2"/>
                    <a:gd name="T3" fmla="*/ 22 h 22"/>
                    <a:gd name="T4" fmla="*/ 2 w 2"/>
                    <a:gd name="T5" fmla="*/ 0 h 22"/>
                    <a:gd name="T6" fmla="*/ 0 w 2"/>
                    <a:gd name="T7" fmla="*/ 0 h 22"/>
                    <a:gd name="T8" fmla="*/ 0 w 2"/>
                    <a:gd name="T9" fmla="*/ 22 h 22"/>
                    <a:gd name="T10" fmla="*/ 1 w 2"/>
                    <a:gd name="T11" fmla="*/ 22 h 22"/>
                  </a:gdLst>
                  <a:ahLst/>
                  <a:cxnLst>
                    <a:cxn ang="0">
                      <a:pos x="T0" y="T1"/>
                    </a:cxn>
                    <a:cxn ang="0">
                      <a:pos x="T2" y="T3"/>
                    </a:cxn>
                    <a:cxn ang="0">
                      <a:pos x="T4" y="T5"/>
                    </a:cxn>
                    <a:cxn ang="0">
                      <a:pos x="T6" y="T7"/>
                    </a:cxn>
                    <a:cxn ang="0">
                      <a:pos x="T8" y="T9"/>
                    </a:cxn>
                    <a:cxn ang="0">
                      <a:pos x="T10" y="T11"/>
                    </a:cxn>
                  </a:cxnLst>
                  <a:rect l="0" t="0" r="r" b="b"/>
                  <a:pathLst>
                    <a:path w="2" h="22">
                      <a:moveTo>
                        <a:pt x="1" y="22"/>
                      </a:moveTo>
                      <a:lnTo>
                        <a:pt x="2" y="22"/>
                      </a:lnTo>
                      <a:lnTo>
                        <a:pt x="2" y="0"/>
                      </a:lnTo>
                      <a:lnTo>
                        <a:pt x="0" y="0"/>
                      </a:lnTo>
                      <a:lnTo>
                        <a:pt x="0" y="22"/>
                      </a:lnTo>
                      <a:lnTo>
                        <a:pt x="1"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2" name="Rectangle 392"/>
                <p:cNvSpPr>
                  <a:spLocks noChangeArrowheads="1"/>
                </p:cNvSpPr>
                <p:nvPr/>
              </p:nvSpPr>
              <p:spPr bwMode="auto">
                <a:xfrm>
                  <a:off x="3345" y="1661"/>
                  <a:ext cx="63" cy="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3" name="Rectangle 393"/>
                <p:cNvSpPr>
                  <a:spLocks noChangeArrowheads="1"/>
                </p:cNvSpPr>
                <p:nvPr/>
              </p:nvSpPr>
              <p:spPr bwMode="auto">
                <a:xfrm>
                  <a:off x="3363" y="1654"/>
                  <a:ext cx="27" cy="7"/>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4" name="Rectangle 394"/>
                <p:cNvSpPr>
                  <a:spLocks noChangeArrowheads="1"/>
                </p:cNvSpPr>
                <p:nvPr/>
              </p:nvSpPr>
              <p:spPr bwMode="auto">
                <a:xfrm>
                  <a:off x="3363" y="1666"/>
                  <a:ext cx="27" cy="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55" name="Freeform 395"/>
                <p:cNvSpPr>
                  <a:spLocks/>
                </p:cNvSpPr>
                <p:nvPr/>
              </p:nvSpPr>
              <p:spPr bwMode="auto">
                <a:xfrm>
                  <a:off x="3251" y="1650"/>
                  <a:ext cx="188" cy="23"/>
                </a:xfrm>
                <a:custGeom>
                  <a:avLst/>
                  <a:gdLst>
                    <a:gd name="T0" fmla="*/ 188 w 188"/>
                    <a:gd name="T1" fmla="*/ 20 h 23"/>
                    <a:gd name="T2" fmla="*/ 181 w 188"/>
                    <a:gd name="T3" fmla="*/ 20 h 23"/>
                    <a:gd name="T4" fmla="*/ 181 w 188"/>
                    <a:gd name="T5" fmla="*/ 3 h 23"/>
                    <a:gd name="T6" fmla="*/ 170 w 188"/>
                    <a:gd name="T7" fmla="*/ 3 h 23"/>
                    <a:gd name="T8" fmla="*/ 170 w 188"/>
                    <a:gd name="T9" fmla="*/ 20 h 23"/>
                    <a:gd name="T10" fmla="*/ 157 w 188"/>
                    <a:gd name="T11" fmla="*/ 20 h 23"/>
                    <a:gd name="T12" fmla="*/ 157 w 188"/>
                    <a:gd name="T13" fmla="*/ 17 h 23"/>
                    <a:gd name="T14" fmla="*/ 142 w 188"/>
                    <a:gd name="T15" fmla="*/ 17 h 23"/>
                    <a:gd name="T16" fmla="*/ 142 w 188"/>
                    <a:gd name="T17" fmla="*/ 20 h 23"/>
                    <a:gd name="T18" fmla="*/ 85 w 188"/>
                    <a:gd name="T19" fmla="*/ 20 h 23"/>
                    <a:gd name="T20" fmla="*/ 85 w 188"/>
                    <a:gd name="T21" fmla="*/ 0 h 23"/>
                    <a:gd name="T22" fmla="*/ 68 w 188"/>
                    <a:gd name="T23" fmla="*/ 0 h 23"/>
                    <a:gd name="T24" fmla="*/ 68 w 188"/>
                    <a:gd name="T25" fmla="*/ 20 h 23"/>
                    <a:gd name="T26" fmla="*/ 46 w 188"/>
                    <a:gd name="T27" fmla="*/ 20 h 23"/>
                    <a:gd name="T28" fmla="*/ 46 w 188"/>
                    <a:gd name="T29" fmla="*/ 18 h 23"/>
                    <a:gd name="T30" fmla="*/ 46 w 188"/>
                    <a:gd name="T31" fmla="*/ 16 h 23"/>
                    <a:gd name="T32" fmla="*/ 43 w 188"/>
                    <a:gd name="T33" fmla="*/ 14 h 23"/>
                    <a:gd name="T34" fmla="*/ 42 w 188"/>
                    <a:gd name="T35" fmla="*/ 14 h 23"/>
                    <a:gd name="T36" fmla="*/ 41 w 188"/>
                    <a:gd name="T37" fmla="*/ 13 h 23"/>
                    <a:gd name="T38" fmla="*/ 39 w 188"/>
                    <a:gd name="T39" fmla="*/ 14 h 23"/>
                    <a:gd name="T40" fmla="*/ 36 w 188"/>
                    <a:gd name="T41" fmla="*/ 14 h 23"/>
                    <a:gd name="T42" fmla="*/ 35 w 188"/>
                    <a:gd name="T43" fmla="*/ 17 h 23"/>
                    <a:gd name="T44" fmla="*/ 35 w 188"/>
                    <a:gd name="T45" fmla="*/ 18 h 23"/>
                    <a:gd name="T46" fmla="*/ 35 w 188"/>
                    <a:gd name="T47" fmla="*/ 20 h 23"/>
                    <a:gd name="T48" fmla="*/ 27 w 188"/>
                    <a:gd name="T49" fmla="*/ 20 h 23"/>
                    <a:gd name="T50" fmla="*/ 27 w 188"/>
                    <a:gd name="T51" fmla="*/ 18 h 23"/>
                    <a:gd name="T52" fmla="*/ 27 w 188"/>
                    <a:gd name="T53" fmla="*/ 14 h 23"/>
                    <a:gd name="T54" fmla="*/ 26 w 188"/>
                    <a:gd name="T55" fmla="*/ 12 h 23"/>
                    <a:gd name="T56" fmla="*/ 24 w 188"/>
                    <a:gd name="T57" fmla="*/ 11 h 23"/>
                    <a:gd name="T58" fmla="*/ 21 w 188"/>
                    <a:gd name="T59" fmla="*/ 11 h 23"/>
                    <a:gd name="T60" fmla="*/ 19 w 188"/>
                    <a:gd name="T61" fmla="*/ 11 h 23"/>
                    <a:gd name="T62" fmla="*/ 17 w 188"/>
                    <a:gd name="T63" fmla="*/ 12 h 23"/>
                    <a:gd name="T64" fmla="*/ 15 w 188"/>
                    <a:gd name="T65" fmla="*/ 14 h 23"/>
                    <a:gd name="T66" fmla="*/ 15 w 188"/>
                    <a:gd name="T67" fmla="*/ 18 h 23"/>
                    <a:gd name="T68" fmla="*/ 15 w 188"/>
                    <a:gd name="T69" fmla="*/ 20 h 23"/>
                    <a:gd name="T70" fmla="*/ 0 w 188"/>
                    <a:gd name="T71" fmla="*/ 20 h 23"/>
                    <a:gd name="T72" fmla="*/ 0 w 188"/>
                    <a:gd name="T73" fmla="*/ 22 h 23"/>
                    <a:gd name="T74" fmla="*/ 18 w 188"/>
                    <a:gd name="T75" fmla="*/ 22 h 23"/>
                    <a:gd name="T76" fmla="*/ 19 w 188"/>
                    <a:gd name="T77" fmla="*/ 23 h 23"/>
                    <a:gd name="T78" fmla="*/ 21 w 188"/>
                    <a:gd name="T79" fmla="*/ 23 h 23"/>
                    <a:gd name="T80" fmla="*/ 22 w 188"/>
                    <a:gd name="T81" fmla="*/ 23 h 23"/>
                    <a:gd name="T82" fmla="*/ 25 w 188"/>
                    <a:gd name="T83" fmla="*/ 22 h 23"/>
                    <a:gd name="T84" fmla="*/ 38 w 188"/>
                    <a:gd name="T85" fmla="*/ 22 h 23"/>
                    <a:gd name="T86" fmla="*/ 39 w 188"/>
                    <a:gd name="T87" fmla="*/ 23 h 23"/>
                    <a:gd name="T88" fmla="*/ 41 w 188"/>
                    <a:gd name="T89" fmla="*/ 23 h 23"/>
                    <a:gd name="T90" fmla="*/ 42 w 188"/>
                    <a:gd name="T91" fmla="*/ 23 h 23"/>
                    <a:gd name="T92" fmla="*/ 43 w 188"/>
                    <a:gd name="T93" fmla="*/ 22 h 23"/>
                    <a:gd name="T94" fmla="*/ 142 w 188"/>
                    <a:gd name="T95" fmla="*/ 22 h 23"/>
                    <a:gd name="T96" fmla="*/ 142 w 188"/>
                    <a:gd name="T97" fmla="*/ 23 h 23"/>
                    <a:gd name="T98" fmla="*/ 157 w 188"/>
                    <a:gd name="T99" fmla="*/ 23 h 23"/>
                    <a:gd name="T100" fmla="*/ 157 w 188"/>
                    <a:gd name="T101" fmla="*/ 22 h 23"/>
                    <a:gd name="T102" fmla="*/ 188 w 188"/>
                    <a:gd name="T103" fmla="*/ 22 h 23"/>
                    <a:gd name="T104" fmla="*/ 188 w 188"/>
                    <a:gd name="T105"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23">
                      <a:moveTo>
                        <a:pt x="188" y="20"/>
                      </a:moveTo>
                      <a:lnTo>
                        <a:pt x="181" y="20"/>
                      </a:lnTo>
                      <a:lnTo>
                        <a:pt x="181" y="3"/>
                      </a:lnTo>
                      <a:lnTo>
                        <a:pt x="170" y="3"/>
                      </a:lnTo>
                      <a:lnTo>
                        <a:pt x="170" y="20"/>
                      </a:lnTo>
                      <a:lnTo>
                        <a:pt x="157" y="20"/>
                      </a:lnTo>
                      <a:lnTo>
                        <a:pt x="157" y="17"/>
                      </a:lnTo>
                      <a:lnTo>
                        <a:pt x="142" y="17"/>
                      </a:lnTo>
                      <a:lnTo>
                        <a:pt x="142" y="20"/>
                      </a:lnTo>
                      <a:lnTo>
                        <a:pt x="85" y="20"/>
                      </a:lnTo>
                      <a:lnTo>
                        <a:pt x="85" y="0"/>
                      </a:lnTo>
                      <a:lnTo>
                        <a:pt x="68" y="0"/>
                      </a:lnTo>
                      <a:lnTo>
                        <a:pt x="68" y="20"/>
                      </a:lnTo>
                      <a:lnTo>
                        <a:pt x="46" y="20"/>
                      </a:lnTo>
                      <a:lnTo>
                        <a:pt x="46" y="18"/>
                      </a:lnTo>
                      <a:lnTo>
                        <a:pt x="46" y="16"/>
                      </a:lnTo>
                      <a:lnTo>
                        <a:pt x="43" y="14"/>
                      </a:lnTo>
                      <a:lnTo>
                        <a:pt x="42" y="14"/>
                      </a:lnTo>
                      <a:lnTo>
                        <a:pt x="41" y="13"/>
                      </a:lnTo>
                      <a:lnTo>
                        <a:pt x="39" y="14"/>
                      </a:lnTo>
                      <a:lnTo>
                        <a:pt x="36" y="14"/>
                      </a:lnTo>
                      <a:lnTo>
                        <a:pt x="35" y="17"/>
                      </a:lnTo>
                      <a:lnTo>
                        <a:pt x="35" y="18"/>
                      </a:lnTo>
                      <a:lnTo>
                        <a:pt x="35" y="20"/>
                      </a:lnTo>
                      <a:lnTo>
                        <a:pt x="27" y="20"/>
                      </a:lnTo>
                      <a:lnTo>
                        <a:pt x="27" y="18"/>
                      </a:lnTo>
                      <a:lnTo>
                        <a:pt x="27" y="14"/>
                      </a:lnTo>
                      <a:lnTo>
                        <a:pt x="26" y="12"/>
                      </a:lnTo>
                      <a:lnTo>
                        <a:pt x="24" y="11"/>
                      </a:lnTo>
                      <a:lnTo>
                        <a:pt x="21" y="11"/>
                      </a:lnTo>
                      <a:lnTo>
                        <a:pt x="19" y="11"/>
                      </a:lnTo>
                      <a:lnTo>
                        <a:pt x="17" y="12"/>
                      </a:lnTo>
                      <a:lnTo>
                        <a:pt x="15" y="14"/>
                      </a:lnTo>
                      <a:lnTo>
                        <a:pt x="15" y="18"/>
                      </a:lnTo>
                      <a:lnTo>
                        <a:pt x="15" y="20"/>
                      </a:lnTo>
                      <a:lnTo>
                        <a:pt x="0" y="20"/>
                      </a:lnTo>
                      <a:lnTo>
                        <a:pt x="0" y="22"/>
                      </a:lnTo>
                      <a:lnTo>
                        <a:pt x="18" y="22"/>
                      </a:lnTo>
                      <a:lnTo>
                        <a:pt x="19" y="23"/>
                      </a:lnTo>
                      <a:lnTo>
                        <a:pt x="21" y="23"/>
                      </a:lnTo>
                      <a:lnTo>
                        <a:pt x="22" y="23"/>
                      </a:lnTo>
                      <a:lnTo>
                        <a:pt x="25" y="22"/>
                      </a:lnTo>
                      <a:lnTo>
                        <a:pt x="38" y="22"/>
                      </a:lnTo>
                      <a:lnTo>
                        <a:pt x="39" y="23"/>
                      </a:lnTo>
                      <a:lnTo>
                        <a:pt x="41" y="23"/>
                      </a:lnTo>
                      <a:lnTo>
                        <a:pt x="42" y="23"/>
                      </a:lnTo>
                      <a:lnTo>
                        <a:pt x="43" y="22"/>
                      </a:lnTo>
                      <a:lnTo>
                        <a:pt x="142" y="22"/>
                      </a:lnTo>
                      <a:lnTo>
                        <a:pt x="142" y="23"/>
                      </a:lnTo>
                      <a:lnTo>
                        <a:pt x="157" y="23"/>
                      </a:lnTo>
                      <a:lnTo>
                        <a:pt x="157" y="22"/>
                      </a:lnTo>
                      <a:lnTo>
                        <a:pt x="188" y="22"/>
                      </a:lnTo>
                      <a:lnTo>
                        <a:pt x="188" y="2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6" name="Freeform 396"/>
                <p:cNvSpPr>
                  <a:spLocks/>
                </p:cNvSpPr>
                <p:nvPr/>
              </p:nvSpPr>
              <p:spPr bwMode="auto">
                <a:xfrm>
                  <a:off x="3251" y="1650"/>
                  <a:ext cx="188" cy="20"/>
                </a:xfrm>
                <a:custGeom>
                  <a:avLst/>
                  <a:gdLst>
                    <a:gd name="T0" fmla="*/ 0 w 188"/>
                    <a:gd name="T1" fmla="*/ 20 h 20"/>
                    <a:gd name="T2" fmla="*/ 15 w 188"/>
                    <a:gd name="T3" fmla="*/ 20 h 20"/>
                    <a:gd name="T4" fmla="*/ 15 w 188"/>
                    <a:gd name="T5" fmla="*/ 18 h 20"/>
                    <a:gd name="T6" fmla="*/ 15 w 188"/>
                    <a:gd name="T7" fmla="*/ 14 h 20"/>
                    <a:gd name="T8" fmla="*/ 17 w 188"/>
                    <a:gd name="T9" fmla="*/ 12 h 20"/>
                    <a:gd name="T10" fmla="*/ 19 w 188"/>
                    <a:gd name="T11" fmla="*/ 11 h 20"/>
                    <a:gd name="T12" fmla="*/ 21 w 188"/>
                    <a:gd name="T13" fmla="*/ 11 h 20"/>
                    <a:gd name="T14" fmla="*/ 24 w 188"/>
                    <a:gd name="T15" fmla="*/ 11 h 20"/>
                    <a:gd name="T16" fmla="*/ 26 w 188"/>
                    <a:gd name="T17" fmla="*/ 12 h 20"/>
                    <a:gd name="T18" fmla="*/ 27 w 188"/>
                    <a:gd name="T19" fmla="*/ 14 h 20"/>
                    <a:gd name="T20" fmla="*/ 27 w 188"/>
                    <a:gd name="T21" fmla="*/ 18 h 20"/>
                    <a:gd name="T22" fmla="*/ 27 w 188"/>
                    <a:gd name="T23" fmla="*/ 20 h 20"/>
                    <a:gd name="T24" fmla="*/ 35 w 188"/>
                    <a:gd name="T25" fmla="*/ 20 h 20"/>
                    <a:gd name="T26" fmla="*/ 35 w 188"/>
                    <a:gd name="T27" fmla="*/ 18 h 20"/>
                    <a:gd name="T28" fmla="*/ 35 w 188"/>
                    <a:gd name="T29" fmla="*/ 17 h 20"/>
                    <a:gd name="T30" fmla="*/ 36 w 188"/>
                    <a:gd name="T31" fmla="*/ 14 h 20"/>
                    <a:gd name="T32" fmla="*/ 39 w 188"/>
                    <a:gd name="T33" fmla="*/ 14 h 20"/>
                    <a:gd name="T34" fmla="*/ 41 w 188"/>
                    <a:gd name="T35" fmla="*/ 13 h 20"/>
                    <a:gd name="T36" fmla="*/ 42 w 188"/>
                    <a:gd name="T37" fmla="*/ 14 h 20"/>
                    <a:gd name="T38" fmla="*/ 43 w 188"/>
                    <a:gd name="T39" fmla="*/ 14 h 20"/>
                    <a:gd name="T40" fmla="*/ 46 w 188"/>
                    <a:gd name="T41" fmla="*/ 16 h 20"/>
                    <a:gd name="T42" fmla="*/ 46 w 188"/>
                    <a:gd name="T43" fmla="*/ 18 h 20"/>
                    <a:gd name="T44" fmla="*/ 46 w 188"/>
                    <a:gd name="T45" fmla="*/ 20 h 20"/>
                    <a:gd name="T46" fmla="*/ 68 w 188"/>
                    <a:gd name="T47" fmla="*/ 20 h 20"/>
                    <a:gd name="T48" fmla="*/ 68 w 188"/>
                    <a:gd name="T49" fmla="*/ 0 h 20"/>
                    <a:gd name="T50" fmla="*/ 85 w 188"/>
                    <a:gd name="T51" fmla="*/ 0 h 20"/>
                    <a:gd name="T52" fmla="*/ 85 w 188"/>
                    <a:gd name="T53" fmla="*/ 20 h 20"/>
                    <a:gd name="T54" fmla="*/ 142 w 188"/>
                    <a:gd name="T55" fmla="*/ 20 h 20"/>
                    <a:gd name="T56" fmla="*/ 142 w 188"/>
                    <a:gd name="T57" fmla="*/ 17 h 20"/>
                    <a:gd name="T58" fmla="*/ 157 w 188"/>
                    <a:gd name="T59" fmla="*/ 17 h 20"/>
                    <a:gd name="T60" fmla="*/ 157 w 188"/>
                    <a:gd name="T61" fmla="*/ 20 h 20"/>
                    <a:gd name="T62" fmla="*/ 170 w 188"/>
                    <a:gd name="T63" fmla="*/ 20 h 20"/>
                    <a:gd name="T64" fmla="*/ 170 w 188"/>
                    <a:gd name="T65" fmla="*/ 3 h 20"/>
                    <a:gd name="T66" fmla="*/ 181 w 188"/>
                    <a:gd name="T67" fmla="*/ 3 h 20"/>
                    <a:gd name="T68" fmla="*/ 181 w 188"/>
                    <a:gd name="T69" fmla="*/ 20 h 20"/>
                    <a:gd name="T70" fmla="*/ 188 w 188"/>
                    <a:gd name="T7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20">
                      <a:moveTo>
                        <a:pt x="0" y="20"/>
                      </a:moveTo>
                      <a:lnTo>
                        <a:pt x="15" y="20"/>
                      </a:lnTo>
                      <a:lnTo>
                        <a:pt x="15" y="18"/>
                      </a:lnTo>
                      <a:lnTo>
                        <a:pt x="15" y="14"/>
                      </a:lnTo>
                      <a:lnTo>
                        <a:pt x="17" y="12"/>
                      </a:lnTo>
                      <a:lnTo>
                        <a:pt x="19" y="11"/>
                      </a:lnTo>
                      <a:lnTo>
                        <a:pt x="21" y="11"/>
                      </a:lnTo>
                      <a:lnTo>
                        <a:pt x="24" y="11"/>
                      </a:lnTo>
                      <a:lnTo>
                        <a:pt x="26" y="12"/>
                      </a:lnTo>
                      <a:lnTo>
                        <a:pt x="27" y="14"/>
                      </a:lnTo>
                      <a:lnTo>
                        <a:pt x="27" y="18"/>
                      </a:lnTo>
                      <a:lnTo>
                        <a:pt x="27" y="20"/>
                      </a:lnTo>
                      <a:lnTo>
                        <a:pt x="35" y="20"/>
                      </a:lnTo>
                      <a:lnTo>
                        <a:pt x="35" y="18"/>
                      </a:lnTo>
                      <a:lnTo>
                        <a:pt x="35" y="17"/>
                      </a:lnTo>
                      <a:lnTo>
                        <a:pt x="36" y="14"/>
                      </a:lnTo>
                      <a:lnTo>
                        <a:pt x="39" y="14"/>
                      </a:lnTo>
                      <a:lnTo>
                        <a:pt x="41" y="13"/>
                      </a:lnTo>
                      <a:lnTo>
                        <a:pt x="42" y="14"/>
                      </a:lnTo>
                      <a:lnTo>
                        <a:pt x="43" y="14"/>
                      </a:lnTo>
                      <a:lnTo>
                        <a:pt x="46" y="16"/>
                      </a:lnTo>
                      <a:lnTo>
                        <a:pt x="46" y="18"/>
                      </a:lnTo>
                      <a:lnTo>
                        <a:pt x="46" y="20"/>
                      </a:lnTo>
                      <a:lnTo>
                        <a:pt x="68" y="20"/>
                      </a:lnTo>
                      <a:lnTo>
                        <a:pt x="68" y="0"/>
                      </a:lnTo>
                      <a:lnTo>
                        <a:pt x="85" y="0"/>
                      </a:lnTo>
                      <a:lnTo>
                        <a:pt x="85" y="20"/>
                      </a:lnTo>
                      <a:lnTo>
                        <a:pt x="142" y="20"/>
                      </a:lnTo>
                      <a:lnTo>
                        <a:pt x="142" y="17"/>
                      </a:lnTo>
                      <a:lnTo>
                        <a:pt x="157" y="17"/>
                      </a:lnTo>
                      <a:lnTo>
                        <a:pt x="157" y="20"/>
                      </a:lnTo>
                      <a:lnTo>
                        <a:pt x="170" y="20"/>
                      </a:lnTo>
                      <a:lnTo>
                        <a:pt x="170" y="3"/>
                      </a:lnTo>
                      <a:lnTo>
                        <a:pt x="181" y="3"/>
                      </a:lnTo>
                      <a:lnTo>
                        <a:pt x="181" y="20"/>
                      </a:lnTo>
                      <a:lnTo>
                        <a:pt x="188" y="20"/>
                      </a:lnTo>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7" name="Freeform 397"/>
                <p:cNvSpPr>
                  <a:spLocks/>
                </p:cNvSpPr>
                <p:nvPr/>
              </p:nvSpPr>
              <p:spPr bwMode="auto">
                <a:xfrm>
                  <a:off x="3266" y="1662"/>
                  <a:ext cx="12" cy="10"/>
                </a:xfrm>
                <a:custGeom>
                  <a:avLst/>
                  <a:gdLst>
                    <a:gd name="T0" fmla="*/ 6 w 12"/>
                    <a:gd name="T1" fmla="*/ 0 h 10"/>
                    <a:gd name="T2" fmla="*/ 9 w 12"/>
                    <a:gd name="T3" fmla="*/ 0 h 10"/>
                    <a:gd name="T4" fmla="*/ 10 w 12"/>
                    <a:gd name="T5" fmla="*/ 1 h 10"/>
                    <a:gd name="T6" fmla="*/ 11 w 12"/>
                    <a:gd name="T7" fmla="*/ 2 h 10"/>
                    <a:gd name="T8" fmla="*/ 12 w 12"/>
                    <a:gd name="T9" fmla="*/ 6 h 10"/>
                    <a:gd name="T10" fmla="*/ 11 w 12"/>
                    <a:gd name="T11" fmla="*/ 7 h 10"/>
                    <a:gd name="T12" fmla="*/ 10 w 12"/>
                    <a:gd name="T13" fmla="*/ 9 h 10"/>
                    <a:gd name="T14" fmla="*/ 9 w 12"/>
                    <a:gd name="T15" fmla="*/ 10 h 10"/>
                    <a:gd name="T16" fmla="*/ 6 w 12"/>
                    <a:gd name="T17" fmla="*/ 10 h 10"/>
                    <a:gd name="T18" fmla="*/ 4 w 12"/>
                    <a:gd name="T19" fmla="*/ 10 h 10"/>
                    <a:gd name="T20" fmla="*/ 3 w 12"/>
                    <a:gd name="T21" fmla="*/ 9 h 10"/>
                    <a:gd name="T22" fmla="*/ 2 w 12"/>
                    <a:gd name="T23" fmla="*/ 7 h 10"/>
                    <a:gd name="T24" fmla="*/ 0 w 12"/>
                    <a:gd name="T25" fmla="*/ 6 h 10"/>
                    <a:gd name="T26" fmla="*/ 2 w 12"/>
                    <a:gd name="T27" fmla="*/ 2 h 10"/>
                    <a:gd name="T28" fmla="*/ 3 w 12"/>
                    <a:gd name="T29" fmla="*/ 1 h 10"/>
                    <a:gd name="T30" fmla="*/ 4 w 12"/>
                    <a:gd name="T31" fmla="*/ 0 h 10"/>
                    <a:gd name="T32" fmla="*/ 6 w 12"/>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0">
                      <a:moveTo>
                        <a:pt x="6" y="0"/>
                      </a:move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58" name="Freeform 398"/>
                <p:cNvSpPr>
                  <a:spLocks/>
                </p:cNvSpPr>
                <p:nvPr/>
              </p:nvSpPr>
              <p:spPr bwMode="auto">
                <a:xfrm>
                  <a:off x="3266" y="1662"/>
                  <a:ext cx="12" cy="10"/>
                </a:xfrm>
                <a:custGeom>
                  <a:avLst/>
                  <a:gdLst>
                    <a:gd name="T0" fmla="*/ 6 w 12"/>
                    <a:gd name="T1" fmla="*/ 0 h 10"/>
                    <a:gd name="T2" fmla="*/ 6 w 12"/>
                    <a:gd name="T3" fmla="*/ 0 h 10"/>
                    <a:gd name="T4" fmla="*/ 9 w 12"/>
                    <a:gd name="T5" fmla="*/ 0 h 10"/>
                    <a:gd name="T6" fmla="*/ 10 w 12"/>
                    <a:gd name="T7" fmla="*/ 1 h 10"/>
                    <a:gd name="T8" fmla="*/ 11 w 12"/>
                    <a:gd name="T9" fmla="*/ 2 h 10"/>
                    <a:gd name="T10" fmla="*/ 12 w 12"/>
                    <a:gd name="T11" fmla="*/ 6 h 10"/>
                    <a:gd name="T12" fmla="*/ 11 w 12"/>
                    <a:gd name="T13" fmla="*/ 7 h 10"/>
                    <a:gd name="T14" fmla="*/ 10 w 12"/>
                    <a:gd name="T15" fmla="*/ 9 h 10"/>
                    <a:gd name="T16" fmla="*/ 9 w 12"/>
                    <a:gd name="T17" fmla="*/ 10 h 10"/>
                    <a:gd name="T18" fmla="*/ 6 w 12"/>
                    <a:gd name="T19" fmla="*/ 10 h 10"/>
                    <a:gd name="T20" fmla="*/ 4 w 12"/>
                    <a:gd name="T21" fmla="*/ 10 h 10"/>
                    <a:gd name="T22" fmla="*/ 3 w 12"/>
                    <a:gd name="T23" fmla="*/ 9 h 10"/>
                    <a:gd name="T24" fmla="*/ 2 w 12"/>
                    <a:gd name="T25" fmla="*/ 7 h 10"/>
                    <a:gd name="T26" fmla="*/ 0 w 12"/>
                    <a:gd name="T27" fmla="*/ 6 h 10"/>
                    <a:gd name="T28" fmla="*/ 2 w 12"/>
                    <a:gd name="T29" fmla="*/ 2 h 10"/>
                    <a:gd name="T30" fmla="*/ 3 w 12"/>
                    <a:gd name="T31" fmla="*/ 1 h 10"/>
                    <a:gd name="T32" fmla="*/ 4 w 12"/>
                    <a:gd name="T33" fmla="*/ 0 h 10"/>
                    <a:gd name="T34" fmla="*/ 6 w 12"/>
                    <a:gd name="T3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6" y="0"/>
                      </a:moveTo>
                      <a:lnTo>
                        <a:pt x="6" y="0"/>
                      </a:lnTo>
                      <a:lnTo>
                        <a:pt x="9" y="0"/>
                      </a:lnTo>
                      <a:lnTo>
                        <a:pt x="10" y="1"/>
                      </a:lnTo>
                      <a:lnTo>
                        <a:pt x="11" y="2"/>
                      </a:lnTo>
                      <a:lnTo>
                        <a:pt x="12" y="6"/>
                      </a:lnTo>
                      <a:lnTo>
                        <a:pt x="11" y="7"/>
                      </a:lnTo>
                      <a:lnTo>
                        <a:pt x="10" y="9"/>
                      </a:lnTo>
                      <a:lnTo>
                        <a:pt x="9" y="10"/>
                      </a:lnTo>
                      <a:lnTo>
                        <a:pt x="6" y="10"/>
                      </a:lnTo>
                      <a:lnTo>
                        <a:pt x="4" y="10"/>
                      </a:lnTo>
                      <a:lnTo>
                        <a:pt x="3" y="9"/>
                      </a:lnTo>
                      <a:lnTo>
                        <a:pt x="2" y="7"/>
                      </a:lnTo>
                      <a:lnTo>
                        <a:pt x="0" y="6"/>
                      </a:lnTo>
                      <a:lnTo>
                        <a:pt x="2" y="2"/>
                      </a:lnTo>
                      <a:lnTo>
                        <a:pt x="3" y="1"/>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59" name="Line 399"/>
                <p:cNvSpPr>
                  <a:spLocks noChangeShapeType="1"/>
                </p:cNvSpPr>
                <p:nvPr/>
              </p:nvSpPr>
              <p:spPr bwMode="auto">
                <a:xfrm flipH="1" flipV="1">
                  <a:off x="3273" y="1668"/>
                  <a:ext cx="3" cy="3"/>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0" name="Freeform 400"/>
                <p:cNvSpPr>
                  <a:spLocks/>
                </p:cNvSpPr>
                <p:nvPr/>
              </p:nvSpPr>
              <p:spPr bwMode="auto">
                <a:xfrm>
                  <a:off x="3286" y="1664"/>
                  <a:ext cx="10" cy="8"/>
                </a:xfrm>
                <a:custGeom>
                  <a:avLst/>
                  <a:gdLst>
                    <a:gd name="T0" fmla="*/ 6 w 10"/>
                    <a:gd name="T1" fmla="*/ 0 h 8"/>
                    <a:gd name="T2" fmla="*/ 7 w 10"/>
                    <a:gd name="T3" fmla="*/ 0 h 8"/>
                    <a:gd name="T4" fmla="*/ 8 w 10"/>
                    <a:gd name="T5" fmla="*/ 2 h 8"/>
                    <a:gd name="T6" fmla="*/ 10 w 10"/>
                    <a:gd name="T7" fmla="*/ 3 h 8"/>
                    <a:gd name="T8" fmla="*/ 10 w 10"/>
                    <a:gd name="T9" fmla="*/ 5 h 8"/>
                    <a:gd name="T10" fmla="*/ 10 w 10"/>
                    <a:gd name="T11" fmla="*/ 6 h 8"/>
                    <a:gd name="T12" fmla="*/ 8 w 10"/>
                    <a:gd name="T13" fmla="*/ 7 h 8"/>
                    <a:gd name="T14" fmla="*/ 7 w 10"/>
                    <a:gd name="T15" fmla="*/ 8 h 8"/>
                    <a:gd name="T16" fmla="*/ 6 w 10"/>
                    <a:gd name="T17" fmla="*/ 8 h 8"/>
                    <a:gd name="T18" fmla="*/ 4 w 10"/>
                    <a:gd name="T19" fmla="*/ 8 h 8"/>
                    <a:gd name="T20" fmla="*/ 3 w 10"/>
                    <a:gd name="T21" fmla="*/ 7 h 8"/>
                    <a:gd name="T22" fmla="*/ 1 w 10"/>
                    <a:gd name="T23" fmla="*/ 6 h 8"/>
                    <a:gd name="T24" fmla="*/ 0 w 10"/>
                    <a:gd name="T25" fmla="*/ 5 h 8"/>
                    <a:gd name="T26" fmla="*/ 1 w 10"/>
                    <a:gd name="T27" fmla="*/ 3 h 8"/>
                    <a:gd name="T28" fmla="*/ 3 w 10"/>
                    <a:gd name="T29" fmla="*/ 2 h 8"/>
                    <a:gd name="T30" fmla="*/ 4 w 10"/>
                    <a:gd name="T31" fmla="*/ 0 h 8"/>
                    <a:gd name="T32" fmla="*/ 6 w 10"/>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6" y="0"/>
                      </a:move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solidFill>
                  <a:srgbClr val="FFE5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1" name="Freeform 401"/>
                <p:cNvSpPr>
                  <a:spLocks/>
                </p:cNvSpPr>
                <p:nvPr/>
              </p:nvSpPr>
              <p:spPr bwMode="auto">
                <a:xfrm>
                  <a:off x="3286" y="1664"/>
                  <a:ext cx="10" cy="8"/>
                </a:xfrm>
                <a:custGeom>
                  <a:avLst/>
                  <a:gdLst>
                    <a:gd name="T0" fmla="*/ 6 w 10"/>
                    <a:gd name="T1" fmla="*/ 0 h 8"/>
                    <a:gd name="T2" fmla="*/ 6 w 10"/>
                    <a:gd name="T3" fmla="*/ 0 h 8"/>
                    <a:gd name="T4" fmla="*/ 7 w 10"/>
                    <a:gd name="T5" fmla="*/ 0 h 8"/>
                    <a:gd name="T6" fmla="*/ 8 w 10"/>
                    <a:gd name="T7" fmla="*/ 2 h 8"/>
                    <a:gd name="T8" fmla="*/ 10 w 10"/>
                    <a:gd name="T9" fmla="*/ 3 h 8"/>
                    <a:gd name="T10" fmla="*/ 10 w 10"/>
                    <a:gd name="T11" fmla="*/ 5 h 8"/>
                    <a:gd name="T12" fmla="*/ 10 w 10"/>
                    <a:gd name="T13" fmla="*/ 6 h 8"/>
                    <a:gd name="T14" fmla="*/ 8 w 10"/>
                    <a:gd name="T15" fmla="*/ 7 h 8"/>
                    <a:gd name="T16" fmla="*/ 7 w 10"/>
                    <a:gd name="T17" fmla="*/ 8 h 8"/>
                    <a:gd name="T18" fmla="*/ 6 w 10"/>
                    <a:gd name="T19" fmla="*/ 8 h 8"/>
                    <a:gd name="T20" fmla="*/ 4 w 10"/>
                    <a:gd name="T21" fmla="*/ 8 h 8"/>
                    <a:gd name="T22" fmla="*/ 3 w 10"/>
                    <a:gd name="T23" fmla="*/ 7 h 8"/>
                    <a:gd name="T24" fmla="*/ 1 w 10"/>
                    <a:gd name="T25" fmla="*/ 6 h 8"/>
                    <a:gd name="T26" fmla="*/ 0 w 10"/>
                    <a:gd name="T27" fmla="*/ 5 h 8"/>
                    <a:gd name="T28" fmla="*/ 1 w 10"/>
                    <a:gd name="T29" fmla="*/ 3 h 8"/>
                    <a:gd name="T30" fmla="*/ 3 w 10"/>
                    <a:gd name="T31" fmla="*/ 2 h 8"/>
                    <a:gd name="T32" fmla="*/ 4 w 10"/>
                    <a:gd name="T33" fmla="*/ 0 h 8"/>
                    <a:gd name="T34" fmla="*/ 6 w 10"/>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6" y="0"/>
                      </a:moveTo>
                      <a:lnTo>
                        <a:pt x="6" y="0"/>
                      </a:lnTo>
                      <a:lnTo>
                        <a:pt x="7" y="0"/>
                      </a:lnTo>
                      <a:lnTo>
                        <a:pt x="8" y="2"/>
                      </a:lnTo>
                      <a:lnTo>
                        <a:pt x="10" y="3"/>
                      </a:lnTo>
                      <a:lnTo>
                        <a:pt x="10" y="5"/>
                      </a:lnTo>
                      <a:lnTo>
                        <a:pt x="10" y="6"/>
                      </a:lnTo>
                      <a:lnTo>
                        <a:pt x="8" y="7"/>
                      </a:lnTo>
                      <a:lnTo>
                        <a:pt x="7" y="8"/>
                      </a:lnTo>
                      <a:lnTo>
                        <a:pt x="6" y="8"/>
                      </a:lnTo>
                      <a:lnTo>
                        <a:pt x="4" y="8"/>
                      </a:lnTo>
                      <a:lnTo>
                        <a:pt x="3" y="7"/>
                      </a:lnTo>
                      <a:lnTo>
                        <a:pt x="1" y="6"/>
                      </a:lnTo>
                      <a:lnTo>
                        <a:pt x="0" y="5"/>
                      </a:lnTo>
                      <a:lnTo>
                        <a:pt x="1" y="3"/>
                      </a:lnTo>
                      <a:lnTo>
                        <a:pt x="3" y="2"/>
                      </a:lnTo>
                      <a:lnTo>
                        <a:pt x="4" y="0"/>
                      </a:lnTo>
                      <a:lnTo>
                        <a:pt x="6"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62" name="Rectangle 402"/>
                <p:cNvSpPr>
                  <a:spLocks noChangeArrowheads="1"/>
                </p:cNvSpPr>
                <p:nvPr/>
              </p:nvSpPr>
              <p:spPr bwMode="auto">
                <a:xfrm>
                  <a:off x="3349" y="1667"/>
                  <a:ext cx="5" cy="2"/>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63" name="Rectangle 403"/>
                <p:cNvSpPr>
                  <a:spLocks noChangeArrowheads="1"/>
                </p:cNvSpPr>
                <p:nvPr/>
              </p:nvSpPr>
              <p:spPr bwMode="auto">
                <a:xfrm>
                  <a:off x="3394" y="1667"/>
                  <a:ext cx="14" cy="5"/>
                </a:xfrm>
                <a:prstGeom prst="rect">
                  <a:avLst/>
                </a:prstGeom>
                <a:solidFill>
                  <a:srgbClr val="00BFFF"/>
                </a:solidFill>
                <a:ln w="1588">
                  <a:solidFill>
                    <a:srgbClr val="000000"/>
                  </a:solidFill>
                  <a:miter lim="800000"/>
                  <a:headEnd/>
                  <a:tailEnd/>
                </a:ln>
              </p:spPr>
              <p:txBody>
                <a:bodyPr/>
                <a:lstStyle/>
                <a:p>
                  <a:endParaRPr lang="en-US"/>
                </a:p>
              </p:txBody>
            </p:sp>
            <p:sp>
              <p:nvSpPr>
                <p:cNvPr id="1065364" name="Line 404"/>
                <p:cNvSpPr>
                  <a:spLocks noChangeShapeType="1"/>
                </p:cNvSpPr>
                <p:nvPr/>
              </p:nvSpPr>
              <p:spPr bwMode="auto">
                <a:xfrm>
                  <a:off x="3340"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5" name="Line 405"/>
                <p:cNvSpPr>
                  <a:spLocks noChangeShapeType="1"/>
                </p:cNvSpPr>
                <p:nvPr/>
              </p:nvSpPr>
              <p:spPr bwMode="auto">
                <a:xfrm>
                  <a:off x="3411" y="1649"/>
                  <a:ext cx="1" cy="36"/>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366" name="Freeform 406"/>
                <p:cNvSpPr>
                  <a:spLocks/>
                </p:cNvSpPr>
                <p:nvPr/>
              </p:nvSpPr>
              <p:spPr bwMode="auto">
                <a:xfrm>
                  <a:off x="3422" y="1653"/>
                  <a:ext cx="1" cy="17"/>
                </a:xfrm>
                <a:custGeom>
                  <a:avLst/>
                  <a:gdLst>
                    <a:gd name="T0" fmla="*/ 0 w 1"/>
                    <a:gd name="T1" fmla="*/ 0 h 17"/>
                    <a:gd name="T2" fmla="*/ 0 w 1"/>
                    <a:gd name="T3" fmla="*/ 17 h 17"/>
                    <a:gd name="T4" fmla="*/ 1 w 1"/>
                    <a:gd name="T5" fmla="*/ 15 h 17"/>
                    <a:gd name="T6" fmla="*/ 0 w 1"/>
                    <a:gd name="T7" fmla="*/ 0 h 17"/>
                  </a:gdLst>
                  <a:ahLst/>
                  <a:cxnLst>
                    <a:cxn ang="0">
                      <a:pos x="T0" y="T1"/>
                    </a:cxn>
                    <a:cxn ang="0">
                      <a:pos x="T2" y="T3"/>
                    </a:cxn>
                    <a:cxn ang="0">
                      <a:pos x="T4" y="T5"/>
                    </a:cxn>
                    <a:cxn ang="0">
                      <a:pos x="T6" y="T7"/>
                    </a:cxn>
                  </a:cxnLst>
                  <a:rect l="0" t="0" r="r" b="b"/>
                  <a:pathLst>
                    <a:path w="1" h="17">
                      <a:moveTo>
                        <a:pt x="0" y="0"/>
                      </a:moveTo>
                      <a:lnTo>
                        <a:pt x="0" y="17"/>
                      </a:lnTo>
                      <a:lnTo>
                        <a:pt x="1" y="15"/>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7" name="Freeform 407"/>
                <p:cNvSpPr>
                  <a:spLocks/>
                </p:cNvSpPr>
                <p:nvPr/>
              </p:nvSpPr>
              <p:spPr bwMode="auto">
                <a:xfrm>
                  <a:off x="3430" y="1653"/>
                  <a:ext cx="1" cy="17"/>
                </a:xfrm>
                <a:custGeom>
                  <a:avLst/>
                  <a:gdLst>
                    <a:gd name="T0" fmla="*/ 1 w 1"/>
                    <a:gd name="T1" fmla="*/ 0 h 17"/>
                    <a:gd name="T2" fmla="*/ 1 w 1"/>
                    <a:gd name="T3" fmla="*/ 17 h 17"/>
                    <a:gd name="T4" fmla="*/ 0 w 1"/>
                    <a:gd name="T5" fmla="*/ 15 h 17"/>
                    <a:gd name="T6" fmla="*/ 1 w 1"/>
                    <a:gd name="T7" fmla="*/ 0 h 17"/>
                  </a:gdLst>
                  <a:ahLst/>
                  <a:cxnLst>
                    <a:cxn ang="0">
                      <a:pos x="T0" y="T1"/>
                    </a:cxn>
                    <a:cxn ang="0">
                      <a:pos x="T2" y="T3"/>
                    </a:cxn>
                    <a:cxn ang="0">
                      <a:pos x="T4" y="T5"/>
                    </a:cxn>
                    <a:cxn ang="0">
                      <a:pos x="T6" y="T7"/>
                    </a:cxn>
                  </a:cxnLst>
                  <a:rect l="0" t="0" r="r" b="b"/>
                  <a:pathLst>
                    <a:path w="1" h="17">
                      <a:moveTo>
                        <a:pt x="1" y="0"/>
                      </a:moveTo>
                      <a:lnTo>
                        <a:pt x="1" y="17"/>
                      </a:lnTo>
                      <a:lnTo>
                        <a:pt x="0" y="15"/>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68" name="Rectangle 408"/>
                <p:cNvSpPr>
                  <a:spLocks noChangeArrowheads="1"/>
                </p:cNvSpPr>
                <p:nvPr/>
              </p:nvSpPr>
              <p:spPr bwMode="auto">
                <a:xfrm>
                  <a:off x="3423" y="1662"/>
                  <a:ext cx="9" cy="7"/>
                </a:xfrm>
                <a:prstGeom prst="rect">
                  <a:avLst/>
                </a:prstGeom>
                <a:solidFill>
                  <a:srgbClr val="000000"/>
                </a:solidFill>
                <a:ln w="1588">
                  <a:solidFill>
                    <a:srgbClr val="000000"/>
                  </a:solidFill>
                  <a:miter lim="800000"/>
                  <a:headEnd/>
                  <a:tailEnd/>
                </a:ln>
              </p:spPr>
              <p:txBody>
                <a:bodyPr/>
                <a:lstStyle/>
                <a:p>
                  <a:endParaRPr lang="en-US"/>
                </a:p>
              </p:txBody>
            </p:sp>
            <p:sp>
              <p:nvSpPr>
                <p:cNvPr id="1065369" name="Freeform 409"/>
                <p:cNvSpPr>
                  <a:spLocks/>
                </p:cNvSpPr>
                <p:nvPr/>
              </p:nvSpPr>
              <p:spPr bwMode="auto">
                <a:xfrm>
                  <a:off x="3423" y="1659"/>
                  <a:ext cx="8" cy="8"/>
                </a:xfrm>
                <a:custGeom>
                  <a:avLst/>
                  <a:gdLst>
                    <a:gd name="T0" fmla="*/ 0 w 8"/>
                    <a:gd name="T1" fmla="*/ 8 h 8"/>
                    <a:gd name="T2" fmla="*/ 8 w 8"/>
                    <a:gd name="T3" fmla="*/ 8 h 8"/>
                    <a:gd name="T4" fmla="*/ 7 w 8"/>
                    <a:gd name="T5" fmla="*/ 0 h 8"/>
                    <a:gd name="T6" fmla="*/ 0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8"/>
                      </a:lnTo>
                      <a:lnTo>
                        <a:pt x="7" y="0"/>
                      </a:lnTo>
                      <a:lnTo>
                        <a:pt x="0" y="0"/>
                      </a:lnTo>
                      <a:lnTo>
                        <a:pt x="0" y="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0" name="Rectangle 410"/>
                <p:cNvSpPr>
                  <a:spLocks noChangeArrowheads="1"/>
                </p:cNvSpPr>
                <p:nvPr/>
              </p:nvSpPr>
              <p:spPr bwMode="auto">
                <a:xfrm>
                  <a:off x="3423" y="1659"/>
                  <a:ext cx="7"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1" name="Freeform 411"/>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2" name="Freeform 412"/>
                <p:cNvSpPr>
                  <a:spLocks/>
                </p:cNvSpPr>
                <p:nvPr/>
              </p:nvSpPr>
              <p:spPr bwMode="auto">
                <a:xfrm>
                  <a:off x="3169" y="1655"/>
                  <a:ext cx="30" cy="17"/>
                </a:xfrm>
                <a:custGeom>
                  <a:avLst/>
                  <a:gdLst>
                    <a:gd name="T0" fmla="*/ 11 w 30"/>
                    <a:gd name="T1" fmla="*/ 0 h 17"/>
                    <a:gd name="T2" fmla="*/ 20 w 30"/>
                    <a:gd name="T3" fmla="*/ 0 h 17"/>
                    <a:gd name="T4" fmla="*/ 21 w 30"/>
                    <a:gd name="T5" fmla="*/ 0 h 17"/>
                    <a:gd name="T6" fmla="*/ 24 w 30"/>
                    <a:gd name="T7" fmla="*/ 0 h 17"/>
                    <a:gd name="T8" fmla="*/ 25 w 30"/>
                    <a:gd name="T9" fmla="*/ 1 h 17"/>
                    <a:gd name="T10" fmla="*/ 27 w 30"/>
                    <a:gd name="T11" fmla="*/ 2 h 17"/>
                    <a:gd name="T12" fmla="*/ 28 w 30"/>
                    <a:gd name="T13" fmla="*/ 3 h 17"/>
                    <a:gd name="T14" fmla="*/ 28 w 30"/>
                    <a:gd name="T15" fmla="*/ 5 h 17"/>
                    <a:gd name="T16" fmla="*/ 30 w 30"/>
                    <a:gd name="T17" fmla="*/ 6 h 17"/>
                    <a:gd name="T18" fmla="*/ 30 w 30"/>
                    <a:gd name="T19" fmla="*/ 8 h 17"/>
                    <a:gd name="T20" fmla="*/ 30 w 30"/>
                    <a:gd name="T21" fmla="*/ 11 h 17"/>
                    <a:gd name="T22" fmla="*/ 28 w 30"/>
                    <a:gd name="T23" fmla="*/ 12 h 17"/>
                    <a:gd name="T24" fmla="*/ 28 w 30"/>
                    <a:gd name="T25" fmla="*/ 14 h 17"/>
                    <a:gd name="T26" fmla="*/ 27 w 30"/>
                    <a:gd name="T27" fmla="*/ 15 h 17"/>
                    <a:gd name="T28" fmla="*/ 25 w 30"/>
                    <a:gd name="T29" fmla="*/ 16 h 17"/>
                    <a:gd name="T30" fmla="*/ 24 w 30"/>
                    <a:gd name="T31" fmla="*/ 17 h 17"/>
                    <a:gd name="T32" fmla="*/ 21 w 30"/>
                    <a:gd name="T33" fmla="*/ 17 h 17"/>
                    <a:gd name="T34" fmla="*/ 20 w 30"/>
                    <a:gd name="T35" fmla="*/ 17 h 17"/>
                    <a:gd name="T36" fmla="*/ 11 w 30"/>
                    <a:gd name="T37" fmla="*/ 17 h 17"/>
                    <a:gd name="T38" fmla="*/ 9 w 30"/>
                    <a:gd name="T39" fmla="*/ 17 h 17"/>
                    <a:gd name="T40" fmla="*/ 6 w 30"/>
                    <a:gd name="T41" fmla="*/ 17 h 17"/>
                    <a:gd name="T42" fmla="*/ 5 w 30"/>
                    <a:gd name="T43" fmla="*/ 16 h 17"/>
                    <a:gd name="T44" fmla="*/ 4 w 30"/>
                    <a:gd name="T45" fmla="*/ 15 h 17"/>
                    <a:gd name="T46" fmla="*/ 3 w 30"/>
                    <a:gd name="T47" fmla="*/ 14 h 17"/>
                    <a:gd name="T48" fmla="*/ 2 w 30"/>
                    <a:gd name="T49" fmla="*/ 12 h 17"/>
                    <a:gd name="T50" fmla="*/ 0 w 30"/>
                    <a:gd name="T51" fmla="*/ 11 h 17"/>
                    <a:gd name="T52" fmla="*/ 0 w 30"/>
                    <a:gd name="T53" fmla="*/ 8 h 17"/>
                    <a:gd name="T54" fmla="*/ 0 w 30"/>
                    <a:gd name="T55" fmla="*/ 6 h 17"/>
                    <a:gd name="T56" fmla="*/ 2 w 30"/>
                    <a:gd name="T57" fmla="*/ 5 h 17"/>
                    <a:gd name="T58" fmla="*/ 3 w 30"/>
                    <a:gd name="T59" fmla="*/ 3 h 17"/>
                    <a:gd name="T60" fmla="*/ 4 w 30"/>
                    <a:gd name="T61" fmla="*/ 2 h 17"/>
                    <a:gd name="T62" fmla="*/ 5 w 30"/>
                    <a:gd name="T63" fmla="*/ 1 h 17"/>
                    <a:gd name="T64" fmla="*/ 6 w 30"/>
                    <a:gd name="T65" fmla="*/ 0 h 17"/>
                    <a:gd name="T66" fmla="*/ 9 w 30"/>
                    <a:gd name="T67" fmla="*/ 0 h 17"/>
                    <a:gd name="T68" fmla="*/ 11 w 30"/>
                    <a:gd name="T6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7">
                      <a:moveTo>
                        <a:pt x="11" y="0"/>
                      </a:moveTo>
                      <a:lnTo>
                        <a:pt x="20" y="0"/>
                      </a:lnTo>
                      <a:lnTo>
                        <a:pt x="21" y="0"/>
                      </a:lnTo>
                      <a:lnTo>
                        <a:pt x="24" y="0"/>
                      </a:lnTo>
                      <a:lnTo>
                        <a:pt x="25" y="1"/>
                      </a:lnTo>
                      <a:lnTo>
                        <a:pt x="27" y="2"/>
                      </a:lnTo>
                      <a:lnTo>
                        <a:pt x="28" y="3"/>
                      </a:lnTo>
                      <a:lnTo>
                        <a:pt x="28" y="5"/>
                      </a:lnTo>
                      <a:lnTo>
                        <a:pt x="30" y="6"/>
                      </a:lnTo>
                      <a:lnTo>
                        <a:pt x="30" y="8"/>
                      </a:lnTo>
                      <a:lnTo>
                        <a:pt x="30" y="11"/>
                      </a:lnTo>
                      <a:lnTo>
                        <a:pt x="28" y="12"/>
                      </a:lnTo>
                      <a:lnTo>
                        <a:pt x="28" y="14"/>
                      </a:lnTo>
                      <a:lnTo>
                        <a:pt x="27" y="15"/>
                      </a:lnTo>
                      <a:lnTo>
                        <a:pt x="25" y="16"/>
                      </a:lnTo>
                      <a:lnTo>
                        <a:pt x="24" y="17"/>
                      </a:lnTo>
                      <a:lnTo>
                        <a:pt x="21" y="17"/>
                      </a:lnTo>
                      <a:lnTo>
                        <a:pt x="20" y="17"/>
                      </a:lnTo>
                      <a:lnTo>
                        <a:pt x="11" y="17"/>
                      </a:lnTo>
                      <a:lnTo>
                        <a:pt x="9" y="17"/>
                      </a:lnTo>
                      <a:lnTo>
                        <a:pt x="6" y="17"/>
                      </a:lnTo>
                      <a:lnTo>
                        <a:pt x="5" y="16"/>
                      </a:lnTo>
                      <a:lnTo>
                        <a:pt x="4" y="15"/>
                      </a:lnTo>
                      <a:lnTo>
                        <a:pt x="3" y="14"/>
                      </a:lnTo>
                      <a:lnTo>
                        <a:pt x="2" y="12"/>
                      </a:lnTo>
                      <a:lnTo>
                        <a:pt x="0" y="11"/>
                      </a:lnTo>
                      <a:lnTo>
                        <a:pt x="0" y="8"/>
                      </a:lnTo>
                      <a:lnTo>
                        <a:pt x="0" y="6"/>
                      </a:lnTo>
                      <a:lnTo>
                        <a:pt x="2" y="5"/>
                      </a:lnTo>
                      <a:lnTo>
                        <a:pt x="3" y="3"/>
                      </a:lnTo>
                      <a:lnTo>
                        <a:pt x="4" y="2"/>
                      </a:lnTo>
                      <a:lnTo>
                        <a:pt x="5" y="1"/>
                      </a:lnTo>
                      <a:lnTo>
                        <a:pt x="6" y="0"/>
                      </a:lnTo>
                      <a:lnTo>
                        <a:pt x="9" y="0"/>
                      </a:lnTo>
                      <a:lnTo>
                        <a:pt x="1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73" name="Rectangle 413"/>
                <p:cNvSpPr>
                  <a:spLocks noChangeArrowheads="1"/>
                </p:cNvSpPr>
                <p:nvPr/>
              </p:nvSpPr>
              <p:spPr bwMode="auto">
                <a:xfrm>
                  <a:off x="3319" y="1651"/>
                  <a:ext cx="17" cy="20"/>
                </a:xfrm>
                <a:prstGeom prst="rect">
                  <a:avLst/>
                </a:prstGeom>
                <a:solidFill>
                  <a:srgbClr val="7F0000"/>
                </a:solidFill>
                <a:ln w="1588">
                  <a:solidFill>
                    <a:srgbClr val="000000"/>
                  </a:solidFill>
                  <a:miter lim="800000"/>
                  <a:headEnd/>
                  <a:tailEnd/>
                </a:ln>
              </p:spPr>
              <p:txBody>
                <a:bodyPr/>
                <a:lstStyle/>
                <a:p>
                  <a:endParaRPr lang="en-US"/>
                </a:p>
              </p:txBody>
            </p:sp>
            <p:sp>
              <p:nvSpPr>
                <p:cNvPr id="1065374" name="Rectangle 414"/>
                <p:cNvSpPr>
                  <a:spLocks noChangeArrowheads="1"/>
                </p:cNvSpPr>
                <p:nvPr/>
              </p:nvSpPr>
              <p:spPr bwMode="auto">
                <a:xfrm>
                  <a:off x="3320" y="1653"/>
                  <a:ext cx="14" cy="1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375" name="Freeform 415"/>
                <p:cNvSpPr>
                  <a:spLocks/>
                </p:cNvSpPr>
                <p:nvPr/>
              </p:nvSpPr>
              <p:spPr bwMode="auto">
                <a:xfrm>
                  <a:off x="3127" y="1707"/>
                  <a:ext cx="336" cy="63"/>
                </a:xfrm>
                <a:custGeom>
                  <a:avLst/>
                  <a:gdLst>
                    <a:gd name="T0" fmla="*/ 5 w 336"/>
                    <a:gd name="T1" fmla="*/ 0 h 63"/>
                    <a:gd name="T2" fmla="*/ 331 w 336"/>
                    <a:gd name="T3" fmla="*/ 0 h 63"/>
                    <a:gd name="T4" fmla="*/ 333 w 336"/>
                    <a:gd name="T5" fmla="*/ 0 h 63"/>
                    <a:gd name="T6" fmla="*/ 335 w 336"/>
                    <a:gd name="T7" fmla="*/ 1 h 63"/>
                    <a:gd name="T8" fmla="*/ 336 w 336"/>
                    <a:gd name="T9" fmla="*/ 2 h 63"/>
                    <a:gd name="T10" fmla="*/ 336 w 336"/>
                    <a:gd name="T11" fmla="*/ 4 h 63"/>
                    <a:gd name="T12" fmla="*/ 336 w 336"/>
                    <a:gd name="T13" fmla="*/ 59 h 63"/>
                    <a:gd name="T14" fmla="*/ 336 w 336"/>
                    <a:gd name="T15" fmla="*/ 60 h 63"/>
                    <a:gd name="T16" fmla="*/ 335 w 336"/>
                    <a:gd name="T17" fmla="*/ 61 h 63"/>
                    <a:gd name="T18" fmla="*/ 333 w 336"/>
                    <a:gd name="T19" fmla="*/ 63 h 63"/>
                    <a:gd name="T20" fmla="*/ 331 w 336"/>
                    <a:gd name="T21" fmla="*/ 63 h 63"/>
                    <a:gd name="T22" fmla="*/ 5 w 336"/>
                    <a:gd name="T23" fmla="*/ 63 h 63"/>
                    <a:gd name="T24" fmla="*/ 3 w 336"/>
                    <a:gd name="T25" fmla="*/ 63 h 63"/>
                    <a:gd name="T26" fmla="*/ 1 w 336"/>
                    <a:gd name="T27" fmla="*/ 61 h 63"/>
                    <a:gd name="T28" fmla="*/ 0 w 336"/>
                    <a:gd name="T29" fmla="*/ 60 h 63"/>
                    <a:gd name="T30" fmla="*/ 0 w 336"/>
                    <a:gd name="T31" fmla="*/ 59 h 63"/>
                    <a:gd name="T32" fmla="*/ 0 w 336"/>
                    <a:gd name="T33" fmla="*/ 4 h 63"/>
                    <a:gd name="T34" fmla="*/ 0 w 336"/>
                    <a:gd name="T35" fmla="*/ 2 h 63"/>
                    <a:gd name="T36" fmla="*/ 1 w 336"/>
                    <a:gd name="T37" fmla="*/ 1 h 63"/>
                    <a:gd name="T38" fmla="*/ 3 w 336"/>
                    <a:gd name="T39" fmla="*/ 0 h 63"/>
                    <a:gd name="T40" fmla="*/ 5 w 336"/>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63">
                      <a:moveTo>
                        <a:pt x="5" y="0"/>
                      </a:moveTo>
                      <a:lnTo>
                        <a:pt x="331" y="0"/>
                      </a:lnTo>
                      <a:lnTo>
                        <a:pt x="333" y="0"/>
                      </a:lnTo>
                      <a:lnTo>
                        <a:pt x="335" y="1"/>
                      </a:lnTo>
                      <a:lnTo>
                        <a:pt x="336" y="2"/>
                      </a:lnTo>
                      <a:lnTo>
                        <a:pt x="336" y="4"/>
                      </a:lnTo>
                      <a:lnTo>
                        <a:pt x="336" y="59"/>
                      </a:lnTo>
                      <a:lnTo>
                        <a:pt x="336" y="60"/>
                      </a:lnTo>
                      <a:lnTo>
                        <a:pt x="335" y="61"/>
                      </a:lnTo>
                      <a:lnTo>
                        <a:pt x="333" y="63"/>
                      </a:lnTo>
                      <a:lnTo>
                        <a:pt x="331" y="63"/>
                      </a:lnTo>
                      <a:lnTo>
                        <a:pt x="5" y="63"/>
                      </a:lnTo>
                      <a:lnTo>
                        <a:pt x="3" y="63"/>
                      </a:lnTo>
                      <a:lnTo>
                        <a:pt x="1" y="61"/>
                      </a:lnTo>
                      <a:lnTo>
                        <a:pt x="0" y="60"/>
                      </a:lnTo>
                      <a:lnTo>
                        <a:pt x="0" y="59"/>
                      </a:lnTo>
                      <a:lnTo>
                        <a:pt x="0" y="4"/>
                      </a:lnTo>
                      <a:lnTo>
                        <a:pt x="0" y="2"/>
                      </a:lnTo>
                      <a:lnTo>
                        <a:pt x="1" y="1"/>
                      </a:lnTo>
                      <a:lnTo>
                        <a:pt x="3"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6" name="Freeform 416"/>
                <p:cNvSpPr>
                  <a:spLocks/>
                </p:cNvSpPr>
                <p:nvPr/>
              </p:nvSpPr>
              <p:spPr bwMode="auto">
                <a:xfrm>
                  <a:off x="3132" y="1706"/>
                  <a:ext cx="326" cy="2"/>
                </a:xfrm>
                <a:custGeom>
                  <a:avLst/>
                  <a:gdLst>
                    <a:gd name="T0" fmla="*/ 326 w 326"/>
                    <a:gd name="T1" fmla="*/ 0 h 2"/>
                    <a:gd name="T2" fmla="*/ 326 w 326"/>
                    <a:gd name="T3" fmla="*/ 0 h 2"/>
                    <a:gd name="T4" fmla="*/ 0 w 326"/>
                    <a:gd name="T5" fmla="*/ 0 h 2"/>
                    <a:gd name="T6" fmla="*/ 0 w 326"/>
                    <a:gd name="T7" fmla="*/ 2 h 2"/>
                    <a:gd name="T8" fmla="*/ 326 w 326"/>
                    <a:gd name="T9" fmla="*/ 2 h 2"/>
                    <a:gd name="T10" fmla="*/ 326 w 326"/>
                    <a:gd name="T11" fmla="*/ 0 h 2"/>
                  </a:gdLst>
                  <a:ahLst/>
                  <a:cxnLst>
                    <a:cxn ang="0">
                      <a:pos x="T0" y="T1"/>
                    </a:cxn>
                    <a:cxn ang="0">
                      <a:pos x="T2" y="T3"/>
                    </a:cxn>
                    <a:cxn ang="0">
                      <a:pos x="T4" y="T5"/>
                    </a:cxn>
                    <a:cxn ang="0">
                      <a:pos x="T6" y="T7"/>
                    </a:cxn>
                    <a:cxn ang="0">
                      <a:pos x="T8" y="T9"/>
                    </a:cxn>
                    <a:cxn ang="0">
                      <a:pos x="T10" y="T11"/>
                    </a:cxn>
                  </a:cxnLst>
                  <a:rect l="0" t="0" r="r" b="b"/>
                  <a:pathLst>
                    <a:path w="326" h="2">
                      <a:moveTo>
                        <a:pt x="326" y="0"/>
                      </a:moveTo>
                      <a:lnTo>
                        <a:pt x="326" y="0"/>
                      </a:lnTo>
                      <a:lnTo>
                        <a:pt x="0" y="0"/>
                      </a:lnTo>
                      <a:lnTo>
                        <a:pt x="0" y="2"/>
                      </a:lnTo>
                      <a:lnTo>
                        <a:pt x="326" y="2"/>
                      </a:lnTo>
                      <a:lnTo>
                        <a:pt x="3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7" name="Freeform 417"/>
                <p:cNvSpPr>
                  <a:spLocks/>
                </p:cNvSpPr>
                <p:nvPr/>
              </p:nvSpPr>
              <p:spPr bwMode="auto">
                <a:xfrm>
                  <a:off x="3458" y="1706"/>
                  <a:ext cx="6" cy="5"/>
                </a:xfrm>
                <a:custGeom>
                  <a:avLst/>
                  <a:gdLst>
                    <a:gd name="T0" fmla="*/ 6 w 6"/>
                    <a:gd name="T1" fmla="*/ 5 h 5"/>
                    <a:gd name="T2" fmla="*/ 6 w 6"/>
                    <a:gd name="T3" fmla="*/ 5 h 5"/>
                    <a:gd name="T4" fmla="*/ 6 w 6"/>
                    <a:gd name="T5" fmla="*/ 3 h 5"/>
                    <a:gd name="T6" fmla="*/ 5 w 6"/>
                    <a:gd name="T7" fmla="*/ 1 h 5"/>
                    <a:gd name="T8" fmla="*/ 2 w 6"/>
                    <a:gd name="T9" fmla="*/ 0 h 5"/>
                    <a:gd name="T10" fmla="*/ 0 w 6"/>
                    <a:gd name="T11" fmla="*/ 0 h 5"/>
                    <a:gd name="T12" fmla="*/ 0 w 6"/>
                    <a:gd name="T13" fmla="*/ 2 h 5"/>
                    <a:gd name="T14" fmla="*/ 2 w 6"/>
                    <a:gd name="T15" fmla="*/ 2 h 5"/>
                    <a:gd name="T16" fmla="*/ 4 w 6"/>
                    <a:gd name="T17" fmla="*/ 3 h 5"/>
                    <a:gd name="T18" fmla="*/ 4 w 6"/>
                    <a:gd name="T19" fmla="*/ 3 h 5"/>
                    <a:gd name="T20" fmla="*/ 5 w 6"/>
                    <a:gd name="T21" fmla="*/ 5 h 5"/>
                    <a:gd name="T22" fmla="*/ 6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5"/>
                      </a:moveTo>
                      <a:lnTo>
                        <a:pt x="6" y="5"/>
                      </a:lnTo>
                      <a:lnTo>
                        <a:pt x="6" y="3"/>
                      </a:lnTo>
                      <a:lnTo>
                        <a:pt x="5" y="1"/>
                      </a:lnTo>
                      <a:lnTo>
                        <a:pt x="2" y="0"/>
                      </a:lnTo>
                      <a:lnTo>
                        <a:pt x="0" y="0"/>
                      </a:lnTo>
                      <a:lnTo>
                        <a:pt x="0" y="2"/>
                      </a:lnTo>
                      <a:lnTo>
                        <a:pt x="2" y="2"/>
                      </a:lnTo>
                      <a:lnTo>
                        <a:pt x="4" y="3"/>
                      </a:lnTo>
                      <a:lnTo>
                        <a:pt x="4" y="3"/>
                      </a:lnTo>
                      <a:lnTo>
                        <a:pt x="5" y="5"/>
                      </a:lnTo>
                      <a:lnTo>
                        <a:pt x="6"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8" name="Freeform 418"/>
                <p:cNvSpPr>
                  <a:spLocks/>
                </p:cNvSpPr>
                <p:nvPr/>
              </p:nvSpPr>
              <p:spPr bwMode="auto">
                <a:xfrm>
                  <a:off x="3463" y="1711"/>
                  <a:ext cx="1" cy="55"/>
                </a:xfrm>
                <a:custGeom>
                  <a:avLst/>
                  <a:gdLst>
                    <a:gd name="T0" fmla="*/ 1 w 1"/>
                    <a:gd name="T1" fmla="*/ 55 h 55"/>
                    <a:gd name="T2" fmla="*/ 1 w 1"/>
                    <a:gd name="T3" fmla="*/ 55 h 55"/>
                    <a:gd name="T4" fmla="*/ 1 w 1"/>
                    <a:gd name="T5" fmla="*/ 0 h 55"/>
                    <a:gd name="T6" fmla="*/ 0 w 1"/>
                    <a:gd name="T7" fmla="*/ 0 h 55"/>
                    <a:gd name="T8" fmla="*/ 0 w 1"/>
                    <a:gd name="T9" fmla="*/ 55 h 55"/>
                    <a:gd name="T10" fmla="*/ 1 w 1"/>
                    <a:gd name="T11" fmla="*/ 55 h 55"/>
                  </a:gdLst>
                  <a:ahLst/>
                  <a:cxnLst>
                    <a:cxn ang="0">
                      <a:pos x="T0" y="T1"/>
                    </a:cxn>
                    <a:cxn ang="0">
                      <a:pos x="T2" y="T3"/>
                    </a:cxn>
                    <a:cxn ang="0">
                      <a:pos x="T4" y="T5"/>
                    </a:cxn>
                    <a:cxn ang="0">
                      <a:pos x="T6" y="T7"/>
                    </a:cxn>
                    <a:cxn ang="0">
                      <a:pos x="T8" y="T9"/>
                    </a:cxn>
                    <a:cxn ang="0">
                      <a:pos x="T10" y="T11"/>
                    </a:cxn>
                  </a:cxnLst>
                  <a:rect l="0" t="0" r="r" b="b"/>
                  <a:pathLst>
                    <a:path w="1" h="55">
                      <a:moveTo>
                        <a:pt x="1" y="55"/>
                      </a:moveTo>
                      <a:lnTo>
                        <a:pt x="1" y="55"/>
                      </a:lnTo>
                      <a:lnTo>
                        <a:pt x="1" y="0"/>
                      </a:lnTo>
                      <a:lnTo>
                        <a:pt x="0" y="0"/>
                      </a:lnTo>
                      <a:lnTo>
                        <a:pt x="0" y="55"/>
                      </a:lnTo>
                      <a:lnTo>
                        <a:pt x="1"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79" name="Freeform 419"/>
                <p:cNvSpPr>
                  <a:spLocks/>
                </p:cNvSpPr>
                <p:nvPr/>
              </p:nvSpPr>
              <p:spPr bwMode="auto">
                <a:xfrm>
                  <a:off x="3458" y="1766"/>
                  <a:ext cx="6" cy="5"/>
                </a:xfrm>
                <a:custGeom>
                  <a:avLst/>
                  <a:gdLst>
                    <a:gd name="T0" fmla="*/ 0 w 6"/>
                    <a:gd name="T1" fmla="*/ 5 h 5"/>
                    <a:gd name="T2" fmla="*/ 0 w 6"/>
                    <a:gd name="T3" fmla="*/ 5 h 5"/>
                    <a:gd name="T4" fmla="*/ 2 w 6"/>
                    <a:gd name="T5" fmla="*/ 4 h 5"/>
                    <a:gd name="T6" fmla="*/ 5 w 6"/>
                    <a:gd name="T7" fmla="*/ 3 h 5"/>
                    <a:gd name="T8" fmla="*/ 6 w 6"/>
                    <a:gd name="T9" fmla="*/ 2 h 5"/>
                    <a:gd name="T10" fmla="*/ 6 w 6"/>
                    <a:gd name="T11" fmla="*/ 0 h 5"/>
                    <a:gd name="T12" fmla="*/ 5 w 6"/>
                    <a:gd name="T13" fmla="*/ 0 h 5"/>
                    <a:gd name="T14" fmla="*/ 4 w 6"/>
                    <a:gd name="T15" fmla="*/ 1 h 5"/>
                    <a:gd name="T16" fmla="*/ 4 w 6"/>
                    <a:gd name="T17" fmla="*/ 2 h 5"/>
                    <a:gd name="T18" fmla="*/ 2 w 6"/>
                    <a:gd name="T19" fmla="*/ 3 h 5"/>
                    <a:gd name="T20" fmla="*/ 0 w 6"/>
                    <a:gd name="T21" fmla="*/ 3 h 5"/>
                    <a:gd name="T22" fmla="*/ 0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5"/>
                      </a:moveTo>
                      <a:lnTo>
                        <a:pt x="0" y="5"/>
                      </a:lnTo>
                      <a:lnTo>
                        <a:pt x="2" y="4"/>
                      </a:lnTo>
                      <a:lnTo>
                        <a:pt x="5" y="3"/>
                      </a:lnTo>
                      <a:lnTo>
                        <a:pt x="6" y="2"/>
                      </a:lnTo>
                      <a:lnTo>
                        <a:pt x="6" y="0"/>
                      </a:lnTo>
                      <a:lnTo>
                        <a:pt x="5" y="0"/>
                      </a:lnTo>
                      <a:lnTo>
                        <a:pt x="4" y="1"/>
                      </a:lnTo>
                      <a:lnTo>
                        <a:pt x="4" y="2"/>
                      </a:lnTo>
                      <a:lnTo>
                        <a:pt x="2" y="3"/>
                      </a:lnTo>
                      <a:lnTo>
                        <a:pt x="0" y="3"/>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0" name="Freeform 420"/>
                <p:cNvSpPr>
                  <a:spLocks/>
                </p:cNvSpPr>
                <p:nvPr/>
              </p:nvSpPr>
              <p:spPr bwMode="auto">
                <a:xfrm>
                  <a:off x="3132" y="1769"/>
                  <a:ext cx="326" cy="2"/>
                </a:xfrm>
                <a:custGeom>
                  <a:avLst/>
                  <a:gdLst>
                    <a:gd name="T0" fmla="*/ 0 w 326"/>
                    <a:gd name="T1" fmla="*/ 2 h 2"/>
                    <a:gd name="T2" fmla="*/ 0 w 326"/>
                    <a:gd name="T3" fmla="*/ 2 h 2"/>
                    <a:gd name="T4" fmla="*/ 326 w 326"/>
                    <a:gd name="T5" fmla="*/ 2 h 2"/>
                    <a:gd name="T6" fmla="*/ 326 w 326"/>
                    <a:gd name="T7" fmla="*/ 0 h 2"/>
                    <a:gd name="T8" fmla="*/ 0 w 326"/>
                    <a:gd name="T9" fmla="*/ 0 h 2"/>
                    <a:gd name="T10" fmla="*/ 0 w 326"/>
                    <a:gd name="T11" fmla="*/ 2 h 2"/>
                  </a:gdLst>
                  <a:ahLst/>
                  <a:cxnLst>
                    <a:cxn ang="0">
                      <a:pos x="T0" y="T1"/>
                    </a:cxn>
                    <a:cxn ang="0">
                      <a:pos x="T2" y="T3"/>
                    </a:cxn>
                    <a:cxn ang="0">
                      <a:pos x="T4" y="T5"/>
                    </a:cxn>
                    <a:cxn ang="0">
                      <a:pos x="T6" y="T7"/>
                    </a:cxn>
                    <a:cxn ang="0">
                      <a:pos x="T8" y="T9"/>
                    </a:cxn>
                    <a:cxn ang="0">
                      <a:pos x="T10" y="T11"/>
                    </a:cxn>
                  </a:cxnLst>
                  <a:rect l="0" t="0" r="r" b="b"/>
                  <a:pathLst>
                    <a:path w="326" h="2">
                      <a:moveTo>
                        <a:pt x="0" y="2"/>
                      </a:moveTo>
                      <a:lnTo>
                        <a:pt x="0" y="2"/>
                      </a:lnTo>
                      <a:lnTo>
                        <a:pt x="326" y="2"/>
                      </a:lnTo>
                      <a:lnTo>
                        <a:pt x="326" y="0"/>
                      </a:lnTo>
                      <a:lnTo>
                        <a:pt x="0" y="0"/>
                      </a:lnTo>
                      <a:lnTo>
                        <a:pt x="0"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1" name="Freeform 421"/>
                <p:cNvSpPr>
                  <a:spLocks/>
                </p:cNvSpPr>
                <p:nvPr/>
              </p:nvSpPr>
              <p:spPr bwMode="auto">
                <a:xfrm>
                  <a:off x="3126" y="1766"/>
                  <a:ext cx="6" cy="5"/>
                </a:xfrm>
                <a:custGeom>
                  <a:avLst/>
                  <a:gdLst>
                    <a:gd name="T0" fmla="*/ 0 w 6"/>
                    <a:gd name="T1" fmla="*/ 0 h 5"/>
                    <a:gd name="T2" fmla="*/ 0 w 6"/>
                    <a:gd name="T3" fmla="*/ 0 h 5"/>
                    <a:gd name="T4" fmla="*/ 0 w 6"/>
                    <a:gd name="T5" fmla="*/ 2 h 5"/>
                    <a:gd name="T6" fmla="*/ 1 w 6"/>
                    <a:gd name="T7" fmla="*/ 3 h 5"/>
                    <a:gd name="T8" fmla="*/ 4 w 6"/>
                    <a:gd name="T9" fmla="*/ 4 h 5"/>
                    <a:gd name="T10" fmla="*/ 6 w 6"/>
                    <a:gd name="T11" fmla="*/ 5 h 5"/>
                    <a:gd name="T12" fmla="*/ 6 w 6"/>
                    <a:gd name="T13" fmla="*/ 3 h 5"/>
                    <a:gd name="T14" fmla="*/ 5 w 6"/>
                    <a:gd name="T15" fmla="*/ 3 h 5"/>
                    <a:gd name="T16" fmla="*/ 4 w 6"/>
                    <a:gd name="T17" fmla="*/ 2 h 5"/>
                    <a:gd name="T18" fmla="*/ 2 w 6"/>
                    <a:gd name="T19" fmla="*/ 1 h 5"/>
                    <a:gd name="T20" fmla="*/ 2 w 6"/>
                    <a:gd name="T21" fmla="*/ 0 h 5"/>
                    <a:gd name="T22" fmla="*/ 0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0" y="0"/>
                      </a:moveTo>
                      <a:lnTo>
                        <a:pt x="0" y="0"/>
                      </a:lnTo>
                      <a:lnTo>
                        <a:pt x="0" y="2"/>
                      </a:lnTo>
                      <a:lnTo>
                        <a:pt x="1" y="3"/>
                      </a:lnTo>
                      <a:lnTo>
                        <a:pt x="4" y="4"/>
                      </a:lnTo>
                      <a:lnTo>
                        <a:pt x="6" y="5"/>
                      </a:lnTo>
                      <a:lnTo>
                        <a:pt x="6" y="3"/>
                      </a:lnTo>
                      <a:lnTo>
                        <a:pt x="5" y="3"/>
                      </a:lnTo>
                      <a:lnTo>
                        <a:pt x="4" y="2"/>
                      </a:lnTo>
                      <a:lnTo>
                        <a:pt x="2" y="1"/>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2" name="Freeform 422"/>
                <p:cNvSpPr>
                  <a:spLocks/>
                </p:cNvSpPr>
                <p:nvPr/>
              </p:nvSpPr>
              <p:spPr bwMode="auto">
                <a:xfrm>
                  <a:off x="3126" y="1711"/>
                  <a:ext cx="2" cy="55"/>
                </a:xfrm>
                <a:custGeom>
                  <a:avLst/>
                  <a:gdLst>
                    <a:gd name="T0" fmla="*/ 0 w 2"/>
                    <a:gd name="T1" fmla="*/ 0 h 55"/>
                    <a:gd name="T2" fmla="*/ 0 w 2"/>
                    <a:gd name="T3" fmla="*/ 0 h 55"/>
                    <a:gd name="T4" fmla="*/ 0 w 2"/>
                    <a:gd name="T5" fmla="*/ 55 h 55"/>
                    <a:gd name="T6" fmla="*/ 2 w 2"/>
                    <a:gd name="T7" fmla="*/ 55 h 55"/>
                    <a:gd name="T8" fmla="*/ 2 w 2"/>
                    <a:gd name="T9" fmla="*/ 0 h 55"/>
                    <a:gd name="T10" fmla="*/ 0 w 2"/>
                    <a:gd name="T11" fmla="*/ 0 h 55"/>
                  </a:gdLst>
                  <a:ahLst/>
                  <a:cxnLst>
                    <a:cxn ang="0">
                      <a:pos x="T0" y="T1"/>
                    </a:cxn>
                    <a:cxn ang="0">
                      <a:pos x="T2" y="T3"/>
                    </a:cxn>
                    <a:cxn ang="0">
                      <a:pos x="T4" y="T5"/>
                    </a:cxn>
                    <a:cxn ang="0">
                      <a:pos x="T6" y="T7"/>
                    </a:cxn>
                    <a:cxn ang="0">
                      <a:pos x="T8" y="T9"/>
                    </a:cxn>
                    <a:cxn ang="0">
                      <a:pos x="T10" y="T11"/>
                    </a:cxn>
                  </a:cxnLst>
                  <a:rect l="0" t="0" r="r" b="b"/>
                  <a:pathLst>
                    <a:path w="2" h="55">
                      <a:moveTo>
                        <a:pt x="0" y="0"/>
                      </a:moveTo>
                      <a:lnTo>
                        <a:pt x="0" y="0"/>
                      </a:lnTo>
                      <a:lnTo>
                        <a:pt x="0" y="55"/>
                      </a:lnTo>
                      <a:lnTo>
                        <a:pt x="2" y="55"/>
                      </a:lnTo>
                      <a:lnTo>
                        <a:pt x="2"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3" name="Freeform 423"/>
                <p:cNvSpPr>
                  <a:spLocks/>
                </p:cNvSpPr>
                <p:nvPr/>
              </p:nvSpPr>
              <p:spPr bwMode="auto">
                <a:xfrm>
                  <a:off x="3126" y="1706"/>
                  <a:ext cx="6" cy="5"/>
                </a:xfrm>
                <a:custGeom>
                  <a:avLst/>
                  <a:gdLst>
                    <a:gd name="T0" fmla="*/ 6 w 6"/>
                    <a:gd name="T1" fmla="*/ 0 h 5"/>
                    <a:gd name="T2" fmla="*/ 6 w 6"/>
                    <a:gd name="T3" fmla="*/ 0 h 5"/>
                    <a:gd name="T4" fmla="*/ 4 w 6"/>
                    <a:gd name="T5" fmla="*/ 0 h 5"/>
                    <a:gd name="T6" fmla="*/ 1 w 6"/>
                    <a:gd name="T7" fmla="*/ 1 h 5"/>
                    <a:gd name="T8" fmla="*/ 0 w 6"/>
                    <a:gd name="T9" fmla="*/ 3 h 5"/>
                    <a:gd name="T10" fmla="*/ 0 w 6"/>
                    <a:gd name="T11" fmla="*/ 5 h 5"/>
                    <a:gd name="T12" fmla="*/ 2 w 6"/>
                    <a:gd name="T13" fmla="*/ 5 h 5"/>
                    <a:gd name="T14" fmla="*/ 2 w 6"/>
                    <a:gd name="T15" fmla="*/ 3 h 5"/>
                    <a:gd name="T16" fmla="*/ 4 w 6"/>
                    <a:gd name="T17" fmla="*/ 3 h 5"/>
                    <a:gd name="T18" fmla="*/ 5 w 6"/>
                    <a:gd name="T19" fmla="*/ 2 h 5"/>
                    <a:gd name="T20" fmla="*/ 6 w 6"/>
                    <a:gd name="T21" fmla="*/ 2 h 5"/>
                    <a:gd name="T22" fmla="*/ 6 w 6"/>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6" y="0"/>
                      </a:moveTo>
                      <a:lnTo>
                        <a:pt x="6" y="0"/>
                      </a:lnTo>
                      <a:lnTo>
                        <a:pt x="4" y="0"/>
                      </a:lnTo>
                      <a:lnTo>
                        <a:pt x="1" y="1"/>
                      </a:lnTo>
                      <a:lnTo>
                        <a:pt x="0" y="3"/>
                      </a:lnTo>
                      <a:lnTo>
                        <a:pt x="0" y="5"/>
                      </a:lnTo>
                      <a:lnTo>
                        <a:pt x="2" y="5"/>
                      </a:lnTo>
                      <a:lnTo>
                        <a:pt x="2" y="3"/>
                      </a:lnTo>
                      <a:lnTo>
                        <a:pt x="4" y="3"/>
                      </a:lnTo>
                      <a:lnTo>
                        <a:pt x="5" y="2"/>
                      </a:lnTo>
                      <a:lnTo>
                        <a:pt x="6" y="2"/>
                      </a:lnTo>
                      <a:lnTo>
                        <a:pt x="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4" name="Freeform 424"/>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5" name="Freeform 425"/>
                <p:cNvSpPr>
                  <a:spLocks/>
                </p:cNvSpPr>
                <p:nvPr/>
              </p:nvSpPr>
              <p:spPr bwMode="auto">
                <a:xfrm>
                  <a:off x="3145" y="1718"/>
                  <a:ext cx="300" cy="36"/>
                </a:xfrm>
                <a:custGeom>
                  <a:avLst/>
                  <a:gdLst>
                    <a:gd name="T0" fmla="*/ 0 w 300"/>
                    <a:gd name="T1" fmla="*/ 0 h 36"/>
                    <a:gd name="T2" fmla="*/ 0 w 300"/>
                    <a:gd name="T3" fmla="*/ 36 h 36"/>
                    <a:gd name="T4" fmla="*/ 300 w 300"/>
                    <a:gd name="T5" fmla="*/ 36 h 36"/>
                    <a:gd name="T6" fmla="*/ 300 w 300"/>
                    <a:gd name="T7" fmla="*/ 0 h 36"/>
                    <a:gd name="T8" fmla="*/ 300 w 300"/>
                    <a:gd name="T9" fmla="*/ 2 h 36"/>
                    <a:gd name="T10" fmla="*/ 300 w 300"/>
                    <a:gd name="T11" fmla="*/ 4 h 36"/>
                    <a:gd name="T12" fmla="*/ 300 w 300"/>
                    <a:gd name="T13" fmla="*/ 6 h 36"/>
                    <a:gd name="T14" fmla="*/ 300 w 300"/>
                    <a:gd name="T15" fmla="*/ 9 h 36"/>
                    <a:gd name="T16" fmla="*/ 300 w 300"/>
                    <a:gd name="T17" fmla="*/ 11 h 36"/>
                    <a:gd name="T18" fmla="*/ 300 w 300"/>
                    <a:gd name="T19" fmla="*/ 13 h 36"/>
                    <a:gd name="T20" fmla="*/ 300 w 300"/>
                    <a:gd name="T21" fmla="*/ 16 h 36"/>
                    <a:gd name="T22" fmla="*/ 300 w 300"/>
                    <a:gd name="T23" fmla="*/ 18 h 36"/>
                    <a:gd name="T24" fmla="*/ 300 w 300"/>
                    <a:gd name="T25" fmla="*/ 20 h 36"/>
                    <a:gd name="T26" fmla="*/ 300 w 300"/>
                    <a:gd name="T27" fmla="*/ 23 h 36"/>
                    <a:gd name="T28" fmla="*/ 300 w 300"/>
                    <a:gd name="T29" fmla="*/ 25 h 36"/>
                    <a:gd name="T30" fmla="*/ 300 w 300"/>
                    <a:gd name="T31" fmla="*/ 27 h 36"/>
                    <a:gd name="T32" fmla="*/ 300 w 300"/>
                    <a:gd name="T33" fmla="*/ 29 h 36"/>
                    <a:gd name="T34" fmla="*/ 300 w 300"/>
                    <a:gd name="T35" fmla="*/ 32 h 36"/>
                    <a:gd name="T36" fmla="*/ 300 w 300"/>
                    <a:gd name="T37" fmla="*/ 34 h 36"/>
                    <a:gd name="T38" fmla="*/ 300 w 300"/>
                    <a:gd name="T39" fmla="*/ 36 h 36"/>
                    <a:gd name="T40" fmla="*/ 0 w 300"/>
                    <a:gd name="T41" fmla="*/ 36 h 36"/>
                    <a:gd name="T42" fmla="*/ 0 w 300"/>
                    <a:gd name="T43" fmla="*/ 34 h 36"/>
                    <a:gd name="T44" fmla="*/ 0 w 300"/>
                    <a:gd name="T45" fmla="*/ 32 h 36"/>
                    <a:gd name="T46" fmla="*/ 0 w 300"/>
                    <a:gd name="T47" fmla="*/ 30 h 36"/>
                    <a:gd name="T48" fmla="*/ 1 w 300"/>
                    <a:gd name="T49" fmla="*/ 27 h 36"/>
                    <a:gd name="T50" fmla="*/ 1 w 300"/>
                    <a:gd name="T51" fmla="*/ 25 h 36"/>
                    <a:gd name="T52" fmla="*/ 1 w 300"/>
                    <a:gd name="T53" fmla="*/ 23 h 36"/>
                    <a:gd name="T54" fmla="*/ 1 w 300"/>
                    <a:gd name="T55" fmla="*/ 20 h 36"/>
                    <a:gd name="T56" fmla="*/ 1 w 300"/>
                    <a:gd name="T57" fmla="*/ 18 h 36"/>
                    <a:gd name="T58" fmla="*/ 1 w 300"/>
                    <a:gd name="T59" fmla="*/ 16 h 36"/>
                    <a:gd name="T60" fmla="*/ 1 w 300"/>
                    <a:gd name="T61" fmla="*/ 14 h 36"/>
                    <a:gd name="T62" fmla="*/ 1 w 300"/>
                    <a:gd name="T63" fmla="*/ 12 h 36"/>
                    <a:gd name="T64" fmla="*/ 1 w 300"/>
                    <a:gd name="T65" fmla="*/ 9 h 36"/>
                    <a:gd name="T66" fmla="*/ 1 w 300"/>
                    <a:gd name="T67" fmla="*/ 7 h 36"/>
                    <a:gd name="T68" fmla="*/ 0 w 300"/>
                    <a:gd name="T69" fmla="*/ 5 h 36"/>
                    <a:gd name="T70" fmla="*/ 0 w 300"/>
                    <a:gd name="T71" fmla="*/ 3 h 36"/>
                    <a:gd name="T72" fmla="*/ 0 w 300"/>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0" h="36">
                      <a:moveTo>
                        <a:pt x="0" y="0"/>
                      </a:moveTo>
                      <a:lnTo>
                        <a:pt x="0" y="36"/>
                      </a:lnTo>
                      <a:lnTo>
                        <a:pt x="300" y="36"/>
                      </a:lnTo>
                      <a:lnTo>
                        <a:pt x="300" y="0"/>
                      </a:lnTo>
                      <a:lnTo>
                        <a:pt x="300" y="2"/>
                      </a:lnTo>
                      <a:lnTo>
                        <a:pt x="300" y="4"/>
                      </a:lnTo>
                      <a:lnTo>
                        <a:pt x="300" y="6"/>
                      </a:lnTo>
                      <a:lnTo>
                        <a:pt x="300" y="9"/>
                      </a:lnTo>
                      <a:lnTo>
                        <a:pt x="300" y="11"/>
                      </a:lnTo>
                      <a:lnTo>
                        <a:pt x="300" y="13"/>
                      </a:lnTo>
                      <a:lnTo>
                        <a:pt x="300" y="16"/>
                      </a:lnTo>
                      <a:lnTo>
                        <a:pt x="300" y="18"/>
                      </a:lnTo>
                      <a:lnTo>
                        <a:pt x="300" y="20"/>
                      </a:lnTo>
                      <a:lnTo>
                        <a:pt x="300" y="23"/>
                      </a:lnTo>
                      <a:lnTo>
                        <a:pt x="300" y="25"/>
                      </a:lnTo>
                      <a:lnTo>
                        <a:pt x="300" y="27"/>
                      </a:lnTo>
                      <a:lnTo>
                        <a:pt x="300" y="29"/>
                      </a:lnTo>
                      <a:lnTo>
                        <a:pt x="300" y="32"/>
                      </a:lnTo>
                      <a:lnTo>
                        <a:pt x="300" y="34"/>
                      </a:lnTo>
                      <a:lnTo>
                        <a:pt x="300" y="36"/>
                      </a:lnTo>
                      <a:lnTo>
                        <a:pt x="0" y="36"/>
                      </a:lnTo>
                      <a:lnTo>
                        <a:pt x="0" y="34"/>
                      </a:lnTo>
                      <a:lnTo>
                        <a:pt x="0" y="32"/>
                      </a:lnTo>
                      <a:lnTo>
                        <a:pt x="0" y="30"/>
                      </a:lnTo>
                      <a:lnTo>
                        <a:pt x="1" y="27"/>
                      </a:lnTo>
                      <a:lnTo>
                        <a:pt x="1" y="25"/>
                      </a:lnTo>
                      <a:lnTo>
                        <a:pt x="1" y="23"/>
                      </a:lnTo>
                      <a:lnTo>
                        <a:pt x="1" y="20"/>
                      </a:lnTo>
                      <a:lnTo>
                        <a:pt x="1" y="18"/>
                      </a:lnTo>
                      <a:lnTo>
                        <a:pt x="1" y="16"/>
                      </a:lnTo>
                      <a:lnTo>
                        <a:pt x="1" y="14"/>
                      </a:lnTo>
                      <a:lnTo>
                        <a:pt x="1" y="12"/>
                      </a:lnTo>
                      <a:lnTo>
                        <a:pt x="1" y="9"/>
                      </a:lnTo>
                      <a:lnTo>
                        <a:pt x="1" y="7"/>
                      </a:lnTo>
                      <a:lnTo>
                        <a:pt x="0" y="5"/>
                      </a:lnTo>
                      <a:lnTo>
                        <a:pt x="0" y="3"/>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6" name="Freeform 426"/>
                <p:cNvSpPr>
                  <a:spLocks/>
                </p:cNvSpPr>
                <p:nvPr/>
              </p:nvSpPr>
              <p:spPr bwMode="auto">
                <a:xfrm>
                  <a:off x="3127" y="1761"/>
                  <a:ext cx="336" cy="9"/>
                </a:xfrm>
                <a:custGeom>
                  <a:avLst/>
                  <a:gdLst>
                    <a:gd name="T0" fmla="*/ 0 w 336"/>
                    <a:gd name="T1" fmla="*/ 3 h 9"/>
                    <a:gd name="T2" fmla="*/ 0 w 336"/>
                    <a:gd name="T3" fmla="*/ 2 h 9"/>
                    <a:gd name="T4" fmla="*/ 1 w 336"/>
                    <a:gd name="T5" fmla="*/ 0 h 9"/>
                    <a:gd name="T6" fmla="*/ 3 w 336"/>
                    <a:gd name="T7" fmla="*/ 0 h 9"/>
                    <a:gd name="T8" fmla="*/ 5 w 336"/>
                    <a:gd name="T9" fmla="*/ 0 h 9"/>
                    <a:gd name="T10" fmla="*/ 331 w 336"/>
                    <a:gd name="T11" fmla="*/ 0 h 9"/>
                    <a:gd name="T12" fmla="*/ 333 w 336"/>
                    <a:gd name="T13" fmla="*/ 0 h 9"/>
                    <a:gd name="T14" fmla="*/ 335 w 336"/>
                    <a:gd name="T15" fmla="*/ 0 h 9"/>
                    <a:gd name="T16" fmla="*/ 336 w 336"/>
                    <a:gd name="T17" fmla="*/ 2 h 9"/>
                    <a:gd name="T18" fmla="*/ 336 w 336"/>
                    <a:gd name="T19" fmla="*/ 3 h 9"/>
                    <a:gd name="T20" fmla="*/ 336 w 336"/>
                    <a:gd name="T21" fmla="*/ 5 h 9"/>
                    <a:gd name="T22" fmla="*/ 336 w 336"/>
                    <a:gd name="T23" fmla="*/ 7 h 9"/>
                    <a:gd name="T24" fmla="*/ 335 w 336"/>
                    <a:gd name="T25" fmla="*/ 8 h 9"/>
                    <a:gd name="T26" fmla="*/ 333 w 336"/>
                    <a:gd name="T27" fmla="*/ 9 h 9"/>
                    <a:gd name="T28" fmla="*/ 332 w 336"/>
                    <a:gd name="T29" fmla="*/ 9 h 9"/>
                    <a:gd name="T30" fmla="*/ 4 w 336"/>
                    <a:gd name="T31" fmla="*/ 9 h 9"/>
                    <a:gd name="T32" fmla="*/ 3 w 336"/>
                    <a:gd name="T33" fmla="*/ 8 h 9"/>
                    <a:gd name="T34" fmla="*/ 1 w 336"/>
                    <a:gd name="T35" fmla="*/ 7 h 9"/>
                    <a:gd name="T36" fmla="*/ 0 w 336"/>
                    <a:gd name="T37" fmla="*/ 7 h 9"/>
                    <a:gd name="T38" fmla="*/ 0 w 336"/>
                    <a:gd name="T39" fmla="*/ 6 h 9"/>
                    <a:gd name="T40" fmla="*/ 0 w 336"/>
                    <a:gd name="T4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9">
                      <a:moveTo>
                        <a:pt x="0" y="3"/>
                      </a:move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7" name="Freeform 427"/>
                <p:cNvSpPr>
                  <a:spLocks/>
                </p:cNvSpPr>
                <p:nvPr/>
              </p:nvSpPr>
              <p:spPr bwMode="auto">
                <a:xfrm>
                  <a:off x="3127" y="1761"/>
                  <a:ext cx="336" cy="9"/>
                </a:xfrm>
                <a:custGeom>
                  <a:avLst/>
                  <a:gdLst>
                    <a:gd name="T0" fmla="*/ 0 w 336"/>
                    <a:gd name="T1" fmla="*/ 3 h 9"/>
                    <a:gd name="T2" fmla="*/ 0 w 336"/>
                    <a:gd name="T3" fmla="*/ 3 h 9"/>
                    <a:gd name="T4" fmla="*/ 0 w 336"/>
                    <a:gd name="T5" fmla="*/ 2 h 9"/>
                    <a:gd name="T6" fmla="*/ 1 w 336"/>
                    <a:gd name="T7" fmla="*/ 0 h 9"/>
                    <a:gd name="T8" fmla="*/ 3 w 336"/>
                    <a:gd name="T9" fmla="*/ 0 h 9"/>
                    <a:gd name="T10" fmla="*/ 5 w 336"/>
                    <a:gd name="T11" fmla="*/ 0 h 9"/>
                    <a:gd name="T12" fmla="*/ 331 w 336"/>
                    <a:gd name="T13" fmla="*/ 0 h 9"/>
                    <a:gd name="T14" fmla="*/ 333 w 336"/>
                    <a:gd name="T15" fmla="*/ 0 h 9"/>
                    <a:gd name="T16" fmla="*/ 335 w 336"/>
                    <a:gd name="T17" fmla="*/ 0 h 9"/>
                    <a:gd name="T18" fmla="*/ 336 w 336"/>
                    <a:gd name="T19" fmla="*/ 2 h 9"/>
                    <a:gd name="T20" fmla="*/ 336 w 336"/>
                    <a:gd name="T21" fmla="*/ 3 h 9"/>
                    <a:gd name="T22" fmla="*/ 336 w 336"/>
                    <a:gd name="T23" fmla="*/ 5 h 9"/>
                    <a:gd name="T24" fmla="*/ 336 w 336"/>
                    <a:gd name="T25" fmla="*/ 7 h 9"/>
                    <a:gd name="T26" fmla="*/ 335 w 336"/>
                    <a:gd name="T27" fmla="*/ 8 h 9"/>
                    <a:gd name="T28" fmla="*/ 333 w 336"/>
                    <a:gd name="T29" fmla="*/ 9 h 9"/>
                    <a:gd name="T30" fmla="*/ 332 w 336"/>
                    <a:gd name="T31" fmla="*/ 9 h 9"/>
                    <a:gd name="T32" fmla="*/ 4 w 336"/>
                    <a:gd name="T33" fmla="*/ 9 h 9"/>
                    <a:gd name="T34" fmla="*/ 3 w 336"/>
                    <a:gd name="T35" fmla="*/ 8 h 9"/>
                    <a:gd name="T36" fmla="*/ 1 w 336"/>
                    <a:gd name="T37" fmla="*/ 7 h 9"/>
                    <a:gd name="T38" fmla="*/ 0 w 336"/>
                    <a:gd name="T39" fmla="*/ 7 h 9"/>
                    <a:gd name="T40" fmla="*/ 0 w 336"/>
                    <a:gd name="T41" fmla="*/ 6 h 9"/>
                    <a:gd name="T42" fmla="*/ 0 w 336"/>
                    <a:gd name="T4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6" h="9">
                      <a:moveTo>
                        <a:pt x="0" y="3"/>
                      </a:moveTo>
                      <a:lnTo>
                        <a:pt x="0" y="3"/>
                      </a:lnTo>
                      <a:lnTo>
                        <a:pt x="0" y="2"/>
                      </a:lnTo>
                      <a:lnTo>
                        <a:pt x="1" y="0"/>
                      </a:lnTo>
                      <a:lnTo>
                        <a:pt x="3" y="0"/>
                      </a:lnTo>
                      <a:lnTo>
                        <a:pt x="5" y="0"/>
                      </a:lnTo>
                      <a:lnTo>
                        <a:pt x="331" y="0"/>
                      </a:lnTo>
                      <a:lnTo>
                        <a:pt x="333" y="0"/>
                      </a:lnTo>
                      <a:lnTo>
                        <a:pt x="335" y="0"/>
                      </a:lnTo>
                      <a:lnTo>
                        <a:pt x="336" y="2"/>
                      </a:lnTo>
                      <a:lnTo>
                        <a:pt x="336" y="3"/>
                      </a:lnTo>
                      <a:lnTo>
                        <a:pt x="336" y="5"/>
                      </a:lnTo>
                      <a:lnTo>
                        <a:pt x="336" y="7"/>
                      </a:lnTo>
                      <a:lnTo>
                        <a:pt x="335" y="8"/>
                      </a:lnTo>
                      <a:lnTo>
                        <a:pt x="333" y="9"/>
                      </a:lnTo>
                      <a:lnTo>
                        <a:pt x="332" y="9"/>
                      </a:lnTo>
                      <a:lnTo>
                        <a:pt x="4" y="9"/>
                      </a:lnTo>
                      <a:lnTo>
                        <a:pt x="3" y="8"/>
                      </a:lnTo>
                      <a:lnTo>
                        <a:pt x="1" y="7"/>
                      </a:lnTo>
                      <a:lnTo>
                        <a:pt x="0" y="7"/>
                      </a:lnTo>
                      <a:lnTo>
                        <a:pt x="0" y="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88" name="Freeform 428"/>
                <p:cNvSpPr>
                  <a:spLocks/>
                </p:cNvSpPr>
                <p:nvPr/>
              </p:nvSpPr>
              <p:spPr bwMode="auto">
                <a:xfrm>
                  <a:off x="3128" y="1768"/>
                  <a:ext cx="2" cy="1"/>
                </a:xfrm>
                <a:custGeom>
                  <a:avLst/>
                  <a:gdLst>
                    <a:gd name="T0" fmla="*/ 0 w 2"/>
                    <a:gd name="T1" fmla="*/ 0 h 1"/>
                    <a:gd name="T2" fmla="*/ 0 w 2"/>
                    <a:gd name="T3" fmla="*/ 1 h 1"/>
                    <a:gd name="T4" fmla="*/ 0 w 2"/>
                    <a:gd name="T5" fmla="*/ 1 h 1"/>
                    <a:gd name="T6" fmla="*/ 2 w 2"/>
                    <a:gd name="T7" fmla="*/ 1 h 1"/>
                    <a:gd name="T8" fmla="*/ 2 w 2"/>
                    <a:gd name="T9" fmla="*/ 1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lnTo>
                        <a:pt x="0" y="1"/>
                      </a:lnTo>
                      <a:lnTo>
                        <a:pt x="0" y="1"/>
                      </a:lnTo>
                      <a:lnTo>
                        <a:pt x="2" y="1"/>
                      </a:lnTo>
                      <a:lnTo>
                        <a:pt x="2" y="1"/>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89" name="Freeform 429"/>
                <p:cNvSpPr>
                  <a:spLocks/>
                </p:cNvSpPr>
                <p:nvPr/>
              </p:nvSpPr>
              <p:spPr bwMode="auto">
                <a:xfrm>
                  <a:off x="3128" y="1765"/>
                  <a:ext cx="4" cy="4"/>
                </a:xfrm>
                <a:custGeom>
                  <a:avLst/>
                  <a:gdLst>
                    <a:gd name="T0" fmla="*/ 3 w 4"/>
                    <a:gd name="T1" fmla="*/ 0 h 4"/>
                    <a:gd name="T2" fmla="*/ 3 w 4"/>
                    <a:gd name="T3" fmla="*/ 0 h 4"/>
                    <a:gd name="T4" fmla="*/ 0 w 4"/>
                    <a:gd name="T5" fmla="*/ 3 h 4"/>
                    <a:gd name="T6" fmla="*/ 2 w 4"/>
                    <a:gd name="T7" fmla="*/ 4 h 4"/>
                    <a:gd name="T8" fmla="*/ 4 w 4"/>
                    <a:gd name="T9" fmla="*/ 2 h 4"/>
                    <a:gd name="T10" fmla="*/ 3 w 4"/>
                    <a:gd name="T11" fmla="*/ 2 h 4"/>
                    <a:gd name="T12" fmla="*/ 4 w 4"/>
                    <a:gd name="T13" fmla="*/ 2 h 4"/>
                    <a:gd name="T14" fmla="*/ 4 w 4"/>
                    <a:gd name="T15" fmla="*/ 1 h 4"/>
                    <a:gd name="T16" fmla="*/ 4 w 4"/>
                    <a:gd name="T17" fmla="*/ 0 h 4"/>
                    <a:gd name="T18" fmla="*/ 3 w 4"/>
                    <a:gd name="T19" fmla="*/ 0 h 4"/>
                    <a:gd name="T20" fmla="*/ 3 w 4"/>
                    <a:gd name="T21" fmla="*/ 0 h 4"/>
                    <a:gd name="T22" fmla="*/ 3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3" y="0"/>
                      </a:moveTo>
                      <a:lnTo>
                        <a:pt x="3" y="0"/>
                      </a:lnTo>
                      <a:lnTo>
                        <a:pt x="0" y="3"/>
                      </a:lnTo>
                      <a:lnTo>
                        <a:pt x="2" y="4"/>
                      </a:lnTo>
                      <a:lnTo>
                        <a:pt x="4" y="2"/>
                      </a:lnTo>
                      <a:lnTo>
                        <a:pt x="3" y="2"/>
                      </a:lnTo>
                      <a:lnTo>
                        <a:pt x="4" y="2"/>
                      </a:lnTo>
                      <a:lnTo>
                        <a:pt x="4" y="1"/>
                      </a:lnTo>
                      <a:lnTo>
                        <a:pt x="4" y="0"/>
                      </a:lnTo>
                      <a:lnTo>
                        <a:pt x="3" y="0"/>
                      </a:lnTo>
                      <a:lnTo>
                        <a:pt x="3" y="0"/>
                      </a:lnTo>
                      <a:lnTo>
                        <a:pt x="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0" name="Freeform 430"/>
                <p:cNvSpPr>
                  <a:spLocks/>
                </p:cNvSpPr>
                <p:nvPr/>
              </p:nvSpPr>
              <p:spPr bwMode="auto">
                <a:xfrm>
                  <a:off x="3132" y="1765"/>
                  <a:ext cx="328" cy="2"/>
                </a:xfrm>
                <a:custGeom>
                  <a:avLst/>
                  <a:gdLst>
                    <a:gd name="T0" fmla="*/ 327 w 328"/>
                    <a:gd name="T1" fmla="*/ 0 h 2"/>
                    <a:gd name="T2" fmla="*/ 327 w 328"/>
                    <a:gd name="T3" fmla="*/ 0 h 2"/>
                    <a:gd name="T4" fmla="*/ 0 w 328"/>
                    <a:gd name="T5" fmla="*/ 0 h 2"/>
                    <a:gd name="T6" fmla="*/ 0 w 328"/>
                    <a:gd name="T7" fmla="*/ 1 h 2"/>
                    <a:gd name="T8" fmla="*/ 327 w 328"/>
                    <a:gd name="T9" fmla="*/ 2 h 2"/>
                    <a:gd name="T10" fmla="*/ 326 w 328"/>
                    <a:gd name="T11" fmla="*/ 1 h 2"/>
                    <a:gd name="T12" fmla="*/ 327 w 328"/>
                    <a:gd name="T13" fmla="*/ 2 h 2"/>
                    <a:gd name="T14" fmla="*/ 327 w 328"/>
                    <a:gd name="T15" fmla="*/ 1 h 2"/>
                    <a:gd name="T16" fmla="*/ 328 w 328"/>
                    <a:gd name="T17" fmla="*/ 1 h 2"/>
                    <a:gd name="T18" fmla="*/ 327 w 328"/>
                    <a:gd name="T19" fmla="*/ 0 h 2"/>
                    <a:gd name="T20" fmla="*/ 327 w 328"/>
                    <a:gd name="T21" fmla="*/ 0 h 2"/>
                    <a:gd name="T22" fmla="*/ 327 w 328"/>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
                      <a:moveTo>
                        <a:pt x="327" y="0"/>
                      </a:moveTo>
                      <a:lnTo>
                        <a:pt x="327" y="0"/>
                      </a:lnTo>
                      <a:lnTo>
                        <a:pt x="0" y="0"/>
                      </a:lnTo>
                      <a:lnTo>
                        <a:pt x="0" y="1"/>
                      </a:lnTo>
                      <a:lnTo>
                        <a:pt x="327" y="2"/>
                      </a:lnTo>
                      <a:lnTo>
                        <a:pt x="326" y="1"/>
                      </a:lnTo>
                      <a:lnTo>
                        <a:pt x="327" y="2"/>
                      </a:lnTo>
                      <a:lnTo>
                        <a:pt x="327" y="1"/>
                      </a:lnTo>
                      <a:lnTo>
                        <a:pt x="328" y="1"/>
                      </a:lnTo>
                      <a:lnTo>
                        <a:pt x="327" y="0"/>
                      </a:lnTo>
                      <a:lnTo>
                        <a:pt x="327" y="0"/>
                      </a:lnTo>
                      <a:lnTo>
                        <a:pt x="32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1" name="Freeform 431"/>
                <p:cNvSpPr>
                  <a:spLocks/>
                </p:cNvSpPr>
                <p:nvPr/>
              </p:nvSpPr>
              <p:spPr bwMode="auto">
                <a:xfrm>
                  <a:off x="3458" y="1765"/>
                  <a:ext cx="5" cy="4"/>
                </a:xfrm>
                <a:custGeom>
                  <a:avLst/>
                  <a:gdLst>
                    <a:gd name="T0" fmla="*/ 4 w 5"/>
                    <a:gd name="T1" fmla="*/ 4 h 4"/>
                    <a:gd name="T2" fmla="*/ 5 w 5"/>
                    <a:gd name="T3" fmla="*/ 3 h 4"/>
                    <a:gd name="T4" fmla="*/ 1 w 5"/>
                    <a:gd name="T5" fmla="*/ 0 h 4"/>
                    <a:gd name="T6" fmla="*/ 0 w 5"/>
                    <a:gd name="T7" fmla="*/ 2 h 4"/>
                    <a:gd name="T8" fmla="*/ 4 w 5"/>
                    <a:gd name="T9" fmla="*/ 4 h 4"/>
                    <a:gd name="T10" fmla="*/ 4 w 5"/>
                    <a:gd name="T11" fmla="*/ 4 h 4"/>
                  </a:gdLst>
                  <a:ahLst/>
                  <a:cxnLst>
                    <a:cxn ang="0">
                      <a:pos x="T0" y="T1"/>
                    </a:cxn>
                    <a:cxn ang="0">
                      <a:pos x="T2" y="T3"/>
                    </a:cxn>
                    <a:cxn ang="0">
                      <a:pos x="T4" y="T5"/>
                    </a:cxn>
                    <a:cxn ang="0">
                      <a:pos x="T6" y="T7"/>
                    </a:cxn>
                    <a:cxn ang="0">
                      <a:pos x="T8" y="T9"/>
                    </a:cxn>
                    <a:cxn ang="0">
                      <a:pos x="T10" y="T11"/>
                    </a:cxn>
                  </a:cxnLst>
                  <a:rect l="0" t="0" r="r" b="b"/>
                  <a:pathLst>
                    <a:path w="5" h="4">
                      <a:moveTo>
                        <a:pt x="4" y="4"/>
                      </a:moveTo>
                      <a:lnTo>
                        <a:pt x="5" y="3"/>
                      </a:lnTo>
                      <a:lnTo>
                        <a:pt x="1" y="0"/>
                      </a:lnTo>
                      <a:lnTo>
                        <a:pt x="0" y="2"/>
                      </a:lnTo>
                      <a:lnTo>
                        <a:pt x="4" y="4"/>
                      </a:lnTo>
                      <a:lnTo>
                        <a:pt x="4"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2" name="Freeform 432"/>
                <p:cNvSpPr>
                  <a:spLocks/>
                </p:cNvSpPr>
                <p:nvPr/>
              </p:nvSpPr>
              <p:spPr bwMode="auto">
                <a:xfrm>
                  <a:off x="3460" y="1768"/>
                  <a:ext cx="3" cy="1"/>
                </a:xfrm>
                <a:custGeom>
                  <a:avLst/>
                  <a:gdLst>
                    <a:gd name="T0" fmla="*/ 0 w 3"/>
                    <a:gd name="T1" fmla="*/ 1 h 1"/>
                    <a:gd name="T2" fmla="*/ 2 w 3"/>
                    <a:gd name="T3" fmla="*/ 1 h 1"/>
                    <a:gd name="T4" fmla="*/ 3 w 3"/>
                    <a:gd name="T5" fmla="*/ 1 h 1"/>
                    <a:gd name="T6" fmla="*/ 3 w 3"/>
                    <a:gd name="T7" fmla="*/ 1 h 1"/>
                    <a:gd name="T8" fmla="*/ 3 w 3"/>
                    <a:gd name="T9" fmla="*/ 0 h 1"/>
                    <a:gd name="T10" fmla="*/ 0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0" y="1"/>
                      </a:moveTo>
                      <a:lnTo>
                        <a:pt x="2" y="1"/>
                      </a:lnTo>
                      <a:lnTo>
                        <a:pt x="3" y="1"/>
                      </a:lnTo>
                      <a:lnTo>
                        <a:pt x="3" y="1"/>
                      </a:lnTo>
                      <a:lnTo>
                        <a:pt x="3" y="0"/>
                      </a:lnTo>
                      <a:lnTo>
                        <a:pt x="0"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3" name="Freeform 433"/>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4" name="Freeform 434"/>
                <p:cNvSpPr>
                  <a:spLocks/>
                </p:cNvSpPr>
                <p:nvPr/>
              </p:nvSpPr>
              <p:spPr bwMode="auto">
                <a:xfrm>
                  <a:off x="3387" y="1712"/>
                  <a:ext cx="51" cy="12"/>
                </a:xfrm>
                <a:custGeom>
                  <a:avLst/>
                  <a:gdLst>
                    <a:gd name="T0" fmla="*/ 2 w 51"/>
                    <a:gd name="T1" fmla="*/ 0 h 12"/>
                    <a:gd name="T2" fmla="*/ 50 w 51"/>
                    <a:gd name="T3" fmla="*/ 0 h 12"/>
                    <a:gd name="T4" fmla="*/ 51 w 51"/>
                    <a:gd name="T5" fmla="*/ 0 h 12"/>
                    <a:gd name="T6" fmla="*/ 51 w 51"/>
                    <a:gd name="T7" fmla="*/ 0 h 12"/>
                    <a:gd name="T8" fmla="*/ 51 w 51"/>
                    <a:gd name="T9" fmla="*/ 2 h 12"/>
                    <a:gd name="T10" fmla="*/ 51 w 51"/>
                    <a:gd name="T11" fmla="*/ 3 h 12"/>
                    <a:gd name="T12" fmla="*/ 51 w 51"/>
                    <a:gd name="T13" fmla="*/ 11 h 12"/>
                    <a:gd name="T14" fmla="*/ 51 w 51"/>
                    <a:gd name="T15" fmla="*/ 11 h 12"/>
                    <a:gd name="T16" fmla="*/ 51 w 51"/>
                    <a:gd name="T17" fmla="*/ 12 h 12"/>
                    <a:gd name="T18" fmla="*/ 51 w 51"/>
                    <a:gd name="T19" fmla="*/ 12 h 12"/>
                    <a:gd name="T20" fmla="*/ 50 w 51"/>
                    <a:gd name="T21" fmla="*/ 12 h 12"/>
                    <a:gd name="T22" fmla="*/ 2 w 51"/>
                    <a:gd name="T23" fmla="*/ 12 h 12"/>
                    <a:gd name="T24" fmla="*/ 1 w 51"/>
                    <a:gd name="T25" fmla="*/ 12 h 12"/>
                    <a:gd name="T26" fmla="*/ 1 w 51"/>
                    <a:gd name="T27" fmla="*/ 12 h 12"/>
                    <a:gd name="T28" fmla="*/ 0 w 51"/>
                    <a:gd name="T29" fmla="*/ 11 h 12"/>
                    <a:gd name="T30" fmla="*/ 0 w 51"/>
                    <a:gd name="T31" fmla="*/ 11 h 12"/>
                    <a:gd name="T32" fmla="*/ 0 w 51"/>
                    <a:gd name="T33" fmla="*/ 3 h 12"/>
                    <a:gd name="T34" fmla="*/ 0 w 51"/>
                    <a:gd name="T35" fmla="*/ 2 h 12"/>
                    <a:gd name="T36" fmla="*/ 1 w 51"/>
                    <a:gd name="T37" fmla="*/ 0 h 12"/>
                    <a:gd name="T38" fmla="*/ 1 w 51"/>
                    <a:gd name="T39" fmla="*/ 0 h 12"/>
                    <a:gd name="T40" fmla="*/ 2 w 51"/>
                    <a:gd name="T4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12">
                      <a:moveTo>
                        <a:pt x="2" y="0"/>
                      </a:moveTo>
                      <a:lnTo>
                        <a:pt x="50" y="0"/>
                      </a:lnTo>
                      <a:lnTo>
                        <a:pt x="51" y="0"/>
                      </a:lnTo>
                      <a:lnTo>
                        <a:pt x="51" y="0"/>
                      </a:lnTo>
                      <a:lnTo>
                        <a:pt x="51" y="2"/>
                      </a:lnTo>
                      <a:lnTo>
                        <a:pt x="51" y="3"/>
                      </a:lnTo>
                      <a:lnTo>
                        <a:pt x="51" y="11"/>
                      </a:lnTo>
                      <a:lnTo>
                        <a:pt x="51" y="11"/>
                      </a:lnTo>
                      <a:lnTo>
                        <a:pt x="51" y="12"/>
                      </a:lnTo>
                      <a:lnTo>
                        <a:pt x="51" y="12"/>
                      </a:lnTo>
                      <a:lnTo>
                        <a:pt x="50" y="12"/>
                      </a:lnTo>
                      <a:lnTo>
                        <a:pt x="2" y="12"/>
                      </a:lnTo>
                      <a:lnTo>
                        <a:pt x="1" y="12"/>
                      </a:lnTo>
                      <a:lnTo>
                        <a:pt x="1" y="12"/>
                      </a:lnTo>
                      <a:lnTo>
                        <a:pt x="0" y="11"/>
                      </a:lnTo>
                      <a:lnTo>
                        <a:pt x="0" y="11"/>
                      </a:lnTo>
                      <a:lnTo>
                        <a:pt x="0" y="3"/>
                      </a:lnTo>
                      <a:lnTo>
                        <a:pt x="0" y="2"/>
                      </a:lnTo>
                      <a:lnTo>
                        <a:pt x="1" y="0"/>
                      </a:lnTo>
                      <a:lnTo>
                        <a:pt x="1" y="0"/>
                      </a:lnTo>
                      <a:lnTo>
                        <a:pt x="2"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5" name="Freeform 435"/>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6" name="Freeform 436"/>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7" name="Freeform 437"/>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398" name="Freeform 438"/>
                <p:cNvSpPr>
                  <a:spLocks/>
                </p:cNvSpPr>
                <p:nvPr/>
              </p:nvSpPr>
              <p:spPr bwMode="auto">
                <a:xfrm>
                  <a:off x="3422" y="1714"/>
                  <a:ext cx="15" cy="10"/>
                </a:xfrm>
                <a:custGeom>
                  <a:avLst/>
                  <a:gdLst>
                    <a:gd name="T0" fmla="*/ 0 w 15"/>
                    <a:gd name="T1" fmla="*/ 0 h 10"/>
                    <a:gd name="T2" fmla="*/ 14 w 15"/>
                    <a:gd name="T3" fmla="*/ 0 h 10"/>
                    <a:gd name="T4" fmla="*/ 15 w 15"/>
                    <a:gd name="T5" fmla="*/ 0 h 10"/>
                    <a:gd name="T6" fmla="*/ 15 w 15"/>
                    <a:gd name="T7" fmla="*/ 9 h 10"/>
                    <a:gd name="T8" fmla="*/ 15 w 15"/>
                    <a:gd name="T9" fmla="*/ 9 h 10"/>
                    <a:gd name="T10" fmla="*/ 14 w 15"/>
                    <a:gd name="T11" fmla="*/ 10 h 10"/>
                    <a:gd name="T12" fmla="*/ 0 w 15"/>
                    <a:gd name="T13" fmla="*/ 10 h 10"/>
                    <a:gd name="T14" fmla="*/ 0 w 15"/>
                    <a:gd name="T15" fmla="*/ 9 h 10"/>
                    <a:gd name="T16" fmla="*/ 0 w 15"/>
                    <a:gd name="T17" fmla="*/ 9 h 10"/>
                    <a:gd name="T18" fmla="*/ 0 w 15"/>
                    <a:gd name="T19" fmla="*/ 0 h 10"/>
                    <a:gd name="T20" fmla="*/ 0 w 1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0">
                      <a:moveTo>
                        <a:pt x="0" y="0"/>
                      </a:moveTo>
                      <a:lnTo>
                        <a:pt x="14" y="0"/>
                      </a:lnTo>
                      <a:lnTo>
                        <a:pt x="15" y="0"/>
                      </a:lnTo>
                      <a:lnTo>
                        <a:pt x="15" y="9"/>
                      </a:lnTo>
                      <a:lnTo>
                        <a:pt x="15" y="9"/>
                      </a:lnTo>
                      <a:lnTo>
                        <a:pt x="14" y="10"/>
                      </a:lnTo>
                      <a:lnTo>
                        <a:pt x="0" y="10"/>
                      </a:lnTo>
                      <a:lnTo>
                        <a:pt x="0" y="9"/>
                      </a:lnTo>
                      <a:lnTo>
                        <a:pt x="0" y="9"/>
                      </a:lnTo>
                      <a:lnTo>
                        <a:pt x="0"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399" name="Freeform 439"/>
                <p:cNvSpPr>
                  <a:spLocks/>
                </p:cNvSpPr>
                <p:nvPr/>
              </p:nvSpPr>
              <p:spPr bwMode="auto">
                <a:xfrm>
                  <a:off x="3404" y="1714"/>
                  <a:ext cx="15" cy="10"/>
                </a:xfrm>
                <a:custGeom>
                  <a:avLst/>
                  <a:gdLst>
                    <a:gd name="T0" fmla="*/ 1 w 15"/>
                    <a:gd name="T1" fmla="*/ 0 h 10"/>
                    <a:gd name="T2" fmla="*/ 15 w 15"/>
                    <a:gd name="T3" fmla="*/ 0 h 10"/>
                    <a:gd name="T4" fmla="*/ 15 w 15"/>
                    <a:gd name="T5" fmla="*/ 0 h 10"/>
                    <a:gd name="T6" fmla="*/ 15 w 15"/>
                    <a:gd name="T7" fmla="*/ 0 h 10"/>
                    <a:gd name="T8" fmla="*/ 15 w 15"/>
                    <a:gd name="T9" fmla="*/ 9 h 10"/>
                    <a:gd name="T10" fmla="*/ 15 w 15"/>
                    <a:gd name="T11" fmla="*/ 9 h 10"/>
                    <a:gd name="T12" fmla="*/ 15 w 15"/>
                    <a:gd name="T13" fmla="*/ 10 h 10"/>
                    <a:gd name="T14" fmla="*/ 1 w 15"/>
                    <a:gd name="T15" fmla="*/ 10 h 10"/>
                    <a:gd name="T16" fmla="*/ 0 w 15"/>
                    <a:gd name="T17" fmla="*/ 10 h 10"/>
                    <a:gd name="T18" fmla="*/ 0 w 15"/>
                    <a:gd name="T19" fmla="*/ 9 h 10"/>
                    <a:gd name="T20" fmla="*/ 0 w 15"/>
                    <a:gd name="T21" fmla="*/ 9 h 10"/>
                    <a:gd name="T22" fmla="*/ 0 w 15"/>
                    <a:gd name="T23" fmla="*/ 0 h 10"/>
                    <a:gd name="T24" fmla="*/ 0 w 15"/>
                    <a:gd name="T25" fmla="*/ 0 h 10"/>
                    <a:gd name="T26" fmla="*/ 1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1" y="0"/>
                      </a:moveTo>
                      <a:lnTo>
                        <a:pt x="15" y="0"/>
                      </a:lnTo>
                      <a:lnTo>
                        <a:pt x="15" y="0"/>
                      </a:lnTo>
                      <a:lnTo>
                        <a:pt x="15" y="0"/>
                      </a:lnTo>
                      <a:lnTo>
                        <a:pt x="15" y="9"/>
                      </a:lnTo>
                      <a:lnTo>
                        <a:pt x="15" y="9"/>
                      </a:lnTo>
                      <a:lnTo>
                        <a:pt x="15" y="10"/>
                      </a:lnTo>
                      <a:lnTo>
                        <a:pt x="1" y="10"/>
                      </a:lnTo>
                      <a:lnTo>
                        <a:pt x="0" y="10"/>
                      </a:lnTo>
                      <a:lnTo>
                        <a:pt x="0" y="9"/>
                      </a:lnTo>
                      <a:lnTo>
                        <a:pt x="0" y="9"/>
                      </a:lnTo>
                      <a:lnTo>
                        <a:pt x="0" y="0"/>
                      </a:lnTo>
                      <a:lnTo>
                        <a:pt x="0"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0" name="Freeform 440"/>
                <p:cNvSpPr>
                  <a:spLocks/>
                </p:cNvSpPr>
                <p:nvPr/>
              </p:nvSpPr>
              <p:spPr bwMode="auto">
                <a:xfrm>
                  <a:off x="3388" y="1714"/>
                  <a:ext cx="15" cy="10"/>
                </a:xfrm>
                <a:custGeom>
                  <a:avLst/>
                  <a:gdLst>
                    <a:gd name="T0" fmla="*/ 1 w 15"/>
                    <a:gd name="T1" fmla="*/ 0 h 10"/>
                    <a:gd name="T2" fmla="*/ 15 w 15"/>
                    <a:gd name="T3" fmla="*/ 0 h 10"/>
                    <a:gd name="T4" fmla="*/ 15 w 15"/>
                    <a:gd name="T5" fmla="*/ 0 h 10"/>
                    <a:gd name="T6" fmla="*/ 15 w 15"/>
                    <a:gd name="T7" fmla="*/ 9 h 10"/>
                    <a:gd name="T8" fmla="*/ 15 w 15"/>
                    <a:gd name="T9" fmla="*/ 9 h 10"/>
                    <a:gd name="T10" fmla="*/ 15 w 15"/>
                    <a:gd name="T11" fmla="*/ 10 h 10"/>
                    <a:gd name="T12" fmla="*/ 1 w 15"/>
                    <a:gd name="T13" fmla="*/ 10 h 10"/>
                    <a:gd name="T14" fmla="*/ 1 w 15"/>
                    <a:gd name="T15" fmla="*/ 10 h 10"/>
                    <a:gd name="T16" fmla="*/ 0 w 15"/>
                    <a:gd name="T17" fmla="*/ 9 h 10"/>
                    <a:gd name="T18" fmla="*/ 0 w 15"/>
                    <a:gd name="T19" fmla="*/ 9 h 10"/>
                    <a:gd name="T20" fmla="*/ 0 w 15"/>
                    <a:gd name="T21" fmla="*/ 0 h 10"/>
                    <a:gd name="T22" fmla="*/ 1 w 15"/>
                    <a:gd name="T23" fmla="*/ 0 h 10"/>
                    <a:gd name="T24" fmla="*/ 1 w 15"/>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 y="0"/>
                      </a:moveTo>
                      <a:lnTo>
                        <a:pt x="15" y="0"/>
                      </a:lnTo>
                      <a:lnTo>
                        <a:pt x="15" y="0"/>
                      </a:lnTo>
                      <a:lnTo>
                        <a:pt x="15" y="9"/>
                      </a:lnTo>
                      <a:lnTo>
                        <a:pt x="15" y="9"/>
                      </a:lnTo>
                      <a:lnTo>
                        <a:pt x="15" y="10"/>
                      </a:lnTo>
                      <a:lnTo>
                        <a:pt x="1" y="10"/>
                      </a:lnTo>
                      <a:lnTo>
                        <a:pt x="1" y="10"/>
                      </a:lnTo>
                      <a:lnTo>
                        <a:pt x="0" y="9"/>
                      </a:lnTo>
                      <a:lnTo>
                        <a:pt x="0" y="9"/>
                      </a:lnTo>
                      <a:lnTo>
                        <a:pt x="0" y="0"/>
                      </a:lnTo>
                      <a:lnTo>
                        <a:pt x="1" y="0"/>
                      </a:lnTo>
                      <a:lnTo>
                        <a:pt x="1"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1" name="Rectangle 441"/>
                <p:cNvSpPr>
                  <a:spLocks noChangeArrowheads="1"/>
                </p:cNvSpPr>
                <p:nvPr/>
              </p:nvSpPr>
              <p:spPr bwMode="auto">
                <a:xfrm>
                  <a:off x="3423" y="1716"/>
                  <a:ext cx="5"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2" name="Rectangle 442"/>
                <p:cNvSpPr>
                  <a:spLocks noChangeArrowheads="1"/>
                </p:cNvSpPr>
                <p:nvPr/>
              </p:nvSpPr>
              <p:spPr bwMode="auto">
                <a:xfrm>
                  <a:off x="3407" y="1716"/>
                  <a:ext cx="3"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3" name="Rectangle 443"/>
                <p:cNvSpPr>
                  <a:spLocks noChangeArrowheads="1"/>
                </p:cNvSpPr>
                <p:nvPr/>
              </p:nvSpPr>
              <p:spPr bwMode="auto">
                <a:xfrm>
                  <a:off x="3390" y="1716"/>
                  <a:ext cx="4" cy="1"/>
                </a:xfrm>
                <a:prstGeom prst="rect">
                  <a:avLst/>
                </a:prstGeom>
                <a:solidFill>
                  <a:srgbClr val="7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404" name="Rectangle 444"/>
                <p:cNvSpPr>
                  <a:spLocks noChangeArrowheads="1"/>
                </p:cNvSpPr>
                <p:nvPr/>
              </p:nvSpPr>
              <p:spPr bwMode="auto">
                <a:xfrm>
                  <a:off x="3423" y="1716"/>
                  <a:ext cx="6"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5" name="Rectangle 445"/>
                <p:cNvSpPr>
                  <a:spLocks noChangeArrowheads="1"/>
                </p:cNvSpPr>
                <p:nvPr/>
              </p:nvSpPr>
              <p:spPr bwMode="auto">
                <a:xfrm>
                  <a:off x="3407" y="1716"/>
                  <a:ext cx="4"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6" name="Rectangle 446"/>
                <p:cNvSpPr>
                  <a:spLocks noChangeArrowheads="1"/>
                </p:cNvSpPr>
                <p:nvPr/>
              </p:nvSpPr>
              <p:spPr bwMode="auto">
                <a:xfrm>
                  <a:off x="3390" y="1716"/>
                  <a:ext cx="5" cy="1"/>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07" name="Freeform 447"/>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8" name="Freeform 448"/>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09" name="Freeform 449"/>
                <p:cNvSpPr>
                  <a:spLocks/>
                </p:cNvSpPr>
                <p:nvPr/>
              </p:nvSpPr>
              <p:spPr bwMode="auto">
                <a:xfrm>
                  <a:off x="3343" y="1725"/>
                  <a:ext cx="39" cy="14"/>
                </a:xfrm>
                <a:custGeom>
                  <a:avLst/>
                  <a:gdLst>
                    <a:gd name="T0" fmla="*/ 0 w 39"/>
                    <a:gd name="T1" fmla="*/ 3 h 14"/>
                    <a:gd name="T2" fmla="*/ 0 w 39"/>
                    <a:gd name="T3" fmla="*/ 3 h 14"/>
                    <a:gd name="T4" fmla="*/ 2 w 39"/>
                    <a:gd name="T5" fmla="*/ 3 h 14"/>
                    <a:gd name="T6" fmla="*/ 2 w 39"/>
                    <a:gd name="T7" fmla="*/ 2 h 14"/>
                    <a:gd name="T8" fmla="*/ 3 w 39"/>
                    <a:gd name="T9" fmla="*/ 2 h 14"/>
                    <a:gd name="T10" fmla="*/ 4 w 39"/>
                    <a:gd name="T11" fmla="*/ 1 h 14"/>
                    <a:gd name="T12" fmla="*/ 4 w 39"/>
                    <a:gd name="T13" fmla="*/ 0 h 14"/>
                    <a:gd name="T14" fmla="*/ 4 w 39"/>
                    <a:gd name="T15" fmla="*/ 0 h 14"/>
                    <a:gd name="T16" fmla="*/ 5 w 39"/>
                    <a:gd name="T17" fmla="*/ 1 h 14"/>
                    <a:gd name="T18" fmla="*/ 8 w 39"/>
                    <a:gd name="T19" fmla="*/ 1 h 14"/>
                    <a:gd name="T20" fmla="*/ 9 w 39"/>
                    <a:gd name="T21" fmla="*/ 1 h 14"/>
                    <a:gd name="T22" fmla="*/ 11 w 39"/>
                    <a:gd name="T23" fmla="*/ 0 h 14"/>
                    <a:gd name="T24" fmla="*/ 11 w 39"/>
                    <a:gd name="T25" fmla="*/ 0 h 14"/>
                    <a:gd name="T26" fmla="*/ 12 w 39"/>
                    <a:gd name="T27" fmla="*/ 0 h 14"/>
                    <a:gd name="T28" fmla="*/ 12 w 39"/>
                    <a:gd name="T29" fmla="*/ 1 h 14"/>
                    <a:gd name="T30" fmla="*/ 12 w 39"/>
                    <a:gd name="T31" fmla="*/ 2 h 14"/>
                    <a:gd name="T32" fmla="*/ 16 w 39"/>
                    <a:gd name="T33" fmla="*/ 2 h 14"/>
                    <a:gd name="T34" fmla="*/ 16 w 39"/>
                    <a:gd name="T35" fmla="*/ 1 h 14"/>
                    <a:gd name="T36" fmla="*/ 16 w 39"/>
                    <a:gd name="T37" fmla="*/ 1 h 14"/>
                    <a:gd name="T38" fmla="*/ 16 w 39"/>
                    <a:gd name="T39" fmla="*/ 0 h 14"/>
                    <a:gd name="T40" fmla="*/ 17 w 39"/>
                    <a:gd name="T41" fmla="*/ 0 h 14"/>
                    <a:gd name="T42" fmla="*/ 18 w 39"/>
                    <a:gd name="T43" fmla="*/ 1 h 14"/>
                    <a:gd name="T44" fmla="*/ 20 w 39"/>
                    <a:gd name="T45" fmla="*/ 1 h 14"/>
                    <a:gd name="T46" fmla="*/ 22 w 39"/>
                    <a:gd name="T47" fmla="*/ 1 h 14"/>
                    <a:gd name="T48" fmla="*/ 24 w 39"/>
                    <a:gd name="T49" fmla="*/ 0 h 14"/>
                    <a:gd name="T50" fmla="*/ 24 w 39"/>
                    <a:gd name="T51" fmla="*/ 1 h 14"/>
                    <a:gd name="T52" fmla="*/ 25 w 39"/>
                    <a:gd name="T53" fmla="*/ 2 h 14"/>
                    <a:gd name="T54" fmla="*/ 27 w 39"/>
                    <a:gd name="T55" fmla="*/ 2 h 14"/>
                    <a:gd name="T56" fmla="*/ 29 w 39"/>
                    <a:gd name="T57" fmla="*/ 1 h 14"/>
                    <a:gd name="T58" fmla="*/ 29 w 39"/>
                    <a:gd name="T59" fmla="*/ 0 h 14"/>
                    <a:gd name="T60" fmla="*/ 30 w 39"/>
                    <a:gd name="T61" fmla="*/ 0 h 14"/>
                    <a:gd name="T62" fmla="*/ 31 w 39"/>
                    <a:gd name="T63" fmla="*/ 0 h 14"/>
                    <a:gd name="T64" fmla="*/ 32 w 39"/>
                    <a:gd name="T65" fmla="*/ 0 h 14"/>
                    <a:gd name="T66" fmla="*/ 34 w 39"/>
                    <a:gd name="T67" fmla="*/ 0 h 14"/>
                    <a:gd name="T68" fmla="*/ 36 w 39"/>
                    <a:gd name="T69" fmla="*/ 0 h 14"/>
                    <a:gd name="T70" fmla="*/ 37 w 39"/>
                    <a:gd name="T71" fmla="*/ 0 h 14"/>
                    <a:gd name="T72" fmla="*/ 37 w 39"/>
                    <a:gd name="T73" fmla="*/ 0 h 14"/>
                    <a:gd name="T74" fmla="*/ 37 w 39"/>
                    <a:gd name="T75" fmla="*/ 1 h 14"/>
                    <a:gd name="T76" fmla="*/ 38 w 39"/>
                    <a:gd name="T77" fmla="*/ 2 h 14"/>
                    <a:gd name="T78" fmla="*/ 38 w 39"/>
                    <a:gd name="T79" fmla="*/ 2 h 14"/>
                    <a:gd name="T80" fmla="*/ 39 w 39"/>
                    <a:gd name="T81" fmla="*/ 3 h 14"/>
                    <a:gd name="T82" fmla="*/ 39 w 39"/>
                    <a:gd name="T83" fmla="*/ 3 h 14"/>
                    <a:gd name="T84" fmla="*/ 39 w 39"/>
                    <a:gd name="T85" fmla="*/ 3 h 14"/>
                    <a:gd name="T86" fmla="*/ 39 w 39"/>
                    <a:gd name="T87" fmla="*/ 13 h 14"/>
                    <a:gd name="T88" fmla="*/ 39 w 39"/>
                    <a:gd name="T89" fmla="*/ 13 h 14"/>
                    <a:gd name="T90" fmla="*/ 39 w 39"/>
                    <a:gd name="T91" fmla="*/ 13 h 14"/>
                    <a:gd name="T92" fmla="*/ 38 w 39"/>
                    <a:gd name="T93" fmla="*/ 14 h 14"/>
                    <a:gd name="T94" fmla="*/ 2 w 39"/>
                    <a:gd name="T95" fmla="*/ 14 h 14"/>
                    <a:gd name="T96" fmla="*/ 2 w 39"/>
                    <a:gd name="T97" fmla="*/ 14 h 14"/>
                    <a:gd name="T98" fmla="*/ 0 w 39"/>
                    <a:gd name="T99" fmla="*/ 13 h 14"/>
                    <a:gd name="T100" fmla="*/ 0 w 39"/>
                    <a:gd name="T101" fmla="*/ 13 h 14"/>
                    <a:gd name="T102" fmla="*/ 0 w 39"/>
                    <a:gd name="T103" fmla="*/ 13 h 14"/>
                    <a:gd name="T104" fmla="*/ 0 w 39"/>
                    <a:gd name="T10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 h="14">
                      <a:moveTo>
                        <a:pt x="0" y="3"/>
                      </a:move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0" name="Freeform 450"/>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2 h 10"/>
                    <a:gd name="T8" fmla="*/ 2 w 39"/>
                    <a:gd name="T9" fmla="*/ 2 h 10"/>
                    <a:gd name="T10" fmla="*/ 3 w 39"/>
                    <a:gd name="T11" fmla="*/ 2 h 10"/>
                    <a:gd name="T12" fmla="*/ 3 w 39"/>
                    <a:gd name="T13" fmla="*/ 0 h 10"/>
                    <a:gd name="T14" fmla="*/ 3 w 39"/>
                    <a:gd name="T15" fmla="*/ 0 h 10"/>
                    <a:gd name="T16" fmla="*/ 4 w 39"/>
                    <a:gd name="T17" fmla="*/ 0 h 10"/>
                    <a:gd name="T18" fmla="*/ 5 w 39"/>
                    <a:gd name="T19" fmla="*/ 0 h 10"/>
                    <a:gd name="T20" fmla="*/ 6 w 39"/>
                    <a:gd name="T21" fmla="*/ 0 h 10"/>
                    <a:gd name="T22" fmla="*/ 9 w 39"/>
                    <a:gd name="T23" fmla="*/ 0 h 10"/>
                    <a:gd name="T24" fmla="*/ 10 w 39"/>
                    <a:gd name="T25" fmla="*/ 0 h 10"/>
                    <a:gd name="T26" fmla="*/ 11 w 39"/>
                    <a:gd name="T27" fmla="*/ 0 h 10"/>
                    <a:gd name="T28" fmla="*/ 11 w 39"/>
                    <a:gd name="T29" fmla="*/ 0 h 10"/>
                    <a:gd name="T30" fmla="*/ 11 w 39"/>
                    <a:gd name="T31" fmla="*/ 0 h 10"/>
                    <a:gd name="T32" fmla="*/ 12 w 39"/>
                    <a:gd name="T33" fmla="*/ 2 h 10"/>
                    <a:gd name="T34" fmla="*/ 16 w 39"/>
                    <a:gd name="T35" fmla="*/ 2 h 10"/>
                    <a:gd name="T36" fmla="*/ 16 w 39"/>
                    <a:gd name="T37" fmla="*/ 0 h 10"/>
                    <a:gd name="T38" fmla="*/ 16 w 39"/>
                    <a:gd name="T39" fmla="*/ 0 h 10"/>
                    <a:gd name="T40" fmla="*/ 16 w 39"/>
                    <a:gd name="T41" fmla="*/ 0 h 10"/>
                    <a:gd name="T42" fmla="*/ 18 w 39"/>
                    <a:gd name="T43" fmla="*/ 0 h 10"/>
                    <a:gd name="T44" fmla="*/ 20 w 39"/>
                    <a:gd name="T45" fmla="*/ 0 h 10"/>
                    <a:gd name="T46" fmla="*/ 22 w 39"/>
                    <a:gd name="T47" fmla="*/ 0 h 10"/>
                    <a:gd name="T48" fmla="*/ 24 w 39"/>
                    <a:gd name="T49" fmla="*/ 0 h 10"/>
                    <a:gd name="T50" fmla="*/ 24 w 39"/>
                    <a:gd name="T51" fmla="*/ 0 h 10"/>
                    <a:gd name="T52" fmla="*/ 24 w 39"/>
                    <a:gd name="T53" fmla="*/ 0 h 10"/>
                    <a:gd name="T54" fmla="*/ 24 w 39"/>
                    <a:gd name="T55" fmla="*/ 2 h 10"/>
                    <a:gd name="T56" fmla="*/ 27 w 39"/>
                    <a:gd name="T57" fmla="*/ 2 h 10"/>
                    <a:gd name="T58" fmla="*/ 29 w 39"/>
                    <a:gd name="T59" fmla="*/ 0 h 10"/>
                    <a:gd name="T60" fmla="*/ 29 w 39"/>
                    <a:gd name="T61" fmla="*/ 0 h 10"/>
                    <a:gd name="T62" fmla="*/ 29 w 39"/>
                    <a:gd name="T63" fmla="*/ 0 h 10"/>
                    <a:gd name="T64" fmla="*/ 31 w 39"/>
                    <a:gd name="T65" fmla="*/ 0 h 10"/>
                    <a:gd name="T66" fmla="*/ 32 w 39"/>
                    <a:gd name="T67" fmla="*/ 0 h 10"/>
                    <a:gd name="T68" fmla="*/ 34 w 39"/>
                    <a:gd name="T69" fmla="*/ 0 h 10"/>
                    <a:gd name="T70" fmla="*/ 36 w 39"/>
                    <a:gd name="T71" fmla="*/ 0 h 10"/>
                    <a:gd name="T72" fmla="*/ 37 w 39"/>
                    <a:gd name="T73" fmla="*/ 0 h 10"/>
                    <a:gd name="T74" fmla="*/ 37 w 39"/>
                    <a:gd name="T75" fmla="*/ 2 h 10"/>
                    <a:gd name="T76" fmla="*/ 38 w 39"/>
                    <a:gd name="T77" fmla="*/ 2 h 10"/>
                    <a:gd name="T78" fmla="*/ 39 w 39"/>
                    <a:gd name="T79" fmla="*/ 2 h 10"/>
                    <a:gd name="T80" fmla="*/ 39 w 39"/>
                    <a:gd name="T81" fmla="*/ 3 h 10"/>
                    <a:gd name="T82" fmla="*/ 39 w 39"/>
                    <a:gd name="T83" fmla="*/ 9 h 10"/>
                    <a:gd name="T84" fmla="*/ 38 w 39"/>
                    <a:gd name="T85" fmla="*/ 10 h 10"/>
                    <a:gd name="T86" fmla="*/ 38 w 39"/>
                    <a:gd name="T87" fmla="*/ 10 h 10"/>
                    <a:gd name="T88" fmla="*/ 2 w 39"/>
                    <a:gd name="T89" fmla="*/ 10 h 10"/>
                    <a:gd name="T90" fmla="*/ 0 w 39"/>
                    <a:gd name="T91" fmla="*/ 10 h 10"/>
                    <a:gd name="T92" fmla="*/ 0 w 39"/>
                    <a:gd name="T93" fmla="*/ 10 h 10"/>
                    <a:gd name="T94" fmla="*/ 0 w 39"/>
                    <a:gd name="T95" fmla="*/ 9 h 10"/>
                    <a:gd name="T96" fmla="*/ 0 w 39"/>
                    <a:gd name="T97" fmla="*/ 9 h 10"/>
                    <a:gd name="T98" fmla="*/ 0 w 39"/>
                    <a:gd name="T99"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10">
                      <a:moveTo>
                        <a:pt x="0" y="3"/>
                      </a:move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1" name="Freeform 451"/>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2" name="Freeform 452"/>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3" name="Freeform 453"/>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4" name="Freeform 454"/>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5" name="Freeform 455"/>
                <p:cNvSpPr>
                  <a:spLocks/>
                </p:cNvSpPr>
                <p:nvPr/>
              </p:nvSpPr>
              <p:spPr bwMode="auto">
                <a:xfrm>
                  <a:off x="3151" y="1725"/>
                  <a:ext cx="190" cy="27"/>
                </a:xfrm>
                <a:custGeom>
                  <a:avLst/>
                  <a:gdLst>
                    <a:gd name="T0" fmla="*/ 0 w 190"/>
                    <a:gd name="T1" fmla="*/ 2 h 27"/>
                    <a:gd name="T2" fmla="*/ 3 w 190"/>
                    <a:gd name="T3" fmla="*/ 0 h 27"/>
                    <a:gd name="T4" fmla="*/ 9 w 190"/>
                    <a:gd name="T5" fmla="*/ 0 h 27"/>
                    <a:gd name="T6" fmla="*/ 13 w 190"/>
                    <a:gd name="T7" fmla="*/ 2 h 27"/>
                    <a:gd name="T8" fmla="*/ 16 w 190"/>
                    <a:gd name="T9" fmla="*/ 0 h 27"/>
                    <a:gd name="T10" fmla="*/ 23 w 190"/>
                    <a:gd name="T11" fmla="*/ 0 h 27"/>
                    <a:gd name="T12" fmla="*/ 28 w 190"/>
                    <a:gd name="T13" fmla="*/ 2 h 27"/>
                    <a:gd name="T14" fmla="*/ 29 w 190"/>
                    <a:gd name="T15" fmla="*/ 0 h 27"/>
                    <a:gd name="T16" fmla="*/ 36 w 190"/>
                    <a:gd name="T17" fmla="*/ 0 h 27"/>
                    <a:gd name="T18" fmla="*/ 37 w 190"/>
                    <a:gd name="T19" fmla="*/ 2 h 27"/>
                    <a:gd name="T20" fmla="*/ 42 w 190"/>
                    <a:gd name="T21" fmla="*/ 0 h 27"/>
                    <a:gd name="T22" fmla="*/ 49 w 190"/>
                    <a:gd name="T23" fmla="*/ 0 h 27"/>
                    <a:gd name="T24" fmla="*/ 52 w 190"/>
                    <a:gd name="T25" fmla="*/ 2 h 27"/>
                    <a:gd name="T26" fmla="*/ 55 w 190"/>
                    <a:gd name="T27" fmla="*/ 0 h 27"/>
                    <a:gd name="T28" fmla="*/ 60 w 190"/>
                    <a:gd name="T29" fmla="*/ 0 h 27"/>
                    <a:gd name="T30" fmla="*/ 63 w 190"/>
                    <a:gd name="T31" fmla="*/ 2 h 27"/>
                    <a:gd name="T32" fmla="*/ 66 w 190"/>
                    <a:gd name="T33" fmla="*/ 0 h 27"/>
                    <a:gd name="T34" fmla="*/ 73 w 190"/>
                    <a:gd name="T35" fmla="*/ 0 h 27"/>
                    <a:gd name="T36" fmla="*/ 77 w 190"/>
                    <a:gd name="T37" fmla="*/ 2 h 27"/>
                    <a:gd name="T38" fmla="*/ 79 w 190"/>
                    <a:gd name="T39" fmla="*/ 0 h 27"/>
                    <a:gd name="T40" fmla="*/ 85 w 190"/>
                    <a:gd name="T41" fmla="*/ 0 h 27"/>
                    <a:gd name="T42" fmla="*/ 90 w 190"/>
                    <a:gd name="T43" fmla="*/ 2 h 27"/>
                    <a:gd name="T44" fmla="*/ 93 w 190"/>
                    <a:gd name="T45" fmla="*/ 0 h 27"/>
                    <a:gd name="T46" fmla="*/ 99 w 190"/>
                    <a:gd name="T47" fmla="*/ 0 h 27"/>
                    <a:gd name="T48" fmla="*/ 104 w 190"/>
                    <a:gd name="T49" fmla="*/ 1 h 27"/>
                    <a:gd name="T50" fmla="*/ 106 w 190"/>
                    <a:gd name="T51" fmla="*/ 0 h 27"/>
                    <a:gd name="T52" fmla="*/ 111 w 190"/>
                    <a:gd name="T53" fmla="*/ 0 h 27"/>
                    <a:gd name="T54" fmla="*/ 115 w 190"/>
                    <a:gd name="T55" fmla="*/ 1 h 27"/>
                    <a:gd name="T56" fmla="*/ 118 w 190"/>
                    <a:gd name="T57" fmla="*/ 0 h 27"/>
                    <a:gd name="T58" fmla="*/ 124 w 190"/>
                    <a:gd name="T59" fmla="*/ 0 h 27"/>
                    <a:gd name="T60" fmla="*/ 128 w 190"/>
                    <a:gd name="T61" fmla="*/ 2 h 27"/>
                    <a:gd name="T62" fmla="*/ 131 w 190"/>
                    <a:gd name="T63" fmla="*/ 0 h 27"/>
                    <a:gd name="T64" fmla="*/ 136 w 190"/>
                    <a:gd name="T65" fmla="*/ 0 h 27"/>
                    <a:gd name="T66" fmla="*/ 141 w 190"/>
                    <a:gd name="T67" fmla="*/ 1 h 27"/>
                    <a:gd name="T68" fmla="*/ 145 w 190"/>
                    <a:gd name="T69" fmla="*/ 0 h 27"/>
                    <a:gd name="T70" fmla="*/ 149 w 190"/>
                    <a:gd name="T71" fmla="*/ 0 h 27"/>
                    <a:gd name="T72" fmla="*/ 154 w 190"/>
                    <a:gd name="T73" fmla="*/ 1 h 27"/>
                    <a:gd name="T74" fmla="*/ 157 w 190"/>
                    <a:gd name="T75" fmla="*/ 0 h 27"/>
                    <a:gd name="T76" fmla="*/ 162 w 190"/>
                    <a:gd name="T77" fmla="*/ 1 h 27"/>
                    <a:gd name="T78" fmla="*/ 166 w 190"/>
                    <a:gd name="T79" fmla="*/ 0 h 27"/>
                    <a:gd name="T80" fmla="*/ 174 w 190"/>
                    <a:gd name="T81" fmla="*/ 0 h 27"/>
                    <a:gd name="T82" fmla="*/ 184 w 190"/>
                    <a:gd name="T83" fmla="*/ 0 h 27"/>
                    <a:gd name="T84" fmla="*/ 188 w 190"/>
                    <a:gd name="T85" fmla="*/ 2 h 27"/>
                    <a:gd name="T86" fmla="*/ 190 w 190"/>
                    <a:gd name="T87" fmla="*/ 3 h 27"/>
                    <a:gd name="T88" fmla="*/ 189 w 190"/>
                    <a:gd name="T89" fmla="*/ 27 h 27"/>
                    <a:gd name="T90" fmla="*/ 160 w 190"/>
                    <a:gd name="T91" fmla="*/ 23 h 27"/>
                    <a:gd name="T92" fmla="*/ 21 w 190"/>
                    <a:gd name="T93" fmla="*/ 23 h 27"/>
                    <a:gd name="T94" fmla="*/ 0 w 190"/>
                    <a:gd name="T9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7">
                      <a:moveTo>
                        <a:pt x="0" y="3"/>
                      </a:move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16" name="Freeform 456"/>
                <p:cNvSpPr>
                  <a:spLocks/>
                </p:cNvSpPr>
                <p:nvPr/>
              </p:nvSpPr>
              <p:spPr bwMode="auto">
                <a:xfrm>
                  <a:off x="3388" y="1726"/>
                  <a:ext cx="51" cy="27"/>
                </a:xfrm>
                <a:custGeom>
                  <a:avLst/>
                  <a:gdLst>
                    <a:gd name="T0" fmla="*/ 2 w 51"/>
                    <a:gd name="T1" fmla="*/ 1 h 27"/>
                    <a:gd name="T2" fmla="*/ 3 w 51"/>
                    <a:gd name="T3" fmla="*/ 0 h 27"/>
                    <a:gd name="T4" fmla="*/ 6 w 51"/>
                    <a:gd name="T5" fmla="*/ 1 h 27"/>
                    <a:gd name="T6" fmla="*/ 9 w 51"/>
                    <a:gd name="T7" fmla="*/ 1 h 27"/>
                    <a:gd name="T8" fmla="*/ 10 w 51"/>
                    <a:gd name="T9" fmla="*/ 0 h 27"/>
                    <a:gd name="T10" fmla="*/ 12 w 51"/>
                    <a:gd name="T11" fmla="*/ 2 h 27"/>
                    <a:gd name="T12" fmla="*/ 15 w 51"/>
                    <a:gd name="T13" fmla="*/ 1 h 27"/>
                    <a:gd name="T14" fmla="*/ 17 w 51"/>
                    <a:gd name="T15" fmla="*/ 1 h 27"/>
                    <a:gd name="T16" fmla="*/ 21 w 51"/>
                    <a:gd name="T17" fmla="*/ 1 h 27"/>
                    <a:gd name="T18" fmla="*/ 23 w 51"/>
                    <a:gd name="T19" fmla="*/ 0 h 27"/>
                    <a:gd name="T20" fmla="*/ 24 w 51"/>
                    <a:gd name="T21" fmla="*/ 2 h 27"/>
                    <a:gd name="T22" fmla="*/ 27 w 51"/>
                    <a:gd name="T23" fmla="*/ 1 h 27"/>
                    <a:gd name="T24" fmla="*/ 28 w 51"/>
                    <a:gd name="T25" fmla="*/ 0 h 27"/>
                    <a:gd name="T26" fmla="*/ 29 w 51"/>
                    <a:gd name="T27" fmla="*/ 0 h 27"/>
                    <a:gd name="T28" fmla="*/ 33 w 51"/>
                    <a:gd name="T29" fmla="*/ 1 h 27"/>
                    <a:gd name="T30" fmla="*/ 36 w 51"/>
                    <a:gd name="T31" fmla="*/ 0 h 27"/>
                    <a:gd name="T32" fmla="*/ 36 w 51"/>
                    <a:gd name="T33" fmla="*/ 1 h 27"/>
                    <a:gd name="T34" fmla="*/ 37 w 51"/>
                    <a:gd name="T35" fmla="*/ 2 h 27"/>
                    <a:gd name="T36" fmla="*/ 40 w 51"/>
                    <a:gd name="T37" fmla="*/ 1 h 27"/>
                    <a:gd name="T38" fmla="*/ 41 w 51"/>
                    <a:gd name="T39" fmla="*/ 0 h 27"/>
                    <a:gd name="T40" fmla="*/ 44 w 51"/>
                    <a:gd name="T41" fmla="*/ 1 h 27"/>
                    <a:gd name="T42" fmla="*/ 48 w 51"/>
                    <a:gd name="T43" fmla="*/ 0 h 27"/>
                    <a:gd name="T44" fmla="*/ 49 w 51"/>
                    <a:gd name="T45" fmla="*/ 2 h 27"/>
                    <a:gd name="T46" fmla="*/ 51 w 51"/>
                    <a:gd name="T47" fmla="*/ 2 h 27"/>
                    <a:gd name="T48" fmla="*/ 51 w 51"/>
                    <a:gd name="T49" fmla="*/ 4 h 27"/>
                    <a:gd name="T50" fmla="*/ 51 w 51"/>
                    <a:gd name="T51" fmla="*/ 26 h 27"/>
                    <a:gd name="T52" fmla="*/ 50 w 51"/>
                    <a:gd name="T53" fmla="*/ 27 h 27"/>
                    <a:gd name="T54" fmla="*/ 2 w 51"/>
                    <a:gd name="T55" fmla="*/ 27 h 27"/>
                    <a:gd name="T56" fmla="*/ 1 w 51"/>
                    <a:gd name="T57" fmla="*/ 26 h 27"/>
                    <a:gd name="T58" fmla="*/ 0 w 51"/>
                    <a:gd name="T59" fmla="*/ 26 h 27"/>
                    <a:gd name="T60" fmla="*/ 0 w 51"/>
                    <a:gd name="T61" fmla="*/ 3 h 27"/>
                    <a:gd name="T62" fmla="*/ 1 w 51"/>
                    <a:gd name="T63"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27">
                      <a:moveTo>
                        <a:pt x="2" y="2"/>
                      </a:moveTo>
                      <a:lnTo>
                        <a:pt x="2" y="1"/>
                      </a:lnTo>
                      <a:lnTo>
                        <a:pt x="2" y="0"/>
                      </a:lnTo>
                      <a:lnTo>
                        <a:pt x="3" y="0"/>
                      </a:lnTo>
                      <a:lnTo>
                        <a:pt x="3" y="0"/>
                      </a:lnTo>
                      <a:lnTo>
                        <a:pt x="6" y="1"/>
                      </a:lnTo>
                      <a:lnTo>
                        <a:pt x="7" y="1"/>
                      </a:lnTo>
                      <a:lnTo>
                        <a:pt x="9" y="1"/>
                      </a:lnTo>
                      <a:lnTo>
                        <a:pt x="10" y="0"/>
                      </a:lnTo>
                      <a:lnTo>
                        <a:pt x="10" y="0"/>
                      </a:lnTo>
                      <a:lnTo>
                        <a:pt x="10" y="1"/>
                      </a:lnTo>
                      <a:lnTo>
                        <a:pt x="12" y="2"/>
                      </a:lnTo>
                      <a:lnTo>
                        <a:pt x="14" y="2"/>
                      </a:lnTo>
                      <a:lnTo>
                        <a:pt x="15" y="1"/>
                      </a:lnTo>
                      <a:lnTo>
                        <a:pt x="16" y="0"/>
                      </a:lnTo>
                      <a:lnTo>
                        <a:pt x="17" y="1"/>
                      </a:lnTo>
                      <a:lnTo>
                        <a:pt x="20" y="1"/>
                      </a:lnTo>
                      <a:lnTo>
                        <a:pt x="21" y="1"/>
                      </a:lnTo>
                      <a:lnTo>
                        <a:pt x="23" y="0"/>
                      </a:lnTo>
                      <a:lnTo>
                        <a:pt x="23" y="0"/>
                      </a:lnTo>
                      <a:lnTo>
                        <a:pt x="23" y="1"/>
                      </a:lnTo>
                      <a:lnTo>
                        <a:pt x="24" y="2"/>
                      </a:lnTo>
                      <a:lnTo>
                        <a:pt x="27" y="2"/>
                      </a:lnTo>
                      <a:lnTo>
                        <a:pt x="27" y="1"/>
                      </a:lnTo>
                      <a:lnTo>
                        <a:pt x="28" y="1"/>
                      </a:lnTo>
                      <a:lnTo>
                        <a:pt x="28" y="0"/>
                      </a:lnTo>
                      <a:lnTo>
                        <a:pt x="28" y="0"/>
                      </a:lnTo>
                      <a:lnTo>
                        <a:pt x="29" y="0"/>
                      </a:lnTo>
                      <a:lnTo>
                        <a:pt x="30" y="1"/>
                      </a:lnTo>
                      <a:lnTo>
                        <a:pt x="33" y="1"/>
                      </a:lnTo>
                      <a:lnTo>
                        <a:pt x="34" y="1"/>
                      </a:lnTo>
                      <a:lnTo>
                        <a:pt x="36" y="0"/>
                      </a:lnTo>
                      <a:lnTo>
                        <a:pt x="36" y="0"/>
                      </a:lnTo>
                      <a:lnTo>
                        <a:pt x="36" y="1"/>
                      </a:lnTo>
                      <a:lnTo>
                        <a:pt x="36" y="1"/>
                      </a:lnTo>
                      <a:lnTo>
                        <a:pt x="37" y="2"/>
                      </a:lnTo>
                      <a:lnTo>
                        <a:pt x="40" y="2"/>
                      </a:lnTo>
                      <a:lnTo>
                        <a:pt x="40" y="1"/>
                      </a:lnTo>
                      <a:lnTo>
                        <a:pt x="40" y="0"/>
                      </a:lnTo>
                      <a:lnTo>
                        <a:pt x="41" y="0"/>
                      </a:lnTo>
                      <a:lnTo>
                        <a:pt x="43" y="1"/>
                      </a:lnTo>
                      <a:lnTo>
                        <a:pt x="44" y="1"/>
                      </a:lnTo>
                      <a:lnTo>
                        <a:pt x="47" y="1"/>
                      </a:lnTo>
                      <a:lnTo>
                        <a:pt x="48" y="0"/>
                      </a:lnTo>
                      <a:lnTo>
                        <a:pt x="49" y="1"/>
                      </a:lnTo>
                      <a:lnTo>
                        <a:pt x="49" y="2"/>
                      </a:lnTo>
                      <a:lnTo>
                        <a:pt x="50" y="2"/>
                      </a:lnTo>
                      <a:lnTo>
                        <a:pt x="51" y="2"/>
                      </a:lnTo>
                      <a:lnTo>
                        <a:pt x="51" y="3"/>
                      </a:lnTo>
                      <a:lnTo>
                        <a:pt x="51" y="4"/>
                      </a:lnTo>
                      <a:lnTo>
                        <a:pt x="51" y="26"/>
                      </a:lnTo>
                      <a:lnTo>
                        <a:pt x="51" y="26"/>
                      </a:lnTo>
                      <a:lnTo>
                        <a:pt x="51" y="26"/>
                      </a:lnTo>
                      <a:lnTo>
                        <a:pt x="50" y="27"/>
                      </a:lnTo>
                      <a:lnTo>
                        <a:pt x="50" y="27"/>
                      </a:lnTo>
                      <a:lnTo>
                        <a:pt x="2" y="27"/>
                      </a:lnTo>
                      <a:lnTo>
                        <a:pt x="1" y="27"/>
                      </a:lnTo>
                      <a:lnTo>
                        <a:pt x="1" y="26"/>
                      </a:lnTo>
                      <a:lnTo>
                        <a:pt x="0" y="26"/>
                      </a:lnTo>
                      <a:lnTo>
                        <a:pt x="0" y="26"/>
                      </a:lnTo>
                      <a:lnTo>
                        <a:pt x="0" y="4"/>
                      </a:lnTo>
                      <a:lnTo>
                        <a:pt x="0" y="3"/>
                      </a:lnTo>
                      <a:lnTo>
                        <a:pt x="1" y="2"/>
                      </a:lnTo>
                      <a:lnTo>
                        <a:pt x="1" y="2"/>
                      </a:lnTo>
                      <a:lnTo>
                        <a:pt x="2" y="2"/>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7" name="Freeform 457"/>
                <p:cNvSpPr>
                  <a:spLocks/>
                </p:cNvSpPr>
                <p:nvPr/>
              </p:nvSpPr>
              <p:spPr bwMode="auto">
                <a:xfrm>
                  <a:off x="3343" y="1739"/>
                  <a:ext cx="39" cy="14"/>
                </a:xfrm>
                <a:custGeom>
                  <a:avLst/>
                  <a:gdLst>
                    <a:gd name="T0" fmla="*/ 0 w 39"/>
                    <a:gd name="T1" fmla="*/ 7 h 14"/>
                    <a:gd name="T2" fmla="*/ 0 w 39"/>
                    <a:gd name="T3" fmla="*/ 7 h 14"/>
                    <a:gd name="T4" fmla="*/ 0 w 39"/>
                    <a:gd name="T5" fmla="*/ 6 h 14"/>
                    <a:gd name="T6" fmla="*/ 2 w 39"/>
                    <a:gd name="T7" fmla="*/ 6 h 14"/>
                    <a:gd name="T8" fmla="*/ 2 w 39"/>
                    <a:gd name="T9" fmla="*/ 6 h 14"/>
                    <a:gd name="T10" fmla="*/ 3 w 39"/>
                    <a:gd name="T11" fmla="*/ 6 h 14"/>
                    <a:gd name="T12" fmla="*/ 4 w 39"/>
                    <a:gd name="T13" fmla="*/ 5 h 14"/>
                    <a:gd name="T14" fmla="*/ 4 w 39"/>
                    <a:gd name="T15" fmla="*/ 5 h 14"/>
                    <a:gd name="T16" fmla="*/ 5 w 39"/>
                    <a:gd name="T17" fmla="*/ 5 h 14"/>
                    <a:gd name="T18" fmla="*/ 8 w 39"/>
                    <a:gd name="T19" fmla="*/ 5 h 14"/>
                    <a:gd name="T20" fmla="*/ 9 w 39"/>
                    <a:gd name="T21" fmla="*/ 5 h 14"/>
                    <a:gd name="T22" fmla="*/ 11 w 39"/>
                    <a:gd name="T23" fmla="*/ 5 h 14"/>
                    <a:gd name="T24" fmla="*/ 11 w 39"/>
                    <a:gd name="T25" fmla="*/ 5 h 14"/>
                    <a:gd name="T26" fmla="*/ 12 w 39"/>
                    <a:gd name="T27" fmla="*/ 5 h 14"/>
                    <a:gd name="T28" fmla="*/ 12 w 39"/>
                    <a:gd name="T29" fmla="*/ 6 h 14"/>
                    <a:gd name="T30" fmla="*/ 13 w 39"/>
                    <a:gd name="T31" fmla="*/ 6 h 14"/>
                    <a:gd name="T32" fmla="*/ 13 w 39"/>
                    <a:gd name="T33" fmla="*/ 3 h 14"/>
                    <a:gd name="T34" fmla="*/ 13 w 39"/>
                    <a:gd name="T35" fmla="*/ 3 h 14"/>
                    <a:gd name="T36" fmla="*/ 15 w 39"/>
                    <a:gd name="T37" fmla="*/ 3 h 14"/>
                    <a:gd name="T38" fmla="*/ 15 w 39"/>
                    <a:gd name="T39" fmla="*/ 3 h 14"/>
                    <a:gd name="T40" fmla="*/ 15 w 39"/>
                    <a:gd name="T41" fmla="*/ 3 h 14"/>
                    <a:gd name="T42" fmla="*/ 16 w 39"/>
                    <a:gd name="T43" fmla="*/ 1 h 14"/>
                    <a:gd name="T44" fmla="*/ 16 w 39"/>
                    <a:gd name="T45" fmla="*/ 0 h 14"/>
                    <a:gd name="T46" fmla="*/ 17 w 39"/>
                    <a:gd name="T47" fmla="*/ 0 h 14"/>
                    <a:gd name="T48" fmla="*/ 18 w 39"/>
                    <a:gd name="T49" fmla="*/ 0 h 14"/>
                    <a:gd name="T50" fmla="*/ 20 w 39"/>
                    <a:gd name="T51" fmla="*/ 0 h 14"/>
                    <a:gd name="T52" fmla="*/ 22 w 39"/>
                    <a:gd name="T53" fmla="*/ 0 h 14"/>
                    <a:gd name="T54" fmla="*/ 24 w 39"/>
                    <a:gd name="T55" fmla="*/ 0 h 14"/>
                    <a:gd name="T56" fmla="*/ 24 w 39"/>
                    <a:gd name="T57" fmla="*/ 0 h 14"/>
                    <a:gd name="T58" fmla="*/ 24 w 39"/>
                    <a:gd name="T59" fmla="*/ 1 h 14"/>
                    <a:gd name="T60" fmla="*/ 25 w 39"/>
                    <a:gd name="T61" fmla="*/ 3 h 14"/>
                    <a:gd name="T62" fmla="*/ 26 w 39"/>
                    <a:gd name="T63" fmla="*/ 3 h 14"/>
                    <a:gd name="T64" fmla="*/ 26 w 39"/>
                    <a:gd name="T65" fmla="*/ 3 h 14"/>
                    <a:gd name="T66" fmla="*/ 27 w 39"/>
                    <a:gd name="T67" fmla="*/ 3 h 14"/>
                    <a:gd name="T68" fmla="*/ 27 w 39"/>
                    <a:gd name="T69" fmla="*/ 3 h 14"/>
                    <a:gd name="T70" fmla="*/ 27 w 39"/>
                    <a:gd name="T71" fmla="*/ 6 h 14"/>
                    <a:gd name="T72" fmla="*/ 29 w 39"/>
                    <a:gd name="T73" fmla="*/ 6 h 14"/>
                    <a:gd name="T74" fmla="*/ 29 w 39"/>
                    <a:gd name="T75" fmla="*/ 5 h 14"/>
                    <a:gd name="T76" fmla="*/ 30 w 39"/>
                    <a:gd name="T77" fmla="*/ 5 h 14"/>
                    <a:gd name="T78" fmla="*/ 31 w 39"/>
                    <a:gd name="T79" fmla="*/ 5 h 14"/>
                    <a:gd name="T80" fmla="*/ 33 w 39"/>
                    <a:gd name="T81" fmla="*/ 5 h 14"/>
                    <a:gd name="T82" fmla="*/ 34 w 39"/>
                    <a:gd name="T83" fmla="*/ 5 h 14"/>
                    <a:gd name="T84" fmla="*/ 37 w 39"/>
                    <a:gd name="T85" fmla="*/ 5 h 14"/>
                    <a:gd name="T86" fmla="*/ 37 w 39"/>
                    <a:gd name="T87" fmla="*/ 5 h 14"/>
                    <a:gd name="T88" fmla="*/ 38 w 39"/>
                    <a:gd name="T89" fmla="*/ 6 h 14"/>
                    <a:gd name="T90" fmla="*/ 38 w 39"/>
                    <a:gd name="T91" fmla="*/ 6 h 14"/>
                    <a:gd name="T92" fmla="*/ 39 w 39"/>
                    <a:gd name="T93" fmla="*/ 6 h 14"/>
                    <a:gd name="T94" fmla="*/ 39 w 39"/>
                    <a:gd name="T95" fmla="*/ 6 h 14"/>
                    <a:gd name="T96" fmla="*/ 39 w 39"/>
                    <a:gd name="T97" fmla="*/ 7 h 14"/>
                    <a:gd name="T98" fmla="*/ 39 w 39"/>
                    <a:gd name="T99" fmla="*/ 13 h 14"/>
                    <a:gd name="T100" fmla="*/ 39 w 39"/>
                    <a:gd name="T101" fmla="*/ 13 h 14"/>
                    <a:gd name="T102" fmla="*/ 39 w 39"/>
                    <a:gd name="T103" fmla="*/ 14 h 14"/>
                    <a:gd name="T104" fmla="*/ 38 w 39"/>
                    <a:gd name="T105" fmla="*/ 14 h 14"/>
                    <a:gd name="T106" fmla="*/ 2 w 39"/>
                    <a:gd name="T107" fmla="*/ 14 h 14"/>
                    <a:gd name="T108" fmla="*/ 2 w 39"/>
                    <a:gd name="T109" fmla="*/ 14 h 14"/>
                    <a:gd name="T110" fmla="*/ 0 w 39"/>
                    <a:gd name="T111" fmla="*/ 14 h 14"/>
                    <a:gd name="T112" fmla="*/ 0 w 39"/>
                    <a:gd name="T113" fmla="*/ 13 h 14"/>
                    <a:gd name="T114" fmla="*/ 0 w 39"/>
                    <a:gd name="T115" fmla="*/ 13 h 14"/>
                    <a:gd name="T116" fmla="*/ 0 w 39"/>
                    <a:gd name="T1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14">
                      <a:moveTo>
                        <a:pt x="0" y="7"/>
                      </a:moveTo>
                      <a:lnTo>
                        <a:pt x="0" y="7"/>
                      </a:lnTo>
                      <a:lnTo>
                        <a:pt x="0" y="6"/>
                      </a:lnTo>
                      <a:lnTo>
                        <a:pt x="2" y="6"/>
                      </a:lnTo>
                      <a:lnTo>
                        <a:pt x="2" y="6"/>
                      </a:lnTo>
                      <a:lnTo>
                        <a:pt x="3" y="6"/>
                      </a:lnTo>
                      <a:lnTo>
                        <a:pt x="4" y="5"/>
                      </a:lnTo>
                      <a:lnTo>
                        <a:pt x="4" y="5"/>
                      </a:lnTo>
                      <a:lnTo>
                        <a:pt x="5" y="5"/>
                      </a:lnTo>
                      <a:lnTo>
                        <a:pt x="8" y="5"/>
                      </a:lnTo>
                      <a:lnTo>
                        <a:pt x="9" y="5"/>
                      </a:lnTo>
                      <a:lnTo>
                        <a:pt x="11" y="5"/>
                      </a:lnTo>
                      <a:lnTo>
                        <a:pt x="11" y="5"/>
                      </a:lnTo>
                      <a:lnTo>
                        <a:pt x="12" y="5"/>
                      </a:lnTo>
                      <a:lnTo>
                        <a:pt x="12" y="6"/>
                      </a:lnTo>
                      <a:lnTo>
                        <a:pt x="13" y="6"/>
                      </a:lnTo>
                      <a:lnTo>
                        <a:pt x="13" y="3"/>
                      </a:lnTo>
                      <a:lnTo>
                        <a:pt x="13" y="3"/>
                      </a:lnTo>
                      <a:lnTo>
                        <a:pt x="15" y="3"/>
                      </a:lnTo>
                      <a:lnTo>
                        <a:pt x="15" y="3"/>
                      </a:lnTo>
                      <a:lnTo>
                        <a:pt x="15" y="3"/>
                      </a:lnTo>
                      <a:lnTo>
                        <a:pt x="16" y="1"/>
                      </a:lnTo>
                      <a:lnTo>
                        <a:pt x="16" y="0"/>
                      </a:lnTo>
                      <a:lnTo>
                        <a:pt x="17" y="0"/>
                      </a:lnTo>
                      <a:lnTo>
                        <a:pt x="18" y="0"/>
                      </a:lnTo>
                      <a:lnTo>
                        <a:pt x="20" y="0"/>
                      </a:lnTo>
                      <a:lnTo>
                        <a:pt x="22" y="0"/>
                      </a:lnTo>
                      <a:lnTo>
                        <a:pt x="24" y="0"/>
                      </a:lnTo>
                      <a:lnTo>
                        <a:pt x="24" y="0"/>
                      </a:lnTo>
                      <a:lnTo>
                        <a:pt x="24" y="1"/>
                      </a:lnTo>
                      <a:lnTo>
                        <a:pt x="25" y="3"/>
                      </a:lnTo>
                      <a:lnTo>
                        <a:pt x="26" y="3"/>
                      </a:lnTo>
                      <a:lnTo>
                        <a:pt x="26" y="3"/>
                      </a:lnTo>
                      <a:lnTo>
                        <a:pt x="27" y="3"/>
                      </a:lnTo>
                      <a:lnTo>
                        <a:pt x="27" y="3"/>
                      </a:lnTo>
                      <a:lnTo>
                        <a:pt x="27" y="6"/>
                      </a:lnTo>
                      <a:lnTo>
                        <a:pt x="29" y="6"/>
                      </a:lnTo>
                      <a:lnTo>
                        <a:pt x="29" y="5"/>
                      </a:lnTo>
                      <a:lnTo>
                        <a:pt x="30" y="5"/>
                      </a:lnTo>
                      <a:lnTo>
                        <a:pt x="31" y="5"/>
                      </a:lnTo>
                      <a:lnTo>
                        <a:pt x="33" y="5"/>
                      </a:lnTo>
                      <a:lnTo>
                        <a:pt x="34" y="5"/>
                      </a:lnTo>
                      <a:lnTo>
                        <a:pt x="37" y="5"/>
                      </a:lnTo>
                      <a:lnTo>
                        <a:pt x="37" y="5"/>
                      </a:lnTo>
                      <a:lnTo>
                        <a:pt x="38" y="6"/>
                      </a:lnTo>
                      <a:lnTo>
                        <a:pt x="38" y="6"/>
                      </a:lnTo>
                      <a:lnTo>
                        <a:pt x="39" y="6"/>
                      </a:lnTo>
                      <a:lnTo>
                        <a:pt x="39" y="6"/>
                      </a:lnTo>
                      <a:lnTo>
                        <a:pt x="39" y="7"/>
                      </a:lnTo>
                      <a:lnTo>
                        <a:pt x="39" y="13"/>
                      </a:lnTo>
                      <a:lnTo>
                        <a:pt x="39" y="13"/>
                      </a:lnTo>
                      <a:lnTo>
                        <a:pt x="39" y="14"/>
                      </a:lnTo>
                      <a:lnTo>
                        <a:pt x="38" y="14"/>
                      </a:lnTo>
                      <a:lnTo>
                        <a:pt x="2" y="14"/>
                      </a:lnTo>
                      <a:lnTo>
                        <a:pt x="2" y="14"/>
                      </a:lnTo>
                      <a:lnTo>
                        <a:pt x="0" y="14"/>
                      </a:lnTo>
                      <a:lnTo>
                        <a:pt x="0" y="13"/>
                      </a:lnTo>
                      <a:lnTo>
                        <a:pt x="0" y="13"/>
                      </a:lnTo>
                      <a:lnTo>
                        <a:pt x="0" y="7"/>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8" name="Freeform 458"/>
                <p:cNvSpPr>
                  <a:spLocks/>
                </p:cNvSpPr>
                <p:nvPr/>
              </p:nvSpPr>
              <p:spPr bwMode="auto">
                <a:xfrm>
                  <a:off x="3343" y="1725"/>
                  <a:ext cx="39" cy="14"/>
                </a:xfrm>
                <a:custGeom>
                  <a:avLst/>
                  <a:gdLst>
                    <a:gd name="T0" fmla="*/ 0 w 39"/>
                    <a:gd name="T1" fmla="*/ 3 h 14"/>
                    <a:gd name="T2" fmla="*/ 0 w 39"/>
                    <a:gd name="T3" fmla="*/ 3 h 14"/>
                    <a:gd name="T4" fmla="*/ 0 w 39"/>
                    <a:gd name="T5" fmla="*/ 3 h 14"/>
                    <a:gd name="T6" fmla="*/ 2 w 39"/>
                    <a:gd name="T7" fmla="*/ 3 h 14"/>
                    <a:gd name="T8" fmla="*/ 2 w 39"/>
                    <a:gd name="T9" fmla="*/ 2 h 14"/>
                    <a:gd name="T10" fmla="*/ 3 w 39"/>
                    <a:gd name="T11" fmla="*/ 2 h 14"/>
                    <a:gd name="T12" fmla="*/ 4 w 39"/>
                    <a:gd name="T13" fmla="*/ 1 h 14"/>
                    <a:gd name="T14" fmla="*/ 4 w 39"/>
                    <a:gd name="T15" fmla="*/ 0 h 14"/>
                    <a:gd name="T16" fmla="*/ 4 w 39"/>
                    <a:gd name="T17" fmla="*/ 0 h 14"/>
                    <a:gd name="T18" fmla="*/ 5 w 39"/>
                    <a:gd name="T19" fmla="*/ 1 h 14"/>
                    <a:gd name="T20" fmla="*/ 8 w 39"/>
                    <a:gd name="T21" fmla="*/ 1 h 14"/>
                    <a:gd name="T22" fmla="*/ 9 w 39"/>
                    <a:gd name="T23" fmla="*/ 1 h 14"/>
                    <a:gd name="T24" fmla="*/ 11 w 39"/>
                    <a:gd name="T25" fmla="*/ 0 h 14"/>
                    <a:gd name="T26" fmla="*/ 11 w 39"/>
                    <a:gd name="T27" fmla="*/ 0 h 14"/>
                    <a:gd name="T28" fmla="*/ 12 w 39"/>
                    <a:gd name="T29" fmla="*/ 0 h 14"/>
                    <a:gd name="T30" fmla="*/ 12 w 39"/>
                    <a:gd name="T31" fmla="*/ 1 h 14"/>
                    <a:gd name="T32" fmla="*/ 12 w 39"/>
                    <a:gd name="T33" fmla="*/ 2 h 14"/>
                    <a:gd name="T34" fmla="*/ 16 w 39"/>
                    <a:gd name="T35" fmla="*/ 2 h 14"/>
                    <a:gd name="T36" fmla="*/ 16 w 39"/>
                    <a:gd name="T37" fmla="*/ 1 h 14"/>
                    <a:gd name="T38" fmla="*/ 16 w 39"/>
                    <a:gd name="T39" fmla="*/ 1 h 14"/>
                    <a:gd name="T40" fmla="*/ 16 w 39"/>
                    <a:gd name="T41" fmla="*/ 0 h 14"/>
                    <a:gd name="T42" fmla="*/ 17 w 39"/>
                    <a:gd name="T43" fmla="*/ 0 h 14"/>
                    <a:gd name="T44" fmla="*/ 18 w 39"/>
                    <a:gd name="T45" fmla="*/ 1 h 14"/>
                    <a:gd name="T46" fmla="*/ 20 w 39"/>
                    <a:gd name="T47" fmla="*/ 1 h 14"/>
                    <a:gd name="T48" fmla="*/ 22 w 39"/>
                    <a:gd name="T49" fmla="*/ 1 h 14"/>
                    <a:gd name="T50" fmla="*/ 24 w 39"/>
                    <a:gd name="T51" fmla="*/ 0 h 14"/>
                    <a:gd name="T52" fmla="*/ 24 w 39"/>
                    <a:gd name="T53" fmla="*/ 1 h 14"/>
                    <a:gd name="T54" fmla="*/ 25 w 39"/>
                    <a:gd name="T55" fmla="*/ 2 h 14"/>
                    <a:gd name="T56" fmla="*/ 27 w 39"/>
                    <a:gd name="T57" fmla="*/ 2 h 14"/>
                    <a:gd name="T58" fmla="*/ 29 w 39"/>
                    <a:gd name="T59" fmla="*/ 1 h 14"/>
                    <a:gd name="T60" fmla="*/ 29 w 39"/>
                    <a:gd name="T61" fmla="*/ 0 h 14"/>
                    <a:gd name="T62" fmla="*/ 30 w 39"/>
                    <a:gd name="T63" fmla="*/ 0 h 14"/>
                    <a:gd name="T64" fmla="*/ 31 w 39"/>
                    <a:gd name="T65" fmla="*/ 0 h 14"/>
                    <a:gd name="T66" fmla="*/ 32 w 39"/>
                    <a:gd name="T67" fmla="*/ 0 h 14"/>
                    <a:gd name="T68" fmla="*/ 34 w 39"/>
                    <a:gd name="T69" fmla="*/ 0 h 14"/>
                    <a:gd name="T70" fmla="*/ 36 w 39"/>
                    <a:gd name="T71" fmla="*/ 0 h 14"/>
                    <a:gd name="T72" fmla="*/ 37 w 39"/>
                    <a:gd name="T73" fmla="*/ 0 h 14"/>
                    <a:gd name="T74" fmla="*/ 37 w 39"/>
                    <a:gd name="T75" fmla="*/ 0 h 14"/>
                    <a:gd name="T76" fmla="*/ 37 w 39"/>
                    <a:gd name="T77" fmla="*/ 1 h 14"/>
                    <a:gd name="T78" fmla="*/ 38 w 39"/>
                    <a:gd name="T79" fmla="*/ 2 h 14"/>
                    <a:gd name="T80" fmla="*/ 38 w 39"/>
                    <a:gd name="T81" fmla="*/ 2 h 14"/>
                    <a:gd name="T82" fmla="*/ 39 w 39"/>
                    <a:gd name="T83" fmla="*/ 3 h 14"/>
                    <a:gd name="T84" fmla="*/ 39 w 39"/>
                    <a:gd name="T85" fmla="*/ 3 h 14"/>
                    <a:gd name="T86" fmla="*/ 39 w 39"/>
                    <a:gd name="T87" fmla="*/ 3 h 14"/>
                    <a:gd name="T88" fmla="*/ 39 w 39"/>
                    <a:gd name="T89" fmla="*/ 13 h 14"/>
                    <a:gd name="T90" fmla="*/ 39 w 39"/>
                    <a:gd name="T91" fmla="*/ 13 h 14"/>
                    <a:gd name="T92" fmla="*/ 39 w 39"/>
                    <a:gd name="T93" fmla="*/ 13 h 14"/>
                    <a:gd name="T94" fmla="*/ 38 w 39"/>
                    <a:gd name="T95" fmla="*/ 14 h 14"/>
                    <a:gd name="T96" fmla="*/ 2 w 39"/>
                    <a:gd name="T97" fmla="*/ 14 h 14"/>
                    <a:gd name="T98" fmla="*/ 2 w 39"/>
                    <a:gd name="T99" fmla="*/ 14 h 14"/>
                    <a:gd name="T100" fmla="*/ 0 w 39"/>
                    <a:gd name="T101" fmla="*/ 13 h 14"/>
                    <a:gd name="T102" fmla="*/ 0 w 39"/>
                    <a:gd name="T103" fmla="*/ 13 h 14"/>
                    <a:gd name="T104" fmla="*/ 0 w 39"/>
                    <a:gd name="T105" fmla="*/ 13 h 14"/>
                    <a:gd name="T106" fmla="*/ 0 w 39"/>
                    <a:gd name="T10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 h="14">
                      <a:moveTo>
                        <a:pt x="0" y="3"/>
                      </a:moveTo>
                      <a:lnTo>
                        <a:pt x="0" y="3"/>
                      </a:lnTo>
                      <a:lnTo>
                        <a:pt x="0" y="3"/>
                      </a:lnTo>
                      <a:lnTo>
                        <a:pt x="2" y="3"/>
                      </a:lnTo>
                      <a:lnTo>
                        <a:pt x="2" y="2"/>
                      </a:lnTo>
                      <a:lnTo>
                        <a:pt x="3" y="2"/>
                      </a:lnTo>
                      <a:lnTo>
                        <a:pt x="4" y="1"/>
                      </a:lnTo>
                      <a:lnTo>
                        <a:pt x="4" y="0"/>
                      </a:lnTo>
                      <a:lnTo>
                        <a:pt x="4" y="0"/>
                      </a:lnTo>
                      <a:lnTo>
                        <a:pt x="5" y="1"/>
                      </a:lnTo>
                      <a:lnTo>
                        <a:pt x="8" y="1"/>
                      </a:lnTo>
                      <a:lnTo>
                        <a:pt x="9" y="1"/>
                      </a:lnTo>
                      <a:lnTo>
                        <a:pt x="11" y="0"/>
                      </a:lnTo>
                      <a:lnTo>
                        <a:pt x="11" y="0"/>
                      </a:lnTo>
                      <a:lnTo>
                        <a:pt x="12" y="0"/>
                      </a:lnTo>
                      <a:lnTo>
                        <a:pt x="12" y="1"/>
                      </a:lnTo>
                      <a:lnTo>
                        <a:pt x="12" y="2"/>
                      </a:lnTo>
                      <a:lnTo>
                        <a:pt x="16" y="2"/>
                      </a:lnTo>
                      <a:lnTo>
                        <a:pt x="16" y="1"/>
                      </a:lnTo>
                      <a:lnTo>
                        <a:pt x="16" y="1"/>
                      </a:lnTo>
                      <a:lnTo>
                        <a:pt x="16" y="0"/>
                      </a:lnTo>
                      <a:lnTo>
                        <a:pt x="17" y="0"/>
                      </a:lnTo>
                      <a:lnTo>
                        <a:pt x="18" y="1"/>
                      </a:lnTo>
                      <a:lnTo>
                        <a:pt x="20" y="1"/>
                      </a:lnTo>
                      <a:lnTo>
                        <a:pt x="22" y="1"/>
                      </a:lnTo>
                      <a:lnTo>
                        <a:pt x="24" y="0"/>
                      </a:lnTo>
                      <a:lnTo>
                        <a:pt x="24" y="1"/>
                      </a:lnTo>
                      <a:lnTo>
                        <a:pt x="25" y="2"/>
                      </a:lnTo>
                      <a:lnTo>
                        <a:pt x="27" y="2"/>
                      </a:lnTo>
                      <a:lnTo>
                        <a:pt x="29" y="1"/>
                      </a:lnTo>
                      <a:lnTo>
                        <a:pt x="29" y="0"/>
                      </a:lnTo>
                      <a:lnTo>
                        <a:pt x="30" y="0"/>
                      </a:lnTo>
                      <a:lnTo>
                        <a:pt x="31" y="0"/>
                      </a:lnTo>
                      <a:lnTo>
                        <a:pt x="32" y="0"/>
                      </a:lnTo>
                      <a:lnTo>
                        <a:pt x="34" y="0"/>
                      </a:lnTo>
                      <a:lnTo>
                        <a:pt x="36" y="0"/>
                      </a:lnTo>
                      <a:lnTo>
                        <a:pt x="37" y="0"/>
                      </a:lnTo>
                      <a:lnTo>
                        <a:pt x="37" y="0"/>
                      </a:lnTo>
                      <a:lnTo>
                        <a:pt x="37" y="1"/>
                      </a:lnTo>
                      <a:lnTo>
                        <a:pt x="38" y="2"/>
                      </a:lnTo>
                      <a:lnTo>
                        <a:pt x="38" y="2"/>
                      </a:lnTo>
                      <a:lnTo>
                        <a:pt x="39" y="3"/>
                      </a:lnTo>
                      <a:lnTo>
                        <a:pt x="39" y="3"/>
                      </a:lnTo>
                      <a:lnTo>
                        <a:pt x="39" y="3"/>
                      </a:lnTo>
                      <a:lnTo>
                        <a:pt x="39" y="13"/>
                      </a:lnTo>
                      <a:lnTo>
                        <a:pt x="39" y="13"/>
                      </a:lnTo>
                      <a:lnTo>
                        <a:pt x="39" y="13"/>
                      </a:lnTo>
                      <a:lnTo>
                        <a:pt x="38" y="14"/>
                      </a:lnTo>
                      <a:lnTo>
                        <a:pt x="2" y="14"/>
                      </a:lnTo>
                      <a:lnTo>
                        <a:pt x="2" y="14"/>
                      </a:lnTo>
                      <a:lnTo>
                        <a:pt x="0" y="13"/>
                      </a:lnTo>
                      <a:lnTo>
                        <a:pt x="0" y="13"/>
                      </a:lnTo>
                      <a:lnTo>
                        <a:pt x="0" y="1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19" name="Freeform 459"/>
                <p:cNvSpPr>
                  <a:spLocks/>
                </p:cNvSpPr>
                <p:nvPr/>
              </p:nvSpPr>
              <p:spPr bwMode="auto">
                <a:xfrm>
                  <a:off x="3343" y="1712"/>
                  <a:ext cx="39" cy="10"/>
                </a:xfrm>
                <a:custGeom>
                  <a:avLst/>
                  <a:gdLst>
                    <a:gd name="T0" fmla="*/ 0 w 39"/>
                    <a:gd name="T1" fmla="*/ 3 h 10"/>
                    <a:gd name="T2" fmla="*/ 0 w 39"/>
                    <a:gd name="T3" fmla="*/ 3 h 10"/>
                    <a:gd name="T4" fmla="*/ 0 w 39"/>
                    <a:gd name="T5" fmla="*/ 3 h 10"/>
                    <a:gd name="T6" fmla="*/ 0 w 39"/>
                    <a:gd name="T7" fmla="*/ 3 h 10"/>
                    <a:gd name="T8" fmla="*/ 0 w 39"/>
                    <a:gd name="T9" fmla="*/ 2 h 10"/>
                    <a:gd name="T10" fmla="*/ 2 w 39"/>
                    <a:gd name="T11" fmla="*/ 2 h 10"/>
                    <a:gd name="T12" fmla="*/ 3 w 39"/>
                    <a:gd name="T13" fmla="*/ 2 h 10"/>
                    <a:gd name="T14" fmla="*/ 3 w 39"/>
                    <a:gd name="T15" fmla="*/ 0 h 10"/>
                    <a:gd name="T16" fmla="*/ 3 w 39"/>
                    <a:gd name="T17" fmla="*/ 0 h 10"/>
                    <a:gd name="T18" fmla="*/ 4 w 39"/>
                    <a:gd name="T19" fmla="*/ 0 h 10"/>
                    <a:gd name="T20" fmla="*/ 5 w 39"/>
                    <a:gd name="T21" fmla="*/ 0 h 10"/>
                    <a:gd name="T22" fmla="*/ 6 w 39"/>
                    <a:gd name="T23" fmla="*/ 0 h 10"/>
                    <a:gd name="T24" fmla="*/ 9 w 39"/>
                    <a:gd name="T25" fmla="*/ 0 h 10"/>
                    <a:gd name="T26" fmla="*/ 10 w 39"/>
                    <a:gd name="T27" fmla="*/ 0 h 10"/>
                    <a:gd name="T28" fmla="*/ 11 w 39"/>
                    <a:gd name="T29" fmla="*/ 0 h 10"/>
                    <a:gd name="T30" fmla="*/ 11 w 39"/>
                    <a:gd name="T31" fmla="*/ 0 h 10"/>
                    <a:gd name="T32" fmla="*/ 11 w 39"/>
                    <a:gd name="T33" fmla="*/ 0 h 10"/>
                    <a:gd name="T34" fmla="*/ 12 w 39"/>
                    <a:gd name="T35" fmla="*/ 2 h 10"/>
                    <a:gd name="T36" fmla="*/ 16 w 39"/>
                    <a:gd name="T37" fmla="*/ 2 h 10"/>
                    <a:gd name="T38" fmla="*/ 16 w 39"/>
                    <a:gd name="T39" fmla="*/ 0 h 10"/>
                    <a:gd name="T40" fmla="*/ 16 w 39"/>
                    <a:gd name="T41" fmla="*/ 0 h 10"/>
                    <a:gd name="T42" fmla="*/ 16 w 39"/>
                    <a:gd name="T43" fmla="*/ 0 h 10"/>
                    <a:gd name="T44" fmla="*/ 18 w 39"/>
                    <a:gd name="T45" fmla="*/ 0 h 10"/>
                    <a:gd name="T46" fmla="*/ 20 w 39"/>
                    <a:gd name="T47" fmla="*/ 0 h 10"/>
                    <a:gd name="T48" fmla="*/ 22 w 39"/>
                    <a:gd name="T49" fmla="*/ 0 h 10"/>
                    <a:gd name="T50" fmla="*/ 24 w 39"/>
                    <a:gd name="T51" fmla="*/ 0 h 10"/>
                    <a:gd name="T52" fmla="*/ 24 w 39"/>
                    <a:gd name="T53" fmla="*/ 0 h 10"/>
                    <a:gd name="T54" fmla="*/ 24 w 39"/>
                    <a:gd name="T55" fmla="*/ 0 h 10"/>
                    <a:gd name="T56" fmla="*/ 24 w 39"/>
                    <a:gd name="T57" fmla="*/ 2 h 10"/>
                    <a:gd name="T58" fmla="*/ 27 w 39"/>
                    <a:gd name="T59" fmla="*/ 2 h 10"/>
                    <a:gd name="T60" fmla="*/ 29 w 39"/>
                    <a:gd name="T61" fmla="*/ 0 h 10"/>
                    <a:gd name="T62" fmla="*/ 29 w 39"/>
                    <a:gd name="T63" fmla="*/ 0 h 10"/>
                    <a:gd name="T64" fmla="*/ 29 w 39"/>
                    <a:gd name="T65" fmla="*/ 0 h 10"/>
                    <a:gd name="T66" fmla="*/ 31 w 39"/>
                    <a:gd name="T67" fmla="*/ 0 h 10"/>
                    <a:gd name="T68" fmla="*/ 32 w 39"/>
                    <a:gd name="T69" fmla="*/ 0 h 10"/>
                    <a:gd name="T70" fmla="*/ 34 w 39"/>
                    <a:gd name="T71" fmla="*/ 0 h 10"/>
                    <a:gd name="T72" fmla="*/ 36 w 39"/>
                    <a:gd name="T73" fmla="*/ 0 h 10"/>
                    <a:gd name="T74" fmla="*/ 37 w 39"/>
                    <a:gd name="T75" fmla="*/ 0 h 10"/>
                    <a:gd name="T76" fmla="*/ 37 w 39"/>
                    <a:gd name="T77" fmla="*/ 2 h 10"/>
                    <a:gd name="T78" fmla="*/ 38 w 39"/>
                    <a:gd name="T79" fmla="*/ 2 h 10"/>
                    <a:gd name="T80" fmla="*/ 39 w 39"/>
                    <a:gd name="T81" fmla="*/ 2 h 10"/>
                    <a:gd name="T82" fmla="*/ 39 w 39"/>
                    <a:gd name="T83" fmla="*/ 3 h 10"/>
                    <a:gd name="T84" fmla="*/ 39 w 39"/>
                    <a:gd name="T85" fmla="*/ 9 h 10"/>
                    <a:gd name="T86" fmla="*/ 38 w 39"/>
                    <a:gd name="T87" fmla="*/ 10 h 10"/>
                    <a:gd name="T88" fmla="*/ 38 w 39"/>
                    <a:gd name="T89" fmla="*/ 10 h 10"/>
                    <a:gd name="T90" fmla="*/ 2 w 39"/>
                    <a:gd name="T91" fmla="*/ 10 h 10"/>
                    <a:gd name="T92" fmla="*/ 0 w 39"/>
                    <a:gd name="T93" fmla="*/ 10 h 10"/>
                    <a:gd name="T94" fmla="*/ 0 w 39"/>
                    <a:gd name="T95" fmla="*/ 10 h 10"/>
                    <a:gd name="T96" fmla="*/ 0 w 39"/>
                    <a:gd name="T97" fmla="*/ 9 h 10"/>
                    <a:gd name="T98" fmla="*/ 0 w 39"/>
                    <a:gd name="T99" fmla="*/ 9 h 10"/>
                    <a:gd name="T100" fmla="*/ 0 w 39"/>
                    <a:gd name="T10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10">
                      <a:moveTo>
                        <a:pt x="0" y="3"/>
                      </a:moveTo>
                      <a:lnTo>
                        <a:pt x="0" y="3"/>
                      </a:lnTo>
                      <a:lnTo>
                        <a:pt x="0" y="3"/>
                      </a:lnTo>
                      <a:lnTo>
                        <a:pt x="0" y="3"/>
                      </a:lnTo>
                      <a:lnTo>
                        <a:pt x="0" y="2"/>
                      </a:lnTo>
                      <a:lnTo>
                        <a:pt x="2" y="2"/>
                      </a:lnTo>
                      <a:lnTo>
                        <a:pt x="3" y="2"/>
                      </a:lnTo>
                      <a:lnTo>
                        <a:pt x="3" y="0"/>
                      </a:lnTo>
                      <a:lnTo>
                        <a:pt x="3" y="0"/>
                      </a:lnTo>
                      <a:lnTo>
                        <a:pt x="4" y="0"/>
                      </a:lnTo>
                      <a:lnTo>
                        <a:pt x="5" y="0"/>
                      </a:lnTo>
                      <a:lnTo>
                        <a:pt x="6" y="0"/>
                      </a:lnTo>
                      <a:lnTo>
                        <a:pt x="9" y="0"/>
                      </a:lnTo>
                      <a:lnTo>
                        <a:pt x="10" y="0"/>
                      </a:lnTo>
                      <a:lnTo>
                        <a:pt x="11" y="0"/>
                      </a:lnTo>
                      <a:lnTo>
                        <a:pt x="11" y="0"/>
                      </a:lnTo>
                      <a:lnTo>
                        <a:pt x="11" y="0"/>
                      </a:lnTo>
                      <a:lnTo>
                        <a:pt x="12" y="2"/>
                      </a:lnTo>
                      <a:lnTo>
                        <a:pt x="16" y="2"/>
                      </a:lnTo>
                      <a:lnTo>
                        <a:pt x="16" y="0"/>
                      </a:lnTo>
                      <a:lnTo>
                        <a:pt x="16" y="0"/>
                      </a:lnTo>
                      <a:lnTo>
                        <a:pt x="16" y="0"/>
                      </a:lnTo>
                      <a:lnTo>
                        <a:pt x="18" y="0"/>
                      </a:lnTo>
                      <a:lnTo>
                        <a:pt x="20" y="0"/>
                      </a:lnTo>
                      <a:lnTo>
                        <a:pt x="22" y="0"/>
                      </a:lnTo>
                      <a:lnTo>
                        <a:pt x="24" y="0"/>
                      </a:lnTo>
                      <a:lnTo>
                        <a:pt x="24" y="0"/>
                      </a:lnTo>
                      <a:lnTo>
                        <a:pt x="24" y="0"/>
                      </a:lnTo>
                      <a:lnTo>
                        <a:pt x="24" y="2"/>
                      </a:lnTo>
                      <a:lnTo>
                        <a:pt x="27" y="2"/>
                      </a:lnTo>
                      <a:lnTo>
                        <a:pt x="29" y="0"/>
                      </a:lnTo>
                      <a:lnTo>
                        <a:pt x="29" y="0"/>
                      </a:lnTo>
                      <a:lnTo>
                        <a:pt x="29" y="0"/>
                      </a:lnTo>
                      <a:lnTo>
                        <a:pt x="31" y="0"/>
                      </a:lnTo>
                      <a:lnTo>
                        <a:pt x="32" y="0"/>
                      </a:lnTo>
                      <a:lnTo>
                        <a:pt x="34" y="0"/>
                      </a:lnTo>
                      <a:lnTo>
                        <a:pt x="36" y="0"/>
                      </a:lnTo>
                      <a:lnTo>
                        <a:pt x="37" y="0"/>
                      </a:lnTo>
                      <a:lnTo>
                        <a:pt x="37" y="2"/>
                      </a:lnTo>
                      <a:lnTo>
                        <a:pt x="38" y="2"/>
                      </a:lnTo>
                      <a:lnTo>
                        <a:pt x="39" y="2"/>
                      </a:lnTo>
                      <a:lnTo>
                        <a:pt x="39" y="3"/>
                      </a:lnTo>
                      <a:lnTo>
                        <a:pt x="39" y="9"/>
                      </a:lnTo>
                      <a:lnTo>
                        <a:pt x="38" y="10"/>
                      </a:lnTo>
                      <a:lnTo>
                        <a:pt x="38" y="10"/>
                      </a:lnTo>
                      <a:lnTo>
                        <a:pt x="2" y="10"/>
                      </a:lnTo>
                      <a:lnTo>
                        <a:pt x="0" y="10"/>
                      </a:lnTo>
                      <a:lnTo>
                        <a:pt x="0" y="10"/>
                      </a:lnTo>
                      <a:lnTo>
                        <a:pt x="0" y="9"/>
                      </a:lnTo>
                      <a:lnTo>
                        <a:pt x="0" y="9"/>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0" name="Freeform 460"/>
                <p:cNvSpPr>
                  <a:spLocks/>
                </p:cNvSpPr>
                <p:nvPr/>
              </p:nvSpPr>
              <p:spPr bwMode="auto">
                <a:xfrm>
                  <a:off x="3289" y="1712"/>
                  <a:ext cx="51" cy="10"/>
                </a:xfrm>
                <a:custGeom>
                  <a:avLst/>
                  <a:gdLst>
                    <a:gd name="T0" fmla="*/ 0 w 51"/>
                    <a:gd name="T1" fmla="*/ 9 h 10"/>
                    <a:gd name="T2" fmla="*/ 1 w 51"/>
                    <a:gd name="T3" fmla="*/ 10 h 10"/>
                    <a:gd name="T4" fmla="*/ 2 w 51"/>
                    <a:gd name="T5" fmla="*/ 10 h 10"/>
                    <a:gd name="T6" fmla="*/ 50 w 51"/>
                    <a:gd name="T7" fmla="*/ 10 h 10"/>
                    <a:gd name="T8" fmla="*/ 51 w 51"/>
                    <a:gd name="T9" fmla="*/ 9 h 10"/>
                    <a:gd name="T10" fmla="*/ 51 w 51"/>
                    <a:gd name="T11" fmla="*/ 3 h 10"/>
                    <a:gd name="T12" fmla="*/ 50 w 51"/>
                    <a:gd name="T13" fmla="*/ 2 h 10"/>
                    <a:gd name="T14" fmla="*/ 49 w 51"/>
                    <a:gd name="T15" fmla="*/ 2 h 10"/>
                    <a:gd name="T16" fmla="*/ 47 w 51"/>
                    <a:gd name="T17" fmla="*/ 0 h 10"/>
                    <a:gd name="T18" fmla="*/ 44 w 51"/>
                    <a:gd name="T19" fmla="*/ 0 h 10"/>
                    <a:gd name="T20" fmla="*/ 40 w 51"/>
                    <a:gd name="T21" fmla="*/ 0 h 10"/>
                    <a:gd name="T22" fmla="*/ 40 w 51"/>
                    <a:gd name="T23" fmla="*/ 0 h 10"/>
                    <a:gd name="T24" fmla="*/ 39 w 51"/>
                    <a:gd name="T25" fmla="*/ 2 h 10"/>
                    <a:gd name="T26" fmla="*/ 36 w 51"/>
                    <a:gd name="T27" fmla="*/ 0 h 10"/>
                    <a:gd name="T28" fmla="*/ 35 w 51"/>
                    <a:gd name="T29" fmla="*/ 0 h 10"/>
                    <a:gd name="T30" fmla="*/ 33 w 51"/>
                    <a:gd name="T31" fmla="*/ 0 h 10"/>
                    <a:gd name="T32" fmla="*/ 30 w 51"/>
                    <a:gd name="T33" fmla="*/ 0 h 10"/>
                    <a:gd name="T34" fmla="*/ 28 w 51"/>
                    <a:gd name="T35" fmla="*/ 0 h 10"/>
                    <a:gd name="T36" fmla="*/ 28 w 51"/>
                    <a:gd name="T37" fmla="*/ 0 h 10"/>
                    <a:gd name="T38" fmla="*/ 23 w 51"/>
                    <a:gd name="T39" fmla="*/ 2 h 10"/>
                    <a:gd name="T40" fmla="*/ 23 w 51"/>
                    <a:gd name="T41" fmla="*/ 0 h 10"/>
                    <a:gd name="T42" fmla="*/ 21 w 51"/>
                    <a:gd name="T43" fmla="*/ 0 h 10"/>
                    <a:gd name="T44" fmla="*/ 17 w 51"/>
                    <a:gd name="T45" fmla="*/ 0 h 10"/>
                    <a:gd name="T46" fmla="*/ 16 w 51"/>
                    <a:gd name="T47" fmla="*/ 0 h 10"/>
                    <a:gd name="T48" fmla="*/ 15 w 51"/>
                    <a:gd name="T49" fmla="*/ 2 h 10"/>
                    <a:gd name="T50" fmla="*/ 10 w 51"/>
                    <a:gd name="T51" fmla="*/ 0 h 10"/>
                    <a:gd name="T52" fmla="*/ 9 w 51"/>
                    <a:gd name="T53" fmla="*/ 0 h 10"/>
                    <a:gd name="T54" fmla="*/ 7 w 51"/>
                    <a:gd name="T55" fmla="*/ 0 h 10"/>
                    <a:gd name="T56" fmla="*/ 4 w 51"/>
                    <a:gd name="T57" fmla="*/ 0 h 10"/>
                    <a:gd name="T58" fmla="*/ 3 w 51"/>
                    <a:gd name="T59" fmla="*/ 0 h 10"/>
                    <a:gd name="T60" fmla="*/ 2 w 51"/>
                    <a:gd name="T61" fmla="*/ 2 h 10"/>
                    <a:gd name="T62" fmla="*/ 1 w 51"/>
                    <a:gd name="T63" fmla="*/ 2 h 10"/>
                    <a:gd name="T64" fmla="*/ 0 w 51"/>
                    <a:gd name="T6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
                      <a:moveTo>
                        <a:pt x="0" y="3"/>
                      </a:moveTo>
                      <a:lnTo>
                        <a:pt x="0" y="9"/>
                      </a:lnTo>
                      <a:lnTo>
                        <a:pt x="1" y="9"/>
                      </a:lnTo>
                      <a:lnTo>
                        <a:pt x="1" y="10"/>
                      </a:lnTo>
                      <a:lnTo>
                        <a:pt x="1" y="10"/>
                      </a:lnTo>
                      <a:lnTo>
                        <a:pt x="2" y="10"/>
                      </a:lnTo>
                      <a:lnTo>
                        <a:pt x="50" y="10"/>
                      </a:lnTo>
                      <a:lnTo>
                        <a:pt x="50" y="10"/>
                      </a:lnTo>
                      <a:lnTo>
                        <a:pt x="51" y="10"/>
                      </a:lnTo>
                      <a:lnTo>
                        <a:pt x="51" y="9"/>
                      </a:lnTo>
                      <a:lnTo>
                        <a:pt x="51" y="9"/>
                      </a:lnTo>
                      <a:lnTo>
                        <a:pt x="51" y="3"/>
                      </a:lnTo>
                      <a:lnTo>
                        <a:pt x="51" y="2"/>
                      </a:lnTo>
                      <a:lnTo>
                        <a:pt x="50" y="2"/>
                      </a:lnTo>
                      <a:lnTo>
                        <a:pt x="50" y="2"/>
                      </a:lnTo>
                      <a:lnTo>
                        <a:pt x="49" y="2"/>
                      </a:lnTo>
                      <a:lnTo>
                        <a:pt x="47" y="0"/>
                      </a:lnTo>
                      <a:lnTo>
                        <a:pt x="47" y="0"/>
                      </a:lnTo>
                      <a:lnTo>
                        <a:pt x="46" y="0"/>
                      </a:lnTo>
                      <a:lnTo>
                        <a:pt x="44" y="0"/>
                      </a:lnTo>
                      <a:lnTo>
                        <a:pt x="43" y="0"/>
                      </a:lnTo>
                      <a:lnTo>
                        <a:pt x="40" y="0"/>
                      </a:lnTo>
                      <a:lnTo>
                        <a:pt x="40" y="0"/>
                      </a:lnTo>
                      <a:lnTo>
                        <a:pt x="40" y="0"/>
                      </a:lnTo>
                      <a:lnTo>
                        <a:pt x="40" y="0"/>
                      </a:lnTo>
                      <a:lnTo>
                        <a:pt x="39" y="2"/>
                      </a:lnTo>
                      <a:lnTo>
                        <a:pt x="36" y="2"/>
                      </a:lnTo>
                      <a:lnTo>
                        <a:pt x="36" y="0"/>
                      </a:lnTo>
                      <a:lnTo>
                        <a:pt x="36" y="0"/>
                      </a:lnTo>
                      <a:lnTo>
                        <a:pt x="35" y="0"/>
                      </a:lnTo>
                      <a:lnTo>
                        <a:pt x="35" y="0"/>
                      </a:lnTo>
                      <a:lnTo>
                        <a:pt x="33" y="0"/>
                      </a:lnTo>
                      <a:lnTo>
                        <a:pt x="31" y="0"/>
                      </a:lnTo>
                      <a:lnTo>
                        <a:pt x="30" y="0"/>
                      </a:lnTo>
                      <a:lnTo>
                        <a:pt x="29" y="0"/>
                      </a:lnTo>
                      <a:lnTo>
                        <a:pt x="28" y="0"/>
                      </a:lnTo>
                      <a:lnTo>
                        <a:pt x="28" y="0"/>
                      </a:lnTo>
                      <a:lnTo>
                        <a:pt x="28" y="0"/>
                      </a:lnTo>
                      <a:lnTo>
                        <a:pt x="28" y="2"/>
                      </a:lnTo>
                      <a:lnTo>
                        <a:pt x="23" y="2"/>
                      </a:lnTo>
                      <a:lnTo>
                        <a:pt x="23" y="0"/>
                      </a:lnTo>
                      <a:lnTo>
                        <a:pt x="23" y="0"/>
                      </a:lnTo>
                      <a:lnTo>
                        <a:pt x="22" y="0"/>
                      </a:lnTo>
                      <a:lnTo>
                        <a:pt x="21" y="0"/>
                      </a:lnTo>
                      <a:lnTo>
                        <a:pt x="19" y="0"/>
                      </a:lnTo>
                      <a:lnTo>
                        <a:pt x="17" y="0"/>
                      </a:lnTo>
                      <a:lnTo>
                        <a:pt x="16" y="0"/>
                      </a:lnTo>
                      <a:lnTo>
                        <a:pt x="16" y="0"/>
                      </a:lnTo>
                      <a:lnTo>
                        <a:pt x="15" y="0"/>
                      </a:lnTo>
                      <a:lnTo>
                        <a:pt x="15" y="2"/>
                      </a:lnTo>
                      <a:lnTo>
                        <a:pt x="11" y="2"/>
                      </a:lnTo>
                      <a:lnTo>
                        <a:pt x="10" y="0"/>
                      </a:lnTo>
                      <a:lnTo>
                        <a:pt x="10" y="0"/>
                      </a:lnTo>
                      <a:lnTo>
                        <a:pt x="9" y="0"/>
                      </a:lnTo>
                      <a:lnTo>
                        <a:pt x="8" y="0"/>
                      </a:lnTo>
                      <a:lnTo>
                        <a:pt x="7" y="0"/>
                      </a:lnTo>
                      <a:lnTo>
                        <a:pt x="5" y="0"/>
                      </a:lnTo>
                      <a:lnTo>
                        <a:pt x="4" y="0"/>
                      </a:lnTo>
                      <a:lnTo>
                        <a:pt x="3" y="0"/>
                      </a:lnTo>
                      <a:lnTo>
                        <a:pt x="3" y="0"/>
                      </a:lnTo>
                      <a:lnTo>
                        <a:pt x="3" y="0"/>
                      </a:lnTo>
                      <a:lnTo>
                        <a:pt x="2" y="2"/>
                      </a:lnTo>
                      <a:lnTo>
                        <a:pt x="1" y="2"/>
                      </a:lnTo>
                      <a:lnTo>
                        <a:pt x="1" y="2"/>
                      </a:lnTo>
                      <a:lnTo>
                        <a:pt x="1"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1" name="Freeform 461"/>
                <p:cNvSpPr>
                  <a:spLocks/>
                </p:cNvSpPr>
                <p:nvPr/>
              </p:nvSpPr>
              <p:spPr bwMode="auto">
                <a:xfrm>
                  <a:off x="3232" y="1712"/>
                  <a:ext cx="52" cy="10"/>
                </a:xfrm>
                <a:custGeom>
                  <a:avLst/>
                  <a:gdLst>
                    <a:gd name="T0" fmla="*/ 0 w 52"/>
                    <a:gd name="T1" fmla="*/ 9 h 10"/>
                    <a:gd name="T2" fmla="*/ 2 w 52"/>
                    <a:gd name="T3" fmla="*/ 10 h 10"/>
                    <a:gd name="T4" fmla="*/ 3 w 52"/>
                    <a:gd name="T5" fmla="*/ 10 h 10"/>
                    <a:gd name="T6" fmla="*/ 51 w 52"/>
                    <a:gd name="T7" fmla="*/ 10 h 10"/>
                    <a:gd name="T8" fmla="*/ 52 w 52"/>
                    <a:gd name="T9" fmla="*/ 9 h 10"/>
                    <a:gd name="T10" fmla="*/ 52 w 52"/>
                    <a:gd name="T11" fmla="*/ 3 h 10"/>
                    <a:gd name="T12" fmla="*/ 51 w 52"/>
                    <a:gd name="T13" fmla="*/ 2 h 10"/>
                    <a:gd name="T14" fmla="*/ 50 w 52"/>
                    <a:gd name="T15" fmla="*/ 2 h 10"/>
                    <a:gd name="T16" fmla="*/ 48 w 52"/>
                    <a:gd name="T17" fmla="*/ 0 h 10"/>
                    <a:gd name="T18" fmla="*/ 48 w 52"/>
                    <a:gd name="T19" fmla="*/ 0 h 10"/>
                    <a:gd name="T20" fmla="*/ 45 w 52"/>
                    <a:gd name="T21" fmla="*/ 0 h 10"/>
                    <a:gd name="T22" fmla="*/ 41 w 52"/>
                    <a:gd name="T23" fmla="*/ 0 h 10"/>
                    <a:gd name="T24" fmla="*/ 41 w 52"/>
                    <a:gd name="T25" fmla="*/ 0 h 10"/>
                    <a:gd name="T26" fmla="*/ 38 w 52"/>
                    <a:gd name="T27" fmla="*/ 2 h 10"/>
                    <a:gd name="T28" fmla="*/ 37 w 52"/>
                    <a:gd name="T29" fmla="*/ 0 h 10"/>
                    <a:gd name="T30" fmla="*/ 36 w 52"/>
                    <a:gd name="T31" fmla="*/ 0 h 10"/>
                    <a:gd name="T32" fmla="*/ 34 w 52"/>
                    <a:gd name="T33" fmla="*/ 0 h 10"/>
                    <a:gd name="T34" fmla="*/ 32 w 52"/>
                    <a:gd name="T35" fmla="*/ 0 h 10"/>
                    <a:gd name="T36" fmla="*/ 30 w 52"/>
                    <a:gd name="T37" fmla="*/ 0 h 10"/>
                    <a:gd name="T38" fmla="*/ 29 w 52"/>
                    <a:gd name="T39" fmla="*/ 0 h 10"/>
                    <a:gd name="T40" fmla="*/ 29 w 52"/>
                    <a:gd name="T41" fmla="*/ 2 h 10"/>
                    <a:gd name="T42" fmla="*/ 25 w 52"/>
                    <a:gd name="T43" fmla="*/ 0 h 10"/>
                    <a:gd name="T44" fmla="*/ 24 w 52"/>
                    <a:gd name="T45" fmla="*/ 0 h 10"/>
                    <a:gd name="T46" fmla="*/ 22 w 52"/>
                    <a:gd name="T47" fmla="*/ 0 h 10"/>
                    <a:gd name="T48" fmla="*/ 19 w 52"/>
                    <a:gd name="T49" fmla="*/ 0 h 10"/>
                    <a:gd name="T50" fmla="*/ 17 w 52"/>
                    <a:gd name="T51" fmla="*/ 0 h 10"/>
                    <a:gd name="T52" fmla="*/ 17 w 52"/>
                    <a:gd name="T53" fmla="*/ 0 h 10"/>
                    <a:gd name="T54" fmla="*/ 16 w 52"/>
                    <a:gd name="T55" fmla="*/ 2 h 10"/>
                    <a:gd name="T56" fmla="*/ 12 w 52"/>
                    <a:gd name="T57" fmla="*/ 0 h 10"/>
                    <a:gd name="T58" fmla="*/ 12 w 52"/>
                    <a:gd name="T59" fmla="*/ 0 h 10"/>
                    <a:gd name="T60" fmla="*/ 11 w 52"/>
                    <a:gd name="T61" fmla="*/ 0 h 10"/>
                    <a:gd name="T62" fmla="*/ 7 w 52"/>
                    <a:gd name="T63" fmla="*/ 0 h 10"/>
                    <a:gd name="T64" fmla="*/ 5 w 52"/>
                    <a:gd name="T65" fmla="*/ 0 h 10"/>
                    <a:gd name="T66" fmla="*/ 4 w 52"/>
                    <a:gd name="T67" fmla="*/ 0 h 10"/>
                    <a:gd name="T68" fmla="*/ 4 w 52"/>
                    <a:gd name="T69" fmla="*/ 0 h 10"/>
                    <a:gd name="T70" fmla="*/ 2 w 52"/>
                    <a:gd name="T71" fmla="*/ 2 h 10"/>
                    <a:gd name="T72" fmla="*/ 2 w 52"/>
                    <a:gd name="T73" fmla="*/ 2 h 10"/>
                    <a:gd name="T74" fmla="*/ 0 w 52"/>
                    <a:gd name="T7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10">
                      <a:moveTo>
                        <a:pt x="0" y="3"/>
                      </a:moveTo>
                      <a:lnTo>
                        <a:pt x="0" y="9"/>
                      </a:lnTo>
                      <a:lnTo>
                        <a:pt x="2" y="9"/>
                      </a:lnTo>
                      <a:lnTo>
                        <a:pt x="2" y="10"/>
                      </a:lnTo>
                      <a:lnTo>
                        <a:pt x="2" y="10"/>
                      </a:lnTo>
                      <a:lnTo>
                        <a:pt x="3" y="10"/>
                      </a:lnTo>
                      <a:lnTo>
                        <a:pt x="51" y="10"/>
                      </a:lnTo>
                      <a:lnTo>
                        <a:pt x="51" y="10"/>
                      </a:lnTo>
                      <a:lnTo>
                        <a:pt x="52" y="10"/>
                      </a:lnTo>
                      <a:lnTo>
                        <a:pt x="52" y="9"/>
                      </a:lnTo>
                      <a:lnTo>
                        <a:pt x="52" y="9"/>
                      </a:lnTo>
                      <a:lnTo>
                        <a:pt x="52" y="3"/>
                      </a:lnTo>
                      <a:lnTo>
                        <a:pt x="52" y="2"/>
                      </a:lnTo>
                      <a:lnTo>
                        <a:pt x="51" y="2"/>
                      </a:lnTo>
                      <a:lnTo>
                        <a:pt x="51" y="2"/>
                      </a:lnTo>
                      <a:lnTo>
                        <a:pt x="50" y="2"/>
                      </a:lnTo>
                      <a:lnTo>
                        <a:pt x="50" y="0"/>
                      </a:lnTo>
                      <a:lnTo>
                        <a:pt x="48" y="0"/>
                      </a:lnTo>
                      <a:lnTo>
                        <a:pt x="48" y="0"/>
                      </a:lnTo>
                      <a:lnTo>
                        <a:pt x="48" y="0"/>
                      </a:lnTo>
                      <a:lnTo>
                        <a:pt x="47" y="0"/>
                      </a:lnTo>
                      <a:lnTo>
                        <a:pt x="45" y="0"/>
                      </a:lnTo>
                      <a:lnTo>
                        <a:pt x="44" y="0"/>
                      </a:lnTo>
                      <a:lnTo>
                        <a:pt x="41" y="0"/>
                      </a:lnTo>
                      <a:lnTo>
                        <a:pt x="41" y="0"/>
                      </a:lnTo>
                      <a:lnTo>
                        <a:pt x="41" y="0"/>
                      </a:lnTo>
                      <a:lnTo>
                        <a:pt x="41" y="2"/>
                      </a:lnTo>
                      <a:lnTo>
                        <a:pt x="38" y="2"/>
                      </a:lnTo>
                      <a:lnTo>
                        <a:pt x="37" y="0"/>
                      </a:lnTo>
                      <a:lnTo>
                        <a:pt x="37" y="0"/>
                      </a:lnTo>
                      <a:lnTo>
                        <a:pt x="37" y="0"/>
                      </a:lnTo>
                      <a:lnTo>
                        <a:pt x="36" y="0"/>
                      </a:lnTo>
                      <a:lnTo>
                        <a:pt x="36" y="0"/>
                      </a:lnTo>
                      <a:lnTo>
                        <a:pt x="34" y="0"/>
                      </a:lnTo>
                      <a:lnTo>
                        <a:pt x="33" y="0"/>
                      </a:lnTo>
                      <a:lnTo>
                        <a:pt x="32" y="0"/>
                      </a:lnTo>
                      <a:lnTo>
                        <a:pt x="30" y="0"/>
                      </a:lnTo>
                      <a:lnTo>
                        <a:pt x="30" y="0"/>
                      </a:lnTo>
                      <a:lnTo>
                        <a:pt x="29" y="0"/>
                      </a:lnTo>
                      <a:lnTo>
                        <a:pt x="29" y="0"/>
                      </a:lnTo>
                      <a:lnTo>
                        <a:pt x="29" y="0"/>
                      </a:lnTo>
                      <a:lnTo>
                        <a:pt x="29" y="2"/>
                      </a:lnTo>
                      <a:lnTo>
                        <a:pt x="25" y="2"/>
                      </a:lnTo>
                      <a:lnTo>
                        <a:pt x="25" y="0"/>
                      </a:lnTo>
                      <a:lnTo>
                        <a:pt x="24" y="0"/>
                      </a:lnTo>
                      <a:lnTo>
                        <a:pt x="24" y="0"/>
                      </a:lnTo>
                      <a:lnTo>
                        <a:pt x="23" y="0"/>
                      </a:lnTo>
                      <a:lnTo>
                        <a:pt x="22" y="0"/>
                      </a:lnTo>
                      <a:lnTo>
                        <a:pt x="20" y="0"/>
                      </a:lnTo>
                      <a:lnTo>
                        <a:pt x="19" y="0"/>
                      </a:lnTo>
                      <a:lnTo>
                        <a:pt x="17" y="0"/>
                      </a:lnTo>
                      <a:lnTo>
                        <a:pt x="17" y="0"/>
                      </a:lnTo>
                      <a:lnTo>
                        <a:pt x="17" y="0"/>
                      </a:lnTo>
                      <a:lnTo>
                        <a:pt x="17" y="0"/>
                      </a:lnTo>
                      <a:lnTo>
                        <a:pt x="16" y="0"/>
                      </a:lnTo>
                      <a:lnTo>
                        <a:pt x="16" y="2"/>
                      </a:lnTo>
                      <a:lnTo>
                        <a:pt x="12" y="2"/>
                      </a:lnTo>
                      <a:lnTo>
                        <a:pt x="12" y="0"/>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4" y="2"/>
                      </a:lnTo>
                      <a:lnTo>
                        <a:pt x="2"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2" name="Freeform 462"/>
                <p:cNvSpPr>
                  <a:spLocks/>
                </p:cNvSpPr>
                <p:nvPr/>
              </p:nvSpPr>
              <p:spPr bwMode="auto">
                <a:xfrm>
                  <a:off x="3176" y="1712"/>
                  <a:ext cx="52" cy="10"/>
                </a:xfrm>
                <a:custGeom>
                  <a:avLst/>
                  <a:gdLst>
                    <a:gd name="T0" fmla="*/ 0 w 52"/>
                    <a:gd name="T1" fmla="*/ 9 h 10"/>
                    <a:gd name="T2" fmla="*/ 2 w 52"/>
                    <a:gd name="T3" fmla="*/ 10 h 10"/>
                    <a:gd name="T4" fmla="*/ 3 w 52"/>
                    <a:gd name="T5" fmla="*/ 10 h 10"/>
                    <a:gd name="T6" fmla="*/ 52 w 52"/>
                    <a:gd name="T7" fmla="*/ 10 h 10"/>
                    <a:gd name="T8" fmla="*/ 52 w 52"/>
                    <a:gd name="T9" fmla="*/ 9 h 10"/>
                    <a:gd name="T10" fmla="*/ 52 w 52"/>
                    <a:gd name="T11" fmla="*/ 3 h 10"/>
                    <a:gd name="T12" fmla="*/ 52 w 52"/>
                    <a:gd name="T13" fmla="*/ 2 h 10"/>
                    <a:gd name="T14" fmla="*/ 49 w 52"/>
                    <a:gd name="T15" fmla="*/ 2 h 10"/>
                    <a:gd name="T16" fmla="*/ 49 w 52"/>
                    <a:gd name="T17" fmla="*/ 0 h 10"/>
                    <a:gd name="T18" fmla="*/ 47 w 52"/>
                    <a:gd name="T19" fmla="*/ 0 h 10"/>
                    <a:gd name="T20" fmla="*/ 44 w 52"/>
                    <a:gd name="T21" fmla="*/ 0 h 10"/>
                    <a:gd name="T22" fmla="*/ 41 w 52"/>
                    <a:gd name="T23" fmla="*/ 0 h 10"/>
                    <a:gd name="T24" fmla="*/ 41 w 52"/>
                    <a:gd name="T25" fmla="*/ 0 h 10"/>
                    <a:gd name="T26" fmla="*/ 37 w 52"/>
                    <a:gd name="T27" fmla="*/ 2 h 10"/>
                    <a:gd name="T28" fmla="*/ 37 w 52"/>
                    <a:gd name="T29" fmla="*/ 0 h 10"/>
                    <a:gd name="T30" fmla="*/ 35 w 52"/>
                    <a:gd name="T31" fmla="*/ 0 h 10"/>
                    <a:gd name="T32" fmla="*/ 33 w 52"/>
                    <a:gd name="T33" fmla="*/ 0 h 10"/>
                    <a:gd name="T34" fmla="*/ 30 w 52"/>
                    <a:gd name="T35" fmla="*/ 0 h 10"/>
                    <a:gd name="T36" fmla="*/ 30 w 52"/>
                    <a:gd name="T37" fmla="*/ 0 h 10"/>
                    <a:gd name="T38" fmla="*/ 28 w 52"/>
                    <a:gd name="T39" fmla="*/ 2 h 10"/>
                    <a:gd name="T40" fmla="*/ 25 w 52"/>
                    <a:gd name="T41" fmla="*/ 0 h 10"/>
                    <a:gd name="T42" fmla="*/ 24 w 52"/>
                    <a:gd name="T43" fmla="*/ 0 h 10"/>
                    <a:gd name="T44" fmla="*/ 20 w 52"/>
                    <a:gd name="T45" fmla="*/ 0 h 10"/>
                    <a:gd name="T46" fmla="*/ 18 w 52"/>
                    <a:gd name="T47" fmla="*/ 0 h 10"/>
                    <a:gd name="T48" fmla="*/ 17 w 52"/>
                    <a:gd name="T49" fmla="*/ 0 h 10"/>
                    <a:gd name="T50" fmla="*/ 16 w 52"/>
                    <a:gd name="T51" fmla="*/ 0 h 10"/>
                    <a:gd name="T52" fmla="*/ 13 w 52"/>
                    <a:gd name="T53" fmla="*/ 2 h 10"/>
                    <a:gd name="T54" fmla="*/ 12 w 52"/>
                    <a:gd name="T55" fmla="*/ 0 h 10"/>
                    <a:gd name="T56" fmla="*/ 11 w 52"/>
                    <a:gd name="T57" fmla="*/ 0 h 10"/>
                    <a:gd name="T58" fmla="*/ 7 w 52"/>
                    <a:gd name="T59" fmla="*/ 0 h 10"/>
                    <a:gd name="T60" fmla="*/ 5 w 52"/>
                    <a:gd name="T61" fmla="*/ 0 h 10"/>
                    <a:gd name="T62" fmla="*/ 4 w 52"/>
                    <a:gd name="T63" fmla="*/ 0 h 10"/>
                    <a:gd name="T64" fmla="*/ 4 w 52"/>
                    <a:gd name="T65" fmla="*/ 0 h 10"/>
                    <a:gd name="T66" fmla="*/ 3 w 52"/>
                    <a:gd name="T67" fmla="*/ 2 h 10"/>
                    <a:gd name="T68" fmla="*/ 2 w 52"/>
                    <a:gd name="T69" fmla="*/ 2 h 10"/>
                    <a:gd name="T70" fmla="*/ 0 w 52"/>
                    <a:gd name="T7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10">
                      <a:moveTo>
                        <a:pt x="0" y="3"/>
                      </a:moveTo>
                      <a:lnTo>
                        <a:pt x="0" y="9"/>
                      </a:lnTo>
                      <a:lnTo>
                        <a:pt x="2" y="9"/>
                      </a:lnTo>
                      <a:lnTo>
                        <a:pt x="2" y="10"/>
                      </a:lnTo>
                      <a:lnTo>
                        <a:pt x="3" y="10"/>
                      </a:lnTo>
                      <a:lnTo>
                        <a:pt x="3" y="10"/>
                      </a:lnTo>
                      <a:lnTo>
                        <a:pt x="51" y="10"/>
                      </a:lnTo>
                      <a:lnTo>
                        <a:pt x="52" y="10"/>
                      </a:lnTo>
                      <a:lnTo>
                        <a:pt x="52" y="10"/>
                      </a:lnTo>
                      <a:lnTo>
                        <a:pt x="52" y="9"/>
                      </a:lnTo>
                      <a:lnTo>
                        <a:pt x="52" y="9"/>
                      </a:lnTo>
                      <a:lnTo>
                        <a:pt x="52" y="3"/>
                      </a:lnTo>
                      <a:lnTo>
                        <a:pt x="52" y="2"/>
                      </a:lnTo>
                      <a:lnTo>
                        <a:pt x="52" y="2"/>
                      </a:lnTo>
                      <a:lnTo>
                        <a:pt x="51" y="2"/>
                      </a:lnTo>
                      <a:lnTo>
                        <a:pt x="49" y="2"/>
                      </a:lnTo>
                      <a:lnTo>
                        <a:pt x="49" y="0"/>
                      </a:lnTo>
                      <a:lnTo>
                        <a:pt x="49" y="0"/>
                      </a:lnTo>
                      <a:lnTo>
                        <a:pt x="48" y="0"/>
                      </a:lnTo>
                      <a:lnTo>
                        <a:pt x="47" y="0"/>
                      </a:lnTo>
                      <a:lnTo>
                        <a:pt x="45" y="0"/>
                      </a:lnTo>
                      <a:lnTo>
                        <a:pt x="44" y="0"/>
                      </a:lnTo>
                      <a:lnTo>
                        <a:pt x="42" y="0"/>
                      </a:lnTo>
                      <a:lnTo>
                        <a:pt x="41" y="0"/>
                      </a:lnTo>
                      <a:lnTo>
                        <a:pt x="41" y="0"/>
                      </a:lnTo>
                      <a:lnTo>
                        <a:pt x="41" y="0"/>
                      </a:lnTo>
                      <a:lnTo>
                        <a:pt x="40" y="2"/>
                      </a:lnTo>
                      <a:lnTo>
                        <a:pt x="37" y="2"/>
                      </a:lnTo>
                      <a:lnTo>
                        <a:pt x="37" y="0"/>
                      </a:lnTo>
                      <a:lnTo>
                        <a:pt x="37" y="0"/>
                      </a:lnTo>
                      <a:lnTo>
                        <a:pt x="35" y="0"/>
                      </a:lnTo>
                      <a:lnTo>
                        <a:pt x="35" y="0"/>
                      </a:lnTo>
                      <a:lnTo>
                        <a:pt x="34" y="0"/>
                      </a:lnTo>
                      <a:lnTo>
                        <a:pt x="33" y="0"/>
                      </a:lnTo>
                      <a:lnTo>
                        <a:pt x="32" y="0"/>
                      </a:lnTo>
                      <a:lnTo>
                        <a:pt x="30" y="0"/>
                      </a:lnTo>
                      <a:lnTo>
                        <a:pt x="30" y="0"/>
                      </a:lnTo>
                      <a:lnTo>
                        <a:pt x="30" y="0"/>
                      </a:lnTo>
                      <a:lnTo>
                        <a:pt x="30" y="0"/>
                      </a:lnTo>
                      <a:lnTo>
                        <a:pt x="28" y="2"/>
                      </a:lnTo>
                      <a:lnTo>
                        <a:pt x="25" y="2"/>
                      </a:lnTo>
                      <a:lnTo>
                        <a:pt x="25" y="0"/>
                      </a:lnTo>
                      <a:lnTo>
                        <a:pt x="24" y="0"/>
                      </a:lnTo>
                      <a:lnTo>
                        <a:pt x="24" y="0"/>
                      </a:lnTo>
                      <a:lnTo>
                        <a:pt x="23" y="0"/>
                      </a:lnTo>
                      <a:lnTo>
                        <a:pt x="20" y="0"/>
                      </a:lnTo>
                      <a:lnTo>
                        <a:pt x="19" y="0"/>
                      </a:lnTo>
                      <a:lnTo>
                        <a:pt x="18" y="0"/>
                      </a:lnTo>
                      <a:lnTo>
                        <a:pt x="17" y="0"/>
                      </a:lnTo>
                      <a:lnTo>
                        <a:pt x="17" y="0"/>
                      </a:lnTo>
                      <a:lnTo>
                        <a:pt x="17" y="0"/>
                      </a:lnTo>
                      <a:lnTo>
                        <a:pt x="16" y="0"/>
                      </a:lnTo>
                      <a:lnTo>
                        <a:pt x="16" y="2"/>
                      </a:lnTo>
                      <a:lnTo>
                        <a:pt x="13" y="2"/>
                      </a:lnTo>
                      <a:lnTo>
                        <a:pt x="12" y="0"/>
                      </a:lnTo>
                      <a:lnTo>
                        <a:pt x="12" y="0"/>
                      </a:lnTo>
                      <a:lnTo>
                        <a:pt x="11" y="0"/>
                      </a:lnTo>
                      <a:lnTo>
                        <a:pt x="11" y="0"/>
                      </a:lnTo>
                      <a:lnTo>
                        <a:pt x="9" y="0"/>
                      </a:lnTo>
                      <a:lnTo>
                        <a:pt x="7" y="0"/>
                      </a:lnTo>
                      <a:lnTo>
                        <a:pt x="6" y="0"/>
                      </a:lnTo>
                      <a:lnTo>
                        <a:pt x="5" y="0"/>
                      </a:lnTo>
                      <a:lnTo>
                        <a:pt x="4" y="0"/>
                      </a:lnTo>
                      <a:lnTo>
                        <a:pt x="4" y="0"/>
                      </a:lnTo>
                      <a:lnTo>
                        <a:pt x="4" y="0"/>
                      </a:lnTo>
                      <a:lnTo>
                        <a:pt x="4" y="0"/>
                      </a:lnTo>
                      <a:lnTo>
                        <a:pt x="3" y="2"/>
                      </a:lnTo>
                      <a:lnTo>
                        <a:pt x="3" y="2"/>
                      </a:lnTo>
                      <a:lnTo>
                        <a:pt x="2" y="2"/>
                      </a:lnTo>
                      <a:lnTo>
                        <a:pt x="2" y="2"/>
                      </a:lnTo>
                      <a:lnTo>
                        <a:pt x="0" y="3"/>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3" name="Freeform 463"/>
                <p:cNvSpPr>
                  <a:spLocks/>
                </p:cNvSpPr>
                <p:nvPr/>
              </p:nvSpPr>
              <p:spPr bwMode="auto">
                <a:xfrm>
                  <a:off x="3151" y="1712"/>
                  <a:ext cx="15" cy="10"/>
                </a:xfrm>
                <a:custGeom>
                  <a:avLst/>
                  <a:gdLst>
                    <a:gd name="T0" fmla="*/ 0 w 15"/>
                    <a:gd name="T1" fmla="*/ 9 h 10"/>
                    <a:gd name="T2" fmla="*/ 0 w 15"/>
                    <a:gd name="T3" fmla="*/ 3 h 10"/>
                    <a:gd name="T4" fmla="*/ 0 w 15"/>
                    <a:gd name="T5" fmla="*/ 3 h 10"/>
                    <a:gd name="T6" fmla="*/ 0 w 15"/>
                    <a:gd name="T7" fmla="*/ 3 h 10"/>
                    <a:gd name="T8" fmla="*/ 0 w 15"/>
                    <a:gd name="T9" fmla="*/ 2 h 10"/>
                    <a:gd name="T10" fmla="*/ 1 w 15"/>
                    <a:gd name="T11" fmla="*/ 2 h 10"/>
                    <a:gd name="T12" fmla="*/ 2 w 15"/>
                    <a:gd name="T13" fmla="*/ 2 h 10"/>
                    <a:gd name="T14" fmla="*/ 3 w 15"/>
                    <a:gd name="T15" fmla="*/ 0 h 10"/>
                    <a:gd name="T16" fmla="*/ 3 w 15"/>
                    <a:gd name="T17" fmla="*/ 0 h 10"/>
                    <a:gd name="T18" fmla="*/ 3 w 15"/>
                    <a:gd name="T19" fmla="*/ 0 h 10"/>
                    <a:gd name="T20" fmla="*/ 3 w 15"/>
                    <a:gd name="T21" fmla="*/ 0 h 10"/>
                    <a:gd name="T22" fmla="*/ 6 w 15"/>
                    <a:gd name="T23" fmla="*/ 0 h 10"/>
                    <a:gd name="T24" fmla="*/ 7 w 15"/>
                    <a:gd name="T25" fmla="*/ 0 h 10"/>
                    <a:gd name="T26" fmla="*/ 9 w 15"/>
                    <a:gd name="T27" fmla="*/ 0 h 10"/>
                    <a:gd name="T28" fmla="*/ 10 w 15"/>
                    <a:gd name="T29" fmla="*/ 0 h 10"/>
                    <a:gd name="T30" fmla="*/ 10 w 15"/>
                    <a:gd name="T31" fmla="*/ 0 h 10"/>
                    <a:gd name="T32" fmla="*/ 11 w 15"/>
                    <a:gd name="T33" fmla="*/ 0 h 10"/>
                    <a:gd name="T34" fmla="*/ 11 w 15"/>
                    <a:gd name="T35" fmla="*/ 2 h 10"/>
                    <a:gd name="T36" fmla="*/ 13 w 15"/>
                    <a:gd name="T37" fmla="*/ 2 h 10"/>
                    <a:gd name="T38" fmla="*/ 14 w 15"/>
                    <a:gd name="T39" fmla="*/ 3 h 10"/>
                    <a:gd name="T40" fmla="*/ 14 w 15"/>
                    <a:gd name="T41" fmla="*/ 3 h 10"/>
                    <a:gd name="T42" fmla="*/ 15 w 15"/>
                    <a:gd name="T43" fmla="*/ 3 h 10"/>
                    <a:gd name="T44" fmla="*/ 15 w 15"/>
                    <a:gd name="T45" fmla="*/ 4 h 10"/>
                    <a:gd name="T46" fmla="*/ 15 w 15"/>
                    <a:gd name="T47" fmla="*/ 9 h 10"/>
                    <a:gd name="T48" fmla="*/ 15 w 15"/>
                    <a:gd name="T49" fmla="*/ 9 h 10"/>
                    <a:gd name="T50" fmla="*/ 14 w 15"/>
                    <a:gd name="T51" fmla="*/ 10 h 10"/>
                    <a:gd name="T52" fmla="*/ 14 w 15"/>
                    <a:gd name="T53" fmla="*/ 10 h 10"/>
                    <a:gd name="T54" fmla="*/ 13 w 15"/>
                    <a:gd name="T55" fmla="*/ 10 h 10"/>
                    <a:gd name="T56" fmla="*/ 2 w 15"/>
                    <a:gd name="T57" fmla="*/ 10 h 10"/>
                    <a:gd name="T58" fmla="*/ 1 w 15"/>
                    <a:gd name="T59" fmla="*/ 10 h 10"/>
                    <a:gd name="T60" fmla="*/ 0 w 15"/>
                    <a:gd name="T61" fmla="*/ 10 h 10"/>
                    <a:gd name="T62" fmla="*/ 0 w 15"/>
                    <a:gd name="T63" fmla="*/ 9 h 10"/>
                    <a:gd name="T64" fmla="*/ 0 w 15"/>
                    <a:gd name="T6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10">
                      <a:moveTo>
                        <a:pt x="0" y="9"/>
                      </a:moveTo>
                      <a:lnTo>
                        <a:pt x="0" y="3"/>
                      </a:lnTo>
                      <a:lnTo>
                        <a:pt x="0" y="3"/>
                      </a:lnTo>
                      <a:lnTo>
                        <a:pt x="0" y="3"/>
                      </a:lnTo>
                      <a:lnTo>
                        <a:pt x="0" y="2"/>
                      </a:lnTo>
                      <a:lnTo>
                        <a:pt x="1" y="2"/>
                      </a:lnTo>
                      <a:lnTo>
                        <a:pt x="2" y="2"/>
                      </a:lnTo>
                      <a:lnTo>
                        <a:pt x="3" y="0"/>
                      </a:lnTo>
                      <a:lnTo>
                        <a:pt x="3" y="0"/>
                      </a:lnTo>
                      <a:lnTo>
                        <a:pt x="3" y="0"/>
                      </a:lnTo>
                      <a:lnTo>
                        <a:pt x="3" y="0"/>
                      </a:lnTo>
                      <a:lnTo>
                        <a:pt x="6" y="0"/>
                      </a:lnTo>
                      <a:lnTo>
                        <a:pt x="7" y="0"/>
                      </a:lnTo>
                      <a:lnTo>
                        <a:pt x="9" y="0"/>
                      </a:lnTo>
                      <a:lnTo>
                        <a:pt x="10" y="0"/>
                      </a:lnTo>
                      <a:lnTo>
                        <a:pt x="10" y="0"/>
                      </a:lnTo>
                      <a:lnTo>
                        <a:pt x="11" y="0"/>
                      </a:lnTo>
                      <a:lnTo>
                        <a:pt x="11" y="2"/>
                      </a:lnTo>
                      <a:lnTo>
                        <a:pt x="13" y="2"/>
                      </a:lnTo>
                      <a:lnTo>
                        <a:pt x="14" y="3"/>
                      </a:lnTo>
                      <a:lnTo>
                        <a:pt x="14" y="3"/>
                      </a:lnTo>
                      <a:lnTo>
                        <a:pt x="15" y="3"/>
                      </a:lnTo>
                      <a:lnTo>
                        <a:pt x="15" y="4"/>
                      </a:lnTo>
                      <a:lnTo>
                        <a:pt x="15" y="9"/>
                      </a:lnTo>
                      <a:lnTo>
                        <a:pt x="15" y="9"/>
                      </a:lnTo>
                      <a:lnTo>
                        <a:pt x="14" y="10"/>
                      </a:lnTo>
                      <a:lnTo>
                        <a:pt x="14" y="10"/>
                      </a:lnTo>
                      <a:lnTo>
                        <a:pt x="13" y="10"/>
                      </a:lnTo>
                      <a:lnTo>
                        <a:pt x="2" y="10"/>
                      </a:lnTo>
                      <a:lnTo>
                        <a:pt x="1" y="10"/>
                      </a:lnTo>
                      <a:lnTo>
                        <a:pt x="0" y="10"/>
                      </a:lnTo>
                      <a:lnTo>
                        <a:pt x="0" y="9"/>
                      </a:lnTo>
                      <a:lnTo>
                        <a:pt x="0" y="9"/>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4" name="Freeform 464"/>
                <p:cNvSpPr>
                  <a:spLocks/>
                </p:cNvSpPr>
                <p:nvPr/>
              </p:nvSpPr>
              <p:spPr bwMode="auto">
                <a:xfrm>
                  <a:off x="3151" y="1725"/>
                  <a:ext cx="190" cy="27"/>
                </a:xfrm>
                <a:custGeom>
                  <a:avLst/>
                  <a:gdLst>
                    <a:gd name="T0" fmla="*/ 0 w 190"/>
                    <a:gd name="T1" fmla="*/ 2 h 27"/>
                    <a:gd name="T2" fmla="*/ 3 w 190"/>
                    <a:gd name="T3" fmla="*/ 1 h 27"/>
                    <a:gd name="T4" fmla="*/ 8 w 190"/>
                    <a:gd name="T5" fmla="*/ 0 h 27"/>
                    <a:gd name="T6" fmla="*/ 11 w 190"/>
                    <a:gd name="T7" fmla="*/ 0 h 27"/>
                    <a:gd name="T8" fmla="*/ 16 w 190"/>
                    <a:gd name="T9" fmla="*/ 0 h 27"/>
                    <a:gd name="T10" fmla="*/ 22 w 190"/>
                    <a:gd name="T11" fmla="*/ 0 h 27"/>
                    <a:gd name="T12" fmla="*/ 25 w 190"/>
                    <a:gd name="T13" fmla="*/ 2 h 27"/>
                    <a:gd name="T14" fmla="*/ 29 w 190"/>
                    <a:gd name="T15" fmla="*/ 0 h 27"/>
                    <a:gd name="T16" fmla="*/ 35 w 190"/>
                    <a:gd name="T17" fmla="*/ 0 h 27"/>
                    <a:gd name="T18" fmla="*/ 37 w 190"/>
                    <a:gd name="T19" fmla="*/ 1 h 27"/>
                    <a:gd name="T20" fmla="*/ 41 w 190"/>
                    <a:gd name="T21" fmla="*/ 0 h 27"/>
                    <a:gd name="T22" fmla="*/ 46 w 190"/>
                    <a:gd name="T23" fmla="*/ 0 h 27"/>
                    <a:gd name="T24" fmla="*/ 50 w 190"/>
                    <a:gd name="T25" fmla="*/ 2 h 27"/>
                    <a:gd name="T26" fmla="*/ 53 w 190"/>
                    <a:gd name="T27" fmla="*/ 0 h 27"/>
                    <a:gd name="T28" fmla="*/ 58 w 190"/>
                    <a:gd name="T29" fmla="*/ 0 h 27"/>
                    <a:gd name="T30" fmla="*/ 62 w 190"/>
                    <a:gd name="T31" fmla="*/ 1 h 27"/>
                    <a:gd name="T32" fmla="*/ 65 w 190"/>
                    <a:gd name="T33" fmla="*/ 0 h 27"/>
                    <a:gd name="T34" fmla="*/ 72 w 190"/>
                    <a:gd name="T35" fmla="*/ 0 h 27"/>
                    <a:gd name="T36" fmla="*/ 74 w 190"/>
                    <a:gd name="T37" fmla="*/ 2 h 27"/>
                    <a:gd name="T38" fmla="*/ 78 w 190"/>
                    <a:gd name="T39" fmla="*/ 0 h 27"/>
                    <a:gd name="T40" fmla="*/ 84 w 190"/>
                    <a:gd name="T41" fmla="*/ 0 h 27"/>
                    <a:gd name="T42" fmla="*/ 87 w 190"/>
                    <a:gd name="T43" fmla="*/ 2 h 27"/>
                    <a:gd name="T44" fmla="*/ 92 w 190"/>
                    <a:gd name="T45" fmla="*/ 0 h 27"/>
                    <a:gd name="T46" fmla="*/ 98 w 190"/>
                    <a:gd name="T47" fmla="*/ 0 h 27"/>
                    <a:gd name="T48" fmla="*/ 103 w 190"/>
                    <a:gd name="T49" fmla="*/ 2 h 27"/>
                    <a:gd name="T50" fmla="*/ 104 w 190"/>
                    <a:gd name="T51" fmla="*/ 0 h 27"/>
                    <a:gd name="T52" fmla="*/ 111 w 190"/>
                    <a:gd name="T53" fmla="*/ 0 h 27"/>
                    <a:gd name="T54" fmla="*/ 115 w 190"/>
                    <a:gd name="T55" fmla="*/ 2 h 27"/>
                    <a:gd name="T56" fmla="*/ 117 w 190"/>
                    <a:gd name="T57" fmla="*/ 0 h 27"/>
                    <a:gd name="T58" fmla="*/ 124 w 190"/>
                    <a:gd name="T59" fmla="*/ 0 h 27"/>
                    <a:gd name="T60" fmla="*/ 125 w 190"/>
                    <a:gd name="T61" fmla="*/ 2 h 27"/>
                    <a:gd name="T62" fmla="*/ 129 w 190"/>
                    <a:gd name="T63" fmla="*/ 0 h 27"/>
                    <a:gd name="T64" fmla="*/ 135 w 190"/>
                    <a:gd name="T65" fmla="*/ 0 h 27"/>
                    <a:gd name="T66" fmla="*/ 140 w 190"/>
                    <a:gd name="T67" fmla="*/ 2 h 27"/>
                    <a:gd name="T68" fmla="*/ 143 w 190"/>
                    <a:gd name="T69" fmla="*/ 0 h 27"/>
                    <a:gd name="T70" fmla="*/ 148 w 190"/>
                    <a:gd name="T71" fmla="*/ 0 h 27"/>
                    <a:gd name="T72" fmla="*/ 153 w 190"/>
                    <a:gd name="T73" fmla="*/ 2 h 27"/>
                    <a:gd name="T74" fmla="*/ 156 w 190"/>
                    <a:gd name="T75" fmla="*/ 0 h 27"/>
                    <a:gd name="T76" fmla="*/ 162 w 190"/>
                    <a:gd name="T77" fmla="*/ 0 h 27"/>
                    <a:gd name="T78" fmla="*/ 166 w 190"/>
                    <a:gd name="T79" fmla="*/ 1 h 27"/>
                    <a:gd name="T80" fmla="*/ 171 w 190"/>
                    <a:gd name="T81" fmla="*/ 0 h 27"/>
                    <a:gd name="T82" fmla="*/ 182 w 190"/>
                    <a:gd name="T83" fmla="*/ 0 h 27"/>
                    <a:gd name="T84" fmla="*/ 188 w 190"/>
                    <a:gd name="T85" fmla="*/ 1 h 27"/>
                    <a:gd name="T86" fmla="*/ 189 w 190"/>
                    <a:gd name="T87" fmla="*/ 3 h 27"/>
                    <a:gd name="T88" fmla="*/ 189 w 190"/>
                    <a:gd name="T89" fmla="*/ 27 h 27"/>
                    <a:gd name="T90" fmla="*/ 168 w 190"/>
                    <a:gd name="T91" fmla="*/ 23 h 27"/>
                    <a:gd name="T92" fmla="*/ 35 w 190"/>
                    <a:gd name="T93" fmla="*/ 23 h 27"/>
                    <a:gd name="T94" fmla="*/ 1 w 190"/>
                    <a:gd name="T95" fmla="*/ 27 h 27"/>
                    <a:gd name="T96" fmla="*/ 0 w 190"/>
                    <a:gd name="T97"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0" h="27">
                      <a:moveTo>
                        <a:pt x="0" y="3"/>
                      </a:moveTo>
                      <a:lnTo>
                        <a:pt x="0" y="3"/>
                      </a:lnTo>
                      <a:lnTo>
                        <a:pt x="0" y="3"/>
                      </a:lnTo>
                      <a:lnTo>
                        <a:pt x="0" y="2"/>
                      </a:lnTo>
                      <a:lnTo>
                        <a:pt x="0" y="2"/>
                      </a:lnTo>
                      <a:lnTo>
                        <a:pt x="1" y="2"/>
                      </a:lnTo>
                      <a:lnTo>
                        <a:pt x="2" y="2"/>
                      </a:lnTo>
                      <a:lnTo>
                        <a:pt x="3" y="1"/>
                      </a:lnTo>
                      <a:lnTo>
                        <a:pt x="3" y="0"/>
                      </a:lnTo>
                      <a:lnTo>
                        <a:pt x="4" y="0"/>
                      </a:lnTo>
                      <a:lnTo>
                        <a:pt x="6" y="0"/>
                      </a:lnTo>
                      <a:lnTo>
                        <a:pt x="8" y="0"/>
                      </a:lnTo>
                      <a:lnTo>
                        <a:pt x="9" y="0"/>
                      </a:lnTo>
                      <a:lnTo>
                        <a:pt x="11" y="0"/>
                      </a:lnTo>
                      <a:lnTo>
                        <a:pt x="11" y="0"/>
                      </a:lnTo>
                      <a:lnTo>
                        <a:pt x="11" y="0"/>
                      </a:lnTo>
                      <a:lnTo>
                        <a:pt x="13" y="2"/>
                      </a:lnTo>
                      <a:lnTo>
                        <a:pt x="15" y="2"/>
                      </a:lnTo>
                      <a:lnTo>
                        <a:pt x="16" y="1"/>
                      </a:lnTo>
                      <a:lnTo>
                        <a:pt x="16" y="0"/>
                      </a:lnTo>
                      <a:lnTo>
                        <a:pt x="16" y="0"/>
                      </a:lnTo>
                      <a:lnTo>
                        <a:pt x="18" y="0"/>
                      </a:lnTo>
                      <a:lnTo>
                        <a:pt x="20" y="0"/>
                      </a:lnTo>
                      <a:lnTo>
                        <a:pt x="22" y="0"/>
                      </a:lnTo>
                      <a:lnTo>
                        <a:pt x="23" y="0"/>
                      </a:lnTo>
                      <a:lnTo>
                        <a:pt x="24" y="0"/>
                      </a:lnTo>
                      <a:lnTo>
                        <a:pt x="24" y="1"/>
                      </a:lnTo>
                      <a:lnTo>
                        <a:pt x="25" y="2"/>
                      </a:lnTo>
                      <a:lnTo>
                        <a:pt x="28" y="2"/>
                      </a:lnTo>
                      <a:lnTo>
                        <a:pt x="29" y="1"/>
                      </a:lnTo>
                      <a:lnTo>
                        <a:pt x="29" y="0"/>
                      </a:lnTo>
                      <a:lnTo>
                        <a:pt x="29" y="0"/>
                      </a:lnTo>
                      <a:lnTo>
                        <a:pt x="29" y="0"/>
                      </a:lnTo>
                      <a:lnTo>
                        <a:pt x="31" y="0"/>
                      </a:lnTo>
                      <a:lnTo>
                        <a:pt x="32" y="0"/>
                      </a:lnTo>
                      <a:lnTo>
                        <a:pt x="35" y="0"/>
                      </a:lnTo>
                      <a:lnTo>
                        <a:pt x="36" y="0"/>
                      </a:lnTo>
                      <a:lnTo>
                        <a:pt x="36" y="0"/>
                      </a:lnTo>
                      <a:lnTo>
                        <a:pt x="37" y="0"/>
                      </a:lnTo>
                      <a:lnTo>
                        <a:pt x="37" y="1"/>
                      </a:lnTo>
                      <a:lnTo>
                        <a:pt x="37" y="2"/>
                      </a:lnTo>
                      <a:lnTo>
                        <a:pt x="41" y="2"/>
                      </a:lnTo>
                      <a:lnTo>
                        <a:pt x="41" y="1"/>
                      </a:lnTo>
                      <a:lnTo>
                        <a:pt x="41" y="0"/>
                      </a:lnTo>
                      <a:lnTo>
                        <a:pt x="42" y="0"/>
                      </a:lnTo>
                      <a:lnTo>
                        <a:pt x="43" y="0"/>
                      </a:lnTo>
                      <a:lnTo>
                        <a:pt x="45" y="0"/>
                      </a:lnTo>
                      <a:lnTo>
                        <a:pt x="46" y="0"/>
                      </a:lnTo>
                      <a:lnTo>
                        <a:pt x="49" y="0"/>
                      </a:lnTo>
                      <a:lnTo>
                        <a:pt x="49" y="0"/>
                      </a:lnTo>
                      <a:lnTo>
                        <a:pt x="49" y="1"/>
                      </a:lnTo>
                      <a:lnTo>
                        <a:pt x="50" y="2"/>
                      </a:lnTo>
                      <a:lnTo>
                        <a:pt x="52" y="2"/>
                      </a:lnTo>
                      <a:lnTo>
                        <a:pt x="53" y="1"/>
                      </a:lnTo>
                      <a:lnTo>
                        <a:pt x="53" y="0"/>
                      </a:lnTo>
                      <a:lnTo>
                        <a:pt x="53" y="0"/>
                      </a:lnTo>
                      <a:lnTo>
                        <a:pt x="55" y="0"/>
                      </a:lnTo>
                      <a:lnTo>
                        <a:pt x="56" y="0"/>
                      </a:lnTo>
                      <a:lnTo>
                        <a:pt x="58" y="0"/>
                      </a:lnTo>
                      <a:lnTo>
                        <a:pt x="58" y="0"/>
                      </a:lnTo>
                      <a:lnTo>
                        <a:pt x="60" y="0"/>
                      </a:lnTo>
                      <a:lnTo>
                        <a:pt x="60" y="0"/>
                      </a:lnTo>
                      <a:lnTo>
                        <a:pt x="62" y="0"/>
                      </a:lnTo>
                      <a:lnTo>
                        <a:pt x="62" y="1"/>
                      </a:lnTo>
                      <a:lnTo>
                        <a:pt x="63" y="2"/>
                      </a:lnTo>
                      <a:lnTo>
                        <a:pt x="65" y="2"/>
                      </a:lnTo>
                      <a:lnTo>
                        <a:pt x="65" y="1"/>
                      </a:lnTo>
                      <a:lnTo>
                        <a:pt x="65" y="0"/>
                      </a:lnTo>
                      <a:lnTo>
                        <a:pt x="66" y="0"/>
                      </a:lnTo>
                      <a:lnTo>
                        <a:pt x="69" y="0"/>
                      </a:lnTo>
                      <a:lnTo>
                        <a:pt x="70" y="0"/>
                      </a:lnTo>
                      <a:lnTo>
                        <a:pt x="72" y="0"/>
                      </a:lnTo>
                      <a:lnTo>
                        <a:pt x="73" y="0"/>
                      </a:lnTo>
                      <a:lnTo>
                        <a:pt x="73" y="0"/>
                      </a:lnTo>
                      <a:lnTo>
                        <a:pt x="73" y="1"/>
                      </a:lnTo>
                      <a:lnTo>
                        <a:pt x="74" y="2"/>
                      </a:lnTo>
                      <a:lnTo>
                        <a:pt x="77" y="2"/>
                      </a:lnTo>
                      <a:lnTo>
                        <a:pt x="78" y="1"/>
                      </a:lnTo>
                      <a:lnTo>
                        <a:pt x="78" y="0"/>
                      </a:lnTo>
                      <a:lnTo>
                        <a:pt x="78" y="0"/>
                      </a:lnTo>
                      <a:lnTo>
                        <a:pt x="79" y="0"/>
                      </a:lnTo>
                      <a:lnTo>
                        <a:pt x="80" y="0"/>
                      </a:lnTo>
                      <a:lnTo>
                        <a:pt x="83" y="0"/>
                      </a:lnTo>
                      <a:lnTo>
                        <a:pt x="84" y="0"/>
                      </a:lnTo>
                      <a:lnTo>
                        <a:pt x="85" y="0"/>
                      </a:lnTo>
                      <a:lnTo>
                        <a:pt x="86" y="0"/>
                      </a:lnTo>
                      <a:lnTo>
                        <a:pt x="86" y="0"/>
                      </a:lnTo>
                      <a:lnTo>
                        <a:pt x="87" y="2"/>
                      </a:lnTo>
                      <a:lnTo>
                        <a:pt x="90" y="2"/>
                      </a:lnTo>
                      <a:lnTo>
                        <a:pt x="91" y="1"/>
                      </a:lnTo>
                      <a:lnTo>
                        <a:pt x="91" y="0"/>
                      </a:lnTo>
                      <a:lnTo>
                        <a:pt x="92" y="0"/>
                      </a:lnTo>
                      <a:lnTo>
                        <a:pt x="93" y="0"/>
                      </a:lnTo>
                      <a:lnTo>
                        <a:pt x="94" y="0"/>
                      </a:lnTo>
                      <a:lnTo>
                        <a:pt x="97" y="0"/>
                      </a:lnTo>
                      <a:lnTo>
                        <a:pt x="98" y="0"/>
                      </a:lnTo>
                      <a:lnTo>
                        <a:pt x="99" y="0"/>
                      </a:lnTo>
                      <a:lnTo>
                        <a:pt x="99" y="0"/>
                      </a:lnTo>
                      <a:lnTo>
                        <a:pt x="100" y="2"/>
                      </a:lnTo>
                      <a:lnTo>
                        <a:pt x="103" y="2"/>
                      </a:lnTo>
                      <a:lnTo>
                        <a:pt x="104" y="1"/>
                      </a:lnTo>
                      <a:lnTo>
                        <a:pt x="104" y="0"/>
                      </a:lnTo>
                      <a:lnTo>
                        <a:pt x="104" y="0"/>
                      </a:lnTo>
                      <a:lnTo>
                        <a:pt x="104" y="0"/>
                      </a:lnTo>
                      <a:lnTo>
                        <a:pt x="106" y="0"/>
                      </a:lnTo>
                      <a:lnTo>
                        <a:pt x="107" y="0"/>
                      </a:lnTo>
                      <a:lnTo>
                        <a:pt x="110" y="0"/>
                      </a:lnTo>
                      <a:lnTo>
                        <a:pt x="111" y="0"/>
                      </a:lnTo>
                      <a:lnTo>
                        <a:pt x="111" y="0"/>
                      </a:lnTo>
                      <a:lnTo>
                        <a:pt x="111" y="1"/>
                      </a:lnTo>
                      <a:lnTo>
                        <a:pt x="112" y="2"/>
                      </a:lnTo>
                      <a:lnTo>
                        <a:pt x="115" y="2"/>
                      </a:lnTo>
                      <a:lnTo>
                        <a:pt x="115" y="1"/>
                      </a:lnTo>
                      <a:lnTo>
                        <a:pt x="115" y="0"/>
                      </a:lnTo>
                      <a:lnTo>
                        <a:pt x="117" y="0"/>
                      </a:lnTo>
                      <a:lnTo>
                        <a:pt x="117" y="0"/>
                      </a:lnTo>
                      <a:lnTo>
                        <a:pt x="118" y="0"/>
                      </a:lnTo>
                      <a:lnTo>
                        <a:pt x="120" y="0"/>
                      </a:lnTo>
                      <a:lnTo>
                        <a:pt x="121" y="0"/>
                      </a:lnTo>
                      <a:lnTo>
                        <a:pt x="124" y="0"/>
                      </a:lnTo>
                      <a:lnTo>
                        <a:pt x="124" y="0"/>
                      </a:lnTo>
                      <a:lnTo>
                        <a:pt x="124" y="0"/>
                      </a:lnTo>
                      <a:lnTo>
                        <a:pt x="124" y="1"/>
                      </a:lnTo>
                      <a:lnTo>
                        <a:pt x="125" y="2"/>
                      </a:lnTo>
                      <a:lnTo>
                        <a:pt x="128" y="2"/>
                      </a:lnTo>
                      <a:lnTo>
                        <a:pt x="128" y="1"/>
                      </a:lnTo>
                      <a:lnTo>
                        <a:pt x="128" y="0"/>
                      </a:lnTo>
                      <a:lnTo>
                        <a:pt x="129" y="0"/>
                      </a:lnTo>
                      <a:lnTo>
                        <a:pt x="131" y="0"/>
                      </a:lnTo>
                      <a:lnTo>
                        <a:pt x="133" y="0"/>
                      </a:lnTo>
                      <a:lnTo>
                        <a:pt x="134" y="0"/>
                      </a:lnTo>
                      <a:lnTo>
                        <a:pt x="135" y="0"/>
                      </a:lnTo>
                      <a:lnTo>
                        <a:pt x="136" y="0"/>
                      </a:lnTo>
                      <a:lnTo>
                        <a:pt x="136" y="0"/>
                      </a:lnTo>
                      <a:lnTo>
                        <a:pt x="138" y="2"/>
                      </a:lnTo>
                      <a:lnTo>
                        <a:pt x="140" y="2"/>
                      </a:lnTo>
                      <a:lnTo>
                        <a:pt x="141" y="1"/>
                      </a:lnTo>
                      <a:lnTo>
                        <a:pt x="141" y="0"/>
                      </a:lnTo>
                      <a:lnTo>
                        <a:pt x="141" y="0"/>
                      </a:lnTo>
                      <a:lnTo>
                        <a:pt x="143" y="0"/>
                      </a:lnTo>
                      <a:lnTo>
                        <a:pt x="145" y="0"/>
                      </a:lnTo>
                      <a:lnTo>
                        <a:pt x="147" y="0"/>
                      </a:lnTo>
                      <a:lnTo>
                        <a:pt x="148" y="0"/>
                      </a:lnTo>
                      <a:lnTo>
                        <a:pt x="148" y="0"/>
                      </a:lnTo>
                      <a:lnTo>
                        <a:pt x="149" y="0"/>
                      </a:lnTo>
                      <a:lnTo>
                        <a:pt x="149" y="1"/>
                      </a:lnTo>
                      <a:lnTo>
                        <a:pt x="150" y="2"/>
                      </a:lnTo>
                      <a:lnTo>
                        <a:pt x="153" y="2"/>
                      </a:lnTo>
                      <a:lnTo>
                        <a:pt x="154" y="1"/>
                      </a:lnTo>
                      <a:lnTo>
                        <a:pt x="154" y="0"/>
                      </a:lnTo>
                      <a:lnTo>
                        <a:pt x="154" y="0"/>
                      </a:lnTo>
                      <a:lnTo>
                        <a:pt x="156" y="0"/>
                      </a:lnTo>
                      <a:lnTo>
                        <a:pt x="157" y="0"/>
                      </a:lnTo>
                      <a:lnTo>
                        <a:pt x="160" y="0"/>
                      </a:lnTo>
                      <a:lnTo>
                        <a:pt x="161" y="0"/>
                      </a:lnTo>
                      <a:lnTo>
                        <a:pt x="162" y="0"/>
                      </a:lnTo>
                      <a:lnTo>
                        <a:pt x="162" y="1"/>
                      </a:lnTo>
                      <a:lnTo>
                        <a:pt x="162" y="2"/>
                      </a:lnTo>
                      <a:lnTo>
                        <a:pt x="164" y="2"/>
                      </a:lnTo>
                      <a:lnTo>
                        <a:pt x="166" y="1"/>
                      </a:lnTo>
                      <a:lnTo>
                        <a:pt x="166" y="0"/>
                      </a:lnTo>
                      <a:lnTo>
                        <a:pt x="166" y="0"/>
                      </a:lnTo>
                      <a:lnTo>
                        <a:pt x="168" y="0"/>
                      </a:lnTo>
                      <a:lnTo>
                        <a:pt x="171" y="0"/>
                      </a:lnTo>
                      <a:lnTo>
                        <a:pt x="174" y="0"/>
                      </a:lnTo>
                      <a:lnTo>
                        <a:pt x="176" y="0"/>
                      </a:lnTo>
                      <a:lnTo>
                        <a:pt x="178" y="0"/>
                      </a:lnTo>
                      <a:lnTo>
                        <a:pt x="182" y="0"/>
                      </a:lnTo>
                      <a:lnTo>
                        <a:pt x="184" y="0"/>
                      </a:lnTo>
                      <a:lnTo>
                        <a:pt x="187" y="0"/>
                      </a:lnTo>
                      <a:lnTo>
                        <a:pt x="187" y="0"/>
                      </a:lnTo>
                      <a:lnTo>
                        <a:pt x="188" y="1"/>
                      </a:lnTo>
                      <a:lnTo>
                        <a:pt x="188" y="2"/>
                      </a:lnTo>
                      <a:lnTo>
                        <a:pt x="189" y="2"/>
                      </a:lnTo>
                      <a:lnTo>
                        <a:pt x="189" y="2"/>
                      </a:lnTo>
                      <a:lnTo>
                        <a:pt x="189" y="3"/>
                      </a:lnTo>
                      <a:lnTo>
                        <a:pt x="190" y="3"/>
                      </a:lnTo>
                      <a:lnTo>
                        <a:pt x="190" y="26"/>
                      </a:lnTo>
                      <a:lnTo>
                        <a:pt x="189" y="27"/>
                      </a:lnTo>
                      <a:lnTo>
                        <a:pt x="189" y="27"/>
                      </a:lnTo>
                      <a:lnTo>
                        <a:pt x="189" y="27"/>
                      </a:lnTo>
                      <a:lnTo>
                        <a:pt x="188" y="27"/>
                      </a:lnTo>
                      <a:lnTo>
                        <a:pt x="168" y="27"/>
                      </a:lnTo>
                      <a:lnTo>
                        <a:pt x="168" y="23"/>
                      </a:lnTo>
                      <a:lnTo>
                        <a:pt x="160" y="23"/>
                      </a:lnTo>
                      <a:lnTo>
                        <a:pt x="160" y="27"/>
                      </a:lnTo>
                      <a:lnTo>
                        <a:pt x="35" y="27"/>
                      </a:lnTo>
                      <a:lnTo>
                        <a:pt x="35" y="23"/>
                      </a:lnTo>
                      <a:lnTo>
                        <a:pt x="21" y="23"/>
                      </a:lnTo>
                      <a:lnTo>
                        <a:pt x="21" y="27"/>
                      </a:lnTo>
                      <a:lnTo>
                        <a:pt x="1" y="27"/>
                      </a:lnTo>
                      <a:lnTo>
                        <a:pt x="1" y="27"/>
                      </a:lnTo>
                      <a:lnTo>
                        <a:pt x="0" y="27"/>
                      </a:lnTo>
                      <a:lnTo>
                        <a:pt x="0" y="27"/>
                      </a:lnTo>
                      <a:lnTo>
                        <a:pt x="0" y="26"/>
                      </a:lnTo>
                      <a:lnTo>
                        <a:pt x="0" y="3"/>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425" name="Freeform 465"/>
                <p:cNvSpPr>
                  <a:spLocks/>
                </p:cNvSpPr>
                <p:nvPr/>
              </p:nvSpPr>
              <p:spPr bwMode="auto">
                <a:xfrm>
                  <a:off x="3203" y="1714"/>
                  <a:ext cx="25" cy="8"/>
                </a:xfrm>
                <a:custGeom>
                  <a:avLst/>
                  <a:gdLst>
                    <a:gd name="T0" fmla="*/ 13 w 25"/>
                    <a:gd name="T1" fmla="*/ 0 h 8"/>
                    <a:gd name="T2" fmla="*/ 1 w 25"/>
                    <a:gd name="T3" fmla="*/ 0 h 8"/>
                    <a:gd name="T4" fmla="*/ 0 w 25"/>
                    <a:gd name="T5" fmla="*/ 8 h 8"/>
                    <a:gd name="T6" fmla="*/ 13 w 25"/>
                    <a:gd name="T7" fmla="*/ 8 h 8"/>
                    <a:gd name="T8" fmla="*/ 11 w 25"/>
                    <a:gd name="T9" fmla="*/ 0 h 8"/>
                    <a:gd name="T10" fmla="*/ 1 w 25"/>
                    <a:gd name="T11" fmla="*/ 0 h 8"/>
                    <a:gd name="T12" fmla="*/ 13 w 25"/>
                    <a:gd name="T13" fmla="*/ 0 h 8"/>
                    <a:gd name="T14" fmla="*/ 12 w 25"/>
                    <a:gd name="T15" fmla="*/ 8 h 8"/>
                    <a:gd name="T16" fmla="*/ 25 w 25"/>
                    <a:gd name="T17" fmla="*/ 8 h 8"/>
                    <a:gd name="T18" fmla="*/ 22 w 25"/>
                    <a:gd name="T19" fmla="*/ 0 h 8"/>
                    <a:gd name="T20" fmla="*/ 13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3" y="0"/>
                      </a:moveTo>
                      <a:lnTo>
                        <a:pt x="1" y="0"/>
                      </a:lnTo>
                      <a:lnTo>
                        <a:pt x="0" y="8"/>
                      </a:lnTo>
                      <a:lnTo>
                        <a:pt x="13" y="8"/>
                      </a:lnTo>
                      <a:lnTo>
                        <a:pt x="11" y="0"/>
                      </a:lnTo>
                      <a:lnTo>
                        <a:pt x="1" y="0"/>
                      </a:lnTo>
                      <a:lnTo>
                        <a:pt x="13" y="0"/>
                      </a:lnTo>
                      <a:lnTo>
                        <a:pt x="12" y="8"/>
                      </a:lnTo>
                      <a:lnTo>
                        <a:pt x="25" y="8"/>
                      </a:lnTo>
                      <a:lnTo>
                        <a:pt x="22"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6" name="Freeform 466"/>
                <p:cNvSpPr>
                  <a:spLocks/>
                </p:cNvSpPr>
                <p:nvPr/>
              </p:nvSpPr>
              <p:spPr bwMode="auto">
                <a:xfrm>
                  <a:off x="3314" y="1714"/>
                  <a:ext cx="26" cy="8"/>
                </a:xfrm>
                <a:custGeom>
                  <a:avLst/>
                  <a:gdLst>
                    <a:gd name="T0" fmla="*/ 14 w 26"/>
                    <a:gd name="T1" fmla="*/ 0 h 8"/>
                    <a:gd name="T2" fmla="*/ 1 w 26"/>
                    <a:gd name="T3" fmla="*/ 0 h 8"/>
                    <a:gd name="T4" fmla="*/ 0 w 26"/>
                    <a:gd name="T5" fmla="*/ 8 h 8"/>
                    <a:gd name="T6" fmla="*/ 13 w 26"/>
                    <a:gd name="T7" fmla="*/ 8 h 8"/>
                    <a:gd name="T8" fmla="*/ 11 w 26"/>
                    <a:gd name="T9" fmla="*/ 0 h 8"/>
                    <a:gd name="T10" fmla="*/ 1 w 26"/>
                    <a:gd name="T11" fmla="*/ 0 h 8"/>
                    <a:gd name="T12" fmla="*/ 14 w 26"/>
                    <a:gd name="T13" fmla="*/ 0 h 8"/>
                    <a:gd name="T14" fmla="*/ 12 w 26"/>
                    <a:gd name="T15" fmla="*/ 8 h 8"/>
                    <a:gd name="T16" fmla="*/ 26 w 26"/>
                    <a:gd name="T17" fmla="*/ 8 h 8"/>
                    <a:gd name="T18" fmla="*/ 24 w 26"/>
                    <a:gd name="T19" fmla="*/ 0 h 8"/>
                    <a:gd name="T20" fmla="*/ 14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4" y="0"/>
                      </a:moveTo>
                      <a:lnTo>
                        <a:pt x="1" y="0"/>
                      </a:lnTo>
                      <a:lnTo>
                        <a:pt x="0" y="8"/>
                      </a:lnTo>
                      <a:lnTo>
                        <a:pt x="13" y="8"/>
                      </a:lnTo>
                      <a:lnTo>
                        <a:pt x="11" y="0"/>
                      </a:lnTo>
                      <a:lnTo>
                        <a:pt x="1" y="0"/>
                      </a:lnTo>
                      <a:lnTo>
                        <a:pt x="14" y="0"/>
                      </a:lnTo>
                      <a:lnTo>
                        <a:pt x="12" y="8"/>
                      </a:lnTo>
                      <a:lnTo>
                        <a:pt x="26" y="8"/>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7" name="Freeform 467"/>
                <p:cNvSpPr>
                  <a:spLocks/>
                </p:cNvSpPr>
                <p:nvPr/>
              </p:nvSpPr>
              <p:spPr bwMode="auto">
                <a:xfrm>
                  <a:off x="3264" y="1727"/>
                  <a:ext cx="26" cy="7"/>
                </a:xfrm>
                <a:custGeom>
                  <a:avLst/>
                  <a:gdLst>
                    <a:gd name="T0" fmla="*/ 14 w 26"/>
                    <a:gd name="T1" fmla="*/ 0 h 7"/>
                    <a:gd name="T2" fmla="*/ 2 w 26"/>
                    <a:gd name="T3" fmla="*/ 0 h 7"/>
                    <a:gd name="T4" fmla="*/ 0 w 26"/>
                    <a:gd name="T5" fmla="*/ 7 h 7"/>
                    <a:gd name="T6" fmla="*/ 14 w 26"/>
                    <a:gd name="T7" fmla="*/ 7 h 7"/>
                    <a:gd name="T8" fmla="*/ 12 w 26"/>
                    <a:gd name="T9" fmla="*/ 0 h 7"/>
                    <a:gd name="T10" fmla="*/ 2 w 26"/>
                    <a:gd name="T11" fmla="*/ 0 h 7"/>
                    <a:gd name="T12" fmla="*/ 14 w 26"/>
                    <a:gd name="T13" fmla="*/ 0 h 7"/>
                    <a:gd name="T14" fmla="*/ 13 w 26"/>
                    <a:gd name="T15" fmla="*/ 7 h 7"/>
                    <a:gd name="T16" fmla="*/ 26 w 26"/>
                    <a:gd name="T17" fmla="*/ 7 h 7"/>
                    <a:gd name="T18" fmla="*/ 23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2" y="0"/>
                      </a:lnTo>
                      <a:lnTo>
                        <a:pt x="0" y="7"/>
                      </a:lnTo>
                      <a:lnTo>
                        <a:pt x="14" y="7"/>
                      </a:lnTo>
                      <a:lnTo>
                        <a:pt x="12" y="0"/>
                      </a:lnTo>
                      <a:lnTo>
                        <a:pt x="2" y="0"/>
                      </a:lnTo>
                      <a:lnTo>
                        <a:pt x="14" y="0"/>
                      </a:lnTo>
                      <a:lnTo>
                        <a:pt x="13" y="7"/>
                      </a:lnTo>
                      <a:lnTo>
                        <a:pt x="26"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8" name="Freeform 468"/>
                <p:cNvSpPr>
                  <a:spLocks/>
                </p:cNvSpPr>
                <p:nvPr/>
              </p:nvSpPr>
              <p:spPr bwMode="auto">
                <a:xfrm>
                  <a:off x="3289" y="1727"/>
                  <a:ext cx="26" cy="7"/>
                </a:xfrm>
                <a:custGeom>
                  <a:avLst/>
                  <a:gdLst>
                    <a:gd name="T0" fmla="*/ 2 w 26"/>
                    <a:gd name="T1" fmla="*/ 0 h 7"/>
                    <a:gd name="T2" fmla="*/ 0 w 26"/>
                    <a:gd name="T3" fmla="*/ 7 h 7"/>
                    <a:gd name="T4" fmla="*/ 14 w 26"/>
                    <a:gd name="T5" fmla="*/ 7 h 7"/>
                    <a:gd name="T6" fmla="*/ 11 w 26"/>
                    <a:gd name="T7" fmla="*/ 0 h 7"/>
                    <a:gd name="T8" fmla="*/ 15 w 26"/>
                    <a:gd name="T9" fmla="*/ 0 h 7"/>
                    <a:gd name="T10" fmla="*/ 12 w 26"/>
                    <a:gd name="T11" fmla="*/ 7 h 7"/>
                    <a:gd name="T12" fmla="*/ 26 w 26"/>
                    <a:gd name="T13" fmla="*/ 7 h 7"/>
                    <a:gd name="T14" fmla="*/ 24 w 26"/>
                    <a:gd name="T15" fmla="*/ 0 h 7"/>
                    <a:gd name="T16" fmla="*/ 15 w 26"/>
                    <a:gd name="T17" fmla="*/ 0 h 7"/>
                    <a:gd name="T18" fmla="*/ 11 w 26"/>
                    <a:gd name="T19" fmla="*/ 0 h 7"/>
                    <a:gd name="T20" fmla="*/ 2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2" y="0"/>
                      </a:moveTo>
                      <a:lnTo>
                        <a:pt x="0" y="7"/>
                      </a:lnTo>
                      <a:lnTo>
                        <a:pt x="14" y="7"/>
                      </a:lnTo>
                      <a:lnTo>
                        <a:pt x="11" y="0"/>
                      </a:lnTo>
                      <a:lnTo>
                        <a:pt x="15" y="0"/>
                      </a:lnTo>
                      <a:lnTo>
                        <a:pt x="12" y="7"/>
                      </a:lnTo>
                      <a:lnTo>
                        <a:pt x="26" y="7"/>
                      </a:lnTo>
                      <a:lnTo>
                        <a:pt x="24" y="0"/>
                      </a:lnTo>
                      <a:lnTo>
                        <a:pt x="15" y="0"/>
                      </a:lnTo>
                      <a:lnTo>
                        <a:pt x="11" y="0"/>
                      </a:lnTo>
                      <a:lnTo>
                        <a:pt x="2"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29" name="Freeform 469"/>
                <p:cNvSpPr>
                  <a:spLocks/>
                </p:cNvSpPr>
                <p:nvPr/>
              </p:nvSpPr>
              <p:spPr bwMode="auto">
                <a:xfrm>
                  <a:off x="3227" y="1727"/>
                  <a:ext cx="25" cy="7"/>
                </a:xfrm>
                <a:custGeom>
                  <a:avLst/>
                  <a:gdLst>
                    <a:gd name="T0" fmla="*/ 14 w 25"/>
                    <a:gd name="T1" fmla="*/ 0 h 7"/>
                    <a:gd name="T2" fmla="*/ 1 w 25"/>
                    <a:gd name="T3" fmla="*/ 0 h 7"/>
                    <a:gd name="T4" fmla="*/ 0 w 25"/>
                    <a:gd name="T5" fmla="*/ 7 h 7"/>
                    <a:gd name="T6" fmla="*/ 12 w 25"/>
                    <a:gd name="T7" fmla="*/ 7 h 7"/>
                    <a:gd name="T8" fmla="*/ 10 w 25"/>
                    <a:gd name="T9" fmla="*/ 0 h 7"/>
                    <a:gd name="T10" fmla="*/ 1 w 25"/>
                    <a:gd name="T11" fmla="*/ 0 h 7"/>
                    <a:gd name="T12" fmla="*/ 14 w 25"/>
                    <a:gd name="T13" fmla="*/ 0 h 7"/>
                    <a:gd name="T14" fmla="*/ 11 w 25"/>
                    <a:gd name="T15" fmla="*/ 7 h 7"/>
                    <a:gd name="T16" fmla="*/ 25 w 25"/>
                    <a:gd name="T17" fmla="*/ 7 h 7"/>
                    <a:gd name="T18" fmla="*/ 23 w 25"/>
                    <a:gd name="T19" fmla="*/ 0 h 7"/>
                    <a:gd name="T20" fmla="*/ 14 w 25"/>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7">
                      <a:moveTo>
                        <a:pt x="14" y="0"/>
                      </a:moveTo>
                      <a:lnTo>
                        <a:pt x="1" y="0"/>
                      </a:lnTo>
                      <a:lnTo>
                        <a:pt x="0" y="7"/>
                      </a:lnTo>
                      <a:lnTo>
                        <a:pt x="12" y="7"/>
                      </a:lnTo>
                      <a:lnTo>
                        <a:pt x="10" y="0"/>
                      </a:lnTo>
                      <a:lnTo>
                        <a:pt x="1" y="0"/>
                      </a:lnTo>
                      <a:lnTo>
                        <a:pt x="14" y="0"/>
                      </a:lnTo>
                      <a:lnTo>
                        <a:pt x="11" y="7"/>
                      </a:lnTo>
                      <a:lnTo>
                        <a:pt x="25" y="7"/>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0" name="Freeform 470"/>
                <p:cNvSpPr>
                  <a:spLocks/>
                </p:cNvSpPr>
                <p:nvPr/>
              </p:nvSpPr>
              <p:spPr bwMode="auto">
                <a:xfrm>
                  <a:off x="3176" y="1727"/>
                  <a:ext cx="27" cy="7"/>
                </a:xfrm>
                <a:custGeom>
                  <a:avLst/>
                  <a:gdLst>
                    <a:gd name="T0" fmla="*/ 16 w 27"/>
                    <a:gd name="T1" fmla="*/ 0 h 7"/>
                    <a:gd name="T2" fmla="*/ 3 w 27"/>
                    <a:gd name="T3" fmla="*/ 0 h 7"/>
                    <a:gd name="T4" fmla="*/ 0 w 27"/>
                    <a:gd name="T5" fmla="*/ 7 h 7"/>
                    <a:gd name="T6" fmla="*/ 14 w 27"/>
                    <a:gd name="T7" fmla="*/ 7 h 7"/>
                    <a:gd name="T8" fmla="*/ 12 w 27"/>
                    <a:gd name="T9" fmla="*/ 0 h 7"/>
                    <a:gd name="T10" fmla="*/ 3 w 27"/>
                    <a:gd name="T11" fmla="*/ 0 h 7"/>
                    <a:gd name="T12" fmla="*/ 16 w 27"/>
                    <a:gd name="T13" fmla="*/ 0 h 7"/>
                    <a:gd name="T14" fmla="*/ 13 w 27"/>
                    <a:gd name="T15" fmla="*/ 7 h 7"/>
                    <a:gd name="T16" fmla="*/ 27 w 27"/>
                    <a:gd name="T17" fmla="*/ 7 h 7"/>
                    <a:gd name="T18" fmla="*/ 25 w 27"/>
                    <a:gd name="T19" fmla="*/ 0 h 7"/>
                    <a:gd name="T20" fmla="*/ 16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6" y="0"/>
                      </a:moveTo>
                      <a:lnTo>
                        <a:pt x="3" y="0"/>
                      </a:lnTo>
                      <a:lnTo>
                        <a:pt x="0" y="7"/>
                      </a:lnTo>
                      <a:lnTo>
                        <a:pt x="14" y="7"/>
                      </a:lnTo>
                      <a:lnTo>
                        <a:pt x="12" y="0"/>
                      </a:lnTo>
                      <a:lnTo>
                        <a:pt x="3" y="0"/>
                      </a:lnTo>
                      <a:lnTo>
                        <a:pt x="16" y="0"/>
                      </a:lnTo>
                      <a:lnTo>
                        <a:pt x="13" y="7"/>
                      </a:lnTo>
                      <a:lnTo>
                        <a:pt x="27"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1" name="Freeform 471"/>
                <p:cNvSpPr>
                  <a:spLocks/>
                </p:cNvSpPr>
                <p:nvPr/>
              </p:nvSpPr>
              <p:spPr bwMode="auto">
                <a:xfrm>
                  <a:off x="3290" y="1736"/>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2" name="Freeform 472"/>
                <p:cNvSpPr>
                  <a:spLocks/>
                </p:cNvSpPr>
                <p:nvPr/>
              </p:nvSpPr>
              <p:spPr bwMode="auto">
                <a:xfrm>
                  <a:off x="3252" y="1736"/>
                  <a:ext cx="26" cy="7"/>
                </a:xfrm>
                <a:custGeom>
                  <a:avLst/>
                  <a:gdLst>
                    <a:gd name="T0" fmla="*/ 16 w 26"/>
                    <a:gd name="T1" fmla="*/ 0 h 7"/>
                    <a:gd name="T2" fmla="*/ 3 w 26"/>
                    <a:gd name="T3" fmla="*/ 0 h 7"/>
                    <a:gd name="T4" fmla="*/ 0 w 26"/>
                    <a:gd name="T5" fmla="*/ 7 h 7"/>
                    <a:gd name="T6" fmla="*/ 14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5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4" y="7"/>
                      </a:lnTo>
                      <a:lnTo>
                        <a:pt x="12" y="0"/>
                      </a:lnTo>
                      <a:lnTo>
                        <a:pt x="3" y="0"/>
                      </a:lnTo>
                      <a:lnTo>
                        <a:pt x="16" y="0"/>
                      </a:lnTo>
                      <a:lnTo>
                        <a:pt x="13" y="7"/>
                      </a:lnTo>
                      <a:lnTo>
                        <a:pt x="26" y="7"/>
                      </a:lnTo>
                      <a:lnTo>
                        <a:pt x="25"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3" name="Freeform 473"/>
                <p:cNvSpPr>
                  <a:spLocks/>
                </p:cNvSpPr>
                <p:nvPr/>
              </p:nvSpPr>
              <p:spPr bwMode="auto">
                <a:xfrm>
                  <a:off x="3203" y="1736"/>
                  <a:ext cx="26" cy="7"/>
                </a:xfrm>
                <a:custGeom>
                  <a:avLst/>
                  <a:gdLst>
                    <a:gd name="T0" fmla="*/ 14 w 26"/>
                    <a:gd name="T1" fmla="*/ 0 h 7"/>
                    <a:gd name="T2" fmla="*/ 1 w 26"/>
                    <a:gd name="T3" fmla="*/ 0 h 7"/>
                    <a:gd name="T4" fmla="*/ 0 w 26"/>
                    <a:gd name="T5" fmla="*/ 7 h 7"/>
                    <a:gd name="T6" fmla="*/ 13 w 26"/>
                    <a:gd name="T7" fmla="*/ 7 h 7"/>
                    <a:gd name="T8" fmla="*/ 11 w 26"/>
                    <a:gd name="T9" fmla="*/ 0 h 7"/>
                    <a:gd name="T10" fmla="*/ 1 w 26"/>
                    <a:gd name="T11" fmla="*/ 0 h 7"/>
                    <a:gd name="T12" fmla="*/ 14 w 26"/>
                    <a:gd name="T13" fmla="*/ 0 h 7"/>
                    <a:gd name="T14" fmla="*/ 12 w 26"/>
                    <a:gd name="T15" fmla="*/ 7 h 7"/>
                    <a:gd name="T16" fmla="*/ 26 w 26"/>
                    <a:gd name="T17" fmla="*/ 7 h 7"/>
                    <a:gd name="T18" fmla="*/ 24 w 26"/>
                    <a:gd name="T19" fmla="*/ 0 h 7"/>
                    <a:gd name="T20" fmla="*/ 14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4" y="0"/>
                      </a:moveTo>
                      <a:lnTo>
                        <a:pt x="1" y="0"/>
                      </a:lnTo>
                      <a:lnTo>
                        <a:pt x="0" y="7"/>
                      </a:lnTo>
                      <a:lnTo>
                        <a:pt x="13" y="7"/>
                      </a:lnTo>
                      <a:lnTo>
                        <a:pt x="11" y="0"/>
                      </a:lnTo>
                      <a:lnTo>
                        <a:pt x="1" y="0"/>
                      </a:lnTo>
                      <a:lnTo>
                        <a:pt x="14" y="0"/>
                      </a:lnTo>
                      <a:lnTo>
                        <a:pt x="12" y="7"/>
                      </a:lnTo>
                      <a:lnTo>
                        <a:pt x="26" y="7"/>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4" name="Freeform 474"/>
                <p:cNvSpPr>
                  <a:spLocks/>
                </p:cNvSpPr>
                <p:nvPr/>
              </p:nvSpPr>
              <p:spPr bwMode="auto">
                <a:xfrm>
                  <a:off x="3285" y="1741"/>
                  <a:ext cx="26" cy="6"/>
                </a:xfrm>
                <a:custGeom>
                  <a:avLst/>
                  <a:gdLst>
                    <a:gd name="T0" fmla="*/ 14 w 26"/>
                    <a:gd name="T1" fmla="*/ 0 h 6"/>
                    <a:gd name="T2" fmla="*/ 1 w 26"/>
                    <a:gd name="T3" fmla="*/ 0 h 6"/>
                    <a:gd name="T4" fmla="*/ 0 w 26"/>
                    <a:gd name="T5" fmla="*/ 6 h 6"/>
                    <a:gd name="T6" fmla="*/ 13 w 26"/>
                    <a:gd name="T7" fmla="*/ 6 h 6"/>
                    <a:gd name="T8" fmla="*/ 12 w 26"/>
                    <a:gd name="T9" fmla="*/ 0 h 6"/>
                    <a:gd name="T10" fmla="*/ 1 w 26"/>
                    <a:gd name="T11" fmla="*/ 0 h 6"/>
                    <a:gd name="T12" fmla="*/ 14 w 26"/>
                    <a:gd name="T13" fmla="*/ 0 h 6"/>
                    <a:gd name="T14" fmla="*/ 13 w 26"/>
                    <a:gd name="T15" fmla="*/ 6 h 6"/>
                    <a:gd name="T16" fmla="*/ 26 w 26"/>
                    <a:gd name="T17" fmla="*/ 6 h 6"/>
                    <a:gd name="T18" fmla="*/ 23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2" y="0"/>
                      </a:lnTo>
                      <a:lnTo>
                        <a:pt x="1" y="0"/>
                      </a:lnTo>
                      <a:lnTo>
                        <a:pt x="14" y="0"/>
                      </a:lnTo>
                      <a:lnTo>
                        <a:pt x="13" y="6"/>
                      </a:lnTo>
                      <a:lnTo>
                        <a:pt x="26" y="6"/>
                      </a:lnTo>
                      <a:lnTo>
                        <a:pt x="23"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5" name="Freeform 475"/>
                <p:cNvSpPr>
                  <a:spLocks/>
                </p:cNvSpPr>
                <p:nvPr/>
              </p:nvSpPr>
              <p:spPr bwMode="auto">
                <a:xfrm>
                  <a:off x="3259" y="1741"/>
                  <a:ext cx="26" cy="6"/>
                </a:xfrm>
                <a:custGeom>
                  <a:avLst/>
                  <a:gdLst>
                    <a:gd name="T0" fmla="*/ 14 w 26"/>
                    <a:gd name="T1" fmla="*/ 0 h 6"/>
                    <a:gd name="T2" fmla="*/ 3 w 26"/>
                    <a:gd name="T3" fmla="*/ 0 h 6"/>
                    <a:gd name="T4" fmla="*/ 0 w 26"/>
                    <a:gd name="T5" fmla="*/ 6 h 6"/>
                    <a:gd name="T6" fmla="*/ 14 w 26"/>
                    <a:gd name="T7" fmla="*/ 6 h 6"/>
                    <a:gd name="T8" fmla="*/ 12 w 26"/>
                    <a:gd name="T9" fmla="*/ 0 h 6"/>
                    <a:gd name="T10" fmla="*/ 3 w 26"/>
                    <a:gd name="T11" fmla="*/ 0 h 6"/>
                    <a:gd name="T12" fmla="*/ 14 w 26"/>
                    <a:gd name="T13" fmla="*/ 0 h 6"/>
                    <a:gd name="T14" fmla="*/ 13 w 26"/>
                    <a:gd name="T15" fmla="*/ 6 h 6"/>
                    <a:gd name="T16" fmla="*/ 26 w 26"/>
                    <a:gd name="T17" fmla="*/ 6 h 6"/>
                    <a:gd name="T18" fmla="*/ 25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3" y="0"/>
                      </a:lnTo>
                      <a:lnTo>
                        <a:pt x="0" y="6"/>
                      </a:lnTo>
                      <a:lnTo>
                        <a:pt x="14" y="6"/>
                      </a:lnTo>
                      <a:lnTo>
                        <a:pt x="12" y="0"/>
                      </a:lnTo>
                      <a:lnTo>
                        <a:pt x="3" y="0"/>
                      </a:lnTo>
                      <a:lnTo>
                        <a:pt x="14" y="0"/>
                      </a:lnTo>
                      <a:lnTo>
                        <a:pt x="13" y="6"/>
                      </a:lnTo>
                      <a:lnTo>
                        <a:pt x="26" y="6"/>
                      </a:lnTo>
                      <a:lnTo>
                        <a:pt x="25"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6" name="Freeform 476"/>
                <p:cNvSpPr>
                  <a:spLocks/>
                </p:cNvSpPr>
                <p:nvPr/>
              </p:nvSpPr>
              <p:spPr bwMode="auto">
                <a:xfrm>
                  <a:off x="3210" y="1741"/>
                  <a:ext cx="26" cy="6"/>
                </a:xfrm>
                <a:custGeom>
                  <a:avLst/>
                  <a:gdLst>
                    <a:gd name="T0" fmla="*/ 14 w 26"/>
                    <a:gd name="T1" fmla="*/ 0 h 6"/>
                    <a:gd name="T2" fmla="*/ 1 w 26"/>
                    <a:gd name="T3" fmla="*/ 0 h 6"/>
                    <a:gd name="T4" fmla="*/ 0 w 26"/>
                    <a:gd name="T5" fmla="*/ 6 h 6"/>
                    <a:gd name="T6" fmla="*/ 13 w 26"/>
                    <a:gd name="T7" fmla="*/ 6 h 6"/>
                    <a:gd name="T8" fmla="*/ 11 w 26"/>
                    <a:gd name="T9" fmla="*/ 0 h 6"/>
                    <a:gd name="T10" fmla="*/ 1 w 26"/>
                    <a:gd name="T11" fmla="*/ 0 h 6"/>
                    <a:gd name="T12" fmla="*/ 14 w 26"/>
                    <a:gd name="T13" fmla="*/ 0 h 6"/>
                    <a:gd name="T14" fmla="*/ 13 w 26"/>
                    <a:gd name="T15" fmla="*/ 6 h 6"/>
                    <a:gd name="T16" fmla="*/ 26 w 26"/>
                    <a:gd name="T17" fmla="*/ 6 h 6"/>
                    <a:gd name="T18" fmla="*/ 24 w 26"/>
                    <a:gd name="T19" fmla="*/ 0 h 6"/>
                    <a:gd name="T20" fmla="*/ 14 w 2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6">
                      <a:moveTo>
                        <a:pt x="14" y="0"/>
                      </a:moveTo>
                      <a:lnTo>
                        <a:pt x="1" y="0"/>
                      </a:lnTo>
                      <a:lnTo>
                        <a:pt x="0" y="6"/>
                      </a:lnTo>
                      <a:lnTo>
                        <a:pt x="13" y="6"/>
                      </a:lnTo>
                      <a:lnTo>
                        <a:pt x="11" y="0"/>
                      </a:lnTo>
                      <a:lnTo>
                        <a:pt x="1" y="0"/>
                      </a:lnTo>
                      <a:lnTo>
                        <a:pt x="14" y="0"/>
                      </a:lnTo>
                      <a:lnTo>
                        <a:pt x="13" y="6"/>
                      </a:lnTo>
                      <a:lnTo>
                        <a:pt x="26" y="6"/>
                      </a:lnTo>
                      <a:lnTo>
                        <a:pt x="24" y="0"/>
                      </a:lnTo>
                      <a:lnTo>
                        <a:pt x="14"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7" name="Freeform 477"/>
                <p:cNvSpPr>
                  <a:spLocks/>
                </p:cNvSpPr>
                <p:nvPr/>
              </p:nvSpPr>
              <p:spPr bwMode="auto">
                <a:xfrm>
                  <a:off x="3356" y="1714"/>
                  <a:ext cx="25" cy="8"/>
                </a:xfrm>
                <a:custGeom>
                  <a:avLst/>
                  <a:gdLst>
                    <a:gd name="T0" fmla="*/ 14 w 25"/>
                    <a:gd name="T1" fmla="*/ 0 h 8"/>
                    <a:gd name="T2" fmla="*/ 2 w 25"/>
                    <a:gd name="T3" fmla="*/ 0 h 8"/>
                    <a:gd name="T4" fmla="*/ 0 w 25"/>
                    <a:gd name="T5" fmla="*/ 8 h 8"/>
                    <a:gd name="T6" fmla="*/ 13 w 25"/>
                    <a:gd name="T7" fmla="*/ 8 h 8"/>
                    <a:gd name="T8" fmla="*/ 11 w 25"/>
                    <a:gd name="T9" fmla="*/ 0 h 8"/>
                    <a:gd name="T10" fmla="*/ 2 w 25"/>
                    <a:gd name="T11" fmla="*/ 0 h 8"/>
                    <a:gd name="T12" fmla="*/ 14 w 25"/>
                    <a:gd name="T13" fmla="*/ 0 h 8"/>
                    <a:gd name="T14" fmla="*/ 12 w 25"/>
                    <a:gd name="T15" fmla="*/ 8 h 8"/>
                    <a:gd name="T16" fmla="*/ 25 w 25"/>
                    <a:gd name="T17" fmla="*/ 8 h 8"/>
                    <a:gd name="T18" fmla="*/ 24 w 25"/>
                    <a:gd name="T19" fmla="*/ 0 h 8"/>
                    <a:gd name="T20" fmla="*/ 14 w 2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8">
                      <a:moveTo>
                        <a:pt x="14" y="0"/>
                      </a:moveTo>
                      <a:lnTo>
                        <a:pt x="2" y="0"/>
                      </a:lnTo>
                      <a:lnTo>
                        <a:pt x="0" y="8"/>
                      </a:lnTo>
                      <a:lnTo>
                        <a:pt x="13" y="8"/>
                      </a:lnTo>
                      <a:lnTo>
                        <a:pt x="11" y="0"/>
                      </a:lnTo>
                      <a:lnTo>
                        <a:pt x="2" y="0"/>
                      </a:lnTo>
                      <a:lnTo>
                        <a:pt x="14" y="0"/>
                      </a:lnTo>
                      <a:lnTo>
                        <a:pt x="12" y="8"/>
                      </a:lnTo>
                      <a:lnTo>
                        <a:pt x="25" y="8"/>
                      </a:lnTo>
                      <a:lnTo>
                        <a:pt x="24" y="0"/>
                      </a:lnTo>
                      <a:lnTo>
                        <a:pt x="14"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8" name="Freeform 478"/>
                <p:cNvSpPr>
                  <a:spLocks/>
                </p:cNvSpPr>
                <p:nvPr/>
              </p:nvSpPr>
              <p:spPr bwMode="auto">
                <a:xfrm>
                  <a:off x="3343" y="1727"/>
                  <a:ext cx="39" cy="11"/>
                </a:xfrm>
                <a:custGeom>
                  <a:avLst/>
                  <a:gdLst>
                    <a:gd name="T0" fmla="*/ 3 w 39"/>
                    <a:gd name="T1" fmla="*/ 0 h 11"/>
                    <a:gd name="T2" fmla="*/ 0 w 39"/>
                    <a:gd name="T3" fmla="*/ 7 h 11"/>
                    <a:gd name="T4" fmla="*/ 0 w 39"/>
                    <a:gd name="T5" fmla="*/ 11 h 11"/>
                    <a:gd name="T6" fmla="*/ 39 w 39"/>
                    <a:gd name="T7" fmla="*/ 11 h 11"/>
                    <a:gd name="T8" fmla="*/ 39 w 39"/>
                    <a:gd name="T9" fmla="*/ 7 h 11"/>
                    <a:gd name="T10" fmla="*/ 38 w 39"/>
                    <a:gd name="T11" fmla="*/ 1 h 11"/>
                    <a:gd name="T12" fmla="*/ 29 w 39"/>
                    <a:gd name="T13" fmla="*/ 1 h 11"/>
                    <a:gd name="T14" fmla="*/ 26 w 39"/>
                    <a:gd name="T15" fmla="*/ 6 h 11"/>
                    <a:gd name="T16" fmla="*/ 25 w 39"/>
                    <a:gd name="T17" fmla="*/ 1 h 11"/>
                    <a:gd name="T18" fmla="*/ 16 w 39"/>
                    <a:gd name="T19" fmla="*/ 1 h 11"/>
                    <a:gd name="T20" fmla="*/ 15 w 39"/>
                    <a:gd name="T21" fmla="*/ 6 h 11"/>
                    <a:gd name="T22" fmla="*/ 12 w 39"/>
                    <a:gd name="T23" fmla="*/ 1 h 11"/>
                    <a:gd name="T24" fmla="*/ 3 w 39"/>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1">
                      <a:moveTo>
                        <a:pt x="3" y="0"/>
                      </a:moveTo>
                      <a:lnTo>
                        <a:pt x="0" y="7"/>
                      </a:lnTo>
                      <a:lnTo>
                        <a:pt x="0" y="11"/>
                      </a:lnTo>
                      <a:lnTo>
                        <a:pt x="39" y="11"/>
                      </a:lnTo>
                      <a:lnTo>
                        <a:pt x="39" y="7"/>
                      </a:lnTo>
                      <a:lnTo>
                        <a:pt x="38" y="1"/>
                      </a:lnTo>
                      <a:lnTo>
                        <a:pt x="29" y="1"/>
                      </a:lnTo>
                      <a:lnTo>
                        <a:pt x="26" y="6"/>
                      </a:lnTo>
                      <a:lnTo>
                        <a:pt x="25" y="1"/>
                      </a:lnTo>
                      <a:lnTo>
                        <a:pt x="16" y="1"/>
                      </a:lnTo>
                      <a:lnTo>
                        <a:pt x="15" y="6"/>
                      </a:lnTo>
                      <a:lnTo>
                        <a:pt x="12" y="1"/>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39" name="Freeform 479"/>
                <p:cNvSpPr>
                  <a:spLocks/>
                </p:cNvSpPr>
                <p:nvPr/>
              </p:nvSpPr>
              <p:spPr bwMode="auto">
                <a:xfrm>
                  <a:off x="3343" y="1742"/>
                  <a:ext cx="39" cy="10"/>
                </a:xfrm>
                <a:custGeom>
                  <a:avLst/>
                  <a:gdLst>
                    <a:gd name="T0" fmla="*/ 3 w 39"/>
                    <a:gd name="T1" fmla="*/ 3 h 10"/>
                    <a:gd name="T2" fmla="*/ 0 w 39"/>
                    <a:gd name="T3" fmla="*/ 7 h 10"/>
                    <a:gd name="T4" fmla="*/ 0 w 39"/>
                    <a:gd name="T5" fmla="*/ 10 h 10"/>
                    <a:gd name="T6" fmla="*/ 39 w 39"/>
                    <a:gd name="T7" fmla="*/ 10 h 10"/>
                    <a:gd name="T8" fmla="*/ 39 w 39"/>
                    <a:gd name="T9" fmla="*/ 7 h 10"/>
                    <a:gd name="T10" fmla="*/ 38 w 39"/>
                    <a:gd name="T11" fmla="*/ 4 h 10"/>
                    <a:gd name="T12" fmla="*/ 29 w 39"/>
                    <a:gd name="T13" fmla="*/ 4 h 10"/>
                    <a:gd name="T14" fmla="*/ 26 w 39"/>
                    <a:gd name="T15" fmla="*/ 6 h 10"/>
                    <a:gd name="T16" fmla="*/ 25 w 39"/>
                    <a:gd name="T17" fmla="*/ 0 h 10"/>
                    <a:gd name="T18" fmla="*/ 16 w 39"/>
                    <a:gd name="T19" fmla="*/ 0 h 10"/>
                    <a:gd name="T20" fmla="*/ 15 w 39"/>
                    <a:gd name="T21" fmla="*/ 5 h 10"/>
                    <a:gd name="T22" fmla="*/ 12 w 39"/>
                    <a:gd name="T23" fmla="*/ 3 h 10"/>
                    <a:gd name="T24" fmla="*/ 3 w 3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0">
                      <a:moveTo>
                        <a:pt x="3" y="3"/>
                      </a:moveTo>
                      <a:lnTo>
                        <a:pt x="0" y="7"/>
                      </a:lnTo>
                      <a:lnTo>
                        <a:pt x="0" y="10"/>
                      </a:lnTo>
                      <a:lnTo>
                        <a:pt x="39" y="10"/>
                      </a:lnTo>
                      <a:lnTo>
                        <a:pt x="39" y="7"/>
                      </a:lnTo>
                      <a:lnTo>
                        <a:pt x="38" y="4"/>
                      </a:lnTo>
                      <a:lnTo>
                        <a:pt x="29" y="4"/>
                      </a:lnTo>
                      <a:lnTo>
                        <a:pt x="26" y="6"/>
                      </a:lnTo>
                      <a:lnTo>
                        <a:pt x="25" y="0"/>
                      </a:lnTo>
                      <a:lnTo>
                        <a:pt x="16" y="0"/>
                      </a:lnTo>
                      <a:lnTo>
                        <a:pt x="15" y="5"/>
                      </a:lnTo>
                      <a:lnTo>
                        <a:pt x="12" y="3"/>
                      </a:lnTo>
                      <a:lnTo>
                        <a:pt x="3" y="3"/>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0" name="Freeform 480"/>
                <p:cNvSpPr>
                  <a:spLocks/>
                </p:cNvSpPr>
                <p:nvPr/>
              </p:nvSpPr>
              <p:spPr bwMode="auto">
                <a:xfrm>
                  <a:off x="3314" y="1727"/>
                  <a:ext cx="26" cy="7"/>
                </a:xfrm>
                <a:custGeom>
                  <a:avLst/>
                  <a:gdLst>
                    <a:gd name="T0" fmla="*/ 1 w 26"/>
                    <a:gd name="T1" fmla="*/ 0 h 7"/>
                    <a:gd name="T2" fmla="*/ 0 w 26"/>
                    <a:gd name="T3" fmla="*/ 7 h 7"/>
                    <a:gd name="T4" fmla="*/ 26 w 26"/>
                    <a:gd name="T5" fmla="*/ 7 h 7"/>
                    <a:gd name="T6" fmla="*/ 25 w 26"/>
                    <a:gd name="T7" fmla="*/ 0 h 7"/>
                    <a:gd name="T8" fmla="*/ 1 w 26"/>
                    <a:gd name="T9" fmla="*/ 0 h 7"/>
                  </a:gdLst>
                  <a:ahLst/>
                  <a:cxnLst>
                    <a:cxn ang="0">
                      <a:pos x="T0" y="T1"/>
                    </a:cxn>
                    <a:cxn ang="0">
                      <a:pos x="T2" y="T3"/>
                    </a:cxn>
                    <a:cxn ang="0">
                      <a:pos x="T4" y="T5"/>
                    </a:cxn>
                    <a:cxn ang="0">
                      <a:pos x="T6" y="T7"/>
                    </a:cxn>
                    <a:cxn ang="0">
                      <a:pos x="T8" y="T9"/>
                    </a:cxn>
                  </a:cxnLst>
                  <a:rect l="0" t="0" r="r" b="b"/>
                  <a:pathLst>
                    <a:path w="26" h="7">
                      <a:moveTo>
                        <a:pt x="1" y="0"/>
                      </a:moveTo>
                      <a:lnTo>
                        <a:pt x="0" y="7"/>
                      </a:lnTo>
                      <a:lnTo>
                        <a:pt x="26" y="7"/>
                      </a:lnTo>
                      <a:lnTo>
                        <a:pt x="25"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1" name="Freeform 481"/>
                <p:cNvSpPr>
                  <a:spLocks/>
                </p:cNvSpPr>
                <p:nvPr/>
              </p:nvSpPr>
              <p:spPr bwMode="auto">
                <a:xfrm>
                  <a:off x="3204" y="1745"/>
                  <a:ext cx="87" cy="7"/>
                </a:xfrm>
                <a:custGeom>
                  <a:avLst/>
                  <a:gdLst>
                    <a:gd name="T0" fmla="*/ 3 w 87"/>
                    <a:gd name="T1" fmla="*/ 0 h 7"/>
                    <a:gd name="T2" fmla="*/ 0 w 87"/>
                    <a:gd name="T3" fmla="*/ 7 h 7"/>
                    <a:gd name="T4" fmla="*/ 87 w 87"/>
                    <a:gd name="T5" fmla="*/ 7 h 7"/>
                    <a:gd name="T6" fmla="*/ 85 w 87"/>
                    <a:gd name="T7" fmla="*/ 0 h 7"/>
                    <a:gd name="T8" fmla="*/ 3 w 87"/>
                    <a:gd name="T9" fmla="*/ 0 h 7"/>
                  </a:gdLst>
                  <a:ahLst/>
                  <a:cxnLst>
                    <a:cxn ang="0">
                      <a:pos x="T0" y="T1"/>
                    </a:cxn>
                    <a:cxn ang="0">
                      <a:pos x="T2" y="T3"/>
                    </a:cxn>
                    <a:cxn ang="0">
                      <a:pos x="T4" y="T5"/>
                    </a:cxn>
                    <a:cxn ang="0">
                      <a:pos x="T6" y="T7"/>
                    </a:cxn>
                    <a:cxn ang="0">
                      <a:pos x="T8" y="T9"/>
                    </a:cxn>
                  </a:cxnLst>
                  <a:rect l="0" t="0" r="r" b="b"/>
                  <a:pathLst>
                    <a:path w="87" h="7">
                      <a:moveTo>
                        <a:pt x="3" y="0"/>
                      </a:moveTo>
                      <a:lnTo>
                        <a:pt x="0" y="7"/>
                      </a:lnTo>
                      <a:lnTo>
                        <a:pt x="87" y="7"/>
                      </a:lnTo>
                      <a:lnTo>
                        <a:pt x="85" y="0"/>
                      </a:lnTo>
                      <a:lnTo>
                        <a:pt x="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2" name="Freeform 482"/>
                <p:cNvSpPr>
                  <a:spLocks/>
                </p:cNvSpPr>
                <p:nvPr/>
              </p:nvSpPr>
              <p:spPr bwMode="auto">
                <a:xfrm>
                  <a:off x="3328" y="1712"/>
                  <a:ext cx="10" cy="4"/>
                </a:xfrm>
                <a:custGeom>
                  <a:avLst/>
                  <a:gdLst>
                    <a:gd name="T0" fmla="*/ 0 w 10"/>
                    <a:gd name="T1" fmla="*/ 3 h 4"/>
                    <a:gd name="T2" fmla="*/ 0 w 10"/>
                    <a:gd name="T3" fmla="*/ 0 h 4"/>
                    <a:gd name="T4" fmla="*/ 0 w 10"/>
                    <a:gd name="T5" fmla="*/ 0 h 4"/>
                    <a:gd name="T6" fmla="*/ 1 w 10"/>
                    <a:gd name="T7" fmla="*/ 0 h 4"/>
                    <a:gd name="T8" fmla="*/ 3 w 10"/>
                    <a:gd name="T9" fmla="*/ 0 h 4"/>
                    <a:gd name="T10" fmla="*/ 4 w 10"/>
                    <a:gd name="T11" fmla="*/ 0 h 4"/>
                    <a:gd name="T12" fmla="*/ 4 w 10"/>
                    <a:gd name="T13" fmla="*/ 0 h 4"/>
                    <a:gd name="T14" fmla="*/ 5 w 10"/>
                    <a:gd name="T15" fmla="*/ 0 h 4"/>
                    <a:gd name="T16" fmla="*/ 6 w 10"/>
                    <a:gd name="T17" fmla="*/ 0 h 4"/>
                    <a:gd name="T18" fmla="*/ 6 w 10"/>
                    <a:gd name="T19" fmla="*/ 0 h 4"/>
                    <a:gd name="T20" fmla="*/ 7 w 10"/>
                    <a:gd name="T21" fmla="*/ 0 h 4"/>
                    <a:gd name="T22" fmla="*/ 8 w 10"/>
                    <a:gd name="T23" fmla="*/ 0 h 4"/>
                    <a:gd name="T24" fmla="*/ 8 w 10"/>
                    <a:gd name="T25" fmla="*/ 0 h 4"/>
                    <a:gd name="T26" fmla="*/ 8 w 10"/>
                    <a:gd name="T27" fmla="*/ 0 h 4"/>
                    <a:gd name="T28" fmla="*/ 10 w 10"/>
                    <a:gd name="T29" fmla="*/ 3 h 4"/>
                    <a:gd name="T30" fmla="*/ 10 w 10"/>
                    <a:gd name="T31" fmla="*/ 4 h 4"/>
                    <a:gd name="T32" fmla="*/ 10 w 10"/>
                    <a:gd name="T33" fmla="*/ 4 h 4"/>
                    <a:gd name="T34" fmla="*/ 8 w 10"/>
                    <a:gd name="T35" fmla="*/ 4 h 4"/>
                    <a:gd name="T36" fmla="*/ 7 w 10"/>
                    <a:gd name="T37" fmla="*/ 4 h 4"/>
                    <a:gd name="T38" fmla="*/ 6 w 10"/>
                    <a:gd name="T39" fmla="*/ 4 h 4"/>
                    <a:gd name="T40" fmla="*/ 5 w 10"/>
                    <a:gd name="T41" fmla="*/ 4 h 4"/>
                    <a:gd name="T42" fmla="*/ 4 w 10"/>
                    <a:gd name="T43" fmla="*/ 4 h 4"/>
                    <a:gd name="T44" fmla="*/ 3 w 10"/>
                    <a:gd name="T45" fmla="*/ 4 h 4"/>
                    <a:gd name="T46" fmla="*/ 1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0" y="0"/>
                      </a:lnTo>
                      <a:lnTo>
                        <a:pt x="1" y="0"/>
                      </a:lnTo>
                      <a:lnTo>
                        <a:pt x="3" y="0"/>
                      </a:lnTo>
                      <a:lnTo>
                        <a:pt x="4" y="0"/>
                      </a:lnTo>
                      <a:lnTo>
                        <a:pt x="4" y="0"/>
                      </a:lnTo>
                      <a:lnTo>
                        <a:pt x="5" y="0"/>
                      </a:lnTo>
                      <a:lnTo>
                        <a:pt x="6" y="0"/>
                      </a:lnTo>
                      <a:lnTo>
                        <a:pt x="6" y="0"/>
                      </a:lnTo>
                      <a:lnTo>
                        <a:pt x="7" y="0"/>
                      </a:lnTo>
                      <a:lnTo>
                        <a:pt x="8" y="0"/>
                      </a:lnTo>
                      <a:lnTo>
                        <a:pt x="8" y="0"/>
                      </a:lnTo>
                      <a:lnTo>
                        <a:pt x="8" y="0"/>
                      </a:lnTo>
                      <a:lnTo>
                        <a:pt x="10" y="3"/>
                      </a:lnTo>
                      <a:lnTo>
                        <a:pt x="10" y="4"/>
                      </a:lnTo>
                      <a:lnTo>
                        <a:pt x="10" y="4"/>
                      </a:lnTo>
                      <a:lnTo>
                        <a:pt x="8" y="4"/>
                      </a:lnTo>
                      <a:lnTo>
                        <a:pt x="7" y="4"/>
                      </a:lnTo>
                      <a:lnTo>
                        <a:pt x="6" y="4"/>
                      </a:lnTo>
                      <a:lnTo>
                        <a:pt x="5" y="4"/>
                      </a:lnTo>
                      <a:lnTo>
                        <a:pt x="4" y="4"/>
                      </a:lnTo>
                      <a:lnTo>
                        <a:pt x="3"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3" name="Freeform 483"/>
                <p:cNvSpPr>
                  <a:spLocks/>
                </p:cNvSpPr>
                <p:nvPr/>
              </p:nvSpPr>
              <p:spPr bwMode="auto">
                <a:xfrm>
                  <a:off x="3315" y="1712"/>
                  <a:ext cx="11" cy="4"/>
                </a:xfrm>
                <a:custGeom>
                  <a:avLst/>
                  <a:gdLst>
                    <a:gd name="T0" fmla="*/ 0 w 11"/>
                    <a:gd name="T1" fmla="*/ 3 h 4"/>
                    <a:gd name="T2" fmla="*/ 0 w 11"/>
                    <a:gd name="T3" fmla="*/ 0 h 4"/>
                    <a:gd name="T4" fmla="*/ 2 w 11"/>
                    <a:gd name="T5" fmla="*/ 0 h 4"/>
                    <a:gd name="T6" fmla="*/ 3 w 11"/>
                    <a:gd name="T7" fmla="*/ 0 h 4"/>
                    <a:gd name="T8" fmla="*/ 3 w 11"/>
                    <a:gd name="T9" fmla="*/ 0 h 4"/>
                    <a:gd name="T10" fmla="*/ 4 w 11"/>
                    <a:gd name="T11" fmla="*/ 0 h 4"/>
                    <a:gd name="T12" fmla="*/ 5 w 11"/>
                    <a:gd name="T13" fmla="*/ 0 h 4"/>
                    <a:gd name="T14" fmla="*/ 6 w 11"/>
                    <a:gd name="T15" fmla="*/ 0 h 4"/>
                    <a:gd name="T16" fmla="*/ 7 w 11"/>
                    <a:gd name="T17" fmla="*/ 0 h 4"/>
                    <a:gd name="T18" fmla="*/ 9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0 w 11"/>
                    <a:gd name="T31" fmla="*/ 4 h 4"/>
                    <a:gd name="T32" fmla="*/ 9 w 11"/>
                    <a:gd name="T33" fmla="*/ 4 h 4"/>
                    <a:gd name="T34" fmla="*/ 7 w 11"/>
                    <a:gd name="T35" fmla="*/ 4 h 4"/>
                    <a:gd name="T36" fmla="*/ 7 w 11"/>
                    <a:gd name="T37" fmla="*/ 4 h 4"/>
                    <a:gd name="T38" fmla="*/ 5 w 11"/>
                    <a:gd name="T39" fmla="*/ 4 h 4"/>
                    <a:gd name="T40" fmla="*/ 4 w 11"/>
                    <a:gd name="T41" fmla="*/ 4 h 4"/>
                    <a:gd name="T42" fmla="*/ 3 w 11"/>
                    <a:gd name="T43" fmla="*/ 4 h 4"/>
                    <a:gd name="T44" fmla="*/ 2 w 11"/>
                    <a:gd name="T45" fmla="*/ 4 h 4"/>
                    <a:gd name="T46" fmla="*/ 0 w 11"/>
                    <a:gd name="T47" fmla="*/ 4 h 4"/>
                    <a:gd name="T48" fmla="*/ 0 w 11"/>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4">
                      <a:moveTo>
                        <a:pt x="0" y="3"/>
                      </a:moveTo>
                      <a:lnTo>
                        <a:pt x="0" y="0"/>
                      </a:lnTo>
                      <a:lnTo>
                        <a:pt x="2" y="0"/>
                      </a:lnTo>
                      <a:lnTo>
                        <a:pt x="3" y="0"/>
                      </a:lnTo>
                      <a:lnTo>
                        <a:pt x="3" y="0"/>
                      </a:lnTo>
                      <a:lnTo>
                        <a:pt x="4" y="0"/>
                      </a:lnTo>
                      <a:lnTo>
                        <a:pt x="5" y="0"/>
                      </a:lnTo>
                      <a:lnTo>
                        <a:pt x="6" y="0"/>
                      </a:lnTo>
                      <a:lnTo>
                        <a:pt x="7" y="0"/>
                      </a:lnTo>
                      <a:lnTo>
                        <a:pt x="9" y="0"/>
                      </a:lnTo>
                      <a:lnTo>
                        <a:pt x="9" y="0"/>
                      </a:lnTo>
                      <a:lnTo>
                        <a:pt x="10" y="0"/>
                      </a:lnTo>
                      <a:lnTo>
                        <a:pt x="10" y="0"/>
                      </a:lnTo>
                      <a:lnTo>
                        <a:pt x="11" y="3"/>
                      </a:lnTo>
                      <a:lnTo>
                        <a:pt x="11" y="4"/>
                      </a:lnTo>
                      <a:lnTo>
                        <a:pt x="10" y="4"/>
                      </a:lnTo>
                      <a:lnTo>
                        <a:pt x="9" y="4"/>
                      </a:lnTo>
                      <a:lnTo>
                        <a:pt x="7" y="4"/>
                      </a:lnTo>
                      <a:lnTo>
                        <a:pt x="7" y="4"/>
                      </a:lnTo>
                      <a:lnTo>
                        <a:pt x="5" y="4"/>
                      </a:lnTo>
                      <a:lnTo>
                        <a:pt x="4" y="4"/>
                      </a:lnTo>
                      <a:lnTo>
                        <a:pt x="3" y="4"/>
                      </a:lnTo>
                      <a:lnTo>
                        <a:pt x="2"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4" name="Freeform 484"/>
                <p:cNvSpPr>
                  <a:spLocks/>
                </p:cNvSpPr>
                <p:nvPr/>
              </p:nvSpPr>
              <p:spPr bwMode="auto">
                <a:xfrm>
                  <a:off x="3303" y="1712"/>
                  <a:ext cx="10" cy="4"/>
                </a:xfrm>
                <a:custGeom>
                  <a:avLst/>
                  <a:gdLst>
                    <a:gd name="T0" fmla="*/ 0 w 10"/>
                    <a:gd name="T1" fmla="*/ 3 h 4"/>
                    <a:gd name="T2" fmla="*/ 1 w 10"/>
                    <a:gd name="T3" fmla="*/ 0 h 4"/>
                    <a:gd name="T4" fmla="*/ 1 w 10"/>
                    <a:gd name="T5" fmla="*/ 0 h 4"/>
                    <a:gd name="T6" fmla="*/ 2 w 10"/>
                    <a:gd name="T7" fmla="*/ 0 h 4"/>
                    <a:gd name="T8" fmla="*/ 2 w 10"/>
                    <a:gd name="T9" fmla="*/ 0 h 4"/>
                    <a:gd name="T10" fmla="*/ 3 w 10"/>
                    <a:gd name="T11" fmla="*/ 0 h 4"/>
                    <a:gd name="T12" fmla="*/ 4 w 10"/>
                    <a:gd name="T13" fmla="*/ 0 h 4"/>
                    <a:gd name="T14" fmla="*/ 4 w 10"/>
                    <a:gd name="T15" fmla="*/ 0 h 4"/>
                    <a:gd name="T16" fmla="*/ 5 w 10"/>
                    <a:gd name="T17" fmla="*/ 0 h 4"/>
                    <a:gd name="T18" fmla="*/ 7 w 10"/>
                    <a:gd name="T19" fmla="*/ 0 h 4"/>
                    <a:gd name="T20" fmla="*/ 8 w 10"/>
                    <a:gd name="T21" fmla="*/ 0 h 4"/>
                    <a:gd name="T22" fmla="*/ 9 w 10"/>
                    <a:gd name="T23" fmla="*/ 0 h 4"/>
                    <a:gd name="T24" fmla="*/ 9 w 10"/>
                    <a:gd name="T25" fmla="*/ 0 h 4"/>
                    <a:gd name="T26" fmla="*/ 9 w 10"/>
                    <a:gd name="T27" fmla="*/ 0 h 4"/>
                    <a:gd name="T28" fmla="*/ 10 w 10"/>
                    <a:gd name="T29" fmla="*/ 3 h 4"/>
                    <a:gd name="T30" fmla="*/ 10 w 10"/>
                    <a:gd name="T31" fmla="*/ 4 h 4"/>
                    <a:gd name="T32" fmla="*/ 9 w 10"/>
                    <a:gd name="T33" fmla="*/ 4 h 4"/>
                    <a:gd name="T34" fmla="*/ 8 w 10"/>
                    <a:gd name="T35" fmla="*/ 4 h 4"/>
                    <a:gd name="T36" fmla="*/ 8 w 10"/>
                    <a:gd name="T37" fmla="*/ 4 h 4"/>
                    <a:gd name="T38" fmla="*/ 5 w 10"/>
                    <a:gd name="T39" fmla="*/ 4 h 4"/>
                    <a:gd name="T40" fmla="*/ 5 w 10"/>
                    <a:gd name="T41" fmla="*/ 4 h 4"/>
                    <a:gd name="T42" fmla="*/ 4 w 10"/>
                    <a:gd name="T43" fmla="*/ 4 h 4"/>
                    <a:gd name="T44" fmla="*/ 3 w 10"/>
                    <a:gd name="T45" fmla="*/ 4 h 4"/>
                    <a:gd name="T46" fmla="*/ 2 w 10"/>
                    <a:gd name="T47" fmla="*/ 4 h 4"/>
                    <a:gd name="T48" fmla="*/ 1 w 10"/>
                    <a:gd name="T49" fmla="*/ 4 h 4"/>
                    <a:gd name="T50" fmla="*/ 1 w 10"/>
                    <a:gd name="T51" fmla="*/ 3 h 4"/>
                    <a:gd name="T52" fmla="*/ 0 w 10"/>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4">
                      <a:moveTo>
                        <a:pt x="0" y="3"/>
                      </a:moveTo>
                      <a:lnTo>
                        <a:pt x="1" y="0"/>
                      </a:lnTo>
                      <a:lnTo>
                        <a:pt x="1" y="0"/>
                      </a:lnTo>
                      <a:lnTo>
                        <a:pt x="2" y="0"/>
                      </a:lnTo>
                      <a:lnTo>
                        <a:pt x="2" y="0"/>
                      </a:lnTo>
                      <a:lnTo>
                        <a:pt x="3" y="0"/>
                      </a:lnTo>
                      <a:lnTo>
                        <a:pt x="4" y="0"/>
                      </a:lnTo>
                      <a:lnTo>
                        <a:pt x="4" y="0"/>
                      </a:lnTo>
                      <a:lnTo>
                        <a:pt x="5" y="0"/>
                      </a:lnTo>
                      <a:lnTo>
                        <a:pt x="7" y="0"/>
                      </a:lnTo>
                      <a:lnTo>
                        <a:pt x="8" y="0"/>
                      </a:lnTo>
                      <a:lnTo>
                        <a:pt x="9" y="0"/>
                      </a:lnTo>
                      <a:lnTo>
                        <a:pt x="9" y="0"/>
                      </a:lnTo>
                      <a:lnTo>
                        <a:pt x="9" y="0"/>
                      </a:lnTo>
                      <a:lnTo>
                        <a:pt x="10" y="3"/>
                      </a:lnTo>
                      <a:lnTo>
                        <a:pt x="10" y="4"/>
                      </a:lnTo>
                      <a:lnTo>
                        <a:pt x="9" y="4"/>
                      </a:lnTo>
                      <a:lnTo>
                        <a:pt x="8" y="4"/>
                      </a:lnTo>
                      <a:lnTo>
                        <a:pt x="8" y="4"/>
                      </a:lnTo>
                      <a:lnTo>
                        <a:pt x="5" y="4"/>
                      </a:lnTo>
                      <a:lnTo>
                        <a:pt x="5" y="4"/>
                      </a:lnTo>
                      <a:lnTo>
                        <a:pt x="4" y="4"/>
                      </a:lnTo>
                      <a:lnTo>
                        <a:pt x="3" y="4"/>
                      </a:lnTo>
                      <a:lnTo>
                        <a:pt x="2" y="4"/>
                      </a:lnTo>
                      <a:lnTo>
                        <a:pt x="1" y="4"/>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5" name="Freeform 485"/>
                <p:cNvSpPr>
                  <a:spLocks/>
                </p:cNvSpPr>
                <p:nvPr/>
              </p:nvSpPr>
              <p:spPr bwMode="auto">
                <a:xfrm>
                  <a:off x="3291" y="1712"/>
                  <a:ext cx="9" cy="4"/>
                </a:xfrm>
                <a:custGeom>
                  <a:avLst/>
                  <a:gdLst>
                    <a:gd name="T0" fmla="*/ 0 w 9"/>
                    <a:gd name="T1" fmla="*/ 3 h 4"/>
                    <a:gd name="T2" fmla="*/ 0 w 9"/>
                    <a:gd name="T3" fmla="*/ 0 h 4"/>
                    <a:gd name="T4" fmla="*/ 0 w 9"/>
                    <a:gd name="T5" fmla="*/ 0 h 4"/>
                    <a:gd name="T6" fmla="*/ 1 w 9"/>
                    <a:gd name="T7" fmla="*/ 0 h 4"/>
                    <a:gd name="T8" fmla="*/ 1 w 9"/>
                    <a:gd name="T9" fmla="*/ 0 h 4"/>
                    <a:gd name="T10" fmla="*/ 2 w 9"/>
                    <a:gd name="T11" fmla="*/ 0 h 4"/>
                    <a:gd name="T12" fmla="*/ 3 w 9"/>
                    <a:gd name="T13" fmla="*/ 0 h 4"/>
                    <a:gd name="T14" fmla="*/ 5 w 9"/>
                    <a:gd name="T15" fmla="*/ 0 h 4"/>
                    <a:gd name="T16" fmla="*/ 5 w 9"/>
                    <a:gd name="T17" fmla="*/ 0 h 4"/>
                    <a:gd name="T18" fmla="*/ 6 w 9"/>
                    <a:gd name="T19" fmla="*/ 0 h 4"/>
                    <a:gd name="T20" fmla="*/ 7 w 9"/>
                    <a:gd name="T21" fmla="*/ 0 h 4"/>
                    <a:gd name="T22" fmla="*/ 8 w 9"/>
                    <a:gd name="T23" fmla="*/ 0 h 4"/>
                    <a:gd name="T24" fmla="*/ 8 w 9"/>
                    <a:gd name="T25" fmla="*/ 0 h 4"/>
                    <a:gd name="T26" fmla="*/ 8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3 w 9"/>
                    <a:gd name="T43" fmla="*/ 4 h 4"/>
                    <a:gd name="T44" fmla="*/ 2 w 9"/>
                    <a:gd name="T45" fmla="*/ 4 h 4"/>
                    <a:gd name="T46" fmla="*/ 1 w 9"/>
                    <a:gd name="T47" fmla="*/ 4 h 4"/>
                    <a:gd name="T48" fmla="*/ 0 w 9"/>
                    <a:gd name="T49" fmla="*/ 4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0" y="0"/>
                      </a:lnTo>
                      <a:lnTo>
                        <a:pt x="0" y="0"/>
                      </a:lnTo>
                      <a:lnTo>
                        <a:pt x="1" y="0"/>
                      </a:lnTo>
                      <a:lnTo>
                        <a:pt x="1" y="0"/>
                      </a:lnTo>
                      <a:lnTo>
                        <a:pt x="2" y="0"/>
                      </a:lnTo>
                      <a:lnTo>
                        <a:pt x="3" y="0"/>
                      </a:lnTo>
                      <a:lnTo>
                        <a:pt x="5" y="0"/>
                      </a:lnTo>
                      <a:lnTo>
                        <a:pt x="5" y="0"/>
                      </a:lnTo>
                      <a:lnTo>
                        <a:pt x="6" y="0"/>
                      </a:lnTo>
                      <a:lnTo>
                        <a:pt x="7" y="0"/>
                      </a:lnTo>
                      <a:lnTo>
                        <a:pt x="8" y="0"/>
                      </a:lnTo>
                      <a:lnTo>
                        <a:pt x="8" y="0"/>
                      </a:lnTo>
                      <a:lnTo>
                        <a:pt x="8" y="0"/>
                      </a:lnTo>
                      <a:lnTo>
                        <a:pt x="9" y="3"/>
                      </a:lnTo>
                      <a:lnTo>
                        <a:pt x="9" y="4"/>
                      </a:lnTo>
                      <a:lnTo>
                        <a:pt x="9" y="4"/>
                      </a:lnTo>
                      <a:lnTo>
                        <a:pt x="8" y="4"/>
                      </a:lnTo>
                      <a:lnTo>
                        <a:pt x="7" y="4"/>
                      </a:lnTo>
                      <a:lnTo>
                        <a:pt x="6" y="4"/>
                      </a:lnTo>
                      <a:lnTo>
                        <a:pt x="5" y="4"/>
                      </a:lnTo>
                      <a:lnTo>
                        <a:pt x="3"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6" name="Freeform 486"/>
                <p:cNvSpPr>
                  <a:spLocks/>
                </p:cNvSpPr>
                <p:nvPr/>
              </p:nvSpPr>
              <p:spPr bwMode="auto">
                <a:xfrm>
                  <a:off x="3216" y="1712"/>
                  <a:ext cx="11" cy="4"/>
                </a:xfrm>
                <a:custGeom>
                  <a:avLst/>
                  <a:gdLst>
                    <a:gd name="T0" fmla="*/ 0 w 11"/>
                    <a:gd name="T1" fmla="*/ 3 h 4"/>
                    <a:gd name="T2" fmla="*/ 1 w 11"/>
                    <a:gd name="T3" fmla="*/ 0 h 4"/>
                    <a:gd name="T4" fmla="*/ 1 w 11"/>
                    <a:gd name="T5" fmla="*/ 0 h 4"/>
                    <a:gd name="T6" fmla="*/ 1 w 11"/>
                    <a:gd name="T7" fmla="*/ 0 h 4"/>
                    <a:gd name="T8" fmla="*/ 2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8 w 11"/>
                    <a:gd name="T21" fmla="*/ 0 h 4"/>
                    <a:gd name="T22" fmla="*/ 8 w 11"/>
                    <a:gd name="T23" fmla="*/ 0 h 4"/>
                    <a:gd name="T24" fmla="*/ 9 w 11"/>
                    <a:gd name="T25" fmla="*/ 0 h 4"/>
                    <a:gd name="T26" fmla="*/ 9 w 11"/>
                    <a:gd name="T27" fmla="*/ 0 h 4"/>
                    <a:gd name="T28" fmla="*/ 11 w 11"/>
                    <a:gd name="T29" fmla="*/ 3 h 4"/>
                    <a:gd name="T30" fmla="*/ 11 w 11"/>
                    <a:gd name="T31" fmla="*/ 4 h 4"/>
                    <a:gd name="T32" fmla="*/ 9 w 11"/>
                    <a:gd name="T33" fmla="*/ 4 h 4"/>
                    <a:gd name="T34" fmla="*/ 8 w 11"/>
                    <a:gd name="T35" fmla="*/ 4 h 4"/>
                    <a:gd name="T36" fmla="*/ 7 w 11"/>
                    <a:gd name="T37" fmla="*/ 4 h 4"/>
                    <a:gd name="T38" fmla="*/ 6 w 11"/>
                    <a:gd name="T39" fmla="*/ 4 h 4"/>
                    <a:gd name="T40" fmla="*/ 5 w 11"/>
                    <a:gd name="T41" fmla="*/ 4 h 4"/>
                    <a:gd name="T42" fmla="*/ 5 w 11"/>
                    <a:gd name="T43" fmla="*/ 4 h 4"/>
                    <a:gd name="T44" fmla="*/ 2 w 11"/>
                    <a:gd name="T45" fmla="*/ 4 h 4"/>
                    <a:gd name="T46" fmla="*/ 2 w 11"/>
                    <a:gd name="T47" fmla="*/ 4 h 4"/>
                    <a:gd name="T48" fmla="*/ 1 w 11"/>
                    <a:gd name="T49" fmla="*/ 4 h 4"/>
                    <a:gd name="T50" fmla="*/ 0 w 11"/>
                    <a:gd name="T51" fmla="*/ 4 h 4"/>
                    <a:gd name="T52" fmla="*/ 0 w 11"/>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 h="4">
                      <a:moveTo>
                        <a:pt x="0" y="3"/>
                      </a:moveTo>
                      <a:lnTo>
                        <a:pt x="1" y="0"/>
                      </a:lnTo>
                      <a:lnTo>
                        <a:pt x="1" y="0"/>
                      </a:lnTo>
                      <a:lnTo>
                        <a:pt x="1" y="0"/>
                      </a:lnTo>
                      <a:lnTo>
                        <a:pt x="2" y="0"/>
                      </a:lnTo>
                      <a:lnTo>
                        <a:pt x="4" y="0"/>
                      </a:lnTo>
                      <a:lnTo>
                        <a:pt x="5" y="0"/>
                      </a:lnTo>
                      <a:lnTo>
                        <a:pt x="5" y="0"/>
                      </a:lnTo>
                      <a:lnTo>
                        <a:pt x="6" y="0"/>
                      </a:lnTo>
                      <a:lnTo>
                        <a:pt x="7" y="0"/>
                      </a:lnTo>
                      <a:lnTo>
                        <a:pt x="8" y="0"/>
                      </a:lnTo>
                      <a:lnTo>
                        <a:pt x="8" y="0"/>
                      </a:lnTo>
                      <a:lnTo>
                        <a:pt x="9" y="0"/>
                      </a:lnTo>
                      <a:lnTo>
                        <a:pt x="9" y="0"/>
                      </a:lnTo>
                      <a:lnTo>
                        <a:pt x="11" y="3"/>
                      </a:lnTo>
                      <a:lnTo>
                        <a:pt x="11" y="4"/>
                      </a:lnTo>
                      <a:lnTo>
                        <a:pt x="9" y="4"/>
                      </a:lnTo>
                      <a:lnTo>
                        <a:pt x="8" y="4"/>
                      </a:lnTo>
                      <a:lnTo>
                        <a:pt x="7" y="4"/>
                      </a:lnTo>
                      <a:lnTo>
                        <a:pt x="6" y="4"/>
                      </a:lnTo>
                      <a:lnTo>
                        <a:pt x="5" y="4"/>
                      </a:lnTo>
                      <a:lnTo>
                        <a:pt x="5" y="4"/>
                      </a:lnTo>
                      <a:lnTo>
                        <a:pt x="2" y="4"/>
                      </a:lnTo>
                      <a:lnTo>
                        <a:pt x="2" y="4"/>
                      </a:lnTo>
                      <a:lnTo>
                        <a:pt x="1"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7" name="Freeform 487"/>
                <p:cNvSpPr>
                  <a:spLocks/>
                </p:cNvSpPr>
                <p:nvPr/>
              </p:nvSpPr>
              <p:spPr bwMode="auto">
                <a:xfrm>
                  <a:off x="3204" y="1712"/>
                  <a:ext cx="10" cy="4"/>
                </a:xfrm>
                <a:custGeom>
                  <a:avLst/>
                  <a:gdLst>
                    <a:gd name="T0" fmla="*/ 0 w 10"/>
                    <a:gd name="T1" fmla="*/ 3 h 4"/>
                    <a:gd name="T2" fmla="*/ 2 w 10"/>
                    <a:gd name="T3" fmla="*/ 0 h 4"/>
                    <a:gd name="T4" fmla="*/ 2 w 10"/>
                    <a:gd name="T5" fmla="*/ 0 h 4"/>
                    <a:gd name="T6" fmla="*/ 3 w 10"/>
                    <a:gd name="T7" fmla="*/ 0 h 4"/>
                    <a:gd name="T8" fmla="*/ 4 w 10"/>
                    <a:gd name="T9" fmla="*/ 0 h 4"/>
                    <a:gd name="T10" fmla="*/ 4 w 10"/>
                    <a:gd name="T11" fmla="*/ 0 h 4"/>
                    <a:gd name="T12" fmla="*/ 5 w 10"/>
                    <a:gd name="T13" fmla="*/ 0 h 4"/>
                    <a:gd name="T14" fmla="*/ 5 w 10"/>
                    <a:gd name="T15" fmla="*/ 0 h 4"/>
                    <a:gd name="T16" fmla="*/ 7 w 10"/>
                    <a:gd name="T17" fmla="*/ 0 h 4"/>
                    <a:gd name="T18" fmla="*/ 7 w 10"/>
                    <a:gd name="T19" fmla="*/ 0 h 4"/>
                    <a:gd name="T20" fmla="*/ 9 w 10"/>
                    <a:gd name="T21" fmla="*/ 0 h 4"/>
                    <a:gd name="T22" fmla="*/ 10 w 10"/>
                    <a:gd name="T23" fmla="*/ 0 h 4"/>
                    <a:gd name="T24" fmla="*/ 10 w 10"/>
                    <a:gd name="T25" fmla="*/ 3 h 4"/>
                    <a:gd name="T26" fmla="*/ 10 w 10"/>
                    <a:gd name="T27" fmla="*/ 4 h 4"/>
                    <a:gd name="T28" fmla="*/ 10 w 10"/>
                    <a:gd name="T29" fmla="*/ 4 h 4"/>
                    <a:gd name="T30" fmla="*/ 9 w 10"/>
                    <a:gd name="T31" fmla="*/ 4 h 4"/>
                    <a:gd name="T32" fmla="*/ 7 w 10"/>
                    <a:gd name="T33" fmla="*/ 4 h 4"/>
                    <a:gd name="T34" fmla="*/ 6 w 10"/>
                    <a:gd name="T35" fmla="*/ 4 h 4"/>
                    <a:gd name="T36" fmla="*/ 5 w 10"/>
                    <a:gd name="T37" fmla="*/ 4 h 4"/>
                    <a:gd name="T38" fmla="*/ 4 w 10"/>
                    <a:gd name="T39" fmla="*/ 4 h 4"/>
                    <a:gd name="T40" fmla="*/ 3 w 10"/>
                    <a:gd name="T41" fmla="*/ 4 h 4"/>
                    <a:gd name="T42" fmla="*/ 2 w 10"/>
                    <a:gd name="T43" fmla="*/ 4 h 4"/>
                    <a:gd name="T44" fmla="*/ 0 w 10"/>
                    <a:gd name="T45" fmla="*/ 4 h 4"/>
                    <a:gd name="T46" fmla="*/ 0 w 10"/>
                    <a:gd name="T47" fmla="*/ 3 h 4"/>
                    <a:gd name="T48" fmla="*/ 0 w 10"/>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4">
                      <a:moveTo>
                        <a:pt x="0" y="3"/>
                      </a:moveTo>
                      <a:lnTo>
                        <a:pt x="2" y="0"/>
                      </a:lnTo>
                      <a:lnTo>
                        <a:pt x="2" y="0"/>
                      </a:lnTo>
                      <a:lnTo>
                        <a:pt x="3" y="0"/>
                      </a:lnTo>
                      <a:lnTo>
                        <a:pt x="4" y="0"/>
                      </a:lnTo>
                      <a:lnTo>
                        <a:pt x="4" y="0"/>
                      </a:lnTo>
                      <a:lnTo>
                        <a:pt x="5" y="0"/>
                      </a:lnTo>
                      <a:lnTo>
                        <a:pt x="5" y="0"/>
                      </a:lnTo>
                      <a:lnTo>
                        <a:pt x="7" y="0"/>
                      </a:lnTo>
                      <a:lnTo>
                        <a:pt x="7" y="0"/>
                      </a:lnTo>
                      <a:lnTo>
                        <a:pt x="9" y="0"/>
                      </a:lnTo>
                      <a:lnTo>
                        <a:pt x="10" y="0"/>
                      </a:lnTo>
                      <a:lnTo>
                        <a:pt x="10" y="3"/>
                      </a:lnTo>
                      <a:lnTo>
                        <a:pt x="10" y="4"/>
                      </a:lnTo>
                      <a:lnTo>
                        <a:pt x="10" y="4"/>
                      </a:lnTo>
                      <a:lnTo>
                        <a:pt x="9" y="4"/>
                      </a:lnTo>
                      <a:lnTo>
                        <a:pt x="7" y="4"/>
                      </a:lnTo>
                      <a:lnTo>
                        <a:pt x="6" y="4"/>
                      </a:lnTo>
                      <a:lnTo>
                        <a:pt x="5" y="4"/>
                      </a:lnTo>
                      <a:lnTo>
                        <a:pt x="4" y="4"/>
                      </a:lnTo>
                      <a:lnTo>
                        <a:pt x="3" y="4"/>
                      </a:lnTo>
                      <a:lnTo>
                        <a:pt x="2" y="4"/>
                      </a:lnTo>
                      <a:lnTo>
                        <a:pt x="0" y="4"/>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8" name="Freeform 488"/>
                <p:cNvSpPr>
                  <a:spLocks/>
                </p:cNvSpPr>
                <p:nvPr/>
              </p:nvSpPr>
              <p:spPr bwMode="auto">
                <a:xfrm>
                  <a:off x="3192" y="1712"/>
                  <a:ext cx="10" cy="4"/>
                </a:xfrm>
                <a:custGeom>
                  <a:avLst/>
                  <a:gdLst>
                    <a:gd name="T0" fmla="*/ 0 w 10"/>
                    <a:gd name="T1" fmla="*/ 3 h 4"/>
                    <a:gd name="T2" fmla="*/ 0 w 10"/>
                    <a:gd name="T3" fmla="*/ 0 h 4"/>
                    <a:gd name="T4" fmla="*/ 1 w 10"/>
                    <a:gd name="T5" fmla="*/ 0 h 4"/>
                    <a:gd name="T6" fmla="*/ 1 w 10"/>
                    <a:gd name="T7" fmla="*/ 0 h 4"/>
                    <a:gd name="T8" fmla="*/ 1 w 10"/>
                    <a:gd name="T9" fmla="*/ 0 h 4"/>
                    <a:gd name="T10" fmla="*/ 3 w 10"/>
                    <a:gd name="T11" fmla="*/ 0 h 4"/>
                    <a:gd name="T12" fmla="*/ 3 w 10"/>
                    <a:gd name="T13" fmla="*/ 0 h 4"/>
                    <a:gd name="T14" fmla="*/ 4 w 10"/>
                    <a:gd name="T15" fmla="*/ 0 h 4"/>
                    <a:gd name="T16" fmla="*/ 5 w 10"/>
                    <a:gd name="T17" fmla="*/ 0 h 4"/>
                    <a:gd name="T18" fmla="*/ 7 w 10"/>
                    <a:gd name="T19" fmla="*/ 0 h 4"/>
                    <a:gd name="T20" fmla="*/ 8 w 10"/>
                    <a:gd name="T21" fmla="*/ 0 h 4"/>
                    <a:gd name="T22" fmla="*/ 8 w 10"/>
                    <a:gd name="T23" fmla="*/ 0 h 4"/>
                    <a:gd name="T24" fmla="*/ 8 w 10"/>
                    <a:gd name="T25" fmla="*/ 0 h 4"/>
                    <a:gd name="T26" fmla="*/ 10 w 10"/>
                    <a:gd name="T27" fmla="*/ 3 h 4"/>
                    <a:gd name="T28" fmla="*/ 10 w 10"/>
                    <a:gd name="T29" fmla="*/ 4 h 4"/>
                    <a:gd name="T30" fmla="*/ 9 w 10"/>
                    <a:gd name="T31" fmla="*/ 4 h 4"/>
                    <a:gd name="T32" fmla="*/ 8 w 10"/>
                    <a:gd name="T33" fmla="*/ 4 h 4"/>
                    <a:gd name="T34" fmla="*/ 7 w 10"/>
                    <a:gd name="T35" fmla="*/ 4 h 4"/>
                    <a:gd name="T36" fmla="*/ 5 w 10"/>
                    <a:gd name="T37" fmla="*/ 4 h 4"/>
                    <a:gd name="T38" fmla="*/ 4 w 10"/>
                    <a:gd name="T39" fmla="*/ 4 h 4"/>
                    <a:gd name="T40" fmla="*/ 3 w 10"/>
                    <a:gd name="T41" fmla="*/ 4 h 4"/>
                    <a:gd name="T42" fmla="*/ 2 w 10"/>
                    <a:gd name="T43" fmla="*/ 4 h 4"/>
                    <a:gd name="T44" fmla="*/ 1 w 10"/>
                    <a:gd name="T45" fmla="*/ 4 h 4"/>
                    <a:gd name="T46" fmla="*/ 0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0" y="0"/>
                      </a:lnTo>
                      <a:lnTo>
                        <a:pt x="1" y="0"/>
                      </a:lnTo>
                      <a:lnTo>
                        <a:pt x="1" y="0"/>
                      </a:lnTo>
                      <a:lnTo>
                        <a:pt x="1" y="0"/>
                      </a:lnTo>
                      <a:lnTo>
                        <a:pt x="3" y="0"/>
                      </a:lnTo>
                      <a:lnTo>
                        <a:pt x="3" y="0"/>
                      </a:lnTo>
                      <a:lnTo>
                        <a:pt x="4" y="0"/>
                      </a:lnTo>
                      <a:lnTo>
                        <a:pt x="5" y="0"/>
                      </a:lnTo>
                      <a:lnTo>
                        <a:pt x="7" y="0"/>
                      </a:lnTo>
                      <a:lnTo>
                        <a:pt x="8" y="0"/>
                      </a:lnTo>
                      <a:lnTo>
                        <a:pt x="8" y="0"/>
                      </a:lnTo>
                      <a:lnTo>
                        <a:pt x="8" y="0"/>
                      </a:lnTo>
                      <a:lnTo>
                        <a:pt x="10" y="3"/>
                      </a:lnTo>
                      <a:lnTo>
                        <a:pt x="10" y="4"/>
                      </a:lnTo>
                      <a:lnTo>
                        <a:pt x="9" y="4"/>
                      </a:lnTo>
                      <a:lnTo>
                        <a:pt x="8" y="4"/>
                      </a:lnTo>
                      <a:lnTo>
                        <a:pt x="7" y="4"/>
                      </a:lnTo>
                      <a:lnTo>
                        <a:pt x="5" y="4"/>
                      </a:lnTo>
                      <a:lnTo>
                        <a:pt x="4"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49" name="Freeform 489"/>
                <p:cNvSpPr>
                  <a:spLocks/>
                </p:cNvSpPr>
                <p:nvPr/>
              </p:nvSpPr>
              <p:spPr bwMode="auto">
                <a:xfrm>
                  <a:off x="3180" y="1712"/>
                  <a:ext cx="8" cy="4"/>
                </a:xfrm>
                <a:custGeom>
                  <a:avLst/>
                  <a:gdLst>
                    <a:gd name="T0" fmla="*/ 0 w 8"/>
                    <a:gd name="T1" fmla="*/ 3 h 4"/>
                    <a:gd name="T2" fmla="*/ 0 w 8"/>
                    <a:gd name="T3" fmla="*/ 0 h 4"/>
                    <a:gd name="T4" fmla="*/ 0 w 8"/>
                    <a:gd name="T5" fmla="*/ 0 h 4"/>
                    <a:gd name="T6" fmla="*/ 1 w 8"/>
                    <a:gd name="T7" fmla="*/ 0 h 4"/>
                    <a:gd name="T8" fmla="*/ 2 w 8"/>
                    <a:gd name="T9" fmla="*/ 0 h 4"/>
                    <a:gd name="T10" fmla="*/ 3 w 8"/>
                    <a:gd name="T11" fmla="*/ 0 h 4"/>
                    <a:gd name="T12" fmla="*/ 3 w 8"/>
                    <a:gd name="T13" fmla="*/ 0 h 4"/>
                    <a:gd name="T14" fmla="*/ 5 w 8"/>
                    <a:gd name="T15" fmla="*/ 0 h 4"/>
                    <a:gd name="T16" fmla="*/ 6 w 8"/>
                    <a:gd name="T17" fmla="*/ 0 h 4"/>
                    <a:gd name="T18" fmla="*/ 7 w 8"/>
                    <a:gd name="T19" fmla="*/ 0 h 4"/>
                    <a:gd name="T20" fmla="*/ 7 w 8"/>
                    <a:gd name="T21" fmla="*/ 0 h 4"/>
                    <a:gd name="T22" fmla="*/ 8 w 8"/>
                    <a:gd name="T23" fmla="*/ 0 h 4"/>
                    <a:gd name="T24" fmla="*/ 8 w 8"/>
                    <a:gd name="T25" fmla="*/ 0 h 4"/>
                    <a:gd name="T26" fmla="*/ 8 w 8"/>
                    <a:gd name="T27" fmla="*/ 3 h 4"/>
                    <a:gd name="T28" fmla="*/ 8 w 8"/>
                    <a:gd name="T29" fmla="*/ 4 h 4"/>
                    <a:gd name="T30" fmla="*/ 7 w 8"/>
                    <a:gd name="T31" fmla="*/ 4 h 4"/>
                    <a:gd name="T32" fmla="*/ 7 w 8"/>
                    <a:gd name="T33" fmla="*/ 4 h 4"/>
                    <a:gd name="T34" fmla="*/ 5 w 8"/>
                    <a:gd name="T35" fmla="*/ 4 h 4"/>
                    <a:gd name="T36" fmla="*/ 3 w 8"/>
                    <a:gd name="T37" fmla="*/ 4 h 4"/>
                    <a:gd name="T38" fmla="*/ 3 w 8"/>
                    <a:gd name="T39" fmla="*/ 4 h 4"/>
                    <a:gd name="T40" fmla="*/ 2 w 8"/>
                    <a:gd name="T41" fmla="*/ 4 h 4"/>
                    <a:gd name="T42" fmla="*/ 1 w 8"/>
                    <a:gd name="T43" fmla="*/ 4 h 4"/>
                    <a:gd name="T44" fmla="*/ 0 w 8"/>
                    <a:gd name="T45" fmla="*/ 4 h 4"/>
                    <a:gd name="T46" fmla="*/ 0 w 8"/>
                    <a:gd name="T47" fmla="*/ 4 h 4"/>
                    <a:gd name="T48" fmla="*/ 0 w 8"/>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4">
                      <a:moveTo>
                        <a:pt x="0" y="3"/>
                      </a:moveTo>
                      <a:lnTo>
                        <a:pt x="0" y="0"/>
                      </a:lnTo>
                      <a:lnTo>
                        <a:pt x="0" y="0"/>
                      </a:lnTo>
                      <a:lnTo>
                        <a:pt x="1" y="0"/>
                      </a:lnTo>
                      <a:lnTo>
                        <a:pt x="2" y="0"/>
                      </a:lnTo>
                      <a:lnTo>
                        <a:pt x="3" y="0"/>
                      </a:lnTo>
                      <a:lnTo>
                        <a:pt x="3" y="0"/>
                      </a:lnTo>
                      <a:lnTo>
                        <a:pt x="5" y="0"/>
                      </a:lnTo>
                      <a:lnTo>
                        <a:pt x="6" y="0"/>
                      </a:lnTo>
                      <a:lnTo>
                        <a:pt x="7" y="0"/>
                      </a:lnTo>
                      <a:lnTo>
                        <a:pt x="7" y="0"/>
                      </a:lnTo>
                      <a:lnTo>
                        <a:pt x="8" y="0"/>
                      </a:lnTo>
                      <a:lnTo>
                        <a:pt x="8" y="0"/>
                      </a:lnTo>
                      <a:lnTo>
                        <a:pt x="8" y="3"/>
                      </a:lnTo>
                      <a:lnTo>
                        <a:pt x="8" y="4"/>
                      </a:lnTo>
                      <a:lnTo>
                        <a:pt x="7" y="4"/>
                      </a:lnTo>
                      <a:lnTo>
                        <a:pt x="7" y="4"/>
                      </a:lnTo>
                      <a:lnTo>
                        <a:pt x="5" y="4"/>
                      </a:lnTo>
                      <a:lnTo>
                        <a:pt x="3" y="4"/>
                      </a:lnTo>
                      <a:lnTo>
                        <a:pt x="3" y="4"/>
                      </a:lnTo>
                      <a:lnTo>
                        <a:pt x="2" y="4"/>
                      </a:lnTo>
                      <a:lnTo>
                        <a:pt x="1" y="4"/>
                      </a:lnTo>
                      <a:lnTo>
                        <a:pt x="0" y="4"/>
                      </a:lnTo>
                      <a:lnTo>
                        <a:pt x="0" y="4"/>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0" name="Freeform 490"/>
                <p:cNvSpPr>
                  <a:spLocks/>
                </p:cNvSpPr>
                <p:nvPr/>
              </p:nvSpPr>
              <p:spPr bwMode="auto">
                <a:xfrm>
                  <a:off x="3304" y="1725"/>
                  <a:ext cx="9" cy="3"/>
                </a:xfrm>
                <a:custGeom>
                  <a:avLst/>
                  <a:gdLst>
                    <a:gd name="T0" fmla="*/ 0 w 9"/>
                    <a:gd name="T1" fmla="*/ 3 h 3"/>
                    <a:gd name="T2" fmla="*/ 1 w 9"/>
                    <a:gd name="T3" fmla="*/ 0 h 3"/>
                    <a:gd name="T4" fmla="*/ 2 w 9"/>
                    <a:gd name="T5" fmla="*/ 0 h 3"/>
                    <a:gd name="T6" fmla="*/ 2 w 9"/>
                    <a:gd name="T7" fmla="*/ 0 h 3"/>
                    <a:gd name="T8" fmla="*/ 3 w 9"/>
                    <a:gd name="T9" fmla="*/ 0 h 3"/>
                    <a:gd name="T10" fmla="*/ 4 w 9"/>
                    <a:gd name="T11" fmla="*/ 0 h 3"/>
                    <a:gd name="T12" fmla="*/ 6 w 9"/>
                    <a:gd name="T13" fmla="*/ 0 h 3"/>
                    <a:gd name="T14" fmla="*/ 7 w 9"/>
                    <a:gd name="T15" fmla="*/ 0 h 3"/>
                    <a:gd name="T16" fmla="*/ 7 w 9"/>
                    <a:gd name="T17" fmla="*/ 0 h 3"/>
                    <a:gd name="T18" fmla="*/ 8 w 9"/>
                    <a:gd name="T19" fmla="*/ 0 h 3"/>
                    <a:gd name="T20" fmla="*/ 8 w 9"/>
                    <a:gd name="T21" fmla="*/ 0 h 3"/>
                    <a:gd name="T22" fmla="*/ 9 w 9"/>
                    <a:gd name="T23" fmla="*/ 3 h 3"/>
                    <a:gd name="T24" fmla="*/ 8 w 9"/>
                    <a:gd name="T25" fmla="*/ 3 h 3"/>
                    <a:gd name="T26" fmla="*/ 7 w 9"/>
                    <a:gd name="T27" fmla="*/ 3 h 3"/>
                    <a:gd name="T28" fmla="*/ 6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1" y="0"/>
                      </a:lnTo>
                      <a:lnTo>
                        <a:pt x="2" y="0"/>
                      </a:lnTo>
                      <a:lnTo>
                        <a:pt x="2" y="0"/>
                      </a:lnTo>
                      <a:lnTo>
                        <a:pt x="3" y="0"/>
                      </a:lnTo>
                      <a:lnTo>
                        <a:pt x="4" y="0"/>
                      </a:lnTo>
                      <a:lnTo>
                        <a:pt x="6" y="0"/>
                      </a:lnTo>
                      <a:lnTo>
                        <a:pt x="7" y="0"/>
                      </a:lnTo>
                      <a:lnTo>
                        <a:pt x="7" y="0"/>
                      </a:lnTo>
                      <a:lnTo>
                        <a:pt x="8" y="0"/>
                      </a:lnTo>
                      <a:lnTo>
                        <a:pt x="8" y="0"/>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1" name="Freeform 491"/>
                <p:cNvSpPr>
                  <a:spLocks/>
                </p:cNvSpPr>
                <p:nvPr/>
              </p:nvSpPr>
              <p:spPr bwMode="auto">
                <a:xfrm>
                  <a:off x="3291"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5 w 9"/>
                    <a:gd name="T33" fmla="*/ 3 h 3"/>
                    <a:gd name="T34" fmla="*/ 3 w 9"/>
                    <a:gd name="T35" fmla="*/ 3 h 3"/>
                    <a:gd name="T36" fmla="*/ 2 w 9"/>
                    <a:gd name="T37" fmla="*/ 3 h 3"/>
                    <a:gd name="T38" fmla="*/ 1 w 9"/>
                    <a:gd name="T39" fmla="*/ 3 h 3"/>
                    <a:gd name="T40" fmla="*/ 0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2" name="Freeform 492"/>
                <p:cNvSpPr>
                  <a:spLocks/>
                </p:cNvSpPr>
                <p:nvPr/>
              </p:nvSpPr>
              <p:spPr bwMode="auto">
                <a:xfrm>
                  <a:off x="3278" y="1725"/>
                  <a:ext cx="11" cy="3"/>
                </a:xfrm>
                <a:custGeom>
                  <a:avLst/>
                  <a:gdLst>
                    <a:gd name="T0" fmla="*/ 0 w 11"/>
                    <a:gd name="T1" fmla="*/ 3 h 3"/>
                    <a:gd name="T2" fmla="*/ 1 w 11"/>
                    <a:gd name="T3" fmla="*/ 0 h 3"/>
                    <a:gd name="T4" fmla="*/ 1 w 11"/>
                    <a:gd name="T5" fmla="*/ 0 h 3"/>
                    <a:gd name="T6" fmla="*/ 2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9 w 11"/>
                    <a:gd name="T21" fmla="*/ 0 h 3"/>
                    <a:gd name="T22" fmla="*/ 9 w 11"/>
                    <a:gd name="T23" fmla="*/ 0 h 3"/>
                    <a:gd name="T24" fmla="*/ 11 w 11"/>
                    <a:gd name="T25" fmla="*/ 3 h 3"/>
                    <a:gd name="T26" fmla="*/ 11 w 11"/>
                    <a:gd name="T27" fmla="*/ 3 h 3"/>
                    <a:gd name="T28" fmla="*/ 8 w 11"/>
                    <a:gd name="T29" fmla="*/ 3 h 3"/>
                    <a:gd name="T30" fmla="*/ 8 w 11"/>
                    <a:gd name="T31" fmla="*/ 3 h 3"/>
                    <a:gd name="T32" fmla="*/ 6 w 11"/>
                    <a:gd name="T33" fmla="*/ 3 h 3"/>
                    <a:gd name="T34" fmla="*/ 5 w 11"/>
                    <a:gd name="T35" fmla="*/ 3 h 3"/>
                    <a:gd name="T36" fmla="*/ 5 w 11"/>
                    <a:gd name="T37" fmla="*/ 3 h 3"/>
                    <a:gd name="T38" fmla="*/ 2 w 11"/>
                    <a:gd name="T39" fmla="*/ 3 h 3"/>
                    <a:gd name="T40" fmla="*/ 2 w 11"/>
                    <a:gd name="T41" fmla="*/ 3 h 3"/>
                    <a:gd name="T42" fmla="*/ 0 w 11"/>
                    <a:gd name="T43" fmla="*/ 3 h 3"/>
                    <a:gd name="T44" fmla="*/ 0 w 11"/>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3"/>
                      </a:moveTo>
                      <a:lnTo>
                        <a:pt x="1" y="0"/>
                      </a:lnTo>
                      <a:lnTo>
                        <a:pt x="1" y="0"/>
                      </a:lnTo>
                      <a:lnTo>
                        <a:pt x="2" y="0"/>
                      </a:lnTo>
                      <a:lnTo>
                        <a:pt x="4" y="0"/>
                      </a:lnTo>
                      <a:lnTo>
                        <a:pt x="5" y="0"/>
                      </a:lnTo>
                      <a:lnTo>
                        <a:pt x="5" y="0"/>
                      </a:lnTo>
                      <a:lnTo>
                        <a:pt x="6" y="0"/>
                      </a:lnTo>
                      <a:lnTo>
                        <a:pt x="7" y="0"/>
                      </a:lnTo>
                      <a:lnTo>
                        <a:pt x="8" y="0"/>
                      </a:lnTo>
                      <a:lnTo>
                        <a:pt x="9" y="0"/>
                      </a:lnTo>
                      <a:lnTo>
                        <a:pt x="9" y="0"/>
                      </a:lnTo>
                      <a:lnTo>
                        <a:pt x="11" y="3"/>
                      </a:lnTo>
                      <a:lnTo>
                        <a:pt x="11" y="3"/>
                      </a:lnTo>
                      <a:lnTo>
                        <a:pt x="8" y="3"/>
                      </a:lnTo>
                      <a:lnTo>
                        <a:pt x="8" y="3"/>
                      </a:lnTo>
                      <a:lnTo>
                        <a:pt x="6" y="3"/>
                      </a:lnTo>
                      <a:lnTo>
                        <a:pt x="5" y="3"/>
                      </a:lnTo>
                      <a:lnTo>
                        <a:pt x="5" y="3"/>
                      </a:lnTo>
                      <a:lnTo>
                        <a:pt x="2"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3" name="Freeform 493"/>
                <p:cNvSpPr>
                  <a:spLocks/>
                </p:cNvSpPr>
                <p:nvPr/>
              </p:nvSpPr>
              <p:spPr bwMode="auto">
                <a:xfrm>
                  <a:off x="3266" y="1725"/>
                  <a:ext cx="10" cy="3"/>
                </a:xfrm>
                <a:custGeom>
                  <a:avLst/>
                  <a:gdLst>
                    <a:gd name="T0" fmla="*/ 0 w 10"/>
                    <a:gd name="T1" fmla="*/ 3 h 3"/>
                    <a:gd name="T2" fmla="*/ 0 w 10"/>
                    <a:gd name="T3" fmla="*/ 0 h 3"/>
                    <a:gd name="T4" fmla="*/ 2 w 10"/>
                    <a:gd name="T5" fmla="*/ 0 h 3"/>
                    <a:gd name="T6" fmla="*/ 3 w 10"/>
                    <a:gd name="T7" fmla="*/ 0 h 3"/>
                    <a:gd name="T8" fmla="*/ 3 w 10"/>
                    <a:gd name="T9" fmla="*/ 0 h 3"/>
                    <a:gd name="T10" fmla="*/ 4 w 10"/>
                    <a:gd name="T11" fmla="*/ 0 h 3"/>
                    <a:gd name="T12" fmla="*/ 5 w 10"/>
                    <a:gd name="T13" fmla="*/ 0 h 3"/>
                    <a:gd name="T14" fmla="*/ 5 w 10"/>
                    <a:gd name="T15" fmla="*/ 0 h 3"/>
                    <a:gd name="T16" fmla="*/ 7 w 10"/>
                    <a:gd name="T17" fmla="*/ 0 h 3"/>
                    <a:gd name="T18" fmla="*/ 7 w 10"/>
                    <a:gd name="T19" fmla="*/ 0 h 3"/>
                    <a:gd name="T20" fmla="*/ 9 w 10"/>
                    <a:gd name="T21" fmla="*/ 0 h 3"/>
                    <a:gd name="T22" fmla="*/ 10 w 10"/>
                    <a:gd name="T23" fmla="*/ 3 h 3"/>
                    <a:gd name="T24" fmla="*/ 9 w 10"/>
                    <a:gd name="T25" fmla="*/ 3 h 3"/>
                    <a:gd name="T26" fmla="*/ 7 w 10"/>
                    <a:gd name="T27" fmla="*/ 3 h 3"/>
                    <a:gd name="T28" fmla="*/ 6 w 10"/>
                    <a:gd name="T29" fmla="*/ 3 h 3"/>
                    <a:gd name="T30" fmla="*/ 5 w 10"/>
                    <a:gd name="T31" fmla="*/ 3 h 3"/>
                    <a:gd name="T32" fmla="*/ 4 w 10"/>
                    <a:gd name="T33" fmla="*/ 3 h 3"/>
                    <a:gd name="T34" fmla="*/ 3 w 10"/>
                    <a:gd name="T35" fmla="*/ 3 h 3"/>
                    <a:gd name="T36" fmla="*/ 2 w 10"/>
                    <a:gd name="T37" fmla="*/ 3 h 3"/>
                    <a:gd name="T38" fmla="*/ 0 w 10"/>
                    <a:gd name="T39" fmla="*/ 3 h 3"/>
                    <a:gd name="T40" fmla="*/ 0 w 10"/>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3">
                      <a:moveTo>
                        <a:pt x="0" y="3"/>
                      </a:moveTo>
                      <a:lnTo>
                        <a:pt x="0" y="0"/>
                      </a:lnTo>
                      <a:lnTo>
                        <a:pt x="2" y="0"/>
                      </a:lnTo>
                      <a:lnTo>
                        <a:pt x="3" y="0"/>
                      </a:lnTo>
                      <a:lnTo>
                        <a:pt x="3" y="0"/>
                      </a:lnTo>
                      <a:lnTo>
                        <a:pt x="4" y="0"/>
                      </a:lnTo>
                      <a:lnTo>
                        <a:pt x="5" y="0"/>
                      </a:lnTo>
                      <a:lnTo>
                        <a:pt x="5" y="0"/>
                      </a:lnTo>
                      <a:lnTo>
                        <a:pt x="7" y="0"/>
                      </a:lnTo>
                      <a:lnTo>
                        <a:pt x="7" y="0"/>
                      </a:lnTo>
                      <a:lnTo>
                        <a:pt x="9" y="0"/>
                      </a:lnTo>
                      <a:lnTo>
                        <a:pt x="10" y="3"/>
                      </a:lnTo>
                      <a:lnTo>
                        <a:pt x="9" y="3"/>
                      </a:lnTo>
                      <a:lnTo>
                        <a:pt x="7" y="3"/>
                      </a:lnTo>
                      <a:lnTo>
                        <a:pt x="6"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4" name="Freeform 494"/>
                <p:cNvSpPr>
                  <a:spLocks/>
                </p:cNvSpPr>
                <p:nvPr/>
              </p:nvSpPr>
              <p:spPr bwMode="auto">
                <a:xfrm>
                  <a:off x="3254"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9 w 9"/>
                    <a:gd name="T23" fmla="*/ 3 h 3"/>
                    <a:gd name="T24" fmla="*/ 8 w 9"/>
                    <a:gd name="T25" fmla="*/ 3 h 3"/>
                    <a:gd name="T26" fmla="*/ 7 w 9"/>
                    <a:gd name="T27" fmla="*/ 3 h 3"/>
                    <a:gd name="T28" fmla="*/ 5 w 9"/>
                    <a:gd name="T29" fmla="*/ 3 h 3"/>
                    <a:gd name="T30" fmla="*/ 4 w 9"/>
                    <a:gd name="T31" fmla="*/ 3 h 3"/>
                    <a:gd name="T32" fmla="*/ 3 w 9"/>
                    <a:gd name="T33" fmla="*/ 3 h 3"/>
                    <a:gd name="T34" fmla="*/ 2 w 9"/>
                    <a:gd name="T35" fmla="*/ 3 h 3"/>
                    <a:gd name="T36" fmla="*/ 1 w 9"/>
                    <a:gd name="T37" fmla="*/ 3 h 3"/>
                    <a:gd name="T38" fmla="*/ 0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5" name="Freeform 495"/>
                <p:cNvSpPr>
                  <a:spLocks/>
                </p:cNvSpPr>
                <p:nvPr/>
              </p:nvSpPr>
              <p:spPr bwMode="auto">
                <a:xfrm>
                  <a:off x="3241" y="1725"/>
                  <a:ext cx="9" cy="3"/>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0"/>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6" name="Freeform 496"/>
                <p:cNvSpPr>
                  <a:spLocks/>
                </p:cNvSpPr>
                <p:nvPr/>
              </p:nvSpPr>
              <p:spPr bwMode="auto">
                <a:xfrm>
                  <a:off x="3228"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4 w 10"/>
                    <a:gd name="T11" fmla="*/ 0 h 3"/>
                    <a:gd name="T12" fmla="*/ 4 w 10"/>
                    <a:gd name="T13" fmla="*/ 0 h 3"/>
                    <a:gd name="T14" fmla="*/ 6 w 10"/>
                    <a:gd name="T15" fmla="*/ 0 h 3"/>
                    <a:gd name="T16" fmla="*/ 7 w 10"/>
                    <a:gd name="T17" fmla="*/ 0 h 3"/>
                    <a:gd name="T18" fmla="*/ 8 w 10"/>
                    <a:gd name="T19" fmla="*/ 0 h 3"/>
                    <a:gd name="T20" fmla="*/ 9 w 10"/>
                    <a:gd name="T21" fmla="*/ 0 h 3"/>
                    <a:gd name="T22" fmla="*/ 10 w 10"/>
                    <a:gd name="T23" fmla="*/ 3 h 3"/>
                    <a:gd name="T24" fmla="*/ 9 w 10"/>
                    <a:gd name="T25" fmla="*/ 3 h 3"/>
                    <a:gd name="T26" fmla="*/ 9 w 10"/>
                    <a:gd name="T27" fmla="*/ 3 h 3"/>
                    <a:gd name="T28" fmla="*/ 7 w 10"/>
                    <a:gd name="T29" fmla="*/ 3 h 3"/>
                    <a:gd name="T30" fmla="*/ 7 w 10"/>
                    <a:gd name="T31" fmla="*/ 3 h 3"/>
                    <a:gd name="T32" fmla="*/ 6 w 10"/>
                    <a:gd name="T33" fmla="*/ 3 h 3"/>
                    <a:gd name="T34" fmla="*/ 4 w 10"/>
                    <a:gd name="T35" fmla="*/ 3 h 3"/>
                    <a:gd name="T36" fmla="*/ 3 w 10"/>
                    <a:gd name="T37" fmla="*/ 3 h 3"/>
                    <a:gd name="T38" fmla="*/ 2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4" y="0"/>
                      </a:lnTo>
                      <a:lnTo>
                        <a:pt x="4" y="0"/>
                      </a:lnTo>
                      <a:lnTo>
                        <a:pt x="6" y="0"/>
                      </a:lnTo>
                      <a:lnTo>
                        <a:pt x="7" y="0"/>
                      </a:lnTo>
                      <a:lnTo>
                        <a:pt x="8" y="0"/>
                      </a:lnTo>
                      <a:lnTo>
                        <a:pt x="9" y="0"/>
                      </a:lnTo>
                      <a:lnTo>
                        <a:pt x="10" y="3"/>
                      </a:lnTo>
                      <a:lnTo>
                        <a:pt x="9" y="3"/>
                      </a:lnTo>
                      <a:lnTo>
                        <a:pt x="9" y="3"/>
                      </a:lnTo>
                      <a:lnTo>
                        <a:pt x="7"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7" name="Freeform 497"/>
                <p:cNvSpPr>
                  <a:spLocks/>
                </p:cNvSpPr>
                <p:nvPr/>
              </p:nvSpPr>
              <p:spPr bwMode="auto">
                <a:xfrm>
                  <a:off x="3216"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5 w 9"/>
                    <a:gd name="T13" fmla="*/ 0 h 3"/>
                    <a:gd name="T14" fmla="*/ 6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7 w 9"/>
                    <a:gd name="T29" fmla="*/ 3 h 3"/>
                    <a:gd name="T30" fmla="*/ 6 w 9"/>
                    <a:gd name="T31" fmla="*/ 3 h 3"/>
                    <a:gd name="T32" fmla="*/ 5 w 9"/>
                    <a:gd name="T33" fmla="*/ 3 h 3"/>
                    <a:gd name="T34" fmla="*/ 4 w 9"/>
                    <a:gd name="T35" fmla="*/ 3 h 3"/>
                    <a:gd name="T36" fmla="*/ 2 w 9"/>
                    <a:gd name="T37" fmla="*/ 3 h 3"/>
                    <a:gd name="T38" fmla="*/ 1 w 9"/>
                    <a:gd name="T39" fmla="*/ 3 h 3"/>
                    <a:gd name="T40" fmla="*/ 0 w 9"/>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3">
                      <a:moveTo>
                        <a:pt x="0" y="3"/>
                      </a:moveTo>
                      <a:lnTo>
                        <a:pt x="0" y="0"/>
                      </a:lnTo>
                      <a:lnTo>
                        <a:pt x="1" y="0"/>
                      </a:lnTo>
                      <a:lnTo>
                        <a:pt x="1" y="0"/>
                      </a:lnTo>
                      <a:lnTo>
                        <a:pt x="2" y="0"/>
                      </a:lnTo>
                      <a:lnTo>
                        <a:pt x="4" y="0"/>
                      </a:lnTo>
                      <a:lnTo>
                        <a:pt x="5" y="0"/>
                      </a:lnTo>
                      <a:lnTo>
                        <a:pt x="6" y="0"/>
                      </a:lnTo>
                      <a:lnTo>
                        <a:pt x="6" y="0"/>
                      </a:lnTo>
                      <a:lnTo>
                        <a:pt x="7" y="0"/>
                      </a:lnTo>
                      <a:lnTo>
                        <a:pt x="8" y="0"/>
                      </a:lnTo>
                      <a:lnTo>
                        <a:pt x="8" y="0"/>
                      </a:lnTo>
                      <a:lnTo>
                        <a:pt x="9" y="3"/>
                      </a:lnTo>
                      <a:lnTo>
                        <a:pt x="8" y="3"/>
                      </a:lnTo>
                      <a:lnTo>
                        <a:pt x="7" y="3"/>
                      </a:lnTo>
                      <a:lnTo>
                        <a:pt x="6" y="3"/>
                      </a:lnTo>
                      <a:lnTo>
                        <a:pt x="5" y="3"/>
                      </a:lnTo>
                      <a:lnTo>
                        <a:pt x="4"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8" name="Freeform 498"/>
                <p:cNvSpPr>
                  <a:spLocks/>
                </p:cNvSpPr>
                <p:nvPr/>
              </p:nvSpPr>
              <p:spPr bwMode="auto">
                <a:xfrm>
                  <a:off x="3203" y="1725"/>
                  <a:ext cx="10" cy="3"/>
                </a:xfrm>
                <a:custGeom>
                  <a:avLst/>
                  <a:gdLst>
                    <a:gd name="T0" fmla="*/ 0 w 10"/>
                    <a:gd name="T1" fmla="*/ 3 h 3"/>
                    <a:gd name="T2" fmla="*/ 1 w 10"/>
                    <a:gd name="T3" fmla="*/ 0 h 3"/>
                    <a:gd name="T4" fmla="*/ 1 w 10"/>
                    <a:gd name="T5" fmla="*/ 0 h 3"/>
                    <a:gd name="T6" fmla="*/ 3 w 10"/>
                    <a:gd name="T7" fmla="*/ 0 h 3"/>
                    <a:gd name="T8" fmla="*/ 4 w 10"/>
                    <a:gd name="T9" fmla="*/ 0 h 3"/>
                    <a:gd name="T10" fmla="*/ 4 w 10"/>
                    <a:gd name="T11" fmla="*/ 0 h 3"/>
                    <a:gd name="T12" fmla="*/ 5 w 10"/>
                    <a:gd name="T13" fmla="*/ 0 h 3"/>
                    <a:gd name="T14" fmla="*/ 6 w 10"/>
                    <a:gd name="T15" fmla="*/ 0 h 3"/>
                    <a:gd name="T16" fmla="*/ 7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4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3"/>
                      </a:lnTo>
                      <a:lnTo>
                        <a:pt x="8" y="3"/>
                      </a:lnTo>
                      <a:lnTo>
                        <a:pt x="7" y="3"/>
                      </a:lnTo>
                      <a:lnTo>
                        <a:pt x="6" y="3"/>
                      </a:lnTo>
                      <a:lnTo>
                        <a:pt x="5" y="3"/>
                      </a:lnTo>
                      <a:lnTo>
                        <a:pt x="5" y="3"/>
                      </a:lnTo>
                      <a:lnTo>
                        <a:pt x="4"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59" name="Freeform 499"/>
                <p:cNvSpPr>
                  <a:spLocks/>
                </p:cNvSpPr>
                <p:nvPr/>
              </p:nvSpPr>
              <p:spPr bwMode="auto">
                <a:xfrm>
                  <a:off x="3192" y="1725"/>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5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0" y="0"/>
                      </a:lnTo>
                      <a:lnTo>
                        <a:pt x="1" y="0"/>
                      </a:lnTo>
                      <a:lnTo>
                        <a:pt x="1" y="0"/>
                      </a:lnTo>
                      <a:lnTo>
                        <a:pt x="2" y="0"/>
                      </a:lnTo>
                      <a:lnTo>
                        <a:pt x="3" y="0"/>
                      </a:lnTo>
                      <a:lnTo>
                        <a:pt x="4" y="0"/>
                      </a:lnTo>
                      <a:lnTo>
                        <a:pt x="5"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0" name="Freeform 500"/>
                <p:cNvSpPr>
                  <a:spLocks/>
                </p:cNvSpPr>
                <p:nvPr/>
              </p:nvSpPr>
              <p:spPr bwMode="auto">
                <a:xfrm>
                  <a:off x="3179" y="1725"/>
                  <a:ext cx="9" cy="3"/>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3"/>
                      </a:moveTo>
                      <a:lnTo>
                        <a:pt x="1" y="0"/>
                      </a:lnTo>
                      <a:lnTo>
                        <a:pt x="1" y="0"/>
                      </a:lnTo>
                      <a:lnTo>
                        <a:pt x="2"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1" name="Freeform 501"/>
                <p:cNvSpPr>
                  <a:spLocks/>
                </p:cNvSpPr>
                <p:nvPr/>
              </p:nvSpPr>
              <p:spPr bwMode="auto">
                <a:xfrm>
                  <a:off x="3166" y="1725"/>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8 w 10"/>
                    <a:gd name="T29" fmla="*/ 3 h 3"/>
                    <a:gd name="T30" fmla="*/ 7 w 10"/>
                    <a:gd name="T31" fmla="*/ 3 h 3"/>
                    <a:gd name="T32" fmla="*/ 6 w 10"/>
                    <a:gd name="T33" fmla="*/ 3 h 3"/>
                    <a:gd name="T34" fmla="*/ 6 w 10"/>
                    <a:gd name="T35" fmla="*/ 3 h 3"/>
                    <a:gd name="T36" fmla="*/ 3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3" y="0"/>
                      </a:lnTo>
                      <a:lnTo>
                        <a:pt x="3" y="0"/>
                      </a:lnTo>
                      <a:lnTo>
                        <a:pt x="5" y="0"/>
                      </a:lnTo>
                      <a:lnTo>
                        <a:pt x="6" y="0"/>
                      </a:lnTo>
                      <a:lnTo>
                        <a:pt x="7" y="0"/>
                      </a:lnTo>
                      <a:lnTo>
                        <a:pt x="8" y="0"/>
                      </a:lnTo>
                      <a:lnTo>
                        <a:pt x="9" y="0"/>
                      </a:lnTo>
                      <a:lnTo>
                        <a:pt x="9" y="0"/>
                      </a:lnTo>
                      <a:lnTo>
                        <a:pt x="10" y="3"/>
                      </a:lnTo>
                      <a:lnTo>
                        <a:pt x="9" y="3"/>
                      </a:lnTo>
                      <a:lnTo>
                        <a:pt x="8" y="3"/>
                      </a:lnTo>
                      <a:lnTo>
                        <a:pt x="7" y="3"/>
                      </a:lnTo>
                      <a:lnTo>
                        <a:pt x="6" y="3"/>
                      </a:lnTo>
                      <a:lnTo>
                        <a:pt x="6" y="3"/>
                      </a:lnTo>
                      <a:lnTo>
                        <a:pt x="3"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2" name="Freeform 502"/>
                <p:cNvSpPr>
                  <a:spLocks/>
                </p:cNvSpPr>
                <p:nvPr/>
              </p:nvSpPr>
              <p:spPr bwMode="auto">
                <a:xfrm>
                  <a:off x="3154" y="1725"/>
                  <a:ext cx="10" cy="3"/>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5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8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3">
                      <a:moveTo>
                        <a:pt x="0" y="3"/>
                      </a:moveTo>
                      <a:lnTo>
                        <a:pt x="0" y="0"/>
                      </a:lnTo>
                      <a:lnTo>
                        <a:pt x="1" y="0"/>
                      </a:lnTo>
                      <a:lnTo>
                        <a:pt x="1" y="0"/>
                      </a:lnTo>
                      <a:lnTo>
                        <a:pt x="3" y="0"/>
                      </a:lnTo>
                      <a:lnTo>
                        <a:pt x="4" y="0"/>
                      </a:lnTo>
                      <a:lnTo>
                        <a:pt x="5" y="0"/>
                      </a:lnTo>
                      <a:lnTo>
                        <a:pt x="5" y="0"/>
                      </a:lnTo>
                      <a:lnTo>
                        <a:pt x="6" y="0"/>
                      </a:lnTo>
                      <a:lnTo>
                        <a:pt x="7" y="0"/>
                      </a:lnTo>
                      <a:lnTo>
                        <a:pt x="8" y="0"/>
                      </a:lnTo>
                      <a:lnTo>
                        <a:pt x="8" y="0"/>
                      </a:lnTo>
                      <a:lnTo>
                        <a:pt x="10" y="3"/>
                      </a:lnTo>
                      <a:lnTo>
                        <a:pt x="8" y="3"/>
                      </a:lnTo>
                      <a:lnTo>
                        <a:pt x="8" y="3"/>
                      </a:lnTo>
                      <a:lnTo>
                        <a:pt x="7" y="3"/>
                      </a:lnTo>
                      <a:lnTo>
                        <a:pt x="6" y="3"/>
                      </a:lnTo>
                      <a:lnTo>
                        <a:pt x="5" y="3"/>
                      </a:lnTo>
                      <a:lnTo>
                        <a:pt x="4" y="3"/>
                      </a:lnTo>
                      <a:lnTo>
                        <a:pt x="3"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3" name="Freeform 503"/>
                <p:cNvSpPr>
                  <a:spLocks/>
                </p:cNvSpPr>
                <p:nvPr/>
              </p:nvSpPr>
              <p:spPr bwMode="auto">
                <a:xfrm>
                  <a:off x="3151" y="1714"/>
                  <a:ext cx="14" cy="8"/>
                </a:xfrm>
                <a:custGeom>
                  <a:avLst/>
                  <a:gdLst>
                    <a:gd name="T0" fmla="*/ 2 w 14"/>
                    <a:gd name="T1" fmla="*/ 0 h 8"/>
                    <a:gd name="T2" fmla="*/ 0 w 14"/>
                    <a:gd name="T3" fmla="*/ 8 h 8"/>
                    <a:gd name="T4" fmla="*/ 14 w 14"/>
                    <a:gd name="T5" fmla="*/ 8 h 8"/>
                    <a:gd name="T6" fmla="*/ 11 w 14"/>
                    <a:gd name="T7" fmla="*/ 0 h 8"/>
                    <a:gd name="T8" fmla="*/ 2 w 14"/>
                    <a:gd name="T9" fmla="*/ 0 h 8"/>
                  </a:gdLst>
                  <a:ahLst/>
                  <a:cxnLst>
                    <a:cxn ang="0">
                      <a:pos x="T0" y="T1"/>
                    </a:cxn>
                    <a:cxn ang="0">
                      <a:pos x="T2" y="T3"/>
                    </a:cxn>
                    <a:cxn ang="0">
                      <a:pos x="T4" y="T5"/>
                    </a:cxn>
                    <a:cxn ang="0">
                      <a:pos x="T6" y="T7"/>
                    </a:cxn>
                    <a:cxn ang="0">
                      <a:pos x="T8" y="T9"/>
                    </a:cxn>
                  </a:cxnLst>
                  <a:rect l="0" t="0" r="r" b="b"/>
                  <a:pathLst>
                    <a:path w="14" h="8">
                      <a:moveTo>
                        <a:pt x="2" y="0"/>
                      </a:moveTo>
                      <a:lnTo>
                        <a:pt x="0" y="8"/>
                      </a:lnTo>
                      <a:lnTo>
                        <a:pt x="14" y="8"/>
                      </a:lnTo>
                      <a:lnTo>
                        <a:pt x="11"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4" name="Freeform 504"/>
                <p:cNvSpPr>
                  <a:spLocks/>
                </p:cNvSpPr>
                <p:nvPr/>
              </p:nvSpPr>
              <p:spPr bwMode="auto">
                <a:xfrm>
                  <a:off x="3258" y="1714"/>
                  <a:ext cx="26" cy="8"/>
                </a:xfrm>
                <a:custGeom>
                  <a:avLst/>
                  <a:gdLst>
                    <a:gd name="T0" fmla="*/ 15 w 26"/>
                    <a:gd name="T1" fmla="*/ 0 h 8"/>
                    <a:gd name="T2" fmla="*/ 3 w 26"/>
                    <a:gd name="T3" fmla="*/ 0 h 8"/>
                    <a:gd name="T4" fmla="*/ 0 w 26"/>
                    <a:gd name="T5" fmla="*/ 8 h 8"/>
                    <a:gd name="T6" fmla="*/ 13 w 26"/>
                    <a:gd name="T7" fmla="*/ 8 h 8"/>
                    <a:gd name="T8" fmla="*/ 12 w 26"/>
                    <a:gd name="T9" fmla="*/ 0 h 8"/>
                    <a:gd name="T10" fmla="*/ 3 w 26"/>
                    <a:gd name="T11" fmla="*/ 0 h 8"/>
                    <a:gd name="T12" fmla="*/ 15 w 26"/>
                    <a:gd name="T13" fmla="*/ 0 h 8"/>
                    <a:gd name="T14" fmla="*/ 13 w 26"/>
                    <a:gd name="T15" fmla="*/ 8 h 8"/>
                    <a:gd name="T16" fmla="*/ 26 w 26"/>
                    <a:gd name="T17" fmla="*/ 8 h 8"/>
                    <a:gd name="T18" fmla="*/ 24 w 26"/>
                    <a:gd name="T19" fmla="*/ 0 h 8"/>
                    <a:gd name="T20" fmla="*/ 15 w 26"/>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8">
                      <a:moveTo>
                        <a:pt x="15" y="0"/>
                      </a:moveTo>
                      <a:lnTo>
                        <a:pt x="3" y="0"/>
                      </a:lnTo>
                      <a:lnTo>
                        <a:pt x="0" y="8"/>
                      </a:lnTo>
                      <a:lnTo>
                        <a:pt x="13" y="8"/>
                      </a:lnTo>
                      <a:lnTo>
                        <a:pt x="12" y="0"/>
                      </a:lnTo>
                      <a:lnTo>
                        <a:pt x="3" y="0"/>
                      </a:lnTo>
                      <a:lnTo>
                        <a:pt x="15" y="0"/>
                      </a:lnTo>
                      <a:lnTo>
                        <a:pt x="13" y="8"/>
                      </a:lnTo>
                      <a:lnTo>
                        <a:pt x="26" y="8"/>
                      </a:lnTo>
                      <a:lnTo>
                        <a:pt x="24" y="0"/>
                      </a:lnTo>
                      <a:lnTo>
                        <a:pt x="15"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5" name="Freeform 505"/>
                <p:cNvSpPr>
                  <a:spLocks/>
                </p:cNvSpPr>
                <p:nvPr/>
              </p:nvSpPr>
              <p:spPr bwMode="auto">
                <a:xfrm>
                  <a:off x="3186" y="1745"/>
                  <a:ext cx="21" cy="7"/>
                </a:xfrm>
                <a:custGeom>
                  <a:avLst/>
                  <a:gdLst>
                    <a:gd name="T0" fmla="*/ 1 w 21"/>
                    <a:gd name="T1" fmla="*/ 0 h 7"/>
                    <a:gd name="T2" fmla="*/ 0 w 21"/>
                    <a:gd name="T3" fmla="*/ 3 h 7"/>
                    <a:gd name="T4" fmla="*/ 0 w 21"/>
                    <a:gd name="T5" fmla="*/ 7 h 7"/>
                    <a:gd name="T6" fmla="*/ 21 w 21"/>
                    <a:gd name="T7" fmla="*/ 7 h 7"/>
                    <a:gd name="T8" fmla="*/ 18 w 21"/>
                    <a:gd name="T9" fmla="*/ 0 h 7"/>
                    <a:gd name="T10" fmla="*/ 1 w 21"/>
                    <a:gd name="T11" fmla="*/ 0 h 7"/>
                  </a:gdLst>
                  <a:ahLst/>
                  <a:cxnLst>
                    <a:cxn ang="0">
                      <a:pos x="T0" y="T1"/>
                    </a:cxn>
                    <a:cxn ang="0">
                      <a:pos x="T2" y="T3"/>
                    </a:cxn>
                    <a:cxn ang="0">
                      <a:pos x="T4" y="T5"/>
                    </a:cxn>
                    <a:cxn ang="0">
                      <a:pos x="T6" y="T7"/>
                    </a:cxn>
                    <a:cxn ang="0">
                      <a:pos x="T8" y="T9"/>
                    </a:cxn>
                    <a:cxn ang="0">
                      <a:pos x="T10" y="T11"/>
                    </a:cxn>
                  </a:cxnLst>
                  <a:rect l="0" t="0" r="r" b="b"/>
                  <a:pathLst>
                    <a:path w="21" h="7">
                      <a:moveTo>
                        <a:pt x="1" y="0"/>
                      </a:moveTo>
                      <a:lnTo>
                        <a:pt x="0" y="3"/>
                      </a:lnTo>
                      <a:lnTo>
                        <a:pt x="0" y="7"/>
                      </a:lnTo>
                      <a:lnTo>
                        <a:pt x="21" y="7"/>
                      </a:lnTo>
                      <a:lnTo>
                        <a:pt x="1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6" name="Freeform 506"/>
                <p:cNvSpPr>
                  <a:spLocks/>
                </p:cNvSpPr>
                <p:nvPr/>
              </p:nvSpPr>
              <p:spPr bwMode="auto">
                <a:xfrm>
                  <a:off x="3151" y="1731"/>
                  <a:ext cx="35" cy="21"/>
                </a:xfrm>
                <a:custGeom>
                  <a:avLst/>
                  <a:gdLst>
                    <a:gd name="T0" fmla="*/ 1 w 35"/>
                    <a:gd name="T1" fmla="*/ 0 h 21"/>
                    <a:gd name="T2" fmla="*/ 0 w 35"/>
                    <a:gd name="T3" fmla="*/ 7 h 21"/>
                    <a:gd name="T4" fmla="*/ 0 w 35"/>
                    <a:gd name="T5" fmla="*/ 20 h 21"/>
                    <a:gd name="T6" fmla="*/ 1 w 35"/>
                    <a:gd name="T7" fmla="*/ 21 h 21"/>
                    <a:gd name="T8" fmla="*/ 21 w 35"/>
                    <a:gd name="T9" fmla="*/ 21 h 21"/>
                    <a:gd name="T10" fmla="*/ 21 w 35"/>
                    <a:gd name="T11" fmla="*/ 17 h 21"/>
                    <a:gd name="T12" fmla="*/ 35 w 35"/>
                    <a:gd name="T13" fmla="*/ 16 h 21"/>
                    <a:gd name="T14" fmla="*/ 34 w 35"/>
                    <a:gd name="T15" fmla="*/ 10 h 21"/>
                    <a:gd name="T16" fmla="*/ 20 w 35"/>
                    <a:gd name="T17" fmla="*/ 10 h 21"/>
                    <a:gd name="T18" fmla="*/ 18 w 35"/>
                    <a:gd name="T19" fmla="*/ 7 h 21"/>
                    <a:gd name="T20" fmla="*/ 22 w 35"/>
                    <a:gd name="T21" fmla="*/ 7 h 21"/>
                    <a:gd name="T22" fmla="*/ 20 w 35"/>
                    <a:gd name="T23" fmla="*/ 0 h 21"/>
                    <a:gd name="T24" fmla="*/ 1 w 35"/>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1">
                      <a:moveTo>
                        <a:pt x="1" y="0"/>
                      </a:moveTo>
                      <a:lnTo>
                        <a:pt x="0" y="7"/>
                      </a:lnTo>
                      <a:lnTo>
                        <a:pt x="0" y="20"/>
                      </a:lnTo>
                      <a:lnTo>
                        <a:pt x="1" y="21"/>
                      </a:lnTo>
                      <a:lnTo>
                        <a:pt x="21" y="21"/>
                      </a:lnTo>
                      <a:lnTo>
                        <a:pt x="21" y="17"/>
                      </a:lnTo>
                      <a:lnTo>
                        <a:pt x="35" y="16"/>
                      </a:lnTo>
                      <a:lnTo>
                        <a:pt x="34" y="10"/>
                      </a:lnTo>
                      <a:lnTo>
                        <a:pt x="20" y="10"/>
                      </a:lnTo>
                      <a:lnTo>
                        <a:pt x="18" y="7"/>
                      </a:lnTo>
                      <a:lnTo>
                        <a:pt x="22" y="7"/>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7" name="Freeform 507"/>
                <p:cNvSpPr>
                  <a:spLocks/>
                </p:cNvSpPr>
                <p:nvPr/>
              </p:nvSpPr>
              <p:spPr bwMode="auto">
                <a:xfrm>
                  <a:off x="3389" y="1728"/>
                  <a:ext cx="49" cy="24"/>
                </a:xfrm>
                <a:custGeom>
                  <a:avLst/>
                  <a:gdLst>
                    <a:gd name="T0" fmla="*/ 1 w 49"/>
                    <a:gd name="T1" fmla="*/ 0 h 24"/>
                    <a:gd name="T2" fmla="*/ 0 w 49"/>
                    <a:gd name="T3" fmla="*/ 6 h 24"/>
                    <a:gd name="T4" fmla="*/ 37 w 49"/>
                    <a:gd name="T5" fmla="*/ 6 h 24"/>
                    <a:gd name="T6" fmla="*/ 37 w 49"/>
                    <a:gd name="T7" fmla="*/ 24 h 24"/>
                    <a:gd name="T8" fmla="*/ 49 w 49"/>
                    <a:gd name="T9" fmla="*/ 24 h 24"/>
                    <a:gd name="T10" fmla="*/ 49 w 49"/>
                    <a:gd name="T11" fmla="*/ 4 h 24"/>
                    <a:gd name="T12" fmla="*/ 48 w 49"/>
                    <a:gd name="T13" fmla="*/ 0 h 24"/>
                    <a:gd name="T14" fmla="*/ 1 w 49"/>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
                      <a:moveTo>
                        <a:pt x="1" y="0"/>
                      </a:moveTo>
                      <a:lnTo>
                        <a:pt x="0" y="6"/>
                      </a:lnTo>
                      <a:lnTo>
                        <a:pt x="37" y="6"/>
                      </a:lnTo>
                      <a:lnTo>
                        <a:pt x="37" y="24"/>
                      </a:lnTo>
                      <a:lnTo>
                        <a:pt x="49" y="24"/>
                      </a:lnTo>
                      <a:lnTo>
                        <a:pt x="49" y="4"/>
                      </a:lnTo>
                      <a:lnTo>
                        <a:pt x="48"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8" name="Freeform 508"/>
                <p:cNvSpPr>
                  <a:spLocks/>
                </p:cNvSpPr>
                <p:nvPr/>
              </p:nvSpPr>
              <p:spPr bwMode="auto">
                <a:xfrm>
                  <a:off x="3401" y="1732"/>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69" name="Freeform 509"/>
                <p:cNvSpPr>
                  <a:spLocks/>
                </p:cNvSpPr>
                <p:nvPr/>
              </p:nvSpPr>
              <p:spPr bwMode="auto">
                <a:xfrm>
                  <a:off x="3401" y="1737"/>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0" name="Freeform 510"/>
                <p:cNvSpPr>
                  <a:spLocks/>
                </p:cNvSpPr>
                <p:nvPr/>
              </p:nvSpPr>
              <p:spPr bwMode="auto">
                <a:xfrm>
                  <a:off x="3401" y="1741"/>
                  <a:ext cx="27" cy="7"/>
                </a:xfrm>
                <a:custGeom>
                  <a:avLst/>
                  <a:gdLst>
                    <a:gd name="T0" fmla="*/ 15 w 27"/>
                    <a:gd name="T1" fmla="*/ 0 h 7"/>
                    <a:gd name="T2" fmla="*/ 2 w 27"/>
                    <a:gd name="T3" fmla="*/ 0 h 7"/>
                    <a:gd name="T4" fmla="*/ 0 w 27"/>
                    <a:gd name="T5" fmla="*/ 7 h 7"/>
                    <a:gd name="T6" fmla="*/ 14 w 27"/>
                    <a:gd name="T7" fmla="*/ 7 h 7"/>
                    <a:gd name="T8" fmla="*/ 11 w 27"/>
                    <a:gd name="T9" fmla="*/ 0 h 7"/>
                    <a:gd name="T10" fmla="*/ 2 w 27"/>
                    <a:gd name="T11" fmla="*/ 0 h 7"/>
                    <a:gd name="T12" fmla="*/ 15 w 27"/>
                    <a:gd name="T13" fmla="*/ 0 h 7"/>
                    <a:gd name="T14" fmla="*/ 13 w 27"/>
                    <a:gd name="T15" fmla="*/ 7 h 7"/>
                    <a:gd name="T16" fmla="*/ 27 w 27"/>
                    <a:gd name="T17" fmla="*/ 7 h 7"/>
                    <a:gd name="T18" fmla="*/ 24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1" y="0"/>
                      </a:lnTo>
                      <a:lnTo>
                        <a:pt x="2" y="0"/>
                      </a:lnTo>
                      <a:lnTo>
                        <a:pt x="15" y="0"/>
                      </a:lnTo>
                      <a:lnTo>
                        <a:pt x="13" y="7"/>
                      </a:lnTo>
                      <a:lnTo>
                        <a:pt x="27" y="7"/>
                      </a:lnTo>
                      <a:lnTo>
                        <a:pt x="24"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1" name="Freeform 511"/>
                <p:cNvSpPr>
                  <a:spLocks/>
                </p:cNvSpPr>
                <p:nvPr/>
              </p:nvSpPr>
              <p:spPr bwMode="auto">
                <a:xfrm>
                  <a:off x="3389" y="1746"/>
                  <a:ext cx="39" cy="7"/>
                </a:xfrm>
                <a:custGeom>
                  <a:avLst/>
                  <a:gdLst>
                    <a:gd name="T0" fmla="*/ 27 w 39"/>
                    <a:gd name="T1" fmla="*/ 0 h 7"/>
                    <a:gd name="T2" fmla="*/ 1 w 39"/>
                    <a:gd name="T3" fmla="*/ 0 h 7"/>
                    <a:gd name="T4" fmla="*/ 0 w 39"/>
                    <a:gd name="T5" fmla="*/ 7 h 7"/>
                    <a:gd name="T6" fmla="*/ 26 w 39"/>
                    <a:gd name="T7" fmla="*/ 7 h 7"/>
                    <a:gd name="T8" fmla="*/ 25 w 39"/>
                    <a:gd name="T9" fmla="*/ 0 h 7"/>
                    <a:gd name="T10" fmla="*/ 1 w 39"/>
                    <a:gd name="T11" fmla="*/ 0 h 7"/>
                    <a:gd name="T12" fmla="*/ 27 w 39"/>
                    <a:gd name="T13" fmla="*/ 0 h 7"/>
                    <a:gd name="T14" fmla="*/ 25 w 39"/>
                    <a:gd name="T15" fmla="*/ 7 h 7"/>
                    <a:gd name="T16" fmla="*/ 39 w 39"/>
                    <a:gd name="T17" fmla="*/ 7 h 7"/>
                    <a:gd name="T18" fmla="*/ 36 w 39"/>
                    <a:gd name="T19" fmla="*/ 0 h 7"/>
                    <a:gd name="T20" fmla="*/ 27 w 39"/>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7">
                      <a:moveTo>
                        <a:pt x="27" y="0"/>
                      </a:moveTo>
                      <a:lnTo>
                        <a:pt x="1" y="0"/>
                      </a:lnTo>
                      <a:lnTo>
                        <a:pt x="0" y="7"/>
                      </a:lnTo>
                      <a:lnTo>
                        <a:pt x="26" y="7"/>
                      </a:lnTo>
                      <a:lnTo>
                        <a:pt x="25" y="0"/>
                      </a:lnTo>
                      <a:lnTo>
                        <a:pt x="1" y="0"/>
                      </a:lnTo>
                      <a:lnTo>
                        <a:pt x="27" y="0"/>
                      </a:lnTo>
                      <a:lnTo>
                        <a:pt x="25" y="7"/>
                      </a:lnTo>
                      <a:lnTo>
                        <a:pt x="39" y="7"/>
                      </a:lnTo>
                      <a:lnTo>
                        <a:pt x="36" y="0"/>
                      </a:lnTo>
                      <a:lnTo>
                        <a:pt x="27"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2" name="Freeform 512"/>
                <p:cNvSpPr>
                  <a:spLocks/>
                </p:cNvSpPr>
                <p:nvPr/>
              </p:nvSpPr>
              <p:spPr bwMode="auto">
                <a:xfrm>
                  <a:off x="3416" y="1744"/>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2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2"/>
                      </a:lnTo>
                      <a:lnTo>
                        <a:pt x="9" y="3"/>
                      </a:lnTo>
                      <a:lnTo>
                        <a:pt x="8" y="3"/>
                      </a:lnTo>
                      <a:lnTo>
                        <a:pt x="7" y="3"/>
                      </a:lnTo>
                      <a:lnTo>
                        <a:pt x="6" y="3"/>
                      </a:lnTo>
                      <a:lnTo>
                        <a:pt x="5" y="3"/>
                      </a:lnTo>
                      <a:lnTo>
                        <a:pt x="3" y="3"/>
                      </a:lnTo>
                      <a:lnTo>
                        <a:pt x="2"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3" name="Freeform 513"/>
                <p:cNvSpPr>
                  <a:spLocks/>
                </p:cNvSpPr>
                <p:nvPr/>
              </p:nvSpPr>
              <p:spPr bwMode="auto">
                <a:xfrm>
                  <a:off x="3390" y="1744"/>
                  <a:ext cx="22" cy="3"/>
                </a:xfrm>
                <a:custGeom>
                  <a:avLst/>
                  <a:gdLst>
                    <a:gd name="T0" fmla="*/ 0 w 22"/>
                    <a:gd name="T1" fmla="*/ 2 h 3"/>
                    <a:gd name="T2" fmla="*/ 0 w 22"/>
                    <a:gd name="T3" fmla="*/ 0 h 3"/>
                    <a:gd name="T4" fmla="*/ 0 w 22"/>
                    <a:gd name="T5" fmla="*/ 0 h 3"/>
                    <a:gd name="T6" fmla="*/ 0 w 22"/>
                    <a:gd name="T7" fmla="*/ 0 h 3"/>
                    <a:gd name="T8" fmla="*/ 3 w 22"/>
                    <a:gd name="T9" fmla="*/ 0 h 3"/>
                    <a:gd name="T10" fmla="*/ 6 w 22"/>
                    <a:gd name="T11" fmla="*/ 0 h 3"/>
                    <a:gd name="T12" fmla="*/ 8 w 22"/>
                    <a:gd name="T13" fmla="*/ 0 h 3"/>
                    <a:gd name="T14" fmla="*/ 12 w 22"/>
                    <a:gd name="T15" fmla="*/ 0 h 3"/>
                    <a:gd name="T16" fmla="*/ 13 w 22"/>
                    <a:gd name="T17" fmla="*/ 0 h 3"/>
                    <a:gd name="T18" fmla="*/ 17 w 22"/>
                    <a:gd name="T19" fmla="*/ 0 h 3"/>
                    <a:gd name="T20" fmla="*/ 19 w 22"/>
                    <a:gd name="T21" fmla="*/ 0 h 3"/>
                    <a:gd name="T22" fmla="*/ 21 w 22"/>
                    <a:gd name="T23" fmla="*/ 0 h 3"/>
                    <a:gd name="T24" fmla="*/ 22 w 22"/>
                    <a:gd name="T25" fmla="*/ 0 h 3"/>
                    <a:gd name="T26" fmla="*/ 22 w 22"/>
                    <a:gd name="T27" fmla="*/ 0 h 3"/>
                    <a:gd name="T28" fmla="*/ 22 w 22"/>
                    <a:gd name="T29" fmla="*/ 2 h 3"/>
                    <a:gd name="T30" fmla="*/ 22 w 22"/>
                    <a:gd name="T31" fmla="*/ 3 h 3"/>
                    <a:gd name="T32" fmla="*/ 19 w 22"/>
                    <a:gd name="T33" fmla="*/ 3 h 3"/>
                    <a:gd name="T34" fmla="*/ 17 w 22"/>
                    <a:gd name="T35" fmla="*/ 3 h 3"/>
                    <a:gd name="T36" fmla="*/ 14 w 22"/>
                    <a:gd name="T37" fmla="*/ 3 h 3"/>
                    <a:gd name="T38" fmla="*/ 12 w 22"/>
                    <a:gd name="T39" fmla="*/ 3 h 3"/>
                    <a:gd name="T40" fmla="*/ 8 w 22"/>
                    <a:gd name="T41" fmla="*/ 3 h 3"/>
                    <a:gd name="T42" fmla="*/ 6 w 22"/>
                    <a:gd name="T43" fmla="*/ 3 h 3"/>
                    <a:gd name="T44" fmla="*/ 3 w 22"/>
                    <a:gd name="T45" fmla="*/ 3 h 3"/>
                    <a:gd name="T46" fmla="*/ 0 w 22"/>
                    <a:gd name="T47" fmla="*/ 3 h 3"/>
                    <a:gd name="T48" fmla="*/ 0 w 22"/>
                    <a:gd name="T49" fmla="*/ 3 h 3"/>
                    <a:gd name="T50" fmla="*/ 0 w 22"/>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
                      <a:moveTo>
                        <a:pt x="0" y="2"/>
                      </a:moveTo>
                      <a:lnTo>
                        <a:pt x="0" y="0"/>
                      </a:lnTo>
                      <a:lnTo>
                        <a:pt x="0" y="0"/>
                      </a:lnTo>
                      <a:lnTo>
                        <a:pt x="0" y="0"/>
                      </a:lnTo>
                      <a:lnTo>
                        <a:pt x="3" y="0"/>
                      </a:lnTo>
                      <a:lnTo>
                        <a:pt x="6" y="0"/>
                      </a:lnTo>
                      <a:lnTo>
                        <a:pt x="8" y="0"/>
                      </a:lnTo>
                      <a:lnTo>
                        <a:pt x="12" y="0"/>
                      </a:lnTo>
                      <a:lnTo>
                        <a:pt x="13" y="0"/>
                      </a:lnTo>
                      <a:lnTo>
                        <a:pt x="17" y="0"/>
                      </a:lnTo>
                      <a:lnTo>
                        <a:pt x="19" y="0"/>
                      </a:lnTo>
                      <a:lnTo>
                        <a:pt x="21" y="0"/>
                      </a:lnTo>
                      <a:lnTo>
                        <a:pt x="22" y="0"/>
                      </a:lnTo>
                      <a:lnTo>
                        <a:pt x="22" y="0"/>
                      </a:lnTo>
                      <a:lnTo>
                        <a:pt x="22" y="2"/>
                      </a:lnTo>
                      <a:lnTo>
                        <a:pt x="22" y="3"/>
                      </a:lnTo>
                      <a:lnTo>
                        <a:pt x="19" y="3"/>
                      </a:lnTo>
                      <a:lnTo>
                        <a:pt x="17" y="3"/>
                      </a:lnTo>
                      <a:lnTo>
                        <a:pt x="14" y="3"/>
                      </a:lnTo>
                      <a:lnTo>
                        <a:pt x="12" y="3"/>
                      </a:lnTo>
                      <a:lnTo>
                        <a:pt x="8" y="3"/>
                      </a:lnTo>
                      <a:lnTo>
                        <a:pt x="6" y="3"/>
                      </a:lnTo>
                      <a:lnTo>
                        <a:pt x="3"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4" name="Freeform 514"/>
                <p:cNvSpPr>
                  <a:spLocks/>
                </p:cNvSpPr>
                <p:nvPr/>
              </p:nvSpPr>
              <p:spPr bwMode="auto">
                <a:xfrm>
                  <a:off x="3416" y="173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5 w 9"/>
                    <a:gd name="T13" fmla="*/ 0 h 3"/>
                    <a:gd name="T14" fmla="*/ 5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0"/>
                      </a:lnTo>
                      <a:lnTo>
                        <a:pt x="0" y="0"/>
                      </a:lnTo>
                      <a:lnTo>
                        <a:pt x="1" y="0"/>
                      </a:lnTo>
                      <a:lnTo>
                        <a:pt x="2" y="0"/>
                      </a:lnTo>
                      <a:lnTo>
                        <a:pt x="3" y="0"/>
                      </a:lnTo>
                      <a:lnTo>
                        <a:pt x="5" y="0"/>
                      </a:lnTo>
                      <a:lnTo>
                        <a:pt x="5"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5" name="Freeform 515"/>
                <p:cNvSpPr>
                  <a:spLocks/>
                </p:cNvSpPr>
                <p:nvPr/>
              </p:nvSpPr>
              <p:spPr bwMode="auto">
                <a:xfrm>
                  <a:off x="3403" y="1739"/>
                  <a:ext cx="9" cy="3"/>
                </a:xfrm>
                <a:custGeom>
                  <a:avLst/>
                  <a:gdLst>
                    <a:gd name="T0" fmla="*/ 0 w 9"/>
                    <a:gd name="T1" fmla="*/ 3 h 3"/>
                    <a:gd name="T2" fmla="*/ 0 w 9"/>
                    <a:gd name="T3" fmla="*/ 0 h 3"/>
                    <a:gd name="T4" fmla="*/ 1 w 9"/>
                    <a:gd name="T5" fmla="*/ 0 h 3"/>
                    <a:gd name="T6" fmla="*/ 1 w 9"/>
                    <a:gd name="T7" fmla="*/ 0 h 3"/>
                    <a:gd name="T8" fmla="*/ 2 w 9"/>
                    <a:gd name="T9" fmla="*/ 0 h 3"/>
                    <a:gd name="T10" fmla="*/ 4 w 9"/>
                    <a:gd name="T11" fmla="*/ 0 h 3"/>
                    <a:gd name="T12" fmla="*/ 4 w 9"/>
                    <a:gd name="T13" fmla="*/ 0 h 3"/>
                    <a:gd name="T14" fmla="*/ 6 w 9"/>
                    <a:gd name="T15" fmla="*/ 0 h 3"/>
                    <a:gd name="T16" fmla="*/ 6 w 9"/>
                    <a:gd name="T17" fmla="*/ 0 h 3"/>
                    <a:gd name="T18" fmla="*/ 7 w 9"/>
                    <a:gd name="T19" fmla="*/ 0 h 3"/>
                    <a:gd name="T20" fmla="*/ 8 w 9"/>
                    <a:gd name="T21" fmla="*/ 0 h 3"/>
                    <a:gd name="T22" fmla="*/ 8 w 9"/>
                    <a:gd name="T23" fmla="*/ 0 h 3"/>
                    <a:gd name="T24" fmla="*/ 8 w 9"/>
                    <a:gd name="T25" fmla="*/ 0 h 3"/>
                    <a:gd name="T26" fmla="*/ 9 w 9"/>
                    <a:gd name="T27" fmla="*/ 3 h 3"/>
                    <a:gd name="T28" fmla="*/ 9 w 9"/>
                    <a:gd name="T29" fmla="*/ 3 h 3"/>
                    <a:gd name="T30" fmla="*/ 8 w 9"/>
                    <a:gd name="T31" fmla="*/ 3 h 3"/>
                    <a:gd name="T32" fmla="*/ 8 w 9"/>
                    <a:gd name="T33" fmla="*/ 3 h 3"/>
                    <a:gd name="T34" fmla="*/ 7 w 9"/>
                    <a:gd name="T35" fmla="*/ 3 h 3"/>
                    <a:gd name="T36" fmla="*/ 6 w 9"/>
                    <a:gd name="T37" fmla="*/ 3 h 3"/>
                    <a:gd name="T38" fmla="*/ 5 w 9"/>
                    <a:gd name="T39" fmla="*/ 3 h 3"/>
                    <a:gd name="T40" fmla="*/ 4 w 9"/>
                    <a:gd name="T41" fmla="*/ 3 h 3"/>
                    <a:gd name="T42" fmla="*/ 2 w 9"/>
                    <a:gd name="T43" fmla="*/ 3 h 3"/>
                    <a:gd name="T44" fmla="*/ 1 w 9"/>
                    <a:gd name="T45" fmla="*/ 3 h 3"/>
                    <a:gd name="T46" fmla="*/ 0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0"/>
                      </a:lnTo>
                      <a:lnTo>
                        <a:pt x="1" y="0"/>
                      </a:lnTo>
                      <a:lnTo>
                        <a:pt x="1" y="0"/>
                      </a:lnTo>
                      <a:lnTo>
                        <a:pt x="2" y="0"/>
                      </a:lnTo>
                      <a:lnTo>
                        <a:pt x="4" y="0"/>
                      </a:lnTo>
                      <a:lnTo>
                        <a:pt x="4" y="0"/>
                      </a:lnTo>
                      <a:lnTo>
                        <a:pt x="6" y="0"/>
                      </a:lnTo>
                      <a:lnTo>
                        <a:pt x="6" y="0"/>
                      </a:lnTo>
                      <a:lnTo>
                        <a:pt x="7" y="0"/>
                      </a:lnTo>
                      <a:lnTo>
                        <a:pt x="8" y="0"/>
                      </a:lnTo>
                      <a:lnTo>
                        <a:pt x="8" y="0"/>
                      </a:lnTo>
                      <a:lnTo>
                        <a:pt x="8" y="0"/>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6" name="Freeform 516"/>
                <p:cNvSpPr>
                  <a:spLocks/>
                </p:cNvSpPr>
                <p:nvPr/>
              </p:nvSpPr>
              <p:spPr bwMode="auto">
                <a:xfrm>
                  <a:off x="3390" y="1739"/>
                  <a:ext cx="10" cy="3"/>
                </a:xfrm>
                <a:custGeom>
                  <a:avLst/>
                  <a:gdLst>
                    <a:gd name="T0" fmla="*/ 0 w 10"/>
                    <a:gd name="T1" fmla="*/ 3 h 3"/>
                    <a:gd name="T2" fmla="*/ 0 w 10"/>
                    <a:gd name="T3" fmla="*/ 0 h 3"/>
                    <a:gd name="T4" fmla="*/ 0 w 10"/>
                    <a:gd name="T5" fmla="*/ 0 h 3"/>
                    <a:gd name="T6" fmla="*/ 1 w 10"/>
                    <a:gd name="T7" fmla="*/ 0 h 3"/>
                    <a:gd name="T8" fmla="*/ 1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8 w 10"/>
                    <a:gd name="T25" fmla="*/ 0 h 3"/>
                    <a:gd name="T26" fmla="*/ 8 w 10"/>
                    <a:gd name="T27" fmla="*/ 0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0"/>
                      </a:lnTo>
                      <a:lnTo>
                        <a:pt x="0" y="0"/>
                      </a:lnTo>
                      <a:lnTo>
                        <a:pt x="1" y="0"/>
                      </a:lnTo>
                      <a:lnTo>
                        <a:pt x="1" y="0"/>
                      </a:lnTo>
                      <a:lnTo>
                        <a:pt x="4" y="0"/>
                      </a:lnTo>
                      <a:lnTo>
                        <a:pt x="4" y="0"/>
                      </a:lnTo>
                      <a:lnTo>
                        <a:pt x="5" y="0"/>
                      </a:lnTo>
                      <a:lnTo>
                        <a:pt x="6" y="0"/>
                      </a:lnTo>
                      <a:lnTo>
                        <a:pt x="7" y="0"/>
                      </a:lnTo>
                      <a:lnTo>
                        <a:pt x="7" y="0"/>
                      </a:lnTo>
                      <a:lnTo>
                        <a:pt x="8"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7" name="Freeform 517"/>
                <p:cNvSpPr>
                  <a:spLocks/>
                </p:cNvSpPr>
                <p:nvPr/>
              </p:nvSpPr>
              <p:spPr bwMode="auto">
                <a:xfrm>
                  <a:off x="3416" y="1735"/>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3 w 9"/>
                    <a:gd name="T37" fmla="*/ 2 h 2"/>
                    <a:gd name="T38" fmla="*/ 2 w 9"/>
                    <a:gd name="T39" fmla="*/ 2 h 2"/>
                    <a:gd name="T40" fmla="*/ 1 w 9"/>
                    <a:gd name="T41" fmla="*/ 2 h 2"/>
                    <a:gd name="T42" fmla="*/ 0 w 9"/>
                    <a:gd name="T43" fmla="*/ 2 h 2"/>
                    <a:gd name="T44" fmla="*/ 0 w 9"/>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8" name="Freeform 518"/>
                <p:cNvSpPr>
                  <a:spLocks/>
                </p:cNvSpPr>
                <p:nvPr/>
              </p:nvSpPr>
              <p:spPr bwMode="auto">
                <a:xfrm>
                  <a:off x="3403" y="1735"/>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8 w 9"/>
                    <a:gd name="T27" fmla="*/ 2 h 2"/>
                    <a:gd name="T28" fmla="*/ 8 w 9"/>
                    <a:gd name="T29" fmla="*/ 2 h 2"/>
                    <a:gd name="T30" fmla="*/ 7 w 9"/>
                    <a:gd name="T31" fmla="*/ 2 h 2"/>
                    <a:gd name="T32" fmla="*/ 6 w 9"/>
                    <a:gd name="T33" fmla="*/ 2 h 2"/>
                    <a:gd name="T34" fmla="*/ 5 w 9"/>
                    <a:gd name="T35" fmla="*/ 2 h 2"/>
                    <a:gd name="T36" fmla="*/ 4 w 9"/>
                    <a:gd name="T37" fmla="*/ 2 h 2"/>
                    <a:gd name="T38" fmla="*/ 2 w 9"/>
                    <a:gd name="T39" fmla="*/ 2 h 2"/>
                    <a:gd name="T40" fmla="*/ 1 w 9"/>
                    <a:gd name="T41" fmla="*/ 2 h 2"/>
                    <a:gd name="T42" fmla="*/ 0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79" name="Freeform 519"/>
                <p:cNvSpPr>
                  <a:spLocks/>
                </p:cNvSpPr>
                <p:nvPr/>
              </p:nvSpPr>
              <p:spPr bwMode="auto">
                <a:xfrm>
                  <a:off x="3390" y="1735"/>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8 w 10"/>
                    <a:gd name="T27" fmla="*/ 2 h 2"/>
                    <a:gd name="T28" fmla="*/ 7 w 10"/>
                    <a:gd name="T29" fmla="*/ 2 h 2"/>
                    <a:gd name="T30" fmla="*/ 6 w 10"/>
                    <a:gd name="T31" fmla="*/ 2 h 2"/>
                    <a:gd name="T32" fmla="*/ 5 w 10"/>
                    <a:gd name="T33" fmla="*/ 2 h 2"/>
                    <a:gd name="T34" fmla="*/ 4 w 10"/>
                    <a:gd name="T35" fmla="*/ 2 h 2"/>
                    <a:gd name="T36" fmla="*/ 3 w 10"/>
                    <a:gd name="T37" fmla="*/ 2 h 2"/>
                    <a:gd name="T38" fmla="*/ 1 w 10"/>
                    <a:gd name="T39" fmla="*/ 2 h 2"/>
                    <a:gd name="T40" fmla="*/ 0 w 10"/>
                    <a:gd name="T41" fmla="*/ 2 h 2"/>
                    <a:gd name="T42" fmla="*/ 0 w 10"/>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0" name="Freeform 520"/>
                <p:cNvSpPr>
                  <a:spLocks/>
                </p:cNvSpPr>
                <p:nvPr/>
              </p:nvSpPr>
              <p:spPr bwMode="auto">
                <a:xfrm>
                  <a:off x="3416" y="1731"/>
                  <a:ext cx="9" cy="2"/>
                </a:xfrm>
                <a:custGeom>
                  <a:avLst/>
                  <a:gdLst>
                    <a:gd name="T0" fmla="*/ 0 w 9"/>
                    <a:gd name="T1" fmla="*/ 2 h 2"/>
                    <a:gd name="T2" fmla="*/ 0 w 9"/>
                    <a:gd name="T3" fmla="*/ 0 h 2"/>
                    <a:gd name="T4" fmla="*/ 0 w 9"/>
                    <a:gd name="T5" fmla="*/ 0 h 2"/>
                    <a:gd name="T6" fmla="*/ 1 w 9"/>
                    <a:gd name="T7" fmla="*/ 0 h 2"/>
                    <a:gd name="T8" fmla="*/ 2 w 9"/>
                    <a:gd name="T9" fmla="*/ 0 h 2"/>
                    <a:gd name="T10" fmla="*/ 3 w 9"/>
                    <a:gd name="T11" fmla="*/ 0 h 2"/>
                    <a:gd name="T12" fmla="*/ 5 w 9"/>
                    <a:gd name="T13" fmla="*/ 0 h 2"/>
                    <a:gd name="T14" fmla="*/ 5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3 w 9"/>
                    <a:gd name="T39" fmla="*/ 2 h 2"/>
                    <a:gd name="T40" fmla="*/ 2 w 9"/>
                    <a:gd name="T41" fmla="*/ 2 h 2"/>
                    <a:gd name="T42" fmla="*/ 1 w 9"/>
                    <a:gd name="T43" fmla="*/ 2 h 2"/>
                    <a:gd name="T44" fmla="*/ 0 w 9"/>
                    <a:gd name="T45" fmla="*/ 2 h 2"/>
                    <a:gd name="T46" fmla="*/ 0 w 9"/>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2">
                      <a:moveTo>
                        <a:pt x="0" y="2"/>
                      </a:moveTo>
                      <a:lnTo>
                        <a:pt x="0" y="0"/>
                      </a:lnTo>
                      <a:lnTo>
                        <a:pt x="0" y="0"/>
                      </a:lnTo>
                      <a:lnTo>
                        <a:pt x="1" y="0"/>
                      </a:lnTo>
                      <a:lnTo>
                        <a:pt x="2" y="0"/>
                      </a:lnTo>
                      <a:lnTo>
                        <a:pt x="3" y="0"/>
                      </a:lnTo>
                      <a:lnTo>
                        <a:pt x="5" y="0"/>
                      </a:lnTo>
                      <a:lnTo>
                        <a:pt x="5" y="0"/>
                      </a:lnTo>
                      <a:lnTo>
                        <a:pt x="6" y="0"/>
                      </a:lnTo>
                      <a:lnTo>
                        <a:pt x="7" y="0"/>
                      </a:lnTo>
                      <a:lnTo>
                        <a:pt x="8" y="0"/>
                      </a:lnTo>
                      <a:lnTo>
                        <a:pt x="8" y="0"/>
                      </a:lnTo>
                      <a:lnTo>
                        <a:pt x="9" y="2"/>
                      </a:lnTo>
                      <a:lnTo>
                        <a:pt x="9" y="2"/>
                      </a:lnTo>
                      <a:lnTo>
                        <a:pt x="8" y="2"/>
                      </a:lnTo>
                      <a:lnTo>
                        <a:pt x="8" y="2"/>
                      </a:lnTo>
                      <a:lnTo>
                        <a:pt x="7" y="2"/>
                      </a:lnTo>
                      <a:lnTo>
                        <a:pt x="6" y="2"/>
                      </a:lnTo>
                      <a:lnTo>
                        <a:pt x="5" y="2"/>
                      </a:lnTo>
                      <a:lnTo>
                        <a:pt x="3" y="2"/>
                      </a:lnTo>
                      <a:lnTo>
                        <a:pt x="2"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1" name="Freeform 521"/>
                <p:cNvSpPr>
                  <a:spLocks/>
                </p:cNvSpPr>
                <p:nvPr/>
              </p:nvSpPr>
              <p:spPr bwMode="auto">
                <a:xfrm>
                  <a:off x="3403" y="1731"/>
                  <a:ext cx="9" cy="2"/>
                </a:xfrm>
                <a:custGeom>
                  <a:avLst/>
                  <a:gdLst>
                    <a:gd name="T0" fmla="*/ 0 w 9"/>
                    <a:gd name="T1" fmla="*/ 2 h 2"/>
                    <a:gd name="T2" fmla="*/ 0 w 9"/>
                    <a:gd name="T3" fmla="*/ 0 h 2"/>
                    <a:gd name="T4" fmla="*/ 1 w 9"/>
                    <a:gd name="T5" fmla="*/ 0 h 2"/>
                    <a:gd name="T6" fmla="*/ 1 w 9"/>
                    <a:gd name="T7" fmla="*/ 0 h 2"/>
                    <a:gd name="T8" fmla="*/ 2 w 9"/>
                    <a:gd name="T9" fmla="*/ 0 h 2"/>
                    <a:gd name="T10" fmla="*/ 4 w 9"/>
                    <a:gd name="T11" fmla="*/ 0 h 2"/>
                    <a:gd name="T12" fmla="*/ 4 w 9"/>
                    <a:gd name="T13" fmla="*/ 0 h 2"/>
                    <a:gd name="T14" fmla="*/ 6 w 9"/>
                    <a:gd name="T15" fmla="*/ 0 h 2"/>
                    <a:gd name="T16" fmla="*/ 6 w 9"/>
                    <a:gd name="T17" fmla="*/ 0 h 2"/>
                    <a:gd name="T18" fmla="*/ 7 w 9"/>
                    <a:gd name="T19" fmla="*/ 0 h 2"/>
                    <a:gd name="T20" fmla="*/ 8 w 9"/>
                    <a:gd name="T21" fmla="*/ 0 h 2"/>
                    <a:gd name="T22" fmla="*/ 8 w 9"/>
                    <a:gd name="T23" fmla="*/ 0 h 2"/>
                    <a:gd name="T24" fmla="*/ 9 w 9"/>
                    <a:gd name="T25" fmla="*/ 2 h 2"/>
                    <a:gd name="T26" fmla="*/ 9 w 9"/>
                    <a:gd name="T27" fmla="*/ 2 h 2"/>
                    <a:gd name="T28" fmla="*/ 8 w 9"/>
                    <a:gd name="T29" fmla="*/ 2 h 2"/>
                    <a:gd name="T30" fmla="*/ 8 w 9"/>
                    <a:gd name="T31" fmla="*/ 2 h 2"/>
                    <a:gd name="T32" fmla="*/ 7 w 9"/>
                    <a:gd name="T33" fmla="*/ 2 h 2"/>
                    <a:gd name="T34" fmla="*/ 6 w 9"/>
                    <a:gd name="T35" fmla="*/ 2 h 2"/>
                    <a:gd name="T36" fmla="*/ 5 w 9"/>
                    <a:gd name="T37" fmla="*/ 2 h 2"/>
                    <a:gd name="T38" fmla="*/ 4 w 9"/>
                    <a:gd name="T39" fmla="*/ 2 h 2"/>
                    <a:gd name="T40" fmla="*/ 2 w 9"/>
                    <a:gd name="T41" fmla="*/ 2 h 2"/>
                    <a:gd name="T42" fmla="*/ 1 w 9"/>
                    <a:gd name="T43" fmla="*/ 2 h 2"/>
                    <a:gd name="T44" fmla="*/ 0 w 9"/>
                    <a:gd name="T45" fmla="*/ 2 h 2"/>
                    <a:gd name="T46" fmla="*/ 0 w 9"/>
                    <a:gd name="T47" fmla="*/ 2 h 2"/>
                    <a:gd name="T48" fmla="*/ 0 w 9"/>
                    <a:gd name="T4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2">
                      <a:moveTo>
                        <a:pt x="0" y="2"/>
                      </a:moveTo>
                      <a:lnTo>
                        <a:pt x="0" y="0"/>
                      </a:lnTo>
                      <a:lnTo>
                        <a:pt x="1" y="0"/>
                      </a:lnTo>
                      <a:lnTo>
                        <a:pt x="1" y="0"/>
                      </a:lnTo>
                      <a:lnTo>
                        <a:pt x="2" y="0"/>
                      </a:lnTo>
                      <a:lnTo>
                        <a:pt x="4" y="0"/>
                      </a:lnTo>
                      <a:lnTo>
                        <a:pt x="4" y="0"/>
                      </a:lnTo>
                      <a:lnTo>
                        <a:pt x="6" y="0"/>
                      </a:lnTo>
                      <a:lnTo>
                        <a:pt x="6" y="0"/>
                      </a:lnTo>
                      <a:lnTo>
                        <a:pt x="7" y="0"/>
                      </a:lnTo>
                      <a:lnTo>
                        <a:pt x="8" y="0"/>
                      </a:lnTo>
                      <a:lnTo>
                        <a:pt x="8" y="0"/>
                      </a:lnTo>
                      <a:lnTo>
                        <a:pt x="9" y="2"/>
                      </a:lnTo>
                      <a:lnTo>
                        <a:pt x="9" y="2"/>
                      </a:lnTo>
                      <a:lnTo>
                        <a:pt x="8" y="2"/>
                      </a:lnTo>
                      <a:lnTo>
                        <a:pt x="8" y="2"/>
                      </a:lnTo>
                      <a:lnTo>
                        <a:pt x="7" y="2"/>
                      </a:lnTo>
                      <a:lnTo>
                        <a:pt x="6" y="2"/>
                      </a:lnTo>
                      <a:lnTo>
                        <a:pt x="5" y="2"/>
                      </a:lnTo>
                      <a:lnTo>
                        <a:pt x="4" y="2"/>
                      </a:lnTo>
                      <a:lnTo>
                        <a:pt x="2" y="2"/>
                      </a:lnTo>
                      <a:lnTo>
                        <a:pt x="1" y="2"/>
                      </a:lnTo>
                      <a:lnTo>
                        <a:pt x="0"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2" name="Freeform 522"/>
                <p:cNvSpPr>
                  <a:spLocks/>
                </p:cNvSpPr>
                <p:nvPr/>
              </p:nvSpPr>
              <p:spPr bwMode="auto">
                <a:xfrm>
                  <a:off x="3390" y="1731"/>
                  <a:ext cx="10" cy="2"/>
                </a:xfrm>
                <a:custGeom>
                  <a:avLst/>
                  <a:gdLst>
                    <a:gd name="T0" fmla="*/ 0 w 10"/>
                    <a:gd name="T1" fmla="*/ 2 h 2"/>
                    <a:gd name="T2" fmla="*/ 0 w 10"/>
                    <a:gd name="T3" fmla="*/ 0 h 2"/>
                    <a:gd name="T4" fmla="*/ 1 w 10"/>
                    <a:gd name="T5" fmla="*/ 0 h 2"/>
                    <a:gd name="T6" fmla="*/ 1 w 10"/>
                    <a:gd name="T7" fmla="*/ 0 h 2"/>
                    <a:gd name="T8" fmla="*/ 4 w 10"/>
                    <a:gd name="T9" fmla="*/ 0 h 2"/>
                    <a:gd name="T10" fmla="*/ 4 w 10"/>
                    <a:gd name="T11" fmla="*/ 0 h 2"/>
                    <a:gd name="T12" fmla="*/ 5 w 10"/>
                    <a:gd name="T13" fmla="*/ 0 h 2"/>
                    <a:gd name="T14" fmla="*/ 6 w 10"/>
                    <a:gd name="T15" fmla="*/ 0 h 2"/>
                    <a:gd name="T16" fmla="*/ 7 w 10"/>
                    <a:gd name="T17" fmla="*/ 0 h 2"/>
                    <a:gd name="T18" fmla="*/ 7 w 10"/>
                    <a:gd name="T19" fmla="*/ 0 h 2"/>
                    <a:gd name="T20" fmla="*/ 8 w 10"/>
                    <a:gd name="T21" fmla="*/ 0 h 2"/>
                    <a:gd name="T22" fmla="*/ 8 w 10"/>
                    <a:gd name="T23" fmla="*/ 0 h 2"/>
                    <a:gd name="T24" fmla="*/ 10 w 10"/>
                    <a:gd name="T25" fmla="*/ 2 h 2"/>
                    <a:gd name="T26" fmla="*/ 10 w 10"/>
                    <a:gd name="T27" fmla="*/ 2 h 2"/>
                    <a:gd name="T28" fmla="*/ 8 w 10"/>
                    <a:gd name="T29" fmla="*/ 2 h 2"/>
                    <a:gd name="T30" fmla="*/ 7 w 10"/>
                    <a:gd name="T31" fmla="*/ 2 h 2"/>
                    <a:gd name="T32" fmla="*/ 6 w 10"/>
                    <a:gd name="T33" fmla="*/ 2 h 2"/>
                    <a:gd name="T34" fmla="*/ 5 w 10"/>
                    <a:gd name="T35" fmla="*/ 2 h 2"/>
                    <a:gd name="T36" fmla="*/ 4 w 10"/>
                    <a:gd name="T37" fmla="*/ 2 h 2"/>
                    <a:gd name="T38" fmla="*/ 3 w 10"/>
                    <a:gd name="T39" fmla="*/ 2 h 2"/>
                    <a:gd name="T40" fmla="*/ 1 w 10"/>
                    <a:gd name="T41" fmla="*/ 2 h 2"/>
                    <a:gd name="T42" fmla="*/ 0 w 10"/>
                    <a:gd name="T43" fmla="*/ 2 h 2"/>
                    <a:gd name="T44" fmla="*/ 0 w 10"/>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2">
                      <a:moveTo>
                        <a:pt x="0" y="2"/>
                      </a:moveTo>
                      <a:lnTo>
                        <a:pt x="0" y="0"/>
                      </a:lnTo>
                      <a:lnTo>
                        <a:pt x="1" y="0"/>
                      </a:lnTo>
                      <a:lnTo>
                        <a:pt x="1" y="0"/>
                      </a:lnTo>
                      <a:lnTo>
                        <a:pt x="4" y="0"/>
                      </a:lnTo>
                      <a:lnTo>
                        <a:pt x="4" y="0"/>
                      </a:lnTo>
                      <a:lnTo>
                        <a:pt x="5" y="0"/>
                      </a:lnTo>
                      <a:lnTo>
                        <a:pt x="6" y="0"/>
                      </a:lnTo>
                      <a:lnTo>
                        <a:pt x="7" y="0"/>
                      </a:lnTo>
                      <a:lnTo>
                        <a:pt x="7" y="0"/>
                      </a:lnTo>
                      <a:lnTo>
                        <a:pt x="8" y="0"/>
                      </a:lnTo>
                      <a:lnTo>
                        <a:pt x="8" y="0"/>
                      </a:lnTo>
                      <a:lnTo>
                        <a:pt x="10" y="2"/>
                      </a:lnTo>
                      <a:lnTo>
                        <a:pt x="10" y="2"/>
                      </a:lnTo>
                      <a:lnTo>
                        <a:pt x="8" y="2"/>
                      </a:lnTo>
                      <a:lnTo>
                        <a:pt x="7" y="2"/>
                      </a:lnTo>
                      <a:lnTo>
                        <a:pt x="6" y="2"/>
                      </a:lnTo>
                      <a:lnTo>
                        <a:pt x="5" y="2"/>
                      </a:lnTo>
                      <a:lnTo>
                        <a:pt x="4" y="2"/>
                      </a:lnTo>
                      <a:lnTo>
                        <a:pt x="3" y="2"/>
                      </a:lnTo>
                      <a:lnTo>
                        <a:pt x="1" y="2"/>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3" name="Freeform 523"/>
                <p:cNvSpPr>
                  <a:spLocks/>
                </p:cNvSpPr>
                <p:nvPr/>
              </p:nvSpPr>
              <p:spPr bwMode="auto">
                <a:xfrm>
                  <a:off x="3207" y="1744"/>
                  <a:ext cx="82" cy="3"/>
                </a:xfrm>
                <a:custGeom>
                  <a:avLst/>
                  <a:gdLst>
                    <a:gd name="T0" fmla="*/ 82 w 82"/>
                    <a:gd name="T1" fmla="*/ 2 h 3"/>
                    <a:gd name="T2" fmla="*/ 82 w 82"/>
                    <a:gd name="T3" fmla="*/ 2 h 3"/>
                    <a:gd name="T4" fmla="*/ 82 w 82"/>
                    <a:gd name="T5" fmla="*/ 2 h 3"/>
                    <a:gd name="T6" fmla="*/ 82 w 82"/>
                    <a:gd name="T7" fmla="*/ 0 h 3"/>
                    <a:gd name="T8" fmla="*/ 82 w 82"/>
                    <a:gd name="T9" fmla="*/ 0 h 3"/>
                    <a:gd name="T10" fmla="*/ 82 w 82"/>
                    <a:gd name="T11" fmla="*/ 0 h 3"/>
                    <a:gd name="T12" fmla="*/ 76 w 82"/>
                    <a:gd name="T13" fmla="*/ 0 h 3"/>
                    <a:gd name="T14" fmla="*/ 71 w 82"/>
                    <a:gd name="T15" fmla="*/ 0 h 3"/>
                    <a:gd name="T16" fmla="*/ 66 w 82"/>
                    <a:gd name="T17" fmla="*/ 0 h 3"/>
                    <a:gd name="T18" fmla="*/ 61 w 82"/>
                    <a:gd name="T19" fmla="*/ 0 h 3"/>
                    <a:gd name="T20" fmla="*/ 56 w 82"/>
                    <a:gd name="T21" fmla="*/ 0 h 3"/>
                    <a:gd name="T22" fmla="*/ 50 w 82"/>
                    <a:gd name="T23" fmla="*/ 0 h 3"/>
                    <a:gd name="T24" fmla="*/ 45 w 82"/>
                    <a:gd name="T25" fmla="*/ 0 h 3"/>
                    <a:gd name="T26" fmla="*/ 41 w 82"/>
                    <a:gd name="T27" fmla="*/ 0 h 3"/>
                    <a:gd name="T28" fmla="*/ 36 w 82"/>
                    <a:gd name="T29" fmla="*/ 0 h 3"/>
                    <a:gd name="T30" fmla="*/ 31 w 82"/>
                    <a:gd name="T31" fmla="*/ 0 h 3"/>
                    <a:gd name="T32" fmla="*/ 25 w 82"/>
                    <a:gd name="T33" fmla="*/ 0 h 3"/>
                    <a:gd name="T34" fmla="*/ 21 w 82"/>
                    <a:gd name="T35" fmla="*/ 0 h 3"/>
                    <a:gd name="T36" fmla="*/ 16 w 82"/>
                    <a:gd name="T37" fmla="*/ 0 h 3"/>
                    <a:gd name="T38" fmla="*/ 10 w 82"/>
                    <a:gd name="T39" fmla="*/ 0 h 3"/>
                    <a:gd name="T40" fmla="*/ 6 w 82"/>
                    <a:gd name="T41" fmla="*/ 0 h 3"/>
                    <a:gd name="T42" fmla="*/ 1 w 82"/>
                    <a:gd name="T43" fmla="*/ 0 h 3"/>
                    <a:gd name="T44" fmla="*/ 1 w 82"/>
                    <a:gd name="T45" fmla="*/ 0 h 3"/>
                    <a:gd name="T46" fmla="*/ 0 w 82"/>
                    <a:gd name="T47" fmla="*/ 0 h 3"/>
                    <a:gd name="T48" fmla="*/ 0 w 82"/>
                    <a:gd name="T49" fmla="*/ 2 h 3"/>
                    <a:gd name="T50" fmla="*/ 0 w 82"/>
                    <a:gd name="T51" fmla="*/ 2 h 3"/>
                    <a:gd name="T52" fmla="*/ 0 w 82"/>
                    <a:gd name="T53" fmla="*/ 2 h 3"/>
                    <a:gd name="T54" fmla="*/ 4 w 82"/>
                    <a:gd name="T55" fmla="*/ 2 h 3"/>
                    <a:gd name="T56" fmla="*/ 10 w 82"/>
                    <a:gd name="T57" fmla="*/ 3 h 3"/>
                    <a:gd name="T58" fmla="*/ 15 w 82"/>
                    <a:gd name="T59" fmla="*/ 3 h 3"/>
                    <a:gd name="T60" fmla="*/ 21 w 82"/>
                    <a:gd name="T61" fmla="*/ 3 h 3"/>
                    <a:gd name="T62" fmla="*/ 25 w 82"/>
                    <a:gd name="T63" fmla="*/ 3 h 3"/>
                    <a:gd name="T64" fmla="*/ 31 w 82"/>
                    <a:gd name="T65" fmla="*/ 3 h 3"/>
                    <a:gd name="T66" fmla="*/ 36 w 82"/>
                    <a:gd name="T67" fmla="*/ 3 h 3"/>
                    <a:gd name="T68" fmla="*/ 41 w 82"/>
                    <a:gd name="T69" fmla="*/ 3 h 3"/>
                    <a:gd name="T70" fmla="*/ 47 w 82"/>
                    <a:gd name="T71" fmla="*/ 3 h 3"/>
                    <a:gd name="T72" fmla="*/ 51 w 82"/>
                    <a:gd name="T73" fmla="*/ 3 h 3"/>
                    <a:gd name="T74" fmla="*/ 56 w 82"/>
                    <a:gd name="T75" fmla="*/ 3 h 3"/>
                    <a:gd name="T76" fmla="*/ 62 w 82"/>
                    <a:gd name="T77" fmla="*/ 3 h 3"/>
                    <a:gd name="T78" fmla="*/ 66 w 82"/>
                    <a:gd name="T79" fmla="*/ 3 h 3"/>
                    <a:gd name="T80" fmla="*/ 72 w 82"/>
                    <a:gd name="T81" fmla="*/ 2 h 3"/>
                    <a:gd name="T82" fmla="*/ 77 w 82"/>
                    <a:gd name="T83" fmla="*/ 2 h 3"/>
                    <a:gd name="T84" fmla="*/ 82 w 82"/>
                    <a:gd name="T8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3">
                      <a:moveTo>
                        <a:pt x="82" y="2"/>
                      </a:moveTo>
                      <a:lnTo>
                        <a:pt x="82" y="2"/>
                      </a:lnTo>
                      <a:lnTo>
                        <a:pt x="82" y="2"/>
                      </a:lnTo>
                      <a:lnTo>
                        <a:pt x="82" y="0"/>
                      </a:lnTo>
                      <a:lnTo>
                        <a:pt x="82" y="0"/>
                      </a:lnTo>
                      <a:lnTo>
                        <a:pt x="82" y="0"/>
                      </a:lnTo>
                      <a:lnTo>
                        <a:pt x="76" y="0"/>
                      </a:lnTo>
                      <a:lnTo>
                        <a:pt x="71" y="0"/>
                      </a:lnTo>
                      <a:lnTo>
                        <a:pt x="66" y="0"/>
                      </a:lnTo>
                      <a:lnTo>
                        <a:pt x="61" y="0"/>
                      </a:lnTo>
                      <a:lnTo>
                        <a:pt x="56" y="0"/>
                      </a:lnTo>
                      <a:lnTo>
                        <a:pt x="50" y="0"/>
                      </a:lnTo>
                      <a:lnTo>
                        <a:pt x="45" y="0"/>
                      </a:lnTo>
                      <a:lnTo>
                        <a:pt x="41" y="0"/>
                      </a:lnTo>
                      <a:lnTo>
                        <a:pt x="36" y="0"/>
                      </a:lnTo>
                      <a:lnTo>
                        <a:pt x="31" y="0"/>
                      </a:lnTo>
                      <a:lnTo>
                        <a:pt x="25" y="0"/>
                      </a:lnTo>
                      <a:lnTo>
                        <a:pt x="21" y="0"/>
                      </a:lnTo>
                      <a:lnTo>
                        <a:pt x="16" y="0"/>
                      </a:lnTo>
                      <a:lnTo>
                        <a:pt x="10" y="0"/>
                      </a:lnTo>
                      <a:lnTo>
                        <a:pt x="6" y="0"/>
                      </a:lnTo>
                      <a:lnTo>
                        <a:pt x="1" y="0"/>
                      </a:lnTo>
                      <a:lnTo>
                        <a:pt x="1" y="0"/>
                      </a:lnTo>
                      <a:lnTo>
                        <a:pt x="0" y="0"/>
                      </a:lnTo>
                      <a:lnTo>
                        <a:pt x="0" y="2"/>
                      </a:lnTo>
                      <a:lnTo>
                        <a:pt x="0" y="2"/>
                      </a:lnTo>
                      <a:lnTo>
                        <a:pt x="0" y="2"/>
                      </a:lnTo>
                      <a:lnTo>
                        <a:pt x="4" y="2"/>
                      </a:lnTo>
                      <a:lnTo>
                        <a:pt x="10" y="3"/>
                      </a:lnTo>
                      <a:lnTo>
                        <a:pt x="15" y="3"/>
                      </a:lnTo>
                      <a:lnTo>
                        <a:pt x="21" y="3"/>
                      </a:lnTo>
                      <a:lnTo>
                        <a:pt x="25" y="3"/>
                      </a:lnTo>
                      <a:lnTo>
                        <a:pt x="31" y="3"/>
                      </a:lnTo>
                      <a:lnTo>
                        <a:pt x="36" y="3"/>
                      </a:lnTo>
                      <a:lnTo>
                        <a:pt x="41" y="3"/>
                      </a:lnTo>
                      <a:lnTo>
                        <a:pt x="47" y="3"/>
                      </a:lnTo>
                      <a:lnTo>
                        <a:pt x="51" y="3"/>
                      </a:lnTo>
                      <a:lnTo>
                        <a:pt x="56" y="3"/>
                      </a:lnTo>
                      <a:lnTo>
                        <a:pt x="62" y="3"/>
                      </a:lnTo>
                      <a:lnTo>
                        <a:pt x="66" y="3"/>
                      </a:lnTo>
                      <a:lnTo>
                        <a:pt x="72" y="2"/>
                      </a:lnTo>
                      <a:lnTo>
                        <a:pt x="77" y="2"/>
                      </a:lnTo>
                      <a:lnTo>
                        <a:pt x="82"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4" name="Freeform 524"/>
                <p:cNvSpPr>
                  <a:spLocks/>
                </p:cNvSpPr>
                <p:nvPr/>
              </p:nvSpPr>
              <p:spPr bwMode="auto">
                <a:xfrm>
                  <a:off x="3299" y="1739"/>
                  <a:ext cx="9" cy="3"/>
                </a:xfrm>
                <a:custGeom>
                  <a:avLst/>
                  <a:gdLst>
                    <a:gd name="T0" fmla="*/ 0 w 9"/>
                    <a:gd name="T1" fmla="*/ 2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4 w 9"/>
                    <a:gd name="T39" fmla="*/ 3 h 3"/>
                    <a:gd name="T40" fmla="*/ 4 w 9"/>
                    <a:gd name="T41" fmla="*/ 3 h 3"/>
                    <a:gd name="T42" fmla="*/ 2 w 9"/>
                    <a:gd name="T43" fmla="*/ 3 h 3"/>
                    <a:gd name="T44" fmla="*/ 0 w 9"/>
                    <a:gd name="T45" fmla="*/ 3 h 3"/>
                    <a:gd name="T46" fmla="*/ 0 w 9"/>
                    <a:gd name="T47" fmla="*/ 3 h 3"/>
                    <a:gd name="T48" fmla="*/ 0 w 9"/>
                    <a:gd name="T49" fmla="*/ 3 h 3"/>
                    <a:gd name="T50" fmla="*/ 0 w 9"/>
                    <a:gd name="T5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2"/>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9" y="3"/>
                      </a:lnTo>
                      <a:lnTo>
                        <a:pt x="8" y="3"/>
                      </a:lnTo>
                      <a:lnTo>
                        <a:pt x="7" y="3"/>
                      </a:lnTo>
                      <a:lnTo>
                        <a:pt x="6" y="3"/>
                      </a:lnTo>
                      <a:lnTo>
                        <a:pt x="5" y="3"/>
                      </a:lnTo>
                      <a:lnTo>
                        <a:pt x="4" y="3"/>
                      </a:lnTo>
                      <a:lnTo>
                        <a:pt x="4" y="3"/>
                      </a:lnTo>
                      <a:lnTo>
                        <a:pt x="2"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5" name="Freeform 525"/>
                <p:cNvSpPr>
                  <a:spLocks/>
                </p:cNvSpPr>
                <p:nvPr/>
              </p:nvSpPr>
              <p:spPr bwMode="auto">
                <a:xfrm>
                  <a:off x="3286" y="1739"/>
                  <a:ext cx="11" cy="3"/>
                </a:xfrm>
                <a:custGeom>
                  <a:avLst/>
                  <a:gdLst>
                    <a:gd name="T0" fmla="*/ 0 w 11"/>
                    <a:gd name="T1" fmla="*/ 2 h 3"/>
                    <a:gd name="T2" fmla="*/ 1 w 11"/>
                    <a:gd name="T3" fmla="*/ 0 h 3"/>
                    <a:gd name="T4" fmla="*/ 1 w 11"/>
                    <a:gd name="T5" fmla="*/ 0 h 3"/>
                    <a:gd name="T6" fmla="*/ 3 w 11"/>
                    <a:gd name="T7" fmla="*/ 0 h 3"/>
                    <a:gd name="T8" fmla="*/ 4 w 11"/>
                    <a:gd name="T9" fmla="*/ 0 h 3"/>
                    <a:gd name="T10" fmla="*/ 5 w 11"/>
                    <a:gd name="T11" fmla="*/ 0 h 3"/>
                    <a:gd name="T12" fmla="*/ 5 w 11"/>
                    <a:gd name="T13" fmla="*/ 0 h 3"/>
                    <a:gd name="T14" fmla="*/ 6 w 11"/>
                    <a:gd name="T15" fmla="*/ 0 h 3"/>
                    <a:gd name="T16" fmla="*/ 7 w 11"/>
                    <a:gd name="T17" fmla="*/ 0 h 3"/>
                    <a:gd name="T18" fmla="*/ 8 w 11"/>
                    <a:gd name="T19" fmla="*/ 0 h 3"/>
                    <a:gd name="T20" fmla="*/ 10 w 11"/>
                    <a:gd name="T21" fmla="*/ 0 h 3"/>
                    <a:gd name="T22" fmla="*/ 10 w 11"/>
                    <a:gd name="T23" fmla="*/ 0 h 3"/>
                    <a:gd name="T24" fmla="*/ 11 w 11"/>
                    <a:gd name="T25" fmla="*/ 3 h 3"/>
                    <a:gd name="T26" fmla="*/ 10 w 11"/>
                    <a:gd name="T27" fmla="*/ 3 h 3"/>
                    <a:gd name="T28" fmla="*/ 8 w 11"/>
                    <a:gd name="T29" fmla="*/ 3 h 3"/>
                    <a:gd name="T30" fmla="*/ 7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0 w 11"/>
                    <a:gd name="T45" fmla="*/ 3 h 3"/>
                    <a:gd name="T46" fmla="*/ 0 w 11"/>
                    <a:gd name="T47" fmla="*/ 3 h 3"/>
                    <a:gd name="T48" fmla="*/ 0 w 11"/>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2"/>
                      </a:moveTo>
                      <a:lnTo>
                        <a:pt x="1" y="0"/>
                      </a:lnTo>
                      <a:lnTo>
                        <a:pt x="1" y="0"/>
                      </a:lnTo>
                      <a:lnTo>
                        <a:pt x="3" y="0"/>
                      </a:lnTo>
                      <a:lnTo>
                        <a:pt x="4" y="0"/>
                      </a:lnTo>
                      <a:lnTo>
                        <a:pt x="5" y="0"/>
                      </a:lnTo>
                      <a:lnTo>
                        <a:pt x="5" y="0"/>
                      </a:lnTo>
                      <a:lnTo>
                        <a:pt x="6" y="0"/>
                      </a:lnTo>
                      <a:lnTo>
                        <a:pt x="7" y="0"/>
                      </a:lnTo>
                      <a:lnTo>
                        <a:pt x="8" y="0"/>
                      </a:lnTo>
                      <a:lnTo>
                        <a:pt x="10" y="0"/>
                      </a:lnTo>
                      <a:lnTo>
                        <a:pt x="10" y="0"/>
                      </a:lnTo>
                      <a:lnTo>
                        <a:pt x="11" y="3"/>
                      </a:lnTo>
                      <a:lnTo>
                        <a:pt x="10" y="3"/>
                      </a:lnTo>
                      <a:lnTo>
                        <a:pt x="8" y="3"/>
                      </a:lnTo>
                      <a:lnTo>
                        <a:pt x="7" y="3"/>
                      </a:lnTo>
                      <a:lnTo>
                        <a:pt x="6" y="3"/>
                      </a:lnTo>
                      <a:lnTo>
                        <a:pt x="6" y="3"/>
                      </a:lnTo>
                      <a:lnTo>
                        <a:pt x="5" y="3"/>
                      </a:lnTo>
                      <a:lnTo>
                        <a:pt x="4" y="3"/>
                      </a:lnTo>
                      <a:lnTo>
                        <a:pt x="3"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6" name="Freeform 526"/>
                <p:cNvSpPr>
                  <a:spLocks/>
                </p:cNvSpPr>
                <p:nvPr/>
              </p:nvSpPr>
              <p:spPr bwMode="auto">
                <a:xfrm>
                  <a:off x="3273" y="1739"/>
                  <a:ext cx="11" cy="3"/>
                </a:xfrm>
                <a:custGeom>
                  <a:avLst/>
                  <a:gdLst>
                    <a:gd name="T0" fmla="*/ 0 w 11"/>
                    <a:gd name="T1" fmla="*/ 2 h 3"/>
                    <a:gd name="T2" fmla="*/ 2 w 11"/>
                    <a:gd name="T3" fmla="*/ 0 h 3"/>
                    <a:gd name="T4" fmla="*/ 3 w 11"/>
                    <a:gd name="T5" fmla="*/ 0 h 3"/>
                    <a:gd name="T6" fmla="*/ 4 w 11"/>
                    <a:gd name="T7" fmla="*/ 0 h 3"/>
                    <a:gd name="T8" fmla="*/ 5 w 11"/>
                    <a:gd name="T9" fmla="*/ 0 h 3"/>
                    <a:gd name="T10" fmla="*/ 5 w 11"/>
                    <a:gd name="T11" fmla="*/ 0 h 3"/>
                    <a:gd name="T12" fmla="*/ 6 w 11"/>
                    <a:gd name="T13" fmla="*/ 0 h 3"/>
                    <a:gd name="T14" fmla="*/ 7 w 11"/>
                    <a:gd name="T15" fmla="*/ 0 h 3"/>
                    <a:gd name="T16" fmla="*/ 9 w 11"/>
                    <a:gd name="T17" fmla="*/ 0 h 3"/>
                    <a:gd name="T18" fmla="*/ 10 w 11"/>
                    <a:gd name="T19" fmla="*/ 0 h 3"/>
                    <a:gd name="T20" fmla="*/ 10 w 11"/>
                    <a:gd name="T21" fmla="*/ 0 h 3"/>
                    <a:gd name="T22" fmla="*/ 11 w 11"/>
                    <a:gd name="T23" fmla="*/ 3 h 3"/>
                    <a:gd name="T24" fmla="*/ 11 w 11"/>
                    <a:gd name="T25" fmla="*/ 3 h 3"/>
                    <a:gd name="T26" fmla="*/ 10 w 11"/>
                    <a:gd name="T27" fmla="*/ 3 h 3"/>
                    <a:gd name="T28" fmla="*/ 9 w 11"/>
                    <a:gd name="T29" fmla="*/ 3 h 3"/>
                    <a:gd name="T30" fmla="*/ 7 w 11"/>
                    <a:gd name="T31" fmla="*/ 3 h 3"/>
                    <a:gd name="T32" fmla="*/ 6 w 11"/>
                    <a:gd name="T33" fmla="*/ 3 h 3"/>
                    <a:gd name="T34" fmla="*/ 5 w 11"/>
                    <a:gd name="T35" fmla="*/ 3 h 3"/>
                    <a:gd name="T36" fmla="*/ 4 w 11"/>
                    <a:gd name="T37" fmla="*/ 3 h 3"/>
                    <a:gd name="T38" fmla="*/ 3 w 11"/>
                    <a:gd name="T39" fmla="*/ 3 h 3"/>
                    <a:gd name="T40" fmla="*/ 2 w 11"/>
                    <a:gd name="T41" fmla="*/ 3 h 3"/>
                    <a:gd name="T42" fmla="*/ 2 w 11"/>
                    <a:gd name="T43" fmla="*/ 3 h 3"/>
                    <a:gd name="T44" fmla="*/ 0 w 11"/>
                    <a:gd name="T45" fmla="*/ 3 h 3"/>
                    <a:gd name="T46" fmla="*/ 0 w 11"/>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2"/>
                      </a:moveTo>
                      <a:lnTo>
                        <a:pt x="2" y="0"/>
                      </a:lnTo>
                      <a:lnTo>
                        <a:pt x="3" y="0"/>
                      </a:lnTo>
                      <a:lnTo>
                        <a:pt x="4" y="0"/>
                      </a:lnTo>
                      <a:lnTo>
                        <a:pt x="5" y="0"/>
                      </a:lnTo>
                      <a:lnTo>
                        <a:pt x="5" y="0"/>
                      </a:lnTo>
                      <a:lnTo>
                        <a:pt x="6" y="0"/>
                      </a:lnTo>
                      <a:lnTo>
                        <a:pt x="7" y="0"/>
                      </a:lnTo>
                      <a:lnTo>
                        <a:pt x="9" y="0"/>
                      </a:lnTo>
                      <a:lnTo>
                        <a:pt x="10" y="0"/>
                      </a:lnTo>
                      <a:lnTo>
                        <a:pt x="10" y="0"/>
                      </a:lnTo>
                      <a:lnTo>
                        <a:pt x="11" y="3"/>
                      </a:lnTo>
                      <a:lnTo>
                        <a:pt x="11" y="3"/>
                      </a:lnTo>
                      <a:lnTo>
                        <a:pt x="10" y="3"/>
                      </a:lnTo>
                      <a:lnTo>
                        <a:pt x="9" y="3"/>
                      </a:lnTo>
                      <a:lnTo>
                        <a:pt x="7" y="3"/>
                      </a:lnTo>
                      <a:lnTo>
                        <a:pt x="6" y="3"/>
                      </a:lnTo>
                      <a:lnTo>
                        <a:pt x="5" y="3"/>
                      </a:lnTo>
                      <a:lnTo>
                        <a:pt x="4" y="3"/>
                      </a:lnTo>
                      <a:lnTo>
                        <a:pt x="3" y="3"/>
                      </a:lnTo>
                      <a:lnTo>
                        <a:pt x="2" y="3"/>
                      </a:lnTo>
                      <a:lnTo>
                        <a:pt x="2"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7" name="Freeform 527"/>
                <p:cNvSpPr>
                  <a:spLocks/>
                </p:cNvSpPr>
                <p:nvPr/>
              </p:nvSpPr>
              <p:spPr bwMode="auto">
                <a:xfrm>
                  <a:off x="3262" y="1739"/>
                  <a:ext cx="9" cy="3"/>
                </a:xfrm>
                <a:custGeom>
                  <a:avLst/>
                  <a:gdLst>
                    <a:gd name="T0" fmla="*/ 0 w 9"/>
                    <a:gd name="T1" fmla="*/ 2 h 3"/>
                    <a:gd name="T2" fmla="*/ 0 w 9"/>
                    <a:gd name="T3" fmla="*/ 0 h 3"/>
                    <a:gd name="T4" fmla="*/ 1 w 9"/>
                    <a:gd name="T5" fmla="*/ 0 h 3"/>
                    <a:gd name="T6" fmla="*/ 1 w 9"/>
                    <a:gd name="T7" fmla="*/ 0 h 3"/>
                    <a:gd name="T8" fmla="*/ 2 w 9"/>
                    <a:gd name="T9" fmla="*/ 0 h 3"/>
                    <a:gd name="T10" fmla="*/ 2 w 9"/>
                    <a:gd name="T11" fmla="*/ 0 h 3"/>
                    <a:gd name="T12" fmla="*/ 3 w 9"/>
                    <a:gd name="T13" fmla="*/ 0 h 3"/>
                    <a:gd name="T14" fmla="*/ 4 w 9"/>
                    <a:gd name="T15" fmla="*/ 0 h 3"/>
                    <a:gd name="T16" fmla="*/ 6 w 9"/>
                    <a:gd name="T17" fmla="*/ 0 h 3"/>
                    <a:gd name="T18" fmla="*/ 7 w 9"/>
                    <a:gd name="T19" fmla="*/ 0 h 3"/>
                    <a:gd name="T20" fmla="*/ 7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1" y="0"/>
                      </a:lnTo>
                      <a:lnTo>
                        <a:pt x="1" y="0"/>
                      </a:lnTo>
                      <a:lnTo>
                        <a:pt x="2" y="0"/>
                      </a:lnTo>
                      <a:lnTo>
                        <a:pt x="2"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8" name="Freeform 528"/>
                <p:cNvSpPr>
                  <a:spLocks/>
                </p:cNvSpPr>
                <p:nvPr/>
              </p:nvSpPr>
              <p:spPr bwMode="auto">
                <a:xfrm>
                  <a:off x="3249" y="1739"/>
                  <a:ext cx="9" cy="3"/>
                </a:xfrm>
                <a:custGeom>
                  <a:avLst/>
                  <a:gdLst>
                    <a:gd name="T0" fmla="*/ 0 w 9"/>
                    <a:gd name="T1" fmla="*/ 2 h 3"/>
                    <a:gd name="T2" fmla="*/ 1 w 9"/>
                    <a:gd name="T3" fmla="*/ 0 h 3"/>
                    <a:gd name="T4" fmla="*/ 2 w 9"/>
                    <a:gd name="T5" fmla="*/ 0 h 3"/>
                    <a:gd name="T6" fmla="*/ 3 w 9"/>
                    <a:gd name="T7" fmla="*/ 0 h 3"/>
                    <a:gd name="T8" fmla="*/ 5 w 9"/>
                    <a:gd name="T9" fmla="*/ 0 h 3"/>
                    <a:gd name="T10" fmla="*/ 5 w 9"/>
                    <a:gd name="T11" fmla="*/ 0 h 3"/>
                    <a:gd name="T12" fmla="*/ 6 w 9"/>
                    <a:gd name="T13" fmla="*/ 0 h 3"/>
                    <a:gd name="T14" fmla="*/ 7 w 9"/>
                    <a:gd name="T15" fmla="*/ 0 h 3"/>
                    <a:gd name="T16" fmla="*/ 8 w 9"/>
                    <a:gd name="T17" fmla="*/ 0 h 3"/>
                    <a:gd name="T18" fmla="*/ 9 w 9"/>
                    <a:gd name="T19" fmla="*/ 0 h 3"/>
                    <a:gd name="T20" fmla="*/ 9 w 9"/>
                    <a:gd name="T21" fmla="*/ 0 h 3"/>
                    <a:gd name="T22" fmla="*/ 9 w 9"/>
                    <a:gd name="T23" fmla="*/ 3 h 3"/>
                    <a:gd name="T24" fmla="*/ 9 w 9"/>
                    <a:gd name="T25" fmla="*/ 3 h 3"/>
                    <a:gd name="T26" fmla="*/ 8 w 9"/>
                    <a:gd name="T27" fmla="*/ 3 h 3"/>
                    <a:gd name="T28" fmla="*/ 8 w 9"/>
                    <a:gd name="T29" fmla="*/ 3 h 3"/>
                    <a:gd name="T30" fmla="*/ 7 w 9"/>
                    <a:gd name="T31" fmla="*/ 3 h 3"/>
                    <a:gd name="T32" fmla="*/ 5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2" y="0"/>
                      </a:lnTo>
                      <a:lnTo>
                        <a:pt x="3" y="0"/>
                      </a:lnTo>
                      <a:lnTo>
                        <a:pt x="5" y="0"/>
                      </a:lnTo>
                      <a:lnTo>
                        <a:pt x="5" y="0"/>
                      </a:lnTo>
                      <a:lnTo>
                        <a:pt x="6" y="0"/>
                      </a:lnTo>
                      <a:lnTo>
                        <a:pt x="7" y="0"/>
                      </a:lnTo>
                      <a:lnTo>
                        <a:pt x="8" y="0"/>
                      </a:lnTo>
                      <a:lnTo>
                        <a:pt x="9" y="0"/>
                      </a:lnTo>
                      <a:lnTo>
                        <a:pt x="9" y="0"/>
                      </a:lnTo>
                      <a:lnTo>
                        <a:pt x="9" y="3"/>
                      </a:lnTo>
                      <a:lnTo>
                        <a:pt x="9" y="3"/>
                      </a:lnTo>
                      <a:lnTo>
                        <a:pt x="8" y="3"/>
                      </a:lnTo>
                      <a:lnTo>
                        <a:pt x="8" y="3"/>
                      </a:lnTo>
                      <a:lnTo>
                        <a:pt x="7" y="3"/>
                      </a:lnTo>
                      <a:lnTo>
                        <a:pt x="5"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89" name="Freeform 529"/>
                <p:cNvSpPr>
                  <a:spLocks/>
                </p:cNvSpPr>
                <p:nvPr/>
              </p:nvSpPr>
              <p:spPr bwMode="auto">
                <a:xfrm>
                  <a:off x="3236" y="1739"/>
                  <a:ext cx="11" cy="3"/>
                </a:xfrm>
                <a:custGeom>
                  <a:avLst/>
                  <a:gdLst>
                    <a:gd name="T0" fmla="*/ 0 w 11"/>
                    <a:gd name="T1" fmla="*/ 2 h 3"/>
                    <a:gd name="T2" fmla="*/ 1 w 11"/>
                    <a:gd name="T3" fmla="*/ 0 h 3"/>
                    <a:gd name="T4" fmla="*/ 2 w 11"/>
                    <a:gd name="T5" fmla="*/ 0 h 3"/>
                    <a:gd name="T6" fmla="*/ 3 w 11"/>
                    <a:gd name="T7" fmla="*/ 0 h 3"/>
                    <a:gd name="T8" fmla="*/ 5 w 11"/>
                    <a:gd name="T9" fmla="*/ 0 h 3"/>
                    <a:gd name="T10" fmla="*/ 5 w 11"/>
                    <a:gd name="T11" fmla="*/ 0 h 3"/>
                    <a:gd name="T12" fmla="*/ 6 w 11"/>
                    <a:gd name="T13" fmla="*/ 0 h 3"/>
                    <a:gd name="T14" fmla="*/ 7 w 11"/>
                    <a:gd name="T15" fmla="*/ 0 h 3"/>
                    <a:gd name="T16" fmla="*/ 8 w 11"/>
                    <a:gd name="T17" fmla="*/ 0 h 3"/>
                    <a:gd name="T18" fmla="*/ 9 w 11"/>
                    <a:gd name="T19" fmla="*/ 0 h 3"/>
                    <a:gd name="T20" fmla="*/ 11 w 11"/>
                    <a:gd name="T21" fmla="*/ 3 h 3"/>
                    <a:gd name="T22" fmla="*/ 11 w 11"/>
                    <a:gd name="T23" fmla="*/ 3 h 3"/>
                    <a:gd name="T24" fmla="*/ 9 w 11"/>
                    <a:gd name="T25" fmla="*/ 3 h 3"/>
                    <a:gd name="T26" fmla="*/ 8 w 11"/>
                    <a:gd name="T27" fmla="*/ 3 h 3"/>
                    <a:gd name="T28" fmla="*/ 7 w 11"/>
                    <a:gd name="T29" fmla="*/ 3 h 3"/>
                    <a:gd name="T30" fmla="*/ 6 w 11"/>
                    <a:gd name="T31" fmla="*/ 3 h 3"/>
                    <a:gd name="T32" fmla="*/ 5 w 11"/>
                    <a:gd name="T33" fmla="*/ 3 h 3"/>
                    <a:gd name="T34" fmla="*/ 3 w 11"/>
                    <a:gd name="T35" fmla="*/ 3 h 3"/>
                    <a:gd name="T36" fmla="*/ 2 w 11"/>
                    <a:gd name="T37" fmla="*/ 3 h 3"/>
                    <a:gd name="T38" fmla="*/ 1 w 11"/>
                    <a:gd name="T39" fmla="*/ 3 h 3"/>
                    <a:gd name="T40" fmla="*/ 1 w 11"/>
                    <a:gd name="T41" fmla="*/ 3 h 3"/>
                    <a:gd name="T42" fmla="*/ 0 w 11"/>
                    <a:gd name="T43" fmla="*/ 3 h 3"/>
                    <a:gd name="T44" fmla="*/ 0 w 11"/>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3">
                      <a:moveTo>
                        <a:pt x="0" y="2"/>
                      </a:moveTo>
                      <a:lnTo>
                        <a:pt x="1" y="0"/>
                      </a:lnTo>
                      <a:lnTo>
                        <a:pt x="2" y="0"/>
                      </a:lnTo>
                      <a:lnTo>
                        <a:pt x="3" y="0"/>
                      </a:lnTo>
                      <a:lnTo>
                        <a:pt x="5" y="0"/>
                      </a:lnTo>
                      <a:lnTo>
                        <a:pt x="5" y="0"/>
                      </a:lnTo>
                      <a:lnTo>
                        <a:pt x="6" y="0"/>
                      </a:lnTo>
                      <a:lnTo>
                        <a:pt x="7" y="0"/>
                      </a:lnTo>
                      <a:lnTo>
                        <a:pt x="8" y="0"/>
                      </a:lnTo>
                      <a:lnTo>
                        <a:pt x="9" y="0"/>
                      </a:lnTo>
                      <a:lnTo>
                        <a:pt x="11" y="3"/>
                      </a:lnTo>
                      <a:lnTo>
                        <a:pt x="11" y="3"/>
                      </a:lnTo>
                      <a:lnTo>
                        <a:pt x="9" y="3"/>
                      </a:lnTo>
                      <a:lnTo>
                        <a:pt x="8" y="3"/>
                      </a:lnTo>
                      <a:lnTo>
                        <a:pt x="7" y="3"/>
                      </a:lnTo>
                      <a:lnTo>
                        <a:pt x="6" y="3"/>
                      </a:lnTo>
                      <a:lnTo>
                        <a:pt x="5" y="3"/>
                      </a:lnTo>
                      <a:lnTo>
                        <a:pt x="3" y="3"/>
                      </a:lnTo>
                      <a:lnTo>
                        <a:pt x="2" y="3"/>
                      </a:lnTo>
                      <a:lnTo>
                        <a:pt x="1" y="3"/>
                      </a:lnTo>
                      <a:lnTo>
                        <a:pt x="1"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0" name="Freeform 530"/>
                <p:cNvSpPr>
                  <a:spLocks/>
                </p:cNvSpPr>
                <p:nvPr/>
              </p:nvSpPr>
              <p:spPr bwMode="auto">
                <a:xfrm>
                  <a:off x="3224" y="1739"/>
                  <a:ext cx="10" cy="3"/>
                </a:xfrm>
                <a:custGeom>
                  <a:avLst/>
                  <a:gdLst>
                    <a:gd name="T0" fmla="*/ 0 w 10"/>
                    <a:gd name="T1" fmla="*/ 2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1 w 10"/>
                    <a:gd name="T39" fmla="*/ 3 h 3"/>
                    <a:gd name="T40" fmla="*/ 0 w 10"/>
                    <a:gd name="T41" fmla="*/ 3 h 3"/>
                    <a:gd name="T42" fmla="*/ 0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0" y="0"/>
                      </a:lnTo>
                      <a:lnTo>
                        <a:pt x="1" y="0"/>
                      </a:lnTo>
                      <a:lnTo>
                        <a:pt x="1" y="0"/>
                      </a:lnTo>
                      <a:lnTo>
                        <a:pt x="3" y="0"/>
                      </a:lnTo>
                      <a:lnTo>
                        <a:pt x="4" y="0"/>
                      </a:lnTo>
                      <a:lnTo>
                        <a:pt x="5" y="0"/>
                      </a:lnTo>
                      <a:lnTo>
                        <a:pt x="6" y="0"/>
                      </a:lnTo>
                      <a:lnTo>
                        <a:pt x="6" y="0"/>
                      </a:lnTo>
                      <a:lnTo>
                        <a:pt x="7" y="0"/>
                      </a:lnTo>
                      <a:lnTo>
                        <a:pt x="8" y="0"/>
                      </a:lnTo>
                      <a:lnTo>
                        <a:pt x="10" y="3"/>
                      </a:lnTo>
                      <a:lnTo>
                        <a:pt x="10" y="3"/>
                      </a:lnTo>
                      <a:lnTo>
                        <a:pt x="8" y="3"/>
                      </a:lnTo>
                      <a:lnTo>
                        <a:pt x="7" y="3"/>
                      </a:lnTo>
                      <a:lnTo>
                        <a:pt x="6" y="3"/>
                      </a:lnTo>
                      <a:lnTo>
                        <a:pt x="5" y="3"/>
                      </a:lnTo>
                      <a:lnTo>
                        <a:pt x="4" y="3"/>
                      </a:lnTo>
                      <a:lnTo>
                        <a:pt x="3"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1" name="Freeform 531"/>
                <p:cNvSpPr>
                  <a:spLocks/>
                </p:cNvSpPr>
                <p:nvPr/>
              </p:nvSpPr>
              <p:spPr bwMode="auto">
                <a:xfrm>
                  <a:off x="3211" y="1739"/>
                  <a:ext cx="10" cy="3"/>
                </a:xfrm>
                <a:custGeom>
                  <a:avLst/>
                  <a:gdLst>
                    <a:gd name="T0" fmla="*/ 0 w 10"/>
                    <a:gd name="T1" fmla="*/ 2 h 3"/>
                    <a:gd name="T2" fmla="*/ 2 w 10"/>
                    <a:gd name="T3" fmla="*/ 0 h 3"/>
                    <a:gd name="T4" fmla="*/ 3 w 10"/>
                    <a:gd name="T5" fmla="*/ 0 h 3"/>
                    <a:gd name="T6" fmla="*/ 4 w 10"/>
                    <a:gd name="T7" fmla="*/ 0 h 3"/>
                    <a:gd name="T8" fmla="*/ 5 w 10"/>
                    <a:gd name="T9" fmla="*/ 0 h 3"/>
                    <a:gd name="T10" fmla="*/ 5 w 10"/>
                    <a:gd name="T11" fmla="*/ 0 h 3"/>
                    <a:gd name="T12" fmla="*/ 6 w 10"/>
                    <a:gd name="T13" fmla="*/ 0 h 3"/>
                    <a:gd name="T14" fmla="*/ 7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9 w 10"/>
                    <a:gd name="T27" fmla="*/ 3 h 3"/>
                    <a:gd name="T28" fmla="*/ 7 w 10"/>
                    <a:gd name="T29" fmla="*/ 3 h 3"/>
                    <a:gd name="T30" fmla="*/ 6 w 10"/>
                    <a:gd name="T31" fmla="*/ 3 h 3"/>
                    <a:gd name="T32" fmla="*/ 5 w 10"/>
                    <a:gd name="T33" fmla="*/ 3 h 3"/>
                    <a:gd name="T34" fmla="*/ 5 w 10"/>
                    <a:gd name="T35" fmla="*/ 3 h 3"/>
                    <a:gd name="T36" fmla="*/ 3 w 10"/>
                    <a:gd name="T37" fmla="*/ 3 h 3"/>
                    <a:gd name="T38" fmla="*/ 2 w 10"/>
                    <a:gd name="T39" fmla="*/ 3 h 3"/>
                    <a:gd name="T40" fmla="*/ 0 w 10"/>
                    <a:gd name="T41" fmla="*/ 3 h 3"/>
                    <a:gd name="T42" fmla="*/ 0 w 10"/>
                    <a:gd name="T43" fmla="*/ 3 h 3"/>
                    <a:gd name="T44" fmla="*/ 0 w 10"/>
                    <a:gd name="T4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2"/>
                      </a:moveTo>
                      <a:lnTo>
                        <a:pt x="2" y="0"/>
                      </a:lnTo>
                      <a:lnTo>
                        <a:pt x="3" y="0"/>
                      </a:lnTo>
                      <a:lnTo>
                        <a:pt x="4" y="0"/>
                      </a:lnTo>
                      <a:lnTo>
                        <a:pt x="5" y="0"/>
                      </a:lnTo>
                      <a:lnTo>
                        <a:pt x="5" y="0"/>
                      </a:lnTo>
                      <a:lnTo>
                        <a:pt x="6" y="0"/>
                      </a:lnTo>
                      <a:lnTo>
                        <a:pt x="7" y="0"/>
                      </a:lnTo>
                      <a:lnTo>
                        <a:pt x="7" y="0"/>
                      </a:lnTo>
                      <a:lnTo>
                        <a:pt x="9" y="0"/>
                      </a:lnTo>
                      <a:lnTo>
                        <a:pt x="10" y="0"/>
                      </a:lnTo>
                      <a:lnTo>
                        <a:pt x="10" y="3"/>
                      </a:lnTo>
                      <a:lnTo>
                        <a:pt x="10" y="3"/>
                      </a:lnTo>
                      <a:lnTo>
                        <a:pt x="9" y="3"/>
                      </a:lnTo>
                      <a:lnTo>
                        <a:pt x="7" y="3"/>
                      </a:lnTo>
                      <a:lnTo>
                        <a:pt x="6" y="3"/>
                      </a:lnTo>
                      <a:lnTo>
                        <a:pt x="5" y="3"/>
                      </a:lnTo>
                      <a:lnTo>
                        <a:pt x="5" y="3"/>
                      </a:lnTo>
                      <a:lnTo>
                        <a:pt x="3" y="3"/>
                      </a:lnTo>
                      <a:lnTo>
                        <a:pt x="2"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2" name="Freeform 532"/>
                <p:cNvSpPr>
                  <a:spLocks/>
                </p:cNvSpPr>
                <p:nvPr/>
              </p:nvSpPr>
              <p:spPr bwMode="auto">
                <a:xfrm>
                  <a:off x="3200" y="1739"/>
                  <a:ext cx="9" cy="3"/>
                </a:xfrm>
                <a:custGeom>
                  <a:avLst/>
                  <a:gdLst>
                    <a:gd name="T0" fmla="*/ 0 w 9"/>
                    <a:gd name="T1" fmla="*/ 2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6 w 9"/>
                    <a:gd name="T15" fmla="*/ 0 h 3"/>
                    <a:gd name="T16" fmla="*/ 6 w 9"/>
                    <a:gd name="T17" fmla="*/ 0 h 3"/>
                    <a:gd name="T18" fmla="*/ 7 w 9"/>
                    <a:gd name="T19" fmla="*/ 0 h 3"/>
                    <a:gd name="T20" fmla="*/ 8 w 9"/>
                    <a:gd name="T21" fmla="*/ 0 h 3"/>
                    <a:gd name="T22" fmla="*/ 9 w 9"/>
                    <a:gd name="T23" fmla="*/ 3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 name="T48" fmla="*/ 0 w 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2"/>
                      </a:moveTo>
                      <a:lnTo>
                        <a:pt x="0" y="0"/>
                      </a:lnTo>
                      <a:lnTo>
                        <a:pt x="0" y="0"/>
                      </a:lnTo>
                      <a:lnTo>
                        <a:pt x="1" y="0"/>
                      </a:lnTo>
                      <a:lnTo>
                        <a:pt x="2" y="0"/>
                      </a:lnTo>
                      <a:lnTo>
                        <a:pt x="3" y="0"/>
                      </a:lnTo>
                      <a:lnTo>
                        <a:pt x="4" y="0"/>
                      </a:lnTo>
                      <a:lnTo>
                        <a:pt x="6" y="0"/>
                      </a:lnTo>
                      <a:lnTo>
                        <a:pt x="6" y="0"/>
                      </a:lnTo>
                      <a:lnTo>
                        <a:pt x="7" y="0"/>
                      </a:lnTo>
                      <a:lnTo>
                        <a:pt x="8" y="0"/>
                      </a:lnTo>
                      <a:lnTo>
                        <a:pt x="9" y="3"/>
                      </a:lnTo>
                      <a:lnTo>
                        <a:pt x="9" y="3"/>
                      </a:lnTo>
                      <a:lnTo>
                        <a:pt x="9" y="3"/>
                      </a:lnTo>
                      <a:lnTo>
                        <a:pt x="8" y="3"/>
                      </a:lnTo>
                      <a:lnTo>
                        <a:pt x="7" y="3"/>
                      </a:lnTo>
                      <a:lnTo>
                        <a:pt x="6" y="3"/>
                      </a:lnTo>
                      <a:lnTo>
                        <a:pt x="4" y="3"/>
                      </a:lnTo>
                      <a:lnTo>
                        <a:pt x="3" y="3"/>
                      </a:lnTo>
                      <a:lnTo>
                        <a:pt x="2" y="3"/>
                      </a:lnTo>
                      <a:lnTo>
                        <a:pt x="1" y="3"/>
                      </a:lnTo>
                      <a:lnTo>
                        <a:pt x="0"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3" name="Freeform 533"/>
                <p:cNvSpPr>
                  <a:spLocks/>
                </p:cNvSpPr>
                <p:nvPr/>
              </p:nvSpPr>
              <p:spPr bwMode="auto">
                <a:xfrm>
                  <a:off x="3187" y="1739"/>
                  <a:ext cx="9" cy="3"/>
                </a:xfrm>
                <a:custGeom>
                  <a:avLst/>
                  <a:gdLst>
                    <a:gd name="T0" fmla="*/ 0 w 9"/>
                    <a:gd name="T1" fmla="*/ 2 h 3"/>
                    <a:gd name="T2" fmla="*/ 1 w 9"/>
                    <a:gd name="T3" fmla="*/ 0 h 3"/>
                    <a:gd name="T4" fmla="*/ 1 w 9"/>
                    <a:gd name="T5" fmla="*/ 0 h 3"/>
                    <a:gd name="T6" fmla="*/ 2 w 9"/>
                    <a:gd name="T7" fmla="*/ 0 h 3"/>
                    <a:gd name="T8" fmla="*/ 3 w 9"/>
                    <a:gd name="T9" fmla="*/ 0 h 3"/>
                    <a:gd name="T10" fmla="*/ 3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1" y="0"/>
                      </a:lnTo>
                      <a:lnTo>
                        <a:pt x="1" y="0"/>
                      </a:lnTo>
                      <a:lnTo>
                        <a:pt x="2" y="0"/>
                      </a:lnTo>
                      <a:lnTo>
                        <a:pt x="3" y="0"/>
                      </a:lnTo>
                      <a:lnTo>
                        <a:pt x="3"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4" name="Freeform 534"/>
                <p:cNvSpPr>
                  <a:spLocks/>
                </p:cNvSpPr>
                <p:nvPr/>
              </p:nvSpPr>
              <p:spPr bwMode="auto">
                <a:xfrm>
                  <a:off x="3245" y="1731"/>
                  <a:ext cx="26" cy="7"/>
                </a:xfrm>
                <a:custGeom>
                  <a:avLst/>
                  <a:gdLst>
                    <a:gd name="T0" fmla="*/ 16 w 26"/>
                    <a:gd name="T1" fmla="*/ 0 h 7"/>
                    <a:gd name="T2" fmla="*/ 3 w 26"/>
                    <a:gd name="T3" fmla="*/ 0 h 7"/>
                    <a:gd name="T4" fmla="*/ 0 w 26"/>
                    <a:gd name="T5" fmla="*/ 7 h 7"/>
                    <a:gd name="T6" fmla="*/ 13 w 26"/>
                    <a:gd name="T7" fmla="*/ 7 h 7"/>
                    <a:gd name="T8" fmla="*/ 12 w 26"/>
                    <a:gd name="T9" fmla="*/ 0 h 7"/>
                    <a:gd name="T10" fmla="*/ 3 w 26"/>
                    <a:gd name="T11" fmla="*/ 0 h 7"/>
                    <a:gd name="T12" fmla="*/ 16 w 26"/>
                    <a:gd name="T13" fmla="*/ 0 h 7"/>
                    <a:gd name="T14" fmla="*/ 13 w 26"/>
                    <a:gd name="T15" fmla="*/ 7 h 7"/>
                    <a:gd name="T16" fmla="*/ 26 w 26"/>
                    <a:gd name="T17" fmla="*/ 7 h 7"/>
                    <a:gd name="T18" fmla="*/ 24 w 26"/>
                    <a:gd name="T19" fmla="*/ 0 h 7"/>
                    <a:gd name="T20" fmla="*/ 16 w 2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7">
                      <a:moveTo>
                        <a:pt x="16" y="0"/>
                      </a:moveTo>
                      <a:lnTo>
                        <a:pt x="3" y="0"/>
                      </a:lnTo>
                      <a:lnTo>
                        <a:pt x="0" y="7"/>
                      </a:lnTo>
                      <a:lnTo>
                        <a:pt x="13" y="7"/>
                      </a:lnTo>
                      <a:lnTo>
                        <a:pt x="12" y="0"/>
                      </a:lnTo>
                      <a:lnTo>
                        <a:pt x="3" y="0"/>
                      </a:lnTo>
                      <a:lnTo>
                        <a:pt x="16" y="0"/>
                      </a:lnTo>
                      <a:lnTo>
                        <a:pt x="13" y="7"/>
                      </a:lnTo>
                      <a:lnTo>
                        <a:pt x="26" y="7"/>
                      </a:lnTo>
                      <a:lnTo>
                        <a:pt x="24" y="0"/>
                      </a:lnTo>
                      <a:lnTo>
                        <a:pt x="16"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5" name="Freeform 535"/>
                <p:cNvSpPr>
                  <a:spLocks/>
                </p:cNvSpPr>
                <p:nvPr/>
              </p:nvSpPr>
              <p:spPr bwMode="auto">
                <a:xfrm>
                  <a:off x="3195" y="1731"/>
                  <a:ext cx="27" cy="7"/>
                </a:xfrm>
                <a:custGeom>
                  <a:avLst/>
                  <a:gdLst>
                    <a:gd name="T0" fmla="*/ 15 w 27"/>
                    <a:gd name="T1" fmla="*/ 0 h 7"/>
                    <a:gd name="T2" fmla="*/ 2 w 27"/>
                    <a:gd name="T3" fmla="*/ 0 h 7"/>
                    <a:gd name="T4" fmla="*/ 0 w 27"/>
                    <a:gd name="T5" fmla="*/ 7 h 7"/>
                    <a:gd name="T6" fmla="*/ 14 w 27"/>
                    <a:gd name="T7" fmla="*/ 7 h 7"/>
                    <a:gd name="T8" fmla="*/ 13 w 27"/>
                    <a:gd name="T9" fmla="*/ 0 h 7"/>
                    <a:gd name="T10" fmla="*/ 2 w 27"/>
                    <a:gd name="T11" fmla="*/ 0 h 7"/>
                    <a:gd name="T12" fmla="*/ 15 w 27"/>
                    <a:gd name="T13" fmla="*/ 0 h 7"/>
                    <a:gd name="T14" fmla="*/ 14 w 27"/>
                    <a:gd name="T15" fmla="*/ 7 h 7"/>
                    <a:gd name="T16" fmla="*/ 27 w 27"/>
                    <a:gd name="T17" fmla="*/ 7 h 7"/>
                    <a:gd name="T18" fmla="*/ 25 w 27"/>
                    <a:gd name="T19" fmla="*/ 0 h 7"/>
                    <a:gd name="T20" fmla="*/ 15 w 2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7">
                      <a:moveTo>
                        <a:pt x="15" y="0"/>
                      </a:moveTo>
                      <a:lnTo>
                        <a:pt x="2" y="0"/>
                      </a:lnTo>
                      <a:lnTo>
                        <a:pt x="0" y="7"/>
                      </a:lnTo>
                      <a:lnTo>
                        <a:pt x="14" y="7"/>
                      </a:lnTo>
                      <a:lnTo>
                        <a:pt x="13" y="0"/>
                      </a:lnTo>
                      <a:lnTo>
                        <a:pt x="2" y="0"/>
                      </a:lnTo>
                      <a:lnTo>
                        <a:pt x="15" y="0"/>
                      </a:lnTo>
                      <a:lnTo>
                        <a:pt x="14" y="7"/>
                      </a:lnTo>
                      <a:lnTo>
                        <a:pt x="27" y="7"/>
                      </a:lnTo>
                      <a:lnTo>
                        <a:pt x="25" y="0"/>
                      </a:lnTo>
                      <a:lnTo>
                        <a:pt x="15"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6" name="Freeform 536"/>
                <p:cNvSpPr>
                  <a:spLocks/>
                </p:cNvSpPr>
                <p:nvPr/>
              </p:nvSpPr>
              <p:spPr bwMode="auto">
                <a:xfrm>
                  <a:off x="3308" y="1731"/>
                  <a:ext cx="32" cy="7"/>
                </a:xfrm>
                <a:custGeom>
                  <a:avLst/>
                  <a:gdLst>
                    <a:gd name="T0" fmla="*/ 13 w 32"/>
                    <a:gd name="T1" fmla="*/ 0 h 7"/>
                    <a:gd name="T2" fmla="*/ 2 w 32"/>
                    <a:gd name="T3" fmla="*/ 0 h 7"/>
                    <a:gd name="T4" fmla="*/ 0 w 32"/>
                    <a:gd name="T5" fmla="*/ 7 h 7"/>
                    <a:gd name="T6" fmla="*/ 13 w 32"/>
                    <a:gd name="T7" fmla="*/ 7 h 7"/>
                    <a:gd name="T8" fmla="*/ 11 w 32"/>
                    <a:gd name="T9" fmla="*/ 0 h 7"/>
                    <a:gd name="T10" fmla="*/ 2 w 32"/>
                    <a:gd name="T11" fmla="*/ 0 h 7"/>
                    <a:gd name="T12" fmla="*/ 13 w 32"/>
                    <a:gd name="T13" fmla="*/ 0 h 7"/>
                    <a:gd name="T14" fmla="*/ 12 w 32"/>
                    <a:gd name="T15" fmla="*/ 7 h 7"/>
                    <a:gd name="T16" fmla="*/ 32 w 32"/>
                    <a:gd name="T17" fmla="*/ 7 h 7"/>
                    <a:gd name="T18" fmla="*/ 31 w 32"/>
                    <a:gd name="T19" fmla="*/ 0 h 7"/>
                    <a:gd name="T20" fmla="*/ 13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13" y="0"/>
                      </a:moveTo>
                      <a:lnTo>
                        <a:pt x="2" y="0"/>
                      </a:lnTo>
                      <a:lnTo>
                        <a:pt x="0" y="7"/>
                      </a:lnTo>
                      <a:lnTo>
                        <a:pt x="13" y="7"/>
                      </a:lnTo>
                      <a:lnTo>
                        <a:pt x="11" y="0"/>
                      </a:lnTo>
                      <a:lnTo>
                        <a:pt x="2" y="0"/>
                      </a:lnTo>
                      <a:lnTo>
                        <a:pt x="13" y="0"/>
                      </a:lnTo>
                      <a:lnTo>
                        <a:pt x="12" y="7"/>
                      </a:lnTo>
                      <a:lnTo>
                        <a:pt x="32" y="7"/>
                      </a:lnTo>
                      <a:lnTo>
                        <a:pt x="31" y="0"/>
                      </a:lnTo>
                      <a:lnTo>
                        <a:pt x="13" y="0"/>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7" name="Freeform 537"/>
                <p:cNvSpPr>
                  <a:spLocks/>
                </p:cNvSpPr>
                <p:nvPr/>
              </p:nvSpPr>
              <p:spPr bwMode="auto">
                <a:xfrm>
                  <a:off x="3305" y="1734"/>
                  <a:ext cx="9" cy="3"/>
                </a:xfrm>
                <a:custGeom>
                  <a:avLst/>
                  <a:gdLst>
                    <a:gd name="T0" fmla="*/ 0 w 9"/>
                    <a:gd name="T1" fmla="*/ 3 h 3"/>
                    <a:gd name="T2" fmla="*/ 0 w 9"/>
                    <a:gd name="T3" fmla="*/ 0 h 3"/>
                    <a:gd name="T4" fmla="*/ 0 w 9"/>
                    <a:gd name="T5" fmla="*/ 0 h 3"/>
                    <a:gd name="T6" fmla="*/ 1 w 9"/>
                    <a:gd name="T7" fmla="*/ 0 h 3"/>
                    <a:gd name="T8" fmla="*/ 1 w 9"/>
                    <a:gd name="T9" fmla="*/ 0 h 3"/>
                    <a:gd name="T10" fmla="*/ 2 w 9"/>
                    <a:gd name="T11" fmla="*/ 0 h 3"/>
                    <a:gd name="T12" fmla="*/ 3 w 9"/>
                    <a:gd name="T13" fmla="*/ 0 h 3"/>
                    <a:gd name="T14" fmla="*/ 5 w 9"/>
                    <a:gd name="T15" fmla="*/ 0 h 3"/>
                    <a:gd name="T16" fmla="*/ 6 w 9"/>
                    <a:gd name="T17" fmla="*/ 0 h 3"/>
                    <a:gd name="T18" fmla="*/ 7 w 9"/>
                    <a:gd name="T19" fmla="*/ 0 h 3"/>
                    <a:gd name="T20" fmla="*/ 7 w 9"/>
                    <a:gd name="T21" fmla="*/ 0 h 3"/>
                    <a:gd name="T22" fmla="*/ 8 w 9"/>
                    <a:gd name="T23" fmla="*/ 0 h 3"/>
                    <a:gd name="T24" fmla="*/ 9 w 9"/>
                    <a:gd name="T25" fmla="*/ 0 h 3"/>
                    <a:gd name="T26" fmla="*/ 9 w 9"/>
                    <a:gd name="T27" fmla="*/ 3 h 3"/>
                    <a:gd name="T28" fmla="*/ 9 w 9"/>
                    <a:gd name="T29" fmla="*/ 3 h 3"/>
                    <a:gd name="T30" fmla="*/ 9 w 9"/>
                    <a:gd name="T31" fmla="*/ 3 h 3"/>
                    <a:gd name="T32" fmla="*/ 8 w 9"/>
                    <a:gd name="T33" fmla="*/ 3 h 3"/>
                    <a:gd name="T34" fmla="*/ 7 w 9"/>
                    <a:gd name="T35" fmla="*/ 3 h 3"/>
                    <a:gd name="T36" fmla="*/ 6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0"/>
                      </a:ln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9" y="3"/>
                      </a:lnTo>
                      <a:lnTo>
                        <a:pt x="8" y="3"/>
                      </a:lnTo>
                      <a:lnTo>
                        <a:pt x="7" y="3"/>
                      </a:lnTo>
                      <a:lnTo>
                        <a:pt x="6" y="3"/>
                      </a:lnTo>
                      <a:lnTo>
                        <a:pt x="5" y="3"/>
                      </a:lnTo>
                      <a:lnTo>
                        <a:pt x="3" y="3"/>
                      </a:lnTo>
                      <a:lnTo>
                        <a:pt x="2" y="3"/>
                      </a:lnTo>
                      <a:lnTo>
                        <a:pt x="1" y="3"/>
                      </a:lnTo>
                      <a:lnTo>
                        <a:pt x="0"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8" name="Freeform 538"/>
                <p:cNvSpPr>
                  <a:spLocks/>
                </p:cNvSpPr>
                <p:nvPr/>
              </p:nvSpPr>
              <p:spPr bwMode="auto">
                <a:xfrm>
                  <a:off x="3292" y="1734"/>
                  <a:ext cx="11" cy="3"/>
                </a:xfrm>
                <a:custGeom>
                  <a:avLst/>
                  <a:gdLst>
                    <a:gd name="T0" fmla="*/ 0 w 11"/>
                    <a:gd name="T1" fmla="*/ 3 h 3"/>
                    <a:gd name="T2" fmla="*/ 1 w 11"/>
                    <a:gd name="T3" fmla="*/ 0 h 3"/>
                    <a:gd name="T4" fmla="*/ 1 w 11"/>
                    <a:gd name="T5" fmla="*/ 0 h 3"/>
                    <a:gd name="T6" fmla="*/ 1 w 11"/>
                    <a:gd name="T7" fmla="*/ 0 h 3"/>
                    <a:gd name="T8" fmla="*/ 2 w 11"/>
                    <a:gd name="T9" fmla="*/ 0 h 3"/>
                    <a:gd name="T10" fmla="*/ 4 w 11"/>
                    <a:gd name="T11" fmla="*/ 0 h 3"/>
                    <a:gd name="T12" fmla="*/ 4 w 11"/>
                    <a:gd name="T13" fmla="*/ 0 h 3"/>
                    <a:gd name="T14" fmla="*/ 5 w 11"/>
                    <a:gd name="T15" fmla="*/ 0 h 3"/>
                    <a:gd name="T16" fmla="*/ 6 w 11"/>
                    <a:gd name="T17" fmla="*/ 0 h 3"/>
                    <a:gd name="T18" fmla="*/ 7 w 11"/>
                    <a:gd name="T19" fmla="*/ 0 h 3"/>
                    <a:gd name="T20" fmla="*/ 8 w 11"/>
                    <a:gd name="T21" fmla="*/ 0 h 3"/>
                    <a:gd name="T22" fmla="*/ 9 w 11"/>
                    <a:gd name="T23" fmla="*/ 0 h 3"/>
                    <a:gd name="T24" fmla="*/ 9 w 11"/>
                    <a:gd name="T25" fmla="*/ 0 h 3"/>
                    <a:gd name="T26" fmla="*/ 11 w 11"/>
                    <a:gd name="T27" fmla="*/ 3 h 3"/>
                    <a:gd name="T28" fmla="*/ 11 w 11"/>
                    <a:gd name="T29" fmla="*/ 3 h 3"/>
                    <a:gd name="T30" fmla="*/ 9 w 11"/>
                    <a:gd name="T31" fmla="*/ 3 h 3"/>
                    <a:gd name="T32" fmla="*/ 9 w 11"/>
                    <a:gd name="T33" fmla="*/ 3 h 3"/>
                    <a:gd name="T34" fmla="*/ 7 w 11"/>
                    <a:gd name="T35" fmla="*/ 3 h 3"/>
                    <a:gd name="T36" fmla="*/ 6 w 11"/>
                    <a:gd name="T37" fmla="*/ 3 h 3"/>
                    <a:gd name="T38" fmla="*/ 5 w 11"/>
                    <a:gd name="T39" fmla="*/ 3 h 3"/>
                    <a:gd name="T40" fmla="*/ 4 w 11"/>
                    <a:gd name="T41" fmla="*/ 3 h 3"/>
                    <a:gd name="T42" fmla="*/ 2 w 11"/>
                    <a:gd name="T43" fmla="*/ 3 h 3"/>
                    <a:gd name="T44" fmla="*/ 1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1" y="0"/>
                      </a:lnTo>
                      <a:lnTo>
                        <a:pt x="1" y="0"/>
                      </a:lnTo>
                      <a:lnTo>
                        <a:pt x="1" y="0"/>
                      </a:lnTo>
                      <a:lnTo>
                        <a:pt x="2" y="0"/>
                      </a:lnTo>
                      <a:lnTo>
                        <a:pt x="4" y="0"/>
                      </a:lnTo>
                      <a:lnTo>
                        <a:pt x="4" y="0"/>
                      </a:lnTo>
                      <a:lnTo>
                        <a:pt x="5" y="0"/>
                      </a:lnTo>
                      <a:lnTo>
                        <a:pt x="6" y="0"/>
                      </a:lnTo>
                      <a:lnTo>
                        <a:pt x="7" y="0"/>
                      </a:lnTo>
                      <a:lnTo>
                        <a:pt x="8" y="0"/>
                      </a:lnTo>
                      <a:lnTo>
                        <a:pt x="9" y="0"/>
                      </a:lnTo>
                      <a:lnTo>
                        <a:pt x="9" y="0"/>
                      </a:lnTo>
                      <a:lnTo>
                        <a:pt x="11" y="3"/>
                      </a:lnTo>
                      <a:lnTo>
                        <a:pt x="11" y="3"/>
                      </a:lnTo>
                      <a:lnTo>
                        <a:pt x="9" y="3"/>
                      </a:lnTo>
                      <a:lnTo>
                        <a:pt x="9" y="3"/>
                      </a:lnTo>
                      <a:lnTo>
                        <a:pt x="7" y="3"/>
                      </a:lnTo>
                      <a:lnTo>
                        <a:pt x="6" y="3"/>
                      </a:lnTo>
                      <a:lnTo>
                        <a:pt x="5" y="3"/>
                      </a:lnTo>
                      <a:lnTo>
                        <a:pt x="4"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499" name="Freeform 539"/>
                <p:cNvSpPr>
                  <a:spLocks/>
                </p:cNvSpPr>
                <p:nvPr/>
              </p:nvSpPr>
              <p:spPr bwMode="auto">
                <a:xfrm>
                  <a:off x="3279" y="1734"/>
                  <a:ext cx="11" cy="3"/>
                </a:xfrm>
                <a:custGeom>
                  <a:avLst/>
                  <a:gdLst>
                    <a:gd name="T0" fmla="*/ 0 w 11"/>
                    <a:gd name="T1" fmla="*/ 3 h 3"/>
                    <a:gd name="T2" fmla="*/ 1 w 11"/>
                    <a:gd name="T3" fmla="*/ 0 h 3"/>
                    <a:gd name="T4" fmla="*/ 1 w 11"/>
                    <a:gd name="T5" fmla="*/ 0 h 3"/>
                    <a:gd name="T6" fmla="*/ 1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8 w 11"/>
                    <a:gd name="T21" fmla="*/ 0 h 3"/>
                    <a:gd name="T22" fmla="*/ 10 w 11"/>
                    <a:gd name="T23" fmla="*/ 0 h 3"/>
                    <a:gd name="T24" fmla="*/ 11 w 11"/>
                    <a:gd name="T25" fmla="*/ 3 h 3"/>
                    <a:gd name="T26" fmla="*/ 10 w 11"/>
                    <a:gd name="T27" fmla="*/ 3 h 3"/>
                    <a:gd name="T28" fmla="*/ 8 w 11"/>
                    <a:gd name="T29" fmla="*/ 3 h 3"/>
                    <a:gd name="T30" fmla="*/ 8 w 11"/>
                    <a:gd name="T31" fmla="*/ 3 h 3"/>
                    <a:gd name="T32" fmla="*/ 6 w 11"/>
                    <a:gd name="T33" fmla="*/ 3 h 3"/>
                    <a:gd name="T34" fmla="*/ 6 w 11"/>
                    <a:gd name="T35" fmla="*/ 3 h 3"/>
                    <a:gd name="T36" fmla="*/ 5 w 11"/>
                    <a:gd name="T37" fmla="*/ 3 h 3"/>
                    <a:gd name="T38" fmla="*/ 4 w 11"/>
                    <a:gd name="T39" fmla="*/ 3 h 3"/>
                    <a:gd name="T40" fmla="*/ 3 w 11"/>
                    <a:gd name="T41" fmla="*/ 3 h 3"/>
                    <a:gd name="T42" fmla="*/ 1 w 11"/>
                    <a:gd name="T43" fmla="*/ 3 h 3"/>
                    <a:gd name="T44" fmla="*/ 1 w 11"/>
                    <a:gd name="T45" fmla="*/ 3 h 3"/>
                    <a:gd name="T46" fmla="*/ 0 w 11"/>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3">
                      <a:moveTo>
                        <a:pt x="0" y="3"/>
                      </a:moveTo>
                      <a:lnTo>
                        <a:pt x="1" y="0"/>
                      </a:lnTo>
                      <a:lnTo>
                        <a:pt x="1" y="0"/>
                      </a:lnTo>
                      <a:lnTo>
                        <a:pt x="1" y="0"/>
                      </a:lnTo>
                      <a:lnTo>
                        <a:pt x="3" y="0"/>
                      </a:lnTo>
                      <a:lnTo>
                        <a:pt x="4" y="0"/>
                      </a:lnTo>
                      <a:lnTo>
                        <a:pt x="5" y="0"/>
                      </a:lnTo>
                      <a:lnTo>
                        <a:pt x="5" y="0"/>
                      </a:lnTo>
                      <a:lnTo>
                        <a:pt x="6" y="0"/>
                      </a:lnTo>
                      <a:lnTo>
                        <a:pt x="7" y="0"/>
                      </a:lnTo>
                      <a:lnTo>
                        <a:pt x="8" y="0"/>
                      </a:lnTo>
                      <a:lnTo>
                        <a:pt x="10" y="0"/>
                      </a:lnTo>
                      <a:lnTo>
                        <a:pt x="11" y="3"/>
                      </a:lnTo>
                      <a:lnTo>
                        <a:pt x="10" y="3"/>
                      </a:lnTo>
                      <a:lnTo>
                        <a:pt x="8" y="3"/>
                      </a:lnTo>
                      <a:lnTo>
                        <a:pt x="8" y="3"/>
                      </a:lnTo>
                      <a:lnTo>
                        <a:pt x="6" y="3"/>
                      </a:lnTo>
                      <a:lnTo>
                        <a:pt x="6" y="3"/>
                      </a:lnTo>
                      <a:lnTo>
                        <a:pt x="5" y="3"/>
                      </a:lnTo>
                      <a:lnTo>
                        <a:pt x="4"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0" name="Freeform 540"/>
                <p:cNvSpPr>
                  <a:spLocks/>
                </p:cNvSpPr>
                <p:nvPr/>
              </p:nvSpPr>
              <p:spPr bwMode="auto">
                <a:xfrm>
                  <a:off x="3268"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5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4" y="0"/>
                      </a:lnTo>
                      <a:lnTo>
                        <a:pt x="4" y="0"/>
                      </a:lnTo>
                      <a:lnTo>
                        <a:pt x="5" y="0"/>
                      </a:lnTo>
                      <a:lnTo>
                        <a:pt x="7" y="0"/>
                      </a:lnTo>
                      <a:lnTo>
                        <a:pt x="8" y="0"/>
                      </a:lnTo>
                      <a:lnTo>
                        <a:pt x="8" y="0"/>
                      </a:lnTo>
                      <a:lnTo>
                        <a:pt x="9" y="3"/>
                      </a:lnTo>
                      <a:lnTo>
                        <a:pt x="9" y="3"/>
                      </a:lnTo>
                      <a:lnTo>
                        <a:pt x="8" y="3"/>
                      </a:lnTo>
                      <a:lnTo>
                        <a:pt x="7" y="3"/>
                      </a:lnTo>
                      <a:lnTo>
                        <a:pt x="5"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1" name="Freeform 541"/>
                <p:cNvSpPr>
                  <a:spLocks/>
                </p:cNvSpPr>
                <p:nvPr/>
              </p:nvSpPr>
              <p:spPr bwMode="auto">
                <a:xfrm>
                  <a:off x="3255" y="1734"/>
                  <a:ext cx="9" cy="3"/>
                </a:xfrm>
                <a:custGeom>
                  <a:avLst/>
                  <a:gdLst>
                    <a:gd name="T0" fmla="*/ 0 w 9"/>
                    <a:gd name="T1" fmla="*/ 3 h 3"/>
                    <a:gd name="T2" fmla="*/ 1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7 w 9"/>
                    <a:gd name="T35" fmla="*/ 3 h 3"/>
                    <a:gd name="T36" fmla="*/ 6 w 9"/>
                    <a:gd name="T37" fmla="*/ 3 h 3"/>
                    <a:gd name="T38" fmla="*/ 3 w 9"/>
                    <a:gd name="T39" fmla="*/ 3 h 3"/>
                    <a:gd name="T40" fmla="*/ 2 w 9"/>
                    <a:gd name="T41" fmla="*/ 3 h 3"/>
                    <a:gd name="T42" fmla="*/ 2 w 9"/>
                    <a:gd name="T43" fmla="*/ 3 h 3"/>
                    <a:gd name="T44" fmla="*/ 1 w 9"/>
                    <a:gd name="T45" fmla="*/ 3 h 3"/>
                    <a:gd name="T46" fmla="*/ 1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2" y="0"/>
                      </a:lnTo>
                      <a:lnTo>
                        <a:pt x="3" y="0"/>
                      </a:lnTo>
                      <a:lnTo>
                        <a:pt x="3" y="0"/>
                      </a:lnTo>
                      <a:lnTo>
                        <a:pt x="4" y="0"/>
                      </a:lnTo>
                      <a:lnTo>
                        <a:pt x="6" y="0"/>
                      </a:lnTo>
                      <a:lnTo>
                        <a:pt x="7" y="0"/>
                      </a:lnTo>
                      <a:lnTo>
                        <a:pt x="7" y="0"/>
                      </a:lnTo>
                      <a:lnTo>
                        <a:pt x="8" y="0"/>
                      </a:lnTo>
                      <a:lnTo>
                        <a:pt x="9" y="0"/>
                      </a:lnTo>
                      <a:lnTo>
                        <a:pt x="9" y="3"/>
                      </a:lnTo>
                      <a:lnTo>
                        <a:pt x="9" y="3"/>
                      </a:lnTo>
                      <a:lnTo>
                        <a:pt x="9" y="3"/>
                      </a:lnTo>
                      <a:lnTo>
                        <a:pt x="8" y="3"/>
                      </a:lnTo>
                      <a:lnTo>
                        <a:pt x="7" y="3"/>
                      </a:lnTo>
                      <a:lnTo>
                        <a:pt x="7" y="3"/>
                      </a:lnTo>
                      <a:lnTo>
                        <a:pt x="6" y="3"/>
                      </a:lnTo>
                      <a:lnTo>
                        <a:pt x="3" y="3"/>
                      </a:lnTo>
                      <a:lnTo>
                        <a:pt x="2"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2" name="Freeform 542"/>
                <p:cNvSpPr>
                  <a:spLocks/>
                </p:cNvSpPr>
                <p:nvPr/>
              </p:nvSpPr>
              <p:spPr bwMode="auto">
                <a:xfrm>
                  <a:off x="3242" y="1734"/>
                  <a:ext cx="10" cy="3"/>
                </a:xfrm>
                <a:custGeom>
                  <a:avLst/>
                  <a:gdLst>
                    <a:gd name="T0" fmla="*/ 0 w 10"/>
                    <a:gd name="T1" fmla="*/ 3 h 3"/>
                    <a:gd name="T2" fmla="*/ 1 w 10"/>
                    <a:gd name="T3" fmla="*/ 0 h 3"/>
                    <a:gd name="T4" fmla="*/ 1 w 10"/>
                    <a:gd name="T5" fmla="*/ 0 h 3"/>
                    <a:gd name="T6" fmla="*/ 1 w 10"/>
                    <a:gd name="T7" fmla="*/ 0 h 3"/>
                    <a:gd name="T8" fmla="*/ 1 w 10"/>
                    <a:gd name="T9" fmla="*/ 0 h 3"/>
                    <a:gd name="T10" fmla="*/ 2 w 10"/>
                    <a:gd name="T11" fmla="*/ 0 h 3"/>
                    <a:gd name="T12" fmla="*/ 3 w 10"/>
                    <a:gd name="T13" fmla="*/ 0 h 3"/>
                    <a:gd name="T14" fmla="*/ 5 w 10"/>
                    <a:gd name="T15" fmla="*/ 0 h 3"/>
                    <a:gd name="T16" fmla="*/ 5 w 10"/>
                    <a:gd name="T17" fmla="*/ 0 h 3"/>
                    <a:gd name="T18" fmla="*/ 6 w 10"/>
                    <a:gd name="T19" fmla="*/ 0 h 3"/>
                    <a:gd name="T20" fmla="*/ 7 w 10"/>
                    <a:gd name="T21" fmla="*/ 0 h 3"/>
                    <a:gd name="T22" fmla="*/ 8 w 10"/>
                    <a:gd name="T23" fmla="*/ 0 h 3"/>
                    <a:gd name="T24" fmla="*/ 8 w 10"/>
                    <a:gd name="T25" fmla="*/ 0 h 3"/>
                    <a:gd name="T26" fmla="*/ 10 w 10"/>
                    <a:gd name="T27" fmla="*/ 3 h 3"/>
                    <a:gd name="T28" fmla="*/ 9 w 10"/>
                    <a:gd name="T29" fmla="*/ 3 h 3"/>
                    <a:gd name="T30" fmla="*/ 9 w 10"/>
                    <a:gd name="T31" fmla="*/ 3 h 3"/>
                    <a:gd name="T32" fmla="*/ 8 w 10"/>
                    <a:gd name="T33" fmla="*/ 3 h 3"/>
                    <a:gd name="T34" fmla="*/ 7 w 10"/>
                    <a:gd name="T35" fmla="*/ 3 h 3"/>
                    <a:gd name="T36" fmla="*/ 6 w 10"/>
                    <a:gd name="T37" fmla="*/ 3 h 3"/>
                    <a:gd name="T38" fmla="*/ 5 w 10"/>
                    <a:gd name="T39" fmla="*/ 3 h 3"/>
                    <a:gd name="T40" fmla="*/ 5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0"/>
                      </a:lnTo>
                      <a:lnTo>
                        <a:pt x="1" y="0"/>
                      </a:lnTo>
                      <a:lnTo>
                        <a:pt x="1" y="0"/>
                      </a:lnTo>
                      <a:lnTo>
                        <a:pt x="1" y="0"/>
                      </a:lnTo>
                      <a:lnTo>
                        <a:pt x="2" y="0"/>
                      </a:lnTo>
                      <a:lnTo>
                        <a:pt x="3" y="0"/>
                      </a:lnTo>
                      <a:lnTo>
                        <a:pt x="5" y="0"/>
                      </a:lnTo>
                      <a:lnTo>
                        <a:pt x="5" y="0"/>
                      </a:lnTo>
                      <a:lnTo>
                        <a:pt x="6" y="0"/>
                      </a:lnTo>
                      <a:lnTo>
                        <a:pt x="7" y="0"/>
                      </a:lnTo>
                      <a:lnTo>
                        <a:pt x="8" y="0"/>
                      </a:lnTo>
                      <a:lnTo>
                        <a:pt x="8" y="0"/>
                      </a:lnTo>
                      <a:lnTo>
                        <a:pt x="10"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3" name="Freeform 543"/>
                <p:cNvSpPr>
                  <a:spLocks/>
                </p:cNvSpPr>
                <p:nvPr/>
              </p:nvSpPr>
              <p:spPr bwMode="auto">
                <a:xfrm>
                  <a:off x="3229" y="1734"/>
                  <a:ext cx="10" cy="3"/>
                </a:xfrm>
                <a:custGeom>
                  <a:avLst/>
                  <a:gdLst>
                    <a:gd name="T0" fmla="*/ 0 w 10"/>
                    <a:gd name="T1" fmla="*/ 3 h 3"/>
                    <a:gd name="T2" fmla="*/ 1 w 10"/>
                    <a:gd name="T3" fmla="*/ 0 h 3"/>
                    <a:gd name="T4" fmla="*/ 1 w 10"/>
                    <a:gd name="T5" fmla="*/ 0 h 3"/>
                    <a:gd name="T6" fmla="*/ 2 w 10"/>
                    <a:gd name="T7" fmla="*/ 0 h 3"/>
                    <a:gd name="T8" fmla="*/ 3 w 10"/>
                    <a:gd name="T9" fmla="*/ 0 h 3"/>
                    <a:gd name="T10" fmla="*/ 5 w 10"/>
                    <a:gd name="T11" fmla="*/ 0 h 3"/>
                    <a:gd name="T12" fmla="*/ 6 w 10"/>
                    <a:gd name="T13" fmla="*/ 0 h 3"/>
                    <a:gd name="T14" fmla="*/ 6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5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1" y="0"/>
                      </a:lnTo>
                      <a:lnTo>
                        <a:pt x="2" y="0"/>
                      </a:lnTo>
                      <a:lnTo>
                        <a:pt x="3" y="0"/>
                      </a:lnTo>
                      <a:lnTo>
                        <a:pt x="5" y="0"/>
                      </a:lnTo>
                      <a:lnTo>
                        <a:pt x="6" y="0"/>
                      </a:lnTo>
                      <a:lnTo>
                        <a:pt x="6" y="0"/>
                      </a:lnTo>
                      <a:lnTo>
                        <a:pt x="7" y="0"/>
                      </a:lnTo>
                      <a:lnTo>
                        <a:pt x="8" y="0"/>
                      </a:lnTo>
                      <a:lnTo>
                        <a:pt x="9" y="0"/>
                      </a:lnTo>
                      <a:lnTo>
                        <a:pt x="9" y="0"/>
                      </a:lnTo>
                      <a:lnTo>
                        <a:pt x="10" y="3"/>
                      </a:lnTo>
                      <a:lnTo>
                        <a:pt x="10" y="3"/>
                      </a:lnTo>
                      <a:lnTo>
                        <a:pt x="9" y="3"/>
                      </a:lnTo>
                      <a:lnTo>
                        <a:pt x="8" y="3"/>
                      </a:lnTo>
                      <a:lnTo>
                        <a:pt x="7" y="3"/>
                      </a:lnTo>
                      <a:lnTo>
                        <a:pt x="6" y="3"/>
                      </a:lnTo>
                      <a:lnTo>
                        <a:pt x="5"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4" name="Freeform 544"/>
                <p:cNvSpPr>
                  <a:spLocks/>
                </p:cNvSpPr>
                <p:nvPr/>
              </p:nvSpPr>
              <p:spPr bwMode="auto">
                <a:xfrm>
                  <a:off x="3217" y="1734"/>
                  <a:ext cx="10" cy="3"/>
                </a:xfrm>
                <a:custGeom>
                  <a:avLst/>
                  <a:gdLst>
                    <a:gd name="T0" fmla="*/ 0 w 10"/>
                    <a:gd name="T1" fmla="*/ 3 h 3"/>
                    <a:gd name="T2" fmla="*/ 0 w 10"/>
                    <a:gd name="T3" fmla="*/ 0 h 3"/>
                    <a:gd name="T4" fmla="*/ 0 w 10"/>
                    <a:gd name="T5" fmla="*/ 0 h 3"/>
                    <a:gd name="T6" fmla="*/ 1 w 10"/>
                    <a:gd name="T7" fmla="*/ 0 h 3"/>
                    <a:gd name="T8" fmla="*/ 3 w 10"/>
                    <a:gd name="T9" fmla="*/ 0 h 3"/>
                    <a:gd name="T10" fmla="*/ 4 w 10"/>
                    <a:gd name="T11" fmla="*/ 0 h 3"/>
                    <a:gd name="T12" fmla="*/ 4 w 10"/>
                    <a:gd name="T13" fmla="*/ 0 h 3"/>
                    <a:gd name="T14" fmla="*/ 5 w 10"/>
                    <a:gd name="T15" fmla="*/ 0 h 3"/>
                    <a:gd name="T16" fmla="*/ 6 w 10"/>
                    <a:gd name="T17" fmla="*/ 0 h 3"/>
                    <a:gd name="T18" fmla="*/ 7 w 10"/>
                    <a:gd name="T19" fmla="*/ 0 h 3"/>
                    <a:gd name="T20" fmla="*/ 7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6 w 10"/>
                    <a:gd name="T35" fmla="*/ 3 h 3"/>
                    <a:gd name="T36" fmla="*/ 4 w 10"/>
                    <a:gd name="T37" fmla="*/ 3 h 3"/>
                    <a:gd name="T38" fmla="*/ 3 w 10"/>
                    <a:gd name="T39" fmla="*/ 3 h 3"/>
                    <a:gd name="T40" fmla="*/ 3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0" y="0"/>
                      </a:lnTo>
                      <a:lnTo>
                        <a:pt x="1" y="0"/>
                      </a:lnTo>
                      <a:lnTo>
                        <a:pt x="3" y="0"/>
                      </a:lnTo>
                      <a:lnTo>
                        <a:pt x="4" y="0"/>
                      </a:lnTo>
                      <a:lnTo>
                        <a:pt x="4" y="0"/>
                      </a:lnTo>
                      <a:lnTo>
                        <a:pt x="5" y="0"/>
                      </a:lnTo>
                      <a:lnTo>
                        <a:pt x="6" y="0"/>
                      </a:lnTo>
                      <a:lnTo>
                        <a:pt x="7" y="0"/>
                      </a:lnTo>
                      <a:lnTo>
                        <a:pt x="7" y="0"/>
                      </a:lnTo>
                      <a:lnTo>
                        <a:pt x="8" y="0"/>
                      </a:lnTo>
                      <a:lnTo>
                        <a:pt x="10" y="3"/>
                      </a:lnTo>
                      <a:lnTo>
                        <a:pt x="10" y="3"/>
                      </a:lnTo>
                      <a:lnTo>
                        <a:pt x="8" y="3"/>
                      </a:lnTo>
                      <a:lnTo>
                        <a:pt x="7" y="3"/>
                      </a:lnTo>
                      <a:lnTo>
                        <a:pt x="6" y="3"/>
                      </a:lnTo>
                      <a:lnTo>
                        <a:pt x="6" y="3"/>
                      </a:lnTo>
                      <a:lnTo>
                        <a:pt x="4" y="3"/>
                      </a:lnTo>
                      <a:lnTo>
                        <a:pt x="3" y="3"/>
                      </a:lnTo>
                      <a:lnTo>
                        <a:pt x="3"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5" name="Freeform 545"/>
                <p:cNvSpPr>
                  <a:spLocks/>
                </p:cNvSpPr>
                <p:nvPr/>
              </p:nvSpPr>
              <p:spPr bwMode="auto">
                <a:xfrm>
                  <a:off x="3206" y="1734"/>
                  <a:ext cx="8" cy="3"/>
                </a:xfrm>
                <a:custGeom>
                  <a:avLst/>
                  <a:gdLst>
                    <a:gd name="T0" fmla="*/ 0 w 8"/>
                    <a:gd name="T1" fmla="*/ 3 h 3"/>
                    <a:gd name="T2" fmla="*/ 0 w 8"/>
                    <a:gd name="T3" fmla="*/ 0 h 3"/>
                    <a:gd name="T4" fmla="*/ 0 w 8"/>
                    <a:gd name="T5" fmla="*/ 0 h 3"/>
                    <a:gd name="T6" fmla="*/ 0 w 8"/>
                    <a:gd name="T7" fmla="*/ 0 h 3"/>
                    <a:gd name="T8" fmla="*/ 1 w 8"/>
                    <a:gd name="T9" fmla="*/ 0 h 3"/>
                    <a:gd name="T10" fmla="*/ 2 w 8"/>
                    <a:gd name="T11" fmla="*/ 0 h 3"/>
                    <a:gd name="T12" fmla="*/ 3 w 8"/>
                    <a:gd name="T13" fmla="*/ 0 h 3"/>
                    <a:gd name="T14" fmla="*/ 3 w 8"/>
                    <a:gd name="T15" fmla="*/ 0 h 3"/>
                    <a:gd name="T16" fmla="*/ 4 w 8"/>
                    <a:gd name="T17" fmla="*/ 0 h 3"/>
                    <a:gd name="T18" fmla="*/ 5 w 8"/>
                    <a:gd name="T19" fmla="*/ 0 h 3"/>
                    <a:gd name="T20" fmla="*/ 7 w 8"/>
                    <a:gd name="T21" fmla="*/ 0 h 3"/>
                    <a:gd name="T22" fmla="*/ 7 w 8"/>
                    <a:gd name="T23" fmla="*/ 0 h 3"/>
                    <a:gd name="T24" fmla="*/ 8 w 8"/>
                    <a:gd name="T25" fmla="*/ 0 h 3"/>
                    <a:gd name="T26" fmla="*/ 8 w 8"/>
                    <a:gd name="T27" fmla="*/ 3 h 3"/>
                    <a:gd name="T28" fmla="*/ 8 w 8"/>
                    <a:gd name="T29" fmla="*/ 3 h 3"/>
                    <a:gd name="T30" fmla="*/ 7 w 8"/>
                    <a:gd name="T31" fmla="*/ 3 h 3"/>
                    <a:gd name="T32" fmla="*/ 5 w 8"/>
                    <a:gd name="T33" fmla="*/ 3 h 3"/>
                    <a:gd name="T34" fmla="*/ 4 w 8"/>
                    <a:gd name="T35" fmla="*/ 3 h 3"/>
                    <a:gd name="T36" fmla="*/ 3 w 8"/>
                    <a:gd name="T37" fmla="*/ 3 h 3"/>
                    <a:gd name="T38" fmla="*/ 3 w 8"/>
                    <a:gd name="T39" fmla="*/ 3 h 3"/>
                    <a:gd name="T40" fmla="*/ 2 w 8"/>
                    <a:gd name="T41" fmla="*/ 3 h 3"/>
                    <a:gd name="T42" fmla="*/ 1 w 8"/>
                    <a:gd name="T43" fmla="*/ 3 h 3"/>
                    <a:gd name="T44" fmla="*/ 0 w 8"/>
                    <a:gd name="T45" fmla="*/ 3 h 3"/>
                    <a:gd name="T46" fmla="*/ 0 w 8"/>
                    <a:gd name="T47" fmla="*/ 3 h 3"/>
                    <a:gd name="T48" fmla="*/ 0 w 8"/>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 h="3">
                      <a:moveTo>
                        <a:pt x="0" y="3"/>
                      </a:moveTo>
                      <a:lnTo>
                        <a:pt x="0" y="0"/>
                      </a:lnTo>
                      <a:lnTo>
                        <a:pt x="0" y="0"/>
                      </a:lnTo>
                      <a:lnTo>
                        <a:pt x="0" y="0"/>
                      </a:lnTo>
                      <a:lnTo>
                        <a:pt x="1" y="0"/>
                      </a:lnTo>
                      <a:lnTo>
                        <a:pt x="2" y="0"/>
                      </a:lnTo>
                      <a:lnTo>
                        <a:pt x="3" y="0"/>
                      </a:lnTo>
                      <a:lnTo>
                        <a:pt x="3" y="0"/>
                      </a:lnTo>
                      <a:lnTo>
                        <a:pt x="4" y="0"/>
                      </a:lnTo>
                      <a:lnTo>
                        <a:pt x="5" y="0"/>
                      </a:lnTo>
                      <a:lnTo>
                        <a:pt x="7" y="0"/>
                      </a:lnTo>
                      <a:lnTo>
                        <a:pt x="7" y="0"/>
                      </a:lnTo>
                      <a:lnTo>
                        <a:pt x="8" y="0"/>
                      </a:lnTo>
                      <a:lnTo>
                        <a:pt x="8" y="3"/>
                      </a:lnTo>
                      <a:lnTo>
                        <a:pt x="8" y="3"/>
                      </a:lnTo>
                      <a:lnTo>
                        <a:pt x="7" y="3"/>
                      </a:lnTo>
                      <a:lnTo>
                        <a:pt x="5" y="3"/>
                      </a:lnTo>
                      <a:lnTo>
                        <a:pt x="4" y="3"/>
                      </a:lnTo>
                      <a:lnTo>
                        <a:pt x="3"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6" name="Freeform 546"/>
                <p:cNvSpPr>
                  <a:spLocks/>
                </p:cNvSpPr>
                <p:nvPr/>
              </p:nvSpPr>
              <p:spPr bwMode="auto">
                <a:xfrm>
                  <a:off x="3193" y="1734"/>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7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7" y="0"/>
                      </a:lnTo>
                      <a:lnTo>
                        <a:pt x="9"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7" name="Freeform 547"/>
                <p:cNvSpPr>
                  <a:spLocks/>
                </p:cNvSpPr>
                <p:nvPr/>
              </p:nvSpPr>
              <p:spPr bwMode="auto">
                <a:xfrm>
                  <a:off x="3180" y="1734"/>
                  <a:ext cx="9" cy="3"/>
                </a:xfrm>
                <a:custGeom>
                  <a:avLst/>
                  <a:gdLst>
                    <a:gd name="T0" fmla="*/ 0 w 9"/>
                    <a:gd name="T1" fmla="*/ 3 h 3"/>
                    <a:gd name="T2" fmla="*/ 1 w 9"/>
                    <a:gd name="T3" fmla="*/ 0 h 3"/>
                    <a:gd name="T4" fmla="*/ 1 w 9"/>
                    <a:gd name="T5" fmla="*/ 0 h 3"/>
                    <a:gd name="T6" fmla="*/ 1 w 9"/>
                    <a:gd name="T7" fmla="*/ 0 h 3"/>
                    <a:gd name="T8" fmla="*/ 2 w 9"/>
                    <a:gd name="T9" fmla="*/ 0 h 3"/>
                    <a:gd name="T10" fmla="*/ 3 w 9"/>
                    <a:gd name="T11" fmla="*/ 0 h 3"/>
                    <a:gd name="T12" fmla="*/ 3 w 9"/>
                    <a:gd name="T13" fmla="*/ 0 h 3"/>
                    <a:gd name="T14" fmla="*/ 5 w 9"/>
                    <a:gd name="T15" fmla="*/ 0 h 3"/>
                    <a:gd name="T16" fmla="*/ 6 w 9"/>
                    <a:gd name="T17" fmla="*/ 0 h 3"/>
                    <a:gd name="T18" fmla="*/ 7 w 9"/>
                    <a:gd name="T19" fmla="*/ 0 h 3"/>
                    <a:gd name="T20" fmla="*/ 8 w 9"/>
                    <a:gd name="T21" fmla="*/ 0 h 3"/>
                    <a:gd name="T22" fmla="*/ 9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5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1" y="0"/>
                      </a:lnTo>
                      <a:lnTo>
                        <a:pt x="1" y="0"/>
                      </a:lnTo>
                      <a:lnTo>
                        <a:pt x="1" y="0"/>
                      </a:lnTo>
                      <a:lnTo>
                        <a:pt x="2" y="0"/>
                      </a:lnTo>
                      <a:lnTo>
                        <a:pt x="3" y="0"/>
                      </a:lnTo>
                      <a:lnTo>
                        <a:pt x="3" y="0"/>
                      </a:lnTo>
                      <a:lnTo>
                        <a:pt x="5" y="0"/>
                      </a:lnTo>
                      <a:lnTo>
                        <a:pt x="6" y="0"/>
                      </a:lnTo>
                      <a:lnTo>
                        <a:pt x="7" y="0"/>
                      </a:lnTo>
                      <a:lnTo>
                        <a:pt x="8" y="0"/>
                      </a:lnTo>
                      <a:lnTo>
                        <a:pt x="9" y="0"/>
                      </a:lnTo>
                      <a:lnTo>
                        <a:pt x="9" y="3"/>
                      </a:lnTo>
                      <a:lnTo>
                        <a:pt x="9" y="3"/>
                      </a:lnTo>
                      <a:lnTo>
                        <a:pt x="9" y="3"/>
                      </a:lnTo>
                      <a:lnTo>
                        <a:pt x="8" y="3"/>
                      </a:lnTo>
                      <a:lnTo>
                        <a:pt x="7" y="3"/>
                      </a:lnTo>
                      <a:lnTo>
                        <a:pt x="6" y="3"/>
                      </a:lnTo>
                      <a:lnTo>
                        <a:pt x="5"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8" name="Freeform 548"/>
                <p:cNvSpPr>
                  <a:spLocks/>
                </p:cNvSpPr>
                <p:nvPr/>
              </p:nvSpPr>
              <p:spPr bwMode="auto">
                <a:xfrm>
                  <a:off x="3322" y="1729"/>
                  <a:ext cx="17" cy="3"/>
                </a:xfrm>
                <a:custGeom>
                  <a:avLst/>
                  <a:gdLst>
                    <a:gd name="T0" fmla="*/ 0 w 17"/>
                    <a:gd name="T1" fmla="*/ 3 h 3"/>
                    <a:gd name="T2" fmla="*/ 0 w 17"/>
                    <a:gd name="T3" fmla="*/ 1 h 3"/>
                    <a:gd name="T4" fmla="*/ 0 w 17"/>
                    <a:gd name="T5" fmla="*/ 0 h 3"/>
                    <a:gd name="T6" fmla="*/ 3 w 17"/>
                    <a:gd name="T7" fmla="*/ 0 h 3"/>
                    <a:gd name="T8" fmla="*/ 5 w 17"/>
                    <a:gd name="T9" fmla="*/ 1 h 3"/>
                    <a:gd name="T10" fmla="*/ 6 w 17"/>
                    <a:gd name="T11" fmla="*/ 1 h 3"/>
                    <a:gd name="T12" fmla="*/ 9 w 17"/>
                    <a:gd name="T13" fmla="*/ 1 h 3"/>
                    <a:gd name="T14" fmla="*/ 10 w 17"/>
                    <a:gd name="T15" fmla="*/ 1 h 3"/>
                    <a:gd name="T16" fmla="*/ 12 w 17"/>
                    <a:gd name="T17" fmla="*/ 1 h 3"/>
                    <a:gd name="T18" fmla="*/ 14 w 17"/>
                    <a:gd name="T19" fmla="*/ 0 h 3"/>
                    <a:gd name="T20" fmla="*/ 17 w 17"/>
                    <a:gd name="T21" fmla="*/ 0 h 3"/>
                    <a:gd name="T22" fmla="*/ 17 w 17"/>
                    <a:gd name="T23" fmla="*/ 0 h 3"/>
                    <a:gd name="T24" fmla="*/ 17 w 17"/>
                    <a:gd name="T25" fmla="*/ 1 h 3"/>
                    <a:gd name="T26" fmla="*/ 17 w 17"/>
                    <a:gd name="T27" fmla="*/ 3 h 3"/>
                    <a:gd name="T28" fmla="*/ 17 w 17"/>
                    <a:gd name="T29" fmla="*/ 3 h 3"/>
                    <a:gd name="T30" fmla="*/ 14 w 17"/>
                    <a:gd name="T31" fmla="*/ 3 h 3"/>
                    <a:gd name="T32" fmla="*/ 13 w 17"/>
                    <a:gd name="T33" fmla="*/ 3 h 3"/>
                    <a:gd name="T34" fmla="*/ 11 w 17"/>
                    <a:gd name="T35" fmla="*/ 3 h 3"/>
                    <a:gd name="T36" fmla="*/ 9 w 17"/>
                    <a:gd name="T37" fmla="*/ 3 h 3"/>
                    <a:gd name="T38" fmla="*/ 6 w 17"/>
                    <a:gd name="T39" fmla="*/ 3 h 3"/>
                    <a:gd name="T40" fmla="*/ 4 w 17"/>
                    <a:gd name="T41" fmla="*/ 3 h 3"/>
                    <a:gd name="T42" fmla="*/ 3 w 17"/>
                    <a:gd name="T43" fmla="*/ 3 h 3"/>
                    <a:gd name="T44" fmla="*/ 0 w 17"/>
                    <a:gd name="T45" fmla="*/ 3 h 3"/>
                    <a:gd name="T46" fmla="*/ 0 w 17"/>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3">
                      <a:moveTo>
                        <a:pt x="0" y="3"/>
                      </a:moveTo>
                      <a:lnTo>
                        <a:pt x="0" y="1"/>
                      </a:lnTo>
                      <a:lnTo>
                        <a:pt x="0" y="0"/>
                      </a:lnTo>
                      <a:lnTo>
                        <a:pt x="3" y="0"/>
                      </a:lnTo>
                      <a:lnTo>
                        <a:pt x="5" y="1"/>
                      </a:lnTo>
                      <a:lnTo>
                        <a:pt x="6" y="1"/>
                      </a:lnTo>
                      <a:lnTo>
                        <a:pt x="9" y="1"/>
                      </a:lnTo>
                      <a:lnTo>
                        <a:pt x="10" y="1"/>
                      </a:lnTo>
                      <a:lnTo>
                        <a:pt x="12" y="1"/>
                      </a:lnTo>
                      <a:lnTo>
                        <a:pt x="14" y="0"/>
                      </a:lnTo>
                      <a:lnTo>
                        <a:pt x="17" y="0"/>
                      </a:lnTo>
                      <a:lnTo>
                        <a:pt x="17" y="0"/>
                      </a:lnTo>
                      <a:lnTo>
                        <a:pt x="17" y="1"/>
                      </a:lnTo>
                      <a:lnTo>
                        <a:pt x="17" y="3"/>
                      </a:lnTo>
                      <a:lnTo>
                        <a:pt x="17" y="3"/>
                      </a:lnTo>
                      <a:lnTo>
                        <a:pt x="14" y="3"/>
                      </a:lnTo>
                      <a:lnTo>
                        <a:pt x="13" y="3"/>
                      </a:lnTo>
                      <a:lnTo>
                        <a:pt x="11" y="3"/>
                      </a:lnTo>
                      <a:lnTo>
                        <a:pt x="9" y="3"/>
                      </a:lnTo>
                      <a:lnTo>
                        <a:pt x="6" y="3"/>
                      </a:lnTo>
                      <a:lnTo>
                        <a:pt x="4" y="3"/>
                      </a:lnTo>
                      <a:lnTo>
                        <a:pt x="3"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09" name="Freeform 549"/>
                <p:cNvSpPr>
                  <a:spLocks/>
                </p:cNvSpPr>
                <p:nvPr/>
              </p:nvSpPr>
              <p:spPr bwMode="auto">
                <a:xfrm>
                  <a:off x="3311" y="1729"/>
                  <a:ext cx="9" cy="3"/>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3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8 w 9"/>
                    <a:gd name="T27" fmla="*/ 3 h 3"/>
                    <a:gd name="T28" fmla="*/ 8 w 9"/>
                    <a:gd name="T29" fmla="*/ 3 h 3"/>
                    <a:gd name="T30" fmla="*/ 6 w 9"/>
                    <a:gd name="T31" fmla="*/ 3 h 3"/>
                    <a:gd name="T32" fmla="*/ 4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3" y="0"/>
                      </a:lnTo>
                      <a:lnTo>
                        <a:pt x="4" y="0"/>
                      </a:lnTo>
                      <a:lnTo>
                        <a:pt x="6" y="0"/>
                      </a:lnTo>
                      <a:lnTo>
                        <a:pt x="7" y="0"/>
                      </a:lnTo>
                      <a:lnTo>
                        <a:pt x="8" y="0"/>
                      </a:lnTo>
                      <a:lnTo>
                        <a:pt x="8" y="0"/>
                      </a:lnTo>
                      <a:lnTo>
                        <a:pt x="9" y="3"/>
                      </a:lnTo>
                      <a:lnTo>
                        <a:pt x="8" y="3"/>
                      </a:lnTo>
                      <a:lnTo>
                        <a:pt x="8" y="3"/>
                      </a:lnTo>
                      <a:lnTo>
                        <a:pt x="6" y="3"/>
                      </a:lnTo>
                      <a:lnTo>
                        <a:pt x="4"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0" name="Freeform 550"/>
                <p:cNvSpPr>
                  <a:spLocks/>
                </p:cNvSpPr>
                <p:nvPr/>
              </p:nvSpPr>
              <p:spPr bwMode="auto">
                <a:xfrm>
                  <a:off x="3297" y="1729"/>
                  <a:ext cx="10" cy="3"/>
                </a:xfrm>
                <a:custGeom>
                  <a:avLst/>
                  <a:gdLst>
                    <a:gd name="T0" fmla="*/ 0 w 10"/>
                    <a:gd name="T1" fmla="*/ 3 h 3"/>
                    <a:gd name="T2" fmla="*/ 1 w 10"/>
                    <a:gd name="T3" fmla="*/ 0 h 3"/>
                    <a:gd name="T4" fmla="*/ 2 w 10"/>
                    <a:gd name="T5" fmla="*/ 0 h 3"/>
                    <a:gd name="T6" fmla="*/ 3 w 10"/>
                    <a:gd name="T7" fmla="*/ 0 h 3"/>
                    <a:gd name="T8" fmla="*/ 4 w 10"/>
                    <a:gd name="T9" fmla="*/ 0 h 3"/>
                    <a:gd name="T10" fmla="*/ 6 w 10"/>
                    <a:gd name="T11" fmla="*/ 0 h 3"/>
                    <a:gd name="T12" fmla="*/ 6 w 10"/>
                    <a:gd name="T13" fmla="*/ 0 h 3"/>
                    <a:gd name="T14" fmla="*/ 8 w 10"/>
                    <a:gd name="T15" fmla="*/ 0 h 3"/>
                    <a:gd name="T16" fmla="*/ 8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8 w 10"/>
                    <a:gd name="T31" fmla="*/ 3 h 3"/>
                    <a:gd name="T32" fmla="*/ 7 w 10"/>
                    <a:gd name="T33" fmla="*/ 3 h 3"/>
                    <a:gd name="T34" fmla="*/ 6 w 10"/>
                    <a:gd name="T35" fmla="*/ 3 h 3"/>
                    <a:gd name="T36" fmla="*/ 4 w 10"/>
                    <a:gd name="T37" fmla="*/ 3 h 3"/>
                    <a:gd name="T38" fmla="*/ 3 w 10"/>
                    <a:gd name="T39" fmla="*/ 3 h 3"/>
                    <a:gd name="T40" fmla="*/ 2 w 10"/>
                    <a:gd name="T41" fmla="*/ 3 h 3"/>
                    <a:gd name="T42" fmla="*/ 1 w 10"/>
                    <a:gd name="T43" fmla="*/ 3 h 3"/>
                    <a:gd name="T44" fmla="*/ 1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1" y="0"/>
                      </a:lnTo>
                      <a:lnTo>
                        <a:pt x="2" y="0"/>
                      </a:lnTo>
                      <a:lnTo>
                        <a:pt x="3" y="0"/>
                      </a:lnTo>
                      <a:lnTo>
                        <a:pt x="4" y="0"/>
                      </a:lnTo>
                      <a:lnTo>
                        <a:pt x="6" y="0"/>
                      </a:lnTo>
                      <a:lnTo>
                        <a:pt x="6" y="0"/>
                      </a:lnTo>
                      <a:lnTo>
                        <a:pt x="8" y="0"/>
                      </a:lnTo>
                      <a:lnTo>
                        <a:pt x="8" y="0"/>
                      </a:lnTo>
                      <a:lnTo>
                        <a:pt x="9" y="0"/>
                      </a:lnTo>
                      <a:lnTo>
                        <a:pt x="10" y="0"/>
                      </a:lnTo>
                      <a:lnTo>
                        <a:pt x="10" y="3"/>
                      </a:lnTo>
                      <a:lnTo>
                        <a:pt x="10" y="3"/>
                      </a:lnTo>
                      <a:lnTo>
                        <a:pt x="10" y="3"/>
                      </a:lnTo>
                      <a:lnTo>
                        <a:pt x="9" y="3"/>
                      </a:lnTo>
                      <a:lnTo>
                        <a:pt x="8" y="3"/>
                      </a:lnTo>
                      <a:lnTo>
                        <a:pt x="7" y="3"/>
                      </a:lnTo>
                      <a:lnTo>
                        <a:pt x="6" y="3"/>
                      </a:lnTo>
                      <a:lnTo>
                        <a:pt x="4" y="3"/>
                      </a:lnTo>
                      <a:lnTo>
                        <a:pt x="3" y="3"/>
                      </a:lnTo>
                      <a:lnTo>
                        <a:pt x="2"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65511" name="Freeform 551"/>
              <p:cNvSpPr>
                <a:spLocks/>
              </p:cNvSpPr>
              <p:nvPr/>
            </p:nvSpPr>
            <p:spPr bwMode="auto">
              <a:xfrm>
                <a:off x="1649" y="1639"/>
                <a:ext cx="14" cy="6"/>
              </a:xfrm>
              <a:custGeom>
                <a:avLst/>
                <a:gdLst>
                  <a:gd name="T0" fmla="*/ 0 w 9"/>
                  <a:gd name="T1" fmla="*/ 3 h 3"/>
                  <a:gd name="T2" fmla="*/ 1 w 9"/>
                  <a:gd name="T3" fmla="*/ 0 h 3"/>
                  <a:gd name="T4" fmla="*/ 1 w 9"/>
                  <a:gd name="T5" fmla="*/ 0 h 3"/>
                  <a:gd name="T6" fmla="*/ 2 w 9"/>
                  <a:gd name="T7" fmla="*/ 0 h 3"/>
                  <a:gd name="T8" fmla="*/ 4 w 9"/>
                  <a:gd name="T9" fmla="*/ 0 h 3"/>
                  <a:gd name="T10" fmla="*/ 4 w 9"/>
                  <a:gd name="T11" fmla="*/ 0 h 3"/>
                  <a:gd name="T12" fmla="*/ 5 w 9"/>
                  <a:gd name="T13" fmla="*/ 0 h 3"/>
                  <a:gd name="T14" fmla="*/ 6 w 9"/>
                  <a:gd name="T15" fmla="*/ 0 h 3"/>
                  <a:gd name="T16" fmla="*/ 7 w 9"/>
                  <a:gd name="T17" fmla="*/ 0 h 3"/>
                  <a:gd name="T18" fmla="*/ 8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4 w 9"/>
                  <a:gd name="T37" fmla="*/ 3 h 3"/>
                  <a:gd name="T38" fmla="*/ 4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4" y="0"/>
                    </a:lnTo>
                    <a:lnTo>
                      <a:pt x="4" y="0"/>
                    </a:lnTo>
                    <a:lnTo>
                      <a:pt x="5" y="0"/>
                    </a:lnTo>
                    <a:lnTo>
                      <a:pt x="6" y="0"/>
                    </a:lnTo>
                    <a:lnTo>
                      <a:pt x="7" y="0"/>
                    </a:lnTo>
                    <a:lnTo>
                      <a:pt x="8" y="0"/>
                    </a:lnTo>
                    <a:lnTo>
                      <a:pt x="8" y="0"/>
                    </a:lnTo>
                    <a:lnTo>
                      <a:pt x="9" y="0"/>
                    </a:lnTo>
                    <a:lnTo>
                      <a:pt x="9" y="3"/>
                    </a:lnTo>
                    <a:lnTo>
                      <a:pt x="9" y="3"/>
                    </a:lnTo>
                    <a:lnTo>
                      <a:pt x="8" y="3"/>
                    </a:lnTo>
                    <a:lnTo>
                      <a:pt x="7" y="3"/>
                    </a:lnTo>
                    <a:lnTo>
                      <a:pt x="6" y="3"/>
                    </a:lnTo>
                    <a:lnTo>
                      <a:pt x="5" y="3"/>
                    </a:lnTo>
                    <a:lnTo>
                      <a:pt x="4" y="3"/>
                    </a:lnTo>
                    <a:lnTo>
                      <a:pt x="4"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2" name="Freeform 552"/>
              <p:cNvSpPr>
                <a:spLocks/>
              </p:cNvSpPr>
              <p:nvPr/>
            </p:nvSpPr>
            <p:spPr bwMode="auto">
              <a:xfrm>
                <a:off x="1629" y="1639"/>
                <a:ext cx="16" cy="6"/>
              </a:xfrm>
              <a:custGeom>
                <a:avLst/>
                <a:gdLst>
                  <a:gd name="T0" fmla="*/ 0 w 10"/>
                  <a:gd name="T1" fmla="*/ 3 h 3"/>
                  <a:gd name="T2" fmla="*/ 1 w 10"/>
                  <a:gd name="T3" fmla="*/ 0 h 3"/>
                  <a:gd name="T4" fmla="*/ 3 w 10"/>
                  <a:gd name="T5" fmla="*/ 0 h 3"/>
                  <a:gd name="T6" fmla="*/ 4 w 10"/>
                  <a:gd name="T7" fmla="*/ 0 h 3"/>
                  <a:gd name="T8" fmla="*/ 4 w 10"/>
                  <a:gd name="T9" fmla="*/ 0 h 3"/>
                  <a:gd name="T10" fmla="*/ 5 w 10"/>
                  <a:gd name="T11" fmla="*/ 0 h 3"/>
                  <a:gd name="T12" fmla="*/ 6 w 10"/>
                  <a:gd name="T13" fmla="*/ 0 h 3"/>
                  <a:gd name="T14" fmla="*/ 7 w 10"/>
                  <a:gd name="T15" fmla="*/ 0 h 3"/>
                  <a:gd name="T16" fmla="*/ 7 w 10"/>
                  <a:gd name="T17" fmla="*/ 0 h 3"/>
                  <a:gd name="T18" fmla="*/ 8 w 10"/>
                  <a:gd name="T19" fmla="*/ 0 h 3"/>
                  <a:gd name="T20" fmla="*/ 10 w 10"/>
                  <a:gd name="T21" fmla="*/ 0 h 3"/>
                  <a:gd name="T22" fmla="*/ 10 w 10"/>
                  <a:gd name="T23" fmla="*/ 3 h 3"/>
                  <a:gd name="T24" fmla="*/ 10 w 10"/>
                  <a:gd name="T25" fmla="*/ 3 h 3"/>
                  <a:gd name="T26" fmla="*/ 8 w 10"/>
                  <a:gd name="T27" fmla="*/ 3 h 3"/>
                  <a:gd name="T28" fmla="*/ 7 w 10"/>
                  <a:gd name="T29" fmla="*/ 3 h 3"/>
                  <a:gd name="T30" fmla="*/ 6 w 10"/>
                  <a:gd name="T31" fmla="*/ 3 h 3"/>
                  <a:gd name="T32" fmla="*/ 5 w 10"/>
                  <a:gd name="T33" fmla="*/ 3 h 3"/>
                  <a:gd name="T34" fmla="*/ 4 w 10"/>
                  <a:gd name="T35" fmla="*/ 3 h 3"/>
                  <a:gd name="T36" fmla="*/ 3 w 10"/>
                  <a:gd name="T37" fmla="*/ 3 h 3"/>
                  <a:gd name="T38" fmla="*/ 3 w 10"/>
                  <a:gd name="T39" fmla="*/ 3 h 3"/>
                  <a:gd name="T40" fmla="*/ 1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3" y="0"/>
                    </a:lnTo>
                    <a:lnTo>
                      <a:pt x="4" y="0"/>
                    </a:lnTo>
                    <a:lnTo>
                      <a:pt x="4" y="0"/>
                    </a:lnTo>
                    <a:lnTo>
                      <a:pt x="5" y="0"/>
                    </a:lnTo>
                    <a:lnTo>
                      <a:pt x="6" y="0"/>
                    </a:lnTo>
                    <a:lnTo>
                      <a:pt x="7" y="0"/>
                    </a:lnTo>
                    <a:lnTo>
                      <a:pt x="7" y="0"/>
                    </a:lnTo>
                    <a:lnTo>
                      <a:pt x="8" y="0"/>
                    </a:lnTo>
                    <a:lnTo>
                      <a:pt x="10" y="0"/>
                    </a:lnTo>
                    <a:lnTo>
                      <a:pt x="10" y="3"/>
                    </a:lnTo>
                    <a:lnTo>
                      <a:pt x="10" y="3"/>
                    </a:lnTo>
                    <a:lnTo>
                      <a:pt x="8" y="3"/>
                    </a:lnTo>
                    <a:lnTo>
                      <a:pt x="7" y="3"/>
                    </a:lnTo>
                    <a:lnTo>
                      <a:pt x="6" y="3"/>
                    </a:lnTo>
                    <a:lnTo>
                      <a:pt x="5" y="3"/>
                    </a:lnTo>
                    <a:lnTo>
                      <a:pt x="4" y="3"/>
                    </a:lnTo>
                    <a:lnTo>
                      <a:pt x="3" y="3"/>
                    </a:lnTo>
                    <a:lnTo>
                      <a:pt x="3" y="3"/>
                    </a:lnTo>
                    <a:lnTo>
                      <a:pt x="1" y="3"/>
                    </a:lnTo>
                    <a:lnTo>
                      <a:pt x="1"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3" name="Freeform 553"/>
              <p:cNvSpPr>
                <a:spLocks/>
              </p:cNvSpPr>
              <p:nvPr/>
            </p:nvSpPr>
            <p:spPr bwMode="auto">
              <a:xfrm>
                <a:off x="1609" y="1639"/>
                <a:ext cx="17" cy="6"/>
              </a:xfrm>
              <a:custGeom>
                <a:avLst/>
                <a:gdLst>
                  <a:gd name="T0" fmla="*/ 0 w 11"/>
                  <a:gd name="T1" fmla="*/ 3 h 3"/>
                  <a:gd name="T2" fmla="*/ 2 w 11"/>
                  <a:gd name="T3" fmla="*/ 0 h 3"/>
                  <a:gd name="T4" fmla="*/ 2 w 11"/>
                  <a:gd name="T5" fmla="*/ 0 h 3"/>
                  <a:gd name="T6" fmla="*/ 2 w 11"/>
                  <a:gd name="T7" fmla="*/ 0 h 3"/>
                  <a:gd name="T8" fmla="*/ 3 w 11"/>
                  <a:gd name="T9" fmla="*/ 0 h 3"/>
                  <a:gd name="T10" fmla="*/ 4 w 11"/>
                  <a:gd name="T11" fmla="*/ 0 h 3"/>
                  <a:gd name="T12" fmla="*/ 5 w 11"/>
                  <a:gd name="T13" fmla="*/ 0 h 3"/>
                  <a:gd name="T14" fmla="*/ 5 w 11"/>
                  <a:gd name="T15" fmla="*/ 0 h 3"/>
                  <a:gd name="T16" fmla="*/ 6 w 11"/>
                  <a:gd name="T17" fmla="*/ 0 h 3"/>
                  <a:gd name="T18" fmla="*/ 7 w 11"/>
                  <a:gd name="T19" fmla="*/ 0 h 3"/>
                  <a:gd name="T20" fmla="*/ 9 w 11"/>
                  <a:gd name="T21" fmla="*/ 0 h 3"/>
                  <a:gd name="T22" fmla="*/ 10 w 11"/>
                  <a:gd name="T23" fmla="*/ 0 h 3"/>
                  <a:gd name="T24" fmla="*/ 11 w 11"/>
                  <a:gd name="T25" fmla="*/ 3 h 3"/>
                  <a:gd name="T26" fmla="*/ 11 w 11"/>
                  <a:gd name="T27" fmla="*/ 3 h 3"/>
                  <a:gd name="T28" fmla="*/ 11 w 11"/>
                  <a:gd name="T29" fmla="*/ 3 h 3"/>
                  <a:gd name="T30" fmla="*/ 10 w 11"/>
                  <a:gd name="T31" fmla="*/ 3 h 3"/>
                  <a:gd name="T32" fmla="*/ 7 w 11"/>
                  <a:gd name="T33" fmla="*/ 3 h 3"/>
                  <a:gd name="T34" fmla="*/ 7 w 11"/>
                  <a:gd name="T35" fmla="*/ 3 h 3"/>
                  <a:gd name="T36" fmla="*/ 5 w 11"/>
                  <a:gd name="T37" fmla="*/ 3 h 3"/>
                  <a:gd name="T38" fmla="*/ 5 w 11"/>
                  <a:gd name="T39" fmla="*/ 3 h 3"/>
                  <a:gd name="T40" fmla="*/ 4 w 11"/>
                  <a:gd name="T41" fmla="*/ 3 h 3"/>
                  <a:gd name="T42" fmla="*/ 3 w 11"/>
                  <a:gd name="T43" fmla="*/ 3 h 3"/>
                  <a:gd name="T44" fmla="*/ 2 w 11"/>
                  <a:gd name="T45" fmla="*/ 3 h 3"/>
                  <a:gd name="T46" fmla="*/ 0 w 11"/>
                  <a:gd name="T47" fmla="*/ 3 h 3"/>
                  <a:gd name="T48" fmla="*/ 0 w 11"/>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 h="3">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1" y="3"/>
                    </a:lnTo>
                    <a:lnTo>
                      <a:pt x="11" y="3"/>
                    </a:lnTo>
                    <a:lnTo>
                      <a:pt x="11" y="3"/>
                    </a:lnTo>
                    <a:lnTo>
                      <a:pt x="10" y="3"/>
                    </a:lnTo>
                    <a:lnTo>
                      <a:pt x="7" y="3"/>
                    </a:lnTo>
                    <a:lnTo>
                      <a:pt x="7" y="3"/>
                    </a:lnTo>
                    <a:lnTo>
                      <a:pt x="5" y="3"/>
                    </a:lnTo>
                    <a:lnTo>
                      <a:pt x="5" y="3"/>
                    </a:lnTo>
                    <a:lnTo>
                      <a:pt x="4" y="3"/>
                    </a:lnTo>
                    <a:lnTo>
                      <a:pt x="3" y="3"/>
                    </a:lnTo>
                    <a:lnTo>
                      <a:pt x="2"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4" name="Freeform 554"/>
              <p:cNvSpPr>
                <a:spLocks/>
              </p:cNvSpPr>
              <p:nvPr/>
            </p:nvSpPr>
            <p:spPr bwMode="auto">
              <a:xfrm>
                <a:off x="1592" y="1639"/>
                <a:ext cx="14" cy="6"/>
              </a:xfrm>
              <a:custGeom>
                <a:avLst/>
                <a:gdLst>
                  <a:gd name="T0" fmla="*/ 0 w 9"/>
                  <a:gd name="T1" fmla="*/ 3 h 3"/>
                  <a:gd name="T2" fmla="*/ 1 w 9"/>
                  <a:gd name="T3" fmla="*/ 0 h 3"/>
                  <a:gd name="T4" fmla="*/ 1 w 9"/>
                  <a:gd name="T5" fmla="*/ 0 h 3"/>
                  <a:gd name="T6" fmla="*/ 3 w 9"/>
                  <a:gd name="T7" fmla="*/ 0 h 3"/>
                  <a:gd name="T8" fmla="*/ 3 w 9"/>
                  <a:gd name="T9" fmla="*/ 0 h 3"/>
                  <a:gd name="T10" fmla="*/ 4 w 9"/>
                  <a:gd name="T11" fmla="*/ 0 h 3"/>
                  <a:gd name="T12" fmla="*/ 6 w 9"/>
                  <a:gd name="T13" fmla="*/ 0 h 3"/>
                  <a:gd name="T14" fmla="*/ 6 w 9"/>
                  <a:gd name="T15" fmla="*/ 0 h 3"/>
                  <a:gd name="T16" fmla="*/ 7 w 9"/>
                  <a:gd name="T17" fmla="*/ 0 h 3"/>
                  <a:gd name="T18" fmla="*/ 8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5" name="Freeform 555"/>
              <p:cNvSpPr>
                <a:spLocks/>
              </p:cNvSpPr>
              <p:nvPr/>
            </p:nvSpPr>
            <p:spPr bwMode="auto">
              <a:xfrm>
                <a:off x="1572" y="1639"/>
                <a:ext cx="14" cy="6"/>
              </a:xfrm>
              <a:custGeom>
                <a:avLst/>
                <a:gdLst>
                  <a:gd name="T0" fmla="*/ 0 w 9"/>
                  <a:gd name="T1" fmla="*/ 3 h 3"/>
                  <a:gd name="T2" fmla="*/ 0 w 9"/>
                  <a:gd name="T3" fmla="*/ 0 h 3"/>
                  <a:gd name="T4" fmla="*/ 1 w 9"/>
                  <a:gd name="T5" fmla="*/ 0 h 3"/>
                  <a:gd name="T6" fmla="*/ 2 w 9"/>
                  <a:gd name="T7" fmla="*/ 0 h 3"/>
                  <a:gd name="T8" fmla="*/ 3 w 9"/>
                  <a:gd name="T9" fmla="*/ 0 h 3"/>
                  <a:gd name="T10" fmla="*/ 3 w 9"/>
                  <a:gd name="T11" fmla="*/ 0 h 3"/>
                  <a:gd name="T12" fmla="*/ 4 w 9"/>
                  <a:gd name="T13" fmla="*/ 0 h 3"/>
                  <a:gd name="T14" fmla="*/ 6 w 9"/>
                  <a:gd name="T15" fmla="*/ 0 h 3"/>
                  <a:gd name="T16" fmla="*/ 7 w 9"/>
                  <a:gd name="T17" fmla="*/ 0 h 3"/>
                  <a:gd name="T18" fmla="*/ 7 w 9"/>
                  <a:gd name="T19" fmla="*/ 0 h 3"/>
                  <a:gd name="T20" fmla="*/ 8 w 9"/>
                  <a:gd name="T21" fmla="*/ 0 h 3"/>
                  <a:gd name="T22" fmla="*/ 9 w 9"/>
                  <a:gd name="T23" fmla="*/ 3 h 3"/>
                  <a:gd name="T24" fmla="*/ 9 w 9"/>
                  <a:gd name="T25" fmla="*/ 3 h 3"/>
                  <a:gd name="T26" fmla="*/ 8 w 9"/>
                  <a:gd name="T27" fmla="*/ 3 h 3"/>
                  <a:gd name="T28" fmla="*/ 7 w 9"/>
                  <a:gd name="T29" fmla="*/ 3 h 3"/>
                  <a:gd name="T30" fmla="*/ 6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1" y="0"/>
                    </a:lnTo>
                    <a:lnTo>
                      <a:pt x="2" y="0"/>
                    </a:lnTo>
                    <a:lnTo>
                      <a:pt x="3" y="0"/>
                    </a:lnTo>
                    <a:lnTo>
                      <a:pt x="3" y="0"/>
                    </a:lnTo>
                    <a:lnTo>
                      <a:pt x="4" y="0"/>
                    </a:lnTo>
                    <a:lnTo>
                      <a:pt x="6" y="0"/>
                    </a:lnTo>
                    <a:lnTo>
                      <a:pt x="7" y="0"/>
                    </a:lnTo>
                    <a:lnTo>
                      <a:pt x="7" y="0"/>
                    </a:lnTo>
                    <a:lnTo>
                      <a:pt x="8" y="0"/>
                    </a:lnTo>
                    <a:lnTo>
                      <a:pt x="9" y="3"/>
                    </a:lnTo>
                    <a:lnTo>
                      <a:pt x="9" y="3"/>
                    </a:lnTo>
                    <a:lnTo>
                      <a:pt x="8" y="3"/>
                    </a:lnTo>
                    <a:lnTo>
                      <a:pt x="7" y="3"/>
                    </a:lnTo>
                    <a:lnTo>
                      <a:pt x="6" y="3"/>
                    </a:lnTo>
                    <a:lnTo>
                      <a:pt x="4" y="3"/>
                    </a:lnTo>
                    <a:lnTo>
                      <a:pt x="3" y="3"/>
                    </a:lnTo>
                    <a:lnTo>
                      <a:pt x="2" y="3"/>
                    </a:lnTo>
                    <a:lnTo>
                      <a:pt x="1"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6" name="Freeform 556"/>
              <p:cNvSpPr>
                <a:spLocks/>
              </p:cNvSpPr>
              <p:nvPr/>
            </p:nvSpPr>
            <p:spPr bwMode="auto">
              <a:xfrm>
                <a:off x="1551" y="1639"/>
                <a:ext cx="16" cy="6"/>
              </a:xfrm>
              <a:custGeom>
                <a:avLst/>
                <a:gdLst>
                  <a:gd name="T0" fmla="*/ 0 w 10"/>
                  <a:gd name="T1" fmla="*/ 3 h 3"/>
                  <a:gd name="T2" fmla="*/ 0 w 10"/>
                  <a:gd name="T3" fmla="*/ 0 h 3"/>
                  <a:gd name="T4" fmla="*/ 1 w 10"/>
                  <a:gd name="T5" fmla="*/ 0 h 3"/>
                  <a:gd name="T6" fmla="*/ 2 w 10"/>
                  <a:gd name="T7" fmla="*/ 0 h 3"/>
                  <a:gd name="T8" fmla="*/ 3 w 10"/>
                  <a:gd name="T9" fmla="*/ 0 h 3"/>
                  <a:gd name="T10" fmla="*/ 3 w 10"/>
                  <a:gd name="T11" fmla="*/ 0 h 3"/>
                  <a:gd name="T12" fmla="*/ 5 w 10"/>
                  <a:gd name="T13" fmla="*/ 0 h 3"/>
                  <a:gd name="T14" fmla="*/ 6 w 10"/>
                  <a:gd name="T15" fmla="*/ 0 h 3"/>
                  <a:gd name="T16" fmla="*/ 7 w 10"/>
                  <a:gd name="T17" fmla="*/ 0 h 3"/>
                  <a:gd name="T18" fmla="*/ 8 w 10"/>
                  <a:gd name="T19" fmla="*/ 0 h 3"/>
                  <a:gd name="T20" fmla="*/ 8 w 10"/>
                  <a:gd name="T21" fmla="*/ 0 h 3"/>
                  <a:gd name="T22" fmla="*/ 9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5 w 10"/>
                  <a:gd name="T37" fmla="*/ 3 h 3"/>
                  <a:gd name="T38" fmla="*/ 2 w 10"/>
                  <a:gd name="T39" fmla="*/ 3 h 3"/>
                  <a:gd name="T40" fmla="*/ 2 w 10"/>
                  <a:gd name="T41" fmla="*/ 3 h 3"/>
                  <a:gd name="T42" fmla="*/ 0 w 10"/>
                  <a:gd name="T43" fmla="*/ 3 h 3"/>
                  <a:gd name="T44" fmla="*/ 0 w 10"/>
                  <a:gd name="T45" fmla="*/ 3 h 3"/>
                  <a:gd name="T46" fmla="*/ 0 w 10"/>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3"/>
                    </a:moveTo>
                    <a:lnTo>
                      <a:pt x="0" y="0"/>
                    </a:lnTo>
                    <a:lnTo>
                      <a:pt x="1" y="0"/>
                    </a:lnTo>
                    <a:lnTo>
                      <a:pt x="2" y="0"/>
                    </a:lnTo>
                    <a:lnTo>
                      <a:pt x="3" y="0"/>
                    </a:lnTo>
                    <a:lnTo>
                      <a:pt x="3" y="0"/>
                    </a:lnTo>
                    <a:lnTo>
                      <a:pt x="5" y="0"/>
                    </a:lnTo>
                    <a:lnTo>
                      <a:pt x="6" y="0"/>
                    </a:lnTo>
                    <a:lnTo>
                      <a:pt x="7" y="0"/>
                    </a:lnTo>
                    <a:lnTo>
                      <a:pt x="8" y="0"/>
                    </a:lnTo>
                    <a:lnTo>
                      <a:pt x="8" y="0"/>
                    </a:lnTo>
                    <a:lnTo>
                      <a:pt x="9" y="0"/>
                    </a:lnTo>
                    <a:lnTo>
                      <a:pt x="10" y="3"/>
                    </a:lnTo>
                    <a:lnTo>
                      <a:pt x="10" y="3"/>
                    </a:lnTo>
                    <a:lnTo>
                      <a:pt x="8" y="3"/>
                    </a:lnTo>
                    <a:lnTo>
                      <a:pt x="7" y="3"/>
                    </a:lnTo>
                    <a:lnTo>
                      <a:pt x="6" y="3"/>
                    </a:lnTo>
                    <a:lnTo>
                      <a:pt x="5" y="3"/>
                    </a:lnTo>
                    <a:lnTo>
                      <a:pt x="5" y="3"/>
                    </a:lnTo>
                    <a:lnTo>
                      <a:pt x="2"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7" name="Freeform 557"/>
              <p:cNvSpPr>
                <a:spLocks/>
              </p:cNvSpPr>
              <p:nvPr/>
            </p:nvSpPr>
            <p:spPr bwMode="auto">
              <a:xfrm>
                <a:off x="1533" y="1639"/>
                <a:ext cx="15" cy="6"/>
              </a:xfrm>
              <a:custGeom>
                <a:avLst/>
                <a:gdLst>
                  <a:gd name="T0" fmla="*/ 0 w 10"/>
                  <a:gd name="T1" fmla="*/ 3 h 3"/>
                  <a:gd name="T2" fmla="*/ 0 w 10"/>
                  <a:gd name="T3" fmla="*/ 0 h 3"/>
                  <a:gd name="T4" fmla="*/ 1 w 10"/>
                  <a:gd name="T5" fmla="*/ 0 h 3"/>
                  <a:gd name="T6" fmla="*/ 1 w 10"/>
                  <a:gd name="T7" fmla="*/ 0 h 3"/>
                  <a:gd name="T8" fmla="*/ 3 w 10"/>
                  <a:gd name="T9" fmla="*/ 0 h 3"/>
                  <a:gd name="T10" fmla="*/ 4 w 10"/>
                  <a:gd name="T11" fmla="*/ 0 h 3"/>
                  <a:gd name="T12" fmla="*/ 5 w 10"/>
                  <a:gd name="T13" fmla="*/ 0 h 3"/>
                  <a:gd name="T14" fmla="*/ 6 w 10"/>
                  <a:gd name="T15" fmla="*/ 0 h 3"/>
                  <a:gd name="T16" fmla="*/ 6 w 10"/>
                  <a:gd name="T17" fmla="*/ 0 h 3"/>
                  <a:gd name="T18" fmla="*/ 7 w 10"/>
                  <a:gd name="T19" fmla="*/ 0 h 3"/>
                  <a:gd name="T20" fmla="*/ 8 w 10"/>
                  <a:gd name="T21" fmla="*/ 0 h 3"/>
                  <a:gd name="T22" fmla="*/ 8 w 10"/>
                  <a:gd name="T23" fmla="*/ 0 h 3"/>
                  <a:gd name="T24" fmla="*/ 10 w 10"/>
                  <a:gd name="T25" fmla="*/ 3 h 3"/>
                  <a:gd name="T26" fmla="*/ 10 w 10"/>
                  <a:gd name="T27" fmla="*/ 3 h 3"/>
                  <a:gd name="T28" fmla="*/ 8 w 10"/>
                  <a:gd name="T29" fmla="*/ 3 h 3"/>
                  <a:gd name="T30" fmla="*/ 7 w 10"/>
                  <a:gd name="T31" fmla="*/ 3 h 3"/>
                  <a:gd name="T32" fmla="*/ 6 w 10"/>
                  <a:gd name="T33" fmla="*/ 3 h 3"/>
                  <a:gd name="T34" fmla="*/ 5 w 10"/>
                  <a:gd name="T35" fmla="*/ 3 h 3"/>
                  <a:gd name="T36" fmla="*/ 4 w 10"/>
                  <a:gd name="T37" fmla="*/ 3 h 3"/>
                  <a:gd name="T38" fmla="*/ 3 w 10"/>
                  <a:gd name="T39" fmla="*/ 3 h 3"/>
                  <a:gd name="T40" fmla="*/ 1 w 10"/>
                  <a:gd name="T41" fmla="*/ 3 h 3"/>
                  <a:gd name="T42" fmla="*/ 0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0" y="0"/>
                    </a:lnTo>
                    <a:lnTo>
                      <a:pt x="1" y="0"/>
                    </a:lnTo>
                    <a:lnTo>
                      <a:pt x="1" y="0"/>
                    </a:lnTo>
                    <a:lnTo>
                      <a:pt x="3" y="0"/>
                    </a:lnTo>
                    <a:lnTo>
                      <a:pt x="4" y="0"/>
                    </a:lnTo>
                    <a:lnTo>
                      <a:pt x="5" y="0"/>
                    </a:lnTo>
                    <a:lnTo>
                      <a:pt x="6" y="0"/>
                    </a:lnTo>
                    <a:lnTo>
                      <a:pt x="6" y="0"/>
                    </a:lnTo>
                    <a:lnTo>
                      <a:pt x="7" y="0"/>
                    </a:lnTo>
                    <a:lnTo>
                      <a:pt x="8" y="0"/>
                    </a:lnTo>
                    <a:lnTo>
                      <a:pt x="8" y="0"/>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8" name="Freeform 558"/>
              <p:cNvSpPr>
                <a:spLocks/>
              </p:cNvSpPr>
              <p:nvPr/>
            </p:nvSpPr>
            <p:spPr bwMode="auto">
              <a:xfrm>
                <a:off x="1513" y="1639"/>
                <a:ext cx="15" cy="6"/>
              </a:xfrm>
              <a:custGeom>
                <a:avLst/>
                <a:gdLst>
                  <a:gd name="T0" fmla="*/ 0 w 10"/>
                  <a:gd name="T1" fmla="*/ 3 h 3"/>
                  <a:gd name="T2" fmla="*/ 2 w 10"/>
                  <a:gd name="T3" fmla="*/ 0 h 3"/>
                  <a:gd name="T4" fmla="*/ 2 w 10"/>
                  <a:gd name="T5" fmla="*/ 0 h 3"/>
                  <a:gd name="T6" fmla="*/ 3 w 10"/>
                  <a:gd name="T7" fmla="*/ 0 h 3"/>
                  <a:gd name="T8" fmla="*/ 3 w 10"/>
                  <a:gd name="T9" fmla="*/ 0 h 3"/>
                  <a:gd name="T10" fmla="*/ 4 w 10"/>
                  <a:gd name="T11" fmla="*/ 0 h 3"/>
                  <a:gd name="T12" fmla="*/ 5 w 10"/>
                  <a:gd name="T13" fmla="*/ 0 h 3"/>
                  <a:gd name="T14" fmla="*/ 6 w 10"/>
                  <a:gd name="T15" fmla="*/ 0 h 3"/>
                  <a:gd name="T16" fmla="*/ 7 w 10"/>
                  <a:gd name="T17" fmla="*/ 0 h 3"/>
                  <a:gd name="T18" fmla="*/ 9 w 10"/>
                  <a:gd name="T19" fmla="*/ 0 h 3"/>
                  <a:gd name="T20" fmla="*/ 10 w 10"/>
                  <a:gd name="T21" fmla="*/ 0 h 3"/>
                  <a:gd name="T22" fmla="*/ 10 w 10"/>
                  <a:gd name="T23" fmla="*/ 3 h 3"/>
                  <a:gd name="T24" fmla="*/ 10 w 10"/>
                  <a:gd name="T25" fmla="*/ 3 h 3"/>
                  <a:gd name="T26" fmla="*/ 10 w 10"/>
                  <a:gd name="T27" fmla="*/ 3 h 3"/>
                  <a:gd name="T28" fmla="*/ 9 w 10"/>
                  <a:gd name="T29" fmla="*/ 3 h 3"/>
                  <a:gd name="T30" fmla="*/ 7 w 10"/>
                  <a:gd name="T31" fmla="*/ 3 h 3"/>
                  <a:gd name="T32" fmla="*/ 6 w 10"/>
                  <a:gd name="T33" fmla="*/ 3 h 3"/>
                  <a:gd name="T34" fmla="*/ 5 w 10"/>
                  <a:gd name="T35" fmla="*/ 3 h 3"/>
                  <a:gd name="T36" fmla="*/ 5 w 10"/>
                  <a:gd name="T37" fmla="*/ 3 h 3"/>
                  <a:gd name="T38" fmla="*/ 3 w 10"/>
                  <a:gd name="T39" fmla="*/ 3 h 3"/>
                  <a:gd name="T40" fmla="*/ 3 w 10"/>
                  <a:gd name="T41" fmla="*/ 3 h 3"/>
                  <a:gd name="T42" fmla="*/ 2 w 10"/>
                  <a:gd name="T43" fmla="*/ 3 h 3"/>
                  <a:gd name="T44" fmla="*/ 0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2" y="0"/>
                    </a:lnTo>
                    <a:lnTo>
                      <a:pt x="2" y="0"/>
                    </a:lnTo>
                    <a:lnTo>
                      <a:pt x="3" y="0"/>
                    </a:lnTo>
                    <a:lnTo>
                      <a:pt x="3" y="0"/>
                    </a:lnTo>
                    <a:lnTo>
                      <a:pt x="4" y="0"/>
                    </a:lnTo>
                    <a:lnTo>
                      <a:pt x="5" y="0"/>
                    </a:lnTo>
                    <a:lnTo>
                      <a:pt x="6" y="0"/>
                    </a:lnTo>
                    <a:lnTo>
                      <a:pt x="7" y="0"/>
                    </a:lnTo>
                    <a:lnTo>
                      <a:pt x="9" y="0"/>
                    </a:lnTo>
                    <a:lnTo>
                      <a:pt x="10" y="0"/>
                    </a:lnTo>
                    <a:lnTo>
                      <a:pt x="10" y="3"/>
                    </a:lnTo>
                    <a:lnTo>
                      <a:pt x="10" y="3"/>
                    </a:lnTo>
                    <a:lnTo>
                      <a:pt x="10" y="3"/>
                    </a:lnTo>
                    <a:lnTo>
                      <a:pt x="9" y="3"/>
                    </a:lnTo>
                    <a:lnTo>
                      <a:pt x="7" y="3"/>
                    </a:lnTo>
                    <a:lnTo>
                      <a:pt x="6" y="3"/>
                    </a:lnTo>
                    <a:lnTo>
                      <a:pt x="5" y="3"/>
                    </a:lnTo>
                    <a:lnTo>
                      <a:pt x="5" y="3"/>
                    </a:lnTo>
                    <a:lnTo>
                      <a:pt x="3" y="3"/>
                    </a:lnTo>
                    <a:lnTo>
                      <a:pt x="3" y="3"/>
                    </a:lnTo>
                    <a:lnTo>
                      <a:pt x="2" y="3"/>
                    </a:lnTo>
                    <a:lnTo>
                      <a:pt x="0"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19" name="Freeform 559"/>
              <p:cNvSpPr>
                <a:spLocks/>
              </p:cNvSpPr>
              <p:nvPr/>
            </p:nvSpPr>
            <p:spPr bwMode="auto">
              <a:xfrm>
                <a:off x="1495" y="1639"/>
                <a:ext cx="14" cy="6"/>
              </a:xfrm>
              <a:custGeom>
                <a:avLst/>
                <a:gdLst>
                  <a:gd name="T0" fmla="*/ 0 w 9"/>
                  <a:gd name="T1" fmla="*/ 3 h 3"/>
                  <a:gd name="T2" fmla="*/ 0 w 9"/>
                  <a:gd name="T3" fmla="*/ 0 h 3"/>
                  <a:gd name="T4" fmla="*/ 0 w 9"/>
                  <a:gd name="T5" fmla="*/ 0 h 3"/>
                  <a:gd name="T6" fmla="*/ 1 w 9"/>
                  <a:gd name="T7" fmla="*/ 0 h 3"/>
                  <a:gd name="T8" fmla="*/ 2 w 9"/>
                  <a:gd name="T9" fmla="*/ 0 h 3"/>
                  <a:gd name="T10" fmla="*/ 3 w 9"/>
                  <a:gd name="T11" fmla="*/ 0 h 3"/>
                  <a:gd name="T12" fmla="*/ 4 w 9"/>
                  <a:gd name="T13" fmla="*/ 0 h 3"/>
                  <a:gd name="T14" fmla="*/ 4 w 9"/>
                  <a:gd name="T15" fmla="*/ 0 h 3"/>
                  <a:gd name="T16" fmla="*/ 6 w 9"/>
                  <a:gd name="T17" fmla="*/ 0 h 3"/>
                  <a:gd name="T18" fmla="*/ 7 w 9"/>
                  <a:gd name="T19" fmla="*/ 0 h 3"/>
                  <a:gd name="T20" fmla="*/ 8 w 9"/>
                  <a:gd name="T21" fmla="*/ 0 h 3"/>
                  <a:gd name="T22" fmla="*/ 8 w 9"/>
                  <a:gd name="T23" fmla="*/ 0 h 3"/>
                  <a:gd name="T24" fmla="*/ 9 w 9"/>
                  <a:gd name="T25" fmla="*/ 3 h 3"/>
                  <a:gd name="T26" fmla="*/ 9 w 9"/>
                  <a:gd name="T27" fmla="*/ 3 h 3"/>
                  <a:gd name="T28" fmla="*/ 8 w 9"/>
                  <a:gd name="T29" fmla="*/ 3 h 3"/>
                  <a:gd name="T30" fmla="*/ 7 w 9"/>
                  <a:gd name="T31" fmla="*/ 3 h 3"/>
                  <a:gd name="T32" fmla="*/ 6 w 9"/>
                  <a:gd name="T33" fmla="*/ 3 h 3"/>
                  <a:gd name="T34" fmla="*/ 4 w 9"/>
                  <a:gd name="T35" fmla="*/ 3 h 3"/>
                  <a:gd name="T36" fmla="*/ 3 w 9"/>
                  <a:gd name="T37" fmla="*/ 3 h 3"/>
                  <a:gd name="T38" fmla="*/ 2 w 9"/>
                  <a:gd name="T39" fmla="*/ 3 h 3"/>
                  <a:gd name="T40" fmla="*/ 1 w 9"/>
                  <a:gd name="T41" fmla="*/ 3 h 3"/>
                  <a:gd name="T42" fmla="*/ 0 w 9"/>
                  <a:gd name="T43" fmla="*/ 3 h 3"/>
                  <a:gd name="T44" fmla="*/ 0 w 9"/>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3">
                    <a:moveTo>
                      <a:pt x="0" y="3"/>
                    </a:moveTo>
                    <a:lnTo>
                      <a:pt x="0" y="0"/>
                    </a:lnTo>
                    <a:lnTo>
                      <a:pt x="0" y="0"/>
                    </a:lnTo>
                    <a:lnTo>
                      <a:pt x="1" y="0"/>
                    </a:lnTo>
                    <a:lnTo>
                      <a:pt x="2" y="0"/>
                    </a:lnTo>
                    <a:lnTo>
                      <a:pt x="3" y="0"/>
                    </a:lnTo>
                    <a:lnTo>
                      <a:pt x="4" y="0"/>
                    </a:lnTo>
                    <a:lnTo>
                      <a:pt x="4" y="0"/>
                    </a:lnTo>
                    <a:lnTo>
                      <a:pt x="6" y="0"/>
                    </a:lnTo>
                    <a:lnTo>
                      <a:pt x="7" y="0"/>
                    </a:lnTo>
                    <a:lnTo>
                      <a:pt x="8" y="0"/>
                    </a:lnTo>
                    <a:lnTo>
                      <a:pt x="8" y="0"/>
                    </a:lnTo>
                    <a:lnTo>
                      <a:pt x="9" y="3"/>
                    </a:lnTo>
                    <a:lnTo>
                      <a:pt x="9" y="3"/>
                    </a:lnTo>
                    <a:lnTo>
                      <a:pt x="8" y="3"/>
                    </a:lnTo>
                    <a:lnTo>
                      <a:pt x="7" y="3"/>
                    </a:lnTo>
                    <a:lnTo>
                      <a:pt x="6" y="3"/>
                    </a:lnTo>
                    <a:lnTo>
                      <a:pt x="4"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0" name="Freeform 560"/>
              <p:cNvSpPr>
                <a:spLocks/>
              </p:cNvSpPr>
              <p:nvPr/>
            </p:nvSpPr>
            <p:spPr bwMode="auto">
              <a:xfrm>
                <a:off x="1475" y="1639"/>
                <a:ext cx="14" cy="6"/>
              </a:xfrm>
              <a:custGeom>
                <a:avLst/>
                <a:gdLst>
                  <a:gd name="T0" fmla="*/ 0 w 9"/>
                  <a:gd name="T1" fmla="*/ 3 h 3"/>
                  <a:gd name="T2" fmla="*/ 1 w 9"/>
                  <a:gd name="T3" fmla="*/ 0 h 3"/>
                  <a:gd name="T4" fmla="*/ 1 w 9"/>
                  <a:gd name="T5" fmla="*/ 0 h 3"/>
                  <a:gd name="T6" fmla="*/ 2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8 w 9"/>
                  <a:gd name="T23" fmla="*/ 0 h 3"/>
                  <a:gd name="T24" fmla="*/ 9 w 9"/>
                  <a:gd name="T25" fmla="*/ 3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3"/>
                    </a:moveTo>
                    <a:lnTo>
                      <a:pt x="1" y="0"/>
                    </a:lnTo>
                    <a:lnTo>
                      <a:pt x="1" y="0"/>
                    </a:lnTo>
                    <a:lnTo>
                      <a:pt x="2" y="0"/>
                    </a:lnTo>
                    <a:lnTo>
                      <a:pt x="2" y="0"/>
                    </a:lnTo>
                    <a:lnTo>
                      <a:pt x="3" y="0"/>
                    </a:lnTo>
                    <a:lnTo>
                      <a:pt x="5" y="0"/>
                    </a:lnTo>
                    <a:lnTo>
                      <a:pt x="6" y="0"/>
                    </a:lnTo>
                    <a:lnTo>
                      <a:pt x="7" y="0"/>
                    </a:lnTo>
                    <a:lnTo>
                      <a:pt x="7" y="0"/>
                    </a:lnTo>
                    <a:lnTo>
                      <a:pt x="8" y="0"/>
                    </a:lnTo>
                    <a:lnTo>
                      <a:pt x="8" y="0"/>
                    </a:lnTo>
                    <a:lnTo>
                      <a:pt x="9" y="3"/>
                    </a:lnTo>
                    <a:lnTo>
                      <a:pt x="9" y="3"/>
                    </a:lnTo>
                    <a:lnTo>
                      <a:pt x="9" y="3"/>
                    </a:lnTo>
                    <a:lnTo>
                      <a:pt x="8" y="3"/>
                    </a:lnTo>
                    <a:lnTo>
                      <a:pt x="7" y="3"/>
                    </a:lnTo>
                    <a:lnTo>
                      <a:pt x="6" y="3"/>
                    </a:lnTo>
                    <a:lnTo>
                      <a:pt x="5" y="3"/>
                    </a:lnTo>
                    <a:lnTo>
                      <a:pt x="3" y="3"/>
                    </a:lnTo>
                    <a:lnTo>
                      <a:pt x="2" y="3"/>
                    </a:lnTo>
                    <a:lnTo>
                      <a:pt x="1" y="3"/>
                    </a:lnTo>
                    <a:lnTo>
                      <a:pt x="0" y="3"/>
                    </a:lnTo>
                    <a:lnTo>
                      <a:pt x="0" y="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1" name="Freeform 561"/>
              <p:cNvSpPr>
                <a:spLocks/>
              </p:cNvSpPr>
              <p:nvPr/>
            </p:nvSpPr>
            <p:spPr bwMode="auto">
              <a:xfrm>
                <a:off x="1696" y="1653"/>
                <a:ext cx="41" cy="14"/>
              </a:xfrm>
              <a:custGeom>
                <a:avLst/>
                <a:gdLst>
                  <a:gd name="T0" fmla="*/ 3 w 26"/>
                  <a:gd name="T1" fmla="*/ 0 h 7"/>
                  <a:gd name="T2" fmla="*/ 0 w 26"/>
                  <a:gd name="T3" fmla="*/ 7 h 7"/>
                  <a:gd name="T4" fmla="*/ 26 w 26"/>
                  <a:gd name="T5" fmla="*/ 7 h 7"/>
                  <a:gd name="T6" fmla="*/ 24 w 26"/>
                  <a:gd name="T7" fmla="*/ 0 h 7"/>
                  <a:gd name="T8" fmla="*/ 3 w 26"/>
                  <a:gd name="T9" fmla="*/ 0 h 7"/>
                </a:gdLst>
                <a:ahLst/>
                <a:cxnLst>
                  <a:cxn ang="0">
                    <a:pos x="T0" y="T1"/>
                  </a:cxn>
                  <a:cxn ang="0">
                    <a:pos x="T2" y="T3"/>
                  </a:cxn>
                  <a:cxn ang="0">
                    <a:pos x="T4" y="T5"/>
                  </a:cxn>
                  <a:cxn ang="0">
                    <a:pos x="T6" y="T7"/>
                  </a:cxn>
                  <a:cxn ang="0">
                    <a:pos x="T8" y="T9"/>
                  </a:cxn>
                </a:cxnLst>
                <a:rect l="0" t="0" r="r" b="b"/>
                <a:pathLst>
                  <a:path w="26" h="7">
                    <a:moveTo>
                      <a:pt x="3" y="0"/>
                    </a:moveTo>
                    <a:lnTo>
                      <a:pt x="0" y="7"/>
                    </a:lnTo>
                    <a:lnTo>
                      <a:pt x="26" y="7"/>
                    </a:lnTo>
                    <a:lnTo>
                      <a:pt x="24" y="0"/>
                    </a:lnTo>
                    <a:lnTo>
                      <a:pt x="3"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2" name="Freeform 562"/>
              <p:cNvSpPr>
                <a:spLocks/>
              </p:cNvSpPr>
              <p:nvPr/>
            </p:nvSpPr>
            <p:spPr bwMode="auto">
              <a:xfrm>
                <a:off x="1688" y="1663"/>
                <a:ext cx="47" cy="12"/>
              </a:xfrm>
              <a:custGeom>
                <a:avLst/>
                <a:gdLst>
                  <a:gd name="T0" fmla="*/ 2 w 30"/>
                  <a:gd name="T1" fmla="*/ 0 h 6"/>
                  <a:gd name="T2" fmla="*/ 0 w 30"/>
                  <a:gd name="T3" fmla="*/ 6 h 6"/>
                  <a:gd name="T4" fmla="*/ 30 w 30"/>
                  <a:gd name="T5" fmla="*/ 6 h 6"/>
                  <a:gd name="T6" fmla="*/ 29 w 30"/>
                  <a:gd name="T7" fmla="*/ 0 h 6"/>
                  <a:gd name="T8" fmla="*/ 2 w 30"/>
                  <a:gd name="T9" fmla="*/ 0 h 6"/>
                </a:gdLst>
                <a:ahLst/>
                <a:cxnLst>
                  <a:cxn ang="0">
                    <a:pos x="T0" y="T1"/>
                  </a:cxn>
                  <a:cxn ang="0">
                    <a:pos x="T2" y="T3"/>
                  </a:cxn>
                  <a:cxn ang="0">
                    <a:pos x="T4" y="T5"/>
                  </a:cxn>
                  <a:cxn ang="0">
                    <a:pos x="T6" y="T7"/>
                  </a:cxn>
                  <a:cxn ang="0">
                    <a:pos x="T8" y="T9"/>
                  </a:cxn>
                </a:cxnLst>
                <a:rect l="0" t="0" r="r" b="b"/>
                <a:pathLst>
                  <a:path w="30" h="6">
                    <a:moveTo>
                      <a:pt x="2" y="0"/>
                    </a:moveTo>
                    <a:lnTo>
                      <a:pt x="0" y="6"/>
                    </a:lnTo>
                    <a:lnTo>
                      <a:pt x="30" y="6"/>
                    </a:lnTo>
                    <a:lnTo>
                      <a:pt x="2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3" name="Freeform 563"/>
              <p:cNvSpPr>
                <a:spLocks/>
              </p:cNvSpPr>
              <p:nvPr/>
            </p:nvSpPr>
            <p:spPr bwMode="auto">
              <a:xfrm>
                <a:off x="1702" y="1671"/>
                <a:ext cx="33" cy="14"/>
              </a:xfrm>
              <a:custGeom>
                <a:avLst/>
                <a:gdLst>
                  <a:gd name="T0" fmla="*/ 1 w 21"/>
                  <a:gd name="T1" fmla="*/ 0 h 7"/>
                  <a:gd name="T2" fmla="*/ 0 w 21"/>
                  <a:gd name="T3" fmla="*/ 4 h 7"/>
                  <a:gd name="T4" fmla="*/ 0 w 21"/>
                  <a:gd name="T5" fmla="*/ 7 h 7"/>
                  <a:gd name="T6" fmla="*/ 20 w 21"/>
                  <a:gd name="T7" fmla="*/ 7 h 7"/>
                  <a:gd name="T8" fmla="*/ 21 w 21"/>
                  <a:gd name="T9" fmla="*/ 6 h 7"/>
                  <a:gd name="T10" fmla="*/ 20 w 21"/>
                  <a:gd name="T11" fmla="*/ 0 h 7"/>
                  <a:gd name="T12" fmla="*/ 1 w 2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1" h="7">
                    <a:moveTo>
                      <a:pt x="1" y="0"/>
                    </a:moveTo>
                    <a:lnTo>
                      <a:pt x="0" y="4"/>
                    </a:lnTo>
                    <a:lnTo>
                      <a:pt x="0" y="7"/>
                    </a:lnTo>
                    <a:lnTo>
                      <a:pt x="20" y="7"/>
                    </a:lnTo>
                    <a:lnTo>
                      <a:pt x="21" y="6"/>
                    </a:lnTo>
                    <a:lnTo>
                      <a:pt x="20" y="0"/>
                    </a:lnTo>
                    <a:lnTo>
                      <a:pt x="1"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4" name="Freeform 564"/>
              <p:cNvSpPr>
                <a:spLocks/>
              </p:cNvSpPr>
              <p:nvPr/>
            </p:nvSpPr>
            <p:spPr bwMode="auto">
              <a:xfrm>
                <a:off x="1656" y="1671"/>
                <a:ext cx="34" cy="14"/>
              </a:xfrm>
              <a:custGeom>
                <a:avLst/>
                <a:gdLst>
                  <a:gd name="T0" fmla="*/ 2 w 22"/>
                  <a:gd name="T1" fmla="*/ 0 h 7"/>
                  <a:gd name="T2" fmla="*/ 0 w 22"/>
                  <a:gd name="T3" fmla="*/ 7 h 7"/>
                  <a:gd name="T4" fmla="*/ 22 w 22"/>
                  <a:gd name="T5" fmla="*/ 7 h 7"/>
                  <a:gd name="T6" fmla="*/ 22 w 22"/>
                  <a:gd name="T7" fmla="*/ 4 h 7"/>
                  <a:gd name="T8" fmla="*/ 19 w 22"/>
                  <a:gd name="T9" fmla="*/ 0 h 7"/>
                  <a:gd name="T10" fmla="*/ 2 w 22"/>
                  <a:gd name="T11" fmla="*/ 0 h 7"/>
                </a:gdLst>
                <a:ahLst/>
                <a:cxnLst>
                  <a:cxn ang="0">
                    <a:pos x="T0" y="T1"/>
                  </a:cxn>
                  <a:cxn ang="0">
                    <a:pos x="T2" y="T3"/>
                  </a:cxn>
                  <a:cxn ang="0">
                    <a:pos x="T4" y="T5"/>
                  </a:cxn>
                  <a:cxn ang="0">
                    <a:pos x="T6" y="T7"/>
                  </a:cxn>
                  <a:cxn ang="0">
                    <a:pos x="T8" y="T9"/>
                  </a:cxn>
                  <a:cxn ang="0">
                    <a:pos x="T10" y="T11"/>
                  </a:cxn>
                </a:cxnLst>
                <a:rect l="0" t="0" r="r" b="b"/>
                <a:pathLst>
                  <a:path w="22" h="7">
                    <a:moveTo>
                      <a:pt x="2" y="0"/>
                    </a:moveTo>
                    <a:lnTo>
                      <a:pt x="0" y="7"/>
                    </a:lnTo>
                    <a:lnTo>
                      <a:pt x="22" y="7"/>
                    </a:lnTo>
                    <a:lnTo>
                      <a:pt x="22" y="4"/>
                    </a:lnTo>
                    <a:lnTo>
                      <a:pt x="19" y="0"/>
                    </a:lnTo>
                    <a:lnTo>
                      <a:pt x="2"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5" name="Freeform 565"/>
              <p:cNvSpPr>
                <a:spLocks/>
              </p:cNvSpPr>
              <p:nvPr/>
            </p:nvSpPr>
            <p:spPr bwMode="auto">
              <a:xfrm>
                <a:off x="1872" y="1659"/>
                <a:ext cx="14" cy="16"/>
              </a:xfrm>
              <a:custGeom>
                <a:avLst/>
                <a:gdLst>
                  <a:gd name="T0" fmla="*/ 0 w 9"/>
                  <a:gd name="T1" fmla="*/ 7 h 8"/>
                  <a:gd name="T2" fmla="*/ 0 w 9"/>
                  <a:gd name="T3" fmla="*/ 1 h 8"/>
                  <a:gd name="T4" fmla="*/ 0 w 9"/>
                  <a:gd name="T5" fmla="*/ 0 h 8"/>
                  <a:gd name="T6" fmla="*/ 1 w 9"/>
                  <a:gd name="T7" fmla="*/ 0 h 8"/>
                  <a:gd name="T8" fmla="*/ 1 w 9"/>
                  <a:gd name="T9" fmla="*/ 0 h 8"/>
                  <a:gd name="T10" fmla="*/ 3 w 9"/>
                  <a:gd name="T11" fmla="*/ 1 h 8"/>
                  <a:gd name="T12" fmla="*/ 4 w 9"/>
                  <a:gd name="T13" fmla="*/ 1 h 8"/>
                  <a:gd name="T14" fmla="*/ 7 w 9"/>
                  <a:gd name="T15" fmla="*/ 1 h 8"/>
                  <a:gd name="T16" fmla="*/ 8 w 9"/>
                  <a:gd name="T17" fmla="*/ 0 h 8"/>
                  <a:gd name="T18" fmla="*/ 9 w 9"/>
                  <a:gd name="T19" fmla="*/ 0 h 8"/>
                  <a:gd name="T20" fmla="*/ 9 w 9"/>
                  <a:gd name="T21" fmla="*/ 1 h 8"/>
                  <a:gd name="T22" fmla="*/ 9 w 9"/>
                  <a:gd name="T23" fmla="*/ 7 h 8"/>
                  <a:gd name="T24" fmla="*/ 9 w 9"/>
                  <a:gd name="T25" fmla="*/ 8 h 8"/>
                  <a:gd name="T26" fmla="*/ 9 w 9"/>
                  <a:gd name="T27" fmla="*/ 8 h 8"/>
                  <a:gd name="T28" fmla="*/ 8 w 9"/>
                  <a:gd name="T29" fmla="*/ 8 h 8"/>
                  <a:gd name="T30" fmla="*/ 7 w 9"/>
                  <a:gd name="T31" fmla="*/ 8 h 8"/>
                  <a:gd name="T32" fmla="*/ 5 w 9"/>
                  <a:gd name="T33" fmla="*/ 8 h 8"/>
                  <a:gd name="T34" fmla="*/ 4 w 9"/>
                  <a:gd name="T35" fmla="*/ 8 h 8"/>
                  <a:gd name="T36" fmla="*/ 4 w 9"/>
                  <a:gd name="T37" fmla="*/ 8 h 8"/>
                  <a:gd name="T38" fmla="*/ 2 w 9"/>
                  <a:gd name="T39" fmla="*/ 8 h 8"/>
                  <a:gd name="T40" fmla="*/ 2 w 9"/>
                  <a:gd name="T41" fmla="*/ 8 h 8"/>
                  <a:gd name="T42" fmla="*/ 0 w 9"/>
                  <a:gd name="T43" fmla="*/ 8 h 8"/>
                  <a:gd name="T44" fmla="*/ 0 w 9"/>
                  <a:gd name="T4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8">
                    <a:moveTo>
                      <a:pt x="0" y="7"/>
                    </a:moveTo>
                    <a:lnTo>
                      <a:pt x="0" y="1"/>
                    </a:lnTo>
                    <a:lnTo>
                      <a:pt x="0" y="0"/>
                    </a:lnTo>
                    <a:lnTo>
                      <a:pt x="1" y="0"/>
                    </a:lnTo>
                    <a:lnTo>
                      <a:pt x="1" y="0"/>
                    </a:lnTo>
                    <a:lnTo>
                      <a:pt x="3" y="1"/>
                    </a:lnTo>
                    <a:lnTo>
                      <a:pt x="4" y="1"/>
                    </a:lnTo>
                    <a:lnTo>
                      <a:pt x="7" y="1"/>
                    </a:lnTo>
                    <a:lnTo>
                      <a:pt x="8" y="0"/>
                    </a:lnTo>
                    <a:lnTo>
                      <a:pt x="9" y="0"/>
                    </a:lnTo>
                    <a:lnTo>
                      <a:pt x="9" y="1"/>
                    </a:lnTo>
                    <a:lnTo>
                      <a:pt x="9" y="7"/>
                    </a:lnTo>
                    <a:lnTo>
                      <a:pt x="9" y="8"/>
                    </a:lnTo>
                    <a:lnTo>
                      <a:pt x="9" y="8"/>
                    </a:lnTo>
                    <a:lnTo>
                      <a:pt x="8" y="8"/>
                    </a:lnTo>
                    <a:lnTo>
                      <a:pt x="7" y="8"/>
                    </a:lnTo>
                    <a:lnTo>
                      <a:pt x="5" y="8"/>
                    </a:lnTo>
                    <a:lnTo>
                      <a:pt x="4" y="8"/>
                    </a:lnTo>
                    <a:lnTo>
                      <a:pt x="4" y="8"/>
                    </a:lnTo>
                    <a:lnTo>
                      <a:pt x="2" y="8"/>
                    </a:lnTo>
                    <a:lnTo>
                      <a:pt x="2" y="8"/>
                    </a:lnTo>
                    <a:lnTo>
                      <a:pt x="0" y="8"/>
                    </a:lnTo>
                    <a:lnTo>
                      <a:pt x="0" y="7"/>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6" name="Freeform 566"/>
              <p:cNvSpPr>
                <a:spLocks/>
              </p:cNvSpPr>
              <p:nvPr/>
            </p:nvSpPr>
            <p:spPr bwMode="auto">
              <a:xfrm>
                <a:off x="1872" y="1643"/>
                <a:ext cx="14" cy="12"/>
              </a:xfrm>
              <a:custGeom>
                <a:avLst/>
                <a:gdLst>
                  <a:gd name="T0" fmla="*/ 0 w 9"/>
                  <a:gd name="T1" fmla="*/ 6 h 6"/>
                  <a:gd name="T2" fmla="*/ 0 w 9"/>
                  <a:gd name="T3" fmla="*/ 0 h 6"/>
                  <a:gd name="T4" fmla="*/ 1 w 9"/>
                  <a:gd name="T5" fmla="*/ 0 h 6"/>
                  <a:gd name="T6" fmla="*/ 1 w 9"/>
                  <a:gd name="T7" fmla="*/ 0 h 6"/>
                  <a:gd name="T8" fmla="*/ 3 w 9"/>
                  <a:gd name="T9" fmla="*/ 0 h 6"/>
                  <a:gd name="T10" fmla="*/ 4 w 9"/>
                  <a:gd name="T11" fmla="*/ 0 h 6"/>
                  <a:gd name="T12" fmla="*/ 7 w 9"/>
                  <a:gd name="T13" fmla="*/ 0 h 6"/>
                  <a:gd name="T14" fmla="*/ 8 w 9"/>
                  <a:gd name="T15" fmla="*/ 0 h 6"/>
                  <a:gd name="T16" fmla="*/ 9 w 9"/>
                  <a:gd name="T17" fmla="*/ 0 h 6"/>
                  <a:gd name="T18" fmla="*/ 9 w 9"/>
                  <a:gd name="T19" fmla="*/ 6 h 6"/>
                  <a:gd name="T20" fmla="*/ 9 w 9"/>
                  <a:gd name="T21" fmla="*/ 6 h 6"/>
                  <a:gd name="T22" fmla="*/ 9 w 9"/>
                  <a:gd name="T23" fmla="*/ 6 h 6"/>
                  <a:gd name="T24" fmla="*/ 8 w 9"/>
                  <a:gd name="T25" fmla="*/ 6 h 6"/>
                  <a:gd name="T26" fmla="*/ 7 w 9"/>
                  <a:gd name="T27" fmla="*/ 6 h 6"/>
                  <a:gd name="T28" fmla="*/ 5 w 9"/>
                  <a:gd name="T29" fmla="*/ 6 h 6"/>
                  <a:gd name="T30" fmla="*/ 4 w 9"/>
                  <a:gd name="T31" fmla="*/ 6 h 6"/>
                  <a:gd name="T32" fmla="*/ 4 w 9"/>
                  <a:gd name="T33" fmla="*/ 6 h 6"/>
                  <a:gd name="T34" fmla="*/ 2 w 9"/>
                  <a:gd name="T35" fmla="*/ 6 h 6"/>
                  <a:gd name="T36" fmla="*/ 2 w 9"/>
                  <a:gd name="T37" fmla="*/ 6 h 6"/>
                  <a:gd name="T38" fmla="*/ 0 w 9"/>
                  <a:gd name="T39" fmla="*/ 6 h 6"/>
                  <a:gd name="T40" fmla="*/ 0 w 9"/>
                  <a:gd name="T41" fmla="*/ 6 h 6"/>
                  <a:gd name="T42" fmla="*/ 0 w 9"/>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0" y="6"/>
                    </a:moveTo>
                    <a:lnTo>
                      <a:pt x="0" y="0"/>
                    </a:lnTo>
                    <a:lnTo>
                      <a:pt x="1" y="0"/>
                    </a:lnTo>
                    <a:lnTo>
                      <a:pt x="1" y="0"/>
                    </a:lnTo>
                    <a:lnTo>
                      <a:pt x="3" y="0"/>
                    </a:lnTo>
                    <a:lnTo>
                      <a:pt x="4" y="0"/>
                    </a:lnTo>
                    <a:lnTo>
                      <a:pt x="7" y="0"/>
                    </a:lnTo>
                    <a:lnTo>
                      <a:pt x="8" y="0"/>
                    </a:lnTo>
                    <a:lnTo>
                      <a:pt x="9" y="0"/>
                    </a:lnTo>
                    <a:lnTo>
                      <a:pt x="9" y="6"/>
                    </a:lnTo>
                    <a:lnTo>
                      <a:pt x="9" y="6"/>
                    </a:lnTo>
                    <a:lnTo>
                      <a:pt x="9" y="6"/>
                    </a:lnTo>
                    <a:lnTo>
                      <a:pt x="8" y="6"/>
                    </a:lnTo>
                    <a:lnTo>
                      <a:pt x="7" y="6"/>
                    </a:lnTo>
                    <a:lnTo>
                      <a:pt x="5" y="6"/>
                    </a:lnTo>
                    <a:lnTo>
                      <a:pt x="4" y="6"/>
                    </a:lnTo>
                    <a:lnTo>
                      <a:pt x="4" y="6"/>
                    </a:lnTo>
                    <a:lnTo>
                      <a:pt x="2" y="6"/>
                    </a:lnTo>
                    <a:lnTo>
                      <a:pt x="2" y="6"/>
                    </a:lnTo>
                    <a:lnTo>
                      <a:pt x="0" y="6"/>
                    </a:lnTo>
                    <a:lnTo>
                      <a:pt x="0" y="6"/>
                    </a:lnTo>
                    <a:lnTo>
                      <a:pt x="0" y="6"/>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7" name="Freeform 567"/>
              <p:cNvSpPr>
                <a:spLocks/>
              </p:cNvSpPr>
              <p:nvPr/>
            </p:nvSpPr>
            <p:spPr bwMode="auto">
              <a:xfrm>
                <a:off x="1872" y="1633"/>
                <a:ext cx="14" cy="6"/>
              </a:xfrm>
              <a:custGeom>
                <a:avLst/>
                <a:gdLst>
                  <a:gd name="T0" fmla="*/ 0 w 9"/>
                  <a:gd name="T1" fmla="*/ 3 h 3"/>
                  <a:gd name="T2" fmla="*/ 0 w 9"/>
                  <a:gd name="T3" fmla="*/ 1 h 3"/>
                  <a:gd name="T4" fmla="*/ 0 w 9"/>
                  <a:gd name="T5" fmla="*/ 0 h 3"/>
                  <a:gd name="T6" fmla="*/ 1 w 9"/>
                  <a:gd name="T7" fmla="*/ 0 h 3"/>
                  <a:gd name="T8" fmla="*/ 2 w 9"/>
                  <a:gd name="T9" fmla="*/ 0 h 3"/>
                  <a:gd name="T10" fmla="*/ 3 w 9"/>
                  <a:gd name="T11" fmla="*/ 1 h 3"/>
                  <a:gd name="T12" fmla="*/ 3 w 9"/>
                  <a:gd name="T13" fmla="*/ 1 h 3"/>
                  <a:gd name="T14" fmla="*/ 4 w 9"/>
                  <a:gd name="T15" fmla="*/ 1 h 3"/>
                  <a:gd name="T16" fmla="*/ 5 w 9"/>
                  <a:gd name="T17" fmla="*/ 1 h 3"/>
                  <a:gd name="T18" fmla="*/ 7 w 9"/>
                  <a:gd name="T19" fmla="*/ 1 h 3"/>
                  <a:gd name="T20" fmla="*/ 7 w 9"/>
                  <a:gd name="T21" fmla="*/ 0 h 3"/>
                  <a:gd name="T22" fmla="*/ 8 w 9"/>
                  <a:gd name="T23" fmla="*/ 0 h 3"/>
                  <a:gd name="T24" fmla="*/ 9 w 9"/>
                  <a:gd name="T25" fmla="*/ 0 h 3"/>
                  <a:gd name="T26" fmla="*/ 9 w 9"/>
                  <a:gd name="T27" fmla="*/ 1 h 3"/>
                  <a:gd name="T28" fmla="*/ 9 w 9"/>
                  <a:gd name="T29" fmla="*/ 3 h 3"/>
                  <a:gd name="T30" fmla="*/ 9 w 9"/>
                  <a:gd name="T31" fmla="*/ 3 h 3"/>
                  <a:gd name="T32" fmla="*/ 8 w 9"/>
                  <a:gd name="T33" fmla="*/ 3 h 3"/>
                  <a:gd name="T34" fmla="*/ 7 w 9"/>
                  <a:gd name="T35" fmla="*/ 3 h 3"/>
                  <a:gd name="T36" fmla="*/ 5 w 9"/>
                  <a:gd name="T37" fmla="*/ 3 h 3"/>
                  <a:gd name="T38" fmla="*/ 4 w 9"/>
                  <a:gd name="T39" fmla="*/ 3 h 3"/>
                  <a:gd name="T40" fmla="*/ 3 w 9"/>
                  <a:gd name="T41" fmla="*/ 3 h 3"/>
                  <a:gd name="T42" fmla="*/ 2 w 9"/>
                  <a:gd name="T43" fmla="*/ 3 h 3"/>
                  <a:gd name="T44" fmla="*/ 1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0"/>
                    </a:lnTo>
                    <a:lnTo>
                      <a:pt x="3" y="1"/>
                    </a:lnTo>
                    <a:lnTo>
                      <a:pt x="3" y="1"/>
                    </a:lnTo>
                    <a:lnTo>
                      <a:pt x="4" y="1"/>
                    </a:lnTo>
                    <a:lnTo>
                      <a:pt x="5" y="1"/>
                    </a:lnTo>
                    <a:lnTo>
                      <a:pt x="7" y="1"/>
                    </a:lnTo>
                    <a:lnTo>
                      <a:pt x="7" y="0"/>
                    </a:lnTo>
                    <a:lnTo>
                      <a:pt x="8" y="0"/>
                    </a:lnTo>
                    <a:lnTo>
                      <a:pt x="9" y="0"/>
                    </a:lnTo>
                    <a:lnTo>
                      <a:pt x="9" y="1"/>
                    </a:lnTo>
                    <a:lnTo>
                      <a:pt x="9" y="3"/>
                    </a:lnTo>
                    <a:lnTo>
                      <a:pt x="9"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8" name="Freeform 568"/>
              <p:cNvSpPr>
                <a:spLocks/>
              </p:cNvSpPr>
              <p:nvPr/>
            </p:nvSpPr>
            <p:spPr bwMode="auto">
              <a:xfrm>
                <a:off x="1853" y="1633"/>
                <a:ext cx="14" cy="6"/>
              </a:xfrm>
              <a:custGeom>
                <a:avLst/>
                <a:gdLst>
                  <a:gd name="T0" fmla="*/ 0 w 9"/>
                  <a:gd name="T1" fmla="*/ 3 h 3"/>
                  <a:gd name="T2" fmla="*/ 0 w 9"/>
                  <a:gd name="T3" fmla="*/ 1 h 3"/>
                  <a:gd name="T4" fmla="*/ 0 w 9"/>
                  <a:gd name="T5" fmla="*/ 0 h 3"/>
                  <a:gd name="T6" fmla="*/ 0 w 9"/>
                  <a:gd name="T7" fmla="*/ 0 h 3"/>
                  <a:gd name="T8" fmla="*/ 1 w 9"/>
                  <a:gd name="T9" fmla="*/ 0 h 3"/>
                  <a:gd name="T10" fmla="*/ 2 w 9"/>
                  <a:gd name="T11" fmla="*/ 1 h 3"/>
                  <a:gd name="T12" fmla="*/ 3 w 9"/>
                  <a:gd name="T13" fmla="*/ 1 h 3"/>
                  <a:gd name="T14" fmla="*/ 5 w 9"/>
                  <a:gd name="T15" fmla="*/ 1 h 3"/>
                  <a:gd name="T16" fmla="*/ 5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3 w 9"/>
                  <a:gd name="T43" fmla="*/ 3 h 3"/>
                  <a:gd name="T44" fmla="*/ 2 w 9"/>
                  <a:gd name="T45" fmla="*/ 3 h 3"/>
                  <a:gd name="T46" fmla="*/ 1 w 9"/>
                  <a:gd name="T47" fmla="*/ 3 h 3"/>
                  <a:gd name="T48" fmla="*/ 0 w 9"/>
                  <a:gd name="T49" fmla="*/ 3 h 3"/>
                  <a:gd name="T50" fmla="*/ 0 w 9"/>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3">
                    <a:moveTo>
                      <a:pt x="0" y="3"/>
                    </a:moveTo>
                    <a:lnTo>
                      <a:pt x="0" y="1"/>
                    </a:lnTo>
                    <a:lnTo>
                      <a:pt x="0" y="0"/>
                    </a:lnTo>
                    <a:lnTo>
                      <a:pt x="0" y="0"/>
                    </a:lnTo>
                    <a:lnTo>
                      <a:pt x="1" y="0"/>
                    </a:lnTo>
                    <a:lnTo>
                      <a:pt x="2" y="1"/>
                    </a:lnTo>
                    <a:lnTo>
                      <a:pt x="3" y="1"/>
                    </a:lnTo>
                    <a:lnTo>
                      <a:pt x="5" y="1"/>
                    </a:lnTo>
                    <a:lnTo>
                      <a:pt x="5"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29" name="Freeform 569"/>
              <p:cNvSpPr>
                <a:spLocks/>
              </p:cNvSpPr>
              <p:nvPr/>
            </p:nvSpPr>
            <p:spPr bwMode="auto">
              <a:xfrm>
                <a:off x="1833" y="1633"/>
                <a:ext cx="14" cy="6"/>
              </a:xfrm>
              <a:custGeom>
                <a:avLst/>
                <a:gdLst>
                  <a:gd name="T0" fmla="*/ 0 w 9"/>
                  <a:gd name="T1" fmla="*/ 3 h 3"/>
                  <a:gd name="T2" fmla="*/ 0 w 9"/>
                  <a:gd name="T3" fmla="*/ 1 h 3"/>
                  <a:gd name="T4" fmla="*/ 0 w 9"/>
                  <a:gd name="T5" fmla="*/ 0 h 3"/>
                  <a:gd name="T6" fmla="*/ 1 w 9"/>
                  <a:gd name="T7" fmla="*/ 0 h 3"/>
                  <a:gd name="T8" fmla="*/ 1 w 9"/>
                  <a:gd name="T9" fmla="*/ 0 h 3"/>
                  <a:gd name="T10" fmla="*/ 2 w 9"/>
                  <a:gd name="T11" fmla="*/ 1 h 3"/>
                  <a:gd name="T12" fmla="*/ 4 w 9"/>
                  <a:gd name="T13" fmla="*/ 1 h 3"/>
                  <a:gd name="T14" fmla="*/ 4 w 9"/>
                  <a:gd name="T15" fmla="*/ 1 h 3"/>
                  <a:gd name="T16" fmla="*/ 6 w 9"/>
                  <a:gd name="T17" fmla="*/ 1 h 3"/>
                  <a:gd name="T18" fmla="*/ 6 w 9"/>
                  <a:gd name="T19" fmla="*/ 1 h 3"/>
                  <a:gd name="T20" fmla="*/ 7 w 9"/>
                  <a:gd name="T21" fmla="*/ 0 h 3"/>
                  <a:gd name="T22" fmla="*/ 8 w 9"/>
                  <a:gd name="T23" fmla="*/ 0 h 3"/>
                  <a:gd name="T24" fmla="*/ 8 w 9"/>
                  <a:gd name="T25" fmla="*/ 0 h 3"/>
                  <a:gd name="T26" fmla="*/ 8 w 9"/>
                  <a:gd name="T27" fmla="*/ 1 h 3"/>
                  <a:gd name="T28" fmla="*/ 9 w 9"/>
                  <a:gd name="T29" fmla="*/ 3 h 3"/>
                  <a:gd name="T30" fmla="*/ 9 w 9"/>
                  <a:gd name="T31" fmla="*/ 3 h 3"/>
                  <a:gd name="T32" fmla="*/ 8 w 9"/>
                  <a:gd name="T33" fmla="*/ 3 h 3"/>
                  <a:gd name="T34" fmla="*/ 8 w 9"/>
                  <a:gd name="T35" fmla="*/ 3 h 3"/>
                  <a:gd name="T36" fmla="*/ 7 w 9"/>
                  <a:gd name="T37" fmla="*/ 3 h 3"/>
                  <a:gd name="T38" fmla="*/ 6 w 9"/>
                  <a:gd name="T39" fmla="*/ 3 h 3"/>
                  <a:gd name="T40" fmla="*/ 5 w 9"/>
                  <a:gd name="T41" fmla="*/ 3 h 3"/>
                  <a:gd name="T42" fmla="*/ 4 w 9"/>
                  <a:gd name="T43" fmla="*/ 3 h 3"/>
                  <a:gd name="T44" fmla="*/ 2 w 9"/>
                  <a:gd name="T45" fmla="*/ 3 h 3"/>
                  <a:gd name="T46" fmla="*/ 1 w 9"/>
                  <a:gd name="T47" fmla="*/ 3 h 3"/>
                  <a:gd name="T48" fmla="*/ 0 w 9"/>
                  <a:gd name="T49" fmla="*/ 3 h 3"/>
                  <a:gd name="T50" fmla="*/ 0 w 9"/>
                  <a:gd name="T51" fmla="*/ 3 h 3"/>
                  <a:gd name="T52" fmla="*/ 0 w 9"/>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3">
                    <a:moveTo>
                      <a:pt x="0" y="3"/>
                    </a:moveTo>
                    <a:lnTo>
                      <a:pt x="0" y="1"/>
                    </a:lnTo>
                    <a:lnTo>
                      <a:pt x="0" y="0"/>
                    </a:lnTo>
                    <a:lnTo>
                      <a:pt x="1" y="0"/>
                    </a:lnTo>
                    <a:lnTo>
                      <a:pt x="1" y="0"/>
                    </a:lnTo>
                    <a:lnTo>
                      <a:pt x="2" y="1"/>
                    </a:lnTo>
                    <a:lnTo>
                      <a:pt x="4" y="1"/>
                    </a:lnTo>
                    <a:lnTo>
                      <a:pt x="4" y="1"/>
                    </a:lnTo>
                    <a:lnTo>
                      <a:pt x="6" y="1"/>
                    </a:lnTo>
                    <a:lnTo>
                      <a:pt x="6" y="1"/>
                    </a:lnTo>
                    <a:lnTo>
                      <a:pt x="7" y="0"/>
                    </a:lnTo>
                    <a:lnTo>
                      <a:pt x="8" y="0"/>
                    </a:lnTo>
                    <a:lnTo>
                      <a:pt x="8" y="0"/>
                    </a:lnTo>
                    <a:lnTo>
                      <a:pt x="8" y="1"/>
                    </a:lnTo>
                    <a:lnTo>
                      <a:pt x="9" y="3"/>
                    </a:lnTo>
                    <a:lnTo>
                      <a:pt x="9" y="3"/>
                    </a:lnTo>
                    <a:lnTo>
                      <a:pt x="8" y="3"/>
                    </a:lnTo>
                    <a:lnTo>
                      <a:pt x="8" y="3"/>
                    </a:lnTo>
                    <a:lnTo>
                      <a:pt x="7" y="3"/>
                    </a:lnTo>
                    <a:lnTo>
                      <a:pt x="6" y="3"/>
                    </a:lnTo>
                    <a:lnTo>
                      <a:pt x="5" y="3"/>
                    </a:lnTo>
                    <a:lnTo>
                      <a:pt x="4"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0" name="Freeform 570"/>
              <p:cNvSpPr>
                <a:spLocks/>
              </p:cNvSpPr>
              <p:nvPr/>
            </p:nvSpPr>
            <p:spPr bwMode="auto">
              <a:xfrm>
                <a:off x="1813" y="1633"/>
                <a:ext cx="15" cy="6"/>
              </a:xfrm>
              <a:custGeom>
                <a:avLst/>
                <a:gdLst>
                  <a:gd name="T0" fmla="*/ 0 w 10"/>
                  <a:gd name="T1" fmla="*/ 3 h 3"/>
                  <a:gd name="T2" fmla="*/ 0 w 10"/>
                  <a:gd name="T3" fmla="*/ 1 h 3"/>
                  <a:gd name="T4" fmla="*/ 0 w 10"/>
                  <a:gd name="T5" fmla="*/ 0 h 3"/>
                  <a:gd name="T6" fmla="*/ 1 w 10"/>
                  <a:gd name="T7" fmla="*/ 0 h 3"/>
                  <a:gd name="T8" fmla="*/ 1 w 10"/>
                  <a:gd name="T9" fmla="*/ 0 h 3"/>
                  <a:gd name="T10" fmla="*/ 4 w 10"/>
                  <a:gd name="T11" fmla="*/ 1 h 3"/>
                  <a:gd name="T12" fmla="*/ 4 w 10"/>
                  <a:gd name="T13" fmla="*/ 1 h 3"/>
                  <a:gd name="T14" fmla="*/ 5 w 10"/>
                  <a:gd name="T15" fmla="*/ 1 h 3"/>
                  <a:gd name="T16" fmla="*/ 6 w 10"/>
                  <a:gd name="T17" fmla="*/ 1 h 3"/>
                  <a:gd name="T18" fmla="*/ 7 w 10"/>
                  <a:gd name="T19" fmla="*/ 1 h 3"/>
                  <a:gd name="T20" fmla="*/ 7 w 10"/>
                  <a:gd name="T21" fmla="*/ 0 h 3"/>
                  <a:gd name="T22" fmla="*/ 8 w 10"/>
                  <a:gd name="T23" fmla="*/ 0 h 3"/>
                  <a:gd name="T24" fmla="*/ 8 w 10"/>
                  <a:gd name="T25" fmla="*/ 0 h 3"/>
                  <a:gd name="T26" fmla="*/ 8 w 10"/>
                  <a:gd name="T27" fmla="*/ 1 h 3"/>
                  <a:gd name="T28" fmla="*/ 10 w 10"/>
                  <a:gd name="T29" fmla="*/ 3 h 3"/>
                  <a:gd name="T30" fmla="*/ 10 w 10"/>
                  <a:gd name="T31" fmla="*/ 3 h 3"/>
                  <a:gd name="T32" fmla="*/ 8 w 10"/>
                  <a:gd name="T33" fmla="*/ 3 h 3"/>
                  <a:gd name="T34" fmla="*/ 7 w 10"/>
                  <a:gd name="T35" fmla="*/ 3 h 3"/>
                  <a:gd name="T36" fmla="*/ 6 w 10"/>
                  <a:gd name="T37" fmla="*/ 3 h 3"/>
                  <a:gd name="T38" fmla="*/ 5 w 10"/>
                  <a:gd name="T39" fmla="*/ 3 h 3"/>
                  <a:gd name="T40" fmla="*/ 4 w 10"/>
                  <a:gd name="T41" fmla="*/ 3 h 3"/>
                  <a:gd name="T42" fmla="*/ 3 w 10"/>
                  <a:gd name="T43" fmla="*/ 3 h 3"/>
                  <a:gd name="T44" fmla="*/ 1 w 10"/>
                  <a:gd name="T45" fmla="*/ 3 h 3"/>
                  <a:gd name="T46" fmla="*/ 0 w 10"/>
                  <a:gd name="T47" fmla="*/ 3 h 3"/>
                  <a:gd name="T48" fmla="*/ 0 w 10"/>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3">
                    <a:moveTo>
                      <a:pt x="0" y="3"/>
                    </a:moveTo>
                    <a:lnTo>
                      <a:pt x="0" y="1"/>
                    </a:lnTo>
                    <a:lnTo>
                      <a:pt x="0" y="0"/>
                    </a:lnTo>
                    <a:lnTo>
                      <a:pt x="1" y="0"/>
                    </a:lnTo>
                    <a:lnTo>
                      <a:pt x="1" y="0"/>
                    </a:lnTo>
                    <a:lnTo>
                      <a:pt x="4" y="1"/>
                    </a:lnTo>
                    <a:lnTo>
                      <a:pt x="4" y="1"/>
                    </a:lnTo>
                    <a:lnTo>
                      <a:pt x="5" y="1"/>
                    </a:lnTo>
                    <a:lnTo>
                      <a:pt x="6" y="1"/>
                    </a:lnTo>
                    <a:lnTo>
                      <a:pt x="7" y="1"/>
                    </a:lnTo>
                    <a:lnTo>
                      <a:pt x="7" y="0"/>
                    </a:lnTo>
                    <a:lnTo>
                      <a:pt x="8" y="0"/>
                    </a:lnTo>
                    <a:lnTo>
                      <a:pt x="8" y="0"/>
                    </a:lnTo>
                    <a:lnTo>
                      <a:pt x="8" y="1"/>
                    </a:lnTo>
                    <a:lnTo>
                      <a:pt x="10" y="3"/>
                    </a:lnTo>
                    <a:lnTo>
                      <a:pt x="10" y="3"/>
                    </a:lnTo>
                    <a:lnTo>
                      <a:pt x="8" y="3"/>
                    </a:lnTo>
                    <a:lnTo>
                      <a:pt x="7" y="3"/>
                    </a:lnTo>
                    <a:lnTo>
                      <a:pt x="6" y="3"/>
                    </a:lnTo>
                    <a:lnTo>
                      <a:pt x="5" y="3"/>
                    </a:lnTo>
                    <a:lnTo>
                      <a:pt x="4" y="3"/>
                    </a:lnTo>
                    <a:lnTo>
                      <a:pt x="3"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1" name="Freeform 571"/>
              <p:cNvSpPr>
                <a:spLocks/>
              </p:cNvSpPr>
              <p:nvPr/>
            </p:nvSpPr>
            <p:spPr bwMode="auto">
              <a:xfrm>
                <a:off x="1782" y="1606"/>
                <a:ext cx="15" cy="7"/>
              </a:xfrm>
              <a:custGeom>
                <a:avLst/>
                <a:gdLst>
                  <a:gd name="T0" fmla="*/ 0 w 10"/>
                  <a:gd name="T1" fmla="*/ 3 h 4"/>
                  <a:gd name="T2" fmla="*/ 2 w 10"/>
                  <a:gd name="T3" fmla="*/ 0 h 4"/>
                  <a:gd name="T4" fmla="*/ 2 w 10"/>
                  <a:gd name="T5" fmla="*/ 0 h 4"/>
                  <a:gd name="T6" fmla="*/ 2 w 10"/>
                  <a:gd name="T7" fmla="*/ 0 h 4"/>
                  <a:gd name="T8" fmla="*/ 3 w 10"/>
                  <a:gd name="T9" fmla="*/ 0 h 4"/>
                  <a:gd name="T10" fmla="*/ 4 w 10"/>
                  <a:gd name="T11" fmla="*/ 0 h 4"/>
                  <a:gd name="T12" fmla="*/ 4 w 10"/>
                  <a:gd name="T13" fmla="*/ 0 h 4"/>
                  <a:gd name="T14" fmla="*/ 5 w 10"/>
                  <a:gd name="T15" fmla="*/ 0 h 4"/>
                  <a:gd name="T16" fmla="*/ 6 w 10"/>
                  <a:gd name="T17" fmla="*/ 0 h 4"/>
                  <a:gd name="T18" fmla="*/ 7 w 10"/>
                  <a:gd name="T19" fmla="*/ 0 h 4"/>
                  <a:gd name="T20" fmla="*/ 7 w 10"/>
                  <a:gd name="T21" fmla="*/ 0 h 4"/>
                  <a:gd name="T22" fmla="*/ 9 w 10"/>
                  <a:gd name="T23" fmla="*/ 0 h 4"/>
                  <a:gd name="T24" fmla="*/ 10 w 10"/>
                  <a:gd name="T25" fmla="*/ 0 h 4"/>
                  <a:gd name="T26" fmla="*/ 10 w 10"/>
                  <a:gd name="T27" fmla="*/ 0 h 4"/>
                  <a:gd name="T28" fmla="*/ 10 w 10"/>
                  <a:gd name="T29" fmla="*/ 3 h 4"/>
                  <a:gd name="T30" fmla="*/ 10 w 10"/>
                  <a:gd name="T31" fmla="*/ 4 h 4"/>
                  <a:gd name="T32" fmla="*/ 10 w 10"/>
                  <a:gd name="T33" fmla="*/ 4 h 4"/>
                  <a:gd name="T34" fmla="*/ 9 w 10"/>
                  <a:gd name="T35" fmla="*/ 4 h 4"/>
                  <a:gd name="T36" fmla="*/ 7 w 10"/>
                  <a:gd name="T37" fmla="*/ 4 h 4"/>
                  <a:gd name="T38" fmla="*/ 6 w 10"/>
                  <a:gd name="T39" fmla="*/ 4 h 4"/>
                  <a:gd name="T40" fmla="*/ 5 w 10"/>
                  <a:gd name="T41" fmla="*/ 4 h 4"/>
                  <a:gd name="T42" fmla="*/ 4 w 10"/>
                  <a:gd name="T43" fmla="*/ 4 h 4"/>
                  <a:gd name="T44" fmla="*/ 4 w 10"/>
                  <a:gd name="T45" fmla="*/ 4 h 4"/>
                  <a:gd name="T46" fmla="*/ 3 w 10"/>
                  <a:gd name="T47" fmla="*/ 4 h 4"/>
                  <a:gd name="T48" fmla="*/ 0 w 10"/>
                  <a:gd name="T49" fmla="*/ 4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2" y="0"/>
                    </a:lnTo>
                    <a:lnTo>
                      <a:pt x="2" y="0"/>
                    </a:lnTo>
                    <a:lnTo>
                      <a:pt x="2" y="0"/>
                    </a:lnTo>
                    <a:lnTo>
                      <a:pt x="3" y="0"/>
                    </a:lnTo>
                    <a:lnTo>
                      <a:pt x="4" y="0"/>
                    </a:lnTo>
                    <a:lnTo>
                      <a:pt x="4" y="0"/>
                    </a:lnTo>
                    <a:lnTo>
                      <a:pt x="5" y="0"/>
                    </a:lnTo>
                    <a:lnTo>
                      <a:pt x="6" y="0"/>
                    </a:lnTo>
                    <a:lnTo>
                      <a:pt x="7" y="0"/>
                    </a:lnTo>
                    <a:lnTo>
                      <a:pt x="7" y="0"/>
                    </a:lnTo>
                    <a:lnTo>
                      <a:pt x="9" y="0"/>
                    </a:lnTo>
                    <a:lnTo>
                      <a:pt x="10" y="0"/>
                    </a:lnTo>
                    <a:lnTo>
                      <a:pt x="10" y="0"/>
                    </a:lnTo>
                    <a:lnTo>
                      <a:pt x="10" y="3"/>
                    </a:lnTo>
                    <a:lnTo>
                      <a:pt x="10" y="4"/>
                    </a:lnTo>
                    <a:lnTo>
                      <a:pt x="10" y="4"/>
                    </a:lnTo>
                    <a:lnTo>
                      <a:pt x="9" y="4"/>
                    </a:lnTo>
                    <a:lnTo>
                      <a:pt x="7" y="4"/>
                    </a:lnTo>
                    <a:lnTo>
                      <a:pt x="6" y="4"/>
                    </a:lnTo>
                    <a:lnTo>
                      <a:pt x="5" y="4"/>
                    </a:lnTo>
                    <a:lnTo>
                      <a:pt x="4" y="4"/>
                    </a:lnTo>
                    <a:lnTo>
                      <a:pt x="4" y="4"/>
                    </a:lnTo>
                    <a:lnTo>
                      <a:pt x="3"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2" name="Freeform 572"/>
              <p:cNvSpPr>
                <a:spLocks/>
              </p:cNvSpPr>
              <p:nvPr/>
            </p:nvSpPr>
            <p:spPr bwMode="auto">
              <a:xfrm>
                <a:off x="1763" y="1606"/>
                <a:ext cx="14" cy="7"/>
              </a:xfrm>
              <a:custGeom>
                <a:avLst/>
                <a:gdLst>
                  <a:gd name="T0" fmla="*/ 0 w 9"/>
                  <a:gd name="T1" fmla="*/ 3 h 4"/>
                  <a:gd name="T2" fmla="*/ 1 w 9"/>
                  <a:gd name="T3" fmla="*/ 0 h 4"/>
                  <a:gd name="T4" fmla="*/ 1 w 9"/>
                  <a:gd name="T5" fmla="*/ 0 h 4"/>
                  <a:gd name="T6" fmla="*/ 2 w 9"/>
                  <a:gd name="T7" fmla="*/ 0 h 4"/>
                  <a:gd name="T8" fmla="*/ 3 w 9"/>
                  <a:gd name="T9" fmla="*/ 0 h 4"/>
                  <a:gd name="T10" fmla="*/ 3 w 9"/>
                  <a:gd name="T11" fmla="*/ 0 h 4"/>
                  <a:gd name="T12" fmla="*/ 4 w 9"/>
                  <a:gd name="T13" fmla="*/ 0 h 4"/>
                  <a:gd name="T14" fmla="*/ 5 w 9"/>
                  <a:gd name="T15" fmla="*/ 0 h 4"/>
                  <a:gd name="T16" fmla="*/ 7 w 9"/>
                  <a:gd name="T17" fmla="*/ 0 h 4"/>
                  <a:gd name="T18" fmla="*/ 8 w 9"/>
                  <a:gd name="T19" fmla="*/ 0 h 4"/>
                  <a:gd name="T20" fmla="*/ 8 w 9"/>
                  <a:gd name="T21" fmla="*/ 0 h 4"/>
                  <a:gd name="T22" fmla="*/ 9 w 9"/>
                  <a:gd name="T23" fmla="*/ 0 h 4"/>
                  <a:gd name="T24" fmla="*/ 9 w 9"/>
                  <a:gd name="T25" fmla="*/ 0 h 4"/>
                  <a:gd name="T26" fmla="*/ 9 w 9"/>
                  <a:gd name="T27" fmla="*/ 3 h 4"/>
                  <a:gd name="T28" fmla="*/ 9 w 9"/>
                  <a:gd name="T29" fmla="*/ 4 h 4"/>
                  <a:gd name="T30" fmla="*/ 9 w 9"/>
                  <a:gd name="T31" fmla="*/ 4 h 4"/>
                  <a:gd name="T32" fmla="*/ 8 w 9"/>
                  <a:gd name="T33" fmla="*/ 4 h 4"/>
                  <a:gd name="T34" fmla="*/ 7 w 9"/>
                  <a:gd name="T35" fmla="*/ 4 h 4"/>
                  <a:gd name="T36" fmla="*/ 7 w 9"/>
                  <a:gd name="T37" fmla="*/ 4 h 4"/>
                  <a:gd name="T38" fmla="*/ 4 w 9"/>
                  <a:gd name="T39" fmla="*/ 4 h 4"/>
                  <a:gd name="T40" fmla="*/ 3 w 9"/>
                  <a:gd name="T41" fmla="*/ 4 h 4"/>
                  <a:gd name="T42" fmla="*/ 2 w 9"/>
                  <a:gd name="T43" fmla="*/ 4 h 4"/>
                  <a:gd name="T44" fmla="*/ 2 w 9"/>
                  <a:gd name="T45" fmla="*/ 4 h 4"/>
                  <a:gd name="T46" fmla="*/ 0 w 9"/>
                  <a:gd name="T47" fmla="*/ 4 h 4"/>
                  <a:gd name="T48" fmla="*/ 0 w 9"/>
                  <a:gd name="T49" fmla="*/ 3 h 4"/>
                  <a:gd name="T50" fmla="*/ 0 w 9"/>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 h="4">
                    <a:moveTo>
                      <a:pt x="0" y="3"/>
                    </a:moveTo>
                    <a:lnTo>
                      <a:pt x="1" y="0"/>
                    </a:lnTo>
                    <a:lnTo>
                      <a:pt x="1" y="0"/>
                    </a:lnTo>
                    <a:lnTo>
                      <a:pt x="2" y="0"/>
                    </a:lnTo>
                    <a:lnTo>
                      <a:pt x="3" y="0"/>
                    </a:lnTo>
                    <a:lnTo>
                      <a:pt x="3" y="0"/>
                    </a:lnTo>
                    <a:lnTo>
                      <a:pt x="4" y="0"/>
                    </a:lnTo>
                    <a:lnTo>
                      <a:pt x="5" y="0"/>
                    </a:lnTo>
                    <a:lnTo>
                      <a:pt x="7" y="0"/>
                    </a:lnTo>
                    <a:lnTo>
                      <a:pt x="8" y="0"/>
                    </a:lnTo>
                    <a:lnTo>
                      <a:pt x="8" y="0"/>
                    </a:lnTo>
                    <a:lnTo>
                      <a:pt x="9" y="0"/>
                    </a:lnTo>
                    <a:lnTo>
                      <a:pt x="9" y="0"/>
                    </a:lnTo>
                    <a:lnTo>
                      <a:pt x="9" y="3"/>
                    </a:lnTo>
                    <a:lnTo>
                      <a:pt x="9" y="4"/>
                    </a:lnTo>
                    <a:lnTo>
                      <a:pt x="9" y="4"/>
                    </a:lnTo>
                    <a:lnTo>
                      <a:pt x="8" y="4"/>
                    </a:lnTo>
                    <a:lnTo>
                      <a:pt x="7" y="4"/>
                    </a:lnTo>
                    <a:lnTo>
                      <a:pt x="7" y="4"/>
                    </a:lnTo>
                    <a:lnTo>
                      <a:pt x="4" y="4"/>
                    </a:lnTo>
                    <a:lnTo>
                      <a:pt x="3" y="4"/>
                    </a:lnTo>
                    <a:lnTo>
                      <a:pt x="2"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3" name="Freeform 573"/>
              <p:cNvSpPr>
                <a:spLocks/>
              </p:cNvSpPr>
              <p:nvPr/>
            </p:nvSpPr>
            <p:spPr bwMode="auto">
              <a:xfrm>
                <a:off x="1743" y="1606"/>
                <a:ext cx="15" cy="7"/>
              </a:xfrm>
              <a:custGeom>
                <a:avLst/>
                <a:gdLst>
                  <a:gd name="T0" fmla="*/ 0 w 10"/>
                  <a:gd name="T1" fmla="*/ 3 h 4"/>
                  <a:gd name="T2" fmla="*/ 1 w 10"/>
                  <a:gd name="T3" fmla="*/ 0 h 4"/>
                  <a:gd name="T4" fmla="*/ 1 w 10"/>
                  <a:gd name="T5" fmla="*/ 0 h 4"/>
                  <a:gd name="T6" fmla="*/ 1 w 10"/>
                  <a:gd name="T7" fmla="*/ 0 h 4"/>
                  <a:gd name="T8" fmla="*/ 2 w 10"/>
                  <a:gd name="T9" fmla="*/ 0 h 4"/>
                  <a:gd name="T10" fmla="*/ 3 w 10"/>
                  <a:gd name="T11" fmla="*/ 0 h 4"/>
                  <a:gd name="T12" fmla="*/ 4 w 10"/>
                  <a:gd name="T13" fmla="*/ 0 h 4"/>
                  <a:gd name="T14" fmla="*/ 4 w 10"/>
                  <a:gd name="T15" fmla="*/ 0 h 4"/>
                  <a:gd name="T16" fmla="*/ 7 w 10"/>
                  <a:gd name="T17" fmla="*/ 0 h 4"/>
                  <a:gd name="T18" fmla="*/ 7 w 10"/>
                  <a:gd name="T19" fmla="*/ 0 h 4"/>
                  <a:gd name="T20" fmla="*/ 8 w 10"/>
                  <a:gd name="T21" fmla="*/ 0 h 4"/>
                  <a:gd name="T22" fmla="*/ 9 w 10"/>
                  <a:gd name="T23" fmla="*/ 0 h 4"/>
                  <a:gd name="T24" fmla="*/ 9 w 10"/>
                  <a:gd name="T25" fmla="*/ 0 h 4"/>
                  <a:gd name="T26" fmla="*/ 10 w 10"/>
                  <a:gd name="T27" fmla="*/ 3 h 4"/>
                  <a:gd name="T28" fmla="*/ 10 w 10"/>
                  <a:gd name="T29" fmla="*/ 4 h 4"/>
                  <a:gd name="T30" fmla="*/ 10 w 10"/>
                  <a:gd name="T31" fmla="*/ 4 h 4"/>
                  <a:gd name="T32" fmla="*/ 8 w 10"/>
                  <a:gd name="T33" fmla="*/ 4 h 4"/>
                  <a:gd name="T34" fmla="*/ 8 w 10"/>
                  <a:gd name="T35" fmla="*/ 4 h 4"/>
                  <a:gd name="T36" fmla="*/ 7 w 10"/>
                  <a:gd name="T37" fmla="*/ 4 h 4"/>
                  <a:gd name="T38" fmla="*/ 6 w 10"/>
                  <a:gd name="T39" fmla="*/ 4 h 4"/>
                  <a:gd name="T40" fmla="*/ 4 w 10"/>
                  <a:gd name="T41" fmla="*/ 4 h 4"/>
                  <a:gd name="T42" fmla="*/ 3 w 10"/>
                  <a:gd name="T43" fmla="*/ 4 h 4"/>
                  <a:gd name="T44" fmla="*/ 2 w 10"/>
                  <a:gd name="T45" fmla="*/ 4 h 4"/>
                  <a:gd name="T46" fmla="*/ 1 w 10"/>
                  <a:gd name="T47" fmla="*/ 4 h 4"/>
                  <a:gd name="T48" fmla="*/ 1 w 10"/>
                  <a:gd name="T49" fmla="*/ 3 h 4"/>
                  <a:gd name="T50" fmla="*/ 0 w 10"/>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4">
                    <a:moveTo>
                      <a:pt x="0" y="3"/>
                    </a:moveTo>
                    <a:lnTo>
                      <a:pt x="1" y="0"/>
                    </a:lnTo>
                    <a:lnTo>
                      <a:pt x="1" y="0"/>
                    </a:lnTo>
                    <a:lnTo>
                      <a:pt x="1" y="0"/>
                    </a:lnTo>
                    <a:lnTo>
                      <a:pt x="2" y="0"/>
                    </a:lnTo>
                    <a:lnTo>
                      <a:pt x="3" y="0"/>
                    </a:lnTo>
                    <a:lnTo>
                      <a:pt x="4" y="0"/>
                    </a:lnTo>
                    <a:lnTo>
                      <a:pt x="4" y="0"/>
                    </a:lnTo>
                    <a:lnTo>
                      <a:pt x="7" y="0"/>
                    </a:lnTo>
                    <a:lnTo>
                      <a:pt x="7" y="0"/>
                    </a:lnTo>
                    <a:lnTo>
                      <a:pt x="8" y="0"/>
                    </a:lnTo>
                    <a:lnTo>
                      <a:pt x="9" y="0"/>
                    </a:lnTo>
                    <a:lnTo>
                      <a:pt x="9" y="0"/>
                    </a:lnTo>
                    <a:lnTo>
                      <a:pt x="10" y="3"/>
                    </a:lnTo>
                    <a:lnTo>
                      <a:pt x="10" y="4"/>
                    </a:lnTo>
                    <a:lnTo>
                      <a:pt x="10" y="4"/>
                    </a:lnTo>
                    <a:lnTo>
                      <a:pt x="8" y="4"/>
                    </a:lnTo>
                    <a:lnTo>
                      <a:pt x="8" y="4"/>
                    </a:lnTo>
                    <a:lnTo>
                      <a:pt x="7" y="4"/>
                    </a:lnTo>
                    <a:lnTo>
                      <a:pt x="6" y="4"/>
                    </a:lnTo>
                    <a:lnTo>
                      <a:pt x="4" y="4"/>
                    </a:lnTo>
                    <a:lnTo>
                      <a:pt x="3" y="4"/>
                    </a:lnTo>
                    <a:lnTo>
                      <a:pt x="2"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4" name="Freeform 574"/>
              <p:cNvSpPr>
                <a:spLocks/>
              </p:cNvSpPr>
              <p:nvPr/>
            </p:nvSpPr>
            <p:spPr bwMode="auto">
              <a:xfrm>
                <a:off x="1744" y="1641"/>
                <a:ext cx="14" cy="4"/>
              </a:xfrm>
              <a:custGeom>
                <a:avLst/>
                <a:gdLst>
                  <a:gd name="T0" fmla="*/ 0 w 9"/>
                  <a:gd name="T1" fmla="*/ 2 h 2"/>
                  <a:gd name="T2" fmla="*/ 0 w 9"/>
                  <a:gd name="T3" fmla="*/ 0 h 2"/>
                  <a:gd name="T4" fmla="*/ 1 w 9"/>
                  <a:gd name="T5" fmla="*/ 0 h 2"/>
                  <a:gd name="T6" fmla="*/ 2 w 9"/>
                  <a:gd name="T7" fmla="*/ 0 h 2"/>
                  <a:gd name="T8" fmla="*/ 3 w 9"/>
                  <a:gd name="T9" fmla="*/ 0 h 2"/>
                  <a:gd name="T10" fmla="*/ 5 w 9"/>
                  <a:gd name="T11" fmla="*/ 0 h 2"/>
                  <a:gd name="T12" fmla="*/ 6 w 9"/>
                  <a:gd name="T13" fmla="*/ 0 h 2"/>
                  <a:gd name="T14" fmla="*/ 6 w 9"/>
                  <a:gd name="T15" fmla="*/ 0 h 2"/>
                  <a:gd name="T16" fmla="*/ 7 w 9"/>
                  <a:gd name="T17" fmla="*/ 0 h 2"/>
                  <a:gd name="T18" fmla="*/ 8 w 9"/>
                  <a:gd name="T19" fmla="*/ 0 h 2"/>
                  <a:gd name="T20" fmla="*/ 9 w 9"/>
                  <a:gd name="T21" fmla="*/ 0 h 2"/>
                  <a:gd name="T22" fmla="*/ 9 w 9"/>
                  <a:gd name="T23" fmla="*/ 2 h 2"/>
                  <a:gd name="T24" fmla="*/ 8 w 9"/>
                  <a:gd name="T25" fmla="*/ 2 h 2"/>
                  <a:gd name="T26" fmla="*/ 7 w 9"/>
                  <a:gd name="T27" fmla="*/ 2 h 2"/>
                  <a:gd name="T28" fmla="*/ 6 w 9"/>
                  <a:gd name="T29" fmla="*/ 2 h 2"/>
                  <a:gd name="T30" fmla="*/ 5 w 9"/>
                  <a:gd name="T31" fmla="*/ 2 h 2"/>
                  <a:gd name="T32" fmla="*/ 3 w 9"/>
                  <a:gd name="T33" fmla="*/ 2 h 2"/>
                  <a:gd name="T34" fmla="*/ 2 w 9"/>
                  <a:gd name="T35" fmla="*/ 2 h 2"/>
                  <a:gd name="T36" fmla="*/ 1 w 9"/>
                  <a:gd name="T37" fmla="*/ 2 h 2"/>
                  <a:gd name="T38" fmla="*/ 0 w 9"/>
                  <a:gd name="T39" fmla="*/ 2 h 2"/>
                  <a:gd name="T40" fmla="*/ 0 w 9"/>
                  <a:gd name="T41" fmla="*/ 2 h 2"/>
                  <a:gd name="T42" fmla="*/ 0 w 9"/>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
                    <a:moveTo>
                      <a:pt x="0" y="2"/>
                    </a:moveTo>
                    <a:lnTo>
                      <a:pt x="0" y="0"/>
                    </a:lnTo>
                    <a:lnTo>
                      <a:pt x="1" y="0"/>
                    </a:lnTo>
                    <a:lnTo>
                      <a:pt x="2" y="0"/>
                    </a:lnTo>
                    <a:lnTo>
                      <a:pt x="3" y="0"/>
                    </a:lnTo>
                    <a:lnTo>
                      <a:pt x="5" y="0"/>
                    </a:lnTo>
                    <a:lnTo>
                      <a:pt x="6" y="0"/>
                    </a:lnTo>
                    <a:lnTo>
                      <a:pt x="6" y="0"/>
                    </a:lnTo>
                    <a:lnTo>
                      <a:pt x="7" y="0"/>
                    </a:lnTo>
                    <a:lnTo>
                      <a:pt x="8" y="0"/>
                    </a:lnTo>
                    <a:lnTo>
                      <a:pt x="9" y="0"/>
                    </a:lnTo>
                    <a:lnTo>
                      <a:pt x="9" y="2"/>
                    </a:lnTo>
                    <a:lnTo>
                      <a:pt x="8" y="2"/>
                    </a:lnTo>
                    <a:lnTo>
                      <a:pt x="7" y="2"/>
                    </a:lnTo>
                    <a:lnTo>
                      <a:pt x="6" y="2"/>
                    </a:lnTo>
                    <a:lnTo>
                      <a:pt x="5" y="2"/>
                    </a:lnTo>
                    <a:lnTo>
                      <a:pt x="3" y="2"/>
                    </a:lnTo>
                    <a:lnTo>
                      <a:pt x="2" y="2"/>
                    </a:lnTo>
                    <a:lnTo>
                      <a:pt x="1" y="2"/>
                    </a:lnTo>
                    <a:lnTo>
                      <a:pt x="0"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5" name="Freeform 575"/>
              <p:cNvSpPr>
                <a:spLocks/>
              </p:cNvSpPr>
              <p:nvPr/>
            </p:nvSpPr>
            <p:spPr bwMode="auto">
              <a:xfrm>
                <a:off x="1763" y="1641"/>
                <a:ext cx="16" cy="4"/>
              </a:xfrm>
              <a:custGeom>
                <a:avLst/>
                <a:gdLst>
                  <a:gd name="T0" fmla="*/ 0 w 10"/>
                  <a:gd name="T1" fmla="*/ 2 h 2"/>
                  <a:gd name="T2" fmla="*/ 1 w 10"/>
                  <a:gd name="T3" fmla="*/ 0 h 2"/>
                  <a:gd name="T4" fmla="*/ 1 w 10"/>
                  <a:gd name="T5" fmla="*/ 0 h 2"/>
                  <a:gd name="T6" fmla="*/ 2 w 10"/>
                  <a:gd name="T7" fmla="*/ 0 h 2"/>
                  <a:gd name="T8" fmla="*/ 2 w 10"/>
                  <a:gd name="T9" fmla="*/ 0 h 2"/>
                  <a:gd name="T10" fmla="*/ 3 w 10"/>
                  <a:gd name="T11" fmla="*/ 0 h 2"/>
                  <a:gd name="T12" fmla="*/ 4 w 10"/>
                  <a:gd name="T13" fmla="*/ 0 h 2"/>
                  <a:gd name="T14" fmla="*/ 4 w 10"/>
                  <a:gd name="T15" fmla="*/ 0 h 2"/>
                  <a:gd name="T16" fmla="*/ 7 w 10"/>
                  <a:gd name="T17" fmla="*/ 0 h 2"/>
                  <a:gd name="T18" fmla="*/ 7 w 10"/>
                  <a:gd name="T19" fmla="*/ 0 h 2"/>
                  <a:gd name="T20" fmla="*/ 8 w 10"/>
                  <a:gd name="T21" fmla="*/ 0 h 2"/>
                  <a:gd name="T22" fmla="*/ 9 w 10"/>
                  <a:gd name="T23" fmla="*/ 0 h 2"/>
                  <a:gd name="T24" fmla="*/ 10 w 10"/>
                  <a:gd name="T25" fmla="*/ 2 h 2"/>
                  <a:gd name="T26" fmla="*/ 9 w 10"/>
                  <a:gd name="T27" fmla="*/ 2 h 2"/>
                  <a:gd name="T28" fmla="*/ 8 w 10"/>
                  <a:gd name="T29" fmla="*/ 2 h 2"/>
                  <a:gd name="T30" fmla="*/ 8 w 10"/>
                  <a:gd name="T31" fmla="*/ 2 h 2"/>
                  <a:gd name="T32" fmla="*/ 7 w 10"/>
                  <a:gd name="T33" fmla="*/ 2 h 2"/>
                  <a:gd name="T34" fmla="*/ 5 w 10"/>
                  <a:gd name="T35" fmla="*/ 2 h 2"/>
                  <a:gd name="T36" fmla="*/ 4 w 10"/>
                  <a:gd name="T37" fmla="*/ 2 h 2"/>
                  <a:gd name="T38" fmla="*/ 3 w 10"/>
                  <a:gd name="T39" fmla="*/ 2 h 2"/>
                  <a:gd name="T40" fmla="*/ 2 w 10"/>
                  <a:gd name="T41" fmla="*/ 2 h 2"/>
                  <a:gd name="T42" fmla="*/ 1 w 10"/>
                  <a:gd name="T43" fmla="*/ 2 h 2"/>
                  <a:gd name="T44" fmla="*/ 0 w 10"/>
                  <a:gd name="T45" fmla="*/ 2 h 2"/>
                  <a:gd name="T46" fmla="*/ 0 w 10"/>
                  <a:gd name="T4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
                    <a:moveTo>
                      <a:pt x="0" y="2"/>
                    </a:moveTo>
                    <a:lnTo>
                      <a:pt x="1" y="0"/>
                    </a:lnTo>
                    <a:lnTo>
                      <a:pt x="1" y="0"/>
                    </a:lnTo>
                    <a:lnTo>
                      <a:pt x="2" y="0"/>
                    </a:lnTo>
                    <a:lnTo>
                      <a:pt x="2" y="0"/>
                    </a:lnTo>
                    <a:lnTo>
                      <a:pt x="3" y="0"/>
                    </a:lnTo>
                    <a:lnTo>
                      <a:pt x="4" y="0"/>
                    </a:lnTo>
                    <a:lnTo>
                      <a:pt x="4" y="0"/>
                    </a:lnTo>
                    <a:lnTo>
                      <a:pt x="7" y="0"/>
                    </a:lnTo>
                    <a:lnTo>
                      <a:pt x="7" y="0"/>
                    </a:lnTo>
                    <a:lnTo>
                      <a:pt x="8" y="0"/>
                    </a:lnTo>
                    <a:lnTo>
                      <a:pt x="9" y="0"/>
                    </a:lnTo>
                    <a:lnTo>
                      <a:pt x="10" y="2"/>
                    </a:lnTo>
                    <a:lnTo>
                      <a:pt x="9" y="2"/>
                    </a:lnTo>
                    <a:lnTo>
                      <a:pt x="8" y="2"/>
                    </a:lnTo>
                    <a:lnTo>
                      <a:pt x="8" y="2"/>
                    </a:lnTo>
                    <a:lnTo>
                      <a:pt x="7" y="2"/>
                    </a:lnTo>
                    <a:lnTo>
                      <a:pt x="5" y="2"/>
                    </a:lnTo>
                    <a:lnTo>
                      <a:pt x="4" y="2"/>
                    </a:lnTo>
                    <a:lnTo>
                      <a:pt x="3" y="2"/>
                    </a:lnTo>
                    <a:lnTo>
                      <a:pt x="2" y="2"/>
                    </a:lnTo>
                    <a:lnTo>
                      <a:pt x="1"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6" name="Freeform 576"/>
              <p:cNvSpPr>
                <a:spLocks/>
              </p:cNvSpPr>
              <p:nvPr/>
            </p:nvSpPr>
            <p:spPr bwMode="auto">
              <a:xfrm>
                <a:off x="1782" y="1641"/>
                <a:ext cx="17" cy="4"/>
              </a:xfrm>
              <a:custGeom>
                <a:avLst/>
                <a:gdLst>
                  <a:gd name="T0" fmla="*/ 0 w 11"/>
                  <a:gd name="T1" fmla="*/ 2 h 2"/>
                  <a:gd name="T2" fmla="*/ 2 w 11"/>
                  <a:gd name="T3" fmla="*/ 0 h 2"/>
                  <a:gd name="T4" fmla="*/ 3 w 11"/>
                  <a:gd name="T5" fmla="*/ 0 h 2"/>
                  <a:gd name="T6" fmla="*/ 4 w 11"/>
                  <a:gd name="T7" fmla="*/ 0 h 2"/>
                  <a:gd name="T8" fmla="*/ 5 w 11"/>
                  <a:gd name="T9" fmla="*/ 0 h 2"/>
                  <a:gd name="T10" fmla="*/ 5 w 11"/>
                  <a:gd name="T11" fmla="*/ 0 h 2"/>
                  <a:gd name="T12" fmla="*/ 6 w 11"/>
                  <a:gd name="T13" fmla="*/ 0 h 2"/>
                  <a:gd name="T14" fmla="*/ 7 w 11"/>
                  <a:gd name="T15" fmla="*/ 0 h 2"/>
                  <a:gd name="T16" fmla="*/ 9 w 11"/>
                  <a:gd name="T17" fmla="*/ 0 h 2"/>
                  <a:gd name="T18" fmla="*/ 10 w 11"/>
                  <a:gd name="T19" fmla="*/ 0 h 2"/>
                  <a:gd name="T20" fmla="*/ 10 w 11"/>
                  <a:gd name="T21" fmla="*/ 0 h 2"/>
                  <a:gd name="T22" fmla="*/ 11 w 11"/>
                  <a:gd name="T23" fmla="*/ 2 h 2"/>
                  <a:gd name="T24" fmla="*/ 10 w 11"/>
                  <a:gd name="T25" fmla="*/ 2 h 2"/>
                  <a:gd name="T26" fmla="*/ 10 w 11"/>
                  <a:gd name="T27" fmla="*/ 2 h 2"/>
                  <a:gd name="T28" fmla="*/ 7 w 11"/>
                  <a:gd name="T29" fmla="*/ 2 h 2"/>
                  <a:gd name="T30" fmla="*/ 6 w 11"/>
                  <a:gd name="T31" fmla="*/ 2 h 2"/>
                  <a:gd name="T32" fmla="*/ 6 w 11"/>
                  <a:gd name="T33" fmla="*/ 2 h 2"/>
                  <a:gd name="T34" fmla="*/ 5 w 11"/>
                  <a:gd name="T35" fmla="*/ 2 h 2"/>
                  <a:gd name="T36" fmla="*/ 4 w 11"/>
                  <a:gd name="T37" fmla="*/ 2 h 2"/>
                  <a:gd name="T38" fmla="*/ 3 w 11"/>
                  <a:gd name="T39" fmla="*/ 2 h 2"/>
                  <a:gd name="T40" fmla="*/ 2 w 11"/>
                  <a:gd name="T41" fmla="*/ 2 h 2"/>
                  <a:gd name="T42" fmla="*/ 0 w 11"/>
                  <a:gd name="T43" fmla="*/ 2 h 2"/>
                  <a:gd name="T44" fmla="*/ 0 w 11"/>
                  <a:gd name="T4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 h="2">
                    <a:moveTo>
                      <a:pt x="0" y="2"/>
                    </a:moveTo>
                    <a:lnTo>
                      <a:pt x="2" y="0"/>
                    </a:lnTo>
                    <a:lnTo>
                      <a:pt x="3" y="0"/>
                    </a:lnTo>
                    <a:lnTo>
                      <a:pt x="4" y="0"/>
                    </a:lnTo>
                    <a:lnTo>
                      <a:pt x="5" y="0"/>
                    </a:lnTo>
                    <a:lnTo>
                      <a:pt x="5" y="0"/>
                    </a:lnTo>
                    <a:lnTo>
                      <a:pt x="6" y="0"/>
                    </a:lnTo>
                    <a:lnTo>
                      <a:pt x="7" y="0"/>
                    </a:lnTo>
                    <a:lnTo>
                      <a:pt x="9" y="0"/>
                    </a:lnTo>
                    <a:lnTo>
                      <a:pt x="10" y="0"/>
                    </a:lnTo>
                    <a:lnTo>
                      <a:pt x="10" y="0"/>
                    </a:lnTo>
                    <a:lnTo>
                      <a:pt x="11" y="2"/>
                    </a:lnTo>
                    <a:lnTo>
                      <a:pt x="10" y="2"/>
                    </a:lnTo>
                    <a:lnTo>
                      <a:pt x="10" y="2"/>
                    </a:lnTo>
                    <a:lnTo>
                      <a:pt x="7" y="2"/>
                    </a:lnTo>
                    <a:lnTo>
                      <a:pt x="6" y="2"/>
                    </a:lnTo>
                    <a:lnTo>
                      <a:pt x="6" y="2"/>
                    </a:lnTo>
                    <a:lnTo>
                      <a:pt x="5" y="2"/>
                    </a:lnTo>
                    <a:lnTo>
                      <a:pt x="4" y="2"/>
                    </a:lnTo>
                    <a:lnTo>
                      <a:pt x="3" y="2"/>
                    </a:lnTo>
                    <a:lnTo>
                      <a:pt x="2" y="2"/>
                    </a:lnTo>
                    <a:lnTo>
                      <a:pt x="0" y="2"/>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7" name="Freeform 577"/>
              <p:cNvSpPr>
                <a:spLocks/>
              </p:cNvSpPr>
              <p:nvPr/>
            </p:nvSpPr>
            <p:spPr bwMode="auto">
              <a:xfrm>
                <a:off x="1782" y="1631"/>
                <a:ext cx="17" cy="6"/>
              </a:xfrm>
              <a:custGeom>
                <a:avLst/>
                <a:gdLst>
                  <a:gd name="T0" fmla="*/ 0 w 11"/>
                  <a:gd name="T1" fmla="*/ 3 h 3"/>
                  <a:gd name="T2" fmla="*/ 2 w 11"/>
                  <a:gd name="T3" fmla="*/ 1 h 3"/>
                  <a:gd name="T4" fmla="*/ 2 w 11"/>
                  <a:gd name="T5" fmla="*/ 0 h 3"/>
                  <a:gd name="T6" fmla="*/ 3 w 11"/>
                  <a:gd name="T7" fmla="*/ 0 h 3"/>
                  <a:gd name="T8" fmla="*/ 4 w 11"/>
                  <a:gd name="T9" fmla="*/ 1 h 3"/>
                  <a:gd name="T10" fmla="*/ 5 w 11"/>
                  <a:gd name="T11" fmla="*/ 1 h 3"/>
                  <a:gd name="T12" fmla="*/ 5 w 11"/>
                  <a:gd name="T13" fmla="*/ 1 h 3"/>
                  <a:gd name="T14" fmla="*/ 6 w 11"/>
                  <a:gd name="T15" fmla="*/ 1 h 3"/>
                  <a:gd name="T16" fmla="*/ 7 w 11"/>
                  <a:gd name="T17" fmla="*/ 1 h 3"/>
                  <a:gd name="T18" fmla="*/ 9 w 11"/>
                  <a:gd name="T19" fmla="*/ 0 h 3"/>
                  <a:gd name="T20" fmla="*/ 10 w 11"/>
                  <a:gd name="T21" fmla="*/ 0 h 3"/>
                  <a:gd name="T22" fmla="*/ 10 w 11"/>
                  <a:gd name="T23" fmla="*/ 0 h 3"/>
                  <a:gd name="T24" fmla="*/ 10 w 11"/>
                  <a:gd name="T25" fmla="*/ 1 h 3"/>
                  <a:gd name="T26" fmla="*/ 11 w 11"/>
                  <a:gd name="T27" fmla="*/ 3 h 3"/>
                  <a:gd name="T28" fmla="*/ 11 w 11"/>
                  <a:gd name="T29" fmla="*/ 3 h 3"/>
                  <a:gd name="T30" fmla="*/ 10 w 11"/>
                  <a:gd name="T31" fmla="*/ 3 h 3"/>
                  <a:gd name="T32" fmla="*/ 10 w 11"/>
                  <a:gd name="T33" fmla="*/ 3 h 3"/>
                  <a:gd name="T34" fmla="*/ 7 w 11"/>
                  <a:gd name="T35" fmla="*/ 3 h 3"/>
                  <a:gd name="T36" fmla="*/ 6 w 11"/>
                  <a:gd name="T37" fmla="*/ 3 h 3"/>
                  <a:gd name="T38" fmla="*/ 6 w 11"/>
                  <a:gd name="T39" fmla="*/ 3 h 3"/>
                  <a:gd name="T40" fmla="*/ 5 w 11"/>
                  <a:gd name="T41" fmla="*/ 3 h 3"/>
                  <a:gd name="T42" fmla="*/ 4 w 11"/>
                  <a:gd name="T43" fmla="*/ 3 h 3"/>
                  <a:gd name="T44" fmla="*/ 3 w 11"/>
                  <a:gd name="T45" fmla="*/ 3 h 3"/>
                  <a:gd name="T46" fmla="*/ 2 w 11"/>
                  <a:gd name="T47" fmla="*/ 3 h 3"/>
                  <a:gd name="T48" fmla="*/ 2 w 11"/>
                  <a:gd name="T49" fmla="*/ 3 h 3"/>
                  <a:gd name="T50" fmla="*/ 0 w 11"/>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3">
                    <a:moveTo>
                      <a:pt x="0" y="3"/>
                    </a:moveTo>
                    <a:lnTo>
                      <a:pt x="2" y="1"/>
                    </a:lnTo>
                    <a:lnTo>
                      <a:pt x="2" y="0"/>
                    </a:lnTo>
                    <a:lnTo>
                      <a:pt x="3" y="0"/>
                    </a:lnTo>
                    <a:lnTo>
                      <a:pt x="4" y="1"/>
                    </a:lnTo>
                    <a:lnTo>
                      <a:pt x="5" y="1"/>
                    </a:lnTo>
                    <a:lnTo>
                      <a:pt x="5" y="1"/>
                    </a:lnTo>
                    <a:lnTo>
                      <a:pt x="6" y="1"/>
                    </a:lnTo>
                    <a:lnTo>
                      <a:pt x="7" y="1"/>
                    </a:lnTo>
                    <a:lnTo>
                      <a:pt x="9" y="0"/>
                    </a:lnTo>
                    <a:lnTo>
                      <a:pt x="10" y="0"/>
                    </a:lnTo>
                    <a:lnTo>
                      <a:pt x="10" y="0"/>
                    </a:lnTo>
                    <a:lnTo>
                      <a:pt x="10" y="1"/>
                    </a:lnTo>
                    <a:lnTo>
                      <a:pt x="11" y="3"/>
                    </a:lnTo>
                    <a:lnTo>
                      <a:pt x="11" y="3"/>
                    </a:lnTo>
                    <a:lnTo>
                      <a:pt x="10" y="3"/>
                    </a:lnTo>
                    <a:lnTo>
                      <a:pt x="10" y="3"/>
                    </a:lnTo>
                    <a:lnTo>
                      <a:pt x="7" y="3"/>
                    </a:lnTo>
                    <a:lnTo>
                      <a:pt x="6" y="3"/>
                    </a:lnTo>
                    <a:lnTo>
                      <a:pt x="6" y="3"/>
                    </a:lnTo>
                    <a:lnTo>
                      <a:pt x="5" y="3"/>
                    </a:lnTo>
                    <a:lnTo>
                      <a:pt x="4" y="3"/>
                    </a:lnTo>
                    <a:lnTo>
                      <a:pt x="3" y="3"/>
                    </a:lnTo>
                    <a:lnTo>
                      <a:pt x="2" y="3"/>
                    </a:lnTo>
                    <a:lnTo>
                      <a:pt x="2"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8" name="Freeform 578"/>
              <p:cNvSpPr>
                <a:spLocks/>
              </p:cNvSpPr>
              <p:nvPr/>
            </p:nvSpPr>
            <p:spPr bwMode="auto">
              <a:xfrm>
                <a:off x="1763" y="1631"/>
                <a:ext cx="16" cy="6"/>
              </a:xfrm>
              <a:custGeom>
                <a:avLst/>
                <a:gdLst>
                  <a:gd name="T0" fmla="*/ 0 w 10"/>
                  <a:gd name="T1" fmla="*/ 3 h 3"/>
                  <a:gd name="T2" fmla="*/ 1 w 10"/>
                  <a:gd name="T3" fmla="*/ 1 h 3"/>
                  <a:gd name="T4" fmla="*/ 1 w 10"/>
                  <a:gd name="T5" fmla="*/ 0 h 3"/>
                  <a:gd name="T6" fmla="*/ 1 w 10"/>
                  <a:gd name="T7" fmla="*/ 0 h 3"/>
                  <a:gd name="T8" fmla="*/ 2 w 10"/>
                  <a:gd name="T9" fmla="*/ 0 h 3"/>
                  <a:gd name="T10" fmla="*/ 2 w 10"/>
                  <a:gd name="T11" fmla="*/ 0 h 3"/>
                  <a:gd name="T12" fmla="*/ 3 w 10"/>
                  <a:gd name="T13" fmla="*/ 1 h 3"/>
                  <a:gd name="T14" fmla="*/ 4 w 10"/>
                  <a:gd name="T15" fmla="*/ 1 h 3"/>
                  <a:gd name="T16" fmla="*/ 4 w 10"/>
                  <a:gd name="T17" fmla="*/ 1 h 3"/>
                  <a:gd name="T18" fmla="*/ 7 w 10"/>
                  <a:gd name="T19" fmla="*/ 1 h 3"/>
                  <a:gd name="T20" fmla="*/ 7 w 10"/>
                  <a:gd name="T21" fmla="*/ 1 h 3"/>
                  <a:gd name="T22" fmla="*/ 8 w 10"/>
                  <a:gd name="T23" fmla="*/ 0 h 3"/>
                  <a:gd name="T24" fmla="*/ 9 w 10"/>
                  <a:gd name="T25" fmla="*/ 0 h 3"/>
                  <a:gd name="T26" fmla="*/ 9 w 10"/>
                  <a:gd name="T27" fmla="*/ 1 h 3"/>
                  <a:gd name="T28" fmla="*/ 10 w 10"/>
                  <a:gd name="T29" fmla="*/ 3 h 3"/>
                  <a:gd name="T30" fmla="*/ 9 w 10"/>
                  <a:gd name="T31" fmla="*/ 3 h 3"/>
                  <a:gd name="T32" fmla="*/ 8 w 10"/>
                  <a:gd name="T33" fmla="*/ 3 h 3"/>
                  <a:gd name="T34" fmla="*/ 8 w 10"/>
                  <a:gd name="T35" fmla="*/ 3 h 3"/>
                  <a:gd name="T36" fmla="*/ 7 w 10"/>
                  <a:gd name="T37" fmla="*/ 3 h 3"/>
                  <a:gd name="T38" fmla="*/ 5 w 10"/>
                  <a:gd name="T39" fmla="*/ 3 h 3"/>
                  <a:gd name="T40" fmla="*/ 4 w 10"/>
                  <a:gd name="T41" fmla="*/ 3 h 3"/>
                  <a:gd name="T42" fmla="*/ 3 w 10"/>
                  <a:gd name="T43" fmla="*/ 3 h 3"/>
                  <a:gd name="T44" fmla="*/ 2 w 10"/>
                  <a:gd name="T45" fmla="*/ 3 h 3"/>
                  <a:gd name="T46" fmla="*/ 1 w 10"/>
                  <a:gd name="T47" fmla="*/ 3 h 3"/>
                  <a:gd name="T48" fmla="*/ 0 w 10"/>
                  <a:gd name="T49" fmla="*/ 3 h 3"/>
                  <a:gd name="T50" fmla="*/ 0 w 10"/>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3">
                    <a:moveTo>
                      <a:pt x="0" y="3"/>
                    </a:moveTo>
                    <a:lnTo>
                      <a:pt x="1" y="1"/>
                    </a:lnTo>
                    <a:lnTo>
                      <a:pt x="1" y="0"/>
                    </a:lnTo>
                    <a:lnTo>
                      <a:pt x="1" y="0"/>
                    </a:lnTo>
                    <a:lnTo>
                      <a:pt x="2" y="0"/>
                    </a:lnTo>
                    <a:lnTo>
                      <a:pt x="2" y="0"/>
                    </a:lnTo>
                    <a:lnTo>
                      <a:pt x="3" y="1"/>
                    </a:lnTo>
                    <a:lnTo>
                      <a:pt x="4" y="1"/>
                    </a:lnTo>
                    <a:lnTo>
                      <a:pt x="4" y="1"/>
                    </a:lnTo>
                    <a:lnTo>
                      <a:pt x="7" y="1"/>
                    </a:lnTo>
                    <a:lnTo>
                      <a:pt x="7" y="1"/>
                    </a:lnTo>
                    <a:lnTo>
                      <a:pt x="8" y="0"/>
                    </a:lnTo>
                    <a:lnTo>
                      <a:pt x="9" y="0"/>
                    </a:lnTo>
                    <a:lnTo>
                      <a:pt x="9" y="1"/>
                    </a:lnTo>
                    <a:lnTo>
                      <a:pt x="10" y="3"/>
                    </a:lnTo>
                    <a:lnTo>
                      <a:pt x="9" y="3"/>
                    </a:lnTo>
                    <a:lnTo>
                      <a:pt x="8" y="3"/>
                    </a:lnTo>
                    <a:lnTo>
                      <a:pt x="8" y="3"/>
                    </a:lnTo>
                    <a:lnTo>
                      <a:pt x="7" y="3"/>
                    </a:lnTo>
                    <a:lnTo>
                      <a:pt x="5" y="3"/>
                    </a:lnTo>
                    <a:lnTo>
                      <a:pt x="4" y="3"/>
                    </a:lnTo>
                    <a:lnTo>
                      <a:pt x="3" y="3"/>
                    </a:lnTo>
                    <a:lnTo>
                      <a:pt x="2" y="3"/>
                    </a:lnTo>
                    <a:lnTo>
                      <a:pt x="1"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39" name="Freeform 579"/>
              <p:cNvSpPr>
                <a:spLocks/>
              </p:cNvSpPr>
              <p:nvPr/>
            </p:nvSpPr>
            <p:spPr bwMode="auto">
              <a:xfrm>
                <a:off x="1744" y="1631"/>
                <a:ext cx="14" cy="6"/>
              </a:xfrm>
              <a:custGeom>
                <a:avLst/>
                <a:gdLst>
                  <a:gd name="T0" fmla="*/ 0 w 9"/>
                  <a:gd name="T1" fmla="*/ 3 h 3"/>
                  <a:gd name="T2" fmla="*/ 0 w 9"/>
                  <a:gd name="T3" fmla="*/ 1 h 3"/>
                  <a:gd name="T4" fmla="*/ 0 w 9"/>
                  <a:gd name="T5" fmla="*/ 0 h 3"/>
                  <a:gd name="T6" fmla="*/ 1 w 9"/>
                  <a:gd name="T7" fmla="*/ 0 h 3"/>
                  <a:gd name="T8" fmla="*/ 2 w 9"/>
                  <a:gd name="T9" fmla="*/ 1 h 3"/>
                  <a:gd name="T10" fmla="*/ 3 w 9"/>
                  <a:gd name="T11" fmla="*/ 1 h 3"/>
                  <a:gd name="T12" fmla="*/ 5 w 9"/>
                  <a:gd name="T13" fmla="*/ 1 h 3"/>
                  <a:gd name="T14" fmla="*/ 6 w 9"/>
                  <a:gd name="T15" fmla="*/ 1 h 3"/>
                  <a:gd name="T16" fmla="*/ 6 w 9"/>
                  <a:gd name="T17" fmla="*/ 1 h 3"/>
                  <a:gd name="T18" fmla="*/ 7 w 9"/>
                  <a:gd name="T19" fmla="*/ 0 h 3"/>
                  <a:gd name="T20" fmla="*/ 8 w 9"/>
                  <a:gd name="T21" fmla="*/ 0 h 3"/>
                  <a:gd name="T22" fmla="*/ 9 w 9"/>
                  <a:gd name="T23" fmla="*/ 0 h 3"/>
                  <a:gd name="T24" fmla="*/ 9 w 9"/>
                  <a:gd name="T25" fmla="*/ 1 h 3"/>
                  <a:gd name="T26" fmla="*/ 9 w 9"/>
                  <a:gd name="T27" fmla="*/ 3 h 3"/>
                  <a:gd name="T28" fmla="*/ 9 w 9"/>
                  <a:gd name="T29" fmla="*/ 3 h 3"/>
                  <a:gd name="T30" fmla="*/ 8 w 9"/>
                  <a:gd name="T31" fmla="*/ 3 h 3"/>
                  <a:gd name="T32" fmla="*/ 7 w 9"/>
                  <a:gd name="T33" fmla="*/ 3 h 3"/>
                  <a:gd name="T34" fmla="*/ 6 w 9"/>
                  <a:gd name="T35" fmla="*/ 3 h 3"/>
                  <a:gd name="T36" fmla="*/ 5 w 9"/>
                  <a:gd name="T37" fmla="*/ 3 h 3"/>
                  <a:gd name="T38" fmla="*/ 3 w 9"/>
                  <a:gd name="T39" fmla="*/ 3 h 3"/>
                  <a:gd name="T40" fmla="*/ 2 w 9"/>
                  <a:gd name="T41" fmla="*/ 3 h 3"/>
                  <a:gd name="T42" fmla="*/ 1 w 9"/>
                  <a:gd name="T43" fmla="*/ 3 h 3"/>
                  <a:gd name="T44" fmla="*/ 0 w 9"/>
                  <a:gd name="T45" fmla="*/ 3 h 3"/>
                  <a:gd name="T46" fmla="*/ 0 w 9"/>
                  <a:gd name="T47" fmla="*/ 3 h 3"/>
                  <a:gd name="T48" fmla="*/ 0 w 9"/>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3">
                    <a:moveTo>
                      <a:pt x="0" y="3"/>
                    </a:moveTo>
                    <a:lnTo>
                      <a:pt x="0" y="1"/>
                    </a:lnTo>
                    <a:lnTo>
                      <a:pt x="0" y="0"/>
                    </a:lnTo>
                    <a:lnTo>
                      <a:pt x="1" y="0"/>
                    </a:lnTo>
                    <a:lnTo>
                      <a:pt x="2" y="1"/>
                    </a:lnTo>
                    <a:lnTo>
                      <a:pt x="3" y="1"/>
                    </a:lnTo>
                    <a:lnTo>
                      <a:pt x="5" y="1"/>
                    </a:lnTo>
                    <a:lnTo>
                      <a:pt x="6" y="1"/>
                    </a:lnTo>
                    <a:lnTo>
                      <a:pt x="6" y="1"/>
                    </a:lnTo>
                    <a:lnTo>
                      <a:pt x="7" y="0"/>
                    </a:lnTo>
                    <a:lnTo>
                      <a:pt x="8" y="0"/>
                    </a:lnTo>
                    <a:lnTo>
                      <a:pt x="9" y="0"/>
                    </a:lnTo>
                    <a:lnTo>
                      <a:pt x="9" y="1"/>
                    </a:lnTo>
                    <a:lnTo>
                      <a:pt x="9" y="3"/>
                    </a:lnTo>
                    <a:lnTo>
                      <a:pt x="9" y="3"/>
                    </a:lnTo>
                    <a:lnTo>
                      <a:pt x="8" y="3"/>
                    </a:lnTo>
                    <a:lnTo>
                      <a:pt x="7" y="3"/>
                    </a:lnTo>
                    <a:lnTo>
                      <a:pt x="6" y="3"/>
                    </a:lnTo>
                    <a:lnTo>
                      <a:pt x="5" y="3"/>
                    </a:lnTo>
                    <a:lnTo>
                      <a:pt x="3" y="3"/>
                    </a:lnTo>
                    <a:lnTo>
                      <a:pt x="2" y="3"/>
                    </a:lnTo>
                    <a:lnTo>
                      <a:pt x="1"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0" name="Freeform 580"/>
              <p:cNvSpPr>
                <a:spLocks/>
              </p:cNvSpPr>
              <p:nvPr/>
            </p:nvSpPr>
            <p:spPr bwMode="auto">
              <a:xfrm>
                <a:off x="1785"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4 w 9"/>
                  <a:gd name="T13" fmla="*/ 0 h 3"/>
                  <a:gd name="T14" fmla="*/ 4 w 9"/>
                  <a:gd name="T15" fmla="*/ 0 h 3"/>
                  <a:gd name="T16" fmla="*/ 5 w 9"/>
                  <a:gd name="T17" fmla="*/ 0 h 3"/>
                  <a:gd name="T18" fmla="*/ 7 w 9"/>
                  <a:gd name="T19" fmla="*/ 0 h 3"/>
                  <a:gd name="T20" fmla="*/ 8 w 9"/>
                  <a:gd name="T21" fmla="*/ 0 h 3"/>
                  <a:gd name="T22" fmla="*/ 8 w 9"/>
                  <a:gd name="T23" fmla="*/ 0 h 3"/>
                  <a:gd name="T24" fmla="*/ 9 w 9"/>
                  <a:gd name="T25" fmla="*/ 3 h 3"/>
                  <a:gd name="T26" fmla="*/ 8 w 9"/>
                  <a:gd name="T27" fmla="*/ 3 h 3"/>
                  <a:gd name="T28" fmla="*/ 5 w 9"/>
                  <a:gd name="T29" fmla="*/ 3 h 3"/>
                  <a:gd name="T30" fmla="*/ 4 w 9"/>
                  <a:gd name="T31" fmla="*/ 3 h 3"/>
                  <a:gd name="T32" fmla="*/ 4 w 9"/>
                  <a:gd name="T33" fmla="*/ 3 h 3"/>
                  <a:gd name="T34" fmla="*/ 3 w 9"/>
                  <a:gd name="T35" fmla="*/ 3 h 3"/>
                  <a:gd name="T36" fmla="*/ 2 w 9"/>
                  <a:gd name="T37" fmla="*/ 3 h 3"/>
                  <a:gd name="T38" fmla="*/ 1 w 9"/>
                  <a:gd name="T39" fmla="*/ 3 h 3"/>
                  <a:gd name="T40" fmla="*/ 0 w 9"/>
                  <a:gd name="T41" fmla="*/ 3 h 3"/>
                  <a:gd name="T42" fmla="*/ 0 w 9"/>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
                    <a:moveTo>
                      <a:pt x="0" y="2"/>
                    </a:moveTo>
                    <a:lnTo>
                      <a:pt x="0" y="0"/>
                    </a:lnTo>
                    <a:lnTo>
                      <a:pt x="1" y="0"/>
                    </a:lnTo>
                    <a:lnTo>
                      <a:pt x="1" y="0"/>
                    </a:lnTo>
                    <a:lnTo>
                      <a:pt x="2" y="0"/>
                    </a:lnTo>
                    <a:lnTo>
                      <a:pt x="3" y="0"/>
                    </a:lnTo>
                    <a:lnTo>
                      <a:pt x="4" y="0"/>
                    </a:lnTo>
                    <a:lnTo>
                      <a:pt x="4" y="0"/>
                    </a:lnTo>
                    <a:lnTo>
                      <a:pt x="5" y="0"/>
                    </a:lnTo>
                    <a:lnTo>
                      <a:pt x="7" y="0"/>
                    </a:lnTo>
                    <a:lnTo>
                      <a:pt x="8" y="0"/>
                    </a:lnTo>
                    <a:lnTo>
                      <a:pt x="8" y="0"/>
                    </a:lnTo>
                    <a:lnTo>
                      <a:pt x="9" y="3"/>
                    </a:lnTo>
                    <a:lnTo>
                      <a:pt x="8" y="3"/>
                    </a:lnTo>
                    <a:lnTo>
                      <a:pt x="5" y="3"/>
                    </a:lnTo>
                    <a:lnTo>
                      <a:pt x="4"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1" name="Freeform 581"/>
              <p:cNvSpPr>
                <a:spLocks/>
              </p:cNvSpPr>
              <p:nvPr/>
            </p:nvSpPr>
            <p:spPr bwMode="auto">
              <a:xfrm>
                <a:off x="1763" y="1669"/>
                <a:ext cx="16" cy="6"/>
              </a:xfrm>
              <a:custGeom>
                <a:avLst/>
                <a:gdLst>
                  <a:gd name="T0" fmla="*/ 0 w 10"/>
                  <a:gd name="T1" fmla="*/ 2 h 3"/>
                  <a:gd name="T2" fmla="*/ 1 w 10"/>
                  <a:gd name="T3" fmla="*/ 0 h 3"/>
                  <a:gd name="T4" fmla="*/ 2 w 10"/>
                  <a:gd name="T5" fmla="*/ 0 h 3"/>
                  <a:gd name="T6" fmla="*/ 2 w 10"/>
                  <a:gd name="T7" fmla="*/ 0 h 3"/>
                  <a:gd name="T8" fmla="*/ 3 w 10"/>
                  <a:gd name="T9" fmla="*/ 0 h 3"/>
                  <a:gd name="T10" fmla="*/ 4 w 10"/>
                  <a:gd name="T11" fmla="*/ 0 h 3"/>
                  <a:gd name="T12" fmla="*/ 4 w 10"/>
                  <a:gd name="T13" fmla="*/ 0 h 3"/>
                  <a:gd name="T14" fmla="*/ 7 w 10"/>
                  <a:gd name="T15" fmla="*/ 0 h 3"/>
                  <a:gd name="T16" fmla="*/ 7 w 10"/>
                  <a:gd name="T17" fmla="*/ 0 h 3"/>
                  <a:gd name="T18" fmla="*/ 8 w 10"/>
                  <a:gd name="T19" fmla="*/ 0 h 3"/>
                  <a:gd name="T20" fmla="*/ 9 w 10"/>
                  <a:gd name="T21" fmla="*/ 0 h 3"/>
                  <a:gd name="T22" fmla="*/ 9 w 10"/>
                  <a:gd name="T23" fmla="*/ 0 h 3"/>
                  <a:gd name="T24" fmla="*/ 10 w 10"/>
                  <a:gd name="T25" fmla="*/ 3 h 3"/>
                  <a:gd name="T26" fmla="*/ 9 w 10"/>
                  <a:gd name="T27" fmla="*/ 3 h 3"/>
                  <a:gd name="T28" fmla="*/ 9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 name="T46" fmla="*/ 0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0" y="2"/>
                    </a:moveTo>
                    <a:lnTo>
                      <a:pt x="1" y="0"/>
                    </a:lnTo>
                    <a:lnTo>
                      <a:pt x="2" y="0"/>
                    </a:lnTo>
                    <a:lnTo>
                      <a:pt x="2" y="0"/>
                    </a:lnTo>
                    <a:lnTo>
                      <a:pt x="3" y="0"/>
                    </a:lnTo>
                    <a:lnTo>
                      <a:pt x="4" y="0"/>
                    </a:lnTo>
                    <a:lnTo>
                      <a:pt x="4" y="0"/>
                    </a:lnTo>
                    <a:lnTo>
                      <a:pt x="7" y="0"/>
                    </a:lnTo>
                    <a:lnTo>
                      <a:pt x="7" y="0"/>
                    </a:lnTo>
                    <a:lnTo>
                      <a:pt x="8" y="0"/>
                    </a:lnTo>
                    <a:lnTo>
                      <a:pt x="9" y="0"/>
                    </a:lnTo>
                    <a:lnTo>
                      <a:pt x="9" y="0"/>
                    </a:lnTo>
                    <a:lnTo>
                      <a:pt x="10" y="3"/>
                    </a:lnTo>
                    <a:lnTo>
                      <a:pt x="9" y="3"/>
                    </a:lnTo>
                    <a:lnTo>
                      <a:pt x="9" y="3"/>
                    </a:lnTo>
                    <a:lnTo>
                      <a:pt x="8" y="3"/>
                    </a:lnTo>
                    <a:lnTo>
                      <a:pt x="7" y="3"/>
                    </a:lnTo>
                    <a:lnTo>
                      <a:pt x="5" y="3"/>
                    </a:lnTo>
                    <a:lnTo>
                      <a:pt x="4" y="3"/>
                    </a:lnTo>
                    <a:lnTo>
                      <a:pt x="3" y="3"/>
                    </a:lnTo>
                    <a:lnTo>
                      <a:pt x="2" y="3"/>
                    </a:lnTo>
                    <a:lnTo>
                      <a:pt x="1"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2" name="Freeform 582"/>
              <p:cNvSpPr>
                <a:spLocks/>
              </p:cNvSpPr>
              <p:nvPr/>
            </p:nvSpPr>
            <p:spPr bwMode="auto">
              <a:xfrm>
                <a:off x="1744" y="1669"/>
                <a:ext cx="14" cy="6"/>
              </a:xfrm>
              <a:custGeom>
                <a:avLst/>
                <a:gdLst>
                  <a:gd name="T0" fmla="*/ 0 w 9"/>
                  <a:gd name="T1" fmla="*/ 2 h 3"/>
                  <a:gd name="T2" fmla="*/ 0 w 9"/>
                  <a:gd name="T3" fmla="*/ 0 h 3"/>
                  <a:gd name="T4" fmla="*/ 1 w 9"/>
                  <a:gd name="T5" fmla="*/ 0 h 3"/>
                  <a:gd name="T6" fmla="*/ 1 w 9"/>
                  <a:gd name="T7" fmla="*/ 0 h 3"/>
                  <a:gd name="T8" fmla="*/ 2 w 9"/>
                  <a:gd name="T9" fmla="*/ 0 h 3"/>
                  <a:gd name="T10" fmla="*/ 3 w 9"/>
                  <a:gd name="T11" fmla="*/ 0 h 3"/>
                  <a:gd name="T12" fmla="*/ 5 w 9"/>
                  <a:gd name="T13" fmla="*/ 0 h 3"/>
                  <a:gd name="T14" fmla="*/ 6 w 9"/>
                  <a:gd name="T15" fmla="*/ 0 h 3"/>
                  <a:gd name="T16" fmla="*/ 7 w 9"/>
                  <a:gd name="T17" fmla="*/ 0 h 3"/>
                  <a:gd name="T18" fmla="*/ 7 w 9"/>
                  <a:gd name="T19" fmla="*/ 0 h 3"/>
                  <a:gd name="T20" fmla="*/ 8 w 9"/>
                  <a:gd name="T21" fmla="*/ 0 h 3"/>
                  <a:gd name="T22" fmla="*/ 9 w 9"/>
                  <a:gd name="T23" fmla="*/ 0 h 3"/>
                  <a:gd name="T24" fmla="*/ 9 w 9"/>
                  <a:gd name="T25" fmla="*/ 3 h 3"/>
                  <a:gd name="T26" fmla="*/ 9 w 9"/>
                  <a:gd name="T27" fmla="*/ 3 h 3"/>
                  <a:gd name="T28" fmla="*/ 8 w 9"/>
                  <a:gd name="T29" fmla="*/ 3 h 3"/>
                  <a:gd name="T30" fmla="*/ 7 w 9"/>
                  <a:gd name="T31" fmla="*/ 3 h 3"/>
                  <a:gd name="T32" fmla="*/ 6 w 9"/>
                  <a:gd name="T33" fmla="*/ 3 h 3"/>
                  <a:gd name="T34" fmla="*/ 5 w 9"/>
                  <a:gd name="T35" fmla="*/ 3 h 3"/>
                  <a:gd name="T36" fmla="*/ 3 w 9"/>
                  <a:gd name="T37" fmla="*/ 3 h 3"/>
                  <a:gd name="T38" fmla="*/ 2 w 9"/>
                  <a:gd name="T39" fmla="*/ 3 h 3"/>
                  <a:gd name="T40" fmla="*/ 1 w 9"/>
                  <a:gd name="T41" fmla="*/ 3 h 3"/>
                  <a:gd name="T42" fmla="*/ 0 w 9"/>
                  <a:gd name="T43" fmla="*/ 3 h 3"/>
                  <a:gd name="T44" fmla="*/ 0 w 9"/>
                  <a:gd name="T45" fmla="*/ 3 h 3"/>
                  <a:gd name="T46" fmla="*/ 0 w 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3">
                    <a:moveTo>
                      <a:pt x="0" y="2"/>
                    </a:moveTo>
                    <a:lnTo>
                      <a:pt x="0" y="0"/>
                    </a:lnTo>
                    <a:lnTo>
                      <a:pt x="1" y="0"/>
                    </a:lnTo>
                    <a:lnTo>
                      <a:pt x="1" y="0"/>
                    </a:lnTo>
                    <a:lnTo>
                      <a:pt x="2" y="0"/>
                    </a:lnTo>
                    <a:lnTo>
                      <a:pt x="3" y="0"/>
                    </a:lnTo>
                    <a:lnTo>
                      <a:pt x="5" y="0"/>
                    </a:lnTo>
                    <a:lnTo>
                      <a:pt x="6" y="0"/>
                    </a:lnTo>
                    <a:lnTo>
                      <a:pt x="7" y="0"/>
                    </a:lnTo>
                    <a:lnTo>
                      <a:pt x="7" y="0"/>
                    </a:lnTo>
                    <a:lnTo>
                      <a:pt x="8" y="0"/>
                    </a:lnTo>
                    <a:lnTo>
                      <a:pt x="9" y="0"/>
                    </a:lnTo>
                    <a:lnTo>
                      <a:pt x="9" y="3"/>
                    </a:lnTo>
                    <a:lnTo>
                      <a:pt x="9" y="3"/>
                    </a:lnTo>
                    <a:lnTo>
                      <a:pt x="8" y="3"/>
                    </a:lnTo>
                    <a:lnTo>
                      <a:pt x="7" y="3"/>
                    </a:lnTo>
                    <a:lnTo>
                      <a:pt x="6" y="3"/>
                    </a:lnTo>
                    <a:lnTo>
                      <a:pt x="5" y="3"/>
                    </a:lnTo>
                    <a:lnTo>
                      <a:pt x="3" y="3"/>
                    </a:lnTo>
                    <a:lnTo>
                      <a:pt x="2" y="3"/>
                    </a:lnTo>
                    <a:lnTo>
                      <a:pt x="1" y="3"/>
                    </a:lnTo>
                    <a:lnTo>
                      <a:pt x="0"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3" name="Freeform 583"/>
              <p:cNvSpPr>
                <a:spLocks/>
              </p:cNvSpPr>
              <p:nvPr/>
            </p:nvSpPr>
            <p:spPr bwMode="auto">
              <a:xfrm>
                <a:off x="1763" y="1659"/>
                <a:ext cx="16" cy="6"/>
              </a:xfrm>
              <a:custGeom>
                <a:avLst/>
                <a:gdLst>
                  <a:gd name="T0" fmla="*/ 0 w 10"/>
                  <a:gd name="T1" fmla="*/ 3 h 3"/>
                  <a:gd name="T2" fmla="*/ 1 w 10"/>
                  <a:gd name="T3" fmla="*/ 0 h 3"/>
                  <a:gd name="T4" fmla="*/ 1 w 10"/>
                  <a:gd name="T5" fmla="*/ 0 h 3"/>
                  <a:gd name="T6" fmla="*/ 2 w 10"/>
                  <a:gd name="T7" fmla="*/ 0 h 3"/>
                  <a:gd name="T8" fmla="*/ 2 w 10"/>
                  <a:gd name="T9" fmla="*/ 0 h 3"/>
                  <a:gd name="T10" fmla="*/ 3 w 10"/>
                  <a:gd name="T11" fmla="*/ 0 h 3"/>
                  <a:gd name="T12" fmla="*/ 4 w 10"/>
                  <a:gd name="T13" fmla="*/ 0 h 3"/>
                  <a:gd name="T14" fmla="*/ 4 w 10"/>
                  <a:gd name="T15" fmla="*/ 0 h 3"/>
                  <a:gd name="T16" fmla="*/ 7 w 10"/>
                  <a:gd name="T17" fmla="*/ 0 h 3"/>
                  <a:gd name="T18" fmla="*/ 7 w 10"/>
                  <a:gd name="T19" fmla="*/ 0 h 3"/>
                  <a:gd name="T20" fmla="*/ 8 w 10"/>
                  <a:gd name="T21" fmla="*/ 0 h 3"/>
                  <a:gd name="T22" fmla="*/ 9 w 10"/>
                  <a:gd name="T23" fmla="*/ 0 h 3"/>
                  <a:gd name="T24" fmla="*/ 10 w 10"/>
                  <a:gd name="T25" fmla="*/ 3 h 3"/>
                  <a:gd name="T26" fmla="*/ 9 w 10"/>
                  <a:gd name="T27" fmla="*/ 3 h 3"/>
                  <a:gd name="T28" fmla="*/ 8 w 10"/>
                  <a:gd name="T29" fmla="*/ 3 h 3"/>
                  <a:gd name="T30" fmla="*/ 8 w 10"/>
                  <a:gd name="T31" fmla="*/ 3 h 3"/>
                  <a:gd name="T32" fmla="*/ 7 w 10"/>
                  <a:gd name="T33" fmla="*/ 3 h 3"/>
                  <a:gd name="T34" fmla="*/ 5 w 10"/>
                  <a:gd name="T35" fmla="*/ 3 h 3"/>
                  <a:gd name="T36" fmla="*/ 4 w 10"/>
                  <a:gd name="T37" fmla="*/ 3 h 3"/>
                  <a:gd name="T38" fmla="*/ 3 w 10"/>
                  <a:gd name="T39" fmla="*/ 3 h 3"/>
                  <a:gd name="T40" fmla="*/ 2 w 10"/>
                  <a:gd name="T41" fmla="*/ 3 h 3"/>
                  <a:gd name="T42" fmla="*/ 1 w 10"/>
                  <a:gd name="T43" fmla="*/ 3 h 3"/>
                  <a:gd name="T44" fmla="*/ 0 w 10"/>
                  <a:gd name="T4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3">
                    <a:moveTo>
                      <a:pt x="0" y="3"/>
                    </a:moveTo>
                    <a:lnTo>
                      <a:pt x="1" y="0"/>
                    </a:lnTo>
                    <a:lnTo>
                      <a:pt x="1" y="0"/>
                    </a:lnTo>
                    <a:lnTo>
                      <a:pt x="2" y="0"/>
                    </a:lnTo>
                    <a:lnTo>
                      <a:pt x="2" y="0"/>
                    </a:lnTo>
                    <a:lnTo>
                      <a:pt x="3" y="0"/>
                    </a:lnTo>
                    <a:lnTo>
                      <a:pt x="4" y="0"/>
                    </a:lnTo>
                    <a:lnTo>
                      <a:pt x="4" y="0"/>
                    </a:lnTo>
                    <a:lnTo>
                      <a:pt x="7" y="0"/>
                    </a:lnTo>
                    <a:lnTo>
                      <a:pt x="7" y="0"/>
                    </a:lnTo>
                    <a:lnTo>
                      <a:pt x="8" y="0"/>
                    </a:lnTo>
                    <a:lnTo>
                      <a:pt x="9" y="0"/>
                    </a:lnTo>
                    <a:lnTo>
                      <a:pt x="10" y="3"/>
                    </a:lnTo>
                    <a:lnTo>
                      <a:pt x="9" y="3"/>
                    </a:lnTo>
                    <a:lnTo>
                      <a:pt x="8" y="3"/>
                    </a:lnTo>
                    <a:lnTo>
                      <a:pt x="8" y="3"/>
                    </a:lnTo>
                    <a:lnTo>
                      <a:pt x="7" y="3"/>
                    </a:lnTo>
                    <a:lnTo>
                      <a:pt x="5" y="3"/>
                    </a:lnTo>
                    <a:lnTo>
                      <a:pt x="4" y="3"/>
                    </a:lnTo>
                    <a:lnTo>
                      <a:pt x="3" y="3"/>
                    </a:lnTo>
                    <a:lnTo>
                      <a:pt x="2"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4" name="Freeform 584"/>
              <p:cNvSpPr>
                <a:spLocks/>
              </p:cNvSpPr>
              <p:nvPr/>
            </p:nvSpPr>
            <p:spPr bwMode="auto">
              <a:xfrm>
                <a:off x="1444" y="1606"/>
                <a:ext cx="14" cy="7"/>
              </a:xfrm>
              <a:custGeom>
                <a:avLst/>
                <a:gdLst>
                  <a:gd name="T0" fmla="*/ 0 w 9"/>
                  <a:gd name="T1" fmla="*/ 3 h 4"/>
                  <a:gd name="T2" fmla="*/ 1 w 9"/>
                  <a:gd name="T3" fmla="*/ 0 h 4"/>
                  <a:gd name="T4" fmla="*/ 1 w 9"/>
                  <a:gd name="T5" fmla="*/ 0 h 4"/>
                  <a:gd name="T6" fmla="*/ 1 w 9"/>
                  <a:gd name="T7" fmla="*/ 0 h 4"/>
                  <a:gd name="T8" fmla="*/ 2 w 9"/>
                  <a:gd name="T9" fmla="*/ 0 h 4"/>
                  <a:gd name="T10" fmla="*/ 4 w 9"/>
                  <a:gd name="T11" fmla="*/ 0 h 4"/>
                  <a:gd name="T12" fmla="*/ 4 w 9"/>
                  <a:gd name="T13" fmla="*/ 0 h 4"/>
                  <a:gd name="T14" fmla="*/ 5 w 9"/>
                  <a:gd name="T15" fmla="*/ 0 h 4"/>
                  <a:gd name="T16" fmla="*/ 6 w 9"/>
                  <a:gd name="T17" fmla="*/ 0 h 4"/>
                  <a:gd name="T18" fmla="*/ 7 w 9"/>
                  <a:gd name="T19" fmla="*/ 0 h 4"/>
                  <a:gd name="T20" fmla="*/ 8 w 9"/>
                  <a:gd name="T21" fmla="*/ 0 h 4"/>
                  <a:gd name="T22" fmla="*/ 8 w 9"/>
                  <a:gd name="T23" fmla="*/ 0 h 4"/>
                  <a:gd name="T24" fmla="*/ 9 w 9"/>
                  <a:gd name="T25" fmla="*/ 0 h 4"/>
                  <a:gd name="T26" fmla="*/ 9 w 9"/>
                  <a:gd name="T27" fmla="*/ 0 h 4"/>
                  <a:gd name="T28" fmla="*/ 9 w 9"/>
                  <a:gd name="T29" fmla="*/ 3 h 4"/>
                  <a:gd name="T30" fmla="*/ 9 w 9"/>
                  <a:gd name="T31" fmla="*/ 4 h 4"/>
                  <a:gd name="T32" fmla="*/ 9 w 9"/>
                  <a:gd name="T33" fmla="*/ 4 h 4"/>
                  <a:gd name="T34" fmla="*/ 8 w 9"/>
                  <a:gd name="T35" fmla="*/ 4 h 4"/>
                  <a:gd name="T36" fmla="*/ 7 w 9"/>
                  <a:gd name="T37" fmla="*/ 4 h 4"/>
                  <a:gd name="T38" fmla="*/ 6 w 9"/>
                  <a:gd name="T39" fmla="*/ 4 h 4"/>
                  <a:gd name="T40" fmla="*/ 5 w 9"/>
                  <a:gd name="T41" fmla="*/ 4 h 4"/>
                  <a:gd name="T42" fmla="*/ 4 w 9"/>
                  <a:gd name="T43" fmla="*/ 4 h 4"/>
                  <a:gd name="T44" fmla="*/ 4 w 9"/>
                  <a:gd name="T45" fmla="*/ 4 h 4"/>
                  <a:gd name="T46" fmla="*/ 2 w 9"/>
                  <a:gd name="T47" fmla="*/ 4 h 4"/>
                  <a:gd name="T48" fmla="*/ 0 w 9"/>
                  <a:gd name="T49" fmla="*/ 4 h 4"/>
                  <a:gd name="T50" fmla="*/ 0 w 9"/>
                  <a:gd name="T51" fmla="*/ 3 h 4"/>
                  <a:gd name="T52" fmla="*/ 0 w 9"/>
                  <a:gd name="T5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4">
                    <a:moveTo>
                      <a:pt x="0" y="3"/>
                    </a:moveTo>
                    <a:lnTo>
                      <a:pt x="1" y="0"/>
                    </a:lnTo>
                    <a:lnTo>
                      <a:pt x="1" y="0"/>
                    </a:lnTo>
                    <a:lnTo>
                      <a:pt x="1" y="0"/>
                    </a:lnTo>
                    <a:lnTo>
                      <a:pt x="2" y="0"/>
                    </a:lnTo>
                    <a:lnTo>
                      <a:pt x="4" y="0"/>
                    </a:lnTo>
                    <a:lnTo>
                      <a:pt x="4" y="0"/>
                    </a:lnTo>
                    <a:lnTo>
                      <a:pt x="5" y="0"/>
                    </a:lnTo>
                    <a:lnTo>
                      <a:pt x="6" y="0"/>
                    </a:lnTo>
                    <a:lnTo>
                      <a:pt x="7" y="0"/>
                    </a:lnTo>
                    <a:lnTo>
                      <a:pt x="8" y="0"/>
                    </a:lnTo>
                    <a:lnTo>
                      <a:pt x="8" y="0"/>
                    </a:lnTo>
                    <a:lnTo>
                      <a:pt x="9" y="0"/>
                    </a:lnTo>
                    <a:lnTo>
                      <a:pt x="9" y="0"/>
                    </a:lnTo>
                    <a:lnTo>
                      <a:pt x="9" y="3"/>
                    </a:lnTo>
                    <a:lnTo>
                      <a:pt x="9" y="4"/>
                    </a:lnTo>
                    <a:lnTo>
                      <a:pt x="9" y="4"/>
                    </a:lnTo>
                    <a:lnTo>
                      <a:pt x="8" y="4"/>
                    </a:lnTo>
                    <a:lnTo>
                      <a:pt x="7" y="4"/>
                    </a:lnTo>
                    <a:lnTo>
                      <a:pt x="6" y="4"/>
                    </a:lnTo>
                    <a:lnTo>
                      <a:pt x="5" y="4"/>
                    </a:lnTo>
                    <a:lnTo>
                      <a:pt x="4" y="4"/>
                    </a:lnTo>
                    <a:lnTo>
                      <a:pt x="4" y="4"/>
                    </a:lnTo>
                    <a:lnTo>
                      <a:pt x="2" y="4"/>
                    </a:lnTo>
                    <a:lnTo>
                      <a:pt x="0" y="4"/>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5" name="Freeform 585"/>
              <p:cNvSpPr>
                <a:spLocks/>
              </p:cNvSpPr>
              <p:nvPr/>
            </p:nvSpPr>
            <p:spPr bwMode="auto">
              <a:xfrm>
                <a:off x="1629" y="1606"/>
                <a:ext cx="16" cy="7"/>
              </a:xfrm>
              <a:custGeom>
                <a:avLst/>
                <a:gdLst>
                  <a:gd name="T0" fmla="*/ 0 w 10"/>
                  <a:gd name="T1" fmla="*/ 3 h 4"/>
                  <a:gd name="T2" fmla="*/ 1 w 10"/>
                  <a:gd name="T3" fmla="*/ 0 h 4"/>
                  <a:gd name="T4" fmla="*/ 1 w 10"/>
                  <a:gd name="T5" fmla="*/ 0 h 4"/>
                  <a:gd name="T6" fmla="*/ 3 w 10"/>
                  <a:gd name="T7" fmla="*/ 0 h 4"/>
                  <a:gd name="T8" fmla="*/ 4 w 10"/>
                  <a:gd name="T9" fmla="*/ 0 h 4"/>
                  <a:gd name="T10" fmla="*/ 4 w 10"/>
                  <a:gd name="T11" fmla="*/ 0 h 4"/>
                  <a:gd name="T12" fmla="*/ 5 w 10"/>
                  <a:gd name="T13" fmla="*/ 0 h 4"/>
                  <a:gd name="T14" fmla="*/ 6 w 10"/>
                  <a:gd name="T15" fmla="*/ 0 h 4"/>
                  <a:gd name="T16" fmla="*/ 7 w 10"/>
                  <a:gd name="T17" fmla="*/ 0 h 4"/>
                  <a:gd name="T18" fmla="*/ 7 w 10"/>
                  <a:gd name="T19" fmla="*/ 0 h 4"/>
                  <a:gd name="T20" fmla="*/ 8 w 10"/>
                  <a:gd name="T21" fmla="*/ 0 h 4"/>
                  <a:gd name="T22" fmla="*/ 8 w 10"/>
                  <a:gd name="T23" fmla="*/ 0 h 4"/>
                  <a:gd name="T24" fmla="*/ 10 w 10"/>
                  <a:gd name="T25" fmla="*/ 3 h 4"/>
                  <a:gd name="T26" fmla="*/ 10 w 10"/>
                  <a:gd name="T27" fmla="*/ 4 h 4"/>
                  <a:gd name="T28" fmla="*/ 8 w 10"/>
                  <a:gd name="T29" fmla="*/ 4 h 4"/>
                  <a:gd name="T30" fmla="*/ 7 w 10"/>
                  <a:gd name="T31" fmla="*/ 4 h 4"/>
                  <a:gd name="T32" fmla="*/ 6 w 10"/>
                  <a:gd name="T33" fmla="*/ 4 h 4"/>
                  <a:gd name="T34" fmla="*/ 5 w 10"/>
                  <a:gd name="T35" fmla="*/ 4 h 4"/>
                  <a:gd name="T36" fmla="*/ 4 w 10"/>
                  <a:gd name="T37" fmla="*/ 4 h 4"/>
                  <a:gd name="T38" fmla="*/ 3 w 10"/>
                  <a:gd name="T39" fmla="*/ 4 h 4"/>
                  <a:gd name="T40" fmla="*/ 1 w 10"/>
                  <a:gd name="T41" fmla="*/ 4 h 4"/>
                  <a:gd name="T42" fmla="*/ 1 w 10"/>
                  <a:gd name="T43" fmla="*/ 4 h 4"/>
                  <a:gd name="T44" fmla="*/ 1 w 10"/>
                  <a:gd name="T45" fmla="*/ 3 h 4"/>
                  <a:gd name="T46" fmla="*/ 0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0" y="3"/>
                    </a:moveTo>
                    <a:lnTo>
                      <a:pt x="1" y="0"/>
                    </a:lnTo>
                    <a:lnTo>
                      <a:pt x="1" y="0"/>
                    </a:lnTo>
                    <a:lnTo>
                      <a:pt x="3" y="0"/>
                    </a:lnTo>
                    <a:lnTo>
                      <a:pt x="4" y="0"/>
                    </a:lnTo>
                    <a:lnTo>
                      <a:pt x="4" y="0"/>
                    </a:lnTo>
                    <a:lnTo>
                      <a:pt x="5" y="0"/>
                    </a:lnTo>
                    <a:lnTo>
                      <a:pt x="6" y="0"/>
                    </a:lnTo>
                    <a:lnTo>
                      <a:pt x="7" y="0"/>
                    </a:lnTo>
                    <a:lnTo>
                      <a:pt x="7" y="0"/>
                    </a:lnTo>
                    <a:lnTo>
                      <a:pt x="8" y="0"/>
                    </a:lnTo>
                    <a:lnTo>
                      <a:pt x="8" y="0"/>
                    </a:lnTo>
                    <a:lnTo>
                      <a:pt x="10" y="3"/>
                    </a:lnTo>
                    <a:lnTo>
                      <a:pt x="10" y="4"/>
                    </a:lnTo>
                    <a:lnTo>
                      <a:pt x="8" y="4"/>
                    </a:lnTo>
                    <a:lnTo>
                      <a:pt x="7" y="4"/>
                    </a:lnTo>
                    <a:lnTo>
                      <a:pt x="6" y="4"/>
                    </a:lnTo>
                    <a:lnTo>
                      <a:pt x="5" y="4"/>
                    </a:lnTo>
                    <a:lnTo>
                      <a:pt x="4" y="4"/>
                    </a:lnTo>
                    <a:lnTo>
                      <a:pt x="3" y="4"/>
                    </a:lnTo>
                    <a:lnTo>
                      <a:pt x="1" y="4"/>
                    </a:lnTo>
                    <a:lnTo>
                      <a:pt x="1" y="4"/>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6" name="Freeform 586"/>
              <p:cNvSpPr>
                <a:spLocks/>
              </p:cNvSpPr>
              <p:nvPr/>
            </p:nvSpPr>
            <p:spPr bwMode="auto">
              <a:xfrm>
                <a:off x="1609" y="1606"/>
                <a:ext cx="17" cy="7"/>
              </a:xfrm>
              <a:custGeom>
                <a:avLst/>
                <a:gdLst>
                  <a:gd name="T0" fmla="*/ 0 w 11"/>
                  <a:gd name="T1" fmla="*/ 3 h 4"/>
                  <a:gd name="T2" fmla="*/ 2 w 11"/>
                  <a:gd name="T3" fmla="*/ 0 h 4"/>
                  <a:gd name="T4" fmla="*/ 2 w 11"/>
                  <a:gd name="T5" fmla="*/ 0 h 4"/>
                  <a:gd name="T6" fmla="*/ 2 w 11"/>
                  <a:gd name="T7" fmla="*/ 0 h 4"/>
                  <a:gd name="T8" fmla="*/ 3 w 11"/>
                  <a:gd name="T9" fmla="*/ 0 h 4"/>
                  <a:gd name="T10" fmla="*/ 4 w 11"/>
                  <a:gd name="T11" fmla="*/ 0 h 4"/>
                  <a:gd name="T12" fmla="*/ 5 w 11"/>
                  <a:gd name="T13" fmla="*/ 0 h 4"/>
                  <a:gd name="T14" fmla="*/ 5 w 11"/>
                  <a:gd name="T15" fmla="*/ 0 h 4"/>
                  <a:gd name="T16" fmla="*/ 6 w 11"/>
                  <a:gd name="T17" fmla="*/ 0 h 4"/>
                  <a:gd name="T18" fmla="*/ 7 w 11"/>
                  <a:gd name="T19" fmla="*/ 0 h 4"/>
                  <a:gd name="T20" fmla="*/ 9 w 11"/>
                  <a:gd name="T21" fmla="*/ 0 h 4"/>
                  <a:gd name="T22" fmla="*/ 10 w 11"/>
                  <a:gd name="T23" fmla="*/ 0 h 4"/>
                  <a:gd name="T24" fmla="*/ 10 w 11"/>
                  <a:gd name="T25" fmla="*/ 0 h 4"/>
                  <a:gd name="T26" fmla="*/ 11 w 11"/>
                  <a:gd name="T27" fmla="*/ 3 h 4"/>
                  <a:gd name="T28" fmla="*/ 11 w 11"/>
                  <a:gd name="T29" fmla="*/ 4 h 4"/>
                  <a:gd name="T30" fmla="*/ 11 w 11"/>
                  <a:gd name="T31" fmla="*/ 4 h 4"/>
                  <a:gd name="T32" fmla="*/ 10 w 11"/>
                  <a:gd name="T33" fmla="*/ 4 h 4"/>
                  <a:gd name="T34" fmla="*/ 7 w 11"/>
                  <a:gd name="T35" fmla="*/ 4 h 4"/>
                  <a:gd name="T36" fmla="*/ 7 w 11"/>
                  <a:gd name="T37" fmla="*/ 4 h 4"/>
                  <a:gd name="T38" fmla="*/ 5 w 11"/>
                  <a:gd name="T39" fmla="*/ 4 h 4"/>
                  <a:gd name="T40" fmla="*/ 5 w 11"/>
                  <a:gd name="T41" fmla="*/ 4 h 4"/>
                  <a:gd name="T42" fmla="*/ 4 w 11"/>
                  <a:gd name="T43" fmla="*/ 4 h 4"/>
                  <a:gd name="T44" fmla="*/ 3 w 11"/>
                  <a:gd name="T45" fmla="*/ 4 h 4"/>
                  <a:gd name="T46" fmla="*/ 2 w 11"/>
                  <a:gd name="T47" fmla="*/ 4 h 4"/>
                  <a:gd name="T48" fmla="*/ 0 w 11"/>
                  <a:gd name="T49" fmla="*/ 4 h 4"/>
                  <a:gd name="T50" fmla="*/ 0 w 11"/>
                  <a:gd name="T5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4">
                    <a:moveTo>
                      <a:pt x="0" y="3"/>
                    </a:moveTo>
                    <a:lnTo>
                      <a:pt x="2" y="0"/>
                    </a:lnTo>
                    <a:lnTo>
                      <a:pt x="2" y="0"/>
                    </a:lnTo>
                    <a:lnTo>
                      <a:pt x="2" y="0"/>
                    </a:lnTo>
                    <a:lnTo>
                      <a:pt x="3" y="0"/>
                    </a:lnTo>
                    <a:lnTo>
                      <a:pt x="4" y="0"/>
                    </a:lnTo>
                    <a:lnTo>
                      <a:pt x="5" y="0"/>
                    </a:lnTo>
                    <a:lnTo>
                      <a:pt x="5" y="0"/>
                    </a:lnTo>
                    <a:lnTo>
                      <a:pt x="6" y="0"/>
                    </a:lnTo>
                    <a:lnTo>
                      <a:pt x="7" y="0"/>
                    </a:lnTo>
                    <a:lnTo>
                      <a:pt x="9" y="0"/>
                    </a:lnTo>
                    <a:lnTo>
                      <a:pt x="10" y="0"/>
                    </a:lnTo>
                    <a:lnTo>
                      <a:pt x="10" y="0"/>
                    </a:lnTo>
                    <a:lnTo>
                      <a:pt x="11" y="3"/>
                    </a:lnTo>
                    <a:lnTo>
                      <a:pt x="11" y="4"/>
                    </a:lnTo>
                    <a:lnTo>
                      <a:pt x="11" y="4"/>
                    </a:lnTo>
                    <a:lnTo>
                      <a:pt x="10" y="4"/>
                    </a:lnTo>
                    <a:lnTo>
                      <a:pt x="7" y="4"/>
                    </a:lnTo>
                    <a:lnTo>
                      <a:pt x="7" y="4"/>
                    </a:lnTo>
                    <a:lnTo>
                      <a:pt x="5" y="4"/>
                    </a:lnTo>
                    <a:lnTo>
                      <a:pt x="5" y="4"/>
                    </a:lnTo>
                    <a:lnTo>
                      <a:pt x="4" y="4"/>
                    </a:lnTo>
                    <a:lnTo>
                      <a:pt x="3" y="4"/>
                    </a:lnTo>
                    <a:lnTo>
                      <a:pt x="2"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7" name="Freeform 587"/>
              <p:cNvSpPr>
                <a:spLocks/>
              </p:cNvSpPr>
              <p:nvPr/>
            </p:nvSpPr>
            <p:spPr bwMode="auto">
              <a:xfrm>
                <a:off x="1592" y="1606"/>
                <a:ext cx="14" cy="7"/>
              </a:xfrm>
              <a:custGeom>
                <a:avLst/>
                <a:gdLst>
                  <a:gd name="T0" fmla="*/ 0 w 9"/>
                  <a:gd name="T1" fmla="*/ 3 h 4"/>
                  <a:gd name="T2" fmla="*/ 1 w 9"/>
                  <a:gd name="T3" fmla="*/ 0 h 4"/>
                  <a:gd name="T4" fmla="*/ 1 w 9"/>
                  <a:gd name="T5" fmla="*/ 0 h 4"/>
                  <a:gd name="T6" fmla="*/ 1 w 9"/>
                  <a:gd name="T7" fmla="*/ 0 h 4"/>
                  <a:gd name="T8" fmla="*/ 3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8 w 9"/>
                  <a:gd name="T25" fmla="*/ 0 h 4"/>
                  <a:gd name="T26" fmla="*/ 9 w 9"/>
                  <a:gd name="T27" fmla="*/ 3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0" y="3"/>
                    </a:moveTo>
                    <a:lnTo>
                      <a:pt x="1" y="0"/>
                    </a:lnTo>
                    <a:lnTo>
                      <a:pt x="1" y="0"/>
                    </a:lnTo>
                    <a:lnTo>
                      <a:pt x="1" y="0"/>
                    </a:lnTo>
                    <a:lnTo>
                      <a:pt x="3" y="0"/>
                    </a:lnTo>
                    <a:lnTo>
                      <a:pt x="3" y="0"/>
                    </a:lnTo>
                    <a:lnTo>
                      <a:pt x="4" y="0"/>
                    </a:lnTo>
                    <a:lnTo>
                      <a:pt x="6" y="0"/>
                    </a:lnTo>
                    <a:lnTo>
                      <a:pt x="6" y="0"/>
                    </a:lnTo>
                    <a:lnTo>
                      <a:pt x="7" y="0"/>
                    </a:lnTo>
                    <a:lnTo>
                      <a:pt x="8" y="0"/>
                    </a:lnTo>
                    <a:lnTo>
                      <a:pt x="8" y="0"/>
                    </a:lnTo>
                    <a:lnTo>
                      <a:pt x="8" y="0"/>
                    </a:lnTo>
                    <a:lnTo>
                      <a:pt x="9" y="3"/>
                    </a:lnTo>
                    <a:lnTo>
                      <a:pt x="9" y="4"/>
                    </a:lnTo>
                    <a:lnTo>
                      <a:pt x="8" y="4"/>
                    </a:lnTo>
                    <a:lnTo>
                      <a:pt x="7" y="4"/>
                    </a:lnTo>
                    <a:lnTo>
                      <a:pt x="6" y="4"/>
                    </a:lnTo>
                    <a:lnTo>
                      <a:pt x="4" y="4"/>
                    </a:lnTo>
                    <a:lnTo>
                      <a:pt x="3" y="4"/>
                    </a:lnTo>
                    <a:lnTo>
                      <a:pt x="2" y="4"/>
                    </a:lnTo>
                    <a:lnTo>
                      <a:pt x="1"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8" name="Freeform 588"/>
              <p:cNvSpPr>
                <a:spLocks/>
              </p:cNvSpPr>
              <p:nvPr/>
            </p:nvSpPr>
            <p:spPr bwMode="auto">
              <a:xfrm>
                <a:off x="1572" y="1606"/>
                <a:ext cx="14" cy="7"/>
              </a:xfrm>
              <a:custGeom>
                <a:avLst/>
                <a:gdLst>
                  <a:gd name="T0" fmla="*/ 0 w 9"/>
                  <a:gd name="T1" fmla="*/ 3 h 4"/>
                  <a:gd name="T2" fmla="*/ 0 w 9"/>
                  <a:gd name="T3" fmla="*/ 0 h 4"/>
                  <a:gd name="T4" fmla="*/ 1 w 9"/>
                  <a:gd name="T5" fmla="*/ 0 h 4"/>
                  <a:gd name="T6" fmla="*/ 2 w 9"/>
                  <a:gd name="T7" fmla="*/ 0 h 4"/>
                  <a:gd name="T8" fmla="*/ 2 w 9"/>
                  <a:gd name="T9" fmla="*/ 0 h 4"/>
                  <a:gd name="T10" fmla="*/ 3 w 9"/>
                  <a:gd name="T11" fmla="*/ 0 h 4"/>
                  <a:gd name="T12" fmla="*/ 4 w 9"/>
                  <a:gd name="T13" fmla="*/ 0 h 4"/>
                  <a:gd name="T14" fmla="*/ 6 w 9"/>
                  <a:gd name="T15" fmla="*/ 0 h 4"/>
                  <a:gd name="T16" fmla="*/ 6 w 9"/>
                  <a:gd name="T17" fmla="*/ 0 h 4"/>
                  <a:gd name="T18" fmla="*/ 7 w 9"/>
                  <a:gd name="T19" fmla="*/ 0 h 4"/>
                  <a:gd name="T20" fmla="*/ 8 w 9"/>
                  <a:gd name="T21" fmla="*/ 0 h 4"/>
                  <a:gd name="T22" fmla="*/ 8 w 9"/>
                  <a:gd name="T23" fmla="*/ 0 h 4"/>
                  <a:gd name="T24" fmla="*/ 9 w 9"/>
                  <a:gd name="T25" fmla="*/ 3 h 4"/>
                  <a:gd name="T26" fmla="*/ 9 w 9"/>
                  <a:gd name="T27" fmla="*/ 4 h 4"/>
                  <a:gd name="T28" fmla="*/ 9 w 9"/>
                  <a:gd name="T29" fmla="*/ 4 h 4"/>
                  <a:gd name="T30" fmla="*/ 8 w 9"/>
                  <a:gd name="T31" fmla="*/ 4 h 4"/>
                  <a:gd name="T32" fmla="*/ 7 w 9"/>
                  <a:gd name="T33" fmla="*/ 4 h 4"/>
                  <a:gd name="T34" fmla="*/ 6 w 9"/>
                  <a:gd name="T35" fmla="*/ 4 h 4"/>
                  <a:gd name="T36" fmla="*/ 4 w 9"/>
                  <a:gd name="T37" fmla="*/ 4 h 4"/>
                  <a:gd name="T38" fmla="*/ 3 w 9"/>
                  <a:gd name="T39" fmla="*/ 4 h 4"/>
                  <a:gd name="T40" fmla="*/ 2 w 9"/>
                  <a:gd name="T41" fmla="*/ 4 h 4"/>
                  <a:gd name="T42" fmla="*/ 1 w 9"/>
                  <a:gd name="T43" fmla="*/ 4 h 4"/>
                  <a:gd name="T44" fmla="*/ 0 w 9"/>
                  <a:gd name="T45" fmla="*/ 4 h 4"/>
                  <a:gd name="T46" fmla="*/ 0 w 9"/>
                  <a:gd name="T47" fmla="*/ 4 h 4"/>
                  <a:gd name="T48" fmla="*/ 0 w 9"/>
                  <a:gd name="T4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4">
                    <a:moveTo>
                      <a:pt x="0" y="3"/>
                    </a:moveTo>
                    <a:lnTo>
                      <a:pt x="0" y="0"/>
                    </a:lnTo>
                    <a:lnTo>
                      <a:pt x="1" y="0"/>
                    </a:lnTo>
                    <a:lnTo>
                      <a:pt x="2" y="0"/>
                    </a:lnTo>
                    <a:lnTo>
                      <a:pt x="2" y="0"/>
                    </a:lnTo>
                    <a:lnTo>
                      <a:pt x="3" y="0"/>
                    </a:lnTo>
                    <a:lnTo>
                      <a:pt x="4" y="0"/>
                    </a:lnTo>
                    <a:lnTo>
                      <a:pt x="6" y="0"/>
                    </a:lnTo>
                    <a:lnTo>
                      <a:pt x="6" y="0"/>
                    </a:lnTo>
                    <a:lnTo>
                      <a:pt x="7" y="0"/>
                    </a:lnTo>
                    <a:lnTo>
                      <a:pt x="8" y="0"/>
                    </a:lnTo>
                    <a:lnTo>
                      <a:pt x="8" y="0"/>
                    </a:lnTo>
                    <a:lnTo>
                      <a:pt x="9" y="3"/>
                    </a:lnTo>
                    <a:lnTo>
                      <a:pt x="9" y="4"/>
                    </a:lnTo>
                    <a:lnTo>
                      <a:pt x="9" y="4"/>
                    </a:lnTo>
                    <a:lnTo>
                      <a:pt x="8" y="4"/>
                    </a:lnTo>
                    <a:lnTo>
                      <a:pt x="7" y="4"/>
                    </a:lnTo>
                    <a:lnTo>
                      <a:pt x="6" y="4"/>
                    </a:lnTo>
                    <a:lnTo>
                      <a:pt x="4" y="4"/>
                    </a:lnTo>
                    <a:lnTo>
                      <a:pt x="3" y="4"/>
                    </a:lnTo>
                    <a:lnTo>
                      <a:pt x="2" y="4"/>
                    </a:lnTo>
                    <a:lnTo>
                      <a:pt x="1" y="4"/>
                    </a:lnTo>
                    <a:lnTo>
                      <a:pt x="0" y="4"/>
                    </a:lnTo>
                    <a:lnTo>
                      <a:pt x="0" y="4"/>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49" name="Freeform 589"/>
              <p:cNvSpPr>
                <a:spLocks/>
              </p:cNvSpPr>
              <p:nvPr/>
            </p:nvSpPr>
            <p:spPr bwMode="auto">
              <a:xfrm>
                <a:off x="1497"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0 w 17"/>
                  <a:gd name="T15" fmla="*/ 0 h 3"/>
                  <a:gd name="T16" fmla="*/ 13 w 17"/>
                  <a:gd name="T17" fmla="*/ 0 h 3"/>
                  <a:gd name="T18" fmla="*/ 15 w 17"/>
                  <a:gd name="T19" fmla="*/ 0 h 3"/>
                  <a:gd name="T20" fmla="*/ 16 w 17"/>
                  <a:gd name="T21" fmla="*/ 0 h 3"/>
                  <a:gd name="T22" fmla="*/ 17 w 17"/>
                  <a:gd name="T23" fmla="*/ 0 h 3"/>
                  <a:gd name="T24" fmla="*/ 17 w 17"/>
                  <a:gd name="T25" fmla="*/ 2 h 3"/>
                  <a:gd name="T26" fmla="*/ 17 w 17"/>
                  <a:gd name="T27" fmla="*/ 2 h 3"/>
                  <a:gd name="T28" fmla="*/ 15 w 17"/>
                  <a:gd name="T29" fmla="*/ 2 h 3"/>
                  <a:gd name="T30" fmla="*/ 13 w 17"/>
                  <a:gd name="T31" fmla="*/ 3 h 3"/>
                  <a:gd name="T32" fmla="*/ 10 w 17"/>
                  <a:gd name="T33" fmla="*/ 3 h 3"/>
                  <a:gd name="T34" fmla="*/ 9 w 17"/>
                  <a:gd name="T35" fmla="*/ 3 h 3"/>
                  <a:gd name="T36" fmla="*/ 7 w 17"/>
                  <a:gd name="T37" fmla="*/ 3 h 3"/>
                  <a:gd name="T38" fmla="*/ 5 w 17"/>
                  <a:gd name="T39" fmla="*/ 3 h 3"/>
                  <a:gd name="T40" fmla="*/ 2 w 17"/>
                  <a:gd name="T41" fmla="*/ 3 h 3"/>
                  <a:gd name="T42" fmla="*/ 0 w 17"/>
                  <a:gd name="T4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
                    <a:moveTo>
                      <a:pt x="0" y="2"/>
                    </a:moveTo>
                    <a:lnTo>
                      <a:pt x="0" y="0"/>
                    </a:lnTo>
                    <a:lnTo>
                      <a:pt x="0" y="0"/>
                    </a:lnTo>
                    <a:lnTo>
                      <a:pt x="2" y="0"/>
                    </a:lnTo>
                    <a:lnTo>
                      <a:pt x="5" y="0"/>
                    </a:lnTo>
                    <a:lnTo>
                      <a:pt x="7" y="0"/>
                    </a:lnTo>
                    <a:lnTo>
                      <a:pt x="9" y="0"/>
                    </a:lnTo>
                    <a:lnTo>
                      <a:pt x="10" y="0"/>
                    </a:lnTo>
                    <a:lnTo>
                      <a:pt x="13" y="0"/>
                    </a:lnTo>
                    <a:lnTo>
                      <a:pt x="15" y="0"/>
                    </a:lnTo>
                    <a:lnTo>
                      <a:pt x="16" y="0"/>
                    </a:lnTo>
                    <a:lnTo>
                      <a:pt x="17" y="0"/>
                    </a:lnTo>
                    <a:lnTo>
                      <a:pt x="17" y="2"/>
                    </a:lnTo>
                    <a:lnTo>
                      <a:pt x="17" y="2"/>
                    </a:lnTo>
                    <a:lnTo>
                      <a:pt x="15" y="2"/>
                    </a:lnTo>
                    <a:lnTo>
                      <a:pt x="13" y="3"/>
                    </a:lnTo>
                    <a:lnTo>
                      <a:pt x="10"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0" name="Freeform 590"/>
              <p:cNvSpPr>
                <a:spLocks/>
              </p:cNvSpPr>
              <p:nvPr/>
            </p:nvSpPr>
            <p:spPr bwMode="auto">
              <a:xfrm>
                <a:off x="1443" y="1669"/>
                <a:ext cx="29" cy="6"/>
              </a:xfrm>
              <a:custGeom>
                <a:avLst/>
                <a:gdLst>
                  <a:gd name="T0" fmla="*/ 0 w 19"/>
                  <a:gd name="T1" fmla="*/ 2 h 3"/>
                  <a:gd name="T2" fmla="*/ 0 w 19"/>
                  <a:gd name="T3" fmla="*/ 0 h 3"/>
                  <a:gd name="T4" fmla="*/ 0 w 19"/>
                  <a:gd name="T5" fmla="*/ 0 h 3"/>
                  <a:gd name="T6" fmla="*/ 1 w 19"/>
                  <a:gd name="T7" fmla="*/ 0 h 3"/>
                  <a:gd name="T8" fmla="*/ 3 w 19"/>
                  <a:gd name="T9" fmla="*/ 0 h 3"/>
                  <a:gd name="T10" fmla="*/ 5 w 19"/>
                  <a:gd name="T11" fmla="*/ 0 h 3"/>
                  <a:gd name="T12" fmla="*/ 7 w 19"/>
                  <a:gd name="T13" fmla="*/ 0 h 3"/>
                  <a:gd name="T14" fmla="*/ 9 w 19"/>
                  <a:gd name="T15" fmla="*/ 0 h 3"/>
                  <a:gd name="T16" fmla="*/ 10 w 19"/>
                  <a:gd name="T17" fmla="*/ 0 h 3"/>
                  <a:gd name="T18" fmla="*/ 13 w 19"/>
                  <a:gd name="T19" fmla="*/ 0 h 3"/>
                  <a:gd name="T20" fmla="*/ 15 w 19"/>
                  <a:gd name="T21" fmla="*/ 0 h 3"/>
                  <a:gd name="T22" fmla="*/ 17 w 19"/>
                  <a:gd name="T23" fmla="*/ 0 h 3"/>
                  <a:gd name="T24" fmla="*/ 17 w 19"/>
                  <a:gd name="T25" fmla="*/ 0 h 3"/>
                  <a:gd name="T26" fmla="*/ 17 w 19"/>
                  <a:gd name="T27" fmla="*/ 0 h 3"/>
                  <a:gd name="T28" fmla="*/ 19 w 19"/>
                  <a:gd name="T29" fmla="*/ 2 h 3"/>
                  <a:gd name="T30" fmla="*/ 17 w 19"/>
                  <a:gd name="T31" fmla="*/ 3 h 3"/>
                  <a:gd name="T32" fmla="*/ 16 w 19"/>
                  <a:gd name="T33" fmla="*/ 3 h 3"/>
                  <a:gd name="T34" fmla="*/ 14 w 19"/>
                  <a:gd name="T35" fmla="*/ 3 h 3"/>
                  <a:gd name="T36" fmla="*/ 12 w 19"/>
                  <a:gd name="T37" fmla="*/ 3 h 3"/>
                  <a:gd name="T38" fmla="*/ 9 w 19"/>
                  <a:gd name="T39" fmla="*/ 3 h 3"/>
                  <a:gd name="T40" fmla="*/ 7 w 19"/>
                  <a:gd name="T41" fmla="*/ 3 h 3"/>
                  <a:gd name="T42" fmla="*/ 5 w 19"/>
                  <a:gd name="T43" fmla="*/ 3 h 3"/>
                  <a:gd name="T44" fmla="*/ 2 w 19"/>
                  <a:gd name="T45" fmla="*/ 3 h 3"/>
                  <a:gd name="T46" fmla="*/ 0 w 19"/>
                  <a:gd name="T47" fmla="*/ 3 h 3"/>
                  <a:gd name="T48" fmla="*/ 0 w 19"/>
                  <a:gd name="T4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
                    <a:moveTo>
                      <a:pt x="0" y="2"/>
                    </a:moveTo>
                    <a:lnTo>
                      <a:pt x="0" y="0"/>
                    </a:lnTo>
                    <a:lnTo>
                      <a:pt x="0" y="0"/>
                    </a:lnTo>
                    <a:lnTo>
                      <a:pt x="1" y="0"/>
                    </a:lnTo>
                    <a:lnTo>
                      <a:pt x="3" y="0"/>
                    </a:lnTo>
                    <a:lnTo>
                      <a:pt x="5" y="0"/>
                    </a:lnTo>
                    <a:lnTo>
                      <a:pt x="7" y="0"/>
                    </a:lnTo>
                    <a:lnTo>
                      <a:pt x="9" y="0"/>
                    </a:lnTo>
                    <a:lnTo>
                      <a:pt x="10" y="0"/>
                    </a:lnTo>
                    <a:lnTo>
                      <a:pt x="13" y="0"/>
                    </a:lnTo>
                    <a:lnTo>
                      <a:pt x="15" y="0"/>
                    </a:lnTo>
                    <a:lnTo>
                      <a:pt x="17" y="0"/>
                    </a:lnTo>
                    <a:lnTo>
                      <a:pt x="17" y="0"/>
                    </a:lnTo>
                    <a:lnTo>
                      <a:pt x="17" y="0"/>
                    </a:lnTo>
                    <a:lnTo>
                      <a:pt x="19" y="2"/>
                    </a:lnTo>
                    <a:lnTo>
                      <a:pt x="17"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1" name="Freeform 591"/>
              <p:cNvSpPr>
                <a:spLocks/>
              </p:cNvSpPr>
              <p:nvPr/>
            </p:nvSpPr>
            <p:spPr bwMode="auto">
              <a:xfrm>
                <a:off x="1444" y="1659"/>
                <a:ext cx="50" cy="6"/>
              </a:xfrm>
              <a:custGeom>
                <a:avLst/>
                <a:gdLst>
                  <a:gd name="T0" fmla="*/ 0 w 32"/>
                  <a:gd name="T1" fmla="*/ 3 h 3"/>
                  <a:gd name="T2" fmla="*/ 0 w 32"/>
                  <a:gd name="T3" fmla="*/ 0 h 3"/>
                  <a:gd name="T4" fmla="*/ 0 w 32"/>
                  <a:gd name="T5" fmla="*/ 0 h 3"/>
                  <a:gd name="T6" fmla="*/ 0 w 32"/>
                  <a:gd name="T7" fmla="*/ 0 h 3"/>
                  <a:gd name="T8" fmla="*/ 5 w 32"/>
                  <a:gd name="T9" fmla="*/ 0 h 3"/>
                  <a:gd name="T10" fmla="*/ 8 w 32"/>
                  <a:gd name="T11" fmla="*/ 0 h 3"/>
                  <a:gd name="T12" fmla="*/ 12 w 32"/>
                  <a:gd name="T13" fmla="*/ 0 h 3"/>
                  <a:gd name="T14" fmla="*/ 15 w 32"/>
                  <a:gd name="T15" fmla="*/ 0 h 3"/>
                  <a:gd name="T16" fmla="*/ 19 w 32"/>
                  <a:gd name="T17" fmla="*/ 0 h 3"/>
                  <a:gd name="T18" fmla="*/ 22 w 32"/>
                  <a:gd name="T19" fmla="*/ 0 h 3"/>
                  <a:gd name="T20" fmla="*/ 26 w 32"/>
                  <a:gd name="T21" fmla="*/ 0 h 3"/>
                  <a:gd name="T22" fmla="*/ 30 w 32"/>
                  <a:gd name="T23" fmla="*/ 0 h 3"/>
                  <a:gd name="T24" fmla="*/ 30 w 32"/>
                  <a:gd name="T25" fmla="*/ 0 h 3"/>
                  <a:gd name="T26" fmla="*/ 30 w 32"/>
                  <a:gd name="T27" fmla="*/ 0 h 3"/>
                  <a:gd name="T28" fmla="*/ 32 w 32"/>
                  <a:gd name="T29" fmla="*/ 3 h 3"/>
                  <a:gd name="T30" fmla="*/ 30 w 32"/>
                  <a:gd name="T31" fmla="*/ 3 h 3"/>
                  <a:gd name="T32" fmla="*/ 27 w 32"/>
                  <a:gd name="T33" fmla="*/ 3 h 3"/>
                  <a:gd name="T34" fmla="*/ 23 w 32"/>
                  <a:gd name="T35" fmla="*/ 3 h 3"/>
                  <a:gd name="T36" fmla="*/ 20 w 32"/>
                  <a:gd name="T37" fmla="*/ 3 h 3"/>
                  <a:gd name="T38" fmla="*/ 15 w 32"/>
                  <a:gd name="T39" fmla="*/ 3 h 3"/>
                  <a:gd name="T40" fmla="*/ 12 w 32"/>
                  <a:gd name="T41" fmla="*/ 3 h 3"/>
                  <a:gd name="T42" fmla="*/ 8 w 32"/>
                  <a:gd name="T43" fmla="*/ 3 h 3"/>
                  <a:gd name="T44" fmla="*/ 4 w 32"/>
                  <a:gd name="T45" fmla="*/ 3 h 3"/>
                  <a:gd name="T46" fmla="*/ 0 w 32"/>
                  <a:gd name="T47" fmla="*/ 3 h 3"/>
                  <a:gd name="T48" fmla="*/ 0 w 32"/>
                  <a:gd name="T49" fmla="*/ 3 h 3"/>
                  <a:gd name="T50" fmla="*/ 0 w 32"/>
                  <a:gd name="T5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
                    <a:moveTo>
                      <a:pt x="0" y="3"/>
                    </a:moveTo>
                    <a:lnTo>
                      <a:pt x="0" y="0"/>
                    </a:lnTo>
                    <a:lnTo>
                      <a:pt x="0" y="0"/>
                    </a:lnTo>
                    <a:lnTo>
                      <a:pt x="0" y="0"/>
                    </a:lnTo>
                    <a:lnTo>
                      <a:pt x="5" y="0"/>
                    </a:lnTo>
                    <a:lnTo>
                      <a:pt x="8" y="0"/>
                    </a:lnTo>
                    <a:lnTo>
                      <a:pt x="12" y="0"/>
                    </a:lnTo>
                    <a:lnTo>
                      <a:pt x="15" y="0"/>
                    </a:lnTo>
                    <a:lnTo>
                      <a:pt x="19" y="0"/>
                    </a:lnTo>
                    <a:lnTo>
                      <a:pt x="22" y="0"/>
                    </a:lnTo>
                    <a:lnTo>
                      <a:pt x="26" y="0"/>
                    </a:lnTo>
                    <a:lnTo>
                      <a:pt x="30" y="0"/>
                    </a:lnTo>
                    <a:lnTo>
                      <a:pt x="30" y="0"/>
                    </a:lnTo>
                    <a:lnTo>
                      <a:pt x="30" y="0"/>
                    </a:lnTo>
                    <a:lnTo>
                      <a:pt x="32" y="3"/>
                    </a:lnTo>
                    <a:lnTo>
                      <a:pt x="30" y="3"/>
                    </a:lnTo>
                    <a:lnTo>
                      <a:pt x="27" y="3"/>
                    </a:lnTo>
                    <a:lnTo>
                      <a:pt x="23" y="3"/>
                    </a:lnTo>
                    <a:lnTo>
                      <a:pt x="20" y="3"/>
                    </a:lnTo>
                    <a:lnTo>
                      <a:pt x="15" y="3"/>
                    </a:lnTo>
                    <a:lnTo>
                      <a:pt x="12" y="3"/>
                    </a:lnTo>
                    <a:lnTo>
                      <a:pt x="8" y="3"/>
                    </a:lnTo>
                    <a:lnTo>
                      <a:pt x="4"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2" name="Freeform 592"/>
              <p:cNvSpPr>
                <a:spLocks/>
              </p:cNvSpPr>
              <p:nvPr/>
            </p:nvSpPr>
            <p:spPr bwMode="auto">
              <a:xfrm>
                <a:off x="1443" y="1649"/>
                <a:ext cx="24" cy="6"/>
              </a:xfrm>
              <a:custGeom>
                <a:avLst/>
                <a:gdLst>
                  <a:gd name="T0" fmla="*/ 0 w 16"/>
                  <a:gd name="T1" fmla="*/ 3 h 3"/>
                  <a:gd name="T2" fmla="*/ 0 w 16"/>
                  <a:gd name="T3" fmla="*/ 0 h 3"/>
                  <a:gd name="T4" fmla="*/ 0 w 16"/>
                  <a:gd name="T5" fmla="*/ 0 h 3"/>
                  <a:gd name="T6" fmla="*/ 1 w 16"/>
                  <a:gd name="T7" fmla="*/ 0 h 3"/>
                  <a:gd name="T8" fmla="*/ 3 w 16"/>
                  <a:gd name="T9" fmla="*/ 0 h 3"/>
                  <a:gd name="T10" fmla="*/ 5 w 16"/>
                  <a:gd name="T11" fmla="*/ 0 h 3"/>
                  <a:gd name="T12" fmla="*/ 7 w 16"/>
                  <a:gd name="T13" fmla="*/ 0 h 3"/>
                  <a:gd name="T14" fmla="*/ 8 w 16"/>
                  <a:gd name="T15" fmla="*/ 0 h 3"/>
                  <a:gd name="T16" fmla="*/ 10 w 16"/>
                  <a:gd name="T17" fmla="*/ 0 h 3"/>
                  <a:gd name="T18" fmla="*/ 13 w 16"/>
                  <a:gd name="T19" fmla="*/ 0 h 3"/>
                  <a:gd name="T20" fmla="*/ 14 w 16"/>
                  <a:gd name="T21" fmla="*/ 0 h 3"/>
                  <a:gd name="T22" fmla="*/ 16 w 16"/>
                  <a:gd name="T23" fmla="*/ 0 h 3"/>
                  <a:gd name="T24" fmla="*/ 16 w 16"/>
                  <a:gd name="T25" fmla="*/ 0 h 3"/>
                  <a:gd name="T26" fmla="*/ 16 w 16"/>
                  <a:gd name="T27" fmla="*/ 0 h 3"/>
                  <a:gd name="T28" fmla="*/ 16 w 16"/>
                  <a:gd name="T29" fmla="*/ 3 h 3"/>
                  <a:gd name="T30" fmla="*/ 16 w 16"/>
                  <a:gd name="T31" fmla="*/ 3 h 3"/>
                  <a:gd name="T32" fmla="*/ 15 w 16"/>
                  <a:gd name="T33" fmla="*/ 3 h 3"/>
                  <a:gd name="T34" fmla="*/ 13 w 16"/>
                  <a:gd name="T35" fmla="*/ 3 h 3"/>
                  <a:gd name="T36" fmla="*/ 10 w 16"/>
                  <a:gd name="T37" fmla="*/ 3 h 3"/>
                  <a:gd name="T38" fmla="*/ 8 w 16"/>
                  <a:gd name="T39" fmla="*/ 3 h 3"/>
                  <a:gd name="T40" fmla="*/ 7 w 16"/>
                  <a:gd name="T41" fmla="*/ 3 h 3"/>
                  <a:gd name="T42" fmla="*/ 5 w 16"/>
                  <a:gd name="T43" fmla="*/ 3 h 3"/>
                  <a:gd name="T44" fmla="*/ 2 w 16"/>
                  <a:gd name="T45" fmla="*/ 3 h 3"/>
                  <a:gd name="T46" fmla="*/ 0 w 16"/>
                  <a:gd name="T47" fmla="*/ 3 h 3"/>
                  <a:gd name="T48" fmla="*/ 0 w 16"/>
                  <a:gd name="T4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
                    <a:moveTo>
                      <a:pt x="0" y="3"/>
                    </a:moveTo>
                    <a:lnTo>
                      <a:pt x="0" y="0"/>
                    </a:lnTo>
                    <a:lnTo>
                      <a:pt x="0" y="0"/>
                    </a:lnTo>
                    <a:lnTo>
                      <a:pt x="1" y="0"/>
                    </a:lnTo>
                    <a:lnTo>
                      <a:pt x="3" y="0"/>
                    </a:lnTo>
                    <a:lnTo>
                      <a:pt x="5" y="0"/>
                    </a:lnTo>
                    <a:lnTo>
                      <a:pt x="7" y="0"/>
                    </a:lnTo>
                    <a:lnTo>
                      <a:pt x="8" y="0"/>
                    </a:lnTo>
                    <a:lnTo>
                      <a:pt x="10" y="0"/>
                    </a:lnTo>
                    <a:lnTo>
                      <a:pt x="13" y="0"/>
                    </a:lnTo>
                    <a:lnTo>
                      <a:pt x="14" y="0"/>
                    </a:lnTo>
                    <a:lnTo>
                      <a:pt x="16" y="0"/>
                    </a:lnTo>
                    <a:lnTo>
                      <a:pt x="16" y="0"/>
                    </a:lnTo>
                    <a:lnTo>
                      <a:pt x="16" y="0"/>
                    </a:lnTo>
                    <a:lnTo>
                      <a:pt x="16" y="3"/>
                    </a:lnTo>
                    <a:lnTo>
                      <a:pt x="16" y="3"/>
                    </a:lnTo>
                    <a:lnTo>
                      <a:pt x="15" y="3"/>
                    </a:lnTo>
                    <a:lnTo>
                      <a:pt x="13" y="3"/>
                    </a:lnTo>
                    <a:lnTo>
                      <a:pt x="10" y="3"/>
                    </a:lnTo>
                    <a:lnTo>
                      <a:pt x="8"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3" name="Freeform 593"/>
              <p:cNvSpPr>
                <a:spLocks/>
              </p:cNvSpPr>
              <p:nvPr/>
            </p:nvSpPr>
            <p:spPr bwMode="auto">
              <a:xfrm>
                <a:off x="1443" y="1639"/>
                <a:ext cx="29" cy="6"/>
              </a:xfrm>
              <a:custGeom>
                <a:avLst/>
                <a:gdLst>
                  <a:gd name="T0" fmla="*/ 0 w 19"/>
                  <a:gd name="T1" fmla="*/ 3 h 3"/>
                  <a:gd name="T2" fmla="*/ 0 w 19"/>
                  <a:gd name="T3" fmla="*/ 1 h 3"/>
                  <a:gd name="T4" fmla="*/ 1 w 19"/>
                  <a:gd name="T5" fmla="*/ 0 h 3"/>
                  <a:gd name="T6" fmla="*/ 3 w 19"/>
                  <a:gd name="T7" fmla="*/ 0 h 3"/>
                  <a:gd name="T8" fmla="*/ 5 w 19"/>
                  <a:gd name="T9" fmla="*/ 1 h 3"/>
                  <a:gd name="T10" fmla="*/ 7 w 19"/>
                  <a:gd name="T11" fmla="*/ 1 h 3"/>
                  <a:gd name="T12" fmla="*/ 9 w 19"/>
                  <a:gd name="T13" fmla="*/ 1 h 3"/>
                  <a:gd name="T14" fmla="*/ 10 w 19"/>
                  <a:gd name="T15" fmla="*/ 1 h 3"/>
                  <a:gd name="T16" fmla="*/ 14 w 19"/>
                  <a:gd name="T17" fmla="*/ 1 h 3"/>
                  <a:gd name="T18" fmla="*/ 15 w 19"/>
                  <a:gd name="T19" fmla="*/ 0 h 3"/>
                  <a:gd name="T20" fmla="*/ 17 w 19"/>
                  <a:gd name="T21" fmla="*/ 0 h 3"/>
                  <a:gd name="T22" fmla="*/ 17 w 19"/>
                  <a:gd name="T23" fmla="*/ 0 h 3"/>
                  <a:gd name="T24" fmla="*/ 19 w 19"/>
                  <a:gd name="T25" fmla="*/ 1 h 3"/>
                  <a:gd name="T26" fmla="*/ 19 w 19"/>
                  <a:gd name="T27" fmla="*/ 3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3"/>
                    </a:moveTo>
                    <a:lnTo>
                      <a:pt x="0" y="1"/>
                    </a:lnTo>
                    <a:lnTo>
                      <a:pt x="1" y="0"/>
                    </a:lnTo>
                    <a:lnTo>
                      <a:pt x="3" y="0"/>
                    </a:lnTo>
                    <a:lnTo>
                      <a:pt x="5" y="1"/>
                    </a:lnTo>
                    <a:lnTo>
                      <a:pt x="7" y="1"/>
                    </a:lnTo>
                    <a:lnTo>
                      <a:pt x="9" y="1"/>
                    </a:lnTo>
                    <a:lnTo>
                      <a:pt x="10" y="1"/>
                    </a:lnTo>
                    <a:lnTo>
                      <a:pt x="14" y="1"/>
                    </a:lnTo>
                    <a:lnTo>
                      <a:pt x="15" y="0"/>
                    </a:lnTo>
                    <a:lnTo>
                      <a:pt x="17" y="0"/>
                    </a:lnTo>
                    <a:lnTo>
                      <a:pt x="17" y="0"/>
                    </a:lnTo>
                    <a:lnTo>
                      <a:pt x="19" y="1"/>
                    </a:lnTo>
                    <a:lnTo>
                      <a:pt x="19" y="3"/>
                    </a:lnTo>
                    <a:lnTo>
                      <a:pt x="19" y="3"/>
                    </a:lnTo>
                    <a:lnTo>
                      <a:pt x="16" y="3"/>
                    </a:lnTo>
                    <a:lnTo>
                      <a:pt x="14" y="3"/>
                    </a:lnTo>
                    <a:lnTo>
                      <a:pt x="12" y="3"/>
                    </a:lnTo>
                    <a:lnTo>
                      <a:pt x="9" y="3"/>
                    </a:lnTo>
                    <a:lnTo>
                      <a:pt x="7" y="3"/>
                    </a:lnTo>
                    <a:lnTo>
                      <a:pt x="5" y="3"/>
                    </a:lnTo>
                    <a:lnTo>
                      <a:pt x="2"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4" name="Freeform 594"/>
              <p:cNvSpPr>
                <a:spLocks/>
              </p:cNvSpPr>
              <p:nvPr/>
            </p:nvSpPr>
            <p:spPr bwMode="auto">
              <a:xfrm>
                <a:off x="1659" y="1669"/>
                <a:ext cx="26" cy="6"/>
              </a:xfrm>
              <a:custGeom>
                <a:avLst/>
                <a:gdLst>
                  <a:gd name="T0" fmla="*/ 0 w 17"/>
                  <a:gd name="T1" fmla="*/ 2 h 3"/>
                  <a:gd name="T2" fmla="*/ 0 w 17"/>
                  <a:gd name="T3" fmla="*/ 0 h 3"/>
                  <a:gd name="T4" fmla="*/ 0 w 17"/>
                  <a:gd name="T5" fmla="*/ 0 h 3"/>
                  <a:gd name="T6" fmla="*/ 2 w 17"/>
                  <a:gd name="T7" fmla="*/ 0 h 3"/>
                  <a:gd name="T8" fmla="*/ 5 w 17"/>
                  <a:gd name="T9" fmla="*/ 0 h 3"/>
                  <a:gd name="T10" fmla="*/ 7 w 17"/>
                  <a:gd name="T11" fmla="*/ 0 h 3"/>
                  <a:gd name="T12" fmla="*/ 9 w 17"/>
                  <a:gd name="T13" fmla="*/ 0 h 3"/>
                  <a:gd name="T14" fmla="*/ 12 w 17"/>
                  <a:gd name="T15" fmla="*/ 0 h 3"/>
                  <a:gd name="T16" fmla="*/ 13 w 17"/>
                  <a:gd name="T17" fmla="*/ 0 h 3"/>
                  <a:gd name="T18" fmla="*/ 15 w 17"/>
                  <a:gd name="T19" fmla="*/ 0 h 3"/>
                  <a:gd name="T20" fmla="*/ 17 w 17"/>
                  <a:gd name="T21" fmla="*/ 0 h 3"/>
                  <a:gd name="T22" fmla="*/ 17 w 17"/>
                  <a:gd name="T23" fmla="*/ 2 h 3"/>
                  <a:gd name="T24" fmla="*/ 16 w 17"/>
                  <a:gd name="T25" fmla="*/ 2 h 3"/>
                  <a:gd name="T26" fmla="*/ 14 w 17"/>
                  <a:gd name="T27" fmla="*/ 3 h 3"/>
                  <a:gd name="T28" fmla="*/ 12 w 17"/>
                  <a:gd name="T29" fmla="*/ 3 h 3"/>
                  <a:gd name="T30" fmla="*/ 9 w 17"/>
                  <a:gd name="T31" fmla="*/ 3 h 3"/>
                  <a:gd name="T32" fmla="*/ 7 w 17"/>
                  <a:gd name="T33" fmla="*/ 3 h 3"/>
                  <a:gd name="T34" fmla="*/ 5 w 17"/>
                  <a:gd name="T35" fmla="*/ 3 h 3"/>
                  <a:gd name="T36" fmla="*/ 2 w 17"/>
                  <a:gd name="T37" fmla="*/ 3 h 3"/>
                  <a:gd name="T38" fmla="*/ 0 w 17"/>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3">
                    <a:moveTo>
                      <a:pt x="0" y="2"/>
                    </a:moveTo>
                    <a:lnTo>
                      <a:pt x="0" y="0"/>
                    </a:lnTo>
                    <a:lnTo>
                      <a:pt x="0" y="0"/>
                    </a:lnTo>
                    <a:lnTo>
                      <a:pt x="2" y="0"/>
                    </a:lnTo>
                    <a:lnTo>
                      <a:pt x="5" y="0"/>
                    </a:lnTo>
                    <a:lnTo>
                      <a:pt x="7" y="0"/>
                    </a:lnTo>
                    <a:lnTo>
                      <a:pt x="9" y="0"/>
                    </a:lnTo>
                    <a:lnTo>
                      <a:pt x="12" y="0"/>
                    </a:lnTo>
                    <a:lnTo>
                      <a:pt x="13" y="0"/>
                    </a:lnTo>
                    <a:lnTo>
                      <a:pt x="15" y="0"/>
                    </a:lnTo>
                    <a:lnTo>
                      <a:pt x="17" y="0"/>
                    </a:lnTo>
                    <a:lnTo>
                      <a:pt x="17" y="2"/>
                    </a:lnTo>
                    <a:lnTo>
                      <a:pt x="16" y="2"/>
                    </a:lnTo>
                    <a:lnTo>
                      <a:pt x="14" y="3"/>
                    </a:lnTo>
                    <a:lnTo>
                      <a:pt x="12" y="3"/>
                    </a:lnTo>
                    <a:lnTo>
                      <a:pt x="9" y="3"/>
                    </a:lnTo>
                    <a:lnTo>
                      <a:pt x="7" y="3"/>
                    </a:lnTo>
                    <a:lnTo>
                      <a:pt x="5" y="3"/>
                    </a:lnTo>
                    <a:lnTo>
                      <a:pt x="2"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5" name="Freeform 595"/>
              <p:cNvSpPr>
                <a:spLocks/>
              </p:cNvSpPr>
              <p:nvPr/>
            </p:nvSpPr>
            <p:spPr bwMode="auto">
              <a:xfrm>
                <a:off x="1704" y="1669"/>
                <a:ext cx="29" cy="6"/>
              </a:xfrm>
              <a:custGeom>
                <a:avLst/>
                <a:gdLst>
                  <a:gd name="T0" fmla="*/ 0 w 19"/>
                  <a:gd name="T1" fmla="*/ 2 h 3"/>
                  <a:gd name="T2" fmla="*/ 0 w 19"/>
                  <a:gd name="T3" fmla="*/ 0 h 3"/>
                  <a:gd name="T4" fmla="*/ 0 w 19"/>
                  <a:gd name="T5" fmla="*/ 0 h 3"/>
                  <a:gd name="T6" fmla="*/ 1 w 19"/>
                  <a:gd name="T7" fmla="*/ 0 h 3"/>
                  <a:gd name="T8" fmla="*/ 4 w 19"/>
                  <a:gd name="T9" fmla="*/ 0 h 3"/>
                  <a:gd name="T10" fmla="*/ 5 w 19"/>
                  <a:gd name="T11" fmla="*/ 0 h 3"/>
                  <a:gd name="T12" fmla="*/ 7 w 19"/>
                  <a:gd name="T13" fmla="*/ 0 h 3"/>
                  <a:gd name="T14" fmla="*/ 9 w 19"/>
                  <a:gd name="T15" fmla="*/ 0 h 3"/>
                  <a:gd name="T16" fmla="*/ 12 w 19"/>
                  <a:gd name="T17" fmla="*/ 0 h 3"/>
                  <a:gd name="T18" fmla="*/ 14 w 19"/>
                  <a:gd name="T19" fmla="*/ 0 h 3"/>
                  <a:gd name="T20" fmla="*/ 15 w 19"/>
                  <a:gd name="T21" fmla="*/ 0 h 3"/>
                  <a:gd name="T22" fmla="*/ 19 w 19"/>
                  <a:gd name="T23" fmla="*/ 0 h 3"/>
                  <a:gd name="T24" fmla="*/ 19 w 19"/>
                  <a:gd name="T25" fmla="*/ 0 h 3"/>
                  <a:gd name="T26" fmla="*/ 19 w 19"/>
                  <a:gd name="T27" fmla="*/ 2 h 3"/>
                  <a:gd name="T28" fmla="*/ 19 w 19"/>
                  <a:gd name="T29" fmla="*/ 3 h 3"/>
                  <a:gd name="T30" fmla="*/ 16 w 19"/>
                  <a:gd name="T31" fmla="*/ 3 h 3"/>
                  <a:gd name="T32" fmla="*/ 14 w 19"/>
                  <a:gd name="T33" fmla="*/ 3 h 3"/>
                  <a:gd name="T34" fmla="*/ 12 w 19"/>
                  <a:gd name="T35" fmla="*/ 3 h 3"/>
                  <a:gd name="T36" fmla="*/ 9 w 19"/>
                  <a:gd name="T37" fmla="*/ 3 h 3"/>
                  <a:gd name="T38" fmla="*/ 7 w 19"/>
                  <a:gd name="T39" fmla="*/ 3 h 3"/>
                  <a:gd name="T40" fmla="*/ 5 w 19"/>
                  <a:gd name="T41" fmla="*/ 3 h 3"/>
                  <a:gd name="T42" fmla="*/ 2 w 19"/>
                  <a:gd name="T43" fmla="*/ 3 h 3"/>
                  <a:gd name="T44" fmla="*/ 0 w 19"/>
                  <a:gd name="T45" fmla="*/ 3 h 3"/>
                  <a:gd name="T46" fmla="*/ 0 w 19"/>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3">
                    <a:moveTo>
                      <a:pt x="0" y="2"/>
                    </a:moveTo>
                    <a:lnTo>
                      <a:pt x="0" y="0"/>
                    </a:lnTo>
                    <a:lnTo>
                      <a:pt x="0" y="0"/>
                    </a:lnTo>
                    <a:lnTo>
                      <a:pt x="1" y="0"/>
                    </a:lnTo>
                    <a:lnTo>
                      <a:pt x="4" y="0"/>
                    </a:lnTo>
                    <a:lnTo>
                      <a:pt x="5" y="0"/>
                    </a:lnTo>
                    <a:lnTo>
                      <a:pt x="7" y="0"/>
                    </a:lnTo>
                    <a:lnTo>
                      <a:pt x="9" y="0"/>
                    </a:lnTo>
                    <a:lnTo>
                      <a:pt x="12" y="0"/>
                    </a:lnTo>
                    <a:lnTo>
                      <a:pt x="14" y="0"/>
                    </a:lnTo>
                    <a:lnTo>
                      <a:pt x="15" y="0"/>
                    </a:lnTo>
                    <a:lnTo>
                      <a:pt x="19" y="0"/>
                    </a:lnTo>
                    <a:lnTo>
                      <a:pt x="19" y="0"/>
                    </a:lnTo>
                    <a:lnTo>
                      <a:pt x="19" y="2"/>
                    </a:lnTo>
                    <a:lnTo>
                      <a:pt x="19" y="3"/>
                    </a:lnTo>
                    <a:lnTo>
                      <a:pt x="16" y="3"/>
                    </a:lnTo>
                    <a:lnTo>
                      <a:pt x="14" y="3"/>
                    </a:lnTo>
                    <a:lnTo>
                      <a:pt x="12" y="3"/>
                    </a:lnTo>
                    <a:lnTo>
                      <a:pt x="9" y="3"/>
                    </a:lnTo>
                    <a:lnTo>
                      <a:pt x="7" y="3"/>
                    </a:lnTo>
                    <a:lnTo>
                      <a:pt x="5" y="3"/>
                    </a:lnTo>
                    <a:lnTo>
                      <a:pt x="2" y="3"/>
                    </a:lnTo>
                    <a:lnTo>
                      <a:pt x="0" y="3"/>
                    </a:lnTo>
                    <a:lnTo>
                      <a:pt x="0" y="2"/>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6" name="Freeform 596"/>
              <p:cNvSpPr>
                <a:spLocks/>
              </p:cNvSpPr>
              <p:nvPr/>
            </p:nvSpPr>
            <p:spPr bwMode="auto">
              <a:xfrm>
                <a:off x="1690" y="1659"/>
                <a:ext cx="43" cy="6"/>
              </a:xfrm>
              <a:custGeom>
                <a:avLst/>
                <a:gdLst>
                  <a:gd name="T0" fmla="*/ 0 w 28"/>
                  <a:gd name="T1" fmla="*/ 3 h 3"/>
                  <a:gd name="T2" fmla="*/ 1 w 28"/>
                  <a:gd name="T3" fmla="*/ 0 h 3"/>
                  <a:gd name="T4" fmla="*/ 1 w 28"/>
                  <a:gd name="T5" fmla="*/ 0 h 3"/>
                  <a:gd name="T6" fmla="*/ 1 w 28"/>
                  <a:gd name="T7" fmla="*/ 0 h 3"/>
                  <a:gd name="T8" fmla="*/ 4 w 28"/>
                  <a:gd name="T9" fmla="*/ 0 h 3"/>
                  <a:gd name="T10" fmla="*/ 8 w 28"/>
                  <a:gd name="T11" fmla="*/ 0 h 3"/>
                  <a:gd name="T12" fmla="*/ 10 w 28"/>
                  <a:gd name="T13" fmla="*/ 0 h 3"/>
                  <a:gd name="T14" fmla="*/ 14 w 28"/>
                  <a:gd name="T15" fmla="*/ 0 h 3"/>
                  <a:gd name="T16" fmla="*/ 17 w 28"/>
                  <a:gd name="T17" fmla="*/ 0 h 3"/>
                  <a:gd name="T18" fmla="*/ 21 w 28"/>
                  <a:gd name="T19" fmla="*/ 0 h 3"/>
                  <a:gd name="T20" fmla="*/ 23 w 28"/>
                  <a:gd name="T21" fmla="*/ 0 h 3"/>
                  <a:gd name="T22" fmla="*/ 27 w 28"/>
                  <a:gd name="T23" fmla="*/ 0 h 3"/>
                  <a:gd name="T24" fmla="*/ 27 w 28"/>
                  <a:gd name="T25" fmla="*/ 0 h 3"/>
                  <a:gd name="T26" fmla="*/ 27 w 28"/>
                  <a:gd name="T27" fmla="*/ 0 h 3"/>
                  <a:gd name="T28" fmla="*/ 28 w 28"/>
                  <a:gd name="T29" fmla="*/ 2 h 3"/>
                  <a:gd name="T30" fmla="*/ 28 w 28"/>
                  <a:gd name="T31" fmla="*/ 3 h 3"/>
                  <a:gd name="T32" fmla="*/ 28 w 28"/>
                  <a:gd name="T33" fmla="*/ 3 h 3"/>
                  <a:gd name="T34" fmla="*/ 28 w 28"/>
                  <a:gd name="T35" fmla="*/ 3 h 3"/>
                  <a:gd name="T36" fmla="*/ 23 w 28"/>
                  <a:gd name="T37" fmla="*/ 3 h 3"/>
                  <a:gd name="T38" fmla="*/ 21 w 28"/>
                  <a:gd name="T39" fmla="*/ 3 h 3"/>
                  <a:gd name="T40" fmla="*/ 17 w 28"/>
                  <a:gd name="T41" fmla="*/ 3 h 3"/>
                  <a:gd name="T42" fmla="*/ 14 w 28"/>
                  <a:gd name="T43" fmla="*/ 3 h 3"/>
                  <a:gd name="T44" fmla="*/ 10 w 28"/>
                  <a:gd name="T45" fmla="*/ 3 h 3"/>
                  <a:gd name="T46" fmla="*/ 7 w 28"/>
                  <a:gd name="T47" fmla="*/ 3 h 3"/>
                  <a:gd name="T48" fmla="*/ 3 w 28"/>
                  <a:gd name="T49" fmla="*/ 3 h 3"/>
                  <a:gd name="T50" fmla="*/ 1 w 28"/>
                  <a:gd name="T51" fmla="*/ 3 h 3"/>
                  <a:gd name="T52" fmla="*/ 0 w 28"/>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3">
                    <a:moveTo>
                      <a:pt x="0" y="3"/>
                    </a:moveTo>
                    <a:lnTo>
                      <a:pt x="1" y="0"/>
                    </a:lnTo>
                    <a:lnTo>
                      <a:pt x="1" y="0"/>
                    </a:lnTo>
                    <a:lnTo>
                      <a:pt x="1" y="0"/>
                    </a:lnTo>
                    <a:lnTo>
                      <a:pt x="4" y="0"/>
                    </a:lnTo>
                    <a:lnTo>
                      <a:pt x="8" y="0"/>
                    </a:lnTo>
                    <a:lnTo>
                      <a:pt x="10" y="0"/>
                    </a:lnTo>
                    <a:lnTo>
                      <a:pt x="14" y="0"/>
                    </a:lnTo>
                    <a:lnTo>
                      <a:pt x="17" y="0"/>
                    </a:lnTo>
                    <a:lnTo>
                      <a:pt x="21" y="0"/>
                    </a:lnTo>
                    <a:lnTo>
                      <a:pt x="23" y="0"/>
                    </a:lnTo>
                    <a:lnTo>
                      <a:pt x="27" y="0"/>
                    </a:lnTo>
                    <a:lnTo>
                      <a:pt x="27" y="0"/>
                    </a:lnTo>
                    <a:lnTo>
                      <a:pt x="27" y="0"/>
                    </a:lnTo>
                    <a:lnTo>
                      <a:pt x="28" y="2"/>
                    </a:lnTo>
                    <a:lnTo>
                      <a:pt x="28" y="3"/>
                    </a:lnTo>
                    <a:lnTo>
                      <a:pt x="28" y="3"/>
                    </a:lnTo>
                    <a:lnTo>
                      <a:pt x="28" y="3"/>
                    </a:lnTo>
                    <a:lnTo>
                      <a:pt x="23" y="3"/>
                    </a:lnTo>
                    <a:lnTo>
                      <a:pt x="21" y="3"/>
                    </a:lnTo>
                    <a:lnTo>
                      <a:pt x="17" y="3"/>
                    </a:lnTo>
                    <a:lnTo>
                      <a:pt x="14" y="3"/>
                    </a:lnTo>
                    <a:lnTo>
                      <a:pt x="10" y="3"/>
                    </a:lnTo>
                    <a:lnTo>
                      <a:pt x="7" y="3"/>
                    </a:lnTo>
                    <a:lnTo>
                      <a:pt x="3" y="3"/>
                    </a:lnTo>
                    <a:lnTo>
                      <a:pt x="1"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7" name="Freeform 597"/>
              <p:cNvSpPr>
                <a:spLocks/>
              </p:cNvSpPr>
              <p:nvPr/>
            </p:nvSpPr>
            <p:spPr bwMode="auto">
              <a:xfrm>
                <a:off x="1699" y="1649"/>
                <a:ext cx="34" cy="6"/>
              </a:xfrm>
              <a:custGeom>
                <a:avLst/>
                <a:gdLst>
                  <a:gd name="T0" fmla="*/ 0 w 22"/>
                  <a:gd name="T1" fmla="*/ 3 h 3"/>
                  <a:gd name="T2" fmla="*/ 0 w 22"/>
                  <a:gd name="T3" fmla="*/ 0 h 3"/>
                  <a:gd name="T4" fmla="*/ 0 w 22"/>
                  <a:gd name="T5" fmla="*/ 0 h 3"/>
                  <a:gd name="T6" fmla="*/ 1 w 22"/>
                  <a:gd name="T7" fmla="*/ 0 h 3"/>
                  <a:gd name="T8" fmla="*/ 3 w 22"/>
                  <a:gd name="T9" fmla="*/ 0 h 3"/>
                  <a:gd name="T10" fmla="*/ 5 w 22"/>
                  <a:gd name="T11" fmla="*/ 0 h 3"/>
                  <a:gd name="T12" fmla="*/ 8 w 22"/>
                  <a:gd name="T13" fmla="*/ 0 h 3"/>
                  <a:gd name="T14" fmla="*/ 10 w 22"/>
                  <a:gd name="T15" fmla="*/ 0 h 3"/>
                  <a:gd name="T16" fmla="*/ 14 w 22"/>
                  <a:gd name="T17" fmla="*/ 0 h 3"/>
                  <a:gd name="T18" fmla="*/ 16 w 22"/>
                  <a:gd name="T19" fmla="*/ 0 h 3"/>
                  <a:gd name="T20" fmla="*/ 18 w 22"/>
                  <a:gd name="T21" fmla="*/ 0 h 3"/>
                  <a:gd name="T22" fmla="*/ 21 w 22"/>
                  <a:gd name="T23" fmla="*/ 0 h 3"/>
                  <a:gd name="T24" fmla="*/ 21 w 22"/>
                  <a:gd name="T25" fmla="*/ 0 h 3"/>
                  <a:gd name="T26" fmla="*/ 22 w 22"/>
                  <a:gd name="T27" fmla="*/ 0 h 3"/>
                  <a:gd name="T28" fmla="*/ 22 w 22"/>
                  <a:gd name="T29" fmla="*/ 0 h 3"/>
                  <a:gd name="T30" fmla="*/ 22 w 22"/>
                  <a:gd name="T31" fmla="*/ 3 h 3"/>
                  <a:gd name="T32" fmla="*/ 22 w 22"/>
                  <a:gd name="T33" fmla="*/ 3 h 3"/>
                  <a:gd name="T34" fmla="*/ 18 w 22"/>
                  <a:gd name="T35" fmla="*/ 3 h 3"/>
                  <a:gd name="T36" fmla="*/ 16 w 22"/>
                  <a:gd name="T37" fmla="*/ 3 h 3"/>
                  <a:gd name="T38" fmla="*/ 14 w 22"/>
                  <a:gd name="T39" fmla="*/ 3 h 3"/>
                  <a:gd name="T40" fmla="*/ 11 w 22"/>
                  <a:gd name="T41" fmla="*/ 3 h 3"/>
                  <a:gd name="T42" fmla="*/ 8 w 22"/>
                  <a:gd name="T43" fmla="*/ 3 h 3"/>
                  <a:gd name="T44" fmla="*/ 5 w 22"/>
                  <a:gd name="T45" fmla="*/ 3 h 3"/>
                  <a:gd name="T46" fmla="*/ 3 w 22"/>
                  <a:gd name="T47" fmla="*/ 3 h 3"/>
                  <a:gd name="T48" fmla="*/ 0 w 22"/>
                  <a:gd name="T49" fmla="*/ 3 h 3"/>
                  <a:gd name="T50" fmla="*/ 0 w 22"/>
                  <a:gd name="T51" fmla="*/ 3 h 3"/>
                  <a:gd name="T52" fmla="*/ 0 w 22"/>
                  <a:gd name="T5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3">
                    <a:moveTo>
                      <a:pt x="0" y="3"/>
                    </a:moveTo>
                    <a:lnTo>
                      <a:pt x="0" y="0"/>
                    </a:lnTo>
                    <a:lnTo>
                      <a:pt x="0" y="0"/>
                    </a:lnTo>
                    <a:lnTo>
                      <a:pt x="1" y="0"/>
                    </a:lnTo>
                    <a:lnTo>
                      <a:pt x="3" y="0"/>
                    </a:lnTo>
                    <a:lnTo>
                      <a:pt x="5" y="0"/>
                    </a:lnTo>
                    <a:lnTo>
                      <a:pt x="8" y="0"/>
                    </a:lnTo>
                    <a:lnTo>
                      <a:pt x="10" y="0"/>
                    </a:lnTo>
                    <a:lnTo>
                      <a:pt x="14" y="0"/>
                    </a:lnTo>
                    <a:lnTo>
                      <a:pt x="16" y="0"/>
                    </a:lnTo>
                    <a:lnTo>
                      <a:pt x="18" y="0"/>
                    </a:lnTo>
                    <a:lnTo>
                      <a:pt x="21" y="0"/>
                    </a:lnTo>
                    <a:lnTo>
                      <a:pt x="21" y="0"/>
                    </a:lnTo>
                    <a:lnTo>
                      <a:pt x="22" y="0"/>
                    </a:lnTo>
                    <a:lnTo>
                      <a:pt x="22" y="0"/>
                    </a:lnTo>
                    <a:lnTo>
                      <a:pt x="22" y="3"/>
                    </a:lnTo>
                    <a:lnTo>
                      <a:pt x="22" y="3"/>
                    </a:lnTo>
                    <a:lnTo>
                      <a:pt x="18" y="3"/>
                    </a:lnTo>
                    <a:lnTo>
                      <a:pt x="16" y="3"/>
                    </a:lnTo>
                    <a:lnTo>
                      <a:pt x="14" y="3"/>
                    </a:lnTo>
                    <a:lnTo>
                      <a:pt x="11" y="3"/>
                    </a:lnTo>
                    <a:lnTo>
                      <a:pt x="8" y="3"/>
                    </a:lnTo>
                    <a:lnTo>
                      <a:pt x="5" y="3"/>
                    </a:lnTo>
                    <a:lnTo>
                      <a:pt x="3" y="3"/>
                    </a:lnTo>
                    <a:lnTo>
                      <a:pt x="0"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8" name="Freeform 598"/>
              <p:cNvSpPr>
                <a:spLocks/>
              </p:cNvSpPr>
              <p:nvPr/>
            </p:nvSpPr>
            <p:spPr bwMode="auto">
              <a:xfrm>
                <a:off x="1696" y="1631"/>
                <a:ext cx="37" cy="6"/>
              </a:xfrm>
              <a:custGeom>
                <a:avLst/>
                <a:gdLst>
                  <a:gd name="T0" fmla="*/ 0 w 24"/>
                  <a:gd name="T1" fmla="*/ 3 h 3"/>
                  <a:gd name="T2" fmla="*/ 0 w 24"/>
                  <a:gd name="T3" fmla="*/ 0 h 3"/>
                  <a:gd name="T4" fmla="*/ 0 w 24"/>
                  <a:gd name="T5" fmla="*/ 0 h 3"/>
                  <a:gd name="T6" fmla="*/ 4 w 24"/>
                  <a:gd name="T7" fmla="*/ 0 h 3"/>
                  <a:gd name="T8" fmla="*/ 6 w 24"/>
                  <a:gd name="T9" fmla="*/ 0 h 3"/>
                  <a:gd name="T10" fmla="*/ 9 w 24"/>
                  <a:gd name="T11" fmla="*/ 0 h 3"/>
                  <a:gd name="T12" fmla="*/ 12 w 24"/>
                  <a:gd name="T13" fmla="*/ 0 h 3"/>
                  <a:gd name="T14" fmla="*/ 14 w 24"/>
                  <a:gd name="T15" fmla="*/ 0 h 3"/>
                  <a:gd name="T16" fmla="*/ 17 w 24"/>
                  <a:gd name="T17" fmla="*/ 0 h 3"/>
                  <a:gd name="T18" fmla="*/ 19 w 24"/>
                  <a:gd name="T19" fmla="*/ 0 h 3"/>
                  <a:gd name="T20" fmla="*/ 23 w 24"/>
                  <a:gd name="T21" fmla="*/ 0 h 3"/>
                  <a:gd name="T22" fmla="*/ 23 w 24"/>
                  <a:gd name="T23" fmla="*/ 0 h 3"/>
                  <a:gd name="T24" fmla="*/ 24 w 24"/>
                  <a:gd name="T25" fmla="*/ 0 h 3"/>
                  <a:gd name="T26" fmla="*/ 24 w 24"/>
                  <a:gd name="T27" fmla="*/ 3 h 3"/>
                  <a:gd name="T28" fmla="*/ 24 w 24"/>
                  <a:gd name="T29" fmla="*/ 3 h 3"/>
                  <a:gd name="T30" fmla="*/ 20 w 24"/>
                  <a:gd name="T31" fmla="*/ 3 h 3"/>
                  <a:gd name="T32" fmla="*/ 18 w 24"/>
                  <a:gd name="T33" fmla="*/ 3 h 3"/>
                  <a:gd name="T34" fmla="*/ 14 w 24"/>
                  <a:gd name="T35" fmla="*/ 3 h 3"/>
                  <a:gd name="T36" fmla="*/ 12 w 24"/>
                  <a:gd name="T37" fmla="*/ 3 h 3"/>
                  <a:gd name="T38" fmla="*/ 9 w 24"/>
                  <a:gd name="T39" fmla="*/ 3 h 3"/>
                  <a:gd name="T40" fmla="*/ 6 w 24"/>
                  <a:gd name="T41" fmla="*/ 3 h 3"/>
                  <a:gd name="T42" fmla="*/ 3 w 24"/>
                  <a:gd name="T43" fmla="*/ 3 h 3"/>
                  <a:gd name="T44" fmla="*/ 0 w 24"/>
                  <a:gd name="T45" fmla="*/ 3 h 3"/>
                  <a:gd name="T46" fmla="*/ 0 w 24"/>
                  <a:gd name="T4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
                    <a:moveTo>
                      <a:pt x="0" y="3"/>
                    </a:moveTo>
                    <a:lnTo>
                      <a:pt x="0" y="0"/>
                    </a:lnTo>
                    <a:lnTo>
                      <a:pt x="0" y="0"/>
                    </a:lnTo>
                    <a:lnTo>
                      <a:pt x="4" y="0"/>
                    </a:lnTo>
                    <a:lnTo>
                      <a:pt x="6" y="0"/>
                    </a:lnTo>
                    <a:lnTo>
                      <a:pt x="9" y="0"/>
                    </a:lnTo>
                    <a:lnTo>
                      <a:pt x="12" y="0"/>
                    </a:lnTo>
                    <a:lnTo>
                      <a:pt x="14" y="0"/>
                    </a:lnTo>
                    <a:lnTo>
                      <a:pt x="17" y="0"/>
                    </a:lnTo>
                    <a:lnTo>
                      <a:pt x="19" y="0"/>
                    </a:lnTo>
                    <a:lnTo>
                      <a:pt x="23" y="0"/>
                    </a:lnTo>
                    <a:lnTo>
                      <a:pt x="23" y="0"/>
                    </a:lnTo>
                    <a:lnTo>
                      <a:pt x="24" y="0"/>
                    </a:lnTo>
                    <a:lnTo>
                      <a:pt x="24" y="3"/>
                    </a:lnTo>
                    <a:lnTo>
                      <a:pt x="24" y="3"/>
                    </a:lnTo>
                    <a:lnTo>
                      <a:pt x="20" y="3"/>
                    </a:lnTo>
                    <a:lnTo>
                      <a:pt x="18" y="3"/>
                    </a:lnTo>
                    <a:lnTo>
                      <a:pt x="14" y="3"/>
                    </a:lnTo>
                    <a:lnTo>
                      <a:pt x="12" y="3"/>
                    </a:lnTo>
                    <a:lnTo>
                      <a:pt x="9" y="3"/>
                    </a:lnTo>
                    <a:lnTo>
                      <a:pt x="6" y="3"/>
                    </a:lnTo>
                    <a:lnTo>
                      <a:pt x="3" y="3"/>
                    </a:lnTo>
                    <a:lnTo>
                      <a:pt x="0" y="3"/>
                    </a:lnTo>
                    <a:lnTo>
                      <a:pt x="0" y="3"/>
                    </a:lnTo>
                    <a:close/>
                  </a:path>
                </a:pathLst>
              </a:custGeom>
              <a:solidFill>
                <a:srgbClr val="D9D9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59" name="Freeform 599"/>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solidFill>
                <a:srgbClr val="F7F7F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0" name="Rectangle 600"/>
              <p:cNvSpPr>
                <a:spLocks noChangeArrowheads="1"/>
              </p:cNvSpPr>
              <p:nvPr/>
            </p:nvSpPr>
            <p:spPr bwMode="auto">
              <a:xfrm>
                <a:off x="1502" y="1404"/>
                <a:ext cx="326" cy="30"/>
              </a:xfrm>
              <a:prstGeom prst="rect">
                <a:avLst/>
              </a:prstGeom>
              <a:solidFill>
                <a:srgbClr val="F7F7F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65561" name="Freeform 601"/>
              <p:cNvSpPr>
                <a:spLocks/>
              </p:cNvSpPr>
              <p:nvPr/>
            </p:nvSpPr>
            <p:spPr bwMode="auto">
              <a:xfrm>
                <a:off x="1464" y="1056"/>
                <a:ext cx="402" cy="348"/>
              </a:xfrm>
              <a:custGeom>
                <a:avLst/>
                <a:gdLst>
                  <a:gd name="T0" fmla="*/ 5 w 258"/>
                  <a:gd name="T1" fmla="*/ 0 h 175"/>
                  <a:gd name="T2" fmla="*/ 255 w 258"/>
                  <a:gd name="T3" fmla="*/ 0 h 175"/>
                  <a:gd name="T4" fmla="*/ 256 w 258"/>
                  <a:gd name="T5" fmla="*/ 0 h 175"/>
                  <a:gd name="T6" fmla="*/ 257 w 258"/>
                  <a:gd name="T7" fmla="*/ 1 h 175"/>
                  <a:gd name="T8" fmla="*/ 258 w 258"/>
                  <a:gd name="T9" fmla="*/ 2 h 175"/>
                  <a:gd name="T10" fmla="*/ 258 w 258"/>
                  <a:gd name="T11" fmla="*/ 3 h 175"/>
                  <a:gd name="T12" fmla="*/ 258 w 258"/>
                  <a:gd name="T13" fmla="*/ 171 h 175"/>
                  <a:gd name="T14" fmla="*/ 258 w 258"/>
                  <a:gd name="T15" fmla="*/ 172 h 175"/>
                  <a:gd name="T16" fmla="*/ 257 w 258"/>
                  <a:gd name="T17" fmla="*/ 174 h 175"/>
                  <a:gd name="T18" fmla="*/ 256 w 258"/>
                  <a:gd name="T19" fmla="*/ 175 h 175"/>
                  <a:gd name="T20" fmla="*/ 255 w 258"/>
                  <a:gd name="T21" fmla="*/ 175 h 175"/>
                  <a:gd name="T22" fmla="*/ 5 w 258"/>
                  <a:gd name="T23" fmla="*/ 175 h 175"/>
                  <a:gd name="T24" fmla="*/ 2 w 258"/>
                  <a:gd name="T25" fmla="*/ 175 h 175"/>
                  <a:gd name="T26" fmla="*/ 1 w 258"/>
                  <a:gd name="T27" fmla="*/ 174 h 175"/>
                  <a:gd name="T28" fmla="*/ 0 w 258"/>
                  <a:gd name="T29" fmla="*/ 172 h 175"/>
                  <a:gd name="T30" fmla="*/ 0 w 258"/>
                  <a:gd name="T31" fmla="*/ 171 h 175"/>
                  <a:gd name="T32" fmla="*/ 0 w 258"/>
                  <a:gd name="T33" fmla="*/ 3 h 175"/>
                  <a:gd name="T34" fmla="*/ 0 w 258"/>
                  <a:gd name="T35" fmla="*/ 2 h 175"/>
                  <a:gd name="T36" fmla="*/ 1 w 258"/>
                  <a:gd name="T37" fmla="*/ 1 h 175"/>
                  <a:gd name="T38" fmla="*/ 2 w 258"/>
                  <a:gd name="T39" fmla="*/ 0 h 175"/>
                  <a:gd name="T40" fmla="*/ 5 w 258"/>
                  <a:gd name="T4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8" h="175">
                    <a:moveTo>
                      <a:pt x="5" y="0"/>
                    </a:moveTo>
                    <a:lnTo>
                      <a:pt x="255" y="0"/>
                    </a:lnTo>
                    <a:lnTo>
                      <a:pt x="256" y="0"/>
                    </a:lnTo>
                    <a:lnTo>
                      <a:pt x="257" y="1"/>
                    </a:lnTo>
                    <a:lnTo>
                      <a:pt x="258" y="2"/>
                    </a:lnTo>
                    <a:lnTo>
                      <a:pt x="258" y="3"/>
                    </a:lnTo>
                    <a:lnTo>
                      <a:pt x="258" y="171"/>
                    </a:lnTo>
                    <a:lnTo>
                      <a:pt x="258" y="172"/>
                    </a:lnTo>
                    <a:lnTo>
                      <a:pt x="257" y="174"/>
                    </a:lnTo>
                    <a:lnTo>
                      <a:pt x="256" y="175"/>
                    </a:lnTo>
                    <a:lnTo>
                      <a:pt x="255" y="175"/>
                    </a:lnTo>
                    <a:lnTo>
                      <a:pt x="5" y="175"/>
                    </a:lnTo>
                    <a:lnTo>
                      <a:pt x="2" y="175"/>
                    </a:lnTo>
                    <a:lnTo>
                      <a:pt x="1" y="174"/>
                    </a:lnTo>
                    <a:lnTo>
                      <a:pt x="0" y="172"/>
                    </a:lnTo>
                    <a:lnTo>
                      <a:pt x="0" y="171"/>
                    </a:lnTo>
                    <a:lnTo>
                      <a:pt x="0" y="3"/>
                    </a:lnTo>
                    <a:lnTo>
                      <a:pt x="0" y="2"/>
                    </a:lnTo>
                    <a:lnTo>
                      <a:pt x="1" y="1"/>
                    </a:lnTo>
                    <a:lnTo>
                      <a:pt x="2"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2" name="Rectangle 602"/>
              <p:cNvSpPr>
                <a:spLocks noChangeArrowheads="1"/>
              </p:cNvSpPr>
              <p:nvPr/>
            </p:nvSpPr>
            <p:spPr bwMode="auto">
              <a:xfrm>
                <a:off x="1502" y="1404"/>
                <a:ext cx="328" cy="32"/>
              </a:xfrm>
              <a:prstGeom prst="rect">
                <a:avLst/>
              </a:prstGeom>
              <a:noFill/>
              <a:ln w="1588">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3" name="Freeform 603"/>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solidFill>
                <a:srgbClr val="DDD8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4" name="Freeform 604"/>
              <p:cNvSpPr>
                <a:spLocks/>
              </p:cNvSpPr>
              <p:nvPr/>
            </p:nvSpPr>
            <p:spPr bwMode="auto">
              <a:xfrm>
                <a:off x="1469" y="1060"/>
                <a:ext cx="392" cy="340"/>
              </a:xfrm>
              <a:custGeom>
                <a:avLst/>
                <a:gdLst>
                  <a:gd name="T0" fmla="*/ 5 w 252"/>
                  <a:gd name="T1" fmla="*/ 0 h 171"/>
                  <a:gd name="T2" fmla="*/ 248 w 252"/>
                  <a:gd name="T3" fmla="*/ 0 h 171"/>
                  <a:gd name="T4" fmla="*/ 249 w 252"/>
                  <a:gd name="T5" fmla="*/ 0 h 171"/>
                  <a:gd name="T6" fmla="*/ 250 w 252"/>
                  <a:gd name="T7" fmla="*/ 1 h 171"/>
                  <a:gd name="T8" fmla="*/ 252 w 252"/>
                  <a:gd name="T9" fmla="*/ 2 h 171"/>
                  <a:gd name="T10" fmla="*/ 252 w 252"/>
                  <a:gd name="T11" fmla="*/ 3 h 171"/>
                  <a:gd name="T12" fmla="*/ 252 w 252"/>
                  <a:gd name="T13" fmla="*/ 167 h 171"/>
                  <a:gd name="T14" fmla="*/ 252 w 252"/>
                  <a:gd name="T15" fmla="*/ 168 h 171"/>
                  <a:gd name="T16" fmla="*/ 250 w 252"/>
                  <a:gd name="T17" fmla="*/ 170 h 171"/>
                  <a:gd name="T18" fmla="*/ 249 w 252"/>
                  <a:gd name="T19" fmla="*/ 170 h 171"/>
                  <a:gd name="T20" fmla="*/ 248 w 252"/>
                  <a:gd name="T21" fmla="*/ 171 h 171"/>
                  <a:gd name="T22" fmla="*/ 5 w 252"/>
                  <a:gd name="T23" fmla="*/ 171 h 171"/>
                  <a:gd name="T24" fmla="*/ 3 w 252"/>
                  <a:gd name="T25" fmla="*/ 170 h 171"/>
                  <a:gd name="T26" fmla="*/ 2 w 252"/>
                  <a:gd name="T27" fmla="*/ 170 h 171"/>
                  <a:gd name="T28" fmla="*/ 0 w 252"/>
                  <a:gd name="T29" fmla="*/ 168 h 171"/>
                  <a:gd name="T30" fmla="*/ 0 w 252"/>
                  <a:gd name="T31" fmla="*/ 167 h 171"/>
                  <a:gd name="T32" fmla="*/ 0 w 252"/>
                  <a:gd name="T33" fmla="*/ 3 h 171"/>
                  <a:gd name="T34" fmla="*/ 0 w 252"/>
                  <a:gd name="T35" fmla="*/ 2 h 171"/>
                  <a:gd name="T36" fmla="*/ 2 w 252"/>
                  <a:gd name="T37" fmla="*/ 1 h 171"/>
                  <a:gd name="T38" fmla="*/ 3 w 252"/>
                  <a:gd name="T39" fmla="*/ 0 h 171"/>
                  <a:gd name="T40" fmla="*/ 5 w 252"/>
                  <a:gd name="T4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171">
                    <a:moveTo>
                      <a:pt x="5" y="0"/>
                    </a:moveTo>
                    <a:lnTo>
                      <a:pt x="248" y="0"/>
                    </a:lnTo>
                    <a:lnTo>
                      <a:pt x="249" y="0"/>
                    </a:lnTo>
                    <a:lnTo>
                      <a:pt x="250" y="1"/>
                    </a:lnTo>
                    <a:lnTo>
                      <a:pt x="252" y="2"/>
                    </a:lnTo>
                    <a:lnTo>
                      <a:pt x="252" y="3"/>
                    </a:lnTo>
                    <a:lnTo>
                      <a:pt x="252" y="167"/>
                    </a:lnTo>
                    <a:lnTo>
                      <a:pt x="252" y="168"/>
                    </a:lnTo>
                    <a:lnTo>
                      <a:pt x="250" y="170"/>
                    </a:lnTo>
                    <a:lnTo>
                      <a:pt x="249" y="170"/>
                    </a:lnTo>
                    <a:lnTo>
                      <a:pt x="248" y="171"/>
                    </a:lnTo>
                    <a:lnTo>
                      <a:pt x="5" y="171"/>
                    </a:lnTo>
                    <a:lnTo>
                      <a:pt x="3" y="170"/>
                    </a:lnTo>
                    <a:lnTo>
                      <a:pt x="2" y="170"/>
                    </a:lnTo>
                    <a:lnTo>
                      <a:pt x="0" y="168"/>
                    </a:lnTo>
                    <a:lnTo>
                      <a:pt x="0" y="167"/>
                    </a:lnTo>
                    <a:lnTo>
                      <a:pt x="0" y="3"/>
                    </a:lnTo>
                    <a:lnTo>
                      <a:pt x="0" y="2"/>
                    </a:lnTo>
                    <a:lnTo>
                      <a:pt x="2" y="1"/>
                    </a:lnTo>
                    <a:lnTo>
                      <a:pt x="3" y="0"/>
                    </a:lnTo>
                    <a:lnTo>
                      <a:pt x="5"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5" name="Freeform 605"/>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6" name="Freeform 606"/>
              <p:cNvSpPr>
                <a:spLocks/>
              </p:cNvSpPr>
              <p:nvPr/>
            </p:nvSpPr>
            <p:spPr bwMode="auto">
              <a:xfrm>
                <a:off x="1500" y="1096"/>
                <a:ext cx="330" cy="267"/>
              </a:xfrm>
              <a:custGeom>
                <a:avLst/>
                <a:gdLst>
                  <a:gd name="T0" fmla="*/ 4 w 212"/>
                  <a:gd name="T1" fmla="*/ 0 h 134"/>
                  <a:gd name="T2" fmla="*/ 208 w 212"/>
                  <a:gd name="T3" fmla="*/ 0 h 134"/>
                  <a:gd name="T4" fmla="*/ 209 w 212"/>
                  <a:gd name="T5" fmla="*/ 1 h 134"/>
                  <a:gd name="T6" fmla="*/ 212 w 212"/>
                  <a:gd name="T7" fmla="*/ 1 h 134"/>
                  <a:gd name="T8" fmla="*/ 212 w 212"/>
                  <a:gd name="T9" fmla="*/ 2 h 134"/>
                  <a:gd name="T10" fmla="*/ 212 w 212"/>
                  <a:gd name="T11" fmla="*/ 3 h 134"/>
                  <a:gd name="T12" fmla="*/ 212 w 212"/>
                  <a:gd name="T13" fmla="*/ 131 h 134"/>
                  <a:gd name="T14" fmla="*/ 212 w 212"/>
                  <a:gd name="T15" fmla="*/ 132 h 134"/>
                  <a:gd name="T16" fmla="*/ 212 w 212"/>
                  <a:gd name="T17" fmla="*/ 133 h 134"/>
                  <a:gd name="T18" fmla="*/ 209 w 212"/>
                  <a:gd name="T19" fmla="*/ 134 h 134"/>
                  <a:gd name="T20" fmla="*/ 208 w 212"/>
                  <a:gd name="T21" fmla="*/ 134 h 134"/>
                  <a:gd name="T22" fmla="*/ 4 w 212"/>
                  <a:gd name="T23" fmla="*/ 134 h 134"/>
                  <a:gd name="T24" fmla="*/ 3 w 212"/>
                  <a:gd name="T25" fmla="*/ 134 h 134"/>
                  <a:gd name="T26" fmla="*/ 1 w 212"/>
                  <a:gd name="T27" fmla="*/ 133 h 134"/>
                  <a:gd name="T28" fmla="*/ 0 w 212"/>
                  <a:gd name="T29" fmla="*/ 132 h 134"/>
                  <a:gd name="T30" fmla="*/ 0 w 212"/>
                  <a:gd name="T31" fmla="*/ 131 h 134"/>
                  <a:gd name="T32" fmla="*/ 0 w 212"/>
                  <a:gd name="T33" fmla="*/ 3 h 134"/>
                  <a:gd name="T34" fmla="*/ 0 w 212"/>
                  <a:gd name="T35" fmla="*/ 2 h 134"/>
                  <a:gd name="T36" fmla="*/ 1 w 212"/>
                  <a:gd name="T37" fmla="*/ 1 h 134"/>
                  <a:gd name="T38" fmla="*/ 3 w 212"/>
                  <a:gd name="T39" fmla="*/ 1 h 134"/>
                  <a:gd name="T40" fmla="*/ 4 w 212"/>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134">
                    <a:moveTo>
                      <a:pt x="4" y="0"/>
                    </a:moveTo>
                    <a:lnTo>
                      <a:pt x="208" y="0"/>
                    </a:lnTo>
                    <a:lnTo>
                      <a:pt x="209" y="1"/>
                    </a:lnTo>
                    <a:lnTo>
                      <a:pt x="212" y="1"/>
                    </a:lnTo>
                    <a:lnTo>
                      <a:pt x="212" y="2"/>
                    </a:lnTo>
                    <a:lnTo>
                      <a:pt x="212" y="3"/>
                    </a:lnTo>
                    <a:lnTo>
                      <a:pt x="212" y="131"/>
                    </a:lnTo>
                    <a:lnTo>
                      <a:pt x="212" y="132"/>
                    </a:lnTo>
                    <a:lnTo>
                      <a:pt x="212" y="133"/>
                    </a:lnTo>
                    <a:lnTo>
                      <a:pt x="209" y="134"/>
                    </a:lnTo>
                    <a:lnTo>
                      <a:pt x="208" y="134"/>
                    </a:lnTo>
                    <a:lnTo>
                      <a:pt x="4" y="134"/>
                    </a:lnTo>
                    <a:lnTo>
                      <a:pt x="3" y="134"/>
                    </a:lnTo>
                    <a:lnTo>
                      <a:pt x="1" y="133"/>
                    </a:lnTo>
                    <a:lnTo>
                      <a:pt x="0" y="132"/>
                    </a:lnTo>
                    <a:lnTo>
                      <a:pt x="0" y="131"/>
                    </a:lnTo>
                    <a:lnTo>
                      <a:pt x="0" y="3"/>
                    </a:lnTo>
                    <a:lnTo>
                      <a:pt x="0" y="2"/>
                    </a:lnTo>
                    <a:lnTo>
                      <a:pt x="1" y="1"/>
                    </a:lnTo>
                    <a:lnTo>
                      <a:pt x="3" y="1"/>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7" name="Freeform 607"/>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solidFill>
                <a:srgbClr val="00B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68" name="Freeform 608"/>
              <p:cNvSpPr>
                <a:spLocks/>
              </p:cNvSpPr>
              <p:nvPr/>
            </p:nvSpPr>
            <p:spPr bwMode="auto">
              <a:xfrm>
                <a:off x="1509" y="1102"/>
                <a:ext cx="312" cy="253"/>
              </a:xfrm>
              <a:custGeom>
                <a:avLst/>
                <a:gdLst>
                  <a:gd name="T0" fmla="*/ 4 w 200"/>
                  <a:gd name="T1" fmla="*/ 0 h 127"/>
                  <a:gd name="T2" fmla="*/ 196 w 200"/>
                  <a:gd name="T3" fmla="*/ 0 h 127"/>
                  <a:gd name="T4" fmla="*/ 198 w 200"/>
                  <a:gd name="T5" fmla="*/ 0 h 127"/>
                  <a:gd name="T6" fmla="*/ 199 w 200"/>
                  <a:gd name="T7" fmla="*/ 1 h 127"/>
                  <a:gd name="T8" fmla="*/ 200 w 200"/>
                  <a:gd name="T9" fmla="*/ 2 h 127"/>
                  <a:gd name="T10" fmla="*/ 200 w 200"/>
                  <a:gd name="T11" fmla="*/ 3 h 127"/>
                  <a:gd name="T12" fmla="*/ 200 w 200"/>
                  <a:gd name="T13" fmla="*/ 125 h 127"/>
                  <a:gd name="T14" fmla="*/ 200 w 200"/>
                  <a:gd name="T15" fmla="*/ 126 h 127"/>
                  <a:gd name="T16" fmla="*/ 199 w 200"/>
                  <a:gd name="T17" fmla="*/ 127 h 127"/>
                  <a:gd name="T18" fmla="*/ 198 w 200"/>
                  <a:gd name="T19" fmla="*/ 127 h 127"/>
                  <a:gd name="T20" fmla="*/ 196 w 200"/>
                  <a:gd name="T21" fmla="*/ 127 h 127"/>
                  <a:gd name="T22" fmla="*/ 4 w 200"/>
                  <a:gd name="T23" fmla="*/ 127 h 127"/>
                  <a:gd name="T24" fmla="*/ 2 w 200"/>
                  <a:gd name="T25" fmla="*/ 127 h 127"/>
                  <a:gd name="T26" fmla="*/ 1 w 200"/>
                  <a:gd name="T27" fmla="*/ 127 h 127"/>
                  <a:gd name="T28" fmla="*/ 0 w 200"/>
                  <a:gd name="T29" fmla="*/ 126 h 127"/>
                  <a:gd name="T30" fmla="*/ 0 w 200"/>
                  <a:gd name="T31" fmla="*/ 125 h 127"/>
                  <a:gd name="T32" fmla="*/ 0 w 200"/>
                  <a:gd name="T33" fmla="*/ 3 h 127"/>
                  <a:gd name="T34" fmla="*/ 0 w 200"/>
                  <a:gd name="T35" fmla="*/ 2 h 127"/>
                  <a:gd name="T36" fmla="*/ 1 w 200"/>
                  <a:gd name="T37" fmla="*/ 1 h 127"/>
                  <a:gd name="T38" fmla="*/ 2 w 200"/>
                  <a:gd name="T39" fmla="*/ 0 h 127"/>
                  <a:gd name="T40" fmla="*/ 4 w 200"/>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0" h="127">
                    <a:moveTo>
                      <a:pt x="4" y="0"/>
                    </a:moveTo>
                    <a:lnTo>
                      <a:pt x="196" y="0"/>
                    </a:lnTo>
                    <a:lnTo>
                      <a:pt x="198" y="0"/>
                    </a:lnTo>
                    <a:lnTo>
                      <a:pt x="199" y="1"/>
                    </a:lnTo>
                    <a:lnTo>
                      <a:pt x="200" y="2"/>
                    </a:lnTo>
                    <a:lnTo>
                      <a:pt x="200" y="3"/>
                    </a:lnTo>
                    <a:lnTo>
                      <a:pt x="200" y="125"/>
                    </a:lnTo>
                    <a:lnTo>
                      <a:pt x="200" y="126"/>
                    </a:lnTo>
                    <a:lnTo>
                      <a:pt x="199" y="127"/>
                    </a:lnTo>
                    <a:lnTo>
                      <a:pt x="198" y="127"/>
                    </a:lnTo>
                    <a:lnTo>
                      <a:pt x="196" y="127"/>
                    </a:lnTo>
                    <a:lnTo>
                      <a:pt x="4" y="127"/>
                    </a:lnTo>
                    <a:lnTo>
                      <a:pt x="2" y="127"/>
                    </a:lnTo>
                    <a:lnTo>
                      <a:pt x="1" y="127"/>
                    </a:lnTo>
                    <a:lnTo>
                      <a:pt x="0" y="126"/>
                    </a:lnTo>
                    <a:lnTo>
                      <a:pt x="0" y="125"/>
                    </a:lnTo>
                    <a:lnTo>
                      <a:pt x="0" y="3"/>
                    </a:lnTo>
                    <a:lnTo>
                      <a:pt x="0" y="2"/>
                    </a:lnTo>
                    <a:lnTo>
                      <a:pt x="1" y="1"/>
                    </a:lnTo>
                    <a:lnTo>
                      <a:pt x="2" y="0"/>
                    </a:lnTo>
                    <a:lnTo>
                      <a:pt x="4"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69" name="Freeform 609"/>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solidFill>
                <a:srgbClr val="B7B2A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0" name="Freeform 610"/>
              <p:cNvSpPr>
                <a:spLocks/>
              </p:cNvSpPr>
              <p:nvPr/>
            </p:nvSpPr>
            <p:spPr bwMode="auto">
              <a:xfrm>
                <a:off x="1500" y="1102"/>
                <a:ext cx="324" cy="261"/>
              </a:xfrm>
              <a:custGeom>
                <a:avLst/>
                <a:gdLst>
                  <a:gd name="T0" fmla="*/ 0 w 208"/>
                  <a:gd name="T1" fmla="*/ 0 h 131"/>
                  <a:gd name="T2" fmla="*/ 6 w 208"/>
                  <a:gd name="T3" fmla="*/ 4 h 131"/>
                  <a:gd name="T4" fmla="*/ 6 w 208"/>
                  <a:gd name="T5" fmla="*/ 125 h 131"/>
                  <a:gd name="T6" fmla="*/ 6 w 208"/>
                  <a:gd name="T7" fmla="*/ 126 h 131"/>
                  <a:gd name="T8" fmla="*/ 7 w 208"/>
                  <a:gd name="T9" fmla="*/ 127 h 131"/>
                  <a:gd name="T10" fmla="*/ 8 w 208"/>
                  <a:gd name="T11" fmla="*/ 127 h 131"/>
                  <a:gd name="T12" fmla="*/ 10 w 208"/>
                  <a:gd name="T13" fmla="*/ 128 h 131"/>
                  <a:gd name="T14" fmla="*/ 202 w 208"/>
                  <a:gd name="T15" fmla="*/ 128 h 131"/>
                  <a:gd name="T16" fmla="*/ 208 w 208"/>
                  <a:gd name="T17" fmla="*/ 131 h 131"/>
                  <a:gd name="T18" fmla="*/ 4 w 208"/>
                  <a:gd name="T19" fmla="*/ 131 h 131"/>
                  <a:gd name="T20" fmla="*/ 3 w 208"/>
                  <a:gd name="T21" fmla="*/ 131 h 131"/>
                  <a:gd name="T22" fmla="*/ 1 w 208"/>
                  <a:gd name="T23" fmla="*/ 130 h 131"/>
                  <a:gd name="T24" fmla="*/ 0 w 208"/>
                  <a:gd name="T25" fmla="*/ 129 h 131"/>
                  <a:gd name="T26" fmla="*/ 0 w 208"/>
                  <a:gd name="T27" fmla="*/ 128 h 131"/>
                  <a:gd name="T28" fmla="*/ 0 w 208"/>
                  <a:gd name="T2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1">
                    <a:moveTo>
                      <a:pt x="0" y="0"/>
                    </a:moveTo>
                    <a:lnTo>
                      <a:pt x="6" y="4"/>
                    </a:lnTo>
                    <a:lnTo>
                      <a:pt x="6" y="125"/>
                    </a:lnTo>
                    <a:lnTo>
                      <a:pt x="6" y="126"/>
                    </a:lnTo>
                    <a:lnTo>
                      <a:pt x="7" y="127"/>
                    </a:lnTo>
                    <a:lnTo>
                      <a:pt x="8" y="127"/>
                    </a:lnTo>
                    <a:lnTo>
                      <a:pt x="10" y="128"/>
                    </a:lnTo>
                    <a:lnTo>
                      <a:pt x="202" y="128"/>
                    </a:lnTo>
                    <a:lnTo>
                      <a:pt x="208" y="131"/>
                    </a:lnTo>
                    <a:lnTo>
                      <a:pt x="4" y="131"/>
                    </a:lnTo>
                    <a:lnTo>
                      <a:pt x="3" y="131"/>
                    </a:lnTo>
                    <a:lnTo>
                      <a:pt x="1" y="130"/>
                    </a:lnTo>
                    <a:lnTo>
                      <a:pt x="0" y="129"/>
                    </a:lnTo>
                    <a:lnTo>
                      <a:pt x="0" y="128"/>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1" name="Freeform 611"/>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2" name="Freeform 612"/>
              <p:cNvSpPr>
                <a:spLocks/>
              </p:cNvSpPr>
              <p:nvPr/>
            </p:nvSpPr>
            <p:spPr bwMode="auto">
              <a:xfrm>
                <a:off x="1494" y="1066"/>
                <a:ext cx="37" cy="24"/>
              </a:xfrm>
              <a:custGeom>
                <a:avLst/>
                <a:gdLst>
                  <a:gd name="T0" fmla="*/ 7 w 24"/>
                  <a:gd name="T1" fmla="*/ 0 h 12"/>
                  <a:gd name="T2" fmla="*/ 16 w 24"/>
                  <a:gd name="T3" fmla="*/ 0 h 12"/>
                  <a:gd name="T4" fmla="*/ 17 w 24"/>
                  <a:gd name="T5" fmla="*/ 0 h 12"/>
                  <a:gd name="T6" fmla="*/ 18 w 24"/>
                  <a:gd name="T7" fmla="*/ 0 h 12"/>
                  <a:gd name="T8" fmla="*/ 21 w 24"/>
                  <a:gd name="T9" fmla="*/ 1 h 12"/>
                  <a:gd name="T10" fmla="*/ 22 w 24"/>
                  <a:gd name="T11" fmla="*/ 1 h 12"/>
                  <a:gd name="T12" fmla="*/ 23 w 24"/>
                  <a:gd name="T13" fmla="*/ 2 h 12"/>
                  <a:gd name="T14" fmla="*/ 23 w 24"/>
                  <a:gd name="T15" fmla="*/ 4 h 12"/>
                  <a:gd name="T16" fmla="*/ 24 w 24"/>
                  <a:gd name="T17" fmla="*/ 5 h 12"/>
                  <a:gd name="T18" fmla="*/ 24 w 24"/>
                  <a:gd name="T19" fmla="*/ 6 h 12"/>
                  <a:gd name="T20" fmla="*/ 24 w 24"/>
                  <a:gd name="T21" fmla="*/ 7 h 12"/>
                  <a:gd name="T22" fmla="*/ 23 w 24"/>
                  <a:gd name="T23" fmla="*/ 8 h 12"/>
                  <a:gd name="T24" fmla="*/ 23 w 24"/>
                  <a:gd name="T25" fmla="*/ 10 h 12"/>
                  <a:gd name="T26" fmla="*/ 22 w 24"/>
                  <a:gd name="T27" fmla="*/ 10 h 12"/>
                  <a:gd name="T28" fmla="*/ 21 w 24"/>
                  <a:gd name="T29" fmla="*/ 11 h 12"/>
                  <a:gd name="T30" fmla="*/ 18 w 24"/>
                  <a:gd name="T31" fmla="*/ 12 h 12"/>
                  <a:gd name="T32" fmla="*/ 17 w 24"/>
                  <a:gd name="T33" fmla="*/ 12 h 12"/>
                  <a:gd name="T34" fmla="*/ 16 w 24"/>
                  <a:gd name="T35" fmla="*/ 12 h 12"/>
                  <a:gd name="T36" fmla="*/ 7 w 24"/>
                  <a:gd name="T37" fmla="*/ 12 h 12"/>
                  <a:gd name="T38" fmla="*/ 5 w 24"/>
                  <a:gd name="T39" fmla="*/ 12 h 12"/>
                  <a:gd name="T40" fmla="*/ 4 w 24"/>
                  <a:gd name="T41" fmla="*/ 12 h 12"/>
                  <a:gd name="T42" fmla="*/ 3 w 24"/>
                  <a:gd name="T43" fmla="*/ 11 h 12"/>
                  <a:gd name="T44" fmla="*/ 2 w 24"/>
                  <a:gd name="T45" fmla="*/ 10 h 12"/>
                  <a:gd name="T46" fmla="*/ 1 w 24"/>
                  <a:gd name="T47" fmla="*/ 10 h 12"/>
                  <a:gd name="T48" fmla="*/ 0 w 24"/>
                  <a:gd name="T49" fmla="*/ 8 h 12"/>
                  <a:gd name="T50" fmla="*/ 0 w 24"/>
                  <a:gd name="T51" fmla="*/ 7 h 12"/>
                  <a:gd name="T52" fmla="*/ 0 w 24"/>
                  <a:gd name="T53" fmla="*/ 6 h 12"/>
                  <a:gd name="T54" fmla="*/ 0 w 24"/>
                  <a:gd name="T55" fmla="*/ 5 h 12"/>
                  <a:gd name="T56" fmla="*/ 0 w 24"/>
                  <a:gd name="T57" fmla="*/ 4 h 12"/>
                  <a:gd name="T58" fmla="*/ 1 w 24"/>
                  <a:gd name="T59" fmla="*/ 2 h 12"/>
                  <a:gd name="T60" fmla="*/ 2 w 24"/>
                  <a:gd name="T61" fmla="*/ 1 h 12"/>
                  <a:gd name="T62" fmla="*/ 3 w 24"/>
                  <a:gd name="T63" fmla="*/ 1 h 12"/>
                  <a:gd name="T64" fmla="*/ 4 w 24"/>
                  <a:gd name="T65" fmla="*/ 0 h 12"/>
                  <a:gd name="T66" fmla="*/ 5 w 24"/>
                  <a:gd name="T67" fmla="*/ 0 h 12"/>
                  <a:gd name="T68" fmla="*/ 7 w 24"/>
                  <a:gd name="T6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12">
                    <a:moveTo>
                      <a:pt x="7" y="0"/>
                    </a:moveTo>
                    <a:lnTo>
                      <a:pt x="16" y="0"/>
                    </a:lnTo>
                    <a:lnTo>
                      <a:pt x="17" y="0"/>
                    </a:lnTo>
                    <a:lnTo>
                      <a:pt x="18" y="0"/>
                    </a:lnTo>
                    <a:lnTo>
                      <a:pt x="21" y="1"/>
                    </a:lnTo>
                    <a:lnTo>
                      <a:pt x="22" y="1"/>
                    </a:lnTo>
                    <a:lnTo>
                      <a:pt x="23" y="2"/>
                    </a:lnTo>
                    <a:lnTo>
                      <a:pt x="23" y="4"/>
                    </a:lnTo>
                    <a:lnTo>
                      <a:pt x="24" y="5"/>
                    </a:lnTo>
                    <a:lnTo>
                      <a:pt x="24" y="6"/>
                    </a:lnTo>
                    <a:lnTo>
                      <a:pt x="24" y="7"/>
                    </a:lnTo>
                    <a:lnTo>
                      <a:pt x="23" y="8"/>
                    </a:lnTo>
                    <a:lnTo>
                      <a:pt x="23" y="10"/>
                    </a:lnTo>
                    <a:lnTo>
                      <a:pt x="22" y="10"/>
                    </a:lnTo>
                    <a:lnTo>
                      <a:pt x="21" y="11"/>
                    </a:lnTo>
                    <a:lnTo>
                      <a:pt x="18" y="12"/>
                    </a:lnTo>
                    <a:lnTo>
                      <a:pt x="17" y="12"/>
                    </a:lnTo>
                    <a:lnTo>
                      <a:pt x="16" y="12"/>
                    </a:lnTo>
                    <a:lnTo>
                      <a:pt x="7" y="12"/>
                    </a:lnTo>
                    <a:lnTo>
                      <a:pt x="5" y="12"/>
                    </a:lnTo>
                    <a:lnTo>
                      <a:pt x="4" y="12"/>
                    </a:lnTo>
                    <a:lnTo>
                      <a:pt x="3" y="11"/>
                    </a:lnTo>
                    <a:lnTo>
                      <a:pt x="2" y="10"/>
                    </a:lnTo>
                    <a:lnTo>
                      <a:pt x="1" y="10"/>
                    </a:lnTo>
                    <a:lnTo>
                      <a:pt x="0" y="8"/>
                    </a:lnTo>
                    <a:lnTo>
                      <a:pt x="0" y="7"/>
                    </a:lnTo>
                    <a:lnTo>
                      <a:pt x="0" y="6"/>
                    </a:lnTo>
                    <a:lnTo>
                      <a:pt x="0" y="5"/>
                    </a:lnTo>
                    <a:lnTo>
                      <a:pt x="0" y="4"/>
                    </a:lnTo>
                    <a:lnTo>
                      <a:pt x="1" y="2"/>
                    </a:lnTo>
                    <a:lnTo>
                      <a:pt x="2" y="1"/>
                    </a:lnTo>
                    <a:lnTo>
                      <a:pt x="3" y="1"/>
                    </a:lnTo>
                    <a:lnTo>
                      <a:pt x="4" y="0"/>
                    </a:lnTo>
                    <a:lnTo>
                      <a:pt x="5" y="0"/>
                    </a:lnTo>
                    <a:lnTo>
                      <a:pt x="7"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3" name="Line 613"/>
              <p:cNvSpPr>
                <a:spLocks noChangeShapeType="1"/>
              </p:cNvSpPr>
              <p:nvPr/>
            </p:nvSpPr>
            <p:spPr bwMode="auto">
              <a:xfrm>
                <a:off x="1575" y="1404"/>
                <a:ext cx="1"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4" name="Line 614"/>
              <p:cNvSpPr>
                <a:spLocks noChangeShapeType="1"/>
              </p:cNvSpPr>
              <p:nvPr/>
            </p:nvSpPr>
            <p:spPr bwMode="auto">
              <a:xfrm>
                <a:off x="1735" y="1404"/>
                <a:ext cx="2" cy="30"/>
              </a:xfrm>
              <a:prstGeom prst="line">
                <a:avLst/>
              </a:prstGeom>
              <a:noFill/>
              <a:ln w="15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65575" name="Rectangle 615"/>
              <p:cNvSpPr>
                <a:spLocks noChangeArrowheads="1"/>
              </p:cNvSpPr>
              <p:nvPr/>
            </p:nvSpPr>
            <p:spPr bwMode="auto">
              <a:xfrm>
                <a:off x="1766" y="1416"/>
                <a:ext cx="34" cy="14"/>
              </a:xfrm>
              <a:prstGeom prst="rect">
                <a:avLst/>
              </a:prstGeom>
              <a:solidFill>
                <a:srgbClr val="FFFFFF"/>
              </a:solidFill>
              <a:ln w="1588">
                <a:solidFill>
                  <a:srgbClr val="000000"/>
                </a:solidFill>
                <a:miter lim="800000"/>
                <a:headEnd/>
                <a:tailEnd/>
              </a:ln>
            </p:spPr>
            <p:txBody>
              <a:bodyPr/>
              <a:lstStyle/>
              <a:p>
                <a:endParaRPr lang="en-US"/>
              </a:p>
            </p:txBody>
          </p:sp>
          <p:sp>
            <p:nvSpPr>
              <p:cNvPr id="1065576" name="Rectangle 616"/>
              <p:cNvSpPr>
                <a:spLocks noChangeArrowheads="1"/>
              </p:cNvSpPr>
              <p:nvPr/>
            </p:nvSpPr>
            <p:spPr bwMode="auto">
              <a:xfrm>
                <a:off x="1769" y="1418"/>
                <a:ext cx="7" cy="8"/>
              </a:xfrm>
              <a:prstGeom prst="rect">
                <a:avLst/>
              </a:prstGeom>
              <a:solidFill>
                <a:srgbClr val="000000"/>
              </a:solidFill>
              <a:ln w="1588">
                <a:solidFill>
                  <a:srgbClr val="000000"/>
                </a:solidFill>
                <a:miter lim="800000"/>
                <a:headEnd/>
                <a:tailEnd/>
              </a:ln>
            </p:spPr>
            <p:txBody>
              <a:bodyPr/>
              <a:lstStyle/>
              <a:p>
                <a:endParaRPr lang="en-US"/>
              </a:p>
            </p:txBody>
          </p:sp>
          <p:sp>
            <p:nvSpPr>
              <p:cNvPr id="1065577" name="Freeform 617"/>
              <p:cNvSpPr>
                <a:spLocks/>
              </p:cNvSpPr>
              <p:nvPr/>
            </p:nvSpPr>
            <p:spPr bwMode="auto">
              <a:xfrm>
                <a:off x="1520" y="1404"/>
                <a:ext cx="22" cy="6"/>
              </a:xfrm>
              <a:custGeom>
                <a:avLst/>
                <a:gdLst>
                  <a:gd name="T0" fmla="*/ 0 w 14"/>
                  <a:gd name="T1" fmla="*/ 0 h 3"/>
                  <a:gd name="T2" fmla="*/ 1 w 14"/>
                  <a:gd name="T3" fmla="*/ 1 h 3"/>
                  <a:gd name="T4" fmla="*/ 2 w 14"/>
                  <a:gd name="T5" fmla="*/ 2 h 3"/>
                  <a:gd name="T6" fmla="*/ 5 w 14"/>
                  <a:gd name="T7" fmla="*/ 3 h 3"/>
                  <a:gd name="T8" fmla="*/ 7 w 14"/>
                  <a:gd name="T9" fmla="*/ 3 h 3"/>
                  <a:gd name="T10" fmla="*/ 8 w 14"/>
                  <a:gd name="T11" fmla="*/ 3 h 3"/>
                  <a:gd name="T12" fmla="*/ 11 w 14"/>
                  <a:gd name="T13" fmla="*/ 2 h 3"/>
                  <a:gd name="T14" fmla="*/ 12 w 14"/>
                  <a:gd name="T15" fmla="*/ 1 h 3"/>
                  <a:gd name="T16" fmla="*/ 14 w 14"/>
                  <a:gd name="T17" fmla="*/ 0 h 3"/>
                  <a:gd name="T18" fmla="*/ 0 w 1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
                    <a:moveTo>
                      <a:pt x="0" y="0"/>
                    </a:moveTo>
                    <a:lnTo>
                      <a:pt x="1" y="1"/>
                    </a:lnTo>
                    <a:lnTo>
                      <a:pt x="2" y="2"/>
                    </a:lnTo>
                    <a:lnTo>
                      <a:pt x="5" y="3"/>
                    </a:lnTo>
                    <a:lnTo>
                      <a:pt x="7" y="3"/>
                    </a:lnTo>
                    <a:lnTo>
                      <a:pt x="8" y="3"/>
                    </a:lnTo>
                    <a:lnTo>
                      <a:pt x="11" y="2"/>
                    </a:lnTo>
                    <a:lnTo>
                      <a:pt x="12" y="1"/>
                    </a:lnTo>
                    <a:lnTo>
                      <a:pt x="14"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578" name="Freeform 618"/>
              <p:cNvSpPr>
                <a:spLocks/>
              </p:cNvSpPr>
              <p:nvPr/>
            </p:nvSpPr>
            <p:spPr bwMode="auto">
              <a:xfrm>
                <a:off x="1520" y="1404"/>
                <a:ext cx="22" cy="6"/>
              </a:xfrm>
              <a:custGeom>
                <a:avLst/>
                <a:gdLst>
                  <a:gd name="T0" fmla="*/ 0 w 14"/>
                  <a:gd name="T1" fmla="*/ 0 h 3"/>
                  <a:gd name="T2" fmla="*/ 0 w 14"/>
                  <a:gd name="T3" fmla="*/ 0 h 3"/>
                  <a:gd name="T4" fmla="*/ 1 w 14"/>
                  <a:gd name="T5" fmla="*/ 1 h 3"/>
                  <a:gd name="T6" fmla="*/ 2 w 14"/>
                  <a:gd name="T7" fmla="*/ 2 h 3"/>
                  <a:gd name="T8" fmla="*/ 5 w 14"/>
                  <a:gd name="T9" fmla="*/ 3 h 3"/>
                  <a:gd name="T10" fmla="*/ 7 w 14"/>
                  <a:gd name="T11" fmla="*/ 3 h 3"/>
                  <a:gd name="T12" fmla="*/ 8 w 14"/>
                  <a:gd name="T13" fmla="*/ 3 h 3"/>
                  <a:gd name="T14" fmla="*/ 11 w 14"/>
                  <a:gd name="T15" fmla="*/ 2 h 3"/>
                  <a:gd name="T16" fmla="*/ 12 w 14"/>
                  <a:gd name="T17" fmla="*/ 1 h 3"/>
                  <a:gd name="T18" fmla="*/ 14 w 14"/>
                  <a:gd name="T19" fmla="*/ 0 h 3"/>
                  <a:gd name="T20" fmla="*/ 0 w 1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
                    <a:moveTo>
                      <a:pt x="0" y="0"/>
                    </a:moveTo>
                    <a:lnTo>
                      <a:pt x="0" y="0"/>
                    </a:lnTo>
                    <a:lnTo>
                      <a:pt x="1" y="1"/>
                    </a:lnTo>
                    <a:lnTo>
                      <a:pt x="2" y="2"/>
                    </a:lnTo>
                    <a:lnTo>
                      <a:pt x="5" y="3"/>
                    </a:lnTo>
                    <a:lnTo>
                      <a:pt x="7" y="3"/>
                    </a:lnTo>
                    <a:lnTo>
                      <a:pt x="8" y="3"/>
                    </a:lnTo>
                    <a:lnTo>
                      <a:pt x="11" y="2"/>
                    </a:lnTo>
                    <a:lnTo>
                      <a:pt x="12" y="1"/>
                    </a:lnTo>
                    <a:lnTo>
                      <a:pt x="14" y="0"/>
                    </a:lnTo>
                    <a:lnTo>
                      <a:pt x="0" y="0"/>
                    </a:lnTo>
                    <a:close/>
                  </a:path>
                </a:pathLst>
              </a:custGeom>
              <a:noFill/>
              <a:ln w="158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65579" name="Freeform 619"/>
              <p:cNvSpPr>
                <a:spLocks/>
              </p:cNvSpPr>
              <p:nvPr/>
            </p:nvSpPr>
            <p:spPr bwMode="auto">
              <a:xfrm>
                <a:off x="1506" y="1434"/>
                <a:ext cx="322" cy="38"/>
              </a:xfrm>
              <a:custGeom>
                <a:avLst/>
                <a:gdLst>
                  <a:gd name="T0" fmla="*/ 207 w 207"/>
                  <a:gd name="T1" fmla="*/ 19 h 19"/>
                  <a:gd name="T2" fmla="*/ 207 w 207"/>
                  <a:gd name="T3" fmla="*/ 16 h 19"/>
                  <a:gd name="T4" fmla="*/ 197 w 207"/>
                  <a:gd name="T5" fmla="*/ 16 h 19"/>
                  <a:gd name="T6" fmla="*/ 194 w 207"/>
                  <a:gd name="T7" fmla="*/ 11 h 19"/>
                  <a:gd name="T8" fmla="*/ 194 w 207"/>
                  <a:gd name="T9" fmla="*/ 7 h 19"/>
                  <a:gd name="T10" fmla="*/ 201 w 207"/>
                  <a:gd name="T11" fmla="*/ 0 h 19"/>
                  <a:gd name="T12" fmla="*/ 175 w 207"/>
                  <a:gd name="T13" fmla="*/ 0 h 19"/>
                  <a:gd name="T14" fmla="*/ 176 w 207"/>
                  <a:gd name="T15" fmla="*/ 4 h 19"/>
                  <a:gd name="T16" fmla="*/ 166 w 207"/>
                  <a:gd name="T17" fmla="*/ 5 h 19"/>
                  <a:gd name="T18" fmla="*/ 176 w 207"/>
                  <a:gd name="T19" fmla="*/ 6 h 19"/>
                  <a:gd name="T20" fmla="*/ 176 w 207"/>
                  <a:gd name="T21" fmla="*/ 16 h 19"/>
                  <a:gd name="T22" fmla="*/ 29 w 207"/>
                  <a:gd name="T23" fmla="*/ 16 h 19"/>
                  <a:gd name="T24" fmla="*/ 29 w 207"/>
                  <a:gd name="T25" fmla="*/ 6 h 19"/>
                  <a:gd name="T26" fmla="*/ 41 w 207"/>
                  <a:gd name="T27" fmla="*/ 5 h 19"/>
                  <a:gd name="T28" fmla="*/ 30 w 207"/>
                  <a:gd name="T29" fmla="*/ 4 h 19"/>
                  <a:gd name="T30" fmla="*/ 31 w 207"/>
                  <a:gd name="T31" fmla="*/ 0 h 19"/>
                  <a:gd name="T32" fmla="*/ 6 w 207"/>
                  <a:gd name="T33" fmla="*/ 0 h 19"/>
                  <a:gd name="T34" fmla="*/ 13 w 207"/>
                  <a:gd name="T35" fmla="*/ 7 h 19"/>
                  <a:gd name="T36" fmla="*/ 13 w 207"/>
                  <a:gd name="T37" fmla="*/ 11 h 19"/>
                  <a:gd name="T38" fmla="*/ 9 w 207"/>
                  <a:gd name="T39" fmla="*/ 16 h 19"/>
                  <a:gd name="T40" fmla="*/ 0 w 207"/>
                  <a:gd name="T41" fmla="*/ 16 h 19"/>
                  <a:gd name="T42" fmla="*/ 0 w 207"/>
                  <a:gd name="T43" fmla="*/ 19 h 19"/>
                  <a:gd name="T44" fmla="*/ 207 w 207"/>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 h="19">
                    <a:moveTo>
                      <a:pt x="207" y="19"/>
                    </a:moveTo>
                    <a:lnTo>
                      <a:pt x="207" y="16"/>
                    </a:lnTo>
                    <a:lnTo>
                      <a:pt x="197" y="16"/>
                    </a:lnTo>
                    <a:lnTo>
                      <a:pt x="194" y="11"/>
                    </a:lnTo>
                    <a:lnTo>
                      <a:pt x="194" y="7"/>
                    </a:lnTo>
                    <a:lnTo>
                      <a:pt x="201" y="0"/>
                    </a:lnTo>
                    <a:lnTo>
                      <a:pt x="175" y="0"/>
                    </a:lnTo>
                    <a:lnTo>
                      <a:pt x="176" y="4"/>
                    </a:lnTo>
                    <a:lnTo>
                      <a:pt x="166" y="5"/>
                    </a:lnTo>
                    <a:lnTo>
                      <a:pt x="176" y="6"/>
                    </a:lnTo>
                    <a:lnTo>
                      <a:pt x="176" y="16"/>
                    </a:lnTo>
                    <a:lnTo>
                      <a:pt x="29" y="16"/>
                    </a:lnTo>
                    <a:lnTo>
                      <a:pt x="29" y="6"/>
                    </a:lnTo>
                    <a:lnTo>
                      <a:pt x="41" y="5"/>
                    </a:lnTo>
                    <a:lnTo>
                      <a:pt x="30" y="4"/>
                    </a:lnTo>
                    <a:lnTo>
                      <a:pt x="31" y="0"/>
                    </a:lnTo>
                    <a:lnTo>
                      <a:pt x="6" y="0"/>
                    </a:lnTo>
                    <a:lnTo>
                      <a:pt x="13" y="7"/>
                    </a:lnTo>
                    <a:lnTo>
                      <a:pt x="13" y="11"/>
                    </a:lnTo>
                    <a:lnTo>
                      <a:pt x="9" y="16"/>
                    </a:lnTo>
                    <a:lnTo>
                      <a:pt x="0" y="16"/>
                    </a:lnTo>
                    <a:lnTo>
                      <a:pt x="0" y="19"/>
                    </a:lnTo>
                    <a:lnTo>
                      <a:pt x="207" y="19"/>
                    </a:lnTo>
                    <a:close/>
                  </a:path>
                </a:pathLst>
              </a:custGeom>
              <a:solidFill>
                <a:srgbClr val="000000"/>
              </a:solidFill>
              <a:ln w="1588">
                <a:solidFill>
                  <a:srgbClr val="000000"/>
                </a:solidFill>
                <a:prstDash val="solid"/>
                <a:round/>
                <a:headEnd/>
                <a:tailEnd/>
              </a:ln>
            </p:spPr>
            <p:txBody>
              <a:bodyPr/>
              <a:lstStyle/>
              <a:p>
                <a:endParaRPr lang="en-US"/>
              </a:p>
            </p:txBody>
          </p:sp>
        </p:grpSp>
      </p:grpSp>
      <p:sp>
        <p:nvSpPr>
          <p:cNvPr id="1065580" name="Rectangle 620"/>
          <p:cNvSpPr>
            <a:spLocks noChangeArrowheads="1"/>
          </p:cNvSpPr>
          <p:nvPr/>
        </p:nvSpPr>
        <p:spPr bwMode="auto">
          <a:xfrm>
            <a:off x="5773739" y="4360159"/>
            <a:ext cx="1257300" cy="509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defTabSz="966702">
              <a:lnSpc>
                <a:spcPct val="85000"/>
              </a:lnSpc>
              <a:spcBef>
                <a:spcPct val="0"/>
              </a:spcBef>
            </a:pPr>
            <a:r>
              <a:rPr lang="en-US" sz="1900">
                <a:solidFill>
                  <a:schemeClr val="tx1"/>
                </a:solidFill>
              </a:rPr>
              <a:t>Remote</a:t>
            </a:r>
          </a:p>
          <a:p>
            <a:pPr defTabSz="966702">
              <a:lnSpc>
                <a:spcPct val="85000"/>
              </a:lnSpc>
              <a:spcBef>
                <a:spcPct val="0"/>
              </a:spcBef>
            </a:pPr>
            <a:r>
              <a:rPr lang="en-US" sz="1900">
                <a:solidFill>
                  <a:schemeClr val="tx1"/>
                </a:solidFill>
              </a:rPr>
              <a:t>Viewer</a:t>
            </a:r>
          </a:p>
        </p:txBody>
      </p:sp>
      <p:grpSp>
        <p:nvGrpSpPr>
          <p:cNvPr id="1065581" name="Group 621"/>
          <p:cNvGrpSpPr>
            <a:grpSpLocks/>
          </p:cNvGrpSpPr>
          <p:nvPr/>
        </p:nvGrpSpPr>
        <p:grpSpPr bwMode="auto">
          <a:xfrm>
            <a:off x="8047038" y="3757748"/>
            <a:ext cx="2563812" cy="2755900"/>
            <a:chOff x="3689" y="901"/>
            <a:chExt cx="1538" cy="1628"/>
          </a:xfrm>
        </p:grpSpPr>
        <p:grpSp>
          <p:nvGrpSpPr>
            <p:cNvPr id="1065582" name="Group 622"/>
            <p:cNvGrpSpPr>
              <a:grpSpLocks/>
            </p:cNvGrpSpPr>
            <p:nvPr/>
          </p:nvGrpSpPr>
          <p:grpSpPr bwMode="auto">
            <a:xfrm>
              <a:off x="3689" y="910"/>
              <a:ext cx="1538" cy="1619"/>
              <a:chOff x="186" y="891"/>
              <a:chExt cx="1538" cy="1619"/>
            </a:xfrm>
          </p:grpSpPr>
          <p:sp>
            <p:nvSpPr>
              <p:cNvPr id="1065583" name="Rectangle 623"/>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4" name="Rectangle 624"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585" name="Freeform 625"/>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6" name="Rectangle 626"/>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7" name="Rectangle 627"/>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588" name="Rectangle 628"/>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589" name="Freeform 629"/>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590" name="Line 630"/>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grpSp>
        <p:sp>
          <p:nvSpPr>
            <p:cNvPr id="1065591" name="Text Box 631"/>
            <p:cNvSpPr txBox="1">
              <a:spLocks noChangeArrowheads="1"/>
            </p:cNvSpPr>
            <p:nvPr/>
          </p:nvSpPr>
          <p:spPr bwMode="auto">
            <a:xfrm>
              <a:off x="3738" y="901"/>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C</a:t>
              </a:r>
            </a:p>
          </p:txBody>
        </p:sp>
        <p:sp>
          <p:nvSpPr>
            <p:cNvPr id="1065592" name="Cloud"/>
            <p:cNvSpPr>
              <a:spLocks noChangeAspect="1" noEditPoints="1" noChangeArrowheads="1"/>
            </p:cNvSpPr>
            <p:nvPr/>
          </p:nvSpPr>
          <p:spPr bwMode="auto">
            <a:xfrm>
              <a:off x="3785" y="1038"/>
              <a:ext cx="1272" cy="67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593" name="Oval 633"/>
            <p:cNvSpPr>
              <a:spLocks noChangeArrowheads="1"/>
            </p:cNvSpPr>
            <p:nvPr/>
          </p:nvSpPr>
          <p:spPr bwMode="auto">
            <a:xfrm>
              <a:off x="3956" y="162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sp>
          <p:nvSpPr>
            <p:cNvPr id="1065594" name="Oval 634"/>
            <p:cNvSpPr>
              <a:spLocks noChangeArrowheads="1"/>
            </p:cNvSpPr>
            <p:nvPr/>
          </p:nvSpPr>
          <p:spPr bwMode="auto">
            <a:xfrm>
              <a:off x="4410" y="1598"/>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5" name="Oval 635"/>
            <p:cNvSpPr>
              <a:spLocks noChangeArrowheads="1"/>
            </p:cNvSpPr>
            <p:nvPr/>
          </p:nvSpPr>
          <p:spPr bwMode="auto">
            <a:xfrm>
              <a:off x="3737" y="1846"/>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6" name="Oval 636"/>
            <p:cNvSpPr>
              <a:spLocks noChangeArrowheads="1"/>
            </p:cNvSpPr>
            <p:nvPr/>
          </p:nvSpPr>
          <p:spPr bwMode="auto">
            <a:xfrm>
              <a:off x="4619" y="1813"/>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597" name="Oval 637"/>
            <p:cNvSpPr>
              <a:spLocks noChangeArrowheads="1"/>
            </p:cNvSpPr>
            <p:nvPr/>
          </p:nvSpPr>
          <p:spPr bwMode="auto">
            <a:xfrm>
              <a:off x="4186" y="1837"/>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a:solidFill>
                    <a:srgbClr val="000000"/>
                  </a:solidFill>
                </a:rPr>
                <a:t>Servant</a:t>
              </a:r>
            </a:p>
          </p:txBody>
        </p:sp>
      </p:grpSp>
      <p:grpSp>
        <p:nvGrpSpPr>
          <p:cNvPr id="1065598" name="Group 638"/>
          <p:cNvGrpSpPr>
            <a:grpSpLocks/>
          </p:cNvGrpSpPr>
          <p:nvPr/>
        </p:nvGrpSpPr>
        <p:grpSpPr bwMode="auto">
          <a:xfrm>
            <a:off x="5224463" y="3765685"/>
            <a:ext cx="2563812" cy="2757488"/>
            <a:chOff x="2292" y="4320"/>
            <a:chExt cx="1538" cy="1628"/>
          </a:xfrm>
        </p:grpSpPr>
        <p:sp>
          <p:nvSpPr>
            <p:cNvPr id="1065599" name="Rectangle 639"/>
            <p:cNvSpPr>
              <a:spLocks noChangeArrowheads="1"/>
            </p:cNvSpPr>
            <p:nvPr/>
          </p:nvSpPr>
          <p:spPr bwMode="auto">
            <a:xfrm>
              <a:off x="2292" y="4332"/>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0" name="Rectangle 640" descr="Horizontal brick"/>
            <p:cNvSpPr>
              <a:spLocks noChangeArrowheads="1"/>
            </p:cNvSpPr>
            <p:nvPr/>
          </p:nvSpPr>
          <p:spPr bwMode="auto">
            <a:xfrm>
              <a:off x="2294" y="5505"/>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467" tIns="142467" rIns="142467" bIns="142467" anchor="ctr" anchorCtr="1">
              <a:flatTx/>
            </a:bodyPr>
            <a:lstStyle/>
            <a:p>
              <a:pPr defTabSz="966702">
                <a:lnSpc>
                  <a:spcPct val="90000"/>
                </a:lnSpc>
                <a:spcBef>
                  <a:spcPct val="50000"/>
                </a:spcBef>
              </a:pPr>
              <a:r>
                <a:rPr lang="en-US" sz="1800">
                  <a:solidFill>
                    <a:srgbClr val="000000"/>
                  </a:solidFill>
                </a:rPr>
                <a:t>TENA Middleware</a:t>
              </a:r>
            </a:p>
          </p:txBody>
        </p:sp>
        <p:sp>
          <p:nvSpPr>
            <p:cNvPr id="1065601" name="Freeform 641"/>
            <p:cNvSpPr>
              <a:spLocks/>
            </p:cNvSpPr>
            <p:nvPr/>
          </p:nvSpPr>
          <p:spPr bwMode="auto">
            <a:xfrm>
              <a:off x="2295" y="4330"/>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2" name="Rectangle 642"/>
            <p:cNvSpPr>
              <a:spLocks noChangeArrowheads="1"/>
            </p:cNvSpPr>
            <p:nvPr/>
          </p:nvSpPr>
          <p:spPr bwMode="auto">
            <a:xfrm>
              <a:off x="2395" y="4329"/>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03" name="Rectangle 643"/>
            <p:cNvSpPr>
              <a:spLocks noChangeArrowheads="1"/>
            </p:cNvSpPr>
            <p:nvPr/>
          </p:nvSpPr>
          <p:spPr bwMode="auto">
            <a:xfrm>
              <a:off x="2294" y="5505"/>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4" name="Freeform 644"/>
            <p:cNvSpPr>
              <a:spLocks/>
            </p:cNvSpPr>
            <p:nvPr/>
          </p:nvSpPr>
          <p:spPr bwMode="auto">
            <a:xfrm>
              <a:off x="3727" y="5401"/>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42582" tIns="142582" rIns="142582" bIns="142582" anchor="ctr" anchorCtr="1"/>
            <a:lstStyle/>
            <a:p>
              <a:endParaRPr lang="en-US"/>
            </a:p>
          </p:txBody>
        </p:sp>
        <p:sp>
          <p:nvSpPr>
            <p:cNvPr id="1065605" name="Line 645"/>
            <p:cNvSpPr>
              <a:spLocks noChangeShapeType="1"/>
            </p:cNvSpPr>
            <p:nvPr/>
          </p:nvSpPr>
          <p:spPr bwMode="auto">
            <a:xfrm flipV="1">
              <a:off x="3729" y="4330"/>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42582" tIns="142582" rIns="142582" bIns="142582" anchor="ctr" anchorCtr="1"/>
            <a:lstStyle/>
            <a:p>
              <a:endParaRPr lang="en-US"/>
            </a:p>
          </p:txBody>
        </p:sp>
        <p:sp>
          <p:nvSpPr>
            <p:cNvPr id="1065606" name="Text Box 646"/>
            <p:cNvSpPr txBox="1">
              <a:spLocks noChangeArrowheads="1"/>
            </p:cNvSpPr>
            <p:nvPr/>
          </p:nvSpPr>
          <p:spPr bwMode="auto">
            <a:xfrm>
              <a:off x="2341" y="4320"/>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B</a:t>
              </a:r>
            </a:p>
          </p:txBody>
        </p:sp>
        <p:sp>
          <p:nvSpPr>
            <p:cNvPr id="1065607" name="Cloud"/>
            <p:cNvSpPr>
              <a:spLocks noChangeAspect="1" noEditPoints="1" noChangeArrowheads="1"/>
            </p:cNvSpPr>
            <p:nvPr/>
          </p:nvSpPr>
          <p:spPr bwMode="auto">
            <a:xfrm>
              <a:off x="2403" y="4448"/>
              <a:ext cx="1274" cy="67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42467" tIns="142467" rIns="142467" bIns="142467"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08" name="Oval 648"/>
            <p:cNvSpPr>
              <a:spLocks noChangeArrowheads="1"/>
            </p:cNvSpPr>
            <p:nvPr/>
          </p:nvSpPr>
          <p:spPr bwMode="auto">
            <a:xfrm>
              <a:off x="2552" y="4987"/>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09" name="Rectangle 649"/>
            <p:cNvSpPr>
              <a:spLocks noChangeArrowheads="1"/>
            </p:cNvSpPr>
            <p:nvPr/>
          </p:nvSpPr>
          <p:spPr bwMode="auto">
            <a:xfrm>
              <a:off x="2294" y="4427"/>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582" tIns="142582" rIns="142582" bIns="142582" anchor="ctr" anchorCtr="1"/>
            <a:lstStyle/>
            <a:p>
              <a:endParaRPr lang="en-US"/>
            </a:p>
          </p:txBody>
        </p:sp>
        <p:sp>
          <p:nvSpPr>
            <p:cNvPr id="1065610" name="Oval 650"/>
            <p:cNvSpPr>
              <a:spLocks noChangeArrowheads="1"/>
            </p:cNvSpPr>
            <p:nvPr/>
          </p:nvSpPr>
          <p:spPr bwMode="auto">
            <a:xfrm>
              <a:off x="3000" y="499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1" name="Oval 651"/>
            <p:cNvSpPr>
              <a:spLocks noChangeArrowheads="1"/>
            </p:cNvSpPr>
            <p:nvPr/>
          </p:nvSpPr>
          <p:spPr bwMode="auto">
            <a:xfrm>
              <a:off x="2364" y="5209"/>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2" name="Oval 652"/>
            <p:cNvSpPr>
              <a:spLocks noChangeArrowheads="1"/>
            </p:cNvSpPr>
            <p:nvPr/>
          </p:nvSpPr>
          <p:spPr bwMode="auto">
            <a:xfrm>
              <a:off x="2776" y="5240"/>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sp>
          <p:nvSpPr>
            <p:cNvPr id="1065613" name="Oval 653"/>
            <p:cNvSpPr>
              <a:spLocks noChangeArrowheads="1"/>
            </p:cNvSpPr>
            <p:nvPr/>
          </p:nvSpPr>
          <p:spPr bwMode="auto">
            <a:xfrm>
              <a:off x="3188" y="5224"/>
              <a:ext cx="487" cy="278"/>
            </a:xfrm>
            <a:prstGeom prst="ellipse">
              <a:avLst/>
            </a:prstGeom>
            <a:solidFill>
              <a:srgbClr val="FFBEFA"/>
            </a:solidFill>
            <a:ln w="1270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42467" tIns="142467" rIns="142467" bIns="142467" anchor="ctr" anchorCtr="1"/>
            <a:lstStyle/>
            <a:p>
              <a:pPr defTabSz="966702" eaLnBrk="1" hangingPunct="1">
                <a:lnSpc>
                  <a:spcPct val="90000"/>
                </a:lnSpc>
                <a:spcBef>
                  <a:spcPct val="0"/>
                </a:spcBef>
              </a:pPr>
              <a:r>
                <a:rPr lang="en-US" sz="1500" i="1">
                  <a:solidFill>
                    <a:srgbClr val="000000"/>
                  </a:solidFill>
                </a:rPr>
                <a:t>Proxy</a:t>
              </a:r>
            </a:p>
          </p:txBody>
        </p:sp>
      </p:grpSp>
      <p:grpSp>
        <p:nvGrpSpPr>
          <p:cNvPr id="1065614" name="Group 654"/>
          <p:cNvGrpSpPr>
            <a:grpSpLocks/>
          </p:cNvGrpSpPr>
          <p:nvPr/>
        </p:nvGrpSpPr>
        <p:grpSpPr bwMode="auto">
          <a:xfrm>
            <a:off x="2376488" y="3757748"/>
            <a:ext cx="2563812" cy="2755900"/>
            <a:chOff x="186" y="882"/>
            <a:chExt cx="1538" cy="1628"/>
          </a:xfrm>
        </p:grpSpPr>
        <p:grpSp>
          <p:nvGrpSpPr>
            <p:cNvPr id="1065615" name="Group 655"/>
            <p:cNvGrpSpPr>
              <a:grpSpLocks/>
            </p:cNvGrpSpPr>
            <p:nvPr/>
          </p:nvGrpSpPr>
          <p:grpSpPr bwMode="auto">
            <a:xfrm>
              <a:off x="186" y="891"/>
              <a:ext cx="1538" cy="1619"/>
              <a:chOff x="186" y="891"/>
              <a:chExt cx="1538" cy="1619"/>
            </a:xfrm>
          </p:grpSpPr>
          <p:sp>
            <p:nvSpPr>
              <p:cNvPr id="1065616" name="Rectangle 656"/>
              <p:cNvSpPr>
                <a:spLocks noChangeArrowheads="1"/>
              </p:cNvSpPr>
              <p:nvPr/>
            </p:nvSpPr>
            <p:spPr bwMode="auto">
              <a:xfrm>
                <a:off x="186" y="894"/>
                <a:ext cx="1538" cy="16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17" name="Rectangle 657" descr="Horizontal brick"/>
              <p:cNvSpPr>
                <a:spLocks noChangeArrowheads="1"/>
              </p:cNvSpPr>
              <p:nvPr/>
            </p:nvSpPr>
            <p:spPr bwMode="auto">
              <a:xfrm>
                <a:off x="188" y="2067"/>
                <a:ext cx="1432" cy="442"/>
              </a:xfrm>
              <a:prstGeom prst="rect">
                <a:avLst/>
              </a:prstGeom>
              <a:pattFill prst="horzBrick">
                <a:fgClr>
                  <a:srgbClr val="CCCCFF"/>
                </a:fgClr>
                <a:bgClr>
                  <a:srgbClr val="FFFFFF"/>
                </a:bgClr>
              </a:patt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CCCCFF"/>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490" tIns="127490" rIns="127490" bIns="127490" anchor="ctr" anchorCtr="1">
                <a:flatTx/>
              </a:bodyPr>
              <a:lstStyle/>
              <a:p>
                <a:pPr defTabSz="966702">
                  <a:lnSpc>
                    <a:spcPct val="90000"/>
                  </a:lnSpc>
                  <a:spcBef>
                    <a:spcPct val="50000"/>
                  </a:spcBef>
                </a:pPr>
                <a:r>
                  <a:rPr lang="en-US" sz="1800">
                    <a:solidFill>
                      <a:srgbClr val="000000"/>
                    </a:solidFill>
                  </a:rPr>
                  <a:t>TENA Middleware</a:t>
                </a:r>
              </a:p>
            </p:txBody>
          </p:sp>
          <p:sp>
            <p:nvSpPr>
              <p:cNvPr id="1065618" name="Freeform 658"/>
              <p:cNvSpPr>
                <a:spLocks/>
              </p:cNvSpPr>
              <p:nvPr/>
            </p:nvSpPr>
            <p:spPr bwMode="auto">
              <a:xfrm>
                <a:off x="189" y="892"/>
                <a:ext cx="101" cy="1177"/>
              </a:xfrm>
              <a:custGeom>
                <a:avLst/>
                <a:gdLst>
                  <a:gd name="T0" fmla="*/ 0 w 101"/>
                  <a:gd name="T1" fmla="*/ 1179 h 1179"/>
                  <a:gd name="T2" fmla="*/ 101 w 101"/>
                  <a:gd name="T3" fmla="*/ 1077 h 1179"/>
                  <a:gd name="T4" fmla="*/ 101 w 101"/>
                  <a:gd name="T5" fmla="*/ 0 h 1179"/>
                  <a:gd name="T6" fmla="*/ 0 w 101"/>
                  <a:gd name="T7" fmla="*/ 97 h 1179"/>
                  <a:gd name="T8" fmla="*/ 0 w 101"/>
                  <a:gd name="T9" fmla="*/ 1179 h 1179"/>
                </a:gdLst>
                <a:ahLst/>
                <a:cxnLst>
                  <a:cxn ang="0">
                    <a:pos x="T0" y="T1"/>
                  </a:cxn>
                  <a:cxn ang="0">
                    <a:pos x="T2" y="T3"/>
                  </a:cxn>
                  <a:cxn ang="0">
                    <a:pos x="T4" y="T5"/>
                  </a:cxn>
                  <a:cxn ang="0">
                    <a:pos x="T6" y="T7"/>
                  </a:cxn>
                  <a:cxn ang="0">
                    <a:pos x="T8" y="T9"/>
                  </a:cxn>
                </a:cxnLst>
                <a:rect l="0" t="0" r="r" b="b"/>
                <a:pathLst>
                  <a:path w="101" h="1179">
                    <a:moveTo>
                      <a:pt x="0" y="1179"/>
                    </a:moveTo>
                    <a:lnTo>
                      <a:pt x="101" y="1077"/>
                    </a:lnTo>
                    <a:lnTo>
                      <a:pt x="101" y="0"/>
                    </a:lnTo>
                    <a:lnTo>
                      <a:pt x="0" y="97"/>
                    </a:lnTo>
                    <a:lnTo>
                      <a:pt x="0" y="1179"/>
                    </a:lnTo>
                    <a:close/>
                  </a:path>
                </a:pathLst>
              </a:custGeom>
              <a:solidFill>
                <a:srgbClr val="FFFFCC"/>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19" name="Rectangle 659"/>
              <p:cNvSpPr>
                <a:spLocks noChangeArrowheads="1"/>
              </p:cNvSpPr>
              <p:nvPr/>
            </p:nvSpPr>
            <p:spPr bwMode="auto">
              <a:xfrm>
                <a:off x="289" y="891"/>
                <a:ext cx="1434" cy="1075"/>
              </a:xfrm>
              <a:prstGeom prst="rect">
                <a:avLst/>
              </a:prstGeom>
              <a:solidFill>
                <a:srgbClr val="FFFFCC"/>
              </a:solidFill>
              <a:ln w="12700">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0" name="Rectangle 660"/>
              <p:cNvSpPr>
                <a:spLocks noChangeArrowheads="1"/>
              </p:cNvSpPr>
              <p:nvPr/>
            </p:nvSpPr>
            <p:spPr bwMode="auto">
              <a:xfrm>
                <a:off x="188" y="2067"/>
                <a:ext cx="1434" cy="442"/>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sp>
            <p:nvSpPr>
              <p:cNvPr id="1065621" name="Rectangle 661"/>
              <p:cNvSpPr>
                <a:spLocks noChangeArrowheads="1"/>
              </p:cNvSpPr>
              <p:nvPr/>
            </p:nvSpPr>
            <p:spPr bwMode="auto">
              <a:xfrm>
                <a:off x="188" y="989"/>
                <a:ext cx="1434" cy="1075"/>
              </a:xfrm>
              <a:prstGeom prst="rect">
                <a:avLst/>
              </a:prstGeom>
              <a:noFill/>
              <a:ln w="12700">
                <a:solidFill>
                  <a:srgbClr val="000000"/>
                </a:solidFill>
                <a:miter lim="800000"/>
                <a:headEnd/>
                <a:tailEnd/>
              </a:ln>
              <a:effectLst/>
              <a:extLst>
                <a:ext uri="{909E8E84-426E-40dd-AFC4-6F175D3DCCD1}">
                  <a14:hiddenFill xmlns:a14="http://schemas.microsoft.com/office/drawing/2010/main" xmlns="">
                    <a:solidFill>
                      <a:srgbClr val="FFFFE9"/>
                    </a:solid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594" tIns="127594" rIns="127594" bIns="127594" anchor="ctr" anchorCtr="1"/>
              <a:lstStyle/>
              <a:p>
                <a:endParaRPr lang="en-US"/>
              </a:p>
            </p:txBody>
          </p:sp>
          <p:sp>
            <p:nvSpPr>
              <p:cNvPr id="1065622" name="Freeform 662"/>
              <p:cNvSpPr>
                <a:spLocks/>
              </p:cNvSpPr>
              <p:nvPr/>
            </p:nvSpPr>
            <p:spPr bwMode="auto">
              <a:xfrm>
                <a:off x="1621" y="1963"/>
                <a:ext cx="102" cy="547"/>
              </a:xfrm>
              <a:custGeom>
                <a:avLst/>
                <a:gdLst>
                  <a:gd name="T0" fmla="*/ 0 w 102"/>
                  <a:gd name="T1" fmla="*/ 547 h 547"/>
                  <a:gd name="T2" fmla="*/ 102 w 102"/>
                  <a:gd name="T3" fmla="*/ 442 h 547"/>
                  <a:gd name="T4" fmla="*/ 102 w 102"/>
                  <a:gd name="T5" fmla="*/ 0 h 547"/>
                  <a:gd name="T6" fmla="*/ 0 w 102"/>
                  <a:gd name="T7" fmla="*/ 103 h 547"/>
                </a:gdLst>
                <a:ahLst/>
                <a:cxnLst>
                  <a:cxn ang="0">
                    <a:pos x="T0" y="T1"/>
                  </a:cxn>
                  <a:cxn ang="0">
                    <a:pos x="T2" y="T3"/>
                  </a:cxn>
                  <a:cxn ang="0">
                    <a:pos x="T4" y="T5"/>
                  </a:cxn>
                  <a:cxn ang="0">
                    <a:pos x="T6" y="T7"/>
                  </a:cxn>
                </a:cxnLst>
                <a:rect l="0" t="0" r="r" b="b"/>
                <a:pathLst>
                  <a:path w="102" h="547">
                    <a:moveTo>
                      <a:pt x="0" y="547"/>
                    </a:moveTo>
                    <a:lnTo>
                      <a:pt x="102" y="442"/>
                    </a:lnTo>
                    <a:lnTo>
                      <a:pt x="102" y="0"/>
                    </a:lnTo>
                    <a:lnTo>
                      <a:pt x="0" y="103"/>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127594" tIns="127594" rIns="127594" bIns="127594" anchor="ctr" anchorCtr="1"/>
              <a:lstStyle/>
              <a:p>
                <a:endParaRPr lang="en-US"/>
              </a:p>
            </p:txBody>
          </p:sp>
          <p:sp>
            <p:nvSpPr>
              <p:cNvPr id="1065623" name="Line 663"/>
              <p:cNvSpPr>
                <a:spLocks noChangeShapeType="1"/>
              </p:cNvSpPr>
              <p:nvPr/>
            </p:nvSpPr>
            <p:spPr bwMode="auto">
              <a:xfrm flipV="1">
                <a:off x="1623" y="892"/>
                <a:ext cx="99" cy="99"/>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27594" tIns="127594" rIns="127594" bIns="127594" anchor="ctr" anchorCtr="1"/>
              <a:lstStyle/>
              <a:p>
                <a:endParaRPr lang="en-US"/>
              </a:p>
            </p:txBody>
          </p:sp>
        </p:grpSp>
        <p:sp>
          <p:nvSpPr>
            <p:cNvPr id="1065624" name="Text Box 664"/>
            <p:cNvSpPr txBox="1">
              <a:spLocks noChangeArrowheads="1"/>
            </p:cNvSpPr>
            <p:nvPr/>
          </p:nvSpPr>
          <p:spPr bwMode="auto">
            <a:xfrm>
              <a:off x="235" y="882"/>
              <a:ext cx="1414" cy="11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300" i="1">
                  <a:solidFill>
                    <a:srgbClr val="000000"/>
                  </a:solidFill>
                  <a:latin typeface="Comic Sans MS" charset="0"/>
                </a:rPr>
                <a:t>TENA Application A</a:t>
              </a:r>
            </a:p>
          </p:txBody>
        </p:sp>
        <p:sp>
          <p:nvSpPr>
            <p:cNvPr id="1065625" name="Cloud"/>
            <p:cNvSpPr>
              <a:spLocks noChangeAspect="1" noEditPoints="1" noChangeArrowheads="1"/>
            </p:cNvSpPr>
            <p:nvPr/>
          </p:nvSpPr>
          <p:spPr bwMode="auto">
            <a:xfrm>
              <a:off x="261" y="1021"/>
              <a:ext cx="1328" cy="7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Lst>
          </p:spPr>
          <p:txBody>
            <a:bodyPr wrap="none" lIns="127490" tIns="127490" rIns="127490" bIns="127490" anchor="ctr" anchorCtr="1"/>
            <a:lstStyle/>
            <a:p>
              <a:pPr defTabSz="966702" eaLnBrk="1" hangingPunct="1">
                <a:lnSpc>
                  <a:spcPct val="100000"/>
                </a:lnSpc>
                <a:spcBef>
                  <a:spcPct val="50000"/>
                </a:spcBef>
              </a:pPr>
              <a:r>
                <a:rPr lang="en-US" sz="1700">
                  <a:solidFill>
                    <a:srgbClr val="000000"/>
                  </a:solidFill>
                </a:rPr>
                <a:t>User</a:t>
              </a:r>
              <a:br>
                <a:rPr lang="en-US" sz="1700">
                  <a:solidFill>
                    <a:srgbClr val="000000"/>
                  </a:solidFill>
                </a:rPr>
              </a:br>
              <a:r>
                <a:rPr lang="en-US" sz="1700">
                  <a:solidFill>
                    <a:srgbClr val="000000"/>
                  </a:solidFill>
                </a:rPr>
                <a:t>Application</a:t>
              </a:r>
              <a:br>
                <a:rPr lang="en-US" sz="1700">
                  <a:solidFill>
                    <a:srgbClr val="000000"/>
                  </a:solidFill>
                </a:rPr>
              </a:br>
              <a:r>
                <a:rPr lang="en-US" sz="1700">
                  <a:solidFill>
                    <a:srgbClr val="000000"/>
                  </a:solidFill>
                </a:rPr>
                <a:t>Code</a:t>
              </a:r>
            </a:p>
          </p:txBody>
        </p:sp>
        <p:sp>
          <p:nvSpPr>
            <p:cNvPr id="1065626" name="Oval 666"/>
            <p:cNvSpPr>
              <a:spLocks noChangeArrowheads="1"/>
            </p:cNvSpPr>
            <p:nvPr/>
          </p:nvSpPr>
          <p:spPr bwMode="auto">
            <a:xfrm>
              <a:off x="709" y="1645"/>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7" name="Oval 667"/>
            <p:cNvSpPr>
              <a:spLocks noChangeArrowheads="1"/>
            </p:cNvSpPr>
            <p:nvPr/>
          </p:nvSpPr>
          <p:spPr bwMode="auto">
            <a:xfrm>
              <a:off x="1045" y="1824"/>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sp>
          <p:nvSpPr>
            <p:cNvPr id="1065628" name="Oval 668"/>
            <p:cNvSpPr>
              <a:spLocks noChangeArrowheads="1"/>
            </p:cNvSpPr>
            <p:nvPr/>
          </p:nvSpPr>
          <p:spPr bwMode="auto">
            <a:xfrm>
              <a:off x="333" y="1802"/>
              <a:ext cx="487" cy="278"/>
            </a:xfrm>
            <a:prstGeom prst="ellipse">
              <a:avLst/>
            </a:prstGeom>
            <a:solidFill>
              <a:srgbClr val="9999FF"/>
            </a:solidFill>
            <a:ln w="19050">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127490" tIns="127490" rIns="127490" bIns="127490" anchor="ctr" anchorCtr="1"/>
            <a:lstStyle/>
            <a:p>
              <a:pPr defTabSz="966702" eaLnBrk="1" hangingPunct="1">
                <a:lnSpc>
                  <a:spcPct val="90000"/>
                </a:lnSpc>
                <a:spcBef>
                  <a:spcPct val="0"/>
                </a:spcBef>
              </a:pPr>
              <a:r>
                <a:rPr lang="en-US" sz="1500">
                  <a:solidFill>
                    <a:srgbClr val="000000"/>
                  </a:solidFill>
                </a:rPr>
                <a:t>Servant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065614"/>
                                        </p:tgtEl>
                                        <p:attrNameLst>
                                          <p:attrName>style.visibility</p:attrName>
                                        </p:attrNameLst>
                                      </p:cBhvr>
                                      <p:to>
                                        <p:strVal val="visible"/>
                                      </p:to>
                                    </p:set>
                                    <p:anim calcmode="lin" valueType="num">
                                      <p:cBhvr>
                                        <p:cTn id="7" dur="500" fill="hold"/>
                                        <p:tgtEl>
                                          <p:spTgt spid="1065614"/>
                                        </p:tgtEl>
                                        <p:attrNameLst>
                                          <p:attrName>ppt_w</p:attrName>
                                        </p:attrNameLst>
                                      </p:cBhvr>
                                      <p:tavLst>
                                        <p:tav tm="0">
                                          <p:val>
                                            <p:strVal val="2/3*#ppt_w"/>
                                          </p:val>
                                        </p:tav>
                                        <p:tav tm="100000">
                                          <p:val>
                                            <p:strVal val="#ppt_w"/>
                                          </p:val>
                                        </p:tav>
                                      </p:tavLst>
                                    </p:anim>
                                    <p:anim calcmode="lin" valueType="num">
                                      <p:cBhvr>
                                        <p:cTn id="8" dur="500" fill="hold"/>
                                        <p:tgtEl>
                                          <p:spTgt spid="106561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1065598"/>
                                        </p:tgtEl>
                                        <p:attrNameLst>
                                          <p:attrName>style.visibility</p:attrName>
                                        </p:attrNameLst>
                                      </p:cBhvr>
                                      <p:to>
                                        <p:strVal val="visible"/>
                                      </p:to>
                                    </p:set>
                                    <p:anim calcmode="lin" valueType="num">
                                      <p:cBhvr>
                                        <p:cTn id="12" dur="500" fill="hold"/>
                                        <p:tgtEl>
                                          <p:spTgt spid="1065598"/>
                                        </p:tgtEl>
                                        <p:attrNameLst>
                                          <p:attrName>ppt_w</p:attrName>
                                        </p:attrNameLst>
                                      </p:cBhvr>
                                      <p:tavLst>
                                        <p:tav tm="0">
                                          <p:val>
                                            <p:strVal val="2/3*#ppt_w"/>
                                          </p:val>
                                        </p:tav>
                                        <p:tav tm="100000">
                                          <p:val>
                                            <p:strVal val="#ppt_w"/>
                                          </p:val>
                                        </p:tav>
                                      </p:tavLst>
                                    </p:anim>
                                    <p:anim calcmode="lin" valueType="num">
                                      <p:cBhvr>
                                        <p:cTn id="13" dur="500" fill="hold"/>
                                        <p:tgtEl>
                                          <p:spTgt spid="106559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1065581"/>
                                        </p:tgtEl>
                                        <p:attrNameLst>
                                          <p:attrName>style.visibility</p:attrName>
                                        </p:attrNameLst>
                                      </p:cBhvr>
                                      <p:to>
                                        <p:strVal val="visible"/>
                                      </p:to>
                                    </p:set>
                                    <p:anim calcmode="lin" valueType="num">
                                      <p:cBhvr>
                                        <p:cTn id="17" dur="500" fill="hold"/>
                                        <p:tgtEl>
                                          <p:spTgt spid="1065581"/>
                                        </p:tgtEl>
                                        <p:attrNameLst>
                                          <p:attrName>ppt_w</p:attrName>
                                        </p:attrNameLst>
                                      </p:cBhvr>
                                      <p:tavLst>
                                        <p:tav tm="0">
                                          <p:val>
                                            <p:strVal val="2/3*#ppt_w"/>
                                          </p:val>
                                        </p:tav>
                                        <p:tav tm="100000">
                                          <p:val>
                                            <p:strVal val="#ppt_w"/>
                                          </p:val>
                                        </p:tav>
                                      </p:tavLst>
                                    </p:anim>
                                    <p:anim calcmode="lin" valueType="num">
                                      <p:cBhvr>
                                        <p:cTn id="18" dur="500" fill="hold"/>
                                        <p:tgtEl>
                                          <p:spTgt spid="106558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p:txBody>
          <a:bodyPr/>
          <a:lstStyle/>
          <a:p>
            <a:r>
              <a:rPr lang="en-US"/>
              <a:t>Clients and Proxies,</a:t>
            </a:r>
            <a:br>
              <a:rPr lang="en-US"/>
            </a:br>
            <a:r>
              <a:rPr lang="en-US"/>
              <a:t>Servers and Servants</a:t>
            </a:r>
          </a:p>
        </p:txBody>
      </p:sp>
      <p:sp>
        <p:nvSpPr>
          <p:cNvPr id="1429507" name="Rectangle 3"/>
          <p:cNvSpPr>
            <a:spLocks noGrp="1" noChangeArrowheads="1"/>
          </p:cNvSpPr>
          <p:nvPr>
            <p:ph idx="1"/>
          </p:nvPr>
        </p:nvSpPr>
        <p:spPr>
          <a:xfrm>
            <a:off x="2501901" y="1477965"/>
            <a:ext cx="8632823" cy="1195387"/>
          </a:xfrm>
        </p:spPr>
        <p:txBody>
          <a:bodyPr/>
          <a:lstStyle/>
          <a:p>
            <a:pPr>
              <a:spcBef>
                <a:spcPct val="0"/>
              </a:spcBef>
            </a:pPr>
            <a:r>
              <a:rPr lang="en-US"/>
              <a:t>A proxy is a read-only stand-in for a servant</a:t>
            </a:r>
          </a:p>
          <a:p>
            <a:pPr>
              <a:spcBef>
                <a:spcPct val="0"/>
              </a:spcBef>
            </a:pPr>
            <a:r>
              <a:rPr lang="en-US" dirty="0"/>
              <a:t>Proxies are obtained as a result of subscription</a:t>
            </a:r>
          </a:p>
        </p:txBody>
      </p:sp>
      <p:sp>
        <p:nvSpPr>
          <p:cNvPr id="1429508" name="Rectangle 4"/>
          <p:cNvSpPr>
            <a:spLocks noChangeArrowheads="1"/>
          </p:cNvSpPr>
          <p:nvPr/>
        </p:nvSpPr>
        <p:spPr bwMode="auto">
          <a:xfrm>
            <a:off x="2501902" y="2657475"/>
            <a:ext cx="3821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09" name="Text Box 5"/>
          <p:cNvSpPr txBox="1">
            <a:spLocks noChangeArrowheads="1"/>
          </p:cNvSpPr>
          <p:nvPr/>
        </p:nvSpPr>
        <p:spPr bwMode="auto">
          <a:xfrm>
            <a:off x="2978177" y="2719391"/>
            <a:ext cx="260503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429510" name="AutoShape 6"/>
          <p:cNvSpPr>
            <a:spLocks noChangeArrowheads="1"/>
          </p:cNvSpPr>
          <p:nvPr/>
        </p:nvSpPr>
        <p:spPr bwMode="auto">
          <a:xfrm>
            <a:off x="4232275" y="3054350"/>
            <a:ext cx="19113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nchor="ctr"/>
          <a:lstStyle/>
          <a:p>
            <a:pPr defTabSz="966702" eaLnBrk="1" hangingPunct="1">
              <a:lnSpc>
                <a:spcPct val="100000"/>
              </a:lnSpc>
              <a:spcBef>
                <a:spcPct val="50000"/>
              </a:spcBef>
            </a:pPr>
            <a:r>
              <a:rPr lang="en-US" sz="1300" b="0">
                <a:solidFill>
                  <a:srgbClr val="000000"/>
                </a:solidFill>
              </a:rPr>
              <a:t>Proxy for Tank 27</a:t>
            </a:r>
          </a:p>
        </p:txBody>
      </p:sp>
      <p:sp>
        <p:nvSpPr>
          <p:cNvPr id="1429511" name="AutoShape 7"/>
          <p:cNvSpPr>
            <a:spLocks noChangeArrowheads="1"/>
          </p:cNvSpPr>
          <p:nvPr/>
        </p:nvSpPr>
        <p:spPr bwMode="auto">
          <a:xfrm>
            <a:off x="4232275" y="3505200"/>
            <a:ext cx="1911350" cy="277495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lIns="0" tIns="53960" rIns="0" bIns="53960"/>
          <a:lstStyle/>
          <a:p>
            <a:pPr algn="l" defTabSz="966702" eaLnBrk="1" hangingPunct="1">
              <a:lnSpc>
                <a:spcPct val="90000"/>
              </a:lnSpc>
              <a:spcBef>
                <a:spcPct val="50000"/>
              </a:spcBef>
            </a:pPr>
            <a:r>
              <a:rPr lang="en-US" sz="1300" b="0">
                <a:solidFill>
                  <a:srgbClr val="000000"/>
                </a:solidFill>
              </a:rPr>
              <a:t>       </a:t>
            </a: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a:p>
            <a:pPr algn="l" defTabSz="966702" eaLnBrk="1" hangingPunct="1">
              <a:lnSpc>
                <a:spcPct val="90000"/>
              </a:lnSpc>
              <a:spcBef>
                <a:spcPct val="50000"/>
              </a:spcBef>
            </a:pPr>
            <a:endParaRPr lang="en-US" sz="1300" b="0">
              <a:solidFill>
                <a:srgbClr val="000000"/>
              </a:solidFill>
            </a:endParaRPr>
          </a:p>
        </p:txBody>
      </p:sp>
      <p:sp>
        <p:nvSpPr>
          <p:cNvPr id="1429512" name="Rectangle 8"/>
          <p:cNvSpPr>
            <a:spLocks noChangeArrowheads="1"/>
          </p:cNvSpPr>
          <p:nvPr/>
        </p:nvSpPr>
        <p:spPr bwMode="auto">
          <a:xfrm>
            <a:off x="7031038" y="2662239"/>
            <a:ext cx="38290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3" name="Text Box 9"/>
          <p:cNvSpPr txBox="1">
            <a:spLocks noChangeArrowheads="1"/>
          </p:cNvSpPr>
          <p:nvPr/>
        </p:nvSpPr>
        <p:spPr bwMode="auto">
          <a:xfrm>
            <a:off x="7192796" y="2720978"/>
            <a:ext cx="2914987"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429514" name="AutoShape 10"/>
          <p:cNvSpPr>
            <a:spLocks noChangeArrowheads="1"/>
          </p:cNvSpPr>
          <p:nvPr/>
        </p:nvSpPr>
        <p:spPr bwMode="auto">
          <a:xfrm>
            <a:off x="7646988" y="3054350"/>
            <a:ext cx="2062162"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Tank 27</a:t>
            </a:r>
          </a:p>
        </p:txBody>
      </p:sp>
      <p:sp>
        <p:nvSpPr>
          <p:cNvPr id="1429515" name="AutoShape 11"/>
          <p:cNvSpPr>
            <a:spLocks noChangeArrowheads="1"/>
          </p:cNvSpPr>
          <p:nvPr/>
        </p:nvSpPr>
        <p:spPr bwMode="auto">
          <a:xfrm>
            <a:off x="7646988" y="3505201"/>
            <a:ext cx="2062162"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26" tIns="48286" rIns="96573" bIns="48286"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429516" name="Text Box 12"/>
          <p:cNvSpPr txBox="1">
            <a:spLocks noChangeArrowheads="1"/>
          </p:cNvSpPr>
          <p:nvPr/>
        </p:nvSpPr>
        <p:spPr bwMode="auto">
          <a:xfrm>
            <a:off x="3215266" y="2311402"/>
            <a:ext cx="2053068"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429517" name="Text Box 13"/>
          <p:cNvSpPr txBox="1">
            <a:spLocks noChangeArrowheads="1"/>
          </p:cNvSpPr>
          <p:nvPr/>
        </p:nvSpPr>
        <p:spPr bwMode="auto">
          <a:xfrm>
            <a:off x="7702858" y="2311402"/>
            <a:ext cx="2147272"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429518" name="Line 14"/>
          <p:cNvSpPr>
            <a:spLocks noChangeShapeType="1"/>
          </p:cNvSpPr>
          <p:nvPr/>
        </p:nvSpPr>
        <p:spPr bwMode="auto">
          <a:xfrm>
            <a:off x="2341565"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19" name="Rectangle 15"/>
          <p:cNvSpPr>
            <a:spLocks noChangeArrowheads="1"/>
          </p:cNvSpPr>
          <p:nvPr/>
        </p:nvSpPr>
        <p:spPr bwMode="auto">
          <a:xfrm>
            <a:off x="2501902" y="6461125"/>
            <a:ext cx="3819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0" name="Rectangle 16"/>
          <p:cNvSpPr>
            <a:spLocks noChangeArrowheads="1"/>
          </p:cNvSpPr>
          <p:nvPr/>
        </p:nvSpPr>
        <p:spPr bwMode="auto">
          <a:xfrm>
            <a:off x="7031038" y="6456365"/>
            <a:ext cx="38290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900" b="0">
                <a:solidFill>
                  <a:srgbClr val="000000"/>
                </a:solidFill>
              </a:rPr>
              <a:t>TENA Middleware</a:t>
            </a:r>
          </a:p>
        </p:txBody>
      </p:sp>
      <p:sp>
        <p:nvSpPr>
          <p:cNvPr id="1429521" name="Line 17"/>
          <p:cNvSpPr>
            <a:spLocks noChangeShapeType="1"/>
          </p:cNvSpPr>
          <p:nvPr/>
        </p:nvSpPr>
        <p:spPr bwMode="auto">
          <a:xfrm>
            <a:off x="8620125" y="680085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2" name="Text Box 18"/>
          <p:cNvSpPr txBox="1">
            <a:spLocks noChangeArrowheads="1"/>
          </p:cNvSpPr>
          <p:nvPr/>
        </p:nvSpPr>
        <p:spPr bwMode="auto">
          <a:xfrm>
            <a:off x="3249824" y="6875465"/>
            <a:ext cx="1163219" cy="393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429523" name="Line 19"/>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429524" name="AutoShape 20"/>
          <p:cNvSpPr>
            <a:spLocks noChangeArrowheads="1"/>
          </p:cNvSpPr>
          <p:nvPr/>
        </p:nvSpPr>
        <p:spPr bwMode="auto">
          <a:xfrm>
            <a:off x="2603500" y="3178175"/>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429528" name="AutoShape 24"/>
          <p:cNvSpPr>
            <a:spLocks noChangeArrowheads="1"/>
          </p:cNvSpPr>
          <p:nvPr/>
        </p:nvSpPr>
        <p:spPr bwMode="auto">
          <a:xfrm>
            <a:off x="7885115" y="5695953"/>
            <a:ext cx="1563687"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29" name="Group 25"/>
          <p:cNvGrpSpPr>
            <a:grpSpLocks/>
          </p:cNvGrpSpPr>
          <p:nvPr/>
        </p:nvGrpSpPr>
        <p:grpSpPr bwMode="auto">
          <a:xfrm>
            <a:off x="4006850" y="3660776"/>
            <a:ext cx="1944688" cy="319088"/>
            <a:chOff x="3638" y="2286"/>
            <a:chExt cx="1225" cy="201"/>
          </a:xfrm>
        </p:grpSpPr>
        <p:sp>
          <p:nvSpPr>
            <p:cNvPr id="1429530" name="Rectangle 26"/>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dirty="0">
                  <a:solidFill>
                    <a:srgbClr val="000000"/>
                  </a:solidFill>
                </a:rPr>
                <a:t>Remote Interface</a:t>
              </a:r>
            </a:p>
          </p:txBody>
        </p:sp>
        <p:sp>
          <p:nvSpPr>
            <p:cNvPr id="1429531" name="AutoShape 27"/>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2" name="AutoShape 28"/>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62" name="Group 58"/>
          <p:cNvGrpSpPr>
            <a:grpSpLocks/>
          </p:cNvGrpSpPr>
          <p:nvPr/>
        </p:nvGrpSpPr>
        <p:grpSpPr bwMode="auto">
          <a:xfrm>
            <a:off x="4191002" y="4673600"/>
            <a:ext cx="1763713" cy="615950"/>
            <a:chOff x="1568" y="2944"/>
            <a:chExt cx="1111" cy="388"/>
          </a:xfrm>
        </p:grpSpPr>
        <p:sp>
          <p:nvSpPr>
            <p:cNvPr id="1429534" name="AutoShape 30"/>
            <p:cNvSpPr>
              <a:spLocks noChangeArrowheads="1"/>
            </p:cNvSpPr>
            <p:nvPr/>
          </p:nvSpPr>
          <p:spPr bwMode="auto">
            <a:xfrm>
              <a:off x="1694" y="294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 Cache</a:t>
              </a:r>
            </a:p>
            <a:p>
              <a:pPr defTabSz="966702" eaLnBrk="1" hangingPunct="1">
                <a:lnSpc>
                  <a:spcPct val="100000"/>
                </a:lnSpc>
                <a:spcBef>
                  <a:spcPct val="50000"/>
                </a:spcBef>
              </a:pPr>
              <a:r>
                <a:rPr lang="en-US" sz="1400">
                  <a:solidFill>
                    <a:srgbClr val="000000"/>
                  </a:solidFill>
                </a:rPr>
                <a:t>  </a:t>
              </a:r>
            </a:p>
          </p:txBody>
        </p:sp>
        <p:sp>
          <p:nvSpPr>
            <p:cNvPr id="1429535" name="AutoShape 31"/>
            <p:cNvSpPr>
              <a:spLocks noChangeArrowheads="1"/>
            </p:cNvSpPr>
            <p:nvPr/>
          </p:nvSpPr>
          <p:spPr bwMode="auto">
            <a:xfrm>
              <a:off x="1568" y="297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36" name="AutoShape 32"/>
            <p:cNvSpPr>
              <a:spLocks noChangeArrowheads="1"/>
            </p:cNvSpPr>
            <p:nvPr/>
          </p:nvSpPr>
          <p:spPr bwMode="auto">
            <a:xfrm>
              <a:off x="1568" y="309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grpSp>
        <p:nvGrpSpPr>
          <p:cNvPr id="1429540" name="Group 36"/>
          <p:cNvGrpSpPr>
            <a:grpSpLocks/>
          </p:cNvGrpSpPr>
          <p:nvPr/>
        </p:nvGrpSpPr>
        <p:grpSpPr bwMode="auto">
          <a:xfrm>
            <a:off x="7696200" y="4673600"/>
            <a:ext cx="1900238" cy="615950"/>
            <a:chOff x="3776" y="2874"/>
            <a:chExt cx="1197" cy="388"/>
          </a:xfrm>
        </p:grpSpPr>
        <p:sp>
          <p:nvSpPr>
            <p:cNvPr id="1429541" name="AutoShape 37"/>
            <p:cNvSpPr>
              <a:spLocks noChangeArrowheads="1"/>
            </p:cNvSpPr>
            <p:nvPr/>
          </p:nvSpPr>
          <p:spPr bwMode="auto">
            <a:xfrm>
              <a:off x="3902" y="2874"/>
              <a:ext cx="985" cy="3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defTabSz="966702" eaLnBrk="1" hangingPunct="1">
                <a:lnSpc>
                  <a:spcPct val="100000"/>
                </a:lnSpc>
                <a:spcBef>
                  <a:spcPct val="50000"/>
                </a:spcBef>
              </a:pPr>
              <a:r>
                <a:rPr lang="en-US" sz="1500">
                  <a:solidFill>
                    <a:srgbClr val="000000"/>
                  </a:solidFill>
                </a:rPr>
                <a:t>Publication</a:t>
              </a:r>
              <a:br>
                <a:rPr lang="en-US" sz="1500">
                  <a:solidFill>
                    <a:srgbClr val="000000"/>
                  </a:solidFill>
                </a:rPr>
              </a:br>
              <a:r>
                <a:rPr lang="en-US" sz="1500">
                  <a:solidFill>
                    <a:srgbClr val="000000"/>
                  </a:solidFill>
                </a:rPr>
                <a:t>State</a:t>
              </a:r>
            </a:p>
            <a:p>
              <a:pPr defTabSz="966702" eaLnBrk="1" hangingPunct="1">
                <a:lnSpc>
                  <a:spcPct val="100000"/>
                </a:lnSpc>
                <a:spcBef>
                  <a:spcPct val="50000"/>
                </a:spcBef>
              </a:pPr>
              <a:r>
                <a:rPr lang="en-US" sz="1400">
                  <a:solidFill>
                    <a:srgbClr val="000000"/>
                  </a:solidFill>
                </a:rPr>
                <a:t>  </a:t>
              </a:r>
            </a:p>
          </p:txBody>
        </p:sp>
        <p:sp>
          <p:nvSpPr>
            <p:cNvPr id="1429542" name="AutoShape 38"/>
            <p:cNvSpPr>
              <a:spLocks noChangeArrowheads="1"/>
            </p:cNvSpPr>
            <p:nvPr/>
          </p:nvSpPr>
          <p:spPr bwMode="auto">
            <a:xfrm>
              <a:off x="3776"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3" name="AutoShape 39"/>
            <p:cNvSpPr>
              <a:spLocks noChangeArrowheads="1"/>
            </p:cNvSpPr>
            <p:nvPr/>
          </p:nvSpPr>
          <p:spPr bwMode="auto">
            <a:xfrm>
              <a:off x="3776"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4" name="AutoShape 40"/>
            <p:cNvSpPr>
              <a:spLocks noChangeArrowheads="1"/>
            </p:cNvSpPr>
            <p:nvPr/>
          </p:nvSpPr>
          <p:spPr bwMode="auto">
            <a:xfrm>
              <a:off x="4779" y="290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45" name="AutoShape 41"/>
            <p:cNvSpPr>
              <a:spLocks noChangeArrowheads="1"/>
            </p:cNvSpPr>
            <p:nvPr/>
          </p:nvSpPr>
          <p:spPr bwMode="auto">
            <a:xfrm>
              <a:off x="4779" y="3028"/>
              <a:ext cx="194"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46" name="AutoShape 42"/>
          <p:cNvSpPr>
            <a:spLocks noChangeArrowheads="1"/>
          </p:cNvSpPr>
          <p:nvPr/>
        </p:nvSpPr>
        <p:spPr bwMode="auto">
          <a:xfrm>
            <a:off x="9864725"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grpSp>
        <p:nvGrpSpPr>
          <p:cNvPr id="1429551" name="Group 47"/>
          <p:cNvGrpSpPr>
            <a:grpSpLocks/>
          </p:cNvGrpSpPr>
          <p:nvPr/>
        </p:nvGrpSpPr>
        <p:grpSpPr bwMode="auto">
          <a:xfrm>
            <a:off x="7518400" y="5376865"/>
            <a:ext cx="1944688" cy="319087"/>
            <a:chOff x="3638" y="2286"/>
            <a:chExt cx="1225" cy="201"/>
          </a:xfrm>
        </p:grpSpPr>
        <p:sp>
          <p:nvSpPr>
            <p:cNvPr id="1429552" name="Rectangle 48"/>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3" name="AutoShape 49"/>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4" name="AutoShape 50"/>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56" name="AutoShape 52"/>
          <p:cNvSpPr>
            <a:spLocks noChangeArrowheads="1"/>
          </p:cNvSpPr>
          <p:nvPr/>
        </p:nvSpPr>
        <p:spPr bwMode="auto">
          <a:xfrm>
            <a:off x="4362450" y="5695953"/>
            <a:ext cx="1563688" cy="442913"/>
          </a:xfrm>
          <a:prstGeom prst="hexagon">
            <a:avLst>
              <a:gd name="adj" fmla="val 42905"/>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100000"/>
              </a:lnSpc>
              <a:spcBef>
                <a:spcPct val="50000"/>
              </a:spcBef>
            </a:pPr>
            <a:r>
              <a:rPr lang="en-US" sz="1200" b="0">
                <a:solidFill>
                  <a:srgbClr val="000000"/>
                </a:solidFill>
              </a:rPr>
              <a:t>Local Methods</a:t>
            </a:r>
            <a:br>
              <a:rPr lang="en-US" sz="1200" b="0">
                <a:solidFill>
                  <a:srgbClr val="000000"/>
                </a:solidFill>
              </a:rPr>
            </a:br>
            <a:r>
              <a:rPr lang="en-US" sz="1200" b="0">
                <a:solidFill>
                  <a:srgbClr val="000000"/>
                </a:solidFill>
              </a:rPr>
              <a:t>Implementation</a:t>
            </a:r>
          </a:p>
        </p:txBody>
      </p:sp>
      <p:grpSp>
        <p:nvGrpSpPr>
          <p:cNvPr id="1429557" name="Group 53"/>
          <p:cNvGrpSpPr>
            <a:grpSpLocks/>
          </p:cNvGrpSpPr>
          <p:nvPr/>
        </p:nvGrpSpPr>
        <p:grpSpPr bwMode="auto">
          <a:xfrm>
            <a:off x="3995740" y="5376865"/>
            <a:ext cx="1944687" cy="319087"/>
            <a:chOff x="3638" y="2286"/>
            <a:chExt cx="1225" cy="201"/>
          </a:xfrm>
        </p:grpSpPr>
        <p:sp>
          <p:nvSpPr>
            <p:cNvPr id="1429558" name="Rectangle 5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70000"/>
                </a:lnSpc>
                <a:spcBef>
                  <a:spcPct val="50000"/>
                </a:spcBef>
              </a:pPr>
              <a:r>
                <a:rPr lang="en-US" sz="1300" b="0">
                  <a:solidFill>
                    <a:srgbClr val="000000"/>
                  </a:solidFill>
                </a:rPr>
                <a:t>Local Methods</a:t>
              </a:r>
              <a:br>
                <a:rPr lang="en-US" sz="1300" b="0">
                  <a:solidFill>
                    <a:srgbClr val="000000"/>
                  </a:solidFill>
                </a:rPr>
              </a:br>
              <a:r>
                <a:rPr lang="en-US" sz="1300" b="0">
                  <a:solidFill>
                    <a:srgbClr val="000000"/>
                  </a:solidFill>
                </a:rPr>
                <a:t> Interface</a:t>
              </a:r>
            </a:p>
          </p:txBody>
        </p:sp>
        <p:sp>
          <p:nvSpPr>
            <p:cNvPr id="1429559" name="AutoShape 5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60" name="AutoShape 5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
        <p:nvSpPr>
          <p:cNvPr id="1429561" name="AutoShape 57"/>
          <p:cNvSpPr>
            <a:spLocks noChangeArrowheads="1"/>
          </p:cNvSpPr>
          <p:nvPr/>
        </p:nvSpPr>
        <p:spPr bwMode="auto">
          <a:xfrm>
            <a:off x="7858126" y="3944940"/>
            <a:ext cx="1563688" cy="547687"/>
          </a:xfrm>
          <a:prstGeom prst="hexagon">
            <a:avLst>
              <a:gd name="adj" fmla="val 34697"/>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73" tIns="48286" rIns="96573" bIns="48286" anchor="ctr"/>
          <a:lstStyle/>
          <a:p>
            <a:pPr defTabSz="966702" eaLnBrk="1" hangingPunct="1">
              <a:lnSpc>
                <a:spcPct val="80000"/>
              </a:lnSpc>
              <a:spcBef>
                <a:spcPct val="50000"/>
              </a:spcBef>
            </a:pPr>
            <a:r>
              <a:rPr lang="en-US" sz="1200" b="0">
                <a:solidFill>
                  <a:srgbClr val="000000"/>
                </a:solidFill>
              </a:rPr>
              <a:t>Remote</a:t>
            </a:r>
            <a:br>
              <a:rPr lang="en-US" sz="1200" b="0">
                <a:solidFill>
                  <a:srgbClr val="000000"/>
                </a:solidFill>
              </a:rPr>
            </a:br>
            <a:r>
              <a:rPr lang="en-US" sz="1200" b="0">
                <a:solidFill>
                  <a:srgbClr val="000000"/>
                </a:solidFill>
              </a:rPr>
              <a:t>Interface</a:t>
            </a:r>
            <a:br>
              <a:rPr lang="en-US" sz="1200" b="0">
                <a:solidFill>
                  <a:srgbClr val="000000"/>
                </a:solidFill>
              </a:rPr>
            </a:br>
            <a:r>
              <a:rPr lang="en-US" sz="1200" b="0">
                <a:solidFill>
                  <a:srgbClr val="000000"/>
                </a:solidFill>
              </a:rPr>
              <a:t>Implementation</a:t>
            </a:r>
          </a:p>
        </p:txBody>
      </p:sp>
      <p:grpSp>
        <p:nvGrpSpPr>
          <p:cNvPr id="1429547" name="Group 43"/>
          <p:cNvGrpSpPr>
            <a:grpSpLocks/>
          </p:cNvGrpSpPr>
          <p:nvPr/>
        </p:nvGrpSpPr>
        <p:grpSpPr bwMode="auto">
          <a:xfrm>
            <a:off x="7477125" y="3629026"/>
            <a:ext cx="1944688" cy="319088"/>
            <a:chOff x="3638" y="2286"/>
            <a:chExt cx="1225" cy="201"/>
          </a:xfrm>
        </p:grpSpPr>
        <p:sp>
          <p:nvSpPr>
            <p:cNvPr id="1429548" name="Rectangle 44"/>
            <p:cNvSpPr>
              <a:spLocks noChangeArrowheads="1"/>
            </p:cNvSpPr>
            <p:nvPr/>
          </p:nvSpPr>
          <p:spPr bwMode="auto">
            <a:xfrm>
              <a:off x="3883" y="2286"/>
              <a:ext cx="980" cy="201"/>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Remote Interface</a:t>
              </a:r>
            </a:p>
          </p:txBody>
        </p:sp>
        <p:sp>
          <p:nvSpPr>
            <p:cNvPr id="1429549" name="AutoShape 45"/>
            <p:cNvSpPr>
              <a:spLocks noChangeArrowheads="1"/>
            </p:cNvSpPr>
            <p:nvPr/>
          </p:nvSpPr>
          <p:spPr bwMode="auto">
            <a:xfrm>
              <a:off x="3638" y="2313"/>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429550" name="AutoShape 46"/>
            <p:cNvSpPr>
              <a:spLocks noChangeArrowheads="1"/>
            </p:cNvSpPr>
            <p:nvPr/>
          </p:nvSpPr>
          <p:spPr bwMode="auto">
            <a:xfrm>
              <a:off x="3638" y="2401"/>
              <a:ext cx="293" cy="49"/>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anchor="ctr"/>
            <a:lstStyle/>
            <a:p>
              <a:endParaRPr lang="en-US"/>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p:txBody>
          <a:bodyPr/>
          <a:lstStyle/>
          <a:p>
            <a:r>
              <a:rPr lang="en-US"/>
              <a:t>TENA Objects</a:t>
            </a:r>
            <a:br>
              <a:rPr lang="en-US"/>
            </a:br>
            <a:r>
              <a:rPr lang="en-US"/>
              <a:t>are Compiled In</a:t>
            </a:r>
          </a:p>
        </p:txBody>
      </p:sp>
      <p:sp>
        <p:nvSpPr>
          <p:cNvPr id="776195" name="Rectangle 3"/>
          <p:cNvSpPr>
            <a:spLocks noGrp="1" noChangeArrowheads="1"/>
          </p:cNvSpPr>
          <p:nvPr>
            <p:ph idx="1"/>
          </p:nvPr>
        </p:nvSpPr>
        <p:spPr/>
        <p:txBody>
          <a:bodyPr/>
          <a:lstStyle/>
          <a:p>
            <a:r>
              <a:rPr lang="en-US" dirty="0"/>
              <a:t>Why use compiled-in object definitions?</a:t>
            </a:r>
          </a:p>
          <a:p>
            <a:pPr lvl="1"/>
            <a:r>
              <a:rPr lang="en-US" b="1" dirty="0">
                <a:solidFill>
                  <a:srgbClr val="FA0000"/>
                </a:solidFill>
              </a:rPr>
              <a:t>Strong type-checking</a:t>
            </a:r>
          </a:p>
          <a:p>
            <a:pPr lvl="2"/>
            <a:r>
              <a:rPr lang="en-US" dirty="0"/>
              <a:t>Don</a:t>
            </a:r>
            <a:r>
              <a:rPr lang="ja-JP" altLang="en-US" dirty="0">
                <a:latin typeface="Arial"/>
              </a:rPr>
              <a:t>’</a:t>
            </a:r>
            <a:r>
              <a:rPr lang="en-US" dirty="0"/>
              <a:t>t wait until runtime to find errors that a compiler could detect</a:t>
            </a:r>
          </a:p>
          <a:p>
            <a:pPr lvl="1"/>
            <a:r>
              <a:rPr lang="en-US" b="1" dirty="0">
                <a:solidFill>
                  <a:srgbClr val="FA0000"/>
                </a:solidFill>
              </a:rPr>
              <a:t>Performance</a:t>
            </a:r>
          </a:p>
          <a:p>
            <a:pPr lvl="2"/>
            <a:r>
              <a:rPr lang="en-US" dirty="0"/>
              <a:t>Interpretation of methods/attributes has significant impact</a:t>
            </a:r>
          </a:p>
          <a:p>
            <a:pPr lvl="1"/>
            <a:r>
              <a:rPr lang="en-US" dirty="0"/>
              <a:t>Ability to easily handle complex object relationships</a:t>
            </a:r>
          </a:p>
          <a:p>
            <a:pPr lvl="1"/>
            <a:r>
              <a:rPr lang="en-US" dirty="0"/>
              <a:t>Conforms to current best software engineering practices</a:t>
            </a:r>
          </a:p>
          <a:p>
            <a:r>
              <a:rPr lang="en-US" dirty="0"/>
              <a:t>How do you support compiled-in object definitions?</a:t>
            </a:r>
          </a:p>
          <a:p>
            <a:pPr lvl="1"/>
            <a:r>
              <a:rPr lang="en-US" dirty="0"/>
              <a:t>Use a language like the Interface Definition Language to define object interface and object state structure</a:t>
            </a:r>
          </a:p>
          <a:p>
            <a:pPr lvl="1"/>
            <a:r>
              <a:rPr lang="en-US" dirty="0"/>
              <a:t>Use </a:t>
            </a:r>
            <a:r>
              <a:rPr lang="en-US" b="1" dirty="0">
                <a:solidFill>
                  <a:srgbClr val="FA0000"/>
                </a:solidFill>
              </a:rPr>
              <a:t>code generation</a:t>
            </a:r>
            <a:r>
              <a:rPr lang="en-US" dirty="0"/>
              <a:t> to implement the required functionality</a:t>
            </a:r>
          </a:p>
          <a:p>
            <a:r>
              <a:rPr lang="en-US" dirty="0"/>
              <a:t>Thus the concept of the </a:t>
            </a:r>
            <a:r>
              <a:rPr lang="en-US" dirty="0">
                <a:solidFill>
                  <a:srgbClr val="FF0000"/>
                </a:solidFill>
              </a:rPr>
              <a:t>TENA Definition Language (TDL) </a:t>
            </a:r>
            <a:r>
              <a:rPr lang="en-US" dirty="0"/>
              <a:t>was created</a:t>
            </a:r>
          </a:p>
          <a:p>
            <a:pPr lvl="1"/>
            <a:r>
              <a:rPr lang="en-US" dirty="0"/>
              <a:t>Very similar to IDL and C++</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ded Corner 4"/>
          <p:cNvSpPr/>
          <p:nvPr/>
        </p:nvSpPr>
        <p:spPr bwMode="auto">
          <a:xfrm>
            <a:off x="7626151" y="1658684"/>
            <a:ext cx="4534099" cy="4302737"/>
          </a:xfrm>
          <a:prstGeom prst="foldedCorner">
            <a:avLst/>
          </a:prstGeom>
          <a:solidFill>
            <a:srgbClr val="FFFF9D"/>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defTabSz="914319"/>
            <a:endParaRPr lang="en-US" sz="1200" dirty="0">
              <a:solidFill>
                <a:srgbClr val="0000FF"/>
              </a:solidFill>
            </a:endParaRPr>
          </a:p>
        </p:txBody>
      </p:sp>
      <p:sp>
        <p:nvSpPr>
          <p:cNvPr id="6" name="TextBox 5"/>
          <p:cNvSpPr txBox="1"/>
          <p:nvPr/>
        </p:nvSpPr>
        <p:spPr>
          <a:xfrm>
            <a:off x="7626151" y="1892601"/>
            <a:ext cx="2282997" cy="350865"/>
          </a:xfrm>
          <a:prstGeom prst="rect">
            <a:avLst/>
          </a:prstGeom>
          <a:noFill/>
        </p:spPr>
        <p:txBody>
          <a:bodyPr wrap="none" rtlCol="0">
            <a:spAutoFit/>
          </a:bodyPr>
          <a:lstStyle/>
          <a:p>
            <a:pPr algn="l">
              <a:spcBef>
                <a:spcPts val="200"/>
              </a:spcBef>
            </a:pPr>
            <a:r>
              <a:rPr lang="en-US" sz="1600" dirty="0">
                <a:solidFill>
                  <a:srgbClr val="0000FF"/>
                </a:solidFill>
                <a:latin typeface="Courier New"/>
                <a:cs typeface="Courier New"/>
              </a:rPr>
              <a:t>package Example {</a:t>
            </a:r>
          </a:p>
        </p:txBody>
      </p:sp>
      <p:sp>
        <p:nvSpPr>
          <p:cNvPr id="7" name="TextBox 6"/>
          <p:cNvSpPr txBox="1"/>
          <p:nvPr/>
        </p:nvSpPr>
        <p:spPr>
          <a:xfrm>
            <a:off x="7626151" y="5599821"/>
            <a:ext cx="431528" cy="350865"/>
          </a:xfrm>
          <a:prstGeom prst="rect">
            <a:avLst/>
          </a:prstGeom>
          <a:noFill/>
        </p:spPr>
        <p:txBody>
          <a:bodyPr wrap="none" rtlCol="0">
            <a:spAutoFit/>
          </a:bodyPr>
          <a:lstStyle/>
          <a:p>
            <a:pPr algn="l"/>
            <a:r>
              <a:rPr lang="en-US" sz="1600" dirty="0">
                <a:solidFill>
                  <a:srgbClr val="0000FF"/>
                </a:solidFill>
                <a:latin typeface="Courier New"/>
                <a:cs typeface="Courier New"/>
              </a:rPr>
              <a:t>};</a:t>
            </a:r>
          </a:p>
        </p:txBody>
      </p:sp>
      <p:sp>
        <p:nvSpPr>
          <p:cNvPr id="13" name="TextBox 12"/>
          <p:cNvSpPr txBox="1"/>
          <p:nvPr/>
        </p:nvSpPr>
        <p:spPr>
          <a:xfrm>
            <a:off x="7794313" y="1637997"/>
            <a:ext cx="3517310" cy="350865"/>
          </a:xfrm>
          <a:prstGeom prst="rect">
            <a:avLst/>
          </a:prstGeom>
          <a:noFill/>
        </p:spPr>
        <p:txBody>
          <a:bodyPr wrap="none" rtlCol="0">
            <a:spAutoFit/>
          </a:bodyPr>
          <a:lstStyle/>
          <a:p>
            <a:pPr algn="l"/>
            <a:r>
              <a:rPr lang="en-US" sz="1600" dirty="0">
                <a:solidFill>
                  <a:schemeClr val="tx1"/>
                </a:solidFill>
                <a:latin typeface="Courier New"/>
                <a:cs typeface="Courier New"/>
              </a:rPr>
              <a:t>file Example-Vehicle-v6.tdl</a:t>
            </a:r>
          </a:p>
        </p:txBody>
      </p:sp>
      <p:sp>
        <p:nvSpPr>
          <p:cNvPr id="21" name="TextBox 20"/>
          <p:cNvSpPr txBox="1"/>
          <p:nvPr/>
        </p:nvSpPr>
        <p:spPr>
          <a:xfrm>
            <a:off x="7626152" y="3400442"/>
            <a:ext cx="2282981" cy="2340120"/>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class Vehicle {</a:t>
            </a: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r>
              <a:rPr lang="en-US" sz="1600" dirty="0">
                <a:solidFill>
                  <a:srgbClr val="0000FF"/>
                </a:solidFill>
                <a:latin typeface="Courier New"/>
                <a:cs typeface="Courier New"/>
              </a:rPr>
              <a:t> </a:t>
            </a:r>
          </a:p>
          <a:p>
            <a:pPr algn="l">
              <a:spcBef>
                <a:spcPts val="200"/>
              </a:spcBef>
            </a:pPr>
            <a:endParaRPr lang="en-US" sz="1600" dirty="0">
              <a:solidFill>
                <a:srgbClr val="0000FF"/>
              </a:solidFill>
              <a:latin typeface="Courier New"/>
              <a:cs typeface="Courier New"/>
            </a:endParaRPr>
          </a:p>
          <a:p>
            <a:pPr algn="l">
              <a:spcBef>
                <a:spcPts val="200"/>
              </a:spcBef>
            </a:pPr>
            <a:endParaRPr lang="en-US" sz="1600" dirty="0">
              <a:solidFill>
                <a:srgbClr val="0000FF"/>
              </a:solidFill>
              <a:latin typeface="Courier New"/>
              <a:cs typeface="Courier New"/>
            </a:endParaRPr>
          </a:p>
          <a:p>
            <a:pPr algn="l">
              <a:spcBef>
                <a:spcPts val="200"/>
              </a:spcBef>
            </a:pPr>
            <a:r>
              <a:rPr lang="en-US" sz="1600" dirty="0">
                <a:solidFill>
                  <a:srgbClr val="0000FF"/>
                </a:solidFill>
                <a:latin typeface="Courier New"/>
                <a:cs typeface="Courier New"/>
              </a:rPr>
              <a:t>  };</a:t>
            </a:r>
          </a:p>
        </p:txBody>
      </p:sp>
      <p:sp>
        <p:nvSpPr>
          <p:cNvPr id="12" name="TextBox 11"/>
          <p:cNvSpPr txBox="1"/>
          <p:nvPr/>
        </p:nvSpPr>
        <p:spPr>
          <a:xfrm>
            <a:off x="7568697" y="3435572"/>
            <a:ext cx="3270431" cy="2241631"/>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p>
          <a:p>
            <a:pPr algn="l">
              <a:lnSpc>
                <a:spcPct val="100000"/>
              </a:lnSpc>
              <a:spcBef>
                <a:spcPts val="200"/>
              </a:spcBef>
            </a:pPr>
            <a:r>
              <a:rPr lang="en-US" sz="1600" dirty="0">
                <a:solidFill>
                  <a:srgbClr val="0000FF"/>
                </a:solidFill>
                <a:latin typeface="Courier New"/>
                <a:cs typeface="Courier New"/>
              </a:rPr>
              <a:t>             string name;</a:t>
            </a:r>
          </a:p>
          <a:p>
            <a:pPr algn="l">
              <a:lnSpc>
                <a:spcPct val="100000"/>
              </a:lnSpc>
              <a:spcBef>
                <a:spcPts val="200"/>
              </a:spcBef>
            </a:pPr>
            <a:r>
              <a:rPr lang="en-US" sz="1600" dirty="0">
                <a:solidFill>
                  <a:srgbClr val="0000FF"/>
                </a:solidFill>
                <a:latin typeface="Courier New"/>
                <a:cs typeface="Courier New"/>
              </a:rPr>
              <a:t>          Team team;</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endParaRPr lang="en-US" sz="1600" dirty="0">
              <a:solidFill>
                <a:srgbClr val="0000FF"/>
              </a:solidFill>
              <a:latin typeface="Courier New"/>
              <a:cs typeface="Courier New"/>
            </a:endParaRPr>
          </a:p>
          <a:p>
            <a:pPr algn="l">
              <a:lnSpc>
                <a:spcPct val="100000"/>
              </a:lnSpc>
              <a:spcBef>
                <a:spcPts val="200"/>
              </a:spcBef>
            </a:pPr>
            <a:r>
              <a:rPr lang="en-US" sz="1600" dirty="0">
                <a:solidFill>
                  <a:srgbClr val="0000FF"/>
                </a:solidFill>
                <a:latin typeface="Courier New"/>
                <a:cs typeface="Courier New"/>
              </a:rPr>
              <a:t>   </a:t>
            </a:r>
          </a:p>
        </p:txBody>
      </p:sp>
      <p:sp>
        <p:nvSpPr>
          <p:cNvPr id="2" name="Title 1"/>
          <p:cNvSpPr>
            <a:spLocks noGrp="1"/>
          </p:cNvSpPr>
          <p:nvPr>
            <p:ph type="title"/>
          </p:nvPr>
        </p:nvSpPr>
        <p:spPr/>
        <p:txBody>
          <a:bodyPr/>
          <a:lstStyle/>
          <a:p>
            <a:r>
              <a:rPr lang="en-US" dirty="0"/>
              <a:t>How hard is it to create a new</a:t>
            </a:r>
            <a:br>
              <a:rPr lang="en-US" dirty="0"/>
            </a:br>
            <a:r>
              <a:rPr lang="en-US" dirty="0"/>
              <a:t>TENA Object Model?</a:t>
            </a:r>
          </a:p>
        </p:txBody>
      </p:sp>
      <p:sp>
        <p:nvSpPr>
          <p:cNvPr id="3" name="Content Placeholder 2"/>
          <p:cNvSpPr>
            <a:spLocks noGrp="1"/>
          </p:cNvSpPr>
          <p:nvPr>
            <p:ph sz="half" idx="1"/>
          </p:nvPr>
        </p:nvSpPr>
        <p:spPr>
          <a:xfrm>
            <a:off x="510140" y="5171439"/>
            <a:ext cx="5992262" cy="685801"/>
          </a:xfrm>
        </p:spPr>
        <p:txBody>
          <a:bodyPr>
            <a:normAutofit/>
          </a:bodyPr>
          <a:lstStyle/>
          <a:p>
            <a:pPr marL="274295">
              <a:spcBef>
                <a:spcPts val="1200"/>
              </a:spcBef>
              <a:buNone/>
            </a:pPr>
            <a:r>
              <a:rPr lang="en-US" sz="2000" dirty="0"/>
              <a:t>5. Define any remote or local methods</a:t>
            </a:r>
          </a:p>
        </p:txBody>
      </p:sp>
      <p:sp>
        <p:nvSpPr>
          <p:cNvPr id="8" name="TextBox 7"/>
          <p:cNvSpPr txBox="1"/>
          <p:nvPr/>
        </p:nvSpPr>
        <p:spPr>
          <a:xfrm>
            <a:off x="7626150" y="2165909"/>
            <a:ext cx="2282981" cy="1154154"/>
          </a:xfrm>
          <a:prstGeom prst="rect">
            <a:avLst/>
          </a:prstGeom>
          <a:noFill/>
        </p:spPr>
        <p:txBody>
          <a:bodyPr wrap="none" lIns="91432" tIns="45716" rIns="91432" bIns="45716" rtlCol="0">
            <a:spAutoFit/>
          </a:bodyPr>
          <a:lstStyle/>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enum</a:t>
            </a:r>
            <a:r>
              <a:rPr lang="en-US" sz="1600" dirty="0">
                <a:solidFill>
                  <a:srgbClr val="0000FF"/>
                </a:solidFill>
                <a:latin typeface="Courier New"/>
                <a:cs typeface="Courier New"/>
              </a:rPr>
              <a:t> Team {</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Team_Red</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Team_Blue</a:t>
            </a:r>
            <a:r>
              <a:rPr lang="en-US" sz="1600" dirty="0">
                <a:solidFill>
                  <a:srgbClr val="0000FF"/>
                </a:solidFill>
                <a:latin typeface="Courier New"/>
                <a:cs typeface="Courier New"/>
              </a:rPr>
              <a:t>,</a:t>
            </a:r>
          </a:p>
          <a:p>
            <a:pPr algn="l">
              <a:lnSpc>
                <a:spcPct val="100000"/>
              </a:lnSpc>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Team_Green</a:t>
            </a:r>
            <a:r>
              <a:rPr lang="en-US" sz="1600" dirty="0">
                <a:solidFill>
                  <a:srgbClr val="0000FF"/>
                </a:solidFill>
                <a:latin typeface="Courier New"/>
                <a:cs typeface="Courier New"/>
              </a:rPr>
              <a:t> };</a:t>
            </a:r>
          </a:p>
        </p:txBody>
      </p:sp>
      <p:sp>
        <p:nvSpPr>
          <p:cNvPr id="11" name="TextBox 10"/>
          <p:cNvSpPr txBox="1"/>
          <p:nvPr/>
        </p:nvSpPr>
        <p:spPr>
          <a:xfrm>
            <a:off x="8062319" y="3689513"/>
            <a:ext cx="1172100"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optional</a:t>
            </a:r>
          </a:p>
          <a:p>
            <a:pPr algn="l">
              <a:spcBef>
                <a:spcPts val="200"/>
              </a:spcBef>
            </a:pPr>
            <a:r>
              <a:rPr lang="en-US" sz="1600" dirty="0">
                <a:solidFill>
                  <a:srgbClr val="0000FF"/>
                </a:solidFill>
                <a:latin typeface="Courier New"/>
                <a:cs typeface="Courier New"/>
              </a:rPr>
              <a:t>const </a:t>
            </a:r>
          </a:p>
        </p:txBody>
      </p:sp>
      <p:sp>
        <p:nvSpPr>
          <p:cNvPr id="14" name="TextBox 13"/>
          <p:cNvSpPr txBox="1"/>
          <p:nvPr/>
        </p:nvSpPr>
        <p:spPr>
          <a:xfrm>
            <a:off x="7547459" y="4772939"/>
            <a:ext cx="4011018" cy="635038"/>
          </a:xfrm>
          <a:prstGeom prst="rect">
            <a:avLst/>
          </a:prstGeom>
          <a:noFill/>
        </p:spPr>
        <p:txBody>
          <a:bodyPr wrap="none" lIns="91432" tIns="45716" rIns="91432" bIns="45716" rtlCol="0">
            <a:spAutoFit/>
          </a:bodyPr>
          <a:lstStyle/>
          <a:p>
            <a:pPr algn="l">
              <a:spcBef>
                <a:spcPts val="200"/>
              </a:spcBef>
            </a:pPr>
            <a:r>
              <a:rPr lang="en-US" sz="1600" dirty="0">
                <a:solidFill>
                  <a:srgbClr val="0000FF"/>
                </a:solidFill>
                <a:latin typeface="Courier New"/>
                <a:cs typeface="Courier New"/>
              </a:rPr>
              <a:t>    </a:t>
            </a:r>
            <a:r>
              <a:rPr lang="en-US" sz="1600" dirty="0" err="1">
                <a:solidFill>
                  <a:srgbClr val="0000FF"/>
                </a:solidFill>
                <a:latin typeface="Courier New"/>
                <a:cs typeface="Courier New"/>
              </a:rPr>
              <a:t>driveTo</a:t>
            </a: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xInMeters</a:t>
            </a:r>
            <a:r>
              <a:rPr lang="en-US" sz="1600" dirty="0">
                <a:solidFill>
                  <a:srgbClr val="0000FF"/>
                </a:solidFill>
                <a:latin typeface="Courier New"/>
                <a:cs typeface="Courier New"/>
              </a:rPr>
              <a:t>,</a:t>
            </a:r>
          </a:p>
          <a:p>
            <a:pPr algn="l">
              <a:spcBef>
                <a:spcPts val="200"/>
              </a:spcBef>
              <a:tabLst>
                <a:tab pos="1198456" algn="l"/>
              </a:tabLst>
            </a:pPr>
            <a:r>
              <a:rPr lang="en-US" sz="1600" dirty="0">
                <a:solidFill>
                  <a:srgbClr val="0000FF"/>
                </a:solidFill>
                <a:latin typeface="Courier New"/>
                <a:cs typeface="Courier New"/>
              </a:rPr>
              <a:t>	float64 </a:t>
            </a:r>
            <a:r>
              <a:rPr lang="en-US" sz="1600" dirty="0" err="1">
                <a:solidFill>
                  <a:srgbClr val="0000FF"/>
                </a:solidFill>
                <a:latin typeface="Courier New"/>
                <a:cs typeface="Courier New"/>
              </a:rPr>
              <a:t>yInMeters</a:t>
            </a:r>
            <a:r>
              <a:rPr lang="en-US" sz="1600" dirty="0">
                <a:solidFill>
                  <a:srgbClr val="0000FF"/>
                </a:solidFill>
                <a:latin typeface="Courier New"/>
                <a:cs typeface="Courier New"/>
              </a:rPr>
              <a:t>);</a:t>
            </a:r>
          </a:p>
        </p:txBody>
      </p:sp>
      <p:sp>
        <p:nvSpPr>
          <p:cNvPr id="16" name="Content Placeholder 2"/>
          <p:cNvSpPr>
            <a:spLocks noGrp="1"/>
          </p:cNvSpPr>
          <p:nvPr>
            <p:ph sz="half" idx="1"/>
          </p:nvPr>
        </p:nvSpPr>
        <p:spPr>
          <a:xfrm>
            <a:off x="510140" y="4300342"/>
            <a:ext cx="5992262" cy="748186"/>
          </a:xfrm>
        </p:spPr>
        <p:txBody>
          <a:bodyPr>
            <a:normAutofit/>
          </a:bodyPr>
          <a:lstStyle/>
          <a:p>
            <a:pPr marL="274295">
              <a:spcBef>
                <a:spcPts val="1200"/>
              </a:spcBef>
              <a:buNone/>
            </a:pPr>
            <a:r>
              <a:rPr lang="en-US" sz="2000" dirty="0"/>
              <a:t>4. Determine if any attributes are constant or optional</a:t>
            </a:r>
          </a:p>
        </p:txBody>
      </p:sp>
      <p:sp>
        <p:nvSpPr>
          <p:cNvPr id="17" name="Content Placeholder 2"/>
          <p:cNvSpPr>
            <a:spLocks noGrp="1"/>
          </p:cNvSpPr>
          <p:nvPr>
            <p:ph sz="half" idx="1"/>
          </p:nvPr>
        </p:nvSpPr>
        <p:spPr>
          <a:xfrm>
            <a:off x="510140" y="3222053"/>
            <a:ext cx="5992262" cy="955381"/>
          </a:xfrm>
        </p:spPr>
        <p:txBody>
          <a:bodyPr>
            <a:noAutofit/>
          </a:bodyPr>
          <a:lstStyle/>
          <a:p>
            <a:pPr marL="274295">
              <a:spcBef>
                <a:spcPts val="1200"/>
              </a:spcBef>
              <a:buNone/>
            </a:pPr>
            <a:r>
              <a:rPr lang="en-US" sz="2000" dirty="0"/>
              <a:t>3. Define the attributes that characterize the messages and objects</a:t>
            </a:r>
          </a:p>
        </p:txBody>
      </p:sp>
      <p:sp>
        <p:nvSpPr>
          <p:cNvPr id="18" name="Content Placeholder 2"/>
          <p:cNvSpPr>
            <a:spLocks noGrp="1"/>
          </p:cNvSpPr>
          <p:nvPr>
            <p:ph sz="half" idx="1"/>
          </p:nvPr>
        </p:nvSpPr>
        <p:spPr>
          <a:xfrm>
            <a:off x="510140" y="2398750"/>
            <a:ext cx="5992262" cy="700393"/>
          </a:xfrm>
        </p:spPr>
        <p:txBody>
          <a:bodyPr>
            <a:normAutofit/>
          </a:bodyPr>
          <a:lstStyle/>
          <a:p>
            <a:pPr marL="274295">
              <a:spcBef>
                <a:spcPts val="1200"/>
              </a:spcBef>
              <a:buNone/>
            </a:pPr>
            <a:r>
              <a:rPr lang="en-US" sz="2000" dirty="0"/>
              <a:t>2. Define the message or object types needed by the application</a:t>
            </a:r>
          </a:p>
        </p:txBody>
      </p:sp>
      <p:sp>
        <p:nvSpPr>
          <p:cNvPr id="19" name="Content Placeholder 2"/>
          <p:cNvSpPr>
            <a:spLocks noGrp="1"/>
          </p:cNvSpPr>
          <p:nvPr>
            <p:ph sz="half" idx="1"/>
          </p:nvPr>
        </p:nvSpPr>
        <p:spPr>
          <a:xfrm>
            <a:off x="510140" y="1600329"/>
            <a:ext cx="5992262" cy="675511"/>
          </a:xfrm>
        </p:spPr>
        <p:txBody>
          <a:bodyPr>
            <a:noAutofit/>
          </a:bodyPr>
          <a:lstStyle/>
          <a:p>
            <a:pPr marL="274295">
              <a:spcBef>
                <a:spcPts val="1200"/>
              </a:spcBef>
              <a:buNone/>
            </a:pPr>
            <a:r>
              <a:rPr lang="en-US" sz="2000" dirty="0"/>
              <a:t>1. Name the object model, including the version</a:t>
            </a:r>
          </a:p>
        </p:txBody>
      </p:sp>
      <p:sp>
        <p:nvSpPr>
          <p:cNvPr id="22" name="Rounded Rectangle 21"/>
          <p:cNvSpPr/>
          <p:nvPr/>
        </p:nvSpPr>
        <p:spPr bwMode="auto">
          <a:xfrm>
            <a:off x="2113281" y="6248400"/>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TENA has a powerful meta-model for defining expressive object models, yet descriptive models are easy to create</a:t>
            </a:r>
          </a:p>
        </p:txBody>
      </p:sp>
    </p:spTree>
    <p:extLst>
      <p:ext uri="{BB962C8B-B14F-4D97-AF65-F5344CB8AC3E}">
        <p14:creationId xmlns:p14="http://schemas.microsoft.com/office/powerpoint/2010/main" val="16361768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up)">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1000"/>
                                        <p:tgtEl>
                                          <p:spTgt spid="18">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000"/>
                                        <p:tgtEl>
                                          <p:spTgt spid="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10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wipe(up)">
                                      <p:cBhvr>
                                        <p:cTn id="31" dur="1000"/>
                                        <p:tgtEl>
                                          <p:spTgt spid="16">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up)">
                                      <p:cBhvr>
                                        <p:cTn id="39" dur="1000"/>
                                        <p:tgtEl>
                                          <p:spTgt spid="3">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1000"/>
                                        <p:tgtEl>
                                          <p:spTgt spid="14"/>
                                        </p:tgtEl>
                                      </p:cBhvr>
                                    </p:animEffect>
                                  </p:childTnLst>
                                </p:cTn>
                              </p:par>
                            </p:childTnLst>
                          </p:cTn>
                        </p:par>
                        <p:par>
                          <p:cTn id="43" fill="hold">
                            <p:stCondLst>
                              <p:cond delay="1000"/>
                            </p:stCondLst>
                            <p:childTnLst>
                              <p:par>
                                <p:cTn id="44" presetID="9" presetClass="entr" presetSubtype="0" fill="hold" grpId="0" nodeType="after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3" grpId="0" build="p"/>
      <p:bldP spid="8" grpId="0"/>
      <p:bldP spid="11" grpId="0"/>
      <p:bldP spid="14" grpId="0"/>
      <p:bldP spid="16" grpId="0" build="p"/>
      <p:bldP spid="17" grpId="0" build="p"/>
      <p:bldP spid="18" grpId="0" build="p"/>
      <p:bldP spid="19" grpId="0" build="p"/>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p:txBody>
          <a:bodyPr/>
          <a:lstStyle/>
          <a:p>
            <a:pPr defTabSz="914319"/>
            <a:r>
              <a:rPr lang="en-US"/>
              <a:t>The Logical Range Object Model</a:t>
            </a:r>
          </a:p>
        </p:txBody>
      </p:sp>
      <p:sp>
        <p:nvSpPr>
          <p:cNvPr id="1110019" name="Rectangle 3"/>
          <p:cNvSpPr>
            <a:spLocks noGrp="1" noChangeArrowheads="1"/>
          </p:cNvSpPr>
          <p:nvPr>
            <p:ph idx="1"/>
          </p:nvPr>
        </p:nvSpPr>
        <p:spPr/>
        <p:txBody>
          <a:bodyPr/>
          <a:lstStyle/>
          <a:p>
            <a:pPr marL="231754" indent="-231754" defTabSz="914319"/>
            <a:r>
              <a:rPr lang="en-US" dirty="0">
                <a:solidFill>
                  <a:srgbClr val="FF0000"/>
                </a:solidFill>
              </a:rPr>
              <a:t>Logical Range Object Model (LROM)</a:t>
            </a:r>
          </a:p>
          <a:p>
            <a:pPr marL="684152" lvl="1" indent="-234929" defTabSz="914319"/>
            <a:r>
              <a:rPr lang="en-US" dirty="0"/>
              <a:t>Those object definitions, derived from whatever source, that are used in a given logical range execution to meet the immediate needs and requirements of a specific user for a specific range event</a:t>
            </a:r>
          </a:p>
          <a:p>
            <a:pPr marL="231754" indent="-231754" defTabSz="914319"/>
            <a:r>
              <a:rPr lang="en-US" dirty="0"/>
              <a:t>The LROM is the common object model shared by all TENA resource applications in a logical range</a:t>
            </a:r>
          </a:p>
          <a:p>
            <a:pPr marL="231754" indent="-231754" defTabSz="914319"/>
            <a:r>
              <a:rPr lang="en-US" dirty="0"/>
              <a:t>Applications do not have to be linked against</a:t>
            </a:r>
            <a:br>
              <a:rPr lang="en-US" dirty="0"/>
            </a:br>
            <a:r>
              <a:rPr lang="en-US" dirty="0"/>
              <a:t>every object model in the LROM—only those</a:t>
            </a:r>
            <a:br>
              <a:rPr lang="en-US" dirty="0"/>
            </a:br>
            <a:r>
              <a:rPr lang="en-US" dirty="0"/>
              <a:t>the application cares about</a:t>
            </a:r>
          </a:p>
        </p:txBody>
      </p:sp>
      <p:sp>
        <p:nvSpPr>
          <p:cNvPr id="1110020" name="Oval 4"/>
          <p:cNvSpPr>
            <a:spLocks noChangeArrowheads="1"/>
          </p:cNvSpPr>
          <p:nvPr/>
        </p:nvSpPr>
        <p:spPr bwMode="auto">
          <a:xfrm>
            <a:off x="8250858" y="3310589"/>
            <a:ext cx="2430463" cy="2432050"/>
          </a:xfrm>
          <a:prstGeom prst="ellipse">
            <a:avLst/>
          </a:prstGeom>
          <a:noFill/>
          <a:ln w="28575">
            <a:solidFill>
              <a:srgbClr val="FA32FA"/>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1" name="Oval 5"/>
          <p:cNvSpPr>
            <a:spLocks noChangeArrowheads="1"/>
          </p:cNvSpPr>
          <p:nvPr/>
        </p:nvSpPr>
        <p:spPr bwMode="auto">
          <a:xfrm>
            <a:off x="9578008" y="3310589"/>
            <a:ext cx="2430463" cy="2432050"/>
          </a:xfrm>
          <a:prstGeom prst="ellipse">
            <a:avLst/>
          </a:prstGeom>
          <a:noFill/>
          <a:ln w="28575">
            <a:solidFill>
              <a:schemeClr val="accent2"/>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2" name="Oval 6"/>
          <p:cNvSpPr>
            <a:spLocks noChangeArrowheads="1"/>
          </p:cNvSpPr>
          <p:nvPr/>
        </p:nvSpPr>
        <p:spPr bwMode="auto">
          <a:xfrm>
            <a:off x="8927133" y="4328177"/>
            <a:ext cx="2430463" cy="2432050"/>
          </a:xfrm>
          <a:prstGeom prst="ellipse">
            <a:avLst/>
          </a:prstGeom>
          <a:noFill/>
          <a:ln w="28575">
            <a:solidFill>
              <a:srgbClr val="3333CC"/>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solidFill>
                <a:schemeClr val="tx1"/>
              </a:solidFill>
            </a:endParaRPr>
          </a:p>
        </p:txBody>
      </p:sp>
      <p:sp>
        <p:nvSpPr>
          <p:cNvPr id="1110023" name="AutoShape 7"/>
          <p:cNvSpPr>
            <a:spLocks noChangeArrowheads="1"/>
          </p:cNvSpPr>
          <p:nvPr/>
        </p:nvSpPr>
        <p:spPr bwMode="auto">
          <a:xfrm>
            <a:off x="9909795" y="4386916"/>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A</a:t>
            </a:r>
          </a:p>
        </p:txBody>
      </p:sp>
      <p:sp>
        <p:nvSpPr>
          <p:cNvPr id="1110024" name="AutoShape 8"/>
          <p:cNvSpPr>
            <a:spLocks noChangeArrowheads="1"/>
          </p:cNvSpPr>
          <p:nvPr/>
        </p:nvSpPr>
        <p:spPr bwMode="auto">
          <a:xfrm>
            <a:off x="9914557" y="4877452"/>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B</a:t>
            </a:r>
          </a:p>
        </p:txBody>
      </p:sp>
      <p:sp>
        <p:nvSpPr>
          <p:cNvPr id="1110025" name="AutoShape 9"/>
          <p:cNvSpPr>
            <a:spLocks noChangeArrowheads="1"/>
          </p:cNvSpPr>
          <p:nvPr/>
        </p:nvSpPr>
        <p:spPr bwMode="auto">
          <a:xfrm>
            <a:off x="10638458" y="5023502"/>
            <a:ext cx="411163" cy="41116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C</a:t>
            </a:r>
          </a:p>
        </p:txBody>
      </p:sp>
      <p:sp>
        <p:nvSpPr>
          <p:cNvPr id="1110026" name="AutoShape 10"/>
          <p:cNvSpPr>
            <a:spLocks noChangeArrowheads="1"/>
          </p:cNvSpPr>
          <p:nvPr/>
        </p:nvSpPr>
        <p:spPr bwMode="auto">
          <a:xfrm>
            <a:off x="9179544" y="5066366"/>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D</a:t>
            </a:r>
          </a:p>
        </p:txBody>
      </p:sp>
      <p:sp>
        <p:nvSpPr>
          <p:cNvPr id="1110027" name="AutoShape 11"/>
          <p:cNvSpPr>
            <a:spLocks noChangeArrowheads="1"/>
          </p:cNvSpPr>
          <p:nvPr/>
        </p:nvSpPr>
        <p:spPr bwMode="auto">
          <a:xfrm>
            <a:off x="9906620" y="3764617"/>
            <a:ext cx="411162"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E</a:t>
            </a:r>
          </a:p>
        </p:txBody>
      </p:sp>
      <p:sp>
        <p:nvSpPr>
          <p:cNvPr id="1110028" name="AutoShape 12"/>
          <p:cNvSpPr>
            <a:spLocks noChangeArrowheads="1"/>
          </p:cNvSpPr>
          <p:nvPr/>
        </p:nvSpPr>
        <p:spPr bwMode="auto">
          <a:xfrm>
            <a:off x="11270283" y="4383741"/>
            <a:ext cx="411163" cy="4111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99"/>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r>
              <a:rPr lang="en-US" sz="1600">
                <a:latin typeface="Tahoma" charset="0"/>
              </a:rPr>
              <a:t>F</a:t>
            </a:r>
          </a:p>
        </p:txBody>
      </p:sp>
      <p:sp>
        <p:nvSpPr>
          <p:cNvPr id="1110035" name="Text Box 19"/>
          <p:cNvSpPr txBox="1">
            <a:spLocks noChangeArrowheads="1"/>
          </p:cNvSpPr>
          <p:nvPr/>
        </p:nvSpPr>
        <p:spPr bwMode="auto">
          <a:xfrm>
            <a:off x="8514448" y="3913840"/>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FA32FA"/>
                </a:solidFill>
              </a:rPr>
              <a:t>App 1</a:t>
            </a:r>
          </a:p>
        </p:txBody>
      </p:sp>
      <p:sp>
        <p:nvSpPr>
          <p:cNvPr id="1110036" name="Text Box 20"/>
          <p:cNvSpPr txBox="1">
            <a:spLocks noChangeArrowheads="1"/>
          </p:cNvSpPr>
          <p:nvPr/>
        </p:nvSpPr>
        <p:spPr bwMode="auto">
          <a:xfrm>
            <a:off x="9715392" y="5853765"/>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rgbClr val="3333CC"/>
                </a:solidFill>
              </a:rPr>
              <a:t>App 2</a:t>
            </a:r>
          </a:p>
        </p:txBody>
      </p:sp>
      <p:sp>
        <p:nvSpPr>
          <p:cNvPr id="1110037" name="Text Box 21"/>
          <p:cNvSpPr txBox="1">
            <a:spLocks noChangeArrowheads="1"/>
          </p:cNvSpPr>
          <p:nvPr/>
        </p:nvSpPr>
        <p:spPr bwMode="auto">
          <a:xfrm>
            <a:off x="10817117" y="3677303"/>
            <a:ext cx="860295" cy="39327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a:solidFill>
                  <a:schemeClr val="accent2"/>
                </a:solidFill>
              </a:rPr>
              <a:t>App 3</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277" name="Rectangle 173"/>
          <p:cNvSpPr>
            <a:spLocks noGrp="1" noChangeArrowheads="1"/>
          </p:cNvSpPr>
          <p:nvPr>
            <p:ph type="title"/>
          </p:nvPr>
        </p:nvSpPr>
        <p:spPr/>
        <p:txBody>
          <a:bodyPr/>
          <a:lstStyle/>
          <a:p>
            <a:r>
              <a:rPr lang="en-US" dirty="0"/>
              <a:t>TENA Communicates “Objects” in Multiple Formats</a:t>
            </a:r>
          </a:p>
        </p:txBody>
      </p:sp>
      <p:pic>
        <p:nvPicPr>
          <p:cNvPr id="2" name="Picture 1"/>
          <p:cNvPicPr>
            <a:picLocks noChangeAspect="1"/>
          </p:cNvPicPr>
          <p:nvPr/>
        </p:nvPicPr>
        <p:blipFill>
          <a:blip r:embed="rId3">
            <a:alphaModFix amt="35000"/>
          </a:blip>
          <a:stretch>
            <a:fillRect/>
          </a:stretch>
        </p:blipFill>
        <p:spPr>
          <a:xfrm>
            <a:off x="2270321" y="1381764"/>
            <a:ext cx="8409687" cy="5975305"/>
          </a:xfrm>
          <a:prstGeom prst="rect">
            <a:avLst/>
          </a:prstGeom>
        </p:spPr>
      </p:pic>
      <p:sp>
        <p:nvSpPr>
          <p:cNvPr id="3" name="Oval 2">
            <a:extLst>
              <a:ext uri="{FF2B5EF4-FFF2-40B4-BE49-F238E27FC236}">
                <a16:creationId xmlns:a16="http://schemas.microsoft.com/office/drawing/2014/main" id="{5E0DFCF7-A283-764D-B3A1-80AB14A98EEA}"/>
              </a:ext>
            </a:extLst>
          </p:cNvPr>
          <p:cNvSpPr/>
          <p:nvPr/>
        </p:nvSpPr>
        <p:spPr>
          <a:xfrm>
            <a:off x="5611854" y="4261898"/>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TDL format</a:t>
            </a:r>
          </a:p>
        </p:txBody>
      </p:sp>
      <p:sp>
        <p:nvSpPr>
          <p:cNvPr id="5" name="Oval 4">
            <a:extLst>
              <a:ext uri="{FF2B5EF4-FFF2-40B4-BE49-F238E27FC236}">
                <a16:creationId xmlns:a16="http://schemas.microsoft.com/office/drawing/2014/main" id="{FF581243-DA31-CC49-BC25-07162F4C16D5}"/>
              </a:ext>
            </a:extLst>
          </p:cNvPr>
          <p:cNvSpPr/>
          <p:nvPr/>
        </p:nvSpPr>
        <p:spPr>
          <a:xfrm>
            <a:off x="9322048" y="426189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
        <p:nvSpPr>
          <p:cNvPr id="4" name="Curved Up Arrow 3">
            <a:extLst>
              <a:ext uri="{FF2B5EF4-FFF2-40B4-BE49-F238E27FC236}">
                <a16:creationId xmlns:a16="http://schemas.microsoft.com/office/drawing/2014/main" id="{E53F0627-5568-E344-AE45-F5E89E55EE5C}"/>
              </a:ext>
            </a:extLst>
          </p:cNvPr>
          <p:cNvSpPr/>
          <p:nvPr/>
        </p:nvSpPr>
        <p:spPr>
          <a:xfrm>
            <a:off x="664043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7" name="Oval 6">
            <a:extLst>
              <a:ext uri="{FF2B5EF4-FFF2-40B4-BE49-F238E27FC236}">
                <a16:creationId xmlns:a16="http://schemas.microsoft.com/office/drawing/2014/main" id="{5BBAA8B6-A2B3-374E-A99D-2668A514B475}"/>
              </a:ext>
            </a:extLst>
          </p:cNvPr>
          <p:cNvSpPr/>
          <p:nvPr/>
        </p:nvSpPr>
        <p:spPr>
          <a:xfrm>
            <a:off x="1901661" y="4261896"/>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C++ format</a:t>
            </a:r>
          </a:p>
        </p:txBody>
      </p:sp>
      <p:sp>
        <p:nvSpPr>
          <p:cNvPr id="8" name="Curved Up Arrow 7">
            <a:extLst>
              <a:ext uri="{FF2B5EF4-FFF2-40B4-BE49-F238E27FC236}">
                <a16:creationId xmlns:a16="http://schemas.microsoft.com/office/drawing/2014/main" id="{BB87F00D-708E-7345-B77F-0AD7EA02D9ED}"/>
              </a:ext>
            </a:extLst>
          </p:cNvPr>
          <p:cNvSpPr/>
          <p:nvPr/>
        </p:nvSpPr>
        <p:spPr>
          <a:xfrm>
            <a:off x="2676210" y="5077609"/>
            <a:ext cx="3964220" cy="83192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9" name="Oval 8">
            <a:extLst>
              <a:ext uri="{FF2B5EF4-FFF2-40B4-BE49-F238E27FC236}">
                <a16:creationId xmlns:a16="http://schemas.microsoft.com/office/drawing/2014/main" id="{D8D2079B-B78B-5D44-9A95-5F86AD19B7AE}"/>
              </a:ext>
            </a:extLst>
          </p:cNvPr>
          <p:cNvSpPr/>
          <p:nvPr/>
        </p:nvSpPr>
        <p:spPr>
          <a:xfrm>
            <a:off x="7045338" y="1998652"/>
            <a:ext cx="2276709"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JSON  format</a:t>
            </a:r>
          </a:p>
        </p:txBody>
      </p:sp>
      <p:sp>
        <p:nvSpPr>
          <p:cNvPr id="10" name="Right Arrow 9">
            <a:extLst>
              <a:ext uri="{FF2B5EF4-FFF2-40B4-BE49-F238E27FC236}">
                <a16:creationId xmlns:a16="http://schemas.microsoft.com/office/drawing/2014/main" id="{51333F9D-BB6D-7E4D-9F2C-CB2E952DF4B1}"/>
              </a:ext>
            </a:extLst>
          </p:cNvPr>
          <p:cNvSpPr/>
          <p:nvPr/>
        </p:nvSpPr>
        <p:spPr>
          <a:xfrm rot="18001456">
            <a:off x="6652916" y="3249644"/>
            <a:ext cx="1619341" cy="636460"/>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Tree>
    <p:extLst>
      <p:ext uri="{BB962C8B-B14F-4D97-AF65-F5344CB8AC3E}">
        <p14:creationId xmlns:p14="http://schemas.microsoft.com/office/powerpoint/2010/main" val="13605553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81" name="Rectangle 9"/>
          <p:cNvSpPr>
            <a:spLocks noGrp="1" noChangeArrowheads="1"/>
          </p:cNvSpPr>
          <p:nvPr>
            <p:ph type="title"/>
          </p:nvPr>
        </p:nvSpPr>
        <p:spPr/>
        <p:txBody>
          <a:bodyPr/>
          <a:lstStyle/>
          <a:p>
            <a:r>
              <a:rPr lang="en-US"/>
              <a:t>TENA Standard Object Models:</a:t>
            </a:r>
            <a:br>
              <a:rPr lang="en-US"/>
            </a:br>
            <a:r>
              <a:rPr lang="en-US" sz="2000"/>
              <a:t>A Common Set of Data Definitions for the Entire Range Community</a:t>
            </a:r>
          </a:p>
        </p:txBody>
      </p:sp>
      <p:sp>
        <p:nvSpPr>
          <p:cNvPr id="1436682" name="Rectangle 10"/>
          <p:cNvSpPr>
            <a:spLocks noGrp="1" noChangeArrowheads="1"/>
          </p:cNvSpPr>
          <p:nvPr>
            <p:ph sz="half" idx="1"/>
          </p:nvPr>
        </p:nvSpPr>
        <p:spPr/>
        <p:txBody>
          <a:bodyPr/>
          <a:lstStyle/>
          <a:p>
            <a:r>
              <a:rPr lang="en-US" sz="1800" dirty="0"/>
              <a:t>Platform Related</a:t>
            </a:r>
          </a:p>
          <a:p>
            <a:pPr lvl="1"/>
            <a:r>
              <a:rPr lang="en-US" sz="1800" dirty="0"/>
              <a:t>TENA-Platform-v4</a:t>
            </a:r>
          </a:p>
          <a:p>
            <a:pPr lvl="1"/>
            <a:r>
              <a:rPr lang="en-US" sz="1800" dirty="0"/>
              <a:t>TENA-PlatformDetails-v4</a:t>
            </a:r>
          </a:p>
          <a:p>
            <a:pPr lvl="1"/>
            <a:r>
              <a:rPr lang="en-US" sz="1800" dirty="0"/>
              <a:t>TENA-PlatformType-v2</a:t>
            </a:r>
          </a:p>
          <a:p>
            <a:pPr lvl="1"/>
            <a:r>
              <a:rPr lang="en-US" sz="1800" dirty="0"/>
              <a:t>TENA-Embedded-v3</a:t>
            </a:r>
          </a:p>
          <a:p>
            <a:pPr lvl="1"/>
            <a:r>
              <a:rPr lang="en-US" sz="1800" dirty="0"/>
              <a:t>TENA-Munition-v3</a:t>
            </a:r>
          </a:p>
          <a:p>
            <a:pPr lvl="1"/>
            <a:r>
              <a:rPr lang="en-US" sz="1800" dirty="0"/>
              <a:t>TENA-SyncController-v1</a:t>
            </a:r>
          </a:p>
          <a:p>
            <a:pPr lvl="1"/>
            <a:r>
              <a:rPr lang="en-US" sz="1800" dirty="0"/>
              <a:t>TENA-UniqueID-v3</a:t>
            </a:r>
          </a:p>
          <a:p>
            <a:r>
              <a:rPr lang="en-US" sz="1800" dirty="0"/>
              <a:t>Time-Space Position Information (TSPI) Related</a:t>
            </a:r>
          </a:p>
          <a:p>
            <a:pPr lvl="1"/>
            <a:r>
              <a:rPr lang="en-US" sz="1800" dirty="0"/>
              <a:t>TENA-TSPI-v5</a:t>
            </a:r>
          </a:p>
          <a:p>
            <a:pPr lvl="1"/>
            <a:r>
              <a:rPr lang="en-US" sz="1800" dirty="0"/>
              <a:t>TENA-Time-v2</a:t>
            </a:r>
          </a:p>
          <a:p>
            <a:pPr lvl="1"/>
            <a:r>
              <a:rPr lang="en-US" sz="1800" dirty="0"/>
              <a:t>TENA-SRFserver-v2</a:t>
            </a:r>
          </a:p>
          <a:p>
            <a:pPr lvl="1"/>
            <a:r>
              <a:rPr lang="en-US" sz="1800" dirty="0"/>
              <a:t>TENA-Pointing-v1</a:t>
            </a:r>
          </a:p>
        </p:txBody>
      </p:sp>
      <p:sp>
        <p:nvSpPr>
          <p:cNvPr id="1436683" name="Rectangle 11"/>
          <p:cNvSpPr>
            <a:spLocks noGrp="1" noChangeArrowheads="1"/>
          </p:cNvSpPr>
          <p:nvPr>
            <p:ph sz="half" idx="10"/>
          </p:nvPr>
        </p:nvSpPr>
        <p:spPr/>
        <p:txBody>
          <a:bodyPr/>
          <a:lstStyle/>
          <a:p>
            <a:r>
              <a:rPr lang="en-US" sz="1800" dirty="0"/>
              <a:t>JNTC OMs (for Training)</a:t>
            </a:r>
          </a:p>
          <a:p>
            <a:pPr lvl="1"/>
            <a:r>
              <a:rPr lang="en-US" sz="1800" dirty="0"/>
              <a:t>JNTC-AirRange-v2</a:t>
            </a:r>
          </a:p>
          <a:p>
            <a:pPr lvl="1"/>
            <a:r>
              <a:rPr lang="en-US" sz="1800" dirty="0"/>
              <a:t>JNTC-CounterMeasure-v2</a:t>
            </a:r>
          </a:p>
          <a:p>
            <a:pPr lvl="1"/>
            <a:r>
              <a:rPr lang="en-US" sz="1800" dirty="0"/>
              <a:t>JNTC-IndirectFire-v2</a:t>
            </a:r>
          </a:p>
          <a:p>
            <a:pPr lvl="1"/>
            <a:r>
              <a:rPr lang="en-US" sz="1800" dirty="0"/>
              <a:t>JNTC-Instrumentation-v2</a:t>
            </a:r>
          </a:p>
          <a:p>
            <a:pPr lvl="1"/>
            <a:r>
              <a:rPr lang="en-US" sz="1800" dirty="0"/>
              <a:t>JNTC-NBC-v2</a:t>
            </a:r>
          </a:p>
          <a:p>
            <a:pPr lvl="1"/>
            <a:r>
              <a:rPr lang="en-US" sz="1800" dirty="0"/>
              <a:t>JNTC-ObstacleMinefield-v2</a:t>
            </a:r>
          </a:p>
          <a:p>
            <a:pPr lvl="1"/>
            <a:r>
              <a:rPr lang="en-US" sz="1800" dirty="0"/>
              <a:t>JNTC-Threat-v2</a:t>
            </a:r>
          </a:p>
          <a:p>
            <a:r>
              <a:rPr lang="en-US" sz="1800" dirty="0"/>
              <a:t>Others</a:t>
            </a:r>
          </a:p>
          <a:p>
            <a:pPr lvl="1"/>
            <a:r>
              <a:rPr lang="en-US" sz="1800" dirty="0"/>
              <a:t>TENA-AMO-v2</a:t>
            </a:r>
          </a:p>
          <a:p>
            <a:pPr lvl="1"/>
            <a:r>
              <a:rPr lang="en-US" sz="1800" dirty="0"/>
              <a:t>TENA-Engagement-v4</a:t>
            </a:r>
          </a:p>
          <a:p>
            <a:pPr lvl="1"/>
            <a:r>
              <a:rPr lang="en-US" sz="1800" dirty="0"/>
              <a:t>TENA-Exercise-v1</a:t>
            </a:r>
          </a:p>
          <a:p>
            <a:pPr lvl="1"/>
            <a:r>
              <a:rPr lang="en-US" sz="1800" dirty="0"/>
              <a:t>TENA-GPS-v3</a:t>
            </a:r>
          </a:p>
          <a:p>
            <a:pPr lvl="1"/>
            <a:r>
              <a:rPr lang="en-US" sz="1800" dirty="0"/>
              <a:t>TENA-Radar-v3</a:t>
            </a:r>
          </a:p>
          <a:p>
            <a:pPr lvl="1"/>
            <a:endParaRPr lang="en-US" sz="1800" dirty="0"/>
          </a:p>
        </p:txBody>
      </p:sp>
      <p:sp>
        <p:nvSpPr>
          <p:cNvPr id="2" name="Content Placeholder 1">
            <a:extLst>
              <a:ext uri="{FF2B5EF4-FFF2-40B4-BE49-F238E27FC236}">
                <a16:creationId xmlns:a16="http://schemas.microsoft.com/office/drawing/2014/main" id="{0E90836B-FC44-A64C-85C3-2C3DBCC5F1A4}"/>
              </a:ext>
            </a:extLst>
          </p:cNvPr>
          <p:cNvSpPr>
            <a:spLocks noGrp="1"/>
          </p:cNvSpPr>
          <p:nvPr>
            <p:ph sz="half" idx="11"/>
          </p:nvPr>
        </p:nvSpPr>
        <p:spPr/>
        <p:txBody>
          <a:bodyPr/>
          <a:lstStyle/>
          <a:p>
            <a:r>
              <a:rPr lang="en-US" sz="1800" dirty="0"/>
              <a:t>In Progress</a:t>
            </a:r>
          </a:p>
          <a:p>
            <a:pPr lvl="1"/>
            <a:r>
              <a:rPr lang="en-US" sz="1800" dirty="0"/>
              <a:t>Range Instrumentation OM Suite</a:t>
            </a:r>
          </a:p>
          <a:p>
            <a:pPr lvl="1"/>
            <a:r>
              <a:rPr lang="en-US" sz="1800" dirty="0"/>
              <a:t>TENA-</a:t>
            </a:r>
            <a:r>
              <a:rPr lang="en-US" sz="1800" dirty="0" err="1"/>
              <a:t>AVstream</a:t>
            </a:r>
            <a:endParaRPr lang="en-US" sz="1800" dirty="0"/>
          </a:p>
          <a:p>
            <a:pPr lvl="1"/>
            <a:r>
              <a:rPr lang="en-US" sz="1800" dirty="0"/>
              <a:t>TENA-</a:t>
            </a:r>
            <a:r>
              <a:rPr lang="en-US" sz="1800" dirty="0" err="1"/>
              <a:t>LiftoffDetector</a:t>
            </a:r>
            <a:endParaRPr lang="en-US" sz="1800" dirty="0"/>
          </a:p>
          <a:p>
            <a:pPr lvl="1"/>
            <a:r>
              <a:rPr lang="en-US" sz="1800" dirty="0"/>
              <a:t>TENA-Link16</a:t>
            </a:r>
          </a:p>
          <a:p>
            <a:pPr lvl="1"/>
            <a:r>
              <a:rPr lang="en-US" sz="1800" dirty="0"/>
              <a:t>TENA-</a:t>
            </a:r>
            <a:r>
              <a:rPr lang="en-US" sz="1800" dirty="0" err="1"/>
              <a:t>PowerController</a:t>
            </a:r>
            <a:endParaRPr lang="en-US" sz="1800" dirty="0"/>
          </a:p>
          <a:p>
            <a:pPr lvl="1"/>
            <a:r>
              <a:rPr lang="en-US" sz="1800" dirty="0"/>
              <a:t>TENA-</a:t>
            </a:r>
            <a:r>
              <a:rPr lang="en-US" sz="1800" dirty="0" err="1"/>
              <a:t>SpectrumAnalyzer</a:t>
            </a:r>
            <a:endParaRPr lang="en-US" sz="1800" dirty="0"/>
          </a:p>
          <a:p>
            <a:pPr lvl="1"/>
            <a:r>
              <a:rPr lang="en-US" sz="1800" dirty="0"/>
              <a:t>TENA-Telemetry</a:t>
            </a:r>
          </a:p>
          <a:p>
            <a:pPr lvl="1"/>
            <a:r>
              <a:rPr lang="en-US" sz="1800" dirty="0"/>
              <a:t>TENA-Waypoint</a:t>
            </a:r>
          </a:p>
          <a:p>
            <a:pPr lvl="1"/>
            <a:r>
              <a:rPr lang="en-US" sz="1800" dirty="0"/>
              <a:t>TENA-Weather</a:t>
            </a:r>
          </a:p>
          <a:p>
            <a:pPr lvl="1"/>
            <a:r>
              <a:rPr lang="en-US" sz="1800" dirty="0"/>
              <a:t>TENA-LVC-Emitter</a:t>
            </a:r>
          </a:p>
          <a:p>
            <a:pPr lvl="1"/>
            <a:r>
              <a:rPr lang="en-US" sz="1800" dirty="0"/>
              <a:t>Additional JNTC OMs for training</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r>
              <a:rPr lang="en-US" dirty="0"/>
              <a:t>Outline</a:t>
            </a:r>
          </a:p>
        </p:txBody>
      </p:sp>
      <p:sp>
        <p:nvSpPr>
          <p:cNvPr id="1156099" name="Rectangle 3"/>
          <p:cNvSpPr>
            <a:spLocks noGrp="1" noChangeArrowheads="1"/>
          </p:cNvSpPr>
          <p:nvPr>
            <p:ph idx="1"/>
          </p:nvPr>
        </p:nvSpPr>
        <p:spPr/>
        <p:txBody>
          <a:bodyPr/>
          <a:lstStyle/>
          <a:p>
            <a:pPr>
              <a:lnSpc>
                <a:spcPct val="85000"/>
              </a:lnSpc>
            </a:pPr>
            <a:r>
              <a:rPr lang="en-US" dirty="0"/>
              <a:t>Building and Using the Test and Training Enabling Architecture (TENA)</a:t>
            </a:r>
          </a:p>
          <a:p>
            <a:pPr lvl="1">
              <a:lnSpc>
                <a:spcPct val="85000"/>
              </a:lnSpc>
            </a:pPr>
            <a:r>
              <a:rPr lang="en-US" dirty="0"/>
              <a:t>TENA Mission and Benefits</a:t>
            </a:r>
          </a:p>
          <a:p>
            <a:pPr>
              <a:lnSpc>
                <a:spcPct val="85000"/>
              </a:lnSpc>
            </a:pPr>
            <a:r>
              <a:rPr lang="en-US" dirty="0"/>
              <a:t>The TENA Architecture</a:t>
            </a:r>
          </a:p>
          <a:p>
            <a:pPr lvl="1">
              <a:lnSpc>
                <a:spcPct val="85000"/>
              </a:lnSpc>
            </a:pPr>
            <a:r>
              <a:rPr lang="en-US" dirty="0"/>
              <a:t>Key Tenets</a:t>
            </a:r>
          </a:p>
          <a:p>
            <a:pPr lvl="1">
              <a:lnSpc>
                <a:spcPct val="85000"/>
              </a:lnSpc>
            </a:pPr>
            <a:r>
              <a:rPr lang="en-US" dirty="0"/>
              <a:t>Architecture Overview and Key Concepts</a:t>
            </a:r>
          </a:p>
          <a:p>
            <a:pPr lvl="1">
              <a:lnSpc>
                <a:spcPct val="85000"/>
              </a:lnSpc>
            </a:pPr>
            <a:r>
              <a:rPr lang="en-US" dirty="0"/>
              <a:t>Architecture Details</a:t>
            </a:r>
          </a:p>
          <a:p>
            <a:pPr lvl="2">
              <a:lnSpc>
                <a:spcPct val="85000"/>
              </a:lnSpc>
            </a:pPr>
            <a:r>
              <a:rPr lang="en-US" dirty="0"/>
              <a:t>Meta-Model and Object Models</a:t>
            </a:r>
          </a:p>
          <a:p>
            <a:pPr lvl="2">
              <a:lnSpc>
                <a:spcPct val="85000"/>
              </a:lnSpc>
            </a:pPr>
            <a:r>
              <a:rPr lang="en-US" dirty="0"/>
              <a:t>Repository </a:t>
            </a:r>
          </a:p>
          <a:p>
            <a:pPr lvl="2">
              <a:lnSpc>
                <a:spcPct val="85000"/>
              </a:lnSpc>
            </a:pPr>
            <a:r>
              <a:rPr lang="en-US" dirty="0"/>
              <a:t>Middleware</a:t>
            </a:r>
          </a:p>
          <a:p>
            <a:pPr lvl="2">
              <a:lnSpc>
                <a:spcPct val="85000"/>
              </a:lnSpc>
            </a:pPr>
            <a:r>
              <a:rPr lang="en-US" dirty="0"/>
              <a:t>Data Collection System</a:t>
            </a:r>
          </a:p>
          <a:p>
            <a:pPr lvl="2">
              <a:lnSpc>
                <a:spcPct val="85000"/>
              </a:lnSpc>
            </a:pPr>
            <a:r>
              <a:rPr lang="en-US" dirty="0"/>
              <a:t>Performance</a:t>
            </a:r>
          </a:p>
          <a:p>
            <a:pPr lvl="2">
              <a:lnSpc>
                <a:spcPct val="85000"/>
              </a:lnSpc>
            </a:pPr>
            <a:r>
              <a:rPr lang="en-US" dirty="0"/>
              <a:t>Tools and Utilities</a:t>
            </a:r>
          </a:p>
          <a:p>
            <a:pPr lvl="2">
              <a:lnSpc>
                <a:spcPct val="85000"/>
              </a:lnSpc>
            </a:pPr>
            <a:r>
              <a:rPr lang="en-US" dirty="0"/>
              <a:t>Adapters</a:t>
            </a:r>
          </a:p>
          <a:p>
            <a:pPr>
              <a:lnSpc>
                <a:spcPct val="85000"/>
              </a:lnSpc>
            </a:pPr>
            <a:r>
              <a:rPr lang="en-US" dirty="0"/>
              <a:t>The Joint Mission Environment Test Capability (JMETC)</a:t>
            </a:r>
          </a:p>
          <a:p>
            <a:pPr>
              <a:lnSpc>
                <a:spcPct val="85000"/>
              </a:lnSpc>
            </a:pPr>
            <a:r>
              <a:rPr lang="en-US" dirty="0"/>
              <a:t>Summary and Conclusions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898" name="Rectangle 2"/>
          <p:cNvSpPr>
            <a:spLocks noGrp="1" noChangeArrowheads="1"/>
          </p:cNvSpPr>
          <p:nvPr>
            <p:ph type="title"/>
          </p:nvPr>
        </p:nvSpPr>
        <p:spPr/>
        <p:txBody>
          <a:bodyPr/>
          <a:lstStyle/>
          <a:p>
            <a:r>
              <a:rPr lang="en-US"/>
              <a:t>TSPI v4 with Coordinate Conversions</a:t>
            </a:r>
          </a:p>
        </p:txBody>
      </p:sp>
      <p:sp>
        <p:nvSpPr>
          <p:cNvPr id="1360927" name="Rectangle 31"/>
          <p:cNvSpPr>
            <a:spLocks noGrp="1" noChangeArrowheads="1"/>
          </p:cNvSpPr>
          <p:nvPr>
            <p:ph idx="1"/>
          </p:nvPr>
        </p:nvSpPr>
        <p:spPr>
          <a:xfrm>
            <a:off x="1871663" y="1477965"/>
            <a:ext cx="9263062" cy="871537"/>
          </a:xfrm>
        </p:spPr>
        <p:txBody>
          <a:bodyPr/>
          <a:lstStyle/>
          <a:p>
            <a:r>
              <a:rPr lang="en-US"/>
              <a:t>Case 1: Reading and writing in the same coordinate system</a:t>
            </a:r>
          </a:p>
        </p:txBody>
      </p:sp>
      <p:sp>
        <p:nvSpPr>
          <p:cNvPr id="1360899"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0"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0901"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2"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0903"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04"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05"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06"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0907"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0908"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09"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0"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0911"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2"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0913"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4"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5"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6"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17"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18"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0919"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20"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1"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2"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3"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4"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5"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26"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28"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0929"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0930"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0931"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2"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3"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0934"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0935"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6"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7"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8"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39"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0"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1"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0942"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3"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4"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0945" name="Freeform 49"/>
          <p:cNvSpPr>
            <a:spLocks/>
          </p:cNvSpPr>
          <p:nvPr/>
        </p:nvSpPr>
        <p:spPr bwMode="auto">
          <a:xfrm rot="-10800000">
            <a:off x="4244975" y="4743452"/>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0946" name="Group 50"/>
          <p:cNvGrpSpPr>
            <a:grpSpLocks/>
          </p:cNvGrpSpPr>
          <p:nvPr/>
        </p:nvGrpSpPr>
        <p:grpSpPr bwMode="auto">
          <a:xfrm>
            <a:off x="2511426" y="3495675"/>
            <a:ext cx="1558925" cy="1227138"/>
            <a:chOff x="510" y="2202"/>
            <a:chExt cx="982" cy="773"/>
          </a:xfrm>
        </p:grpSpPr>
        <p:sp>
          <p:nvSpPr>
            <p:cNvPr id="1360947" name="Freeform 51"/>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48" name="AutoShape 52"/>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grpSp>
        <p:nvGrpSpPr>
          <p:cNvPr id="1360949" name="Group 53"/>
          <p:cNvGrpSpPr>
            <a:grpSpLocks/>
          </p:cNvGrpSpPr>
          <p:nvPr/>
        </p:nvGrpSpPr>
        <p:grpSpPr bwMode="auto">
          <a:xfrm>
            <a:off x="2238376" y="3511552"/>
            <a:ext cx="1762125" cy="1833563"/>
            <a:chOff x="338" y="2212"/>
            <a:chExt cx="1110" cy="1155"/>
          </a:xfrm>
        </p:grpSpPr>
        <p:sp>
          <p:nvSpPr>
            <p:cNvPr id="1360950" name="Freeform 54"/>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1" name="Text Box 55"/>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Geocentric-Position()</a:t>
              </a:r>
            </a:p>
          </p:txBody>
        </p:sp>
        <p:sp>
          <p:nvSpPr>
            <p:cNvPr id="1360952" name="AutoShape 56"/>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grpSp>
      <p:grpSp>
        <p:nvGrpSpPr>
          <p:cNvPr id="1360953" name="Group 57"/>
          <p:cNvGrpSpPr>
            <a:grpSpLocks/>
          </p:cNvGrpSpPr>
          <p:nvPr/>
        </p:nvGrpSpPr>
        <p:grpSpPr bwMode="auto">
          <a:xfrm>
            <a:off x="9142414" y="3533775"/>
            <a:ext cx="2003425" cy="1816100"/>
            <a:chOff x="4687" y="2226"/>
            <a:chExt cx="1262" cy="1144"/>
          </a:xfrm>
        </p:grpSpPr>
        <p:sp>
          <p:nvSpPr>
            <p:cNvPr id="1360954" name="Freeform 58"/>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0955" name="Text Box 59"/>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0956" name="AutoShape 60"/>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0957" name="AutoShape 61"/>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0958" name="Text Box 62"/>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59" name="Text Box 63"/>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0" name="Text Box 64"/>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1" name="Text Box 65"/>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2" name="Text Box 66"/>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3" name="Text Box 67"/>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4" name="Text Box 68"/>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5" name="Text Box 69"/>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66" name="Text Box 70"/>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7" name="Text Box 71"/>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8" name="Text Box 72"/>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69" name="Text Box 73"/>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0970" name="Text Box 74"/>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1" name="Text Box 75"/>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2" name="Text Box 76"/>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0973" name="Text Box 77"/>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0953"/>
                                        </p:tgtEl>
                                        <p:attrNameLst>
                                          <p:attrName>style.visibility</p:attrName>
                                        </p:attrNameLst>
                                      </p:cBhvr>
                                      <p:to>
                                        <p:strVal val="visible"/>
                                      </p:to>
                                    </p:set>
                                    <p:animEffect transition="in" filter="wipe(up)">
                                      <p:cBhvr>
                                        <p:cTn id="7" dur="500"/>
                                        <p:tgtEl>
                                          <p:spTgt spid="1360953"/>
                                        </p:tgtEl>
                                      </p:cBhvr>
                                    </p:animEffect>
                                  </p:childTnLst>
                                  <p:subTnLst>
                                    <p:set>
                                      <p:cBhvr override="childStyle">
                                        <p:cTn dur="1" fill="hold" display="0" masterRel="nextClick" afterEffect="1"/>
                                        <p:tgtEl>
                                          <p:spTgt spid="136095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0942"/>
                                        </p:tgtEl>
                                        <p:attrNameLst>
                                          <p:attrName>style.visibility</p:attrName>
                                        </p:attrNameLst>
                                      </p:cBhvr>
                                      <p:to>
                                        <p:strVal val="visible"/>
                                      </p:to>
                                    </p:set>
                                    <p:animEffect transition="in" filter="wipe(up)">
                                      <p:cBhvr>
                                        <p:cTn id="12" dur="500"/>
                                        <p:tgtEl>
                                          <p:spTgt spid="1360942"/>
                                        </p:tgtEl>
                                      </p:cBhvr>
                                    </p:animEffect>
                                  </p:childTnLst>
                                  <p:subTnLst>
                                    <p:set>
                                      <p:cBhvr override="childStyle">
                                        <p:cTn dur="1" fill="hold" display="0" masterRel="nextClick" afterEffect="1"/>
                                        <p:tgtEl>
                                          <p:spTgt spid="136094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0943"/>
                                        </p:tgtEl>
                                        <p:attrNameLst>
                                          <p:attrName>style.visibility</p:attrName>
                                        </p:attrNameLst>
                                      </p:cBhvr>
                                      <p:to>
                                        <p:strVal val="visible"/>
                                      </p:to>
                                    </p:set>
                                    <p:animEffect transition="in" filter="wipe(right)">
                                      <p:cBhvr>
                                        <p:cTn id="17" dur="500"/>
                                        <p:tgtEl>
                                          <p:spTgt spid="1360943"/>
                                        </p:tgtEl>
                                      </p:cBhvr>
                                    </p:animEffect>
                                  </p:childTnLst>
                                  <p:subTnLst>
                                    <p:set>
                                      <p:cBhvr override="childStyle">
                                        <p:cTn dur="1" fill="hold" display="0" masterRel="nextClick" afterEffect="1"/>
                                        <p:tgtEl>
                                          <p:spTgt spid="136094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0949"/>
                                        </p:tgtEl>
                                        <p:attrNameLst>
                                          <p:attrName>style.visibility</p:attrName>
                                        </p:attrNameLst>
                                      </p:cBhvr>
                                      <p:to>
                                        <p:strVal val="visible"/>
                                      </p:to>
                                    </p:set>
                                    <p:animEffect transition="in" filter="wipe(up)">
                                      <p:cBhvr>
                                        <p:cTn id="22" dur="500"/>
                                        <p:tgtEl>
                                          <p:spTgt spid="1360949"/>
                                        </p:tgtEl>
                                      </p:cBhvr>
                                    </p:animEffect>
                                  </p:childTnLst>
                                  <p:subTnLst>
                                    <p:set>
                                      <p:cBhvr override="childStyle">
                                        <p:cTn dur="1" fill="hold" display="0" masterRel="nextClick" afterEffect="1"/>
                                        <p:tgtEl>
                                          <p:spTgt spid="136094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0944"/>
                                        </p:tgtEl>
                                        <p:attrNameLst>
                                          <p:attrName>style.visibility</p:attrName>
                                        </p:attrNameLst>
                                      </p:cBhvr>
                                      <p:to>
                                        <p:strVal val="visible"/>
                                      </p:to>
                                    </p:set>
                                    <p:animEffect transition="in" filter="wipe(up)">
                                      <p:cBhvr>
                                        <p:cTn id="27" dur="500"/>
                                        <p:tgtEl>
                                          <p:spTgt spid="1360944"/>
                                        </p:tgtEl>
                                      </p:cBhvr>
                                    </p:animEffect>
                                  </p:childTnLst>
                                  <p:subTnLst>
                                    <p:set>
                                      <p:cBhvr override="childStyle">
                                        <p:cTn dur="1" fill="hold" display="0" masterRel="nextClick" afterEffect="1"/>
                                        <p:tgtEl>
                                          <p:spTgt spid="1360944"/>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60945"/>
                                        </p:tgtEl>
                                        <p:attrNameLst>
                                          <p:attrName>style.visibility</p:attrName>
                                        </p:attrNameLst>
                                      </p:cBhvr>
                                      <p:to>
                                        <p:strVal val="visible"/>
                                      </p:to>
                                    </p:set>
                                    <p:animEffect transition="in" filter="wipe(down)">
                                      <p:cBhvr>
                                        <p:cTn id="32" dur="500"/>
                                        <p:tgtEl>
                                          <p:spTgt spid="1360945"/>
                                        </p:tgtEl>
                                      </p:cBhvr>
                                    </p:animEffect>
                                  </p:childTnLst>
                                  <p:subTnLst>
                                    <p:set>
                                      <p:cBhvr override="childStyle">
                                        <p:cTn dur="1" fill="hold" display="0" masterRel="nextClick" afterEffect="1"/>
                                        <p:tgtEl>
                                          <p:spTgt spid="1360945"/>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360946"/>
                                        </p:tgtEl>
                                        <p:attrNameLst>
                                          <p:attrName>style.visibility</p:attrName>
                                        </p:attrNameLst>
                                      </p:cBhvr>
                                      <p:to>
                                        <p:strVal val="visible"/>
                                      </p:to>
                                    </p:set>
                                    <p:animEffect transition="in" filter="wipe(down)">
                                      <p:cBhvr>
                                        <p:cTn id="37" dur="500"/>
                                        <p:tgtEl>
                                          <p:spTgt spid="136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942" grpId="0" animBg="1"/>
      <p:bldP spid="1360943" grpId="0" animBg="1"/>
      <p:bldP spid="1360944" grpId="0" animBg="1"/>
      <p:bldP spid="13609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ChangeArrowheads="1"/>
          </p:cNvSpPr>
          <p:nvPr>
            <p:ph type="title"/>
          </p:nvPr>
        </p:nvSpPr>
        <p:spPr/>
        <p:txBody>
          <a:bodyPr/>
          <a:lstStyle/>
          <a:p>
            <a:r>
              <a:rPr lang="en-US"/>
              <a:t>TSPI v4 with Coordinate Conversions</a:t>
            </a:r>
          </a:p>
        </p:txBody>
      </p:sp>
      <p:sp>
        <p:nvSpPr>
          <p:cNvPr id="1361951" name="Rectangle 31"/>
          <p:cNvSpPr>
            <a:spLocks noGrp="1" noChangeArrowheads="1"/>
          </p:cNvSpPr>
          <p:nvPr>
            <p:ph idx="1"/>
          </p:nvPr>
        </p:nvSpPr>
        <p:spPr>
          <a:xfrm>
            <a:off x="1871663" y="1477965"/>
            <a:ext cx="9263062" cy="871537"/>
          </a:xfrm>
        </p:spPr>
        <p:txBody>
          <a:bodyPr/>
          <a:lstStyle/>
          <a:p>
            <a:r>
              <a:rPr lang="en-US">
                <a:solidFill>
                  <a:srgbClr val="000000"/>
                </a:solidFill>
              </a:rPr>
              <a:t>Case 2: Reading and writing in different coordinate systems</a:t>
            </a:r>
          </a:p>
          <a:p>
            <a:pPr lvl="1"/>
            <a:r>
              <a:rPr lang="en-US">
                <a:solidFill>
                  <a:srgbClr val="000000"/>
                </a:solidFill>
              </a:rPr>
              <a:t>Write in Geocentric (ECEF), read in Geodetic (latitude/longitude/altitude)</a:t>
            </a:r>
          </a:p>
        </p:txBody>
      </p:sp>
      <p:sp>
        <p:nvSpPr>
          <p:cNvPr id="1361923" name="Rectangle 3"/>
          <p:cNvSpPr>
            <a:spLocks noChangeArrowheads="1"/>
          </p:cNvSpPr>
          <p:nvPr/>
        </p:nvSpPr>
        <p:spPr bwMode="auto">
          <a:xfrm>
            <a:off x="2247902" y="2657475"/>
            <a:ext cx="4075113" cy="3803650"/>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4" name="Text Box 4"/>
          <p:cNvSpPr txBox="1">
            <a:spLocks noChangeArrowheads="1"/>
          </p:cNvSpPr>
          <p:nvPr/>
        </p:nvSpPr>
        <p:spPr bwMode="auto">
          <a:xfrm>
            <a:off x="2978168" y="2719389"/>
            <a:ext cx="2605054"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Proxy Object on Client</a:t>
            </a:r>
          </a:p>
        </p:txBody>
      </p:sp>
      <p:sp>
        <p:nvSpPr>
          <p:cNvPr id="1361925" name="Rectangle 5"/>
          <p:cNvSpPr>
            <a:spLocks noChangeArrowheads="1"/>
          </p:cNvSpPr>
          <p:nvPr/>
        </p:nvSpPr>
        <p:spPr bwMode="auto">
          <a:xfrm>
            <a:off x="6827838" y="2662239"/>
            <a:ext cx="4032250" cy="38052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26" name="Text Box 6"/>
          <p:cNvSpPr txBox="1">
            <a:spLocks noChangeArrowheads="1"/>
          </p:cNvSpPr>
          <p:nvPr/>
        </p:nvSpPr>
        <p:spPr bwMode="auto">
          <a:xfrm>
            <a:off x="7192788" y="2720977"/>
            <a:ext cx="291500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Servant Object on Server</a:t>
            </a:r>
          </a:p>
        </p:txBody>
      </p:sp>
      <p:sp>
        <p:nvSpPr>
          <p:cNvPr id="1361927" name="AutoShape 7"/>
          <p:cNvSpPr>
            <a:spLocks noChangeArrowheads="1"/>
          </p:cNvSpPr>
          <p:nvPr/>
        </p:nvSpPr>
        <p:spPr bwMode="auto">
          <a:xfrm>
            <a:off x="7029450" y="3067050"/>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28" name="AutoShape 8"/>
          <p:cNvSpPr>
            <a:spLocks noChangeArrowheads="1"/>
          </p:cNvSpPr>
          <p:nvPr/>
        </p:nvSpPr>
        <p:spPr bwMode="auto">
          <a:xfrm>
            <a:off x="7029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29" name="AutoShape 9"/>
          <p:cNvSpPr>
            <a:spLocks noChangeArrowheads="1"/>
          </p:cNvSpPr>
          <p:nvPr/>
        </p:nvSpPr>
        <p:spPr bwMode="auto">
          <a:xfrm>
            <a:off x="7235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TSPI</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p:txBody>
      </p:sp>
      <p:sp>
        <p:nvSpPr>
          <p:cNvPr id="1361930" name="Text Box 10"/>
          <p:cNvSpPr txBox="1">
            <a:spLocks noChangeArrowheads="1"/>
          </p:cNvSpPr>
          <p:nvPr/>
        </p:nvSpPr>
        <p:spPr bwMode="auto">
          <a:xfrm>
            <a:off x="3215259" y="2311401"/>
            <a:ext cx="2053085"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Client Application</a:t>
            </a:r>
          </a:p>
        </p:txBody>
      </p:sp>
      <p:sp>
        <p:nvSpPr>
          <p:cNvPr id="1361931" name="Text Box 11"/>
          <p:cNvSpPr txBox="1">
            <a:spLocks noChangeArrowheads="1"/>
          </p:cNvSpPr>
          <p:nvPr/>
        </p:nvSpPr>
        <p:spPr bwMode="auto">
          <a:xfrm>
            <a:off x="7702851" y="2311401"/>
            <a:ext cx="2147289"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b="0">
                <a:solidFill>
                  <a:srgbClr val="000000"/>
                </a:solidFill>
                <a:latin typeface="Arial" charset="0"/>
              </a:rPr>
              <a:t>Server Application</a:t>
            </a:r>
          </a:p>
        </p:txBody>
      </p:sp>
      <p:sp>
        <p:nvSpPr>
          <p:cNvPr id="1361932" name="Line 12"/>
          <p:cNvSpPr>
            <a:spLocks noChangeShapeType="1"/>
          </p:cNvSpPr>
          <p:nvPr/>
        </p:nvSpPr>
        <p:spPr bwMode="auto">
          <a:xfrm>
            <a:off x="2738440" y="7239001"/>
            <a:ext cx="7502525" cy="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3" name="Rectangle 13"/>
          <p:cNvSpPr>
            <a:spLocks noChangeArrowheads="1"/>
          </p:cNvSpPr>
          <p:nvPr/>
        </p:nvSpPr>
        <p:spPr bwMode="auto">
          <a:xfrm>
            <a:off x="2247902" y="6461125"/>
            <a:ext cx="4073525" cy="325438"/>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4" name="Rectangle 14"/>
          <p:cNvSpPr>
            <a:spLocks noChangeArrowheads="1"/>
          </p:cNvSpPr>
          <p:nvPr/>
        </p:nvSpPr>
        <p:spPr bwMode="auto">
          <a:xfrm>
            <a:off x="6827838" y="6456365"/>
            <a:ext cx="4032250" cy="325437"/>
          </a:xfrm>
          <a:prstGeom prst="rect">
            <a:avLst/>
          </a:prstGeom>
          <a:solidFill>
            <a:srgbClr val="99CCFF"/>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900" b="0">
                <a:solidFill>
                  <a:srgbClr val="000000"/>
                </a:solidFill>
              </a:rPr>
              <a:t>TENA Middleware</a:t>
            </a:r>
          </a:p>
        </p:txBody>
      </p:sp>
      <p:sp>
        <p:nvSpPr>
          <p:cNvPr id="1361935" name="Line 15"/>
          <p:cNvSpPr>
            <a:spLocks noChangeShapeType="1"/>
          </p:cNvSpPr>
          <p:nvPr/>
        </p:nvSpPr>
        <p:spPr bwMode="auto">
          <a:xfrm>
            <a:off x="8620125" y="6777038"/>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6" name="Text Box 16"/>
          <p:cNvSpPr txBox="1">
            <a:spLocks noChangeArrowheads="1"/>
          </p:cNvSpPr>
          <p:nvPr/>
        </p:nvSpPr>
        <p:spPr bwMode="auto">
          <a:xfrm>
            <a:off x="3249814" y="6875464"/>
            <a:ext cx="1163236" cy="393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50000"/>
              </a:spcBef>
            </a:pPr>
            <a:r>
              <a:rPr lang="en-US" sz="1900">
                <a:solidFill>
                  <a:srgbClr val="000000"/>
                </a:solidFill>
                <a:latin typeface="Arial" charset="0"/>
              </a:rPr>
              <a:t>Network</a:t>
            </a:r>
          </a:p>
        </p:txBody>
      </p:sp>
      <p:sp>
        <p:nvSpPr>
          <p:cNvPr id="1361937" name="Line 17"/>
          <p:cNvSpPr>
            <a:spLocks noChangeShapeType="1"/>
          </p:cNvSpPr>
          <p:nvPr/>
        </p:nvSpPr>
        <p:spPr bwMode="auto">
          <a:xfrm>
            <a:off x="4854575" y="6781801"/>
            <a:ext cx="0" cy="457200"/>
          </a:xfrm>
          <a:prstGeom prst="line">
            <a:avLst/>
          </a:prstGeom>
          <a:noFill/>
          <a:ln w="9525">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38" name="AutoShape 18"/>
          <p:cNvSpPr>
            <a:spLocks noChangeArrowheads="1"/>
          </p:cNvSpPr>
          <p:nvPr/>
        </p:nvSpPr>
        <p:spPr bwMode="auto">
          <a:xfrm>
            <a:off x="2374900" y="3068638"/>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39" name="AutoShape 19"/>
          <p:cNvSpPr>
            <a:spLocks noChangeArrowheads="1"/>
          </p:cNvSpPr>
          <p:nvPr/>
        </p:nvSpPr>
        <p:spPr bwMode="auto">
          <a:xfrm>
            <a:off x="7072314"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0" name="AutoShape 20"/>
          <p:cNvSpPr>
            <a:spLocks noChangeArrowheads="1"/>
          </p:cNvSpPr>
          <p:nvPr/>
        </p:nvSpPr>
        <p:spPr bwMode="auto">
          <a:xfrm>
            <a:off x="7072314"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1" name="AutoShape 21"/>
          <p:cNvSpPr>
            <a:spLocks noChangeArrowheads="1"/>
          </p:cNvSpPr>
          <p:nvPr/>
        </p:nvSpPr>
        <p:spPr bwMode="auto">
          <a:xfrm>
            <a:off x="7259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42" name="AutoShape 22"/>
          <p:cNvSpPr>
            <a:spLocks noChangeArrowheads="1"/>
          </p:cNvSpPr>
          <p:nvPr/>
        </p:nvSpPr>
        <p:spPr bwMode="auto">
          <a:xfrm>
            <a:off x="9831388" y="3067050"/>
            <a:ext cx="93345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User</a:t>
            </a:r>
            <a:br>
              <a:rPr lang="en-US" sz="1300" b="0">
                <a:solidFill>
                  <a:srgbClr val="000000"/>
                </a:solidFill>
              </a:rPr>
            </a:br>
            <a:r>
              <a:rPr lang="en-US" sz="1300" b="0">
                <a:solidFill>
                  <a:srgbClr val="000000"/>
                </a:solidFill>
              </a:rPr>
              <a:t>Application</a:t>
            </a:r>
          </a:p>
        </p:txBody>
      </p:sp>
      <p:sp>
        <p:nvSpPr>
          <p:cNvPr id="1361943" name="AutoShape 23"/>
          <p:cNvSpPr>
            <a:spLocks noChangeArrowheads="1"/>
          </p:cNvSpPr>
          <p:nvPr/>
        </p:nvSpPr>
        <p:spPr bwMode="auto">
          <a:xfrm>
            <a:off x="7497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44" name="AutoShape 24"/>
          <p:cNvSpPr>
            <a:spLocks noChangeArrowheads="1"/>
          </p:cNvSpPr>
          <p:nvPr/>
        </p:nvSpPr>
        <p:spPr bwMode="auto">
          <a:xfrm>
            <a:off x="7318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5" name="AutoShape 25"/>
          <p:cNvSpPr>
            <a:spLocks noChangeArrowheads="1"/>
          </p:cNvSpPr>
          <p:nvPr/>
        </p:nvSpPr>
        <p:spPr bwMode="auto">
          <a:xfrm>
            <a:off x="7318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6" name="AutoShape 26"/>
          <p:cNvSpPr>
            <a:spLocks noChangeArrowheads="1"/>
          </p:cNvSpPr>
          <p:nvPr/>
        </p:nvSpPr>
        <p:spPr bwMode="auto">
          <a:xfrm>
            <a:off x="8826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7" name="AutoShape 27"/>
          <p:cNvSpPr>
            <a:spLocks noChangeArrowheads="1"/>
          </p:cNvSpPr>
          <p:nvPr/>
        </p:nvSpPr>
        <p:spPr bwMode="auto">
          <a:xfrm>
            <a:off x="8826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8" name="AutoShape 28"/>
          <p:cNvSpPr>
            <a:spLocks noChangeArrowheads="1"/>
          </p:cNvSpPr>
          <p:nvPr/>
        </p:nvSpPr>
        <p:spPr bwMode="auto">
          <a:xfrm>
            <a:off x="9018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49" name="AutoShape 29"/>
          <p:cNvSpPr>
            <a:spLocks noChangeArrowheads="1"/>
          </p:cNvSpPr>
          <p:nvPr/>
        </p:nvSpPr>
        <p:spPr bwMode="auto">
          <a:xfrm>
            <a:off x="9018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0" name="Line 30"/>
          <p:cNvSpPr>
            <a:spLocks noChangeShapeType="1"/>
          </p:cNvSpPr>
          <p:nvPr/>
        </p:nvSpPr>
        <p:spPr bwMode="auto">
          <a:xfrm>
            <a:off x="7493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52" name="AutoShape 32"/>
          <p:cNvSpPr>
            <a:spLocks noChangeArrowheads="1"/>
          </p:cNvSpPr>
          <p:nvPr/>
        </p:nvSpPr>
        <p:spPr bwMode="auto">
          <a:xfrm>
            <a:off x="3727450" y="3068638"/>
            <a:ext cx="2425700" cy="45720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100000"/>
              </a:lnSpc>
              <a:spcBef>
                <a:spcPct val="50000"/>
              </a:spcBef>
            </a:pPr>
            <a:r>
              <a:rPr lang="en-US" sz="1300" b="0">
                <a:solidFill>
                  <a:srgbClr val="000000"/>
                </a:solidFill>
              </a:rPr>
              <a:t>Platform 27</a:t>
            </a:r>
          </a:p>
        </p:txBody>
      </p:sp>
      <p:sp>
        <p:nvSpPr>
          <p:cNvPr id="1361953" name="AutoShape 33"/>
          <p:cNvSpPr>
            <a:spLocks noChangeArrowheads="1"/>
          </p:cNvSpPr>
          <p:nvPr/>
        </p:nvSpPr>
        <p:spPr bwMode="auto">
          <a:xfrm>
            <a:off x="3727450" y="3519489"/>
            <a:ext cx="2425700" cy="2794000"/>
          </a:xfrm>
          <a:prstGeom prst="roundRect">
            <a:avLst>
              <a:gd name="adj" fmla="val 6870"/>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289752" tIns="48291" rIns="96582" bIns="48291" anchor="ctr"/>
          <a:lstStyle/>
          <a:p>
            <a:pPr algn="l" defTabSz="966702" eaLnBrk="1" hangingPunct="1">
              <a:lnSpc>
                <a:spcPct val="100000"/>
              </a:lnSpc>
              <a:spcBef>
                <a:spcPct val="50000"/>
              </a:spcBef>
            </a:pPr>
            <a:endParaRPr lang="en-US" sz="1300" b="0">
              <a:solidFill>
                <a:srgbClr val="000000"/>
              </a:solidFill>
            </a:endParaRPr>
          </a:p>
          <a:p>
            <a:pPr algn="l" defTabSz="966702" eaLnBrk="1" hangingPunct="1">
              <a:lnSpc>
                <a:spcPct val="100000"/>
              </a:lnSpc>
              <a:spcBef>
                <a:spcPct val="50000"/>
              </a:spcBef>
            </a:pPr>
            <a:endParaRPr lang="en-US" sz="1300" b="0">
              <a:solidFill>
                <a:srgbClr val="000000"/>
              </a:solidFill>
            </a:endParaRPr>
          </a:p>
        </p:txBody>
      </p:sp>
      <p:sp>
        <p:nvSpPr>
          <p:cNvPr id="1361954" name="AutoShape 34"/>
          <p:cNvSpPr>
            <a:spLocks noChangeArrowheads="1"/>
          </p:cNvSpPr>
          <p:nvPr/>
        </p:nvSpPr>
        <p:spPr bwMode="auto">
          <a:xfrm>
            <a:off x="3933825" y="3630615"/>
            <a:ext cx="1970088" cy="1982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dirty="0">
                <a:solidFill>
                  <a:srgbClr val="000000"/>
                </a:solidFill>
              </a:rPr>
              <a:t>            TSPI</a:t>
            </a:r>
            <a:br>
              <a:rPr lang="en-US" sz="1300" b="0" dirty="0">
                <a:solidFill>
                  <a:srgbClr val="000000"/>
                </a:solidFill>
              </a:rPr>
            </a:br>
            <a:r>
              <a:rPr lang="en-US" sz="1300" b="0" dirty="0">
                <a:solidFill>
                  <a:srgbClr val="000000"/>
                </a:solidFill>
              </a:rPr>
              <a:t>   </a:t>
            </a:r>
            <a:r>
              <a:rPr lang="en-US" sz="1200" b="0" dirty="0">
                <a:solidFill>
                  <a:srgbClr val="000000"/>
                </a:solidFill>
              </a:rPr>
              <a:t>Local Methods</a:t>
            </a:r>
            <a:br>
              <a:rPr lang="en-US" sz="1200" b="0" dirty="0">
                <a:solidFill>
                  <a:srgbClr val="000000"/>
                </a:solidFill>
              </a:rPr>
            </a:br>
            <a:r>
              <a:rPr lang="en-US" sz="1200" b="0" dirty="0">
                <a:solidFill>
                  <a:srgbClr val="000000"/>
                </a:solidFill>
              </a:rPr>
              <a:t>   Interface</a:t>
            </a:r>
          </a:p>
        </p:txBody>
      </p:sp>
      <p:sp>
        <p:nvSpPr>
          <p:cNvPr id="1361955" name="AutoShape 35"/>
          <p:cNvSpPr>
            <a:spLocks noChangeArrowheads="1"/>
          </p:cNvSpPr>
          <p:nvPr/>
        </p:nvSpPr>
        <p:spPr bwMode="auto">
          <a:xfrm>
            <a:off x="3770313"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6" name="AutoShape 36"/>
          <p:cNvSpPr>
            <a:spLocks noChangeArrowheads="1"/>
          </p:cNvSpPr>
          <p:nvPr/>
        </p:nvSpPr>
        <p:spPr bwMode="auto">
          <a:xfrm>
            <a:off x="3770313"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57" name="AutoShape 37"/>
          <p:cNvSpPr>
            <a:spLocks noChangeArrowheads="1"/>
          </p:cNvSpPr>
          <p:nvPr/>
        </p:nvSpPr>
        <p:spPr bwMode="auto">
          <a:xfrm>
            <a:off x="3957638" y="5659438"/>
            <a:ext cx="1960562" cy="595312"/>
          </a:xfrm>
          <a:prstGeom prst="hexagon">
            <a:avLst>
              <a:gd name="adj" fmla="val 40023"/>
              <a:gd name="vf" fmla="val 115470"/>
            </a:avLst>
          </a:prstGeom>
          <a:solidFill>
            <a:schemeClr val="bg1"/>
          </a:solidFill>
          <a:ln w="9525">
            <a:solidFill>
              <a:srgbClr val="000000"/>
            </a:solidFill>
            <a:miter lim="800000"/>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nchor="ctr"/>
          <a:lstStyle/>
          <a:p>
            <a:pPr defTabSz="966702" eaLnBrk="1" hangingPunct="1">
              <a:lnSpc>
                <a:spcPct val="90000"/>
              </a:lnSpc>
              <a:spcBef>
                <a:spcPct val="50000"/>
              </a:spcBef>
            </a:pPr>
            <a:r>
              <a:rPr lang="en-US" sz="1300">
                <a:solidFill>
                  <a:srgbClr val="000000"/>
                </a:solidFill>
              </a:rPr>
              <a:t>Coordinate</a:t>
            </a:r>
            <a:br>
              <a:rPr lang="en-US" sz="1300">
                <a:solidFill>
                  <a:srgbClr val="000000"/>
                </a:solidFill>
              </a:rPr>
            </a:br>
            <a:r>
              <a:rPr lang="en-US" sz="1300">
                <a:solidFill>
                  <a:srgbClr val="000000"/>
                </a:solidFill>
              </a:rPr>
              <a:t>Conversions</a:t>
            </a:r>
            <a:br>
              <a:rPr lang="en-US" sz="1300">
                <a:solidFill>
                  <a:srgbClr val="000000"/>
                </a:solidFill>
              </a:rPr>
            </a:br>
            <a:r>
              <a:rPr lang="en-US" sz="1300">
                <a:solidFill>
                  <a:srgbClr val="000000"/>
                </a:solidFill>
              </a:rPr>
              <a:t>Local Methods</a:t>
            </a:r>
          </a:p>
        </p:txBody>
      </p:sp>
      <p:sp>
        <p:nvSpPr>
          <p:cNvPr id="1361958" name="AutoShape 38"/>
          <p:cNvSpPr>
            <a:spLocks noChangeArrowheads="1"/>
          </p:cNvSpPr>
          <p:nvPr/>
        </p:nvSpPr>
        <p:spPr bwMode="auto">
          <a:xfrm>
            <a:off x="4195763" y="4383088"/>
            <a:ext cx="1497012" cy="1060450"/>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82" tIns="48291" rIns="96582" bIns="48291"/>
          <a:lstStyle/>
          <a:p>
            <a:pPr algn="l" defTabSz="966702" eaLnBrk="1" hangingPunct="1">
              <a:lnSpc>
                <a:spcPct val="100000"/>
              </a:lnSpc>
              <a:spcBef>
                <a:spcPct val="50000"/>
              </a:spcBef>
            </a:pPr>
            <a:r>
              <a:rPr lang="en-US" sz="1300" b="0">
                <a:solidFill>
                  <a:srgbClr val="000000"/>
                </a:solidFill>
              </a:rPr>
              <a:t>       Position</a:t>
            </a:r>
            <a:br>
              <a:rPr lang="en-US" sz="1300" b="0">
                <a:solidFill>
                  <a:srgbClr val="000000"/>
                </a:solidFill>
              </a:rPr>
            </a:br>
            <a:r>
              <a:rPr lang="en-US" sz="1300" b="0">
                <a:solidFill>
                  <a:srgbClr val="000000"/>
                </a:solidFill>
              </a:rPr>
              <a:t>   </a:t>
            </a:r>
            <a:r>
              <a:rPr lang="en-US" sz="1200" b="0">
                <a:solidFill>
                  <a:srgbClr val="000000"/>
                </a:solidFill>
              </a:rPr>
              <a:t>Local Methods</a:t>
            </a:r>
            <a:br>
              <a:rPr lang="en-US" sz="1200" b="0">
                <a:solidFill>
                  <a:srgbClr val="000000"/>
                </a:solidFill>
              </a:rPr>
            </a:br>
            <a:r>
              <a:rPr lang="en-US" sz="1200" b="0">
                <a:solidFill>
                  <a:srgbClr val="000000"/>
                </a:solidFill>
              </a:rPr>
              <a:t>   Interface</a:t>
            </a:r>
          </a:p>
          <a:p>
            <a:pPr algn="l" defTabSz="966702" eaLnBrk="1" hangingPunct="1">
              <a:lnSpc>
                <a:spcPct val="100000"/>
              </a:lnSpc>
              <a:spcBef>
                <a:spcPct val="50000"/>
              </a:spcBef>
            </a:pPr>
            <a:r>
              <a:rPr lang="en-US" sz="1200" b="0">
                <a:solidFill>
                  <a:srgbClr val="000000"/>
                </a:solidFill>
              </a:rPr>
              <a:t>   Private data</a:t>
            </a:r>
          </a:p>
        </p:txBody>
      </p:sp>
      <p:sp>
        <p:nvSpPr>
          <p:cNvPr id="1361959" name="AutoShape 39"/>
          <p:cNvSpPr>
            <a:spLocks noChangeArrowheads="1"/>
          </p:cNvSpPr>
          <p:nvPr/>
        </p:nvSpPr>
        <p:spPr bwMode="auto">
          <a:xfrm>
            <a:off x="4016375"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0" name="AutoShape 40"/>
          <p:cNvSpPr>
            <a:spLocks noChangeArrowheads="1"/>
          </p:cNvSpPr>
          <p:nvPr/>
        </p:nvSpPr>
        <p:spPr bwMode="auto">
          <a:xfrm>
            <a:off x="4016375"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1" name="AutoShape 41"/>
          <p:cNvSpPr>
            <a:spLocks noChangeArrowheads="1"/>
          </p:cNvSpPr>
          <p:nvPr/>
        </p:nvSpPr>
        <p:spPr bwMode="auto">
          <a:xfrm>
            <a:off x="5524500" y="4732341"/>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2" name="AutoShape 42"/>
          <p:cNvSpPr>
            <a:spLocks noChangeArrowheads="1"/>
          </p:cNvSpPr>
          <p:nvPr/>
        </p:nvSpPr>
        <p:spPr bwMode="auto">
          <a:xfrm>
            <a:off x="5524500" y="487997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3" name="AutoShape 43"/>
          <p:cNvSpPr>
            <a:spLocks noChangeArrowheads="1"/>
          </p:cNvSpPr>
          <p:nvPr/>
        </p:nvSpPr>
        <p:spPr bwMode="auto">
          <a:xfrm>
            <a:off x="5716588" y="4014790"/>
            <a:ext cx="307976" cy="77787"/>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4" name="AutoShape 44"/>
          <p:cNvSpPr>
            <a:spLocks noChangeArrowheads="1"/>
          </p:cNvSpPr>
          <p:nvPr/>
        </p:nvSpPr>
        <p:spPr bwMode="auto">
          <a:xfrm>
            <a:off x="5716588" y="4162425"/>
            <a:ext cx="307976" cy="777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5" name="Line 45"/>
          <p:cNvSpPr>
            <a:spLocks noChangeShapeType="1"/>
          </p:cNvSpPr>
          <p:nvPr/>
        </p:nvSpPr>
        <p:spPr bwMode="auto">
          <a:xfrm>
            <a:off x="4191000" y="5099050"/>
            <a:ext cx="1498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361966" name="Freeform 46"/>
          <p:cNvSpPr>
            <a:spLocks/>
          </p:cNvSpPr>
          <p:nvPr/>
        </p:nvSpPr>
        <p:spPr bwMode="auto">
          <a:xfrm flipV="1">
            <a:off x="8702675" y="4767263"/>
            <a:ext cx="204788" cy="520700"/>
          </a:xfrm>
          <a:custGeom>
            <a:avLst/>
            <a:gdLst>
              <a:gd name="T0" fmla="*/ 76 w 346"/>
              <a:gd name="T1" fmla="*/ 0 h 452"/>
              <a:gd name="T2" fmla="*/ 340 w 346"/>
              <a:gd name="T3" fmla="*/ 58 h 452"/>
              <a:gd name="T4" fmla="*/ 37 w 346"/>
              <a:gd name="T5" fmla="*/ 306 h 452"/>
              <a:gd name="T6" fmla="*/ 118 w 346"/>
              <a:gd name="T7" fmla="*/ 452 h 452"/>
            </a:gdLst>
            <a:ahLst/>
            <a:cxnLst>
              <a:cxn ang="0">
                <a:pos x="T0" y="T1"/>
              </a:cxn>
              <a:cxn ang="0">
                <a:pos x="T2" y="T3"/>
              </a:cxn>
              <a:cxn ang="0">
                <a:pos x="T4" y="T5"/>
              </a:cxn>
              <a:cxn ang="0">
                <a:pos x="T6" y="T7"/>
              </a:cxn>
            </a:cxnLst>
            <a:rect l="0" t="0" r="r" b="b"/>
            <a:pathLst>
              <a:path w="346" h="452">
                <a:moveTo>
                  <a:pt x="76" y="0"/>
                </a:moveTo>
                <a:cubicBezTo>
                  <a:pt x="120" y="10"/>
                  <a:pt x="346" y="7"/>
                  <a:pt x="340" y="58"/>
                </a:cubicBezTo>
                <a:cubicBezTo>
                  <a:pt x="334" y="109"/>
                  <a:pt x="74" y="240"/>
                  <a:pt x="37" y="306"/>
                </a:cubicBezTo>
                <a:cubicBezTo>
                  <a:pt x="0" y="372"/>
                  <a:pt x="101" y="422"/>
                  <a:pt x="118"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7" name="Freeform 47"/>
          <p:cNvSpPr>
            <a:spLocks/>
          </p:cNvSpPr>
          <p:nvPr/>
        </p:nvSpPr>
        <p:spPr bwMode="auto">
          <a:xfrm>
            <a:off x="5443539" y="5102227"/>
            <a:ext cx="2082800" cy="2100263"/>
          </a:xfrm>
          <a:custGeom>
            <a:avLst/>
            <a:gdLst>
              <a:gd name="T0" fmla="*/ 0 w 1312"/>
              <a:gd name="T1" fmla="*/ 87 h 1323"/>
              <a:gd name="T2" fmla="*/ 267 w 1312"/>
              <a:gd name="T3" fmla="*/ 157 h 1323"/>
              <a:gd name="T4" fmla="*/ 238 w 1312"/>
              <a:gd name="T5" fmla="*/ 1027 h 1323"/>
              <a:gd name="T6" fmla="*/ 676 w 1312"/>
              <a:gd name="T7" fmla="*/ 1317 h 1323"/>
              <a:gd name="T8" fmla="*/ 1052 w 1312"/>
              <a:gd name="T9" fmla="*/ 1066 h 1323"/>
              <a:gd name="T10" fmla="*/ 1072 w 1312"/>
              <a:gd name="T11" fmla="*/ 199 h 1323"/>
              <a:gd name="T12" fmla="*/ 1312 w 1312"/>
              <a:gd name="T13" fmla="*/ 87 h 1323"/>
            </a:gdLst>
            <a:ahLst/>
            <a:cxnLst>
              <a:cxn ang="0">
                <a:pos x="T0" y="T1"/>
              </a:cxn>
              <a:cxn ang="0">
                <a:pos x="T2" y="T3"/>
              </a:cxn>
              <a:cxn ang="0">
                <a:pos x="T4" y="T5"/>
              </a:cxn>
              <a:cxn ang="0">
                <a:pos x="T6" y="T7"/>
              </a:cxn>
              <a:cxn ang="0">
                <a:pos x="T8" y="T9"/>
              </a:cxn>
              <a:cxn ang="0">
                <a:pos x="T10" y="T11"/>
              </a:cxn>
              <a:cxn ang="0">
                <a:pos x="T12" y="T13"/>
              </a:cxn>
            </a:cxnLst>
            <a:rect l="0" t="0" r="r" b="b"/>
            <a:pathLst>
              <a:path w="1312" h="1323">
                <a:moveTo>
                  <a:pt x="0" y="87"/>
                </a:moveTo>
                <a:cubicBezTo>
                  <a:pt x="45" y="99"/>
                  <a:pt x="227" y="0"/>
                  <a:pt x="267" y="157"/>
                </a:cubicBezTo>
                <a:cubicBezTo>
                  <a:pt x="307" y="314"/>
                  <a:pt x="170" y="834"/>
                  <a:pt x="238" y="1027"/>
                </a:cubicBezTo>
                <a:cubicBezTo>
                  <a:pt x="306" y="1220"/>
                  <a:pt x="540" y="1311"/>
                  <a:pt x="676" y="1317"/>
                </a:cubicBezTo>
                <a:cubicBezTo>
                  <a:pt x="812" y="1323"/>
                  <a:pt x="986" y="1252"/>
                  <a:pt x="1052" y="1066"/>
                </a:cubicBezTo>
                <a:cubicBezTo>
                  <a:pt x="1118" y="880"/>
                  <a:pt x="1029" y="362"/>
                  <a:pt x="1072" y="199"/>
                </a:cubicBezTo>
                <a:cubicBezTo>
                  <a:pt x="1115" y="36"/>
                  <a:pt x="1262" y="110"/>
                  <a:pt x="1312" y="87"/>
                </a:cubicBezTo>
              </a:path>
            </a:pathLst>
          </a:custGeom>
          <a:noFill/>
          <a:ln w="57150" cap="flat" cmpd="sng">
            <a:solidFill>
              <a:schemeClr va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68" name="Freeform 48"/>
          <p:cNvSpPr>
            <a:spLocks/>
          </p:cNvSpPr>
          <p:nvPr/>
        </p:nvSpPr>
        <p:spPr bwMode="auto">
          <a:xfrm>
            <a:off x="4254501" y="4759327"/>
            <a:ext cx="223838" cy="506413"/>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grpSp>
        <p:nvGrpSpPr>
          <p:cNvPr id="1361969" name="Group 49"/>
          <p:cNvGrpSpPr>
            <a:grpSpLocks/>
          </p:cNvGrpSpPr>
          <p:nvPr/>
        </p:nvGrpSpPr>
        <p:grpSpPr bwMode="auto">
          <a:xfrm>
            <a:off x="2511426" y="3495675"/>
            <a:ext cx="1558925" cy="1227138"/>
            <a:chOff x="510" y="2202"/>
            <a:chExt cx="982" cy="773"/>
          </a:xfrm>
        </p:grpSpPr>
        <p:sp>
          <p:nvSpPr>
            <p:cNvPr id="1361970" name="Freeform 50"/>
            <p:cNvSpPr>
              <a:spLocks/>
            </p:cNvSpPr>
            <p:nvPr/>
          </p:nvSpPr>
          <p:spPr bwMode="auto">
            <a:xfrm>
              <a:off x="1008" y="2202"/>
              <a:ext cx="484" cy="773"/>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1" name="AutoShape 51"/>
            <p:cNvSpPr>
              <a:spLocks noChangeArrowheads="1"/>
            </p:cNvSpPr>
            <p:nvPr/>
          </p:nvSpPr>
          <p:spPr bwMode="auto">
            <a:xfrm>
              <a:off x="510" y="233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Position</a:t>
              </a:r>
            </a:p>
          </p:txBody>
        </p:sp>
      </p:grpSp>
      <p:grpSp>
        <p:nvGrpSpPr>
          <p:cNvPr id="1361972" name="Group 52"/>
          <p:cNvGrpSpPr>
            <a:grpSpLocks/>
          </p:cNvGrpSpPr>
          <p:nvPr/>
        </p:nvGrpSpPr>
        <p:grpSpPr bwMode="auto">
          <a:xfrm>
            <a:off x="2238376" y="3511552"/>
            <a:ext cx="1762125" cy="1833563"/>
            <a:chOff x="338" y="2212"/>
            <a:chExt cx="1110" cy="1155"/>
          </a:xfrm>
        </p:grpSpPr>
        <p:sp>
          <p:nvSpPr>
            <p:cNvPr id="1361973" name="Freeform 53"/>
            <p:cNvSpPr>
              <a:spLocks/>
            </p:cNvSpPr>
            <p:nvPr/>
          </p:nvSpPr>
          <p:spPr bwMode="auto">
            <a:xfrm>
              <a:off x="980" y="2212"/>
              <a:ext cx="468" cy="774"/>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4" name="Text Box 54"/>
            <p:cNvSpPr txBox="1">
              <a:spLocks noChangeArrowheads="1"/>
            </p:cNvSpPr>
            <p:nvPr/>
          </p:nvSpPr>
          <p:spPr bwMode="auto">
            <a:xfrm>
              <a:off x="338" y="2746"/>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r>
                <a:rPr lang="en-US" sz="1600">
                  <a:solidFill>
                    <a:schemeClr val="tx1"/>
                  </a:solidFill>
                </a:rPr>
                <a:t>Geodetic</a:t>
              </a:r>
              <a:br>
                <a:rPr lang="en-US" sz="1600">
                  <a:solidFill>
                    <a:schemeClr val="tx1"/>
                  </a:solidFill>
                </a:rPr>
              </a:br>
              <a:r>
                <a:rPr lang="en-US" sz="1600">
                  <a:solidFill>
                    <a:schemeClr val="tx1"/>
                  </a:solidFill>
                </a:rPr>
                <a:t>Position()</a:t>
              </a:r>
            </a:p>
          </p:txBody>
        </p:sp>
        <p:sp>
          <p:nvSpPr>
            <p:cNvPr id="1361975" name="AutoShape 55"/>
            <p:cNvSpPr>
              <a:spLocks noChangeArrowheads="1"/>
            </p:cNvSpPr>
            <p:nvPr/>
          </p:nvSpPr>
          <p:spPr bwMode="auto">
            <a:xfrm>
              <a:off x="632" y="3079"/>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Geodetic</a:t>
              </a:r>
              <a:br>
                <a:rPr lang="en-US" sz="1300" b="0">
                  <a:solidFill>
                    <a:srgbClr val="000000"/>
                  </a:solidFill>
                </a:rPr>
              </a:br>
              <a:r>
                <a:rPr lang="en-US" sz="1300" b="0">
                  <a:solidFill>
                    <a:srgbClr val="000000"/>
                  </a:solidFill>
                </a:rPr>
                <a:t>SRF</a:t>
              </a:r>
            </a:p>
          </p:txBody>
        </p:sp>
      </p:grpSp>
      <p:grpSp>
        <p:nvGrpSpPr>
          <p:cNvPr id="1361976" name="Group 56"/>
          <p:cNvGrpSpPr>
            <a:grpSpLocks/>
          </p:cNvGrpSpPr>
          <p:nvPr/>
        </p:nvGrpSpPr>
        <p:grpSpPr bwMode="auto">
          <a:xfrm>
            <a:off x="9142414" y="3533775"/>
            <a:ext cx="2003425" cy="1816100"/>
            <a:chOff x="4687" y="2226"/>
            <a:chExt cx="1262" cy="1144"/>
          </a:xfrm>
        </p:grpSpPr>
        <p:sp>
          <p:nvSpPr>
            <p:cNvPr id="1361977" name="Freeform 57"/>
            <p:cNvSpPr>
              <a:spLocks/>
            </p:cNvSpPr>
            <p:nvPr/>
          </p:nvSpPr>
          <p:spPr bwMode="auto">
            <a:xfrm flipV="1">
              <a:off x="4687" y="2226"/>
              <a:ext cx="470" cy="771"/>
            </a:xfrm>
            <a:custGeom>
              <a:avLst/>
              <a:gdLst>
                <a:gd name="T0" fmla="*/ 0 w 42"/>
                <a:gd name="T1" fmla="*/ 0 h 452"/>
                <a:gd name="T2" fmla="*/ 42 w 42"/>
                <a:gd name="T3" fmla="*/ 452 h 452"/>
              </a:gdLst>
              <a:ahLst/>
              <a:cxnLst>
                <a:cxn ang="0">
                  <a:pos x="T0" y="T1"/>
                </a:cxn>
                <a:cxn ang="0">
                  <a:pos x="T2" y="T3"/>
                </a:cxn>
              </a:cxnLst>
              <a:rect l="0" t="0" r="r" b="b"/>
              <a:pathLst>
                <a:path w="42" h="452">
                  <a:moveTo>
                    <a:pt x="0" y="0"/>
                  </a:moveTo>
                  <a:cubicBezTo>
                    <a:pt x="7" y="75"/>
                    <a:pt x="35" y="377"/>
                    <a:pt x="42" y="452"/>
                  </a:cubicBezTo>
                </a:path>
              </a:pathLst>
            </a:custGeom>
            <a:noFill/>
            <a:ln w="38100" cap="flat" cmpd="sng">
              <a:solidFill>
                <a:schemeClr val="folHlink"/>
              </a:solidFill>
              <a:prstDash val="solid"/>
              <a:round/>
              <a:headEnd type="triangl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anchor="ctr"/>
            <a:lstStyle/>
            <a:p>
              <a:endParaRPr lang="en-US"/>
            </a:p>
          </p:txBody>
        </p:sp>
        <p:sp>
          <p:nvSpPr>
            <p:cNvPr id="1361978" name="Text Box 58"/>
            <p:cNvSpPr txBox="1">
              <a:spLocks noChangeArrowheads="1"/>
            </p:cNvSpPr>
            <p:nvPr/>
          </p:nvSpPr>
          <p:spPr bwMode="auto">
            <a:xfrm>
              <a:off x="4777" y="2757"/>
              <a:ext cx="922" cy="324"/>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r"/>
              <a:br>
                <a:rPr lang="en-US" sz="1600">
                  <a:solidFill>
                    <a:schemeClr val="tx1"/>
                  </a:solidFill>
                </a:rPr>
              </a:br>
              <a:r>
                <a:rPr lang="en-US" sz="1600">
                  <a:solidFill>
                    <a:schemeClr val="tx1"/>
                  </a:solidFill>
                </a:rPr>
                <a:t>Position()</a:t>
              </a:r>
            </a:p>
          </p:txBody>
        </p:sp>
        <p:sp>
          <p:nvSpPr>
            <p:cNvPr id="1361979" name="AutoShape 59"/>
            <p:cNvSpPr>
              <a:spLocks noChangeArrowheads="1"/>
            </p:cNvSpPr>
            <p:nvPr/>
          </p:nvSpPr>
          <p:spPr bwMode="auto">
            <a:xfrm>
              <a:off x="5361"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SRF</a:t>
              </a:r>
            </a:p>
          </p:txBody>
        </p:sp>
        <p:sp>
          <p:nvSpPr>
            <p:cNvPr id="1361980" name="AutoShape 60"/>
            <p:cNvSpPr>
              <a:spLocks noChangeArrowheads="1"/>
            </p:cNvSpPr>
            <p:nvPr/>
          </p:nvSpPr>
          <p:spPr bwMode="auto">
            <a:xfrm>
              <a:off x="4776" y="3082"/>
              <a:ext cx="588" cy="288"/>
            </a:xfrm>
            <a:prstGeom prst="roundRect">
              <a:avLst>
                <a:gd name="adj" fmla="val 16667"/>
              </a:avLst>
            </a:prstGeom>
            <a:solidFill>
              <a:schemeClr val="bg1"/>
            </a:solidFill>
            <a:ln w="9525">
              <a:solidFill>
                <a:srgbClr val="000000"/>
              </a:solidFill>
              <a:round/>
              <a:headEnd/>
              <a:tailEnd/>
            </a:ln>
            <a:effectLst/>
            <a:extLst>
              <a:ext uri="{AF507438-7753-43e0-B8FC-AC1667EBCBE1}">
                <a14:hiddenEffects xmlns:a14="http://schemas.microsoft.com/office/drawing/2010/main" xmlns="">
                  <a:effectLst>
                    <a:outerShdw blurRad="63500" dist="107763"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wrap="none" lIns="96591" tIns="48296" rIns="96591" bIns="48296" anchor="ctr"/>
            <a:lstStyle/>
            <a:p>
              <a:pPr defTabSz="966702" eaLnBrk="1" hangingPunct="1">
                <a:lnSpc>
                  <a:spcPct val="100000"/>
                </a:lnSpc>
                <a:spcBef>
                  <a:spcPct val="50000"/>
                </a:spcBef>
              </a:pPr>
              <a:r>
                <a:rPr lang="en-US" sz="1300" b="0">
                  <a:solidFill>
                    <a:srgbClr val="000000"/>
                  </a:solidFill>
                </a:rPr>
                <a:t>Geocentric-</a:t>
              </a:r>
              <a:br>
                <a:rPr lang="en-US" sz="1300" b="0">
                  <a:solidFill>
                    <a:srgbClr val="000000"/>
                  </a:solidFill>
                </a:rPr>
              </a:br>
              <a:r>
                <a:rPr lang="en-US" sz="1300" b="0">
                  <a:solidFill>
                    <a:srgbClr val="000000"/>
                  </a:solidFill>
                </a:rPr>
                <a:t>Position</a:t>
              </a:r>
            </a:p>
          </p:txBody>
        </p:sp>
      </p:grpSp>
      <p:sp>
        <p:nvSpPr>
          <p:cNvPr id="1361981" name="Freeform 61"/>
          <p:cNvSpPr>
            <a:spLocks/>
          </p:cNvSpPr>
          <p:nvPr/>
        </p:nvSpPr>
        <p:spPr bwMode="auto">
          <a:xfrm>
            <a:off x="4246565" y="4784726"/>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2" name="Freeform 62"/>
          <p:cNvSpPr>
            <a:spLocks/>
          </p:cNvSpPr>
          <p:nvPr/>
        </p:nvSpPr>
        <p:spPr bwMode="auto">
          <a:xfrm rot="-10800000">
            <a:off x="4214815" y="4738688"/>
            <a:ext cx="249237" cy="1149350"/>
          </a:xfrm>
          <a:custGeom>
            <a:avLst/>
            <a:gdLst>
              <a:gd name="T0" fmla="*/ 26 w 141"/>
              <a:gd name="T1" fmla="*/ 0 h 319"/>
              <a:gd name="T2" fmla="*/ 125 w 141"/>
              <a:gd name="T3" fmla="*/ 63 h 319"/>
              <a:gd name="T4" fmla="*/ 3 w 141"/>
              <a:gd name="T5" fmla="*/ 250 h 319"/>
              <a:gd name="T6" fmla="*/ 141 w 141"/>
              <a:gd name="T7" fmla="*/ 319 h 319"/>
            </a:gdLst>
            <a:ahLst/>
            <a:cxnLst>
              <a:cxn ang="0">
                <a:pos x="T0" y="T1"/>
              </a:cxn>
              <a:cxn ang="0">
                <a:pos x="T2" y="T3"/>
              </a:cxn>
              <a:cxn ang="0">
                <a:pos x="T4" y="T5"/>
              </a:cxn>
              <a:cxn ang="0">
                <a:pos x="T6" y="T7"/>
              </a:cxn>
            </a:cxnLst>
            <a:rect l="0" t="0" r="r" b="b"/>
            <a:pathLst>
              <a:path w="141" h="319">
                <a:moveTo>
                  <a:pt x="26" y="0"/>
                </a:moveTo>
                <a:cubicBezTo>
                  <a:pt x="42" y="10"/>
                  <a:pt x="129" y="21"/>
                  <a:pt x="125" y="63"/>
                </a:cubicBezTo>
                <a:cubicBezTo>
                  <a:pt x="121" y="105"/>
                  <a:pt x="0" y="207"/>
                  <a:pt x="3" y="250"/>
                </a:cubicBezTo>
                <a:cubicBezTo>
                  <a:pt x="6" y="293"/>
                  <a:pt x="112" y="305"/>
                  <a:pt x="141" y="319"/>
                </a:cubicBezTo>
              </a:path>
            </a:pathLst>
          </a:custGeom>
          <a:noFill/>
          <a:ln w="38100" cap="flat" cmpd="sng">
            <a:solidFill>
              <a:schemeClr val="folHlink"/>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107763" dir="2700000" algn="ctr" rotWithShape="0">
                    <a:srgbClr val="808080"/>
                  </a:outerShdw>
                </a:effectLst>
              </a14:hiddenEffects>
            </a:ext>
            <a:ext uri="{53640926-AAD7-44d8-BBD7-CCE9431645EC}">
              <a14:shadowObscured xmlns:a14="http://schemas.microsoft.com/office/drawing/2010/main" xmlns="" val="1"/>
            </a:ext>
          </a:extLst>
        </p:spPr>
        <p:txBody>
          <a:bodyPr wrap="none" lIns="91432" tIns="45716" rIns="91432" bIns="45716" anchor="ctr"/>
          <a:lstStyle/>
          <a:p>
            <a:endParaRPr lang="en-US"/>
          </a:p>
        </p:txBody>
      </p:sp>
      <p:sp>
        <p:nvSpPr>
          <p:cNvPr id="1361983" name="Text Box 63"/>
          <p:cNvSpPr txBox="1">
            <a:spLocks noChangeArrowheads="1"/>
          </p:cNvSpPr>
          <p:nvPr/>
        </p:nvSpPr>
        <p:spPr bwMode="auto">
          <a:xfrm>
            <a:off x="7166932"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4" name="Text Box 64"/>
          <p:cNvSpPr txBox="1">
            <a:spLocks noChangeArrowheads="1"/>
          </p:cNvSpPr>
          <p:nvPr/>
        </p:nvSpPr>
        <p:spPr bwMode="auto">
          <a:xfrm>
            <a:off x="7166932"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5" name="Text Box 65"/>
          <p:cNvSpPr txBox="1">
            <a:spLocks noChangeArrowheads="1"/>
          </p:cNvSpPr>
          <p:nvPr/>
        </p:nvSpPr>
        <p:spPr bwMode="auto">
          <a:xfrm>
            <a:off x="7414582"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6" name="Text Box 66"/>
          <p:cNvSpPr txBox="1">
            <a:spLocks noChangeArrowheads="1"/>
          </p:cNvSpPr>
          <p:nvPr/>
        </p:nvSpPr>
        <p:spPr bwMode="auto">
          <a:xfrm>
            <a:off x="7414582"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87" name="Text Box 67"/>
          <p:cNvSpPr txBox="1">
            <a:spLocks noChangeArrowheads="1"/>
          </p:cNvSpPr>
          <p:nvPr/>
        </p:nvSpPr>
        <p:spPr bwMode="auto">
          <a:xfrm>
            <a:off x="9134140"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8" name="Text Box 68"/>
          <p:cNvSpPr txBox="1">
            <a:spLocks noChangeArrowheads="1"/>
          </p:cNvSpPr>
          <p:nvPr/>
        </p:nvSpPr>
        <p:spPr bwMode="auto">
          <a:xfrm>
            <a:off x="9134140"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89" name="Text Box 69"/>
          <p:cNvSpPr txBox="1">
            <a:spLocks noChangeArrowheads="1"/>
          </p:cNvSpPr>
          <p:nvPr/>
        </p:nvSpPr>
        <p:spPr bwMode="auto">
          <a:xfrm>
            <a:off x="8932527"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0" name="Text Box 70"/>
          <p:cNvSpPr txBox="1">
            <a:spLocks noChangeArrowheads="1"/>
          </p:cNvSpPr>
          <p:nvPr/>
        </p:nvSpPr>
        <p:spPr bwMode="auto">
          <a:xfrm>
            <a:off x="8932527"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1" name="Text Box 71"/>
          <p:cNvSpPr txBox="1">
            <a:spLocks noChangeArrowheads="1"/>
          </p:cNvSpPr>
          <p:nvPr/>
        </p:nvSpPr>
        <p:spPr bwMode="auto">
          <a:xfrm>
            <a:off x="3869694" y="4002089"/>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2" name="Text Box 72"/>
          <p:cNvSpPr txBox="1">
            <a:spLocks noChangeArrowheads="1"/>
          </p:cNvSpPr>
          <p:nvPr/>
        </p:nvSpPr>
        <p:spPr bwMode="auto">
          <a:xfrm>
            <a:off x="3869694" y="415131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3" name="Text Box 73"/>
          <p:cNvSpPr txBox="1">
            <a:spLocks noChangeArrowheads="1"/>
          </p:cNvSpPr>
          <p:nvPr/>
        </p:nvSpPr>
        <p:spPr bwMode="auto">
          <a:xfrm>
            <a:off x="4117344" y="4719638"/>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4" name="Text Box 74"/>
          <p:cNvSpPr txBox="1">
            <a:spLocks noChangeArrowheads="1"/>
          </p:cNvSpPr>
          <p:nvPr/>
        </p:nvSpPr>
        <p:spPr bwMode="auto">
          <a:xfrm>
            <a:off x="4117344" y="4868863"/>
            <a:ext cx="128265"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Get</a:t>
            </a:r>
          </a:p>
        </p:txBody>
      </p:sp>
      <p:sp>
        <p:nvSpPr>
          <p:cNvPr id="1361995" name="Text Box 75"/>
          <p:cNvSpPr txBox="1">
            <a:spLocks noChangeArrowheads="1"/>
          </p:cNvSpPr>
          <p:nvPr/>
        </p:nvSpPr>
        <p:spPr bwMode="auto">
          <a:xfrm>
            <a:off x="5836903" y="400050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6" name="Text Box 76"/>
          <p:cNvSpPr txBox="1">
            <a:spLocks noChangeArrowheads="1"/>
          </p:cNvSpPr>
          <p:nvPr/>
        </p:nvSpPr>
        <p:spPr bwMode="auto">
          <a:xfrm>
            <a:off x="5836903" y="41497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7" name="Text Box 77"/>
          <p:cNvSpPr txBox="1">
            <a:spLocks noChangeArrowheads="1"/>
          </p:cNvSpPr>
          <p:nvPr/>
        </p:nvSpPr>
        <p:spPr bwMode="auto">
          <a:xfrm>
            <a:off x="5635290" y="4721225"/>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
        <p:nvSpPr>
          <p:cNvPr id="1361998" name="Text Box 78"/>
          <p:cNvSpPr txBox="1">
            <a:spLocks noChangeArrowheads="1"/>
          </p:cNvSpPr>
          <p:nvPr/>
        </p:nvSpPr>
        <p:spPr bwMode="auto">
          <a:xfrm>
            <a:off x="5635290" y="4870450"/>
            <a:ext cx="119737" cy="96180"/>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600"/>
              <a:t>Set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1976"/>
                                        </p:tgtEl>
                                        <p:attrNameLst>
                                          <p:attrName>style.visibility</p:attrName>
                                        </p:attrNameLst>
                                      </p:cBhvr>
                                      <p:to>
                                        <p:strVal val="visible"/>
                                      </p:to>
                                    </p:set>
                                    <p:animEffect transition="in" filter="wipe(up)">
                                      <p:cBhvr>
                                        <p:cTn id="7" dur="500"/>
                                        <p:tgtEl>
                                          <p:spTgt spid="1361976"/>
                                        </p:tgtEl>
                                      </p:cBhvr>
                                    </p:animEffect>
                                  </p:childTnLst>
                                  <p:subTnLst>
                                    <p:set>
                                      <p:cBhvr override="childStyle">
                                        <p:cTn dur="1" fill="hold" display="0" masterRel="nextClick" afterEffect="1"/>
                                        <p:tgtEl>
                                          <p:spTgt spid="136197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61966"/>
                                        </p:tgtEl>
                                        <p:attrNameLst>
                                          <p:attrName>style.visibility</p:attrName>
                                        </p:attrNameLst>
                                      </p:cBhvr>
                                      <p:to>
                                        <p:strVal val="visible"/>
                                      </p:to>
                                    </p:set>
                                    <p:animEffect transition="in" filter="wipe(up)">
                                      <p:cBhvr>
                                        <p:cTn id="12" dur="500"/>
                                        <p:tgtEl>
                                          <p:spTgt spid="1361966"/>
                                        </p:tgtEl>
                                      </p:cBhvr>
                                    </p:animEffect>
                                  </p:childTnLst>
                                  <p:subTnLst>
                                    <p:set>
                                      <p:cBhvr override="childStyle">
                                        <p:cTn dur="1" fill="hold" display="0" masterRel="nextClick" afterEffect="1"/>
                                        <p:tgtEl>
                                          <p:spTgt spid="136196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61967"/>
                                        </p:tgtEl>
                                        <p:attrNameLst>
                                          <p:attrName>style.visibility</p:attrName>
                                        </p:attrNameLst>
                                      </p:cBhvr>
                                      <p:to>
                                        <p:strVal val="visible"/>
                                      </p:to>
                                    </p:set>
                                    <p:animEffect transition="in" filter="wipe(right)">
                                      <p:cBhvr>
                                        <p:cTn id="17" dur="500"/>
                                        <p:tgtEl>
                                          <p:spTgt spid="1361967"/>
                                        </p:tgtEl>
                                      </p:cBhvr>
                                    </p:animEffect>
                                  </p:childTnLst>
                                  <p:subTnLst>
                                    <p:set>
                                      <p:cBhvr override="childStyle">
                                        <p:cTn dur="1" fill="hold" display="0" masterRel="nextClick" afterEffect="1"/>
                                        <p:tgtEl>
                                          <p:spTgt spid="1361967"/>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61972"/>
                                        </p:tgtEl>
                                        <p:attrNameLst>
                                          <p:attrName>style.visibility</p:attrName>
                                        </p:attrNameLst>
                                      </p:cBhvr>
                                      <p:to>
                                        <p:strVal val="visible"/>
                                      </p:to>
                                    </p:set>
                                    <p:animEffect transition="in" filter="wipe(up)">
                                      <p:cBhvr>
                                        <p:cTn id="22" dur="500"/>
                                        <p:tgtEl>
                                          <p:spTgt spid="1361972"/>
                                        </p:tgtEl>
                                      </p:cBhvr>
                                    </p:animEffect>
                                  </p:childTnLst>
                                  <p:subTnLst>
                                    <p:set>
                                      <p:cBhvr override="childStyle">
                                        <p:cTn dur="1" fill="hold" display="0" masterRel="nextClick" afterEffect="1"/>
                                        <p:tgtEl>
                                          <p:spTgt spid="1361972"/>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61968"/>
                                        </p:tgtEl>
                                        <p:attrNameLst>
                                          <p:attrName>style.visibility</p:attrName>
                                        </p:attrNameLst>
                                      </p:cBhvr>
                                      <p:to>
                                        <p:strVal val="visible"/>
                                      </p:to>
                                    </p:set>
                                    <p:animEffect transition="in" filter="wipe(up)">
                                      <p:cBhvr>
                                        <p:cTn id="27" dur="500"/>
                                        <p:tgtEl>
                                          <p:spTgt spid="1361968"/>
                                        </p:tgtEl>
                                      </p:cBhvr>
                                    </p:animEffect>
                                  </p:childTnLst>
                                  <p:subTnLst>
                                    <p:set>
                                      <p:cBhvr override="childStyle">
                                        <p:cTn dur="1" fill="hold" display="0" masterRel="nextClick" afterEffect="1"/>
                                        <p:tgtEl>
                                          <p:spTgt spid="1361968"/>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61981"/>
                                        </p:tgtEl>
                                        <p:attrNameLst>
                                          <p:attrName>style.visibility</p:attrName>
                                        </p:attrNameLst>
                                      </p:cBhvr>
                                      <p:to>
                                        <p:strVal val="visible"/>
                                      </p:to>
                                    </p:set>
                                    <p:animEffect transition="in" filter="wipe(up)">
                                      <p:cBhvr>
                                        <p:cTn id="32" dur="500"/>
                                        <p:tgtEl>
                                          <p:spTgt spid="1361981"/>
                                        </p:tgtEl>
                                      </p:cBhvr>
                                    </p:animEffect>
                                  </p:childTnLst>
                                  <p:subTnLst>
                                    <p:set>
                                      <p:cBhvr override="childStyle">
                                        <p:cTn dur="1" fill="hold" display="0" masterRel="nextClick" afterEffect="1"/>
                                        <p:tgtEl>
                                          <p:spTgt spid="1361981"/>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61982"/>
                                        </p:tgtEl>
                                        <p:attrNameLst>
                                          <p:attrName>style.visibility</p:attrName>
                                        </p:attrNameLst>
                                      </p:cBhvr>
                                      <p:to>
                                        <p:strVal val="visible"/>
                                      </p:to>
                                    </p:set>
                                    <p:animEffect transition="in" filter="wipe(down)">
                                      <p:cBhvr>
                                        <p:cTn id="37" dur="500"/>
                                        <p:tgtEl>
                                          <p:spTgt spid="1361982"/>
                                        </p:tgtEl>
                                      </p:cBhvr>
                                    </p:animEffect>
                                  </p:childTnLst>
                                  <p:subTnLst>
                                    <p:set>
                                      <p:cBhvr override="childStyle">
                                        <p:cTn dur="1" fill="hold" display="0" masterRel="nextClick" afterEffect="1"/>
                                        <p:tgtEl>
                                          <p:spTgt spid="1361982"/>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361969"/>
                                        </p:tgtEl>
                                        <p:attrNameLst>
                                          <p:attrName>style.visibility</p:attrName>
                                        </p:attrNameLst>
                                      </p:cBhvr>
                                      <p:to>
                                        <p:strVal val="visible"/>
                                      </p:to>
                                    </p:set>
                                    <p:animEffect transition="in" filter="wipe(down)">
                                      <p:cBhvr>
                                        <p:cTn id="42" dur="500"/>
                                        <p:tgtEl>
                                          <p:spTgt spid="1361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6" grpId="0" animBg="1"/>
      <p:bldP spid="1361967" grpId="0" animBg="1"/>
      <p:bldP spid="1361968" grpId="0" animBg="1"/>
      <p:bldP spid="1361981" grpId="0" animBg="1"/>
      <p:bldP spid="13619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6801" name="Picture 65" descr="SNAG-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290" y="4901533"/>
            <a:ext cx="2216150" cy="1660525"/>
          </a:xfrm>
          <a:prstGeom prst="rect">
            <a:avLst/>
          </a:prstGeom>
          <a:noFill/>
          <a:extLst>
            <a:ext uri="{909E8E84-426E-40dd-AFC4-6F175D3DCCD1}">
              <a14:hiddenFill xmlns:a14="http://schemas.microsoft.com/office/drawing/2010/main" xmlns="">
                <a:solidFill>
                  <a:srgbClr val="FFFFFF"/>
                </a:solidFill>
              </a14:hiddenFill>
            </a:ext>
          </a:extLst>
        </p:spPr>
      </p:pic>
      <p:pic>
        <p:nvPicPr>
          <p:cNvPr id="1396800" name="Picture 64" descr="SNAG-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229" y="3166396"/>
            <a:ext cx="2257425" cy="1590675"/>
          </a:xfrm>
          <a:prstGeom prst="rect">
            <a:avLst/>
          </a:prstGeom>
          <a:noFill/>
          <a:extLst>
            <a:ext uri="{909E8E84-426E-40dd-AFC4-6F175D3DCCD1}">
              <a14:hiddenFill xmlns:a14="http://schemas.microsoft.com/office/drawing/2010/main" xmlns="">
                <a:solidFill>
                  <a:srgbClr val="FFFFFF"/>
                </a:solidFill>
              </a14:hiddenFill>
            </a:ext>
          </a:extLst>
        </p:spPr>
      </p:pic>
      <p:sp>
        <p:nvSpPr>
          <p:cNvPr id="1396738" name="Rectangle 2"/>
          <p:cNvSpPr>
            <a:spLocks noGrp="1" noChangeArrowheads="1"/>
          </p:cNvSpPr>
          <p:nvPr>
            <p:ph type="title"/>
          </p:nvPr>
        </p:nvSpPr>
        <p:spPr/>
        <p:txBody>
          <a:bodyPr/>
          <a:lstStyle/>
          <a:p>
            <a:r>
              <a:rPr lang="en-US" dirty="0"/>
              <a:t>Auto-Code Generation</a:t>
            </a:r>
            <a:br>
              <a:rPr lang="en-US" dirty="0"/>
            </a:br>
            <a:r>
              <a:rPr lang="en-US" dirty="0"/>
              <a:t>With TENA</a:t>
            </a:r>
          </a:p>
        </p:txBody>
      </p:sp>
      <p:sp>
        <p:nvSpPr>
          <p:cNvPr id="1396739" name="Rectangle 3"/>
          <p:cNvSpPr>
            <a:spLocks noGrp="1" noChangeArrowheads="1"/>
          </p:cNvSpPr>
          <p:nvPr>
            <p:ph idx="1"/>
          </p:nvPr>
        </p:nvSpPr>
        <p:spPr>
          <a:xfrm>
            <a:off x="230079" y="1477965"/>
            <a:ext cx="12546793" cy="1773239"/>
          </a:xfrm>
        </p:spPr>
        <p:txBody>
          <a:bodyPr/>
          <a:lstStyle/>
          <a:p>
            <a:pPr>
              <a:lnSpc>
                <a:spcPct val="100000"/>
              </a:lnSpc>
              <a:spcBef>
                <a:spcPct val="15000"/>
              </a:spcBef>
            </a:pPr>
            <a:r>
              <a:rPr lang="en-US" sz="2000" dirty="0"/>
              <a:t>Input to the TENA auto-code generator is in a standard form (TDL generated from UML)</a:t>
            </a:r>
          </a:p>
          <a:p>
            <a:pPr lvl="1">
              <a:lnSpc>
                <a:spcPct val="100000"/>
              </a:lnSpc>
              <a:spcBef>
                <a:spcPct val="15000"/>
              </a:spcBef>
            </a:pPr>
            <a:r>
              <a:rPr lang="en-US" sz="1800" dirty="0"/>
              <a:t>Use </a:t>
            </a:r>
            <a:r>
              <a:rPr lang="en-US" sz="1800" dirty="0" err="1"/>
              <a:t>MagicDraw</a:t>
            </a:r>
            <a:r>
              <a:rPr lang="en-US" sz="1800" dirty="0"/>
              <a:t> plug-in to create TDL from UML</a:t>
            </a:r>
          </a:p>
          <a:p>
            <a:pPr>
              <a:lnSpc>
                <a:spcPct val="100000"/>
              </a:lnSpc>
              <a:spcBef>
                <a:spcPct val="15000"/>
              </a:spcBef>
            </a:pPr>
            <a:r>
              <a:rPr lang="en-US" sz="2000" dirty="0"/>
              <a:t>API and framework available to support various </a:t>
            </a:r>
            <a:r>
              <a:rPr lang="ja-JP" altLang="en-US" sz="2000" dirty="0">
                <a:latin typeface="Arial"/>
              </a:rPr>
              <a:t>“</a:t>
            </a:r>
            <a:r>
              <a:rPr lang="en-US" sz="2000" dirty="0"/>
              <a:t>code generation plugins</a:t>
            </a:r>
            <a:r>
              <a:rPr lang="ja-JP" altLang="en-US" sz="2000" dirty="0">
                <a:latin typeface="Arial"/>
              </a:rPr>
              <a:t>”</a:t>
            </a:r>
            <a:r>
              <a:rPr lang="en-US" sz="2000" dirty="0"/>
              <a:t> used to automatically create specialized code based on </a:t>
            </a:r>
            <a:r>
              <a:rPr lang="en-US" sz="2000" dirty="0" err="1"/>
              <a:t>FreeMarker</a:t>
            </a:r>
            <a:r>
              <a:rPr lang="en-US" sz="2000" dirty="0"/>
              <a:t> templates</a:t>
            </a:r>
          </a:p>
        </p:txBody>
      </p:sp>
      <p:sp>
        <p:nvSpPr>
          <p:cNvPr id="1396741" name="Rectangle 5"/>
          <p:cNvSpPr>
            <a:spLocks noChangeArrowheads="1"/>
          </p:cNvSpPr>
          <p:nvPr/>
        </p:nvSpPr>
        <p:spPr bwMode="auto">
          <a:xfrm>
            <a:off x="5729892" y="3251204"/>
            <a:ext cx="6356091" cy="2613941"/>
          </a:xfrm>
          <a:prstGeom prst="rect">
            <a:avLst/>
          </a:prstGeom>
          <a:solidFill>
            <a:schemeClr val="bg1"/>
          </a:solidFill>
          <a:ln w="28575">
            <a:solidFill>
              <a:schemeClr val="tx1"/>
            </a:solidFill>
            <a:prstDash val="sysDot"/>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2" tIns="45716" rIns="91432" bIns="45716" anchor="ctr"/>
          <a:lstStyle/>
          <a:p>
            <a:endParaRPr lang="en-US"/>
          </a:p>
        </p:txBody>
      </p:sp>
      <p:grpSp>
        <p:nvGrpSpPr>
          <p:cNvPr id="1396742" name="Group 6"/>
          <p:cNvGrpSpPr>
            <a:grpSpLocks/>
          </p:cNvGrpSpPr>
          <p:nvPr/>
        </p:nvGrpSpPr>
        <p:grpSpPr bwMode="auto">
          <a:xfrm>
            <a:off x="10030802" y="5152357"/>
            <a:ext cx="1154904" cy="514350"/>
            <a:chOff x="3648" y="3360"/>
            <a:chExt cx="624" cy="336"/>
          </a:xfrm>
        </p:grpSpPr>
        <p:sp>
          <p:nvSpPr>
            <p:cNvPr id="1396743" name="Rectangle 7"/>
            <p:cNvSpPr>
              <a:spLocks noChangeArrowheads="1"/>
            </p:cNvSpPr>
            <p:nvPr/>
          </p:nvSpPr>
          <p:spPr bwMode="auto">
            <a:xfrm>
              <a:off x="3744" y="3360"/>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dirty="0">
                  <a:solidFill>
                    <a:schemeClr val="tx1"/>
                  </a:solidFill>
                </a:rPr>
                <a:t> Example</a:t>
              </a:r>
              <a:br>
                <a:rPr lang="en-US" sz="1600" b="0" dirty="0">
                  <a:solidFill>
                    <a:schemeClr val="tx1"/>
                  </a:solidFill>
                </a:rPr>
              </a:br>
              <a:r>
                <a:rPr lang="en-US" sz="1600" b="0" dirty="0" err="1">
                  <a:solidFill>
                    <a:schemeClr val="tx1"/>
                  </a:solidFill>
                </a:rPr>
                <a:t>Impl</a:t>
              </a:r>
              <a:endParaRPr lang="en-US" sz="1600" b="0" dirty="0">
                <a:solidFill>
                  <a:schemeClr val="tx1"/>
                </a:solidFill>
              </a:endParaRPr>
            </a:p>
          </p:txBody>
        </p:sp>
        <p:sp>
          <p:nvSpPr>
            <p:cNvPr id="1396744" name="Rectangle 8"/>
            <p:cNvSpPr>
              <a:spLocks noChangeArrowheads="1"/>
            </p:cNvSpPr>
            <p:nvPr/>
          </p:nvSpPr>
          <p:spPr bwMode="auto">
            <a:xfrm>
              <a:off x="3648" y="3456"/>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45" name="Rectangle 9"/>
            <p:cNvSpPr>
              <a:spLocks noChangeArrowheads="1"/>
            </p:cNvSpPr>
            <p:nvPr/>
          </p:nvSpPr>
          <p:spPr bwMode="auto">
            <a:xfrm>
              <a:off x="3648" y="3552"/>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46" name="Group 10"/>
          <p:cNvGrpSpPr>
            <a:grpSpLocks/>
          </p:cNvGrpSpPr>
          <p:nvPr/>
        </p:nvGrpSpPr>
        <p:grpSpPr bwMode="auto">
          <a:xfrm>
            <a:off x="9640714" y="4634546"/>
            <a:ext cx="1156858" cy="514350"/>
            <a:chOff x="2352" y="3408"/>
            <a:chExt cx="624" cy="336"/>
          </a:xfrm>
        </p:grpSpPr>
        <p:sp>
          <p:nvSpPr>
            <p:cNvPr id="1396747" name="Rectangle 11"/>
            <p:cNvSpPr>
              <a:spLocks noChangeArrowheads="1"/>
            </p:cNvSpPr>
            <p:nvPr/>
          </p:nvSpPr>
          <p:spPr bwMode="auto">
            <a:xfrm>
              <a:off x="2448" y="3408"/>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a:solidFill>
                    <a:schemeClr val="tx1"/>
                  </a:solidFill>
                </a:rPr>
                <a:t> Test</a:t>
              </a:r>
              <a:br>
                <a:rPr lang="en-US" sz="1600" b="0">
                  <a:solidFill>
                    <a:schemeClr val="tx1"/>
                  </a:solidFill>
                </a:rPr>
              </a:br>
              <a:r>
                <a:rPr lang="en-US" sz="1600" b="0">
                  <a:solidFill>
                    <a:schemeClr val="tx1"/>
                  </a:solidFill>
                </a:rPr>
                <a:t>Impl</a:t>
              </a:r>
            </a:p>
          </p:txBody>
        </p:sp>
        <p:sp>
          <p:nvSpPr>
            <p:cNvPr id="1396748" name="Rectangle 12"/>
            <p:cNvSpPr>
              <a:spLocks noChangeArrowheads="1"/>
            </p:cNvSpPr>
            <p:nvPr/>
          </p:nvSpPr>
          <p:spPr bwMode="auto">
            <a:xfrm>
              <a:off x="2352" y="3504"/>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49" name="Rectangle 13"/>
            <p:cNvSpPr>
              <a:spLocks noChangeArrowheads="1"/>
            </p:cNvSpPr>
            <p:nvPr/>
          </p:nvSpPr>
          <p:spPr bwMode="auto">
            <a:xfrm>
              <a:off x="2352" y="3600"/>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50" name="Group 14"/>
          <p:cNvGrpSpPr>
            <a:grpSpLocks/>
          </p:cNvGrpSpPr>
          <p:nvPr/>
        </p:nvGrpSpPr>
        <p:grpSpPr bwMode="auto">
          <a:xfrm>
            <a:off x="9088417" y="4130119"/>
            <a:ext cx="1156858" cy="512763"/>
            <a:chOff x="2256" y="3072"/>
            <a:chExt cx="624" cy="336"/>
          </a:xfrm>
        </p:grpSpPr>
        <p:sp>
          <p:nvSpPr>
            <p:cNvPr id="1396751" name="Rectangle 15"/>
            <p:cNvSpPr>
              <a:spLocks noChangeArrowheads="1"/>
            </p:cNvSpPr>
            <p:nvPr/>
          </p:nvSpPr>
          <p:spPr bwMode="auto">
            <a:xfrm>
              <a:off x="2352" y="3072"/>
              <a:ext cx="528" cy="336"/>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dirty="0">
                  <a:solidFill>
                    <a:schemeClr val="tx1"/>
                  </a:solidFill>
                </a:rPr>
                <a:t> OM</a:t>
              </a:r>
              <a:br>
                <a:rPr lang="en-US" sz="1600" b="0" dirty="0">
                  <a:solidFill>
                    <a:schemeClr val="tx1"/>
                  </a:solidFill>
                </a:rPr>
              </a:br>
              <a:r>
                <a:rPr lang="en-US" sz="1600" b="0" dirty="0">
                  <a:solidFill>
                    <a:schemeClr val="tx1"/>
                  </a:solidFill>
                </a:rPr>
                <a:t> Definition</a:t>
              </a:r>
            </a:p>
          </p:txBody>
        </p:sp>
        <p:sp>
          <p:nvSpPr>
            <p:cNvPr id="1396752" name="Rectangle 16"/>
            <p:cNvSpPr>
              <a:spLocks noChangeArrowheads="1"/>
            </p:cNvSpPr>
            <p:nvPr/>
          </p:nvSpPr>
          <p:spPr bwMode="auto">
            <a:xfrm>
              <a:off x="2256" y="3168"/>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53" name="Rectangle 17"/>
            <p:cNvSpPr>
              <a:spLocks noChangeArrowheads="1"/>
            </p:cNvSpPr>
            <p:nvPr/>
          </p:nvSpPr>
          <p:spPr bwMode="auto">
            <a:xfrm>
              <a:off x="2256" y="3264"/>
              <a:ext cx="144" cy="48"/>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54" name="Group 18"/>
          <p:cNvGrpSpPr>
            <a:grpSpLocks/>
          </p:cNvGrpSpPr>
          <p:nvPr/>
        </p:nvGrpSpPr>
        <p:grpSpPr bwMode="auto">
          <a:xfrm>
            <a:off x="10753114" y="4125246"/>
            <a:ext cx="577850" cy="441325"/>
            <a:chOff x="2208" y="2784"/>
            <a:chExt cx="384" cy="288"/>
          </a:xfrm>
        </p:grpSpPr>
        <p:sp>
          <p:nvSpPr>
            <p:cNvPr id="1396755" name="AutoShape 19"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56" name="AutoShape 20"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57" name="AutoShape 21"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6758" name="Group 22"/>
          <p:cNvGrpSpPr>
            <a:grpSpLocks/>
          </p:cNvGrpSpPr>
          <p:nvPr/>
        </p:nvGrpSpPr>
        <p:grpSpPr bwMode="auto">
          <a:xfrm>
            <a:off x="11113475" y="4712623"/>
            <a:ext cx="577850" cy="439737"/>
            <a:chOff x="2208" y="2784"/>
            <a:chExt cx="384" cy="288"/>
          </a:xfrm>
        </p:grpSpPr>
        <p:sp>
          <p:nvSpPr>
            <p:cNvPr id="1396759" name="AutoShape 23"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0" name="AutoShape 24"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1" name="AutoShape 25"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96762" name="Group 26"/>
          <p:cNvGrpSpPr>
            <a:grpSpLocks/>
          </p:cNvGrpSpPr>
          <p:nvPr/>
        </p:nvGrpSpPr>
        <p:grpSpPr bwMode="auto">
          <a:xfrm>
            <a:off x="11330964" y="5373023"/>
            <a:ext cx="577850" cy="439737"/>
            <a:chOff x="2208" y="2784"/>
            <a:chExt cx="384" cy="288"/>
          </a:xfrm>
        </p:grpSpPr>
        <p:sp>
          <p:nvSpPr>
            <p:cNvPr id="1396763" name="AutoShape 27"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4" name="AutoShape 28"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65" name="AutoShape 29"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396766" name="AutoShape 30"/>
          <p:cNvCxnSpPr>
            <a:cxnSpLocks noChangeShapeType="1"/>
            <a:endCxn id="1396756" idx="1"/>
          </p:cNvCxnSpPr>
          <p:nvPr/>
        </p:nvCxnSpPr>
        <p:spPr bwMode="auto">
          <a:xfrm flipV="1">
            <a:off x="10464188" y="4345909"/>
            <a:ext cx="360362" cy="1825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67" name="AutoShape 31"/>
          <p:cNvCxnSpPr>
            <a:cxnSpLocks noChangeShapeType="1"/>
            <a:stCxn id="1396747" idx="3"/>
            <a:endCxn id="1396760" idx="1"/>
          </p:cNvCxnSpPr>
          <p:nvPr/>
        </p:nvCxnSpPr>
        <p:spPr bwMode="auto">
          <a:xfrm>
            <a:off x="10797572" y="4891721"/>
            <a:ext cx="388134" cy="4077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68" name="AutoShape 32"/>
          <p:cNvCxnSpPr>
            <a:cxnSpLocks noChangeShapeType="1"/>
            <a:stCxn id="1396743" idx="3"/>
            <a:endCxn id="1396764" idx="1"/>
          </p:cNvCxnSpPr>
          <p:nvPr/>
        </p:nvCxnSpPr>
        <p:spPr bwMode="auto">
          <a:xfrm>
            <a:off x="11185706" y="5409532"/>
            <a:ext cx="217489" cy="1833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396769" name="Group 33"/>
          <p:cNvGrpSpPr>
            <a:grpSpLocks/>
          </p:cNvGrpSpPr>
          <p:nvPr/>
        </p:nvGrpSpPr>
        <p:grpSpPr bwMode="auto">
          <a:xfrm>
            <a:off x="9886338" y="5960396"/>
            <a:ext cx="938212" cy="514350"/>
            <a:chOff x="2256" y="3072"/>
            <a:chExt cx="624" cy="336"/>
          </a:xfrm>
        </p:grpSpPr>
        <p:sp>
          <p:nvSpPr>
            <p:cNvPr id="1396770" name="Rectangle 34"/>
            <p:cNvSpPr>
              <a:spLocks noChangeArrowheads="1"/>
            </p:cNvSpPr>
            <p:nvPr/>
          </p:nvSpPr>
          <p:spPr bwMode="auto">
            <a:xfrm>
              <a:off x="2352" y="3072"/>
              <a:ext cx="528" cy="33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61" tIns="48331" rIns="96661" bIns="48331" anchor="ctr"/>
            <a:lstStyle/>
            <a:p>
              <a:pPr defTabSz="966702"/>
              <a:r>
                <a:rPr lang="en-US" sz="1600" b="0">
                  <a:solidFill>
                    <a:schemeClr val="tx1"/>
                  </a:solidFill>
                </a:rPr>
                <a:t>User</a:t>
              </a:r>
              <a:br>
                <a:rPr lang="en-US" sz="1600" b="0">
                  <a:solidFill>
                    <a:schemeClr val="tx1"/>
                  </a:solidFill>
                </a:rPr>
              </a:br>
              <a:r>
                <a:rPr lang="en-US" sz="1600" b="0">
                  <a:solidFill>
                    <a:schemeClr val="tx1"/>
                  </a:solidFill>
                </a:rPr>
                <a:t>Plugins</a:t>
              </a:r>
            </a:p>
          </p:txBody>
        </p:sp>
        <p:sp>
          <p:nvSpPr>
            <p:cNvPr id="1396771" name="Rectangle 35"/>
            <p:cNvSpPr>
              <a:spLocks noChangeArrowheads="1"/>
            </p:cNvSpPr>
            <p:nvPr/>
          </p:nvSpPr>
          <p:spPr bwMode="auto">
            <a:xfrm>
              <a:off x="2256" y="3168"/>
              <a:ext cx="144" cy="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sp>
          <p:nvSpPr>
            <p:cNvPr id="1396772" name="Rectangle 36"/>
            <p:cNvSpPr>
              <a:spLocks noChangeArrowheads="1"/>
            </p:cNvSpPr>
            <p:nvPr/>
          </p:nvSpPr>
          <p:spPr bwMode="auto">
            <a:xfrm>
              <a:off x="2256" y="3264"/>
              <a:ext cx="144" cy="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600"/>
            </a:p>
          </p:txBody>
        </p:sp>
      </p:grpSp>
      <p:grpSp>
        <p:nvGrpSpPr>
          <p:cNvPr id="1396773" name="Group 37"/>
          <p:cNvGrpSpPr>
            <a:grpSpLocks/>
          </p:cNvGrpSpPr>
          <p:nvPr/>
        </p:nvGrpSpPr>
        <p:grpSpPr bwMode="auto">
          <a:xfrm>
            <a:off x="11113475" y="6181057"/>
            <a:ext cx="577850" cy="439738"/>
            <a:chOff x="2208" y="2784"/>
            <a:chExt cx="384" cy="288"/>
          </a:xfrm>
        </p:grpSpPr>
        <p:sp>
          <p:nvSpPr>
            <p:cNvPr id="1396774" name="AutoShape 38" descr="Wave"/>
            <p:cNvSpPr>
              <a:spLocks noChangeArrowheads="1"/>
            </p:cNvSpPr>
            <p:nvPr/>
          </p:nvSpPr>
          <p:spPr bwMode="auto">
            <a:xfrm>
              <a:off x="2208" y="2784"/>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75" name="AutoShape 39" descr="Wave"/>
            <p:cNvSpPr>
              <a:spLocks noChangeArrowheads="1"/>
            </p:cNvSpPr>
            <p:nvPr/>
          </p:nvSpPr>
          <p:spPr bwMode="auto">
            <a:xfrm>
              <a:off x="2256" y="2832"/>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6776" name="AutoShape 40" descr="Wave"/>
            <p:cNvSpPr>
              <a:spLocks noChangeArrowheads="1"/>
            </p:cNvSpPr>
            <p:nvPr/>
          </p:nvSpPr>
          <p:spPr bwMode="auto">
            <a:xfrm>
              <a:off x="2304" y="2880"/>
              <a:ext cx="288" cy="192"/>
            </a:xfrm>
            <a:prstGeom prst="flowChartDocument">
              <a:avLst/>
            </a:prstGeom>
            <a:pattFill prst="wave">
              <a:fgClr>
                <a:srgbClr val="C0C0C0"/>
              </a:fgClr>
              <a:bgClr>
                <a:srgbClr val="FFFFFF"/>
              </a:bgClr>
            </a:patt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396777" name="AutoShape 41"/>
          <p:cNvCxnSpPr>
            <a:cxnSpLocks noChangeShapeType="1"/>
            <a:stCxn id="1396770" idx="3"/>
            <a:endCxn id="1396775" idx="1"/>
          </p:cNvCxnSpPr>
          <p:nvPr/>
        </p:nvCxnSpPr>
        <p:spPr bwMode="auto">
          <a:xfrm>
            <a:off x="10824550" y="6217570"/>
            <a:ext cx="361950" cy="18256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78" name="Rectangle 42"/>
          <p:cNvSpPr>
            <a:spLocks noChangeArrowheads="1"/>
          </p:cNvSpPr>
          <p:nvPr/>
        </p:nvSpPr>
        <p:spPr bwMode="auto">
          <a:xfrm>
            <a:off x="4604352" y="4566571"/>
            <a:ext cx="655638"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a:solidFill>
                  <a:schemeClr val="tx1"/>
                </a:solidFill>
              </a:rPr>
              <a:t>TDL</a:t>
            </a:r>
          </a:p>
        </p:txBody>
      </p:sp>
      <p:sp>
        <p:nvSpPr>
          <p:cNvPr id="1396779" name="Rectangle 43"/>
          <p:cNvSpPr>
            <a:spLocks noChangeArrowheads="1"/>
          </p:cNvSpPr>
          <p:nvPr/>
        </p:nvSpPr>
        <p:spPr bwMode="auto">
          <a:xfrm>
            <a:off x="6985080" y="3956971"/>
            <a:ext cx="1715017"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a:solidFill>
                  <a:schemeClr val="tx1"/>
                </a:solidFill>
              </a:rPr>
              <a:t>TENA Modeling</a:t>
            </a:r>
            <a:br>
              <a:rPr lang="en-US" sz="1600" dirty="0">
                <a:solidFill>
                  <a:schemeClr val="tx1"/>
                </a:solidFill>
              </a:rPr>
            </a:br>
            <a:r>
              <a:rPr lang="en-US" sz="1600" dirty="0">
                <a:solidFill>
                  <a:schemeClr val="tx1"/>
                </a:solidFill>
              </a:rPr>
              <a:t>Language</a:t>
            </a:r>
          </a:p>
        </p:txBody>
      </p:sp>
      <p:cxnSp>
        <p:nvCxnSpPr>
          <p:cNvPr id="1396780" name="AutoShape 44"/>
          <p:cNvCxnSpPr>
            <a:cxnSpLocks noChangeShapeType="1"/>
            <a:stCxn id="1396779" idx="2"/>
            <a:endCxn id="1396785" idx="0"/>
          </p:cNvCxnSpPr>
          <p:nvPr/>
        </p:nvCxnSpPr>
        <p:spPr bwMode="auto">
          <a:xfrm flipH="1">
            <a:off x="7718932" y="4544346"/>
            <a:ext cx="123657" cy="27667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1" name="AutoShape 45"/>
          <p:cNvCxnSpPr>
            <a:cxnSpLocks noChangeShapeType="1"/>
            <a:stCxn id="1396785" idx="3"/>
            <a:endCxn id="1396753" idx="1"/>
          </p:cNvCxnSpPr>
          <p:nvPr/>
        </p:nvCxnSpPr>
        <p:spPr bwMode="auto">
          <a:xfrm flipV="1">
            <a:off x="8729375" y="4459752"/>
            <a:ext cx="359042" cy="69226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2" name="AutoShape 46"/>
          <p:cNvCxnSpPr>
            <a:cxnSpLocks noChangeShapeType="1"/>
            <a:endCxn id="1396749" idx="1"/>
          </p:cNvCxnSpPr>
          <p:nvPr/>
        </p:nvCxnSpPr>
        <p:spPr bwMode="auto">
          <a:xfrm flipV="1">
            <a:off x="8742070" y="4965200"/>
            <a:ext cx="898644" cy="20224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3" name="AutoShape 47"/>
          <p:cNvCxnSpPr>
            <a:cxnSpLocks noChangeShapeType="1"/>
            <a:endCxn id="1396745" idx="1"/>
          </p:cNvCxnSpPr>
          <p:nvPr/>
        </p:nvCxnSpPr>
        <p:spPr bwMode="auto">
          <a:xfrm>
            <a:off x="8742070" y="5167441"/>
            <a:ext cx="1288732" cy="31557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4" name="AutoShape 48"/>
          <p:cNvCxnSpPr>
            <a:cxnSpLocks noChangeShapeType="1"/>
            <a:endCxn id="1396771" idx="1"/>
          </p:cNvCxnSpPr>
          <p:nvPr/>
        </p:nvCxnSpPr>
        <p:spPr bwMode="auto">
          <a:xfrm>
            <a:off x="8742070" y="5167441"/>
            <a:ext cx="1144268" cy="9766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85" name="Rectangle 49"/>
          <p:cNvSpPr>
            <a:spLocks noChangeArrowheads="1"/>
          </p:cNvSpPr>
          <p:nvPr/>
        </p:nvSpPr>
        <p:spPr bwMode="auto">
          <a:xfrm>
            <a:off x="6708488" y="4821023"/>
            <a:ext cx="2020887" cy="661987"/>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dirty="0" err="1">
                <a:solidFill>
                  <a:schemeClr val="tx1"/>
                </a:solidFill>
              </a:rPr>
              <a:t>tena.omc.backend</a:t>
            </a:r>
            <a:r>
              <a:rPr lang="en-US" sz="1600" dirty="0">
                <a:solidFill>
                  <a:schemeClr val="tx1"/>
                </a:solidFill>
              </a:rPr>
              <a:t>.</a:t>
            </a:r>
            <a:br>
              <a:rPr lang="en-US" sz="1600" dirty="0">
                <a:solidFill>
                  <a:schemeClr val="tx1"/>
                </a:solidFill>
              </a:rPr>
            </a:br>
            <a:r>
              <a:rPr lang="en-US" sz="1600" dirty="0" err="1">
                <a:solidFill>
                  <a:schemeClr val="tx1"/>
                </a:solidFill>
              </a:rPr>
              <a:t>DataModel</a:t>
            </a:r>
            <a:endParaRPr lang="en-US" sz="1600" dirty="0">
              <a:solidFill>
                <a:schemeClr val="tx1"/>
              </a:solidFill>
            </a:endParaRPr>
          </a:p>
        </p:txBody>
      </p:sp>
      <p:sp>
        <p:nvSpPr>
          <p:cNvPr id="1396786" name="Text Box 50"/>
          <p:cNvSpPr txBox="1">
            <a:spLocks noChangeArrowheads="1"/>
          </p:cNvSpPr>
          <p:nvPr/>
        </p:nvSpPr>
        <p:spPr bwMode="auto">
          <a:xfrm>
            <a:off x="9045140" y="3619585"/>
            <a:ext cx="2646186" cy="3381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40000"/>
              </a:spcBef>
            </a:pPr>
            <a:r>
              <a:rPr lang="en-US" sz="1600" dirty="0">
                <a:latin typeface="Arial" charset="0"/>
              </a:rPr>
              <a:t>Code Generation Plugins</a:t>
            </a:r>
          </a:p>
        </p:txBody>
      </p:sp>
      <p:cxnSp>
        <p:nvCxnSpPr>
          <p:cNvPr id="1396788" name="AutoShape 52"/>
          <p:cNvCxnSpPr>
            <a:cxnSpLocks noChangeShapeType="1"/>
            <a:stCxn id="1396778" idx="3"/>
            <a:endCxn id="1396797" idx="1"/>
          </p:cNvCxnSpPr>
          <p:nvPr/>
        </p:nvCxnSpPr>
        <p:spPr bwMode="auto">
          <a:xfrm flipV="1">
            <a:off x="5259990" y="4250659"/>
            <a:ext cx="582614"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96789" name="AutoShape 53"/>
          <p:cNvCxnSpPr>
            <a:cxnSpLocks noChangeShapeType="1"/>
            <a:stCxn id="1396790" idx="3"/>
            <a:endCxn id="1396778" idx="0"/>
          </p:cNvCxnSpPr>
          <p:nvPr/>
        </p:nvCxnSpPr>
        <p:spPr bwMode="auto">
          <a:xfrm>
            <a:off x="3810605" y="3885533"/>
            <a:ext cx="1122363" cy="6810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90" name="Rectangle 54"/>
          <p:cNvSpPr>
            <a:spLocks noChangeArrowheads="1"/>
          </p:cNvSpPr>
          <p:nvPr/>
        </p:nvSpPr>
        <p:spPr bwMode="auto">
          <a:xfrm>
            <a:off x="2365979" y="3474372"/>
            <a:ext cx="1444625" cy="822325"/>
          </a:xfrm>
          <a:prstGeom prst="rect">
            <a:avLst/>
          </a:prstGeom>
          <a:noFill/>
          <a:ln>
            <a:noFill/>
          </a:ln>
          <a:effectLst>
            <a:outerShdw blurRad="63500" dist="17961" dir="2700000" algn="ctr" rotWithShape="0">
              <a:schemeClr val="bg1">
                <a:alpha val="50000"/>
              </a:schemeClr>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6653" tIns="48326" rIns="96653" bIns="48326" anchor="ctr"/>
          <a:lstStyle/>
          <a:p>
            <a:pPr defTabSz="966702"/>
            <a:r>
              <a:rPr lang="en-US">
                <a:solidFill>
                  <a:schemeClr val="tx1"/>
                </a:solidFill>
              </a:rPr>
              <a:t>MagicDraw</a:t>
            </a:r>
            <a:br>
              <a:rPr lang="en-US">
                <a:solidFill>
                  <a:schemeClr val="tx1"/>
                </a:solidFill>
              </a:rPr>
            </a:br>
            <a:r>
              <a:rPr lang="en-US">
                <a:solidFill>
                  <a:schemeClr val="tx1"/>
                </a:solidFill>
              </a:rPr>
              <a:t>with TDL</a:t>
            </a:r>
            <a:br>
              <a:rPr lang="en-US">
                <a:solidFill>
                  <a:schemeClr val="tx1"/>
                </a:solidFill>
              </a:rPr>
            </a:br>
            <a:r>
              <a:rPr lang="en-US">
                <a:solidFill>
                  <a:schemeClr val="tx1"/>
                </a:solidFill>
              </a:rPr>
              <a:t>plugin</a:t>
            </a:r>
          </a:p>
        </p:txBody>
      </p:sp>
      <p:sp>
        <p:nvSpPr>
          <p:cNvPr id="1396794" name="Rectangle 58"/>
          <p:cNvSpPr>
            <a:spLocks noChangeArrowheads="1"/>
          </p:cNvSpPr>
          <p:nvPr/>
        </p:nvSpPr>
        <p:spPr bwMode="auto">
          <a:xfrm>
            <a:off x="2308829" y="5253959"/>
            <a:ext cx="1444625" cy="8223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a:solidFill>
                  <a:schemeClr val="tx1"/>
                </a:solidFill>
              </a:rPr>
              <a:t>Text Editor</a:t>
            </a:r>
          </a:p>
        </p:txBody>
      </p:sp>
      <p:cxnSp>
        <p:nvCxnSpPr>
          <p:cNvPr id="1396795" name="AutoShape 59"/>
          <p:cNvCxnSpPr>
            <a:cxnSpLocks noChangeShapeType="1"/>
            <a:stCxn id="1396794" idx="3"/>
            <a:endCxn id="1396778" idx="2"/>
          </p:cNvCxnSpPr>
          <p:nvPr/>
        </p:nvCxnSpPr>
        <p:spPr bwMode="auto">
          <a:xfrm flipV="1">
            <a:off x="3753454" y="5153947"/>
            <a:ext cx="1179513" cy="5111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96796" name="Text Box 60"/>
          <p:cNvSpPr txBox="1">
            <a:spLocks noChangeArrowheads="1"/>
          </p:cNvSpPr>
          <p:nvPr/>
        </p:nvSpPr>
        <p:spPr bwMode="auto">
          <a:xfrm rot="16200000">
            <a:off x="4124825" y="4477416"/>
            <a:ext cx="2906886" cy="290849"/>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r>
              <a:rPr lang="en-US" sz="1800" dirty="0"/>
              <a:t>Repository Web Front End</a:t>
            </a:r>
          </a:p>
        </p:txBody>
      </p:sp>
      <p:sp>
        <p:nvSpPr>
          <p:cNvPr id="1396797" name="Rectangle 61"/>
          <p:cNvSpPr>
            <a:spLocks noChangeArrowheads="1"/>
          </p:cNvSpPr>
          <p:nvPr/>
        </p:nvSpPr>
        <p:spPr bwMode="auto">
          <a:xfrm>
            <a:off x="5842604" y="3956971"/>
            <a:ext cx="833241" cy="5873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653" tIns="48326" rIns="96653" bIns="48326" anchor="ctr"/>
          <a:lstStyle/>
          <a:p>
            <a:pPr defTabSz="966702"/>
            <a:r>
              <a:rPr lang="en-US" sz="1600">
                <a:solidFill>
                  <a:schemeClr val="tx1"/>
                </a:solidFill>
              </a:rPr>
              <a:t>Parser</a:t>
            </a:r>
          </a:p>
        </p:txBody>
      </p:sp>
      <p:cxnSp>
        <p:nvCxnSpPr>
          <p:cNvPr id="1396799" name="AutoShape 63"/>
          <p:cNvCxnSpPr>
            <a:cxnSpLocks noChangeShapeType="1"/>
            <a:stCxn id="1396797" idx="3"/>
            <a:endCxn id="1396779" idx="1"/>
          </p:cNvCxnSpPr>
          <p:nvPr/>
        </p:nvCxnSpPr>
        <p:spPr bwMode="auto">
          <a:xfrm>
            <a:off x="6675845" y="4250659"/>
            <a:ext cx="30923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title"/>
          </p:nvPr>
        </p:nvSpPr>
        <p:spPr/>
        <p:txBody>
          <a:bodyPr/>
          <a:lstStyle/>
          <a:p>
            <a:r>
              <a:rPr lang="en-US" dirty="0"/>
              <a:t>TENA Repository</a:t>
            </a:r>
          </a:p>
        </p:txBody>
      </p:sp>
      <p:sp>
        <p:nvSpPr>
          <p:cNvPr id="1444867" name="Rectangle 3"/>
          <p:cNvSpPr>
            <a:spLocks noGrp="1" noChangeArrowheads="1"/>
          </p:cNvSpPr>
          <p:nvPr>
            <p:ph idx="1"/>
          </p:nvPr>
        </p:nvSpPr>
        <p:spPr/>
        <p:txBody>
          <a:bodyPr/>
          <a:lstStyle/>
          <a:p>
            <a:pPr>
              <a:lnSpc>
                <a:spcPct val="100000"/>
              </a:lnSpc>
            </a:pPr>
            <a:r>
              <a:rPr lang="en-US" dirty="0">
                <a:solidFill>
                  <a:srgbClr val="000000"/>
                </a:solidFill>
              </a:rPr>
              <a:t>Purpose: </a:t>
            </a:r>
            <a:r>
              <a:rPr lang="en-US" dirty="0"/>
              <a:t>to contain all the information relevant to</a:t>
            </a:r>
            <a:br>
              <a:rPr lang="en-US" dirty="0"/>
            </a:br>
            <a:r>
              <a:rPr lang="en-US" dirty="0"/>
              <a:t>TENA that is not specific to a given logical range</a:t>
            </a:r>
          </a:p>
          <a:p>
            <a:r>
              <a:rPr lang="en-US" dirty="0"/>
              <a:t>Current Repository Contents:</a:t>
            </a:r>
          </a:p>
          <a:p>
            <a:pPr lvl="1"/>
            <a:r>
              <a:rPr lang="en-US" dirty="0"/>
              <a:t>All TENA Object Models, both standard and user-designed</a:t>
            </a:r>
          </a:p>
          <a:p>
            <a:pPr lvl="1"/>
            <a:r>
              <a:rPr lang="en-US" dirty="0"/>
              <a:t>All TENA software (middleware, helpdesk cases, tools, gateways, reusable applications, and reusable components)</a:t>
            </a:r>
          </a:p>
          <a:p>
            <a:pPr lvl="1"/>
            <a:r>
              <a:rPr lang="en-US" dirty="0"/>
              <a:t>All TENA documentation</a:t>
            </a:r>
          </a:p>
          <a:p>
            <a:pPr lvl="1"/>
            <a:r>
              <a:rPr lang="en-US" dirty="0"/>
              <a:t>Lessons learned from previous uses of TENA</a:t>
            </a:r>
          </a:p>
          <a:p>
            <a:pPr lvl="1"/>
            <a:r>
              <a:rPr lang="en-US" dirty="0"/>
              <a:t>Provide an easy-to-use secure interface to all of this information</a:t>
            </a:r>
          </a:p>
          <a:p>
            <a:r>
              <a:rPr lang="en-US" dirty="0"/>
              <a:t>The Repository is a collection of technologies based around a wiki-like front end</a:t>
            </a:r>
          </a:p>
        </p:txBody>
      </p:sp>
      <p:sp>
        <p:nvSpPr>
          <p:cNvPr id="1444869" name="AutoShape 5"/>
          <p:cNvSpPr>
            <a:spLocks noChangeArrowheads="1"/>
          </p:cNvSpPr>
          <p:nvPr/>
        </p:nvSpPr>
        <p:spPr bwMode="auto">
          <a:xfrm rot="5400000">
            <a:off x="10329376"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1444870" name="AutoShape 6"/>
          <p:cNvSpPr>
            <a:spLocks noChangeAspect="1" noChangeArrowheads="1"/>
          </p:cNvSpPr>
          <p:nvPr/>
        </p:nvSpPr>
        <p:spPr bwMode="auto">
          <a:xfrm>
            <a:off x="12009744"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444871" name="Rectangle 7"/>
          <p:cNvSpPr>
            <a:spLocks noChangeArrowheads="1"/>
          </p:cNvSpPr>
          <p:nvPr/>
        </p:nvSpPr>
        <p:spPr bwMode="auto">
          <a:xfrm>
            <a:off x="8202918"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444872" name="Text Box 8"/>
          <p:cNvSpPr txBox="1">
            <a:spLocks noChangeArrowheads="1"/>
          </p:cNvSpPr>
          <p:nvPr/>
        </p:nvSpPr>
        <p:spPr bwMode="auto">
          <a:xfrm>
            <a:off x="9039532"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444868" name="AutoShape 4"/>
          <p:cNvSpPr>
            <a:spLocks noChangeAspect="1" noChangeArrowheads="1"/>
          </p:cNvSpPr>
          <p:nvPr/>
        </p:nvSpPr>
        <p:spPr bwMode="auto">
          <a:xfrm>
            <a:off x="8229907" y="1658938"/>
            <a:ext cx="685800" cy="595312"/>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33" name="Rectangle 9"/>
          <p:cNvSpPr>
            <a:spLocks noGrp="1" noChangeArrowheads="1"/>
          </p:cNvSpPr>
          <p:nvPr>
            <p:ph type="title"/>
          </p:nvPr>
        </p:nvSpPr>
        <p:spPr/>
        <p:txBody>
          <a:bodyPr/>
          <a:lstStyle/>
          <a:p>
            <a:r>
              <a:rPr lang="en-US" dirty="0"/>
              <a:t>TENA Middleware</a:t>
            </a:r>
            <a:br>
              <a:rPr lang="en-US" dirty="0"/>
            </a:br>
            <a:r>
              <a:rPr lang="en-US" dirty="0"/>
              <a:t>Purpose and Requirements</a:t>
            </a:r>
          </a:p>
        </p:txBody>
      </p:sp>
      <p:sp>
        <p:nvSpPr>
          <p:cNvPr id="1076234" name="Rectangle 10"/>
          <p:cNvSpPr>
            <a:spLocks noGrp="1" noChangeArrowheads="1"/>
          </p:cNvSpPr>
          <p:nvPr>
            <p:ph idx="1"/>
          </p:nvPr>
        </p:nvSpPr>
        <p:spPr/>
        <p:txBody>
          <a:bodyPr/>
          <a:lstStyle/>
          <a:p>
            <a:pPr>
              <a:lnSpc>
                <a:spcPct val="100000"/>
              </a:lnSpc>
            </a:pPr>
            <a:r>
              <a:rPr lang="en-US" dirty="0">
                <a:solidFill>
                  <a:srgbClr val="000000"/>
                </a:solidFill>
              </a:rPr>
              <a:t>Purpose: </a:t>
            </a:r>
            <a:r>
              <a:rPr lang="en-US" dirty="0">
                <a:solidFill>
                  <a:srgbClr val="FA0000"/>
                </a:solidFill>
              </a:rPr>
              <a:t>high-performance, real-time, low-latency</a:t>
            </a:r>
            <a:br>
              <a:rPr lang="en-US" dirty="0"/>
            </a:br>
            <a:r>
              <a:rPr lang="en-US" dirty="0"/>
              <a:t>communication infrastructure used by range</a:t>
            </a:r>
            <a:br>
              <a:rPr lang="en-US" dirty="0"/>
            </a:br>
            <a:r>
              <a:rPr lang="en-US" dirty="0"/>
              <a:t>resource applications and tools during execution </a:t>
            </a:r>
          </a:p>
          <a:p>
            <a:pPr>
              <a:lnSpc>
                <a:spcPct val="100000"/>
              </a:lnSpc>
            </a:pPr>
            <a:r>
              <a:rPr lang="en-US" dirty="0"/>
              <a:t>Requirements:</a:t>
            </a:r>
          </a:p>
          <a:p>
            <a:pPr lvl="1">
              <a:lnSpc>
                <a:spcPct val="100000"/>
              </a:lnSpc>
            </a:pPr>
            <a:r>
              <a:rPr lang="en-US" dirty="0"/>
              <a:t>Support programming in C++, Java, </a:t>
            </a:r>
            <a:r>
              <a:rPr lang="en-US" dirty="0" err="1"/>
              <a:t>.Net</a:t>
            </a:r>
            <a:endParaRPr lang="en-US" dirty="0"/>
          </a:p>
          <a:p>
            <a:pPr lvl="1">
              <a:lnSpc>
                <a:spcPct val="100000"/>
              </a:lnSpc>
            </a:pPr>
            <a:r>
              <a:rPr lang="en-US" dirty="0"/>
              <a:t>Fully support TENA Meta-Model</a:t>
            </a:r>
          </a:p>
          <a:p>
            <a:pPr lvl="1">
              <a:lnSpc>
                <a:spcPct val="100000"/>
              </a:lnSpc>
            </a:pPr>
            <a:r>
              <a:rPr lang="en-US" dirty="0"/>
              <a:t>Be easy to use and highly reliable</a:t>
            </a:r>
          </a:p>
          <a:p>
            <a:pPr lvl="1">
              <a:lnSpc>
                <a:spcPct val="100000"/>
              </a:lnSpc>
            </a:pPr>
            <a:r>
              <a:rPr lang="en-US" dirty="0"/>
              <a:t>Many varied communication strategies and media</a:t>
            </a:r>
          </a:p>
          <a:p>
            <a:pPr lvl="2">
              <a:lnSpc>
                <a:spcPct val="100000"/>
              </a:lnSpc>
            </a:pPr>
            <a:r>
              <a:rPr lang="en-US" dirty="0"/>
              <a:t>Including management of quality-of-service</a:t>
            </a:r>
          </a:p>
          <a:p>
            <a:pPr lvl="2">
              <a:lnSpc>
                <a:spcPct val="100000"/>
              </a:lnSpc>
            </a:pPr>
            <a:r>
              <a:rPr lang="en-US" dirty="0"/>
              <a:t>Including object-level security services</a:t>
            </a:r>
          </a:p>
          <a:p>
            <a:pPr lvl="1">
              <a:lnSpc>
                <a:spcPct val="100000"/>
              </a:lnSpc>
            </a:pPr>
            <a:r>
              <a:rPr lang="en-US" dirty="0"/>
              <a:t>Be high-performance, including</a:t>
            </a:r>
          </a:p>
          <a:p>
            <a:pPr lvl="2">
              <a:lnSpc>
                <a:spcPct val="100000"/>
              </a:lnSpc>
            </a:pPr>
            <a:r>
              <a:rPr lang="en-US" dirty="0"/>
              <a:t>Support multiple information filtering strategies</a:t>
            </a:r>
          </a:p>
          <a:p>
            <a:pPr lvl="2">
              <a:lnSpc>
                <a:spcPct val="100000"/>
              </a:lnSpc>
            </a:pPr>
            <a:r>
              <a:rPr lang="en-US" dirty="0"/>
              <a:t>Support user-defined filtering criteria</a:t>
            </a:r>
          </a:p>
          <a:p>
            <a:pPr lvl="1">
              <a:lnSpc>
                <a:spcPct val="100000"/>
              </a:lnSpc>
            </a:pPr>
            <a:r>
              <a:rPr lang="en-US" dirty="0"/>
              <a:t>Support a wide variety of range-relevant platforms (HW/OS/compiler)</a:t>
            </a:r>
          </a:p>
          <a:p>
            <a:pPr lvl="1">
              <a:lnSpc>
                <a:spcPct val="100000"/>
              </a:lnSpc>
            </a:pPr>
            <a:r>
              <a:rPr lang="en-US" dirty="0"/>
              <a:t>Be technology neutral</a:t>
            </a:r>
          </a:p>
        </p:txBody>
      </p:sp>
      <p:sp>
        <p:nvSpPr>
          <p:cNvPr id="1076228" name="AutoShape 4"/>
          <p:cNvSpPr>
            <a:spLocks noChangeArrowheads="1"/>
          </p:cNvSpPr>
          <p:nvPr/>
        </p:nvSpPr>
        <p:spPr bwMode="auto">
          <a:xfrm rot="5400000">
            <a:off x="10337680" y="383383"/>
            <a:ext cx="279401" cy="3208337"/>
          </a:xfrm>
          <a:prstGeom prst="can">
            <a:avLst>
              <a:gd name="adj" fmla="val 38383"/>
            </a:avLst>
          </a:prstGeom>
          <a:solidFill>
            <a:srgbClr val="A50021"/>
          </a:solidFill>
          <a:ln w="9525">
            <a:solidFill>
              <a:schemeClr val="tx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2100" b="0">
                <a:solidFill>
                  <a:schemeClr val="bg1"/>
                </a:solidFill>
                <a:latin typeface="Times New Roman" charset="0"/>
              </a:rPr>
              <a:t>TENA Middleware</a:t>
            </a:r>
          </a:p>
        </p:txBody>
      </p:sp>
      <p:sp>
        <p:nvSpPr>
          <p:cNvPr id="1076229" name="AutoShape 5"/>
          <p:cNvSpPr>
            <a:spLocks noChangeAspect="1" noChangeArrowheads="1"/>
          </p:cNvSpPr>
          <p:nvPr/>
        </p:nvSpPr>
        <p:spPr bwMode="auto">
          <a:xfrm>
            <a:off x="12018048" y="1673226"/>
            <a:ext cx="687388" cy="592138"/>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1076230" name="Rectangle 6"/>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1076231" name="Text Box 7"/>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1076232" name="AutoShape 8"/>
          <p:cNvSpPr>
            <a:spLocks noChangeAspect="1" noChangeArrowheads="1"/>
          </p:cNvSpPr>
          <p:nvPr/>
        </p:nvSpPr>
        <p:spPr bwMode="auto">
          <a:xfrm>
            <a:off x="8238211" y="1658938"/>
            <a:ext cx="685800" cy="595312"/>
          </a:xfrm>
          <a:prstGeom prst="can">
            <a:avLst>
              <a:gd name="adj" fmla="val 25000"/>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64176"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244F-7443-7A4F-8AF1-F3175983DAFA}"/>
              </a:ext>
            </a:extLst>
          </p:cNvPr>
          <p:cNvSpPr>
            <a:spLocks noGrp="1"/>
          </p:cNvSpPr>
          <p:nvPr>
            <p:ph type="title"/>
          </p:nvPr>
        </p:nvSpPr>
        <p:spPr/>
        <p:txBody>
          <a:bodyPr/>
          <a:lstStyle/>
          <a:p>
            <a:r>
              <a:rPr lang="en-US" sz="3200" dirty="0"/>
              <a:t>Middleware 6.0.8</a:t>
            </a:r>
            <a:br>
              <a:rPr lang="en-US" sz="3200" dirty="0"/>
            </a:br>
            <a:r>
              <a:rPr lang="en-US" sz="3200" dirty="0"/>
              <a:t>Computer Platform Support</a:t>
            </a:r>
          </a:p>
        </p:txBody>
      </p:sp>
      <p:sp>
        <p:nvSpPr>
          <p:cNvPr id="5" name="Content Placeholder 4">
            <a:extLst>
              <a:ext uri="{FF2B5EF4-FFF2-40B4-BE49-F238E27FC236}">
                <a16:creationId xmlns:a16="http://schemas.microsoft.com/office/drawing/2014/main" id="{0230D6E4-1EE5-804B-8D64-744A7230D218}"/>
              </a:ext>
            </a:extLst>
          </p:cNvPr>
          <p:cNvSpPr>
            <a:spLocks noGrp="1"/>
          </p:cNvSpPr>
          <p:nvPr>
            <p:ph sz="half" idx="1"/>
          </p:nvPr>
        </p:nvSpPr>
        <p:spPr/>
        <p:txBody>
          <a:bodyPr>
            <a:normAutofit/>
          </a:bodyPr>
          <a:lstStyle/>
          <a:p>
            <a:r>
              <a:rPr lang="en-US" dirty="0"/>
              <a:t>Linux</a:t>
            </a:r>
          </a:p>
          <a:p>
            <a:pPr lvl="1"/>
            <a:r>
              <a:rPr lang="en-US" dirty="0"/>
              <a:t>Red Hat Enterprise Linux 8.3*</a:t>
            </a:r>
          </a:p>
          <a:p>
            <a:pPr lvl="1"/>
            <a:r>
              <a:rPr lang="en-US" dirty="0"/>
              <a:t>Red Hat Enterprise Linux 7.9</a:t>
            </a:r>
          </a:p>
          <a:p>
            <a:pPr lvl="1"/>
            <a:r>
              <a:rPr lang="en-US" dirty="0"/>
              <a:t>Red Hat Enterprise Linux 6</a:t>
            </a:r>
          </a:p>
          <a:p>
            <a:pPr lvl="1"/>
            <a:r>
              <a:rPr lang="en-US" dirty="0"/>
              <a:t>Centos 7.9.2009</a:t>
            </a:r>
          </a:p>
          <a:p>
            <a:pPr lvl="1"/>
            <a:r>
              <a:rPr lang="en-US" dirty="0"/>
              <a:t>Centos 6</a:t>
            </a:r>
          </a:p>
          <a:p>
            <a:pPr lvl="1"/>
            <a:r>
              <a:rPr lang="en-US" dirty="0"/>
              <a:t>Ubuntu 20.04.01</a:t>
            </a:r>
          </a:p>
          <a:p>
            <a:r>
              <a:rPr lang="en-US" dirty="0"/>
              <a:t>macOS</a:t>
            </a:r>
          </a:p>
          <a:p>
            <a:pPr lvl="1"/>
            <a:r>
              <a:rPr lang="en-US" dirty="0"/>
              <a:t>11 Big Sur*</a:t>
            </a:r>
          </a:p>
          <a:p>
            <a:r>
              <a:rPr lang="en-US" dirty="0"/>
              <a:t>Windows</a:t>
            </a:r>
          </a:p>
          <a:p>
            <a:pPr lvl="1"/>
            <a:r>
              <a:rPr lang="en-US" dirty="0"/>
              <a:t>Windows Server 2019 LTSC*</a:t>
            </a:r>
          </a:p>
          <a:p>
            <a:pPr lvl="1"/>
            <a:r>
              <a:rPr lang="en-US" dirty="0"/>
              <a:t>Windows Server 2016</a:t>
            </a:r>
          </a:p>
          <a:p>
            <a:pPr lvl="1"/>
            <a:r>
              <a:rPr lang="en-US" dirty="0"/>
              <a:t>Windows 10</a:t>
            </a:r>
          </a:p>
        </p:txBody>
      </p:sp>
      <p:sp>
        <p:nvSpPr>
          <p:cNvPr id="6" name="Content Placeholder 5">
            <a:extLst>
              <a:ext uri="{FF2B5EF4-FFF2-40B4-BE49-F238E27FC236}">
                <a16:creationId xmlns:a16="http://schemas.microsoft.com/office/drawing/2014/main" id="{DD23FA41-B540-9F48-8B9D-299A4290EAB3}"/>
              </a:ext>
            </a:extLst>
          </p:cNvPr>
          <p:cNvSpPr>
            <a:spLocks noGrp="1"/>
          </p:cNvSpPr>
          <p:nvPr>
            <p:ph sz="half" idx="2"/>
          </p:nvPr>
        </p:nvSpPr>
        <p:spPr/>
        <p:txBody>
          <a:bodyPr/>
          <a:lstStyle/>
          <a:p>
            <a:r>
              <a:rPr lang="en-US" dirty="0"/>
              <a:t>Compilers for 6.0.8</a:t>
            </a:r>
          </a:p>
          <a:p>
            <a:pPr lvl="1"/>
            <a:r>
              <a:rPr lang="en-US" dirty="0"/>
              <a:t>Linux GCC 10.2.1, 8.3.1, 9.3.0 (for Ubuntu)</a:t>
            </a:r>
          </a:p>
          <a:p>
            <a:pPr lvl="1"/>
            <a:r>
              <a:rPr lang="en-US" dirty="0"/>
              <a:t>Mac Clang 12.0.0</a:t>
            </a:r>
          </a:p>
          <a:p>
            <a:pPr lvl="1"/>
            <a:r>
              <a:rPr lang="en-US" dirty="0"/>
              <a:t>Windows Visual Studio 2019, 2017</a:t>
            </a:r>
          </a:p>
        </p:txBody>
      </p:sp>
    </p:spTree>
    <p:extLst>
      <p:ext uri="{BB962C8B-B14F-4D97-AF65-F5344CB8AC3E}">
        <p14:creationId xmlns:p14="http://schemas.microsoft.com/office/powerpoint/2010/main" val="143266860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nk1.png"/>
          <p:cNvPicPr>
            <a:picLocks noChangeAspect="1"/>
          </p:cNvPicPr>
          <p:nvPr/>
        </p:nvPicPr>
        <p:blipFill rotWithShape="1">
          <a:blip r:embed="rId2">
            <a:extLst>
              <a:ext uri="{28A0092B-C50C-407E-A947-70E740481C1C}">
                <a14:useLocalDpi xmlns:a14="http://schemas.microsoft.com/office/drawing/2010/main" val="0"/>
              </a:ext>
            </a:extLst>
          </a:blip>
          <a:srcRect r="62154" b="36924"/>
          <a:stretch/>
        </p:blipFill>
        <p:spPr>
          <a:xfrm>
            <a:off x="7518779" y="3078782"/>
            <a:ext cx="5267914" cy="3381725"/>
          </a:xfrm>
          <a:prstGeom prst="rect">
            <a:avLst/>
          </a:prstGeom>
        </p:spPr>
      </p:pic>
      <p:sp>
        <p:nvSpPr>
          <p:cNvPr id="3" name="Content Placeholder 2"/>
          <p:cNvSpPr>
            <a:spLocks noGrp="1"/>
          </p:cNvSpPr>
          <p:nvPr>
            <p:ph idx="1"/>
          </p:nvPr>
        </p:nvSpPr>
        <p:spPr/>
        <p:txBody>
          <a:bodyPr/>
          <a:lstStyle/>
          <a:p>
            <a:r>
              <a:rPr lang="en-US" dirty="0"/>
              <a:t>TDCS Collector</a:t>
            </a:r>
          </a:p>
          <a:p>
            <a:pPr lvl="1"/>
            <a:r>
              <a:rPr lang="en-US" dirty="0"/>
              <a:t>Application that is code generated based on particular</a:t>
            </a:r>
            <a:br>
              <a:rPr lang="en-US" dirty="0"/>
            </a:br>
            <a:r>
              <a:rPr lang="en-US" dirty="0"/>
              <a:t>object model(s) to subscribe to object/message types of</a:t>
            </a:r>
            <a:br>
              <a:rPr lang="en-US" dirty="0"/>
            </a:br>
            <a:r>
              <a:rPr lang="en-US" dirty="0"/>
              <a:t>interest and store in database</a:t>
            </a:r>
          </a:p>
          <a:p>
            <a:pPr lvl="1"/>
            <a:r>
              <a:rPr lang="en-US" dirty="0"/>
              <a:t>Supports SQLite files</a:t>
            </a:r>
          </a:p>
          <a:p>
            <a:r>
              <a:rPr lang="en-US" dirty="0"/>
              <a:t>Playback Tool</a:t>
            </a:r>
          </a:p>
          <a:p>
            <a:pPr lvl="1"/>
            <a:r>
              <a:rPr lang="en-US" dirty="0"/>
              <a:t>Code generated application that will read collected data</a:t>
            </a:r>
            <a:br>
              <a:rPr lang="en-US" dirty="0"/>
            </a:br>
            <a:r>
              <a:rPr lang="en-US" dirty="0"/>
              <a:t>and replay selected object/message types</a:t>
            </a:r>
          </a:p>
          <a:p>
            <a:pPr lvl="1"/>
            <a:r>
              <a:rPr lang="en-US" dirty="0"/>
              <a:t>Ability to replay certain time segments, and</a:t>
            </a:r>
            <a:br>
              <a:rPr lang="en-US" dirty="0"/>
            </a:br>
            <a:r>
              <a:rPr lang="en-US" dirty="0"/>
              <a:t>adjust faster/slower</a:t>
            </a:r>
          </a:p>
          <a:p>
            <a:r>
              <a:rPr lang="en-US" dirty="0"/>
              <a:t>DB Exporter</a:t>
            </a:r>
          </a:p>
          <a:p>
            <a:pPr lvl="1"/>
            <a:r>
              <a:rPr lang="en-US" dirty="0"/>
              <a:t>Provides ability to extract certain data (types, time range)</a:t>
            </a:r>
            <a:br>
              <a:rPr lang="en-US" dirty="0"/>
            </a:br>
            <a:r>
              <a:rPr lang="en-US" dirty="0"/>
              <a:t>and put into format that is compatible with Microsoft Excel</a:t>
            </a:r>
          </a:p>
          <a:p>
            <a:r>
              <a:rPr lang="en-US" dirty="0"/>
              <a:t>Post-Event Metrics Analyzer (PEMA)</a:t>
            </a:r>
          </a:p>
          <a:p>
            <a:pPr lvl="1"/>
            <a:r>
              <a:rPr lang="en-US" dirty="0"/>
              <a:t>GUI tool used to analyze data associated with a</a:t>
            </a:r>
            <a:br>
              <a:rPr lang="en-US" dirty="0"/>
            </a:br>
            <a:r>
              <a:rPr lang="en-US" dirty="0"/>
              <a:t>TENA-based event</a:t>
            </a:r>
          </a:p>
        </p:txBody>
      </p:sp>
      <p:sp>
        <p:nvSpPr>
          <p:cNvPr id="2" name="Title 1"/>
          <p:cNvSpPr>
            <a:spLocks noGrp="1"/>
          </p:cNvSpPr>
          <p:nvPr>
            <p:ph type="title"/>
          </p:nvPr>
        </p:nvSpPr>
        <p:spPr/>
        <p:txBody>
          <a:bodyPr/>
          <a:lstStyle/>
          <a:p>
            <a:r>
              <a:rPr lang="en-US" dirty="0"/>
              <a:t>TENA Data Collection System</a:t>
            </a:r>
            <a:br>
              <a:rPr lang="en-US" dirty="0"/>
            </a:br>
            <a:r>
              <a:rPr lang="en-US" dirty="0"/>
              <a:t>Purpose and Requirements</a:t>
            </a:r>
          </a:p>
        </p:txBody>
      </p:sp>
      <p:sp>
        <p:nvSpPr>
          <p:cNvPr id="4" name="AutoShape 5"/>
          <p:cNvSpPr>
            <a:spLocks noChangeArrowheads="1"/>
          </p:cNvSpPr>
          <p:nvPr/>
        </p:nvSpPr>
        <p:spPr bwMode="auto">
          <a:xfrm rot="5400000">
            <a:off x="10337680" y="383383"/>
            <a:ext cx="279401" cy="3208337"/>
          </a:xfrm>
          <a:prstGeom prst="can">
            <a:avLst>
              <a:gd name="adj" fmla="val 38383"/>
            </a:avLst>
          </a:prstGeom>
          <a:solidFill>
            <a:srgbClr val="C0C0C0"/>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vert="eaVert" wrap="none" lIns="96573" tIns="48286" rIns="96573" bIns="48286" anchor="ctr"/>
          <a:lstStyle/>
          <a:p>
            <a:pPr defTabSz="966702">
              <a:lnSpc>
                <a:spcPct val="100000"/>
              </a:lnSpc>
              <a:spcBef>
                <a:spcPct val="0"/>
              </a:spcBef>
            </a:pPr>
            <a:r>
              <a:rPr lang="en-US" sz="1700" b="0">
                <a:solidFill>
                  <a:schemeClr val="bg1"/>
                </a:solidFill>
                <a:latin typeface="Times New Roman" charset="0"/>
              </a:rPr>
              <a:t>TENA Middleware</a:t>
            </a:r>
          </a:p>
        </p:txBody>
      </p:sp>
      <p:sp>
        <p:nvSpPr>
          <p:cNvPr id="5" name="AutoShape 6"/>
          <p:cNvSpPr>
            <a:spLocks noChangeAspect="1" noChangeArrowheads="1"/>
          </p:cNvSpPr>
          <p:nvPr/>
        </p:nvSpPr>
        <p:spPr bwMode="auto">
          <a:xfrm>
            <a:off x="12018048" y="1673226"/>
            <a:ext cx="687388" cy="592138"/>
          </a:xfrm>
          <a:prstGeom prst="can">
            <a:avLst>
              <a:gd name="adj" fmla="val 25000"/>
            </a:avLst>
          </a:prstGeom>
          <a:solidFill>
            <a:srgbClr val="A50021"/>
          </a:solidFill>
          <a:ln>
            <a:noFill/>
          </a:ln>
          <a:effectLst/>
          <a:extLst>
            <a:ext uri="{91240B29-F687-4f45-9708-019B960494DF}">
              <a14:hiddenLine xmlns:a14="http://schemas.microsoft.com/office/drawing/2010/main" xmlns="" w="9525">
                <a:solidFill>
                  <a:schemeClr val="tx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EDMS</a:t>
            </a:r>
          </a:p>
        </p:txBody>
      </p:sp>
      <p:sp>
        <p:nvSpPr>
          <p:cNvPr id="6" name="Rectangle 7"/>
          <p:cNvSpPr>
            <a:spLocks noChangeArrowheads="1"/>
          </p:cNvSpPr>
          <p:nvPr/>
        </p:nvSpPr>
        <p:spPr bwMode="auto">
          <a:xfrm>
            <a:off x="8211222" y="1479550"/>
            <a:ext cx="4565650" cy="825500"/>
          </a:xfrm>
          <a:prstGeom prst="rect">
            <a:avLst/>
          </a:prstGeom>
          <a:noFill/>
          <a:ln w="12700" cap="rnd">
            <a:solidFill>
              <a:srgbClr val="C0C0C0"/>
            </a:solidFill>
            <a:prstDash val="sysDot"/>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6573" tIns="48286" rIns="96573" bIns="48286" anchor="ctr"/>
          <a:lstStyle/>
          <a:p>
            <a:pPr defTabSz="966702">
              <a:lnSpc>
                <a:spcPct val="100000"/>
              </a:lnSpc>
              <a:spcBef>
                <a:spcPct val="0"/>
              </a:spcBef>
            </a:pPr>
            <a:endParaRPr lang="en-US" sz="1700" b="0">
              <a:solidFill>
                <a:schemeClr val="tx1"/>
              </a:solidFill>
              <a:latin typeface="Times New Roman" charset="0"/>
            </a:endParaRPr>
          </a:p>
        </p:txBody>
      </p:sp>
      <p:sp>
        <p:nvSpPr>
          <p:cNvPr id="7" name="Text Box 8"/>
          <p:cNvSpPr txBox="1">
            <a:spLocks noChangeArrowheads="1"/>
          </p:cNvSpPr>
          <p:nvPr/>
        </p:nvSpPr>
        <p:spPr bwMode="auto">
          <a:xfrm>
            <a:off x="9047836" y="1427164"/>
            <a:ext cx="2209800" cy="276486"/>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66788">
              <a:spcBef>
                <a:spcPct val="0"/>
              </a:spcBef>
              <a:defRPr sz="2400">
                <a:solidFill>
                  <a:schemeClr val="tx1"/>
                </a:solidFill>
                <a:latin typeface="Times New Roman" charset="0"/>
                <a:ea typeface="ＭＳ Ｐゴシック" charset="0"/>
              </a:defRPr>
            </a:lvl1pPr>
            <a:lvl2pPr marL="482600" algn="l" defTabSz="966788">
              <a:spcBef>
                <a:spcPct val="0"/>
              </a:spcBef>
              <a:defRPr sz="2400">
                <a:solidFill>
                  <a:schemeClr val="tx1"/>
                </a:solidFill>
                <a:latin typeface="Times New Roman" charset="0"/>
                <a:ea typeface="ＭＳ Ｐゴシック" charset="0"/>
              </a:defRPr>
            </a:lvl2pPr>
            <a:lvl3pPr marL="966788" algn="l" defTabSz="966788">
              <a:spcBef>
                <a:spcPct val="0"/>
              </a:spcBef>
              <a:defRPr sz="2400">
                <a:solidFill>
                  <a:schemeClr val="tx1"/>
                </a:solidFill>
                <a:latin typeface="Times New Roman" charset="0"/>
                <a:ea typeface="ＭＳ Ｐゴシック" charset="0"/>
              </a:defRPr>
            </a:lvl3pPr>
            <a:lvl4pPr marL="1449388" algn="l" defTabSz="966788">
              <a:spcBef>
                <a:spcPct val="0"/>
              </a:spcBef>
              <a:defRPr sz="2400">
                <a:solidFill>
                  <a:schemeClr val="tx1"/>
                </a:solidFill>
                <a:latin typeface="Times New Roman" charset="0"/>
                <a:ea typeface="ＭＳ Ｐゴシック" charset="0"/>
              </a:defRPr>
            </a:lvl4pPr>
            <a:lvl5pPr marL="1933575" algn="l" defTabSz="966788">
              <a:spcBef>
                <a:spcPct val="0"/>
              </a:spcBef>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0000"/>
              </a:lnSpc>
            </a:pPr>
            <a:r>
              <a:rPr lang="en-US" sz="1100" b="0">
                <a:solidFill>
                  <a:srgbClr val="B2B2B2"/>
                </a:solidFill>
                <a:latin typeface="Arial Black" charset="0"/>
              </a:rPr>
              <a:t>TENA Common Infrastructure</a:t>
            </a:r>
          </a:p>
        </p:txBody>
      </p:sp>
      <p:sp>
        <p:nvSpPr>
          <p:cNvPr id="8" name="AutoShape 4"/>
          <p:cNvSpPr>
            <a:spLocks noChangeAspect="1" noChangeArrowheads="1"/>
          </p:cNvSpPr>
          <p:nvPr/>
        </p:nvSpPr>
        <p:spPr bwMode="auto">
          <a:xfrm>
            <a:off x="8238211" y="1658938"/>
            <a:ext cx="685800" cy="595312"/>
          </a:xfrm>
          <a:prstGeom prst="can">
            <a:avLst>
              <a:gd name="adj" fmla="val 25000"/>
            </a:avLst>
          </a:prstGeom>
          <a:solidFill>
            <a:schemeClr val="bg1">
              <a:lumMod val="75000"/>
            </a:schemeClr>
          </a:solidFill>
          <a:ln>
            <a:noFill/>
          </a:ln>
          <a:effectLst/>
        </p:spPr>
        <p:txBody>
          <a:bodyPr wrap="none" lIns="96573" tIns="144863" rIns="96573" bIns="48286" anchor="ctr"/>
          <a:lstStyle/>
          <a:p>
            <a:pPr defTabSz="966702">
              <a:lnSpc>
                <a:spcPct val="85000"/>
              </a:lnSpc>
              <a:spcBef>
                <a:spcPct val="0"/>
              </a:spcBef>
            </a:pPr>
            <a:r>
              <a:rPr lang="en-US" sz="1100">
                <a:solidFill>
                  <a:schemeClr val="bg1"/>
                </a:solidFill>
                <a:latin typeface="Times New Roman" charset="0"/>
              </a:rPr>
              <a:t>TENA</a:t>
            </a:r>
          </a:p>
          <a:p>
            <a:pPr defTabSz="966702">
              <a:lnSpc>
                <a:spcPct val="85000"/>
              </a:lnSpc>
              <a:spcBef>
                <a:spcPct val="0"/>
              </a:spcBef>
            </a:pPr>
            <a:r>
              <a:rPr lang="en-US" sz="1100">
                <a:solidFill>
                  <a:schemeClr val="bg1"/>
                </a:solidFill>
                <a:latin typeface="Times New Roman" charset="0"/>
              </a:rPr>
              <a:t>Repository</a:t>
            </a:r>
          </a:p>
        </p:txBody>
      </p:sp>
    </p:spTree>
    <p:extLst>
      <p:ext uri="{BB962C8B-B14F-4D97-AF65-F5344CB8AC3E}">
        <p14:creationId xmlns:p14="http://schemas.microsoft.com/office/powerpoint/2010/main" val="2624739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42F05-66A0-4CC8-95B7-10B30B2046B5}"/>
              </a:ext>
            </a:extLst>
          </p:cNvPr>
          <p:cNvSpPr>
            <a:spLocks noGrp="1"/>
          </p:cNvSpPr>
          <p:nvPr>
            <p:ph type="title"/>
          </p:nvPr>
        </p:nvSpPr>
        <p:spPr/>
        <p:txBody>
          <a:bodyPr/>
          <a:lstStyle/>
          <a:p>
            <a:r>
              <a:rPr lang="en-US" dirty="0"/>
              <a:t>Better Tools for Analysis</a:t>
            </a:r>
          </a:p>
        </p:txBody>
      </p:sp>
      <p:sp>
        <p:nvSpPr>
          <p:cNvPr id="3" name="Content Placeholder 2">
            <a:extLst>
              <a:ext uri="{FF2B5EF4-FFF2-40B4-BE49-F238E27FC236}">
                <a16:creationId xmlns:a16="http://schemas.microsoft.com/office/drawing/2014/main" id="{9DA12810-1B8E-4C7C-898E-E733C67F7B11}"/>
              </a:ext>
            </a:extLst>
          </p:cNvPr>
          <p:cNvSpPr>
            <a:spLocks noGrp="1"/>
          </p:cNvSpPr>
          <p:nvPr>
            <p:ph idx="1"/>
          </p:nvPr>
        </p:nvSpPr>
        <p:spPr>
          <a:xfrm>
            <a:off x="230079" y="1477965"/>
            <a:ext cx="12546793" cy="5475285"/>
          </a:xfrm>
        </p:spPr>
        <p:txBody>
          <a:bodyPr>
            <a:normAutofit/>
          </a:bodyPr>
          <a:lstStyle/>
          <a:p>
            <a:r>
              <a:rPr lang="en-US" dirty="0"/>
              <a:t>TRMC has been investing in better ways to manage and analyze large data sets</a:t>
            </a:r>
          </a:p>
          <a:p>
            <a:pPr lvl="1"/>
            <a:r>
              <a:rPr lang="en-US" dirty="0"/>
              <a:t>TRMC has developed CHEETAS* as the new knowledge management and big data analysis framework, based on Apache Hadoop ecosystem</a:t>
            </a:r>
          </a:p>
          <a:p>
            <a:pPr lvl="1"/>
            <a:r>
              <a:rPr lang="en-US" dirty="0"/>
              <a:t>CHEETAS also has custom tools developed for DoD specific needs</a:t>
            </a:r>
          </a:p>
          <a:p>
            <a:r>
              <a:rPr lang="en-US" dirty="0"/>
              <a:t>How do we leverage these tools for TENA data?</a:t>
            </a:r>
          </a:p>
          <a:p>
            <a:pPr lvl="1"/>
            <a:r>
              <a:rPr lang="en-US" dirty="0"/>
              <a:t>Processes to manage collections of TDCS files</a:t>
            </a:r>
          </a:p>
          <a:p>
            <a:pPr lvl="1"/>
            <a:r>
              <a:rPr lang="en-US" dirty="0"/>
              <a:t>Processes to convert TDCS files into better formats for big-data analysis (e.g. parquet)</a:t>
            </a:r>
          </a:p>
          <a:p>
            <a:pPr lvl="1"/>
            <a:r>
              <a:rPr lang="en-US" dirty="0"/>
              <a:t>Consideration of potential improvements and modification of how we currently collect TENA data</a:t>
            </a:r>
          </a:p>
          <a:p>
            <a:r>
              <a:rPr lang="en-US" dirty="0"/>
              <a:t>New capability – </a:t>
            </a:r>
            <a:r>
              <a:rPr lang="en-US" u="sng" dirty="0"/>
              <a:t>SQLite to parquet</a:t>
            </a:r>
            <a:r>
              <a:rPr lang="en-US" dirty="0"/>
              <a:t> translation, import into KM system</a:t>
            </a:r>
          </a:p>
          <a:p>
            <a:pPr lvl="1"/>
            <a:r>
              <a:rPr lang="en-US" b="1" dirty="0"/>
              <a:t>Input: </a:t>
            </a:r>
            <a:r>
              <a:rPr lang="en-US" dirty="0"/>
              <a:t>acquire TDCS files generated from real-time operations</a:t>
            </a:r>
          </a:p>
          <a:p>
            <a:pPr lvl="1"/>
            <a:r>
              <a:rPr lang="en-US" b="1" dirty="0"/>
              <a:t>Processing: </a:t>
            </a:r>
            <a:r>
              <a:rPr lang="en-US" dirty="0"/>
              <a:t>Convert SQLite schemas to parquet tables</a:t>
            </a:r>
          </a:p>
          <a:p>
            <a:pPr lvl="2"/>
            <a:r>
              <a:rPr lang="en-US" dirty="0"/>
              <a:t>Step 1: Convert each SQLite table to a parquet file</a:t>
            </a:r>
          </a:p>
          <a:p>
            <a:pPr lvl="2"/>
            <a:r>
              <a:rPr lang="en-US" dirty="0"/>
              <a:t>Step 2: Reduce number of parquet files through a de-normalization process</a:t>
            </a:r>
          </a:p>
          <a:p>
            <a:pPr lvl="2"/>
            <a:r>
              <a:rPr lang="en-US" dirty="0"/>
              <a:t>Step 3: Combine related data (same TENA OMs) that originated from different SQLite files</a:t>
            </a:r>
          </a:p>
          <a:p>
            <a:pPr lvl="1"/>
            <a:r>
              <a:rPr lang="en-US" b="1" dirty="0"/>
              <a:t>Output: </a:t>
            </a:r>
            <a:r>
              <a:rPr lang="en-US" dirty="0"/>
              <a:t>store parquet files on data analysis system</a:t>
            </a:r>
          </a:p>
        </p:txBody>
      </p:sp>
      <p:sp>
        <p:nvSpPr>
          <p:cNvPr id="4" name="TextBox 3">
            <a:extLst>
              <a:ext uri="{FF2B5EF4-FFF2-40B4-BE49-F238E27FC236}">
                <a16:creationId xmlns:a16="http://schemas.microsoft.com/office/drawing/2014/main" id="{EDEAEBC1-C79A-B64F-A786-D2F5BBC1C6D0}"/>
              </a:ext>
            </a:extLst>
          </p:cNvPr>
          <p:cNvSpPr txBox="1"/>
          <p:nvPr/>
        </p:nvSpPr>
        <p:spPr>
          <a:xfrm>
            <a:off x="7665749" y="7044933"/>
            <a:ext cx="4728153" cy="540533"/>
          </a:xfrm>
          <a:prstGeom prst="rect">
            <a:avLst/>
          </a:prstGeom>
          <a:noFill/>
        </p:spPr>
        <p:txBody>
          <a:bodyPr wrap="none" rtlCol="0">
            <a:spAutoFit/>
          </a:bodyPr>
          <a:lstStyle/>
          <a:p>
            <a:pPr algn="l"/>
            <a:r>
              <a:rPr lang="en-US" sz="1200" b="0" dirty="0">
                <a:solidFill>
                  <a:schemeClr val="tx1"/>
                </a:solidFill>
              </a:rPr>
              <a:t>* Cloud Hybrid Edge-to-Enterprise Evaluation &amp; Test Analysis Suite</a:t>
            </a:r>
          </a:p>
          <a:p>
            <a:pPr algn="l"/>
            <a:endParaRPr lang="en-US" sz="1200" b="0" dirty="0">
              <a:solidFill>
                <a:schemeClr val="tx1"/>
              </a:solidFill>
            </a:endParaRPr>
          </a:p>
        </p:txBody>
      </p:sp>
    </p:spTree>
    <p:extLst>
      <p:ext uri="{BB962C8B-B14F-4D97-AF65-F5344CB8AC3E}">
        <p14:creationId xmlns:p14="http://schemas.microsoft.com/office/powerpoint/2010/main" val="19198245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B9DDF5-F2B3-4E47-A3D7-F30298CDA579}"/>
              </a:ext>
            </a:extLst>
          </p:cNvPr>
          <p:cNvSpPr/>
          <p:nvPr/>
        </p:nvSpPr>
        <p:spPr>
          <a:xfrm>
            <a:off x="1506281" y="1340614"/>
            <a:ext cx="1727773" cy="109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B254D01C-2A57-8A44-9533-12ABC2A9B23F}"/>
              </a:ext>
            </a:extLst>
          </p:cNvPr>
          <p:cNvSpPr>
            <a:spLocks noGrp="1"/>
          </p:cNvSpPr>
          <p:nvPr>
            <p:ph type="title"/>
          </p:nvPr>
        </p:nvSpPr>
        <p:spPr>
          <a:xfrm>
            <a:off x="230174" y="0"/>
            <a:ext cx="12538394" cy="731521"/>
          </a:xfrm>
        </p:spPr>
        <p:txBody>
          <a:bodyPr/>
          <a:lstStyle/>
          <a:p>
            <a:r>
              <a:rPr lang="en-US" sz="3200" dirty="0"/>
              <a:t>Knowledge Management/Big Data Analysis Software Architecture</a:t>
            </a:r>
          </a:p>
        </p:txBody>
      </p:sp>
      <p:pic>
        <p:nvPicPr>
          <p:cNvPr id="5" name="Picture 4">
            <a:extLst>
              <a:ext uri="{FF2B5EF4-FFF2-40B4-BE49-F238E27FC236}">
                <a16:creationId xmlns:a16="http://schemas.microsoft.com/office/drawing/2014/main" id="{DAF30CB7-E162-1F4B-9D78-CC90EA0D69AF}"/>
              </a:ext>
            </a:extLst>
          </p:cNvPr>
          <p:cNvPicPr>
            <a:picLocks noChangeAspect="1"/>
          </p:cNvPicPr>
          <p:nvPr/>
        </p:nvPicPr>
        <p:blipFill>
          <a:blip r:embed="rId2"/>
          <a:stretch>
            <a:fillRect/>
          </a:stretch>
        </p:blipFill>
        <p:spPr>
          <a:xfrm>
            <a:off x="1529134" y="1116476"/>
            <a:ext cx="9415957" cy="6198723"/>
          </a:xfrm>
          <a:prstGeom prst="rect">
            <a:avLst/>
          </a:prstGeom>
        </p:spPr>
      </p:pic>
      <p:pic>
        <p:nvPicPr>
          <p:cNvPr id="7" name="Picture 6" descr="A close up of a sign&#10;&#10;Description automatically generated">
            <a:extLst>
              <a:ext uri="{FF2B5EF4-FFF2-40B4-BE49-F238E27FC236}">
                <a16:creationId xmlns:a16="http://schemas.microsoft.com/office/drawing/2014/main" id="{9D67F389-05AD-7A4B-AF00-641E24C969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039" y="520335"/>
            <a:ext cx="2603956" cy="615737"/>
          </a:xfrm>
          <a:prstGeom prst="rect">
            <a:avLst/>
          </a:prstGeom>
        </p:spPr>
      </p:pic>
    </p:spTree>
    <p:extLst>
      <p:ext uri="{BB962C8B-B14F-4D97-AF65-F5344CB8AC3E}">
        <p14:creationId xmlns:p14="http://schemas.microsoft.com/office/powerpoint/2010/main" val="30094550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D9F56C0-2CFB-E94E-BB94-4152840ACEEB}"/>
              </a:ext>
            </a:extLst>
          </p:cNvPr>
          <p:cNvPicPr>
            <a:picLocks noChangeAspect="1"/>
          </p:cNvPicPr>
          <p:nvPr/>
        </p:nvPicPr>
        <p:blipFill rotWithShape="1">
          <a:blip r:embed="rId2">
            <a:alphaModFix amt="50000"/>
          </a:blip>
          <a:srcRect t="28831" r="15038" b="16846"/>
          <a:stretch/>
        </p:blipFill>
        <p:spPr>
          <a:xfrm>
            <a:off x="3615289" y="3667225"/>
            <a:ext cx="8483668" cy="3570974"/>
          </a:xfrm>
          <a:prstGeom prst="rect">
            <a:avLst/>
          </a:prstGeom>
        </p:spPr>
      </p:pic>
      <p:sp>
        <p:nvSpPr>
          <p:cNvPr id="10" name="Rectangle 9">
            <a:extLst>
              <a:ext uri="{FF2B5EF4-FFF2-40B4-BE49-F238E27FC236}">
                <a16:creationId xmlns:a16="http://schemas.microsoft.com/office/drawing/2014/main" id="{DAAAC45A-FDAF-4C4C-9C2C-8842EAEB59BD}"/>
              </a:ext>
            </a:extLst>
          </p:cNvPr>
          <p:cNvSpPr/>
          <p:nvPr/>
        </p:nvSpPr>
        <p:spPr>
          <a:xfrm>
            <a:off x="3529045" y="1462800"/>
            <a:ext cx="1832227" cy="2627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 name="Title 1">
            <a:extLst>
              <a:ext uri="{FF2B5EF4-FFF2-40B4-BE49-F238E27FC236}">
                <a16:creationId xmlns:a16="http://schemas.microsoft.com/office/drawing/2014/main" id="{2F128867-3622-B146-984F-6F4989508FD4}"/>
              </a:ext>
            </a:extLst>
          </p:cNvPr>
          <p:cNvSpPr>
            <a:spLocks noGrp="1"/>
          </p:cNvSpPr>
          <p:nvPr>
            <p:ph type="title"/>
          </p:nvPr>
        </p:nvSpPr>
        <p:spPr/>
        <p:txBody>
          <a:bodyPr/>
          <a:lstStyle/>
          <a:p>
            <a:r>
              <a:rPr lang="en-US" dirty="0"/>
              <a:t>TENA Communicates Data in Multiple Formats</a:t>
            </a:r>
          </a:p>
        </p:txBody>
      </p:sp>
      <p:sp>
        <p:nvSpPr>
          <p:cNvPr id="12" name="Content Placeholder 11">
            <a:extLst>
              <a:ext uri="{FF2B5EF4-FFF2-40B4-BE49-F238E27FC236}">
                <a16:creationId xmlns:a16="http://schemas.microsoft.com/office/drawing/2014/main" id="{4EAD6390-0F17-D443-900A-4D1BA9DCD33E}"/>
              </a:ext>
            </a:extLst>
          </p:cNvPr>
          <p:cNvSpPr>
            <a:spLocks noGrp="1"/>
          </p:cNvSpPr>
          <p:nvPr>
            <p:ph sz="quarter" idx="12"/>
          </p:nvPr>
        </p:nvSpPr>
        <p:spPr>
          <a:xfrm>
            <a:off x="5740324" y="1464853"/>
            <a:ext cx="5493135" cy="1387310"/>
          </a:xfrm>
        </p:spPr>
        <p:txBody>
          <a:bodyPr/>
          <a:lstStyle/>
          <a:p>
            <a:r>
              <a:rPr lang="en-US" dirty="0"/>
              <a:t>TENA specifies the </a:t>
            </a:r>
            <a:r>
              <a:rPr lang="en-US" i="1" dirty="0"/>
              <a:t>semantics</a:t>
            </a:r>
            <a:r>
              <a:rPr lang="en-US" dirty="0"/>
              <a:t> of an object (data), not the specific representation.</a:t>
            </a:r>
          </a:p>
          <a:p>
            <a:r>
              <a:rPr lang="en-US" dirty="0"/>
              <a:t>TENA objects will transfer smoothly and at high speed into the KM/BDA system.</a:t>
            </a:r>
          </a:p>
        </p:txBody>
      </p:sp>
      <p:pic>
        <p:nvPicPr>
          <p:cNvPr id="4" name="Picture 3">
            <a:extLst>
              <a:ext uri="{FF2B5EF4-FFF2-40B4-BE49-F238E27FC236}">
                <a16:creationId xmlns:a16="http://schemas.microsoft.com/office/drawing/2014/main" id="{E7A7D280-2F05-6947-9773-282D0AD0392E}"/>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l="67910" t="43400" r="1344" b="15645"/>
          <a:stretch/>
        </p:blipFill>
        <p:spPr>
          <a:xfrm>
            <a:off x="1883783" y="1352658"/>
            <a:ext cx="2998838" cy="2841266"/>
          </a:xfrm>
          <a:prstGeom prst="rect">
            <a:avLst/>
          </a:prstGeom>
        </p:spPr>
      </p:pic>
      <p:sp>
        <p:nvSpPr>
          <p:cNvPr id="7" name="Curved Up Arrow 6">
            <a:extLst>
              <a:ext uri="{FF2B5EF4-FFF2-40B4-BE49-F238E27FC236}">
                <a16:creationId xmlns:a16="http://schemas.microsoft.com/office/drawing/2014/main" id="{4CE1182D-C5BF-5346-8719-4CC0032A5655}"/>
              </a:ext>
            </a:extLst>
          </p:cNvPr>
          <p:cNvSpPr/>
          <p:nvPr/>
        </p:nvSpPr>
        <p:spPr>
          <a:xfrm rot="5400000">
            <a:off x="2433827" y="2738469"/>
            <a:ext cx="2091246" cy="1330415"/>
          </a:xfrm>
          <a:prstGeom prst="curvedUp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solidFill>
                <a:schemeClr val="tx1"/>
              </a:solidFill>
            </a:endParaRPr>
          </a:p>
        </p:txBody>
      </p:sp>
      <p:sp>
        <p:nvSpPr>
          <p:cNvPr id="5" name="Oval 4">
            <a:extLst>
              <a:ext uri="{FF2B5EF4-FFF2-40B4-BE49-F238E27FC236}">
                <a16:creationId xmlns:a16="http://schemas.microsoft.com/office/drawing/2014/main" id="{0C253864-875C-6541-9D81-16D51A20990F}"/>
              </a:ext>
            </a:extLst>
          </p:cNvPr>
          <p:cNvSpPr/>
          <p:nvPr/>
        </p:nvSpPr>
        <p:spPr>
          <a:xfrm>
            <a:off x="3479450" y="1861747"/>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
        <p:nvSpPr>
          <p:cNvPr id="8" name="Oval 7">
            <a:extLst>
              <a:ext uri="{FF2B5EF4-FFF2-40B4-BE49-F238E27FC236}">
                <a16:creationId xmlns:a16="http://schemas.microsoft.com/office/drawing/2014/main" id="{525462F4-B6A5-AF45-BD0E-A57557C0CF16}"/>
              </a:ext>
            </a:extLst>
          </p:cNvPr>
          <p:cNvSpPr/>
          <p:nvPr/>
        </p:nvSpPr>
        <p:spPr>
          <a:xfrm>
            <a:off x="8903546" y="5556516"/>
            <a:ext cx="2341780"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Hadoop format</a:t>
            </a:r>
          </a:p>
        </p:txBody>
      </p:sp>
      <p:sp>
        <p:nvSpPr>
          <p:cNvPr id="9" name="Right Arrow 8">
            <a:extLst>
              <a:ext uri="{FF2B5EF4-FFF2-40B4-BE49-F238E27FC236}">
                <a16:creationId xmlns:a16="http://schemas.microsoft.com/office/drawing/2014/main" id="{B10F784F-59A5-3D44-AE18-D76BB2F052CF}"/>
              </a:ext>
            </a:extLst>
          </p:cNvPr>
          <p:cNvSpPr/>
          <p:nvPr/>
        </p:nvSpPr>
        <p:spPr>
          <a:xfrm rot="1303270">
            <a:off x="4673702" y="4658477"/>
            <a:ext cx="4486567" cy="569188"/>
          </a:xfrm>
          <a:prstGeom prst="rightArrow">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3" name="Right Arrow 12">
            <a:extLst>
              <a:ext uri="{FF2B5EF4-FFF2-40B4-BE49-F238E27FC236}">
                <a16:creationId xmlns:a16="http://schemas.microsoft.com/office/drawing/2014/main" id="{3E8858B7-3C5D-5E46-B4A4-CD61DC914CB4}"/>
              </a:ext>
            </a:extLst>
          </p:cNvPr>
          <p:cNvSpPr/>
          <p:nvPr/>
        </p:nvSpPr>
        <p:spPr>
          <a:xfrm rot="2360364">
            <a:off x="4635066" y="4746073"/>
            <a:ext cx="1563929" cy="561390"/>
          </a:xfrm>
          <a:prstGeom prst="rightArrow">
            <a:avLst>
              <a:gd name="adj1" fmla="val 55814"/>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6" tIns="48768" rIns="97536" bIns="48768" numCol="1" spcCol="0" rtlCol="0" fromWordArt="0" anchor="ctr" anchorCtr="0" forceAA="0" compatLnSpc="1">
            <a:prstTxWarp prst="textNoShape">
              <a:avLst/>
            </a:prstTxWarp>
            <a:noAutofit/>
          </a:bodyPr>
          <a:lstStyle/>
          <a:p>
            <a:pPr algn="ctr"/>
            <a:endParaRPr lang="en-US" sz="2560">
              <a:solidFill>
                <a:schemeClr val="tx1"/>
              </a:solidFill>
            </a:endParaRPr>
          </a:p>
        </p:txBody>
      </p:sp>
      <p:sp>
        <p:nvSpPr>
          <p:cNvPr id="14" name="Oval 13">
            <a:extLst>
              <a:ext uri="{FF2B5EF4-FFF2-40B4-BE49-F238E27FC236}">
                <a16:creationId xmlns:a16="http://schemas.microsoft.com/office/drawing/2014/main" id="{303479D7-E6CA-6D45-AB1D-C77290ACF6FD}"/>
              </a:ext>
            </a:extLst>
          </p:cNvPr>
          <p:cNvSpPr/>
          <p:nvPr/>
        </p:nvSpPr>
        <p:spPr>
          <a:xfrm>
            <a:off x="4922465" y="5629819"/>
            <a:ext cx="2057153" cy="815711"/>
          </a:xfrm>
          <a:prstGeom prst="ellipse">
            <a:avLst/>
          </a:prstGeom>
          <a:solidFill>
            <a:srgbClr val="FEFFC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7" dirty="0">
                <a:solidFill>
                  <a:schemeClr val="tx1"/>
                </a:solidFill>
              </a:rPr>
              <a:t>TENA Object in SQL format</a:t>
            </a:r>
          </a:p>
        </p:txBody>
      </p:sp>
    </p:spTree>
    <p:extLst>
      <p:ext uri="{BB962C8B-B14F-4D97-AF65-F5344CB8AC3E}">
        <p14:creationId xmlns:p14="http://schemas.microsoft.com/office/powerpoint/2010/main" val="9555979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a:t>
            </a:r>
          </a:p>
        </p:txBody>
      </p:sp>
      <p:sp>
        <p:nvSpPr>
          <p:cNvPr id="1459203" name="Rectangle 3"/>
          <p:cNvSpPr>
            <a:spLocks noGrp="1" noChangeArrowheads="1"/>
          </p:cNvSpPr>
          <p:nvPr>
            <p:ph type="body" idx="1"/>
          </p:nvPr>
        </p:nvSpPr>
        <p:spPr/>
        <p:txBody>
          <a:bodyPr/>
          <a:lstStyle/>
          <a:p>
            <a:r>
              <a:rPr lang="en-US" dirty="0"/>
              <a:t>Identify the four major aspects of TENA and be able to explain their role in promoting interoperability.</a:t>
            </a:r>
          </a:p>
          <a:p>
            <a:r>
              <a:rPr lang="en-US" dirty="0"/>
              <a:t>Identify at least three major differences between TENA and simulation architectures such as Distributed Interactive Simulation (DIS) and the High-Level Architecture for Modeling and Simulation (HLA).</a:t>
            </a:r>
          </a:p>
          <a:p>
            <a:pPr lvl="1"/>
            <a:r>
              <a:rPr lang="en-US" dirty="0"/>
              <a:t>Each difference will be identified as TENA is described.</a:t>
            </a:r>
          </a:p>
          <a:p>
            <a:r>
              <a:rPr lang="en-US" dirty="0"/>
              <a:t>Identify the major purpose and use of the JMETC paradigm for distributed testing.</a:t>
            </a:r>
          </a:p>
        </p:txBody>
      </p:sp>
    </p:spTree>
    <p:extLst>
      <p:ext uri="{BB962C8B-B14F-4D97-AF65-F5344CB8AC3E}">
        <p14:creationId xmlns:p14="http://schemas.microsoft.com/office/powerpoint/2010/main" val="30212547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4915-0059-4954-AFAB-A6BAB325EE87}"/>
              </a:ext>
            </a:extLst>
          </p:cNvPr>
          <p:cNvSpPr>
            <a:spLocks noGrp="1"/>
          </p:cNvSpPr>
          <p:nvPr>
            <p:ph type="title"/>
          </p:nvPr>
        </p:nvSpPr>
        <p:spPr/>
        <p:txBody>
          <a:bodyPr>
            <a:normAutofit/>
          </a:bodyPr>
          <a:lstStyle/>
          <a:p>
            <a:r>
              <a:rPr lang="en-US" dirty="0"/>
              <a:t>TDCS Data Collection</a:t>
            </a:r>
            <a:br>
              <a:rPr lang="en-US" dirty="0"/>
            </a:br>
            <a:r>
              <a:rPr lang="en-US" sz="3840" dirty="0"/>
              <a:t>(normal data collection)</a:t>
            </a:r>
            <a:endParaRPr lang="en-US" b="0" dirty="0"/>
          </a:p>
        </p:txBody>
      </p:sp>
      <p:pic>
        <p:nvPicPr>
          <p:cNvPr id="9" name="Picture 8" descr="A screenshot of a cell phone&#10;&#10;Description automatically generated">
            <a:extLst>
              <a:ext uri="{FF2B5EF4-FFF2-40B4-BE49-F238E27FC236}">
                <a16:creationId xmlns:a16="http://schemas.microsoft.com/office/drawing/2014/main" id="{8D3FB5F6-5F7C-4572-B9A0-E4FED88AF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908" y="1430465"/>
            <a:ext cx="5922992" cy="5884741"/>
          </a:xfrm>
          <a:prstGeom prst="rect">
            <a:avLst/>
          </a:prstGeom>
        </p:spPr>
      </p:pic>
    </p:spTree>
    <p:extLst>
      <p:ext uri="{BB962C8B-B14F-4D97-AF65-F5344CB8AC3E}">
        <p14:creationId xmlns:p14="http://schemas.microsoft.com/office/powerpoint/2010/main" val="200745830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B3E7-8814-4934-BB15-60BD2FFEA28D}"/>
              </a:ext>
            </a:extLst>
          </p:cNvPr>
          <p:cNvSpPr>
            <a:spLocks noGrp="1"/>
          </p:cNvSpPr>
          <p:nvPr>
            <p:ph type="title"/>
          </p:nvPr>
        </p:nvSpPr>
        <p:spPr>
          <a:xfrm>
            <a:off x="230174" y="185740"/>
            <a:ext cx="12538394" cy="1074737"/>
          </a:xfrm>
        </p:spPr>
        <p:txBody>
          <a:bodyPr>
            <a:normAutofit/>
          </a:bodyPr>
          <a:lstStyle/>
          <a:p>
            <a:r>
              <a:rPr lang="en-US" dirty="0"/>
              <a:t>TDCS/SQLite to Parquet</a:t>
            </a:r>
          </a:p>
        </p:txBody>
      </p:sp>
      <p:pic>
        <p:nvPicPr>
          <p:cNvPr id="9" name="Picture 8" descr="A screenshot of a cell phone&#10;&#10;Description automatically generated">
            <a:extLst>
              <a:ext uri="{FF2B5EF4-FFF2-40B4-BE49-F238E27FC236}">
                <a16:creationId xmlns:a16="http://schemas.microsoft.com/office/drawing/2014/main" id="{1E90D561-5BB2-4F62-ABCD-C818AB8CD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231" y="1417865"/>
            <a:ext cx="6758348" cy="5897335"/>
          </a:xfrm>
          <a:prstGeom prst="rect">
            <a:avLst/>
          </a:prstGeom>
        </p:spPr>
      </p:pic>
    </p:spTree>
    <p:extLst>
      <p:ext uri="{BB962C8B-B14F-4D97-AF65-F5344CB8AC3E}">
        <p14:creationId xmlns:p14="http://schemas.microsoft.com/office/powerpoint/2010/main" val="10134863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3EE8-5DDF-4580-B05C-262DF5ACBEEE}"/>
              </a:ext>
            </a:extLst>
          </p:cNvPr>
          <p:cNvSpPr>
            <a:spLocks noGrp="1"/>
          </p:cNvSpPr>
          <p:nvPr>
            <p:ph type="title"/>
          </p:nvPr>
        </p:nvSpPr>
        <p:spPr>
          <a:xfrm>
            <a:off x="230174" y="185740"/>
            <a:ext cx="12538394" cy="1074737"/>
          </a:xfrm>
        </p:spPr>
        <p:txBody>
          <a:bodyPr>
            <a:normAutofit/>
          </a:bodyPr>
          <a:lstStyle/>
          <a:p>
            <a:r>
              <a:rPr lang="en-US" dirty="0"/>
              <a:t>Sqlite to Parquet – Data flow</a:t>
            </a:r>
          </a:p>
        </p:txBody>
      </p:sp>
      <p:pic>
        <p:nvPicPr>
          <p:cNvPr id="9" name="Picture 8" descr="A screenshot of a cell phone&#10;&#10;Description automatically generated">
            <a:extLst>
              <a:ext uri="{FF2B5EF4-FFF2-40B4-BE49-F238E27FC236}">
                <a16:creationId xmlns:a16="http://schemas.microsoft.com/office/drawing/2014/main" id="{F68AB9F1-AE3E-44FE-88DA-AF9BCFF9A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259" y="1424987"/>
            <a:ext cx="8334292" cy="5890218"/>
          </a:xfrm>
          <a:prstGeom prst="rect">
            <a:avLst/>
          </a:prstGeom>
        </p:spPr>
      </p:pic>
    </p:spTree>
    <p:extLst>
      <p:ext uri="{BB962C8B-B14F-4D97-AF65-F5344CB8AC3E}">
        <p14:creationId xmlns:p14="http://schemas.microsoft.com/office/powerpoint/2010/main" val="10768899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TENA Meet My Performance Requirements?</a:t>
            </a:r>
          </a:p>
        </p:txBody>
      </p:sp>
      <p:sp>
        <p:nvSpPr>
          <p:cNvPr id="3" name="Content Placeholder 2"/>
          <p:cNvSpPr>
            <a:spLocks noGrp="1"/>
          </p:cNvSpPr>
          <p:nvPr>
            <p:ph idx="1"/>
          </p:nvPr>
        </p:nvSpPr>
        <p:spPr>
          <a:xfrm>
            <a:off x="230174" y="1401766"/>
            <a:ext cx="12538394" cy="4541835"/>
          </a:xfrm>
        </p:spPr>
        <p:txBody>
          <a:bodyPr>
            <a:normAutofit/>
          </a:bodyPr>
          <a:lstStyle/>
          <a:p>
            <a:pPr>
              <a:lnSpc>
                <a:spcPct val="100000"/>
              </a:lnSpc>
            </a:pPr>
            <a:r>
              <a:rPr lang="en-US" dirty="0"/>
              <a:t>Users are encouraged to conduct experiments by customizing the auto-generated example programs to be representative of actual systems</a:t>
            </a:r>
          </a:p>
          <a:p>
            <a:pPr lvl="1">
              <a:lnSpc>
                <a:spcPct val="100000"/>
              </a:lnSpc>
            </a:pPr>
            <a:r>
              <a:rPr lang="en-US" sz="1800" dirty="0"/>
              <a:t>Use actual object models, computers, and networks</a:t>
            </a:r>
          </a:p>
          <a:p>
            <a:pPr>
              <a:lnSpc>
                <a:spcPct val="100000"/>
              </a:lnSpc>
            </a:pPr>
            <a:r>
              <a:rPr lang="en-US" dirty="0"/>
              <a:t>Primary requirement for TENA is to support high performance, real-time distributed communication</a:t>
            </a:r>
          </a:p>
          <a:p>
            <a:pPr lvl="1">
              <a:lnSpc>
                <a:spcPct val="100000"/>
              </a:lnSpc>
            </a:pPr>
            <a:r>
              <a:rPr lang="en-US" sz="1800" dirty="0"/>
              <a:t>TENA uses compiled code to avoid interpretive </a:t>
            </a:r>
            <a:r>
              <a:rPr lang="en-US" sz="1800" dirty="0" err="1"/>
              <a:t>marshalling</a:t>
            </a:r>
            <a:r>
              <a:rPr lang="en-US" sz="1800" dirty="0"/>
              <a:t>/</a:t>
            </a:r>
            <a:r>
              <a:rPr lang="en-US" sz="1800" dirty="0" err="1"/>
              <a:t>demarshalling</a:t>
            </a:r>
            <a:endParaRPr lang="en-US" sz="1800" dirty="0"/>
          </a:p>
          <a:p>
            <a:pPr lvl="1">
              <a:lnSpc>
                <a:spcPct val="100000"/>
              </a:lnSpc>
            </a:pPr>
            <a:r>
              <a:rPr lang="en-US" sz="1800" dirty="0"/>
              <a:t>Minimizes data copies, utilize single thread to perform network write, etc.</a:t>
            </a:r>
          </a:p>
        </p:txBody>
      </p:sp>
      <p:sp>
        <p:nvSpPr>
          <p:cNvPr id="5" name="Rounded Rectangle 4"/>
          <p:cNvSpPr/>
          <p:nvPr/>
        </p:nvSpPr>
        <p:spPr bwMode="auto">
          <a:xfrm>
            <a:off x="2105647" y="5160579"/>
            <a:ext cx="8692455" cy="1416889"/>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enables test &amp; training solutions </a:t>
            </a:r>
          </a:p>
          <a:p>
            <a:pPr marL="182918" indent="-182918" eaLnBrk="1" hangingPunct="1">
              <a:spcBef>
                <a:spcPct val="35000"/>
              </a:spcBef>
            </a:pPr>
            <a:r>
              <a:rPr lang="en-US" sz="2500" dirty="0">
                <a:solidFill>
                  <a:schemeClr val="bg1"/>
                </a:solidFill>
                <a:cs typeface="Times New Roman" pitchFamily="18" charset="0"/>
              </a:rPr>
              <a:t>that are cheaper to build, field, maintain, and improve</a:t>
            </a:r>
          </a:p>
        </p:txBody>
      </p:sp>
    </p:spTree>
    <p:extLst>
      <p:ext uri="{BB962C8B-B14F-4D97-AF65-F5344CB8AC3E}">
        <p14:creationId xmlns:p14="http://schemas.microsoft.com/office/powerpoint/2010/main" val="17684028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524713689"/>
              </p:ext>
            </p:extLst>
          </p:nvPr>
        </p:nvGraphicFramePr>
        <p:xfrm>
          <a:off x="2031068" y="1513590"/>
          <a:ext cx="8752154" cy="2834610"/>
        </p:xfrm>
        <a:graphic>
          <a:graphicData uri="http://schemas.openxmlformats.org/drawingml/2006/table">
            <a:tbl>
              <a:tblPr firstRow="1" bandRow="1"/>
              <a:tblGrid>
                <a:gridCol w="1997922">
                  <a:extLst>
                    <a:ext uri="{9D8B030D-6E8A-4147-A177-3AD203B41FA5}">
                      <a16:colId xmlns:a16="http://schemas.microsoft.com/office/drawing/2014/main" val="20000"/>
                    </a:ext>
                  </a:extLst>
                </a:gridCol>
                <a:gridCol w="1295877">
                  <a:extLst>
                    <a:ext uri="{9D8B030D-6E8A-4147-A177-3AD203B41FA5}">
                      <a16:colId xmlns:a16="http://schemas.microsoft.com/office/drawing/2014/main" val="20001"/>
                    </a:ext>
                  </a:extLst>
                </a:gridCol>
                <a:gridCol w="1505130">
                  <a:extLst>
                    <a:ext uri="{9D8B030D-6E8A-4147-A177-3AD203B41FA5}">
                      <a16:colId xmlns:a16="http://schemas.microsoft.com/office/drawing/2014/main" val="20002"/>
                    </a:ext>
                  </a:extLst>
                </a:gridCol>
                <a:gridCol w="1828725">
                  <a:extLst>
                    <a:ext uri="{9D8B030D-6E8A-4147-A177-3AD203B41FA5}">
                      <a16:colId xmlns:a16="http://schemas.microsoft.com/office/drawing/2014/main" val="20003"/>
                    </a:ext>
                  </a:extLst>
                </a:gridCol>
                <a:gridCol w="2124500">
                  <a:extLst>
                    <a:ext uri="{9D8B030D-6E8A-4147-A177-3AD203B41FA5}">
                      <a16:colId xmlns:a16="http://schemas.microsoft.com/office/drawing/2014/main" val="20004"/>
                    </a:ext>
                  </a:extLst>
                </a:gridCol>
              </a:tblGrid>
              <a:tr h="874777">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endParaRPr lang="en-US" sz="1700" dirty="0">
                        <a:solidFill>
                          <a:schemeClr val="tx1"/>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 6.0.0</a:t>
                      </a:r>
                    </a:p>
                    <a:p>
                      <a:pPr algn="ctr"/>
                      <a:r>
                        <a:rPr lang="en-US" sz="1700" dirty="0">
                          <a:solidFill>
                            <a:srgbClr val="FFFFFF"/>
                          </a:solidFill>
                          <a:latin typeface="+mn-lt"/>
                        </a:rPr>
                        <a:t>(Reliable)</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a:solidFill>
                            <a:srgbClr val="FFFFFF"/>
                          </a:solidFill>
                          <a:latin typeface="+mn-lt"/>
                        </a:rPr>
                        <a:t>TENA</a:t>
                      </a:r>
                      <a:r>
                        <a:rPr lang="en-US" sz="1700" baseline="0" dirty="0">
                          <a:solidFill>
                            <a:srgbClr val="FFFFFF"/>
                          </a:solidFill>
                          <a:latin typeface="+mn-lt"/>
                        </a:rPr>
                        <a:t> 6.0.0</a:t>
                      </a:r>
                    </a:p>
                    <a:p>
                      <a:pPr algn="ctr"/>
                      <a:r>
                        <a:rPr lang="en-US" sz="1700" baseline="0" dirty="0">
                          <a:solidFill>
                            <a:srgbClr val="FFFFFF"/>
                          </a:solidFill>
                          <a:latin typeface="+mn-lt"/>
                        </a:rPr>
                        <a:t>(Best Effort)</a:t>
                      </a:r>
                      <a:endParaRPr lang="en-US" sz="1700" dirty="0">
                        <a:solidFill>
                          <a:srgbClr val="FFFFFF"/>
                        </a:solidFill>
                        <a:latin typeface="+mn-lt"/>
                      </a:endParaRP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(No</a:t>
                      </a: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864931" rtl="0" eaLnBrk="1" latinLnBrk="0" hangingPunct="1">
                        <a:defRPr sz="1700" b="1" kern="1200">
                          <a:solidFill>
                            <a:schemeClr val="lt1"/>
                          </a:solidFill>
                          <a:latin typeface="Calibri"/>
                        </a:defRPr>
                      </a:lvl1pPr>
                      <a:lvl2pPr marL="432465" algn="l" defTabSz="864931" rtl="0" eaLnBrk="1" latinLnBrk="0" hangingPunct="1">
                        <a:defRPr sz="1700" b="1" kern="1200">
                          <a:solidFill>
                            <a:schemeClr val="lt1"/>
                          </a:solidFill>
                          <a:latin typeface="Calibri"/>
                        </a:defRPr>
                      </a:lvl2pPr>
                      <a:lvl3pPr marL="864931" algn="l" defTabSz="864931" rtl="0" eaLnBrk="1" latinLnBrk="0" hangingPunct="1">
                        <a:defRPr sz="1700" b="1" kern="1200">
                          <a:solidFill>
                            <a:schemeClr val="lt1"/>
                          </a:solidFill>
                          <a:latin typeface="Calibri"/>
                        </a:defRPr>
                      </a:lvl3pPr>
                      <a:lvl4pPr marL="1297396" algn="l" defTabSz="864931" rtl="0" eaLnBrk="1" latinLnBrk="0" hangingPunct="1">
                        <a:defRPr sz="1700" b="1" kern="1200">
                          <a:solidFill>
                            <a:schemeClr val="lt1"/>
                          </a:solidFill>
                          <a:latin typeface="Calibri"/>
                        </a:defRPr>
                      </a:lvl4pPr>
                      <a:lvl5pPr marL="1729862" algn="l" defTabSz="864931" rtl="0" eaLnBrk="1" latinLnBrk="0" hangingPunct="1">
                        <a:defRPr sz="1700" b="1" kern="1200">
                          <a:solidFill>
                            <a:schemeClr val="lt1"/>
                          </a:solidFill>
                          <a:latin typeface="Calibri"/>
                        </a:defRPr>
                      </a:lvl5pPr>
                      <a:lvl6pPr marL="2162327" algn="l" defTabSz="864931" rtl="0" eaLnBrk="1" latinLnBrk="0" hangingPunct="1">
                        <a:defRPr sz="1700" b="1" kern="1200">
                          <a:solidFill>
                            <a:schemeClr val="lt1"/>
                          </a:solidFill>
                          <a:latin typeface="Calibri"/>
                        </a:defRPr>
                      </a:lvl6pPr>
                      <a:lvl7pPr marL="2594793" algn="l" defTabSz="864931" rtl="0" eaLnBrk="1" latinLnBrk="0" hangingPunct="1">
                        <a:defRPr sz="1700" b="1" kern="1200">
                          <a:solidFill>
                            <a:schemeClr val="lt1"/>
                          </a:solidFill>
                          <a:latin typeface="Calibri"/>
                        </a:defRPr>
                      </a:lvl7pPr>
                      <a:lvl8pPr marL="3027258" algn="l" defTabSz="864931" rtl="0" eaLnBrk="1" latinLnBrk="0" hangingPunct="1">
                        <a:defRPr sz="1700" b="1" kern="1200">
                          <a:solidFill>
                            <a:schemeClr val="lt1"/>
                          </a:solidFill>
                          <a:latin typeface="Calibri"/>
                        </a:defRPr>
                      </a:lvl8pPr>
                      <a:lvl9pPr marL="3459724" algn="l" defTabSz="864931" rtl="0" eaLnBrk="1" latinLnBrk="0" hangingPunct="1">
                        <a:defRPr sz="1700" b="1" kern="1200">
                          <a:solidFill>
                            <a:schemeClr val="lt1"/>
                          </a:solidFill>
                          <a:latin typeface="Calibri"/>
                        </a:defRPr>
                      </a:lvl9pPr>
                    </a:lstStyle>
                    <a:p>
                      <a:pPr algn="ctr"/>
                      <a:r>
                        <a:rPr lang="en-US" sz="1700" dirty="0" err="1">
                          <a:solidFill>
                            <a:srgbClr val="FFFFFF"/>
                          </a:solidFill>
                          <a:latin typeface="+mn-lt"/>
                        </a:rPr>
                        <a:t>TRCE</a:t>
                      </a:r>
                      <a:r>
                        <a:rPr lang="en-US" sz="1700" dirty="0">
                          <a:solidFill>
                            <a:srgbClr val="FFFFFF"/>
                          </a:solidFill>
                          <a:latin typeface="+mn-lt"/>
                        </a:rPr>
                        <a:t> </a:t>
                      </a:r>
                      <a:r>
                        <a:rPr lang="en-US" sz="1700" dirty="0" err="1">
                          <a:solidFill>
                            <a:srgbClr val="FFFFFF"/>
                          </a:solidFill>
                          <a:latin typeface="+mn-lt"/>
                        </a:rPr>
                        <a:t>LNC</a:t>
                      </a:r>
                      <a:r>
                        <a:rPr lang="en-US" sz="1700" dirty="0">
                          <a:solidFill>
                            <a:srgbClr val="FFFFFF"/>
                          </a:solidFill>
                          <a:latin typeface="+mn-lt"/>
                        </a:rPr>
                        <a:t> (</a:t>
                      </a:r>
                      <a:r>
                        <a:rPr lang="en-US" sz="1700" dirty="0" err="1">
                          <a:solidFill>
                            <a:srgbClr val="FFFFFF"/>
                          </a:solidFill>
                          <a:latin typeface="+mn-lt"/>
                        </a:rPr>
                        <a:t>Lossy</a:t>
                      </a:r>
                      <a:endParaRPr lang="en-US" sz="1700" dirty="0">
                        <a:solidFill>
                          <a:srgbClr val="FFFFFF"/>
                        </a:solidFill>
                        <a:latin typeface="+mn-lt"/>
                      </a:endParaRPr>
                    </a:p>
                    <a:p>
                      <a:pPr algn="ctr"/>
                      <a:r>
                        <a:rPr lang="en-US" sz="1700" dirty="0">
                          <a:solidFill>
                            <a:srgbClr val="FFFFFF"/>
                          </a:solidFill>
                          <a:latin typeface="+mn-lt"/>
                        </a:rPr>
                        <a:t>Compression)</a:t>
                      </a:r>
                    </a:p>
                  </a:txBody>
                  <a:tcPr marL="96012" marR="96012" marT="48768" marB="4876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94763">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r>
                        <a:rPr lang="en-US" sz="1700" b="1" dirty="0">
                          <a:solidFill>
                            <a:schemeClr val="tx1"/>
                          </a:solidFill>
                          <a:latin typeface="+mn-lt"/>
                        </a:rPr>
                        <a:t>Total Update Size</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543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511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147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algn="ctr"/>
                      <a:r>
                        <a:rPr lang="en-US" sz="1700" b="0" dirty="0">
                          <a:solidFill>
                            <a:schemeClr val="tx1"/>
                          </a:solidFill>
                          <a:latin typeface="+mn-lt"/>
                        </a:rPr>
                        <a:t>98 bytes</a:t>
                      </a:r>
                    </a:p>
                  </a:txBody>
                  <a:tcPr marL="96012" marR="96012" marT="48768" marB="4876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1 Publisher and</a:t>
                      </a:r>
                      <a:br>
                        <a:rPr lang="en-US" sz="1700" b="1" dirty="0">
                          <a:latin typeface="+mn-lt"/>
                          <a:ea typeface="Cambria"/>
                          <a:cs typeface="Times New Roman"/>
                        </a:rPr>
                      </a:br>
                      <a:r>
                        <a:rPr lang="en-US" sz="1700" b="1" dirty="0">
                          <a:latin typeface="+mn-lt"/>
                          <a:ea typeface="Cambria"/>
                          <a:cs typeface="Times New Roman"/>
                        </a:rPr>
                        <a:t>1 Subscriber</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6,187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7,540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2,352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2,549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82535">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spcBef>
                          <a:spcPts val="0"/>
                        </a:spcBef>
                        <a:spcAft>
                          <a:spcPts val="0"/>
                        </a:spcAft>
                      </a:pPr>
                      <a:r>
                        <a:rPr lang="en-US" sz="1700" b="1" dirty="0">
                          <a:latin typeface="+mn-lt"/>
                          <a:ea typeface="Cambria"/>
                          <a:cs typeface="Times New Roman"/>
                        </a:rPr>
                        <a:t>Update Rate with</a:t>
                      </a:r>
                      <a:br>
                        <a:rPr lang="en-US" sz="1700" b="1" dirty="0">
                          <a:latin typeface="+mn-lt"/>
                          <a:ea typeface="Cambria"/>
                          <a:cs typeface="Times New Roman"/>
                        </a:rPr>
                      </a:br>
                      <a:r>
                        <a:rPr lang="en-US" sz="1700" b="1" dirty="0">
                          <a:latin typeface="+mn-lt"/>
                          <a:ea typeface="Cambria"/>
                          <a:cs typeface="Times New Roman"/>
                        </a:rPr>
                        <a:t>5 Publishers and</a:t>
                      </a:r>
                      <a:br>
                        <a:rPr lang="en-US" sz="1700" b="1" dirty="0">
                          <a:latin typeface="+mn-lt"/>
                          <a:ea typeface="Cambria"/>
                          <a:cs typeface="Times New Roman"/>
                        </a:rPr>
                      </a:br>
                      <a:r>
                        <a:rPr lang="en-US" sz="1700" b="1" dirty="0">
                          <a:latin typeface="+mn-lt"/>
                          <a:ea typeface="Cambria"/>
                          <a:cs typeface="Times New Roman"/>
                        </a:rPr>
                        <a:t>5 Subscribers</a:t>
                      </a:r>
                    </a:p>
                  </a:txBody>
                  <a:tcPr marL="72009" marR="72009"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700" i="0" baseline="0" dirty="0">
                          <a:latin typeface="+mn-lt"/>
                          <a:ea typeface="Cambria"/>
                          <a:cs typeface="Times New Roman"/>
                        </a:rPr>
                        <a:t>4,351</a:t>
                      </a:r>
                      <a:r>
                        <a:rPr lang="en-US" sz="1700" i="0" baseline="30000" dirty="0">
                          <a:latin typeface="+mn-lt"/>
                          <a:ea typeface="Cambria"/>
                          <a:cs typeface="Times New Roman"/>
                        </a:rPr>
                        <a:t>1</a:t>
                      </a:r>
                      <a:r>
                        <a:rPr lang="en-US" sz="1700" i="0" baseline="0" dirty="0">
                          <a:latin typeface="+mn-lt"/>
                          <a:ea typeface="Cambria"/>
                          <a:cs typeface="Times New Roman"/>
                        </a:rPr>
                        <a:t> Hz</a:t>
                      </a: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8,305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1,673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64931" rtl="0" eaLnBrk="1" latinLnBrk="0" hangingPunct="1">
                        <a:defRPr sz="1700" kern="1200">
                          <a:solidFill>
                            <a:schemeClr val="dk1"/>
                          </a:solidFill>
                          <a:latin typeface="Calibri"/>
                        </a:defRPr>
                      </a:lvl1pPr>
                      <a:lvl2pPr marL="432465" algn="l" defTabSz="864931" rtl="0" eaLnBrk="1" latinLnBrk="0" hangingPunct="1">
                        <a:defRPr sz="1700" kern="1200">
                          <a:solidFill>
                            <a:schemeClr val="dk1"/>
                          </a:solidFill>
                          <a:latin typeface="Calibri"/>
                        </a:defRPr>
                      </a:lvl2pPr>
                      <a:lvl3pPr marL="864931" algn="l" defTabSz="864931" rtl="0" eaLnBrk="1" latinLnBrk="0" hangingPunct="1">
                        <a:defRPr sz="1700" kern="1200">
                          <a:solidFill>
                            <a:schemeClr val="dk1"/>
                          </a:solidFill>
                          <a:latin typeface="Calibri"/>
                        </a:defRPr>
                      </a:lvl3pPr>
                      <a:lvl4pPr marL="1297396" algn="l" defTabSz="864931" rtl="0" eaLnBrk="1" latinLnBrk="0" hangingPunct="1">
                        <a:defRPr sz="1700" kern="1200">
                          <a:solidFill>
                            <a:schemeClr val="dk1"/>
                          </a:solidFill>
                          <a:latin typeface="Calibri"/>
                        </a:defRPr>
                      </a:lvl4pPr>
                      <a:lvl5pPr marL="1729862" algn="l" defTabSz="864931" rtl="0" eaLnBrk="1" latinLnBrk="0" hangingPunct="1">
                        <a:defRPr sz="1700" kern="1200">
                          <a:solidFill>
                            <a:schemeClr val="dk1"/>
                          </a:solidFill>
                          <a:latin typeface="Calibri"/>
                        </a:defRPr>
                      </a:lvl5pPr>
                      <a:lvl6pPr marL="2162327" algn="l" defTabSz="864931" rtl="0" eaLnBrk="1" latinLnBrk="0" hangingPunct="1">
                        <a:defRPr sz="1700" kern="1200">
                          <a:solidFill>
                            <a:schemeClr val="dk1"/>
                          </a:solidFill>
                          <a:latin typeface="Calibri"/>
                        </a:defRPr>
                      </a:lvl6pPr>
                      <a:lvl7pPr marL="2594793" algn="l" defTabSz="864931" rtl="0" eaLnBrk="1" latinLnBrk="0" hangingPunct="1">
                        <a:defRPr sz="1700" kern="1200">
                          <a:solidFill>
                            <a:schemeClr val="dk1"/>
                          </a:solidFill>
                          <a:latin typeface="Calibri"/>
                        </a:defRPr>
                      </a:lvl7pPr>
                      <a:lvl8pPr marL="3027258" algn="l" defTabSz="864931" rtl="0" eaLnBrk="1" latinLnBrk="0" hangingPunct="1">
                        <a:defRPr sz="1700" kern="1200">
                          <a:solidFill>
                            <a:schemeClr val="dk1"/>
                          </a:solidFill>
                          <a:latin typeface="Calibri"/>
                        </a:defRPr>
                      </a:lvl8pPr>
                      <a:lvl9pPr marL="3459724" algn="l" defTabSz="864931" rtl="0" eaLnBrk="1" latinLnBrk="0" hangingPunct="1">
                        <a:defRPr sz="1700" kern="1200">
                          <a:solidFill>
                            <a:schemeClr val="dk1"/>
                          </a:solidFill>
                          <a:latin typeface="Calibri"/>
                        </a:defRPr>
                      </a:lvl9pPr>
                    </a:lstStyle>
                    <a:p>
                      <a:pPr marL="0" marR="0" algn="ctr">
                        <a:spcBef>
                          <a:spcPts val="0"/>
                        </a:spcBef>
                        <a:spcAft>
                          <a:spcPts val="0"/>
                        </a:spcAft>
                      </a:pPr>
                      <a:r>
                        <a:rPr lang="en-US" sz="1700" dirty="0">
                          <a:latin typeface="+mn-lt"/>
                          <a:ea typeface="Cambria"/>
                          <a:cs typeface="Times New Roman"/>
                        </a:rPr>
                        <a:t>1,884 Hz</a:t>
                      </a:r>
                      <a:endParaRPr lang="en-US" sz="3000" dirty="0">
                        <a:latin typeface="+mn-lt"/>
                        <a:ea typeface="Cambria"/>
                        <a:cs typeface="Times New Roman"/>
                      </a:endParaRPr>
                    </a:p>
                  </a:txBody>
                  <a:tcPr marL="72009" marR="72009"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3" name="Content Placeholder 2"/>
          <p:cNvSpPr>
            <a:spLocks noGrp="1"/>
          </p:cNvSpPr>
          <p:nvPr>
            <p:ph idx="1"/>
          </p:nvPr>
        </p:nvSpPr>
        <p:spPr>
          <a:xfrm>
            <a:off x="230174" y="2610814"/>
            <a:ext cx="12538394" cy="4704387"/>
          </a:xfrm>
        </p:spPr>
        <p:txBody>
          <a:bodyPr>
            <a:noAutofit/>
          </a:bodyPr>
          <a:lstStyle/>
          <a:p>
            <a:endParaRPr lang="en-US" sz="1700" dirty="0"/>
          </a:p>
          <a:p>
            <a:endParaRPr lang="en-US" sz="1700" dirty="0"/>
          </a:p>
          <a:p>
            <a:endParaRPr lang="en-US" sz="1700" dirty="0"/>
          </a:p>
          <a:p>
            <a:endParaRPr lang="en-US" sz="1700" dirty="0"/>
          </a:p>
          <a:p>
            <a:pPr marL="0" indent="0">
              <a:lnSpc>
                <a:spcPct val="90000"/>
              </a:lnSpc>
              <a:buNone/>
            </a:pPr>
            <a:endParaRPr lang="en-US" sz="2100" dirty="0"/>
          </a:p>
          <a:p>
            <a:pPr>
              <a:lnSpc>
                <a:spcPct val="90000"/>
              </a:lnSpc>
            </a:pPr>
            <a:endParaRPr lang="en-US" sz="2100" dirty="0"/>
          </a:p>
          <a:p>
            <a:pPr>
              <a:lnSpc>
                <a:spcPct val="90000"/>
              </a:lnSpc>
            </a:pPr>
            <a:r>
              <a:rPr lang="en-US" sz="2100" dirty="0"/>
              <a:t>TRCE demonstrated a reduction in wire size for TENA-Platform-v4 updates by a factor of 3.5 to 5.2</a:t>
            </a:r>
          </a:p>
          <a:p>
            <a:pPr>
              <a:lnSpc>
                <a:spcPct val="90000"/>
              </a:lnSpc>
            </a:pPr>
            <a:r>
              <a:rPr lang="en-US" sz="2100" dirty="0" err="1"/>
              <a:t>TRCE</a:t>
            </a:r>
            <a:r>
              <a:rPr lang="en-US" sz="2100" dirty="0"/>
              <a:t> simultaneously demonstrated a reduction in throughput for TENA-Platform-v4 updates by a factor of 3.2 to 5.0</a:t>
            </a:r>
          </a:p>
          <a:p>
            <a:pPr>
              <a:lnSpc>
                <a:spcPct val="90000"/>
              </a:lnSpc>
            </a:pPr>
            <a:r>
              <a:rPr lang="en-US" sz="2100" dirty="0"/>
              <a:t>Reducing the update wire size reduced the update throughput</a:t>
            </a:r>
          </a:p>
          <a:p>
            <a:pPr lvl="1">
              <a:lnSpc>
                <a:spcPct val="90000"/>
              </a:lnSpc>
            </a:pPr>
            <a:r>
              <a:rPr lang="en-US" sz="1700" dirty="0"/>
              <a:t>All update rates are stated as the average over all subscribers</a:t>
            </a:r>
          </a:p>
          <a:p>
            <a:pPr lvl="1">
              <a:lnSpc>
                <a:spcPct val="90000"/>
              </a:lnSpc>
            </a:pPr>
            <a:r>
              <a:rPr lang="en-US" sz="1700" dirty="0"/>
              <a:t>Tests performed with 100 Mbps link &amp; switch</a:t>
            </a:r>
          </a:p>
          <a:p>
            <a:pPr marL="386611" lvl="1" indent="0">
              <a:lnSpc>
                <a:spcPct val="90000"/>
              </a:lnSpc>
              <a:buNone/>
            </a:pPr>
            <a:r>
              <a:rPr lang="en-US" sz="1700" baseline="30000" dirty="0"/>
              <a:t>					</a:t>
            </a:r>
          </a:p>
          <a:p>
            <a:pPr marL="386611" lvl="1" indent="0">
              <a:lnSpc>
                <a:spcPct val="90000"/>
              </a:lnSpc>
              <a:buNone/>
            </a:pPr>
            <a:r>
              <a:rPr lang="en-US" sz="1700" baseline="30000" dirty="0"/>
              <a:t>1</a:t>
            </a:r>
            <a:r>
              <a:rPr lang="en-US" sz="1700" dirty="0"/>
              <a:t> TCP flow control taking place during test</a:t>
            </a:r>
          </a:p>
        </p:txBody>
      </p:sp>
      <p:sp>
        <p:nvSpPr>
          <p:cNvPr id="2" name="Title 1"/>
          <p:cNvSpPr>
            <a:spLocks noGrp="1"/>
          </p:cNvSpPr>
          <p:nvPr>
            <p:ph type="title"/>
          </p:nvPr>
        </p:nvSpPr>
        <p:spPr/>
        <p:txBody>
          <a:bodyPr>
            <a:normAutofit/>
          </a:bodyPr>
          <a:lstStyle/>
          <a:p>
            <a:r>
              <a:rPr lang="en-US" dirty="0"/>
              <a:t>Update Rate vs. “</a:t>
            </a:r>
            <a:r>
              <a:rPr lang="en-US" dirty="0" err="1"/>
              <a:t>Wiresize</a:t>
            </a:r>
            <a:r>
              <a:rPr lang="en-US" dirty="0"/>
              <a:t>” Trade-off</a:t>
            </a:r>
            <a:br>
              <a:rPr lang="en-US" dirty="0"/>
            </a:br>
            <a:r>
              <a:rPr lang="en-US" sz="2000" dirty="0"/>
              <a:t>(As Demostrated by the TRCE Program)</a:t>
            </a:r>
          </a:p>
        </p:txBody>
      </p:sp>
      <p:grpSp>
        <p:nvGrpSpPr>
          <p:cNvPr id="6" name="Group 5"/>
          <p:cNvGrpSpPr/>
          <p:nvPr/>
        </p:nvGrpSpPr>
        <p:grpSpPr>
          <a:xfrm>
            <a:off x="6497589" y="2304046"/>
            <a:ext cx="886227" cy="1869440"/>
            <a:chOff x="4800600" y="2209800"/>
            <a:chExt cx="844026" cy="1752600"/>
          </a:xfrm>
        </p:grpSpPr>
        <p:sp>
          <p:nvSpPr>
            <p:cNvPr id="14" name="Curved Up Arrow 13"/>
            <p:cNvSpPr/>
            <p:nvPr/>
          </p:nvSpPr>
          <p:spPr>
            <a:xfrm>
              <a:off x="4800600" y="24384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5" name="Curved Up Arrow 14"/>
            <p:cNvSpPr/>
            <p:nvPr/>
          </p:nvSpPr>
          <p:spPr>
            <a:xfrm>
              <a:off x="4800600" y="30480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6" name="TextBox 15"/>
            <p:cNvSpPr txBox="1"/>
            <p:nvPr/>
          </p:nvSpPr>
          <p:spPr>
            <a:xfrm>
              <a:off x="4896535" y="22098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3.5 </a:t>
              </a:r>
              <a:r>
                <a:rPr lang="en-US" sz="1700" dirty="0" err="1">
                  <a:solidFill>
                    <a:srgbClr val="3366FF"/>
                  </a:solidFill>
                </a:rPr>
                <a:t>x</a:t>
              </a:r>
              <a:endParaRPr lang="en-US" sz="1700" dirty="0">
                <a:solidFill>
                  <a:srgbClr val="3366FF"/>
                </a:solidFill>
              </a:endParaRPr>
            </a:p>
          </p:txBody>
        </p:sp>
        <p:sp>
          <p:nvSpPr>
            <p:cNvPr id="17" name="TextBox 16"/>
            <p:cNvSpPr txBox="1"/>
            <p:nvPr/>
          </p:nvSpPr>
          <p:spPr>
            <a:xfrm>
              <a:off x="4896535" y="2785646"/>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3.2 </a:t>
              </a:r>
              <a:r>
                <a:rPr lang="en-US" sz="1700" dirty="0" err="1">
                  <a:solidFill>
                    <a:srgbClr val="3366FF"/>
                  </a:solidFill>
                </a:rPr>
                <a:t>x</a:t>
              </a:r>
              <a:endParaRPr lang="en-US" sz="1700" dirty="0">
                <a:solidFill>
                  <a:srgbClr val="3366FF"/>
                </a:solidFill>
              </a:endParaRPr>
            </a:p>
          </p:txBody>
        </p:sp>
        <p:sp>
          <p:nvSpPr>
            <p:cNvPr id="18" name="Curved Up Arrow 17"/>
            <p:cNvSpPr/>
            <p:nvPr/>
          </p:nvSpPr>
          <p:spPr>
            <a:xfrm>
              <a:off x="4806426" y="3733800"/>
              <a:ext cx="838200" cy="228600"/>
            </a:xfrm>
            <a:prstGeom prst="curvedUpArrow">
              <a:avLst/>
            </a:prstGeom>
            <a:solidFill>
              <a:srgbClr val="3366FF"/>
            </a:solidFill>
            <a:ln w="15875"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66FF"/>
                </a:solidFill>
              </a:endParaRPr>
            </a:p>
          </p:txBody>
        </p:sp>
        <p:sp>
          <p:nvSpPr>
            <p:cNvPr id="19" name="TextBox 18"/>
            <p:cNvSpPr txBox="1"/>
            <p:nvPr/>
          </p:nvSpPr>
          <p:spPr>
            <a:xfrm>
              <a:off x="4902361" y="3429000"/>
              <a:ext cx="646331" cy="348813"/>
            </a:xfrm>
            <a:prstGeom prst="rect">
              <a:avLst/>
            </a:prstGeom>
            <a:solidFill>
              <a:schemeClr val="bg1">
                <a:alpha val="50000"/>
              </a:schemeClr>
            </a:solidFill>
          </p:spPr>
          <p:txBody>
            <a:bodyPr wrap="none" rtlCol="0">
              <a:spAutoFit/>
            </a:bodyPr>
            <a:lstStyle/>
            <a:p>
              <a:r>
                <a:rPr lang="en-US" sz="1700" dirty="0">
                  <a:solidFill>
                    <a:srgbClr val="3366FF"/>
                  </a:solidFill>
                </a:rPr>
                <a:t>5.0 </a:t>
              </a:r>
              <a:r>
                <a:rPr lang="en-US" sz="1700" dirty="0" err="1">
                  <a:solidFill>
                    <a:srgbClr val="3366FF"/>
                  </a:solidFill>
                </a:rPr>
                <a:t>x</a:t>
              </a:r>
              <a:endParaRPr lang="en-US" sz="1700" dirty="0">
                <a:solidFill>
                  <a:srgbClr val="3366FF"/>
                </a:solidFill>
              </a:endParaRPr>
            </a:p>
          </p:txBody>
        </p:sp>
      </p:grpSp>
    </p:spTree>
    <p:extLst>
      <p:ext uri="{BB962C8B-B14F-4D97-AF65-F5344CB8AC3E}">
        <p14:creationId xmlns:p14="http://schemas.microsoft.com/office/powerpoint/2010/main" val="14435183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Utilities:</a:t>
            </a:r>
            <a:br>
              <a:rPr lang="en-US" dirty="0"/>
            </a:br>
            <a:r>
              <a:rPr lang="en-US" dirty="0"/>
              <a:t> Making TENA Easier to Use</a:t>
            </a:r>
          </a:p>
        </p:txBody>
      </p:sp>
      <p:sp>
        <p:nvSpPr>
          <p:cNvPr id="1139722" name="Rectangle 10"/>
          <p:cNvSpPr>
            <a:spLocks noGrp="1" noChangeArrowheads="1"/>
          </p:cNvSpPr>
          <p:nvPr>
            <p:ph idx="1"/>
          </p:nvPr>
        </p:nvSpPr>
        <p:spPr/>
        <p:txBody>
          <a:bodyPr/>
          <a:lstStyle/>
          <a:p>
            <a:r>
              <a:rPr lang="en-US" dirty="0"/>
              <a:t>TENA Repository (automated software building, community source code collaboration)</a:t>
            </a:r>
          </a:p>
          <a:p>
            <a:r>
              <a:rPr lang="en-US" dirty="0"/>
              <a:t>TENA Wiki (website collaboration for user groups)</a:t>
            </a:r>
          </a:p>
          <a:p>
            <a:r>
              <a:rPr lang="en-US" dirty="0"/>
              <a:t>TENA Issue Tracking System (task tracking system for user groups)</a:t>
            </a:r>
          </a:p>
          <a:p>
            <a:r>
              <a:rPr lang="en-US" dirty="0"/>
              <a:t>TENA Installer (cross platform software installation)</a:t>
            </a:r>
          </a:p>
          <a:p>
            <a:r>
              <a:rPr lang="en-US" dirty="0" err="1"/>
              <a:t>MagicDraw</a:t>
            </a:r>
            <a:r>
              <a:rPr lang="en-US" dirty="0"/>
              <a:t> Plugin (converts UML diagrams in object model TDL syntax)</a:t>
            </a:r>
          </a:p>
        </p:txBody>
      </p:sp>
    </p:spTree>
    <p:extLst>
      <p:ext uri="{BB962C8B-B14F-4D97-AF65-F5344CB8AC3E}">
        <p14:creationId xmlns:p14="http://schemas.microsoft.com/office/powerpoint/2010/main" val="3991694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21" name="Rectangle 9"/>
          <p:cNvSpPr>
            <a:spLocks noGrp="1" noChangeArrowheads="1"/>
          </p:cNvSpPr>
          <p:nvPr>
            <p:ph type="title"/>
          </p:nvPr>
        </p:nvSpPr>
        <p:spPr/>
        <p:txBody>
          <a:bodyPr/>
          <a:lstStyle/>
          <a:p>
            <a:r>
              <a:rPr lang="en-US" dirty="0"/>
              <a:t>TENA Tools:</a:t>
            </a:r>
            <a:br>
              <a:rPr lang="en-US" dirty="0"/>
            </a:br>
            <a:r>
              <a:rPr lang="en-US" dirty="0"/>
              <a:t>Helping You to Conduct and Manage Your Event</a:t>
            </a:r>
          </a:p>
        </p:txBody>
      </p:sp>
      <p:sp>
        <p:nvSpPr>
          <p:cNvPr id="1139722" name="Rectangle 10"/>
          <p:cNvSpPr>
            <a:spLocks noGrp="1" noChangeArrowheads="1"/>
          </p:cNvSpPr>
          <p:nvPr>
            <p:ph type="body" idx="1"/>
          </p:nvPr>
        </p:nvSpPr>
        <p:spPr>
          <a:xfrm>
            <a:off x="230079" y="1477965"/>
            <a:ext cx="12546793" cy="5014275"/>
          </a:xfrm>
        </p:spPr>
        <p:txBody>
          <a:bodyPr>
            <a:normAutofit fontScale="92500"/>
          </a:bodyPr>
          <a:lstStyle/>
          <a:p>
            <a:r>
              <a:rPr lang="en-US" dirty="0"/>
              <a:t>TENA Middleware (C++, Java, .NET support for ~50 computer platforms)</a:t>
            </a:r>
          </a:p>
          <a:p>
            <a:r>
              <a:rPr lang="en-US" dirty="0"/>
              <a:t>TENA Console and Canary (event management and network monitoring)</a:t>
            </a:r>
          </a:p>
          <a:p>
            <a:r>
              <a:rPr lang="en-US" dirty="0" err="1"/>
              <a:t>ClearPath</a:t>
            </a:r>
            <a:r>
              <a:rPr lang="en-US" dirty="0"/>
              <a:t> (multicast network testing)</a:t>
            </a:r>
          </a:p>
          <a:p>
            <a:r>
              <a:rPr lang="en-US" dirty="0"/>
              <a:t>TENA Data Collection System (collector, database export, and playback tools)</a:t>
            </a:r>
          </a:p>
          <a:p>
            <a:r>
              <a:rPr lang="en-US" dirty="0"/>
              <a:t>Interface Verification Tool (Platform generator to support testing activities)</a:t>
            </a:r>
          </a:p>
          <a:p>
            <a:r>
              <a:rPr lang="en-US" dirty="0"/>
              <a:t>Web Binding (provides JSON/REST http interface to TENA systems)</a:t>
            </a:r>
          </a:p>
          <a:p>
            <a:r>
              <a:rPr lang="en-US" dirty="0" err="1"/>
              <a:t>RelayNode</a:t>
            </a:r>
            <a:r>
              <a:rPr lang="en-US" dirty="0"/>
              <a:t> (bridges different communication domains)</a:t>
            </a:r>
          </a:p>
          <a:p>
            <a:r>
              <a:rPr lang="en-US" dirty="0"/>
              <a:t>SIMDIS TENA Plugin (3D visualization and analysis support for TENA object models)</a:t>
            </a:r>
          </a:p>
          <a:p>
            <a:r>
              <a:rPr lang="en-US" dirty="0"/>
              <a:t>TENA Video Distribution System (various tools related to video/audio stream support)</a:t>
            </a:r>
          </a:p>
          <a:p>
            <a:r>
              <a:rPr lang="en-US" dirty="0"/>
              <a:t>Mission Information Resource Controller (automated configuration for distributed systems)</a:t>
            </a:r>
          </a:p>
          <a:p>
            <a:r>
              <a:rPr lang="en-US" dirty="0"/>
              <a:t>Network Communication Tools (chat, file transfer, etc.)</a:t>
            </a:r>
          </a:p>
          <a:p>
            <a:r>
              <a:rPr lang="en-US" dirty="0" err="1"/>
              <a:t>SimShield</a:t>
            </a:r>
            <a:r>
              <a:rPr lang="en-US" dirty="0"/>
              <a:t> Trusted Guard (Cross Domain Solution supporting many object models)</a:t>
            </a:r>
          </a:p>
        </p:txBody>
      </p:sp>
      <p:sp>
        <p:nvSpPr>
          <p:cNvPr id="4" name="Rounded Rectangle 3">
            <a:extLst>
              <a:ext uri="{FF2B5EF4-FFF2-40B4-BE49-F238E27FC236}">
                <a16:creationId xmlns:a16="http://schemas.microsoft.com/office/drawing/2014/main" id="{AA26D6A3-F21C-1E48-A444-9D8CCFD64107}"/>
              </a:ext>
            </a:extLst>
          </p:cNvPr>
          <p:cNvSpPr/>
          <p:nvPr/>
        </p:nvSpPr>
        <p:spPr bwMode="auto">
          <a:xfrm>
            <a:off x="921124" y="6553649"/>
            <a:ext cx="10972800" cy="62992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dirty="0">
                <a:solidFill>
                  <a:schemeClr val="bg1"/>
                </a:solidFill>
                <a:cs typeface="Times New Roman" pitchFamily="18" charset="0"/>
              </a:rPr>
              <a:t>All TENA Utilities and Tools are Available from the TENA Repository</a:t>
            </a:r>
          </a:p>
        </p:txBody>
      </p:sp>
    </p:spTree>
    <p:extLst>
      <p:ext uri="{BB962C8B-B14F-4D97-AF65-F5344CB8AC3E}">
        <p14:creationId xmlns:p14="http://schemas.microsoft.com/office/powerpoint/2010/main" val="2428233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ED288-0FB6-F14F-BED4-D79ABC1E89BA}"/>
              </a:ext>
            </a:extLst>
          </p:cNvPr>
          <p:cNvPicPr>
            <a:picLocks noChangeAspect="1"/>
          </p:cNvPicPr>
          <p:nvPr/>
        </p:nvPicPr>
        <p:blipFill>
          <a:blip r:embed="rId2"/>
          <a:stretch>
            <a:fillRect/>
          </a:stretch>
        </p:blipFill>
        <p:spPr>
          <a:xfrm>
            <a:off x="230174" y="2068282"/>
            <a:ext cx="7537045" cy="5164138"/>
          </a:xfrm>
          <a:prstGeom prst="rect">
            <a:avLst/>
          </a:prstGeom>
        </p:spPr>
      </p:pic>
      <p:sp>
        <p:nvSpPr>
          <p:cNvPr id="11" name="Content Placeholder 1"/>
          <p:cNvSpPr txBox="1">
            <a:spLocks/>
          </p:cNvSpPr>
          <p:nvPr/>
        </p:nvSpPr>
        <p:spPr bwMode="auto">
          <a:xfrm>
            <a:off x="230174" y="1476145"/>
            <a:ext cx="12538394" cy="57562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7289" tIns="48646" rIns="97289" bIns="48646" numCol="1" anchor="t" anchorCtr="0" compatLnSpc="1">
            <a:prstTxWarp prst="textNoShape">
              <a:avLst/>
            </a:prstTxWarp>
          </a:bodyPr>
          <a:lstStyle>
            <a:lvl1pPr marL="244475"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400" b="1">
                <a:solidFill>
                  <a:schemeClr val="tx1"/>
                </a:solidFill>
                <a:latin typeface="+mn-lt"/>
                <a:ea typeface="ＭＳ Ｐゴシック" charset="0"/>
                <a:cs typeface="+mn-cs"/>
              </a:defRPr>
            </a:lvl1pPr>
            <a:lvl2pPr marL="723900" indent="-249238"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2pPr>
            <a:lvl3pPr marL="1143000" indent="-2317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3pPr>
            <a:lvl4pPr marL="1633538" indent="-244475" algn="l" defTabSz="966788" rtl="0" eaLnBrk="1" fontAlgn="base" hangingPunct="1">
              <a:lnSpc>
                <a:spcPct val="95000"/>
              </a:lnSpc>
              <a:spcBef>
                <a:spcPct val="20000"/>
              </a:spcBef>
              <a:spcAft>
                <a:spcPct val="0"/>
              </a:spcAft>
              <a:buClr>
                <a:srgbClr val="000066"/>
              </a:buClr>
              <a:buSzPct val="80000"/>
              <a:buFont typeface="Wingdings" charset="0"/>
              <a:buChar char="l"/>
              <a:defRPr sz="2000">
                <a:solidFill>
                  <a:schemeClr val="tx1"/>
                </a:solidFill>
                <a:latin typeface="+mn-lt"/>
                <a:ea typeface="ＭＳ Ｐゴシック" charset="0"/>
              </a:defRPr>
            </a:lvl4pPr>
            <a:lvl5pPr marL="2109788" indent="-231775" algn="l" defTabSz="966788" rtl="0" eaLnBrk="1" fontAlgn="base" hangingPunct="1">
              <a:lnSpc>
                <a:spcPct val="95000"/>
              </a:lnSpc>
              <a:spcBef>
                <a:spcPct val="20000"/>
              </a:spcBef>
              <a:spcAft>
                <a:spcPct val="0"/>
              </a:spcAft>
              <a:buClr>
                <a:srgbClr val="000066"/>
              </a:buClr>
              <a:buSzPct val="75000"/>
              <a:buFont typeface="Wingdings" charset="0"/>
              <a:buChar char="l"/>
              <a:defRPr sz="2000">
                <a:solidFill>
                  <a:schemeClr val="tx1"/>
                </a:solidFill>
                <a:latin typeface="+mn-lt"/>
                <a:ea typeface="ＭＳ Ｐゴシック" charset="0"/>
              </a:defRPr>
            </a:lvl5pPr>
            <a:lvl6pPr marL="25669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6pPr>
            <a:lvl7pPr marL="30241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7pPr>
            <a:lvl8pPr marL="34813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8pPr>
            <a:lvl9pPr marL="3938588" indent="-231775" algn="l" defTabSz="966788" rtl="0" eaLnBrk="1" fontAlgn="base" hangingPunct="1">
              <a:lnSpc>
                <a:spcPct val="95000"/>
              </a:lnSpc>
              <a:spcBef>
                <a:spcPct val="20000"/>
              </a:spcBef>
              <a:spcAft>
                <a:spcPct val="0"/>
              </a:spcAft>
              <a:buClr>
                <a:srgbClr val="000066"/>
              </a:buClr>
              <a:buSzPct val="75000"/>
              <a:buFont typeface="Wingdings" pitchFamily="2" charset="2"/>
              <a:buChar char="l"/>
              <a:defRPr sz="2000">
                <a:solidFill>
                  <a:schemeClr val="tx1"/>
                </a:solidFill>
                <a:latin typeface="+mn-lt"/>
              </a:defRPr>
            </a:lvl9pPr>
          </a:lstStyle>
          <a:p>
            <a:r>
              <a:rPr lang="en-US" sz="2000" dirty="0">
                <a:solidFill>
                  <a:srgbClr val="000000"/>
                </a:solidFill>
              </a:rPr>
              <a:t>TENA Console is a GUI-based event management tool used to evaluate and monitor applications and network</a:t>
            </a:r>
          </a:p>
        </p:txBody>
      </p:sp>
      <p:sp>
        <p:nvSpPr>
          <p:cNvPr id="20483" name="Rectangle 2"/>
          <p:cNvSpPr>
            <a:spLocks noGrp="1" noChangeArrowheads="1"/>
          </p:cNvSpPr>
          <p:nvPr>
            <p:ph type="title"/>
          </p:nvPr>
        </p:nvSpPr>
        <p:spPr/>
        <p:txBody>
          <a:bodyPr/>
          <a:lstStyle/>
          <a:p>
            <a:r>
              <a:rPr lang="en-US"/>
              <a:t>TENA Console</a:t>
            </a:r>
            <a:br>
              <a:rPr lang="en-US"/>
            </a:br>
            <a:r>
              <a:rPr lang="en-US"/>
              <a:t>Application Status Screenshot</a:t>
            </a:r>
          </a:p>
        </p:txBody>
      </p:sp>
      <p:sp>
        <p:nvSpPr>
          <p:cNvPr id="2" name="Content Placeholder 1"/>
          <p:cNvSpPr>
            <a:spLocks noGrp="1"/>
          </p:cNvSpPr>
          <p:nvPr>
            <p:ph idx="1"/>
          </p:nvPr>
        </p:nvSpPr>
        <p:spPr>
          <a:xfrm>
            <a:off x="8288089" y="1579673"/>
            <a:ext cx="3545429" cy="5164138"/>
          </a:xfrm>
        </p:spPr>
        <p:txBody>
          <a:bodyPr/>
          <a:lstStyle/>
          <a:p>
            <a:endParaRPr lang="en-US" sz="1800" dirty="0">
              <a:solidFill>
                <a:srgbClr val="000000"/>
              </a:solidFill>
            </a:endParaRPr>
          </a:p>
          <a:p>
            <a:r>
              <a:rPr lang="en-US" sz="1800" dirty="0">
                <a:solidFill>
                  <a:srgbClr val="000000"/>
                </a:solidFill>
              </a:rPr>
              <a:t>Application Diagnostics</a:t>
            </a:r>
          </a:p>
          <a:p>
            <a:r>
              <a:rPr lang="en-US" sz="1800" dirty="0">
                <a:solidFill>
                  <a:srgbClr val="000000"/>
                </a:solidFill>
              </a:rPr>
              <a:t>Network Monitoring</a:t>
            </a:r>
          </a:p>
          <a:p>
            <a:r>
              <a:rPr lang="en-US" sz="1800" dirty="0">
                <a:solidFill>
                  <a:srgbClr val="000000"/>
                </a:solidFill>
              </a:rPr>
              <a:t>Application Alerts</a:t>
            </a:r>
          </a:p>
          <a:p>
            <a:endParaRPr lang="en-US" sz="1800" dirty="0"/>
          </a:p>
        </p:txBody>
      </p:sp>
      <p:sp>
        <p:nvSpPr>
          <p:cNvPr id="7" name="Rectangle 6"/>
          <p:cNvSpPr/>
          <p:nvPr/>
        </p:nvSpPr>
        <p:spPr bwMode="auto">
          <a:xfrm>
            <a:off x="8027654" y="4319454"/>
            <a:ext cx="3143655" cy="585284"/>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Basic application information provided in table</a:t>
            </a:r>
          </a:p>
        </p:txBody>
      </p:sp>
      <p:cxnSp>
        <p:nvCxnSpPr>
          <p:cNvPr id="20487" name="Straight Arrow Connector 7"/>
          <p:cNvCxnSpPr>
            <a:cxnSpLocks noChangeShapeType="1"/>
            <a:stCxn id="7" idx="1"/>
          </p:cNvCxnSpPr>
          <p:nvPr/>
        </p:nvCxnSpPr>
        <p:spPr bwMode="auto">
          <a:xfrm flipH="1" flipV="1">
            <a:off x="6379286" y="3711388"/>
            <a:ext cx="1648368" cy="900708"/>
          </a:xfrm>
          <a:prstGeom prst="straightConnector1">
            <a:avLst/>
          </a:prstGeom>
          <a:noFill/>
          <a:ln w="19050" algn="ctr">
            <a:solidFill>
              <a:schemeClr val="tx1"/>
            </a:solidFill>
            <a:round/>
            <a:headEnd/>
            <a:tailEnd type="arrow" w="med" len="med"/>
          </a:ln>
        </p:spPr>
      </p:cxnSp>
      <p:sp>
        <p:nvSpPr>
          <p:cNvPr id="27" name="Rectangle 26"/>
          <p:cNvSpPr/>
          <p:nvPr/>
        </p:nvSpPr>
        <p:spPr bwMode="auto">
          <a:xfrm>
            <a:off x="8405729" y="3146891"/>
            <a:ext cx="3097158" cy="85526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“unresponsive” applications can be removed from the execution</a:t>
            </a:r>
          </a:p>
        </p:txBody>
      </p:sp>
      <p:cxnSp>
        <p:nvCxnSpPr>
          <p:cNvPr id="20489" name="Straight Arrow Connector 27"/>
          <p:cNvCxnSpPr>
            <a:cxnSpLocks noChangeShapeType="1"/>
            <a:stCxn id="27" idx="1"/>
          </p:cNvCxnSpPr>
          <p:nvPr/>
        </p:nvCxnSpPr>
        <p:spPr bwMode="auto">
          <a:xfrm flipH="1" flipV="1">
            <a:off x="7498179" y="2940958"/>
            <a:ext cx="907550" cy="633566"/>
          </a:xfrm>
          <a:prstGeom prst="straightConnector1">
            <a:avLst/>
          </a:prstGeom>
          <a:noFill/>
          <a:ln w="19050" algn="ctr">
            <a:solidFill>
              <a:schemeClr val="tx1"/>
            </a:solidFill>
            <a:round/>
            <a:headEnd/>
            <a:tailEnd type="arrow" w="med" len="med"/>
          </a:ln>
        </p:spPr>
      </p:cxnSp>
      <p:sp>
        <p:nvSpPr>
          <p:cNvPr id="24" name="Rectangle 23"/>
          <p:cNvSpPr/>
          <p:nvPr/>
        </p:nvSpPr>
        <p:spPr bwMode="auto">
          <a:xfrm>
            <a:off x="8027655" y="6080417"/>
            <a:ext cx="3106458" cy="915576"/>
          </a:xfrm>
          <a:prstGeom prst="rect">
            <a:avLst/>
          </a:prstGeom>
          <a:solidFill>
            <a:schemeClr val="bg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96644" tIns="48322" rIns="96644" bIns="48322"/>
          <a:lstStyle/>
          <a:p>
            <a:pPr algn="l" eaLnBrk="0" hangingPunct="0">
              <a:lnSpc>
                <a:spcPct val="105000"/>
              </a:lnSpc>
              <a:spcBef>
                <a:spcPct val="40000"/>
              </a:spcBef>
              <a:defRPr/>
            </a:pPr>
            <a:r>
              <a:rPr lang="en-US" sz="1600" dirty="0"/>
              <a:t>Application configuration parameters listed to indicate use of non-default values</a:t>
            </a:r>
          </a:p>
        </p:txBody>
      </p:sp>
      <p:cxnSp>
        <p:nvCxnSpPr>
          <p:cNvPr id="20491" name="Straight Arrow Connector 27"/>
          <p:cNvCxnSpPr>
            <a:cxnSpLocks noChangeShapeType="1"/>
            <a:stCxn id="24" idx="1"/>
          </p:cNvCxnSpPr>
          <p:nvPr/>
        </p:nvCxnSpPr>
        <p:spPr bwMode="auto">
          <a:xfrm flipH="1" flipV="1">
            <a:off x="7307573" y="6324259"/>
            <a:ext cx="720082" cy="213946"/>
          </a:xfrm>
          <a:prstGeom prst="straightConnector1">
            <a:avLst/>
          </a:prstGeom>
          <a:noFill/>
          <a:ln w="19050" algn="ctr">
            <a:solidFill>
              <a:schemeClr val="tx1"/>
            </a:solidFill>
            <a:round/>
            <a:headEnd/>
            <a:tailEnd type="arrow" w="med" len="med"/>
          </a:ln>
        </p:spPr>
      </p:cxnSp>
    </p:spTree>
    <p:extLst>
      <p:ext uri="{BB962C8B-B14F-4D97-AF65-F5344CB8AC3E}">
        <p14:creationId xmlns:p14="http://schemas.microsoft.com/office/powerpoint/2010/main" val="124204181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TENA Console</a:t>
            </a:r>
            <a:br>
              <a:rPr lang="en-US" dirty="0"/>
            </a:br>
            <a:r>
              <a:rPr lang="en-US" dirty="0"/>
              <a:t>Network Monitoring</a:t>
            </a:r>
          </a:p>
        </p:txBody>
      </p:sp>
      <p:sp>
        <p:nvSpPr>
          <p:cNvPr id="3" name="Content Placeholder 2"/>
          <p:cNvSpPr>
            <a:spLocks noGrp="1"/>
          </p:cNvSpPr>
          <p:nvPr>
            <p:ph idx="1"/>
          </p:nvPr>
        </p:nvSpPr>
        <p:spPr>
          <a:xfrm>
            <a:off x="153591" y="1627845"/>
            <a:ext cx="3732609" cy="5194596"/>
          </a:xfrm>
        </p:spPr>
        <p:txBody>
          <a:bodyPr/>
          <a:lstStyle/>
          <a:p>
            <a:r>
              <a:rPr lang="en-US" dirty="0"/>
              <a:t>Network Monitoring</a:t>
            </a:r>
          </a:p>
          <a:p>
            <a:pPr marL="463550" lvl="1" indent="-249238"/>
            <a:r>
              <a:rPr lang="en-US" dirty="0"/>
              <a:t>Perform continuous TCP and UDP multicast communication monitoring</a:t>
            </a:r>
          </a:p>
          <a:p>
            <a:pPr marL="463550" lvl="1" indent="-249238"/>
            <a:r>
              <a:rPr lang="en-US" dirty="0"/>
              <a:t>Obtain system alerts regarding the operation of the distributed event over the network</a:t>
            </a:r>
          </a:p>
        </p:txBody>
      </p:sp>
      <p:pic>
        <p:nvPicPr>
          <p:cNvPr id="5" name="Picture 4">
            <a:extLst>
              <a:ext uri="{FF2B5EF4-FFF2-40B4-BE49-F238E27FC236}">
                <a16:creationId xmlns:a16="http://schemas.microsoft.com/office/drawing/2014/main" id="{38264CD4-96AD-9D45-ACFC-498934DBA4D4}"/>
              </a:ext>
            </a:extLst>
          </p:cNvPr>
          <p:cNvPicPr>
            <a:picLocks noChangeAspect="1"/>
          </p:cNvPicPr>
          <p:nvPr/>
        </p:nvPicPr>
        <p:blipFill>
          <a:blip r:embed="rId2"/>
          <a:stretch>
            <a:fillRect/>
          </a:stretch>
        </p:blipFill>
        <p:spPr>
          <a:xfrm>
            <a:off x="4088399" y="1550975"/>
            <a:ext cx="7272643" cy="5669280"/>
          </a:xfrm>
          <a:prstGeom prst="rect">
            <a:avLst/>
          </a:prstGeom>
        </p:spPr>
      </p:pic>
      <p:pic>
        <p:nvPicPr>
          <p:cNvPr id="6" name="Picture 5">
            <a:extLst>
              <a:ext uri="{FF2B5EF4-FFF2-40B4-BE49-F238E27FC236}">
                <a16:creationId xmlns:a16="http://schemas.microsoft.com/office/drawing/2014/main" id="{D6100AF4-1A2A-6F4B-A472-E34FF74DEC14}"/>
              </a:ext>
            </a:extLst>
          </p:cNvPr>
          <p:cNvPicPr>
            <a:picLocks noChangeAspect="1"/>
          </p:cNvPicPr>
          <p:nvPr/>
        </p:nvPicPr>
        <p:blipFill>
          <a:blip r:embed="rId3"/>
          <a:stretch>
            <a:fillRect/>
          </a:stretch>
        </p:blipFill>
        <p:spPr>
          <a:xfrm>
            <a:off x="8624949" y="3393388"/>
            <a:ext cx="4226260" cy="3149454"/>
          </a:xfrm>
          <a:prstGeom prst="rect">
            <a:avLst/>
          </a:prstGeom>
        </p:spPr>
      </p:pic>
    </p:spTree>
    <p:extLst>
      <p:ext uri="{BB962C8B-B14F-4D97-AF65-F5344CB8AC3E}">
        <p14:creationId xmlns:p14="http://schemas.microsoft.com/office/powerpoint/2010/main" val="32575845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975" y="185745"/>
            <a:ext cx="7019926" cy="1074737"/>
          </a:xfrm>
        </p:spPr>
        <p:txBody>
          <a:bodyPr/>
          <a:lstStyle/>
          <a:p>
            <a:r>
              <a:rPr lang="en-US" dirty="0"/>
              <a:t>How do we integrate TENA into an existing environment?</a:t>
            </a:r>
          </a:p>
        </p:txBody>
      </p:sp>
      <p:sp>
        <p:nvSpPr>
          <p:cNvPr id="3" name="Content Placeholder 2"/>
          <p:cNvSpPr>
            <a:spLocks noGrp="1"/>
          </p:cNvSpPr>
          <p:nvPr>
            <p:ph idx="1"/>
          </p:nvPr>
        </p:nvSpPr>
        <p:spPr>
          <a:xfrm>
            <a:off x="225286" y="1551535"/>
            <a:ext cx="7789161" cy="4892296"/>
          </a:xfrm>
        </p:spPr>
        <p:txBody>
          <a:bodyPr>
            <a:normAutofit fontScale="92500" lnSpcReduction="10000"/>
          </a:bodyPr>
          <a:lstStyle/>
          <a:p>
            <a:r>
              <a:rPr lang="en-US" dirty="0"/>
              <a:t>Gradual and Overlapping Deployment</a:t>
            </a:r>
          </a:p>
          <a:p>
            <a:pPr lvl="1"/>
            <a:r>
              <a:rPr lang="en-US" dirty="0"/>
              <a:t>TENA can be introduced into an existing environment in a gradual manner</a:t>
            </a:r>
          </a:p>
          <a:p>
            <a:pPr lvl="1"/>
            <a:r>
              <a:rPr lang="en-US" dirty="0"/>
              <a:t>Existing systems will typically require Adapters</a:t>
            </a:r>
          </a:p>
          <a:p>
            <a:r>
              <a:rPr lang="en-US" dirty="0"/>
              <a:t>Adapters for Existing Protocols and Systems</a:t>
            </a:r>
          </a:p>
          <a:p>
            <a:pPr lvl="1"/>
            <a:r>
              <a:rPr lang="en-US" dirty="0"/>
              <a:t>TENA Adapters are built in a collaborative manner following a common software framework (with code generation) to create a library.</a:t>
            </a:r>
          </a:p>
          <a:p>
            <a:pPr lvl="1"/>
            <a:r>
              <a:rPr lang="en-US" dirty="0"/>
              <a:t>Adapters allow the range system information and services to be available using common system interfaces and distributed communication infrastructure without changing the code to the existing systems</a:t>
            </a:r>
          </a:p>
          <a:p>
            <a:r>
              <a:rPr lang="en-US" dirty="0"/>
              <a:t>Redundancy during Testing</a:t>
            </a:r>
          </a:p>
          <a:p>
            <a:pPr lvl="1"/>
            <a:r>
              <a:rPr lang="en-US" dirty="0"/>
              <a:t>Since existing range systems are not modified, the use of adapters permits side-by-side initial testing and operational deployment to minimize risk</a:t>
            </a:r>
          </a:p>
        </p:txBody>
      </p:sp>
      <p:sp>
        <p:nvSpPr>
          <p:cNvPr id="4" name="Rounded Rectangle 3"/>
          <p:cNvSpPr/>
          <p:nvPr/>
        </p:nvSpPr>
        <p:spPr bwMode="auto">
          <a:xfrm>
            <a:off x="2118514" y="6337807"/>
            <a:ext cx="8778240" cy="914400"/>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pPr>
            <a:r>
              <a:rPr lang="en-US" sz="2500" dirty="0">
                <a:solidFill>
                  <a:schemeClr val="bg1"/>
                </a:solidFill>
                <a:cs typeface="Times New Roman" pitchFamily="18" charset="0"/>
              </a:rPr>
              <a:t>TENA can be introduced to a range gradually and unobtrusively using Protocol and System Adapters</a:t>
            </a:r>
          </a:p>
        </p:txBody>
      </p:sp>
      <p:pic>
        <p:nvPicPr>
          <p:cNvPr id="5" name="Picture 4">
            <a:extLst>
              <a:ext uri="{FF2B5EF4-FFF2-40B4-BE49-F238E27FC236}">
                <a16:creationId xmlns:a16="http://schemas.microsoft.com/office/drawing/2014/main" id="{E240D829-B50E-1441-A46A-AFD55038C24D}"/>
              </a:ext>
            </a:extLst>
          </p:cNvPr>
          <p:cNvPicPr>
            <a:picLocks noChangeAspect="1"/>
          </p:cNvPicPr>
          <p:nvPr/>
        </p:nvPicPr>
        <p:blipFill>
          <a:blip r:embed="rId2"/>
          <a:stretch>
            <a:fillRect/>
          </a:stretch>
        </p:blipFill>
        <p:spPr>
          <a:xfrm>
            <a:off x="8014447" y="2460116"/>
            <a:ext cx="4934772" cy="2969111"/>
          </a:xfrm>
          <a:prstGeom prst="rect">
            <a:avLst/>
          </a:prstGeom>
        </p:spPr>
      </p:pic>
    </p:spTree>
    <p:extLst>
      <p:ext uri="{BB962C8B-B14F-4D97-AF65-F5344CB8AC3E}">
        <p14:creationId xmlns:p14="http://schemas.microsoft.com/office/powerpoint/2010/main" val="39261502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r>
              <a:rPr lang="en-US"/>
              <a:t>TENA Mission</a:t>
            </a:r>
          </a:p>
        </p:txBody>
      </p:sp>
      <p:sp>
        <p:nvSpPr>
          <p:cNvPr id="1086467" name="Rectangle 3"/>
          <p:cNvSpPr>
            <a:spLocks noGrp="1" noChangeArrowheads="1"/>
          </p:cNvSpPr>
          <p:nvPr>
            <p:ph idx="1"/>
          </p:nvPr>
        </p:nvSpPr>
        <p:spPr>
          <a:xfrm>
            <a:off x="728870" y="3052764"/>
            <a:ext cx="11642033" cy="1697037"/>
          </a:xfrm>
          <a:noFill/>
          <a:ln/>
        </p:spPr>
        <p:txBody>
          <a:bodyPr vert="horz" wrap="square" lIns="97229" tIns="48615" rIns="97229" bIns="48615" numCol="1" anchor="t" anchorCtr="0" compatLnSpc="1">
            <a:prstTxWarp prst="textNoShape">
              <a:avLst/>
            </a:prstTxWarp>
          </a:bodyPr>
          <a:lstStyle/>
          <a:p>
            <a:pPr>
              <a:lnSpc>
                <a:spcPct val="90000"/>
              </a:lnSpc>
              <a:spcBef>
                <a:spcPct val="70000"/>
              </a:spcBef>
            </a:pPr>
            <a:r>
              <a:rPr lang="en-US" sz="2000" dirty="0"/>
              <a:t>Enable </a:t>
            </a:r>
            <a:r>
              <a:rPr lang="en-US" sz="2000" dirty="0">
                <a:solidFill>
                  <a:srgbClr val="FA0000"/>
                </a:solidFill>
              </a:rPr>
              <a:t>Interoperability</a:t>
            </a:r>
            <a:r>
              <a:rPr lang="en-US" sz="2000" dirty="0"/>
              <a:t> among range systems, facilities, simulations, C4ISR systems in a quick, cost-efficient manner, and</a:t>
            </a:r>
          </a:p>
          <a:p>
            <a:pPr>
              <a:lnSpc>
                <a:spcPct val="90000"/>
              </a:lnSpc>
              <a:spcBef>
                <a:spcPct val="70000"/>
              </a:spcBef>
            </a:pPr>
            <a:r>
              <a:rPr lang="en-US" sz="2000" dirty="0"/>
              <a:t>Foster </a:t>
            </a:r>
            <a:r>
              <a:rPr lang="en-US" sz="2000" dirty="0">
                <a:solidFill>
                  <a:srgbClr val="FA0000"/>
                </a:solidFill>
              </a:rPr>
              <a:t>Reuse</a:t>
            </a:r>
            <a:r>
              <a:rPr lang="en-US" sz="2000" dirty="0"/>
              <a:t> for range assets and for future developments</a:t>
            </a:r>
          </a:p>
        </p:txBody>
      </p:sp>
      <p:sp>
        <p:nvSpPr>
          <p:cNvPr id="1086468" name="Rectangle 4"/>
          <p:cNvSpPr>
            <a:spLocks noChangeArrowheads="1"/>
          </p:cNvSpPr>
          <p:nvPr/>
        </p:nvSpPr>
        <p:spPr bwMode="auto">
          <a:xfrm>
            <a:off x="284922" y="1527175"/>
            <a:ext cx="12483645" cy="1181862"/>
          </a:xfrm>
          <a:prstGeom prst="rect">
            <a:avLst/>
          </a:prstGeom>
          <a:noFill/>
          <a:ln>
            <a:noFill/>
          </a:ln>
          <a:effectLst/>
          <a:extLst>
            <a:ext uri="{909E8E84-426E-40dd-AFC4-6F175D3DCCD1}">
              <a14:hiddenFill xmlns:a14="http://schemas.microsoft.com/office/drawing/2010/main" xmlns="">
                <a:solidFill>
                  <a:srgbClr val="CC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p>
            <a:pPr algn="l" defTabSz="966788">
              <a:lnSpc>
                <a:spcPct val="80000"/>
              </a:lnSpc>
              <a:spcBef>
                <a:spcPct val="0"/>
              </a:spcBef>
            </a:pPr>
            <a:r>
              <a:rPr lang="en-US" dirty="0">
                <a:solidFill>
                  <a:schemeClr val="tx1"/>
                </a:solidFill>
              </a:rPr>
              <a:t>Currently, range systems tend to be non-interoperable, </a:t>
            </a:r>
            <a:r>
              <a:rPr lang="ja-JP" altLang="en-US" dirty="0">
                <a:solidFill>
                  <a:schemeClr val="tx1"/>
                </a:solidFill>
                <a:latin typeface="Arial"/>
              </a:rPr>
              <a:t>“</a:t>
            </a:r>
            <a:r>
              <a:rPr lang="en-US" dirty="0">
                <a:solidFill>
                  <a:schemeClr val="tx1"/>
                </a:solidFill>
              </a:rPr>
              <a:t>stove-pipe</a:t>
            </a:r>
            <a:r>
              <a:rPr lang="ja-JP" altLang="en-US" dirty="0">
                <a:solidFill>
                  <a:schemeClr val="tx1"/>
                </a:solidFill>
                <a:latin typeface="Arial"/>
              </a:rPr>
              <a:t>”</a:t>
            </a:r>
            <a:r>
              <a:rPr lang="en-US" dirty="0">
                <a:solidFill>
                  <a:schemeClr val="tx1"/>
                </a:solidFill>
              </a:rPr>
              <a:t> systems</a:t>
            </a:r>
          </a:p>
          <a:p>
            <a:pPr algn="l" defTabSz="966788">
              <a:lnSpc>
                <a:spcPct val="80000"/>
              </a:lnSpc>
              <a:spcBef>
                <a:spcPct val="0"/>
              </a:spcBef>
            </a:pPr>
            <a:endParaRPr lang="en-US" dirty="0">
              <a:solidFill>
                <a:schemeClr val="tx1"/>
              </a:solidFill>
            </a:endParaRPr>
          </a:p>
          <a:p>
            <a:pPr algn="l" defTabSz="966788">
              <a:lnSpc>
                <a:spcPct val="80000"/>
              </a:lnSpc>
              <a:spcBef>
                <a:spcPct val="0"/>
              </a:spcBef>
            </a:pPr>
            <a:r>
              <a:rPr lang="en-US" dirty="0">
                <a:solidFill>
                  <a:srgbClr val="000000"/>
                </a:solidFill>
              </a:rPr>
              <a:t>The purpose of TENA is to provide the architecture and the software implementation necessary to</a:t>
            </a:r>
          </a:p>
        </p:txBody>
      </p:sp>
      <p:sp>
        <p:nvSpPr>
          <p:cNvPr id="1086469" name="Rectangle 5"/>
          <p:cNvSpPr>
            <a:spLocks noChangeArrowheads="1"/>
          </p:cNvSpPr>
          <p:nvPr/>
        </p:nvSpPr>
        <p:spPr bwMode="auto">
          <a:xfrm>
            <a:off x="1979614" y="6496051"/>
            <a:ext cx="9121775" cy="706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defTabSz="966788">
              <a:lnSpc>
                <a:spcPct val="85000"/>
              </a:lnSpc>
              <a:spcBef>
                <a:spcPct val="0"/>
              </a:spcBef>
            </a:pPr>
            <a:r>
              <a:rPr lang="en-US" sz="2700" i="1">
                <a:solidFill>
                  <a:srgbClr val="0000CC"/>
                </a:solidFill>
              </a:rPr>
              <a:t>Lay the Foundation for Future Test and Training Range Instrumentation</a:t>
            </a:r>
          </a:p>
        </p:txBody>
      </p:sp>
      <p:sp>
        <p:nvSpPr>
          <p:cNvPr id="1086470" name="AutoShape 6"/>
          <p:cNvSpPr>
            <a:spLocks noChangeArrowheads="1"/>
          </p:cNvSpPr>
          <p:nvPr/>
        </p:nvSpPr>
        <p:spPr bwMode="auto">
          <a:xfrm>
            <a:off x="1630016" y="4440238"/>
            <a:ext cx="9813235" cy="1682750"/>
          </a:xfrm>
          <a:prstGeom prst="roundRect">
            <a:avLst>
              <a:gd name="adj" fmla="val 12495"/>
            </a:avLst>
          </a:prstGeom>
          <a:solidFill>
            <a:schemeClr val="tx2"/>
          </a:solidFill>
          <a:ln w="12700">
            <a:solidFill>
              <a:schemeClr val="tx1"/>
            </a:solidFill>
            <a:round/>
            <a:headEnd/>
            <a:tailEnd/>
          </a:ln>
          <a:effectLst>
            <a:outerShdw blurRad="63500" dist="53882" dir="2700000" algn="ctr" rotWithShape="0">
              <a:schemeClr val="bg2">
                <a:alpha val="74998"/>
              </a:schemeClr>
            </a:outerShdw>
          </a:effectLst>
        </p:spPr>
        <p:txBody>
          <a:bodyPr lIns="97229" tIns="48615" rIns="97229" bIns="48615" anchor="ctr" anchorCtr="1"/>
          <a:lstStyle/>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Support the warfighter</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Enable simulation-based acquisition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Foster test and training integration</a:t>
            </a:r>
          </a:p>
          <a:p>
            <a:pPr marL="241300" indent="-241300" algn="l" defTabSz="966788">
              <a:lnSpc>
                <a:spcPct val="85000"/>
              </a:lnSpc>
              <a:spcBef>
                <a:spcPct val="30000"/>
              </a:spcBef>
              <a:buClr>
                <a:srgbClr val="FFFF00"/>
              </a:buClr>
              <a:buSzPct val="60000"/>
              <a:buFont typeface="Wingdings" charset="0"/>
              <a:buChar char="l"/>
            </a:pPr>
            <a:r>
              <a:rPr lang="en-US" sz="2100" dirty="0">
                <a:solidFill>
                  <a:schemeClr val="bg1"/>
                </a:solidFill>
              </a:rPr>
              <a:t>In the long term: SAVE MONEY!</a:t>
            </a:r>
          </a:p>
        </p:txBody>
      </p:sp>
    </p:spTree>
    <p:extLst>
      <p:ext uri="{BB962C8B-B14F-4D97-AF65-F5344CB8AC3E}">
        <p14:creationId xmlns:p14="http://schemas.microsoft.com/office/powerpoint/2010/main" val="171863170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Adapter Illustration</a:t>
            </a:r>
            <a:br>
              <a:rPr lang="en-US" dirty="0"/>
            </a:br>
            <a:r>
              <a:rPr lang="en-US" dirty="0"/>
              <a:t>for a Telemetry Range Systems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44301" y="1901825"/>
            <a:ext cx="2062457" cy="580238"/>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65401" y="2555446"/>
            <a:ext cx="1511300" cy="1137509"/>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833466" y="3651949"/>
            <a:ext cx="1110175" cy="1002242"/>
          </a:xfrm>
          <a:prstGeom prst="rect">
            <a:avLst/>
          </a:prstGeom>
        </p:spPr>
      </p:pic>
      <p:sp>
        <p:nvSpPr>
          <p:cNvPr id="7" name="TextBox 6"/>
          <p:cNvSpPr txBox="1"/>
          <p:nvPr/>
        </p:nvSpPr>
        <p:spPr>
          <a:xfrm>
            <a:off x="5711442" y="6659667"/>
            <a:ext cx="646331" cy="633635"/>
          </a:xfrm>
          <a:prstGeom prst="rect">
            <a:avLst/>
          </a:prstGeom>
          <a:noFill/>
        </p:spPr>
        <p:txBody>
          <a:bodyPr wrap="none" rtlCol="0">
            <a:spAutoFit/>
          </a:bodyPr>
          <a:lstStyle/>
          <a:p>
            <a:r>
              <a:rPr lang="en-US" sz="3600" dirty="0">
                <a:solidFill>
                  <a:srgbClr val="000066"/>
                </a:solidFill>
              </a:rPr>
              <a:t>…</a:t>
            </a:r>
          </a:p>
        </p:txBody>
      </p:sp>
      <p:sp>
        <p:nvSpPr>
          <p:cNvPr id="8" name="Rounded Rectangle 7"/>
          <p:cNvSpPr/>
          <p:nvPr/>
        </p:nvSpPr>
        <p:spPr>
          <a:xfrm>
            <a:off x="5054600" y="197966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Power Controller</a:t>
            </a:r>
            <a:br>
              <a:rPr lang="en-US" sz="1400" dirty="0">
                <a:solidFill>
                  <a:srgbClr val="7030A0"/>
                </a:solidFill>
              </a:rPr>
            </a:br>
            <a:r>
              <a:rPr lang="en-US" sz="1400" dirty="0">
                <a:solidFill>
                  <a:srgbClr val="7030A0"/>
                </a:solidFill>
              </a:rPr>
              <a:t>Adapter</a:t>
            </a:r>
          </a:p>
        </p:txBody>
      </p:sp>
      <p:sp>
        <p:nvSpPr>
          <p:cNvPr id="9" name="Rounded Rectangle 8"/>
          <p:cNvSpPr/>
          <p:nvPr/>
        </p:nvSpPr>
        <p:spPr>
          <a:xfrm>
            <a:off x="5064989" y="4643276"/>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10" name="Rounded Rectangle 9"/>
          <p:cNvSpPr/>
          <p:nvPr/>
        </p:nvSpPr>
        <p:spPr>
          <a:xfrm>
            <a:off x="5054600" y="2749990"/>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Spectrum Analyzer</a:t>
            </a:r>
            <a:br>
              <a:rPr lang="en-US" sz="1400" dirty="0">
                <a:solidFill>
                  <a:srgbClr val="7030A0"/>
                </a:solidFill>
              </a:rPr>
            </a:br>
            <a:r>
              <a:rPr lang="en-US" sz="1400" dirty="0">
                <a:solidFill>
                  <a:srgbClr val="7030A0"/>
                </a:solidFill>
              </a:rPr>
              <a:t>Adapter</a:t>
            </a:r>
          </a:p>
        </p:txBody>
      </p:sp>
      <p:sp>
        <p:nvSpPr>
          <p:cNvPr id="11" name="Rounded Rectangle 10"/>
          <p:cNvSpPr/>
          <p:nvPr/>
        </p:nvSpPr>
        <p:spPr>
          <a:xfrm>
            <a:off x="5056406" y="3869242"/>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cxnSp>
        <p:nvCxnSpPr>
          <p:cNvPr id="12" name="Elbow Connector 18"/>
          <p:cNvCxnSpPr>
            <a:stCxn id="15" idx="1"/>
          </p:cNvCxnSpPr>
          <p:nvPr/>
        </p:nvCxnSpPr>
        <p:spPr bwMode="auto">
          <a:xfrm flipH="1" flipV="1">
            <a:off x="3813952" y="227873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13" name="TextBox 12"/>
          <p:cNvSpPr txBox="1"/>
          <p:nvPr/>
        </p:nvSpPr>
        <p:spPr>
          <a:xfrm>
            <a:off x="4062050" y="2002624"/>
            <a:ext cx="704039" cy="302840"/>
          </a:xfrm>
          <a:prstGeom prst="rect">
            <a:avLst/>
          </a:prstGeom>
          <a:noFill/>
        </p:spPr>
        <p:txBody>
          <a:bodyPr wrap="none" rtlCol="0">
            <a:spAutoFit/>
          </a:bodyPr>
          <a:lstStyle/>
          <a:p>
            <a:r>
              <a:rPr lang="en-US" sz="1400" b="0" dirty="0">
                <a:solidFill>
                  <a:srgbClr val="000066"/>
                </a:solidFill>
              </a:rPr>
              <a:t>SNMP</a:t>
            </a:r>
          </a:p>
        </p:txBody>
      </p:sp>
      <p:sp>
        <p:nvSpPr>
          <p:cNvPr id="14" name="TextBox 13"/>
          <p:cNvSpPr txBox="1"/>
          <p:nvPr/>
        </p:nvSpPr>
        <p:spPr>
          <a:xfrm>
            <a:off x="4116552" y="2750206"/>
            <a:ext cx="595035" cy="302840"/>
          </a:xfrm>
          <a:prstGeom prst="rect">
            <a:avLst/>
          </a:prstGeom>
          <a:noFill/>
        </p:spPr>
        <p:txBody>
          <a:bodyPr wrap="none" rtlCol="0">
            <a:spAutoFit/>
          </a:bodyPr>
          <a:lstStyle/>
          <a:p>
            <a:r>
              <a:rPr lang="en-US" sz="1400" b="0" dirty="0">
                <a:solidFill>
                  <a:srgbClr val="000066"/>
                </a:solidFill>
              </a:rPr>
              <a:t>VISA</a:t>
            </a:r>
          </a:p>
        </p:txBody>
      </p:sp>
      <p:sp>
        <p:nvSpPr>
          <p:cNvPr id="15" name="TextBox 14"/>
          <p:cNvSpPr txBox="1"/>
          <p:nvPr/>
        </p:nvSpPr>
        <p:spPr>
          <a:xfrm>
            <a:off x="3929203" y="3894584"/>
            <a:ext cx="973343" cy="302840"/>
          </a:xfrm>
          <a:prstGeom prst="rect">
            <a:avLst/>
          </a:prstGeom>
          <a:noFill/>
        </p:spPr>
        <p:txBody>
          <a:bodyPr wrap="none" rtlCol="0">
            <a:spAutoFit/>
          </a:bodyPr>
          <a:lstStyle/>
          <a:p>
            <a:r>
              <a:rPr lang="en-US" sz="1400" b="0" dirty="0">
                <a:solidFill>
                  <a:srgbClr val="000066"/>
                </a:solidFill>
              </a:rPr>
              <a:t>TCP/UDP</a:t>
            </a:r>
          </a:p>
        </p:txBody>
      </p:sp>
      <p:sp>
        <p:nvSpPr>
          <p:cNvPr id="16" name="TextBox 15"/>
          <p:cNvSpPr txBox="1"/>
          <p:nvPr/>
        </p:nvSpPr>
        <p:spPr>
          <a:xfrm>
            <a:off x="4152589" y="4652830"/>
            <a:ext cx="543739" cy="302840"/>
          </a:xfrm>
          <a:prstGeom prst="rect">
            <a:avLst/>
          </a:prstGeom>
          <a:noFill/>
        </p:spPr>
        <p:txBody>
          <a:bodyPr wrap="none" rtlCol="0">
            <a:spAutoFit/>
          </a:bodyPr>
          <a:lstStyle/>
          <a:p>
            <a:r>
              <a:rPr lang="en-US" sz="1400" b="0" dirty="0">
                <a:solidFill>
                  <a:srgbClr val="000066"/>
                </a:solidFill>
              </a:rPr>
              <a:t>TCP</a:t>
            </a:r>
          </a:p>
        </p:txBody>
      </p:sp>
      <p:cxnSp>
        <p:nvCxnSpPr>
          <p:cNvPr id="17" name="Straight Connector 16"/>
          <p:cNvCxnSpPr>
            <a:stCxn id="15" idx="3"/>
          </p:cNvCxnSpPr>
          <p:nvPr/>
        </p:nvCxnSpPr>
        <p:spPr bwMode="auto">
          <a:xfrm>
            <a:off x="6959601" y="2284466"/>
            <a:ext cx="366481"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8" name="Straight Connector 17"/>
          <p:cNvCxnSpPr>
            <a:stCxn id="17" idx="3"/>
          </p:cNvCxnSpPr>
          <p:nvPr/>
        </p:nvCxnSpPr>
        <p:spPr bwMode="auto">
          <a:xfrm flipV="1">
            <a:off x="6959600" y="3054682"/>
            <a:ext cx="358180" cy="108"/>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19" name="Straight Connector 18"/>
          <p:cNvCxnSpPr>
            <a:stCxn id="18" idx="3"/>
          </p:cNvCxnSpPr>
          <p:nvPr/>
        </p:nvCxnSpPr>
        <p:spPr bwMode="auto">
          <a:xfrm flipV="1">
            <a:off x="6961407" y="4168810"/>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0" name="Straight Connector 19"/>
          <p:cNvCxnSpPr>
            <a:stCxn id="16" idx="3"/>
          </p:cNvCxnSpPr>
          <p:nvPr/>
        </p:nvCxnSpPr>
        <p:spPr bwMode="auto">
          <a:xfrm>
            <a:off x="6969989" y="4948076"/>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21" name="Rounded Rectangle 20"/>
          <p:cNvSpPr/>
          <p:nvPr/>
        </p:nvSpPr>
        <p:spPr>
          <a:xfrm>
            <a:off x="8483600" y="5334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Collection, Analysis, &amp; Playback</a:t>
            </a:r>
          </a:p>
        </p:txBody>
      </p:sp>
      <p:sp>
        <p:nvSpPr>
          <p:cNvPr id="22" name="Rounded Rectangle 21"/>
          <p:cNvSpPr/>
          <p:nvPr/>
        </p:nvSpPr>
        <p:spPr>
          <a:xfrm>
            <a:off x="8483600" y="1752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Event Management</a:t>
            </a:r>
            <a:br>
              <a:rPr lang="en-US" sz="1400" b="0" dirty="0">
                <a:solidFill>
                  <a:srgbClr val="000066"/>
                </a:solidFill>
              </a:rPr>
            </a:br>
            <a:r>
              <a:rPr lang="en-US" sz="1400" b="0" dirty="0">
                <a:solidFill>
                  <a:srgbClr val="000066"/>
                </a:solidFill>
              </a:rPr>
              <a:t>Tools</a:t>
            </a:r>
          </a:p>
        </p:txBody>
      </p:sp>
      <p:sp>
        <p:nvSpPr>
          <p:cNvPr id="23" name="Rounded Rectangle 22"/>
          <p:cNvSpPr/>
          <p:nvPr/>
        </p:nvSpPr>
        <p:spPr>
          <a:xfrm>
            <a:off x="8483600" y="25146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Remote Configuration Control</a:t>
            </a:r>
          </a:p>
        </p:txBody>
      </p:sp>
      <p:sp>
        <p:nvSpPr>
          <p:cNvPr id="24" name="Rounded Rectangle 23"/>
          <p:cNvSpPr/>
          <p:nvPr/>
        </p:nvSpPr>
        <p:spPr>
          <a:xfrm>
            <a:off x="8483600" y="6096000"/>
            <a:ext cx="2286000" cy="609600"/>
          </a:xfrm>
          <a:prstGeom prst="roundRect">
            <a:avLst/>
          </a:prstGeom>
          <a:solidFill>
            <a:srgbClr val="CCECFF"/>
          </a:solidFill>
          <a:ln>
            <a:solidFill>
              <a:srgbClr val="000066"/>
            </a:solidFill>
          </a:ln>
        </p:spPr>
        <p:txBody>
          <a:bodyPr rtlCol="0" anchor="ctr"/>
          <a:lstStyle/>
          <a:p>
            <a:pPr algn="ctr"/>
            <a:r>
              <a:rPr lang="en-US" sz="1400" b="0" dirty="0">
                <a:solidFill>
                  <a:srgbClr val="000066"/>
                </a:solidFill>
              </a:rPr>
              <a:t>Data Visualization Tools</a:t>
            </a:r>
          </a:p>
        </p:txBody>
      </p:sp>
      <p:cxnSp>
        <p:nvCxnSpPr>
          <p:cNvPr id="25" name="Straight Connector 24"/>
          <p:cNvCxnSpPr/>
          <p:nvPr/>
        </p:nvCxnSpPr>
        <p:spPr bwMode="auto">
          <a:xfrm>
            <a:off x="7569200" y="2057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6" name="Straight Connector 25"/>
          <p:cNvCxnSpPr>
            <a:endCxn id="49" idx="1"/>
          </p:cNvCxnSpPr>
          <p:nvPr/>
        </p:nvCxnSpPr>
        <p:spPr bwMode="auto">
          <a:xfrm>
            <a:off x="7569200" y="3671688"/>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7" name="Straight Connector 26"/>
          <p:cNvCxnSpPr/>
          <p:nvPr/>
        </p:nvCxnSpPr>
        <p:spPr bwMode="auto">
          <a:xfrm>
            <a:off x="7569200" y="5638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8" name="Straight Connector 27"/>
          <p:cNvCxnSpPr/>
          <p:nvPr/>
        </p:nvCxnSpPr>
        <p:spPr bwMode="auto">
          <a:xfrm>
            <a:off x="7569200" y="45720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29" name="Straight Connector 28"/>
          <p:cNvCxnSpPr/>
          <p:nvPr/>
        </p:nvCxnSpPr>
        <p:spPr bwMode="auto">
          <a:xfrm>
            <a:off x="7569200" y="28194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30" name="Straight Connector 29"/>
          <p:cNvCxnSpPr/>
          <p:nvPr/>
        </p:nvCxnSpPr>
        <p:spPr bwMode="auto">
          <a:xfrm>
            <a:off x="7569200" y="6400800"/>
            <a:ext cx="914400" cy="0"/>
          </a:xfrm>
          <a:prstGeom prst="line">
            <a:avLst/>
          </a:prstGeom>
          <a:solidFill>
            <a:srgbClr val="FFFFCC"/>
          </a:solidFill>
          <a:ln w="28575" cap="flat" cmpd="sng" algn="ctr">
            <a:solidFill>
              <a:schemeClr val="tx1"/>
            </a:solidFill>
            <a:prstDash val="solid"/>
            <a:round/>
            <a:headEnd type="none" w="med" len="med"/>
            <a:tailEnd type="none"/>
          </a:ln>
          <a:effectLst/>
        </p:spPr>
      </p:cxnSp>
      <p:sp>
        <p:nvSpPr>
          <p:cNvPr id="31" name="Can 30"/>
          <p:cNvSpPr/>
          <p:nvPr/>
        </p:nvSpPr>
        <p:spPr>
          <a:xfrm>
            <a:off x="7327315" y="1602081"/>
            <a:ext cx="274320" cy="5482769"/>
          </a:xfrm>
          <a:prstGeom prst="can">
            <a:avLst/>
          </a:prstGeom>
          <a:solidFill>
            <a:schemeClr val="bg1"/>
          </a:solidFill>
          <a:ln w="19050" cmpd="sng">
            <a:solidFill>
              <a:schemeClr val="tx1"/>
            </a:solidFill>
          </a:ln>
        </p:spPr>
        <p:txBody>
          <a:bodyPr vert="vert" lIns="0" tIns="0" rIns="91440" bIns="0" rtlCol="0" anchor="ctr" anchorCtr="1"/>
          <a:lstStyle/>
          <a:p>
            <a:pPr>
              <a:lnSpc>
                <a:spcPct val="0"/>
              </a:lnSpc>
              <a:spcBef>
                <a:spcPts val="0"/>
              </a:spcBef>
            </a:pPr>
            <a:r>
              <a:rPr lang="en-US" sz="1400" dirty="0">
                <a:solidFill>
                  <a:srgbClr val="000066"/>
                </a:solidFill>
              </a:rPr>
              <a:t>Range Instrumentation Network</a:t>
            </a:r>
          </a:p>
        </p:txBody>
      </p:sp>
      <p:cxnSp>
        <p:nvCxnSpPr>
          <p:cNvPr id="32" name="Elbow Connector 18"/>
          <p:cNvCxnSpPr/>
          <p:nvPr/>
        </p:nvCxnSpPr>
        <p:spPr bwMode="auto">
          <a:xfrm flipH="1" flipV="1">
            <a:off x="3813952" y="3006628"/>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cxnSp>
        <p:nvCxnSpPr>
          <p:cNvPr id="33" name="Elbow Connector 18"/>
          <p:cNvCxnSpPr/>
          <p:nvPr/>
        </p:nvCxnSpPr>
        <p:spPr bwMode="auto">
          <a:xfrm flipH="1" flipV="1">
            <a:off x="3795775" y="4170729"/>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34" name="Picture 33"/>
          <p:cNvPicPr>
            <a:picLocks noChangeAspect="1"/>
          </p:cNvPicPr>
          <p:nvPr/>
        </p:nvPicPr>
        <p:blipFill>
          <a:blip r:embed="rId5"/>
          <a:stretch>
            <a:fillRect/>
          </a:stretch>
        </p:blipFill>
        <p:spPr>
          <a:xfrm>
            <a:off x="2190167" y="4781198"/>
            <a:ext cx="1521439" cy="585714"/>
          </a:xfrm>
          <a:prstGeom prst="rect">
            <a:avLst/>
          </a:prstGeom>
        </p:spPr>
      </p:pic>
      <p:cxnSp>
        <p:nvCxnSpPr>
          <p:cNvPr id="35" name="Elbow Connector 18"/>
          <p:cNvCxnSpPr/>
          <p:nvPr/>
        </p:nvCxnSpPr>
        <p:spPr bwMode="auto">
          <a:xfrm flipH="1" flipV="1">
            <a:off x="3819573" y="4973540"/>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36" name="Rounded Rectangle 35"/>
          <p:cNvSpPr/>
          <p:nvPr/>
        </p:nvSpPr>
        <p:spPr>
          <a:xfrm>
            <a:off x="8636000" y="44196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a:t>
            </a:r>
            <a:r>
              <a:rPr lang="en-US" sz="1400" dirty="0" err="1">
                <a:solidFill>
                  <a:srgbClr val="7030A0"/>
                </a:solidFill>
              </a:rPr>
              <a:t>Superviso</a:t>
            </a:r>
            <a:endParaRPr lang="en-US" sz="1400" dirty="0">
              <a:solidFill>
                <a:srgbClr val="7030A0"/>
              </a:solidFill>
            </a:endParaRPr>
          </a:p>
        </p:txBody>
      </p:sp>
      <p:sp>
        <p:nvSpPr>
          <p:cNvPr id="37" name="Rounded Rectangle 36"/>
          <p:cNvSpPr/>
          <p:nvPr/>
        </p:nvSpPr>
        <p:spPr>
          <a:xfrm>
            <a:off x="8483600" y="4267200"/>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Range Supervisor</a:t>
            </a:r>
            <a:br>
              <a:rPr lang="en-US" sz="1400" dirty="0">
                <a:solidFill>
                  <a:srgbClr val="7030A0"/>
                </a:solidFill>
              </a:rPr>
            </a:br>
            <a:r>
              <a:rPr lang="en-US" sz="1400" dirty="0">
                <a:solidFill>
                  <a:srgbClr val="7030A0"/>
                </a:solidFill>
              </a:rPr>
              <a:t>GUI(s)</a:t>
            </a:r>
          </a:p>
        </p:txBody>
      </p:sp>
      <p:pic>
        <p:nvPicPr>
          <p:cNvPr id="38" name="Picture 37"/>
          <p:cNvPicPr>
            <a:picLocks noChangeAspect="1"/>
          </p:cNvPicPr>
          <p:nvPr/>
        </p:nvPicPr>
        <p:blipFill>
          <a:blip r:embed="rId4">
            <a:clrChange>
              <a:clrFrom>
                <a:srgbClr val="FFFFFF"/>
              </a:clrFrom>
              <a:clrTo>
                <a:srgbClr val="FFFFFF">
                  <a:alpha val="0"/>
                </a:srgbClr>
              </a:clrTo>
            </a:clrChange>
          </a:blip>
          <a:stretch>
            <a:fillRect/>
          </a:stretch>
        </p:blipFill>
        <p:spPr>
          <a:xfrm>
            <a:off x="2813483" y="5343642"/>
            <a:ext cx="1110175" cy="1002242"/>
          </a:xfrm>
          <a:prstGeom prst="rect">
            <a:avLst/>
          </a:prstGeom>
        </p:spPr>
      </p:pic>
      <p:sp>
        <p:nvSpPr>
          <p:cNvPr id="39" name="Rounded Rectangle 38"/>
          <p:cNvSpPr/>
          <p:nvPr/>
        </p:nvSpPr>
        <p:spPr>
          <a:xfrm>
            <a:off x="5045006" y="6334969"/>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Receiver</a:t>
            </a:r>
            <a:br>
              <a:rPr lang="en-US" sz="1400" dirty="0">
                <a:solidFill>
                  <a:srgbClr val="7030A0"/>
                </a:solidFill>
              </a:rPr>
            </a:br>
            <a:r>
              <a:rPr lang="en-US" sz="1400" dirty="0">
                <a:solidFill>
                  <a:srgbClr val="7030A0"/>
                </a:solidFill>
              </a:rPr>
              <a:t>Adapter</a:t>
            </a:r>
          </a:p>
        </p:txBody>
      </p:sp>
      <p:sp>
        <p:nvSpPr>
          <p:cNvPr id="40" name="Rounded Rectangle 39"/>
          <p:cNvSpPr/>
          <p:nvPr/>
        </p:nvSpPr>
        <p:spPr>
          <a:xfrm>
            <a:off x="5036423" y="5560935"/>
            <a:ext cx="1905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Telemetry Antenna Controller Adapter</a:t>
            </a:r>
          </a:p>
        </p:txBody>
      </p:sp>
      <p:sp>
        <p:nvSpPr>
          <p:cNvPr id="41" name="TextBox 40"/>
          <p:cNvSpPr txBox="1"/>
          <p:nvPr/>
        </p:nvSpPr>
        <p:spPr>
          <a:xfrm>
            <a:off x="3909220" y="5586277"/>
            <a:ext cx="973343" cy="302840"/>
          </a:xfrm>
          <a:prstGeom prst="rect">
            <a:avLst/>
          </a:prstGeom>
          <a:noFill/>
        </p:spPr>
        <p:txBody>
          <a:bodyPr wrap="none" rtlCol="0">
            <a:spAutoFit/>
          </a:bodyPr>
          <a:lstStyle/>
          <a:p>
            <a:r>
              <a:rPr lang="en-US" sz="1400" b="0" dirty="0">
                <a:solidFill>
                  <a:srgbClr val="000066"/>
                </a:solidFill>
              </a:rPr>
              <a:t>TCP/UDP</a:t>
            </a:r>
          </a:p>
        </p:txBody>
      </p:sp>
      <p:sp>
        <p:nvSpPr>
          <p:cNvPr id="42" name="TextBox 41"/>
          <p:cNvSpPr txBox="1"/>
          <p:nvPr/>
        </p:nvSpPr>
        <p:spPr>
          <a:xfrm>
            <a:off x="4132606" y="6344523"/>
            <a:ext cx="543739" cy="302840"/>
          </a:xfrm>
          <a:prstGeom prst="rect">
            <a:avLst/>
          </a:prstGeom>
          <a:noFill/>
        </p:spPr>
        <p:txBody>
          <a:bodyPr wrap="none" rtlCol="0">
            <a:spAutoFit/>
          </a:bodyPr>
          <a:lstStyle/>
          <a:p>
            <a:r>
              <a:rPr lang="en-US" sz="1400" b="0" dirty="0">
                <a:solidFill>
                  <a:srgbClr val="000066"/>
                </a:solidFill>
              </a:rPr>
              <a:t>TCP</a:t>
            </a:r>
          </a:p>
        </p:txBody>
      </p:sp>
      <p:cxnSp>
        <p:nvCxnSpPr>
          <p:cNvPr id="43" name="Straight Connector 42"/>
          <p:cNvCxnSpPr/>
          <p:nvPr/>
        </p:nvCxnSpPr>
        <p:spPr bwMode="auto">
          <a:xfrm flipV="1">
            <a:off x="6950007" y="5845273"/>
            <a:ext cx="364795"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4" name="Straight Connector 43"/>
          <p:cNvCxnSpPr/>
          <p:nvPr/>
        </p:nvCxnSpPr>
        <p:spPr bwMode="auto">
          <a:xfrm>
            <a:off x="6950006" y="6616717"/>
            <a:ext cx="366280" cy="0"/>
          </a:xfrm>
          <a:prstGeom prst="line">
            <a:avLst/>
          </a:prstGeom>
          <a:solidFill>
            <a:srgbClr val="FFFFCC"/>
          </a:solidFill>
          <a:ln w="28575" cap="flat" cmpd="sng" algn="ctr">
            <a:solidFill>
              <a:schemeClr val="tx1"/>
            </a:solidFill>
            <a:prstDash val="solid"/>
            <a:round/>
            <a:headEnd type="none" w="med" len="med"/>
            <a:tailEnd type="none"/>
          </a:ln>
          <a:effectLst/>
        </p:spPr>
      </p:cxnSp>
      <p:cxnSp>
        <p:nvCxnSpPr>
          <p:cNvPr id="45" name="Elbow Connector 18"/>
          <p:cNvCxnSpPr/>
          <p:nvPr/>
        </p:nvCxnSpPr>
        <p:spPr bwMode="auto">
          <a:xfrm flipH="1" flipV="1">
            <a:off x="3775792" y="5862422"/>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pic>
        <p:nvPicPr>
          <p:cNvPr id="46" name="Picture 45"/>
          <p:cNvPicPr>
            <a:picLocks noChangeAspect="1"/>
          </p:cNvPicPr>
          <p:nvPr/>
        </p:nvPicPr>
        <p:blipFill>
          <a:blip r:embed="rId5"/>
          <a:stretch>
            <a:fillRect/>
          </a:stretch>
        </p:blipFill>
        <p:spPr>
          <a:xfrm>
            <a:off x="2170184" y="6472891"/>
            <a:ext cx="1521439" cy="585714"/>
          </a:xfrm>
          <a:prstGeom prst="rect">
            <a:avLst/>
          </a:prstGeom>
        </p:spPr>
      </p:pic>
      <p:cxnSp>
        <p:nvCxnSpPr>
          <p:cNvPr id="47" name="Elbow Connector 18"/>
          <p:cNvCxnSpPr/>
          <p:nvPr/>
        </p:nvCxnSpPr>
        <p:spPr bwMode="auto">
          <a:xfrm flipH="1" flipV="1">
            <a:off x="3799590" y="6665233"/>
            <a:ext cx="1240649" cy="5728"/>
          </a:xfrm>
          <a:prstGeom prst="straightConnector1">
            <a:avLst/>
          </a:prstGeom>
          <a:solidFill>
            <a:srgbClr val="FFFFCC"/>
          </a:solidFill>
          <a:ln w="9525" cap="flat" cmpd="sng" algn="ctr">
            <a:solidFill>
              <a:srgbClr val="000000"/>
            </a:solidFill>
            <a:prstDash val="solid"/>
            <a:round/>
            <a:headEnd type="arrow"/>
            <a:tailEnd type="arrow"/>
          </a:ln>
          <a:effectLst/>
        </p:spPr>
      </p:cxnSp>
      <p:sp>
        <p:nvSpPr>
          <p:cNvPr id="48" name="Rounded Rectangle 47"/>
          <p:cNvSpPr/>
          <p:nvPr/>
        </p:nvSpPr>
        <p:spPr>
          <a:xfrm>
            <a:off x="8636000" y="35192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p>
        </p:txBody>
      </p:sp>
      <p:sp>
        <p:nvSpPr>
          <p:cNvPr id="49" name="Rounded Rectangle 48"/>
          <p:cNvSpPr/>
          <p:nvPr/>
        </p:nvSpPr>
        <p:spPr>
          <a:xfrm>
            <a:off x="8483600" y="3366888"/>
            <a:ext cx="2286000" cy="609600"/>
          </a:xfrm>
          <a:prstGeom prst="roundRect">
            <a:avLst/>
          </a:prstGeom>
          <a:solidFill>
            <a:srgbClr val="D7AEFF"/>
          </a:solidFill>
          <a:ln>
            <a:solidFill>
              <a:srgbClr val="7030A0"/>
            </a:solidFill>
          </a:ln>
        </p:spPr>
        <p:txBody>
          <a:bodyPr rtlCol="0" anchor="ctr"/>
          <a:lstStyle/>
          <a:p>
            <a:pPr algn="ctr"/>
            <a:r>
              <a:rPr lang="en-US" sz="1400" dirty="0">
                <a:solidFill>
                  <a:srgbClr val="7030A0"/>
                </a:solidFill>
              </a:rPr>
              <a:t>Remote Operator</a:t>
            </a:r>
            <a:br>
              <a:rPr lang="en-US" sz="1400" dirty="0">
                <a:solidFill>
                  <a:srgbClr val="7030A0"/>
                </a:solidFill>
              </a:rPr>
            </a:br>
            <a:r>
              <a:rPr lang="en-US" sz="1400" dirty="0">
                <a:solidFill>
                  <a:srgbClr val="7030A0"/>
                </a:solidFill>
              </a:rPr>
              <a:t>GUI(s)</a:t>
            </a:r>
          </a:p>
        </p:txBody>
      </p:sp>
      <p:sp>
        <p:nvSpPr>
          <p:cNvPr id="3" name="TextBox 2"/>
          <p:cNvSpPr txBox="1"/>
          <p:nvPr/>
        </p:nvSpPr>
        <p:spPr>
          <a:xfrm>
            <a:off x="2373347" y="4267859"/>
            <a:ext cx="1168461" cy="363048"/>
          </a:xfrm>
          <a:prstGeom prst="rect">
            <a:avLst/>
          </a:prstGeom>
          <a:noFill/>
        </p:spPr>
        <p:txBody>
          <a:bodyPr wrap="square" rtlCol="0">
            <a:spAutoFit/>
          </a:bodyPr>
          <a:lstStyle/>
          <a:p>
            <a:r>
              <a:rPr lang="en-US" sz="1800">
                <a:solidFill>
                  <a:srgbClr val="000066"/>
                </a:solidFill>
              </a:rPr>
              <a:t>Acme</a:t>
            </a:r>
            <a:endParaRPr lang="en-US" sz="1800" dirty="0">
              <a:solidFill>
                <a:srgbClr val="000066"/>
              </a:solidFill>
            </a:endParaRPr>
          </a:p>
        </p:txBody>
      </p:sp>
      <p:sp>
        <p:nvSpPr>
          <p:cNvPr id="50" name="TextBox 49"/>
          <p:cNvSpPr txBox="1"/>
          <p:nvPr/>
        </p:nvSpPr>
        <p:spPr>
          <a:xfrm>
            <a:off x="2373346" y="5971921"/>
            <a:ext cx="1168461" cy="363048"/>
          </a:xfrm>
          <a:prstGeom prst="rect">
            <a:avLst/>
          </a:prstGeom>
          <a:noFill/>
        </p:spPr>
        <p:txBody>
          <a:bodyPr wrap="square" rtlCol="0">
            <a:spAutoFit/>
          </a:bodyPr>
          <a:lstStyle/>
          <a:p>
            <a:r>
              <a:rPr lang="en-US" sz="1800" dirty="0">
                <a:solidFill>
                  <a:srgbClr val="000066"/>
                </a:solidFill>
              </a:rPr>
              <a:t>Zeta</a:t>
            </a:r>
          </a:p>
        </p:txBody>
      </p:sp>
    </p:spTree>
    <p:extLst>
      <p:ext uri="{BB962C8B-B14F-4D97-AF65-F5344CB8AC3E}">
        <p14:creationId xmlns:p14="http://schemas.microsoft.com/office/powerpoint/2010/main" val="26099697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Do Adapters Make Sense?</a:t>
            </a:r>
            <a:endParaRPr lang="en-US" dirty="0"/>
          </a:p>
        </p:txBody>
      </p:sp>
      <p:sp>
        <p:nvSpPr>
          <p:cNvPr id="3" name="Content Placeholder 2"/>
          <p:cNvSpPr>
            <a:spLocks noGrp="1"/>
          </p:cNvSpPr>
          <p:nvPr>
            <p:ph idx="1"/>
          </p:nvPr>
        </p:nvSpPr>
        <p:spPr>
          <a:xfrm>
            <a:off x="230174" y="1378382"/>
            <a:ext cx="12538394" cy="5756275"/>
          </a:xfrm>
        </p:spPr>
        <p:txBody>
          <a:bodyPr>
            <a:normAutofit/>
          </a:bodyPr>
          <a:lstStyle/>
          <a:p>
            <a:r>
              <a:rPr lang="en-US" dirty="0"/>
              <a:t>Purpose of Adapters</a:t>
            </a:r>
          </a:p>
          <a:p>
            <a:pPr lvl="1"/>
            <a:r>
              <a:rPr lang="en-US" dirty="0"/>
              <a:t>Enable an existing range system to use TENA without modification</a:t>
            </a:r>
          </a:p>
          <a:p>
            <a:pPr lvl="1"/>
            <a:r>
              <a:rPr lang="en-US" dirty="0"/>
              <a:t>Permit side-by-side testing/operation of Adapters with existing range protocols</a:t>
            </a:r>
          </a:p>
          <a:p>
            <a:r>
              <a:rPr lang="en-US" dirty="0"/>
              <a:t>Typical Range System Use Cases that Benefit from Adapters</a:t>
            </a:r>
          </a:p>
          <a:p>
            <a:pPr lvl="1"/>
            <a:r>
              <a:rPr lang="en-US" dirty="0"/>
              <a:t>Legacy range systems that can’t be updated</a:t>
            </a:r>
          </a:p>
          <a:p>
            <a:pPr lvl="1"/>
            <a:r>
              <a:rPr lang="en-US" dirty="0"/>
              <a:t>Commercial system with proprietary interface</a:t>
            </a:r>
          </a:p>
          <a:p>
            <a:pPr lvl="1"/>
            <a:r>
              <a:rPr lang="en-US" dirty="0"/>
              <a:t>Systems without network communication</a:t>
            </a:r>
          </a:p>
          <a:p>
            <a:r>
              <a:rPr lang="en-US" dirty="0"/>
              <a:t>Needed Capabilities obtained with Adapters</a:t>
            </a:r>
          </a:p>
          <a:p>
            <a:pPr lvl="1"/>
            <a:r>
              <a:rPr lang="en-US" dirty="0"/>
              <a:t>Remote Monitoring and Control that can support multiple operators and supervisors</a:t>
            </a:r>
          </a:p>
          <a:p>
            <a:pPr lvl="1"/>
            <a:r>
              <a:rPr lang="en-US" dirty="0"/>
              <a:t>Operator efficiency improvements with ability to support multiple systems</a:t>
            </a:r>
          </a:p>
          <a:p>
            <a:pPr lvl="1"/>
            <a:r>
              <a:rPr lang="en-US" dirty="0"/>
              <a:t>Integrate a non-networked system into a common communication environment</a:t>
            </a:r>
          </a:p>
          <a:p>
            <a:pPr lvl="1"/>
            <a:r>
              <a:rPr lang="en-US" dirty="0"/>
              <a:t>Bring a legacy system into compliance with Information Assurance (IA) requirements</a:t>
            </a:r>
          </a:p>
          <a:p>
            <a:pPr lvl="1"/>
            <a:r>
              <a:rPr lang="en-US" dirty="0"/>
              <a:t>Support coordinated data collection in support of Range Characterization activities</a:t>
            </a:r>
          </a:p>
          <a:p>
            <a:pPr lvl="1"/>
            <a:endParaRPr lang="en-US" dirty="0"/>
          </a:p>
        </p:txBody>
      </p:sp>
    </p:spTree>
    <p:extLst>
      <p:ext uri="{BB962C8B-B14F-4D97-AF65-F5344CB8AC3E}">
        <p14:creationId xmlns:p14="http://schemas.microsoft.com/office/powerpoint/2010/main" val="21947422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Adapter Library</a:t>
            </a:r>
          </a:p>
        </p:txBody>
      </p:sp>
      <p:sp>
        <p:nvSpPr>
          <p:cNvPr id="4" name="Content Placeholder 3"/>
          <p:cNvSpPr>
            <a:spLocks noGrp="1"/>
          </p:cNvSpPr>
          <p:nvPr>
            <p:ph sz="half" idx="1"/>
          </p:nvPr>
        </p:nvSpPr>
        <p:spPr>
          <a:xfrm>
            <a:off x="230081" y="1477965"/>
            <a:ext cx="6169108" cy="4729197"/>
          </a:xfrm>
        </p:spPr>
        <p:txBody>
          <a:bodyPr>
            <a:normAutofit fontScale="92500"/>
          </a:bodyPr>
          <a:lstStyle/>
          <a:p>
            <a:pPr marL="0" indent="0" algn="ctr">
              <a:buNone/>
            </a:pPr>
            <a:r>
              <a:rPr lang="en-US" sz="2400" i="1" dirty="0"/>
              <a:t>Adapters on the TENA Repository</a:t>
            </a:r>
          </a:p>
          <a:p>
            <a:r>
              <a:rPr lang="en-US" sz="1800" b="0" dirty="0"/>
              <a:t>APC-7900 Power Strip Controller</a:t>
            </a:r>
          </a:p>
          <a:p>
            <a:r>
              <a:rPr lang="en-US" sz="1800" b="0" dirty="0"/>
              <a:t>FPS-16 Radar (WSMR network protocols)</a:t>
            </a:r>
          </a:p>
          <a:p>
            <a:r>
              <a:rPr lang="en-US" sz="1800" b="0" dirty="0"/>
              <a:t>IRTS (Yuma real-time data processing system)</a:t>
            </a:r>
          </a:p>
          <a:p>
            <a:r>
              <a:rPr lang="en-US" sz="1800" b="0" dirty="0"/>
              <a:t>IVTS (Yuma GPS System)</a:t>
            </a:r>
          </a:p>
          <a:p>
            <a:r>
              <a:rPr lang="en-US" sz="1800" b="0" dirty="0"/>
              <a:t>MPS-25 Radar (Yuma network protocols)</a:t>
            </a:r>
          </a:p>
          <a:p>
            <a:r>
              <a:rPr lang="en-US" sz="1800" b="0" dirty="0"/>
              <a:t>RDDS (</a:t>
            </a:r>
            <a:r>
              <a:rPr lang="en-US" sz="1800" b="0" dirty="0" err="1"/>
              <a:t>Pax</a:t>
            </a:r>
            <a:r>
              <a:rPr lang="en-US" sz="1800" b="0" dirty="0"/>
              <a:t>. River message protocol) Common TSPI</a:t>
            </a:r>
          </a:p>
          <a:p>
            <a:r>
              <a:rPr lang="en-US" sz="1800" b="0" dirty="0"/>
              <a:t>RTDPS (WSMR real-time data processing system)</a:t>
            </a:r>
          </a:p>
          <a:p>
            <a:r>
              <a:rPr lang="en-US" sz="1800" b="0" dirty="0"/>
              <a:t>TCS 600 Telemetry Antenna Control Unit</a:t>
            </a:r>
          </a:p>
          <a:p>
            <a:r>
              <a:rPr lang="en-US" sz="1800" b="0" dirty="0"/>
              <a:t>TCS M1L Telemetry Antenna Control Unit (</a:t>
            </a:r>
            <a:r>
              <a:rPr lang="en-US" sz="1800" b="0" dirty="0" err="1"/>
              <a:t>Pax</a:t>
            </a:r>
            <a:r>
              <a:rPr lang="en-US" sz="1800" b="0" dirty="0"/>
              <a:t> Interface)</a:t>
            </a:r>
          </a:p>
          <a:p>
            <a:r>
              <a:rPr lang="en-US" sz="1800" b="0" dirty="0"/>
              <a:t>TCS M1L Telemetry Antenna Control Unit (Yuma network protocols)</a:t>
            </a:r>
          </a:p>
          <a:p>
            <a:r>
              <a:rPr lang="en-US" sz="1800" b="0" dirty="0"/>
              <a:t>TCS M1L Telemetry Antenna Control Unit (TCS TENA Server)</a:t>
            </a:r>
          </a:p>
        </p:txBody>
      </p:sp>
      <p:sp>
        <p:nvSpPr>
          <p:cNvPr id="5" name="Content Placeholder 4"/>
          <p:cNvSpPr>
            <a:spLocks noGrp="1"/>
          </p:cNvSpPr>
          <p:nvPr>
            <p:ph sz="half" idx="2"/>
          </p:nvPr>
        </p:nvSpPr>
        <p:spPr>
          <a:xfrm>
            <a:off x="6605615" y="1477965"/>
            <a:ext cx="6171259" cy="4729197"/>
          </a:xfrm>
        </p:spPr>
        <p:txBody>
          <a:bodyPr>
            <a:normAutofit fontScale="92500"/>
          </a:bodyPr>
          <a:lstStyle/>
          <a:p>
            <a:pPr marL="0" indent="0" algn="ctr">
              <a:buNone/>
            </a:pPr>
            <a:r>
              <a:rPr lang="en-US" sz="2400" i="1" dirty="0"/>
              <a:t>Beta Adapters</a:t>
            </a:r>
          </a:p>
          <a:p>
            <a:r>
              <a:rPr lang="en-US" sz="1800" b="0" dirty="0" err="1"/>
              <a:t>iBootBar</a:t>
            </a:r>
            <a:r>
              <a:rPr lang="en-US" sz="1800" b="0" dirty="0"/>
              <a:t> Power Strip Controller</a:t>
            </a:r>
          </a:p>
          <a:p>
            <a:r>
              <a:rPr lang="en-US" sz="1800" b="0" dirty="0"/>
              <a:t>LPT Spectrum Analyzer (LP Technologies 3000, 6000)</a:t>
            </a:r>
          </a:p>
          <a:p>
            <a:r>
              <a:rPr lang="en-US" sz="1800" b="0" dirty="0"/>
              <a:t>KTM Optics (Yuma network protocols)</a:t>
            </a:r>
          </a:p>
          <a:p>
            <a:endParaRPr lang="en-US" sz="1800" dirty="0"/>
          </a:p>
          <a:p>
            <a:pPr marL="0" indent="0" algn="ctr">
              <a:buNone/>
            </a:pPr>
            <a:r>
              <a:rPr lang="en-US" sz="2400" i="1" dirty="0"/>
              <a:t>In Development</a:t>
            </a:r>
          </a:p>
          <a:p>
            <a:r>
              <a:rPr lang="en-US" sz="1800" b="0" dirty="0"/>
              <a:t>MRTE Track Interface</a:t>
            </a:r>
          </a:p>
          <a:p>
            <a:r>
              <a:rPr lang="en-US" sz="1800" b="0" dirty="0"/>
              <a:t>MRTE Track3D Output</a:t>
            </a:r>
          </a:p>
          <a:p>
            <a:r>
              <a:rPr lang="en-US" sz="1800" b="0" dirty="0"/>
              <a:t>TRRM Radar</a:t>
            </a:r>
          </a:p>
          <a:p>
            <a:r>
              <a:rPr lang="en-US" sz="1800" b="0" dirty="0" err="1"/>
              <a:t>Weibel</a:t>
            </a:r>
            <a:r>
              <a:rPr lang="en-US" sz="1800" b="0" dirty="0"/>
              <a:t> RTP-2100</a:t>
            </a:r>
          </a:p>
          <a:p>
            <a:r>
              <a:rPr lang="en-US" sz="1800" b="0" dirty="0"/>
              <a:t>Update to APC-7900 for SNMPv3</a:t>
            </a:r>
          </a:p>
          <a:p>
            <a:r>
              <a:rPr lang="en-US" sz="1800" b="0" dirty="0"/>
              <a:t>Multiple Object Tracking Radar (WSMR network protocols)</a:t>
            </a:r>
          </a:p>
          <a:p>
            <a:r>
              <a:rPr lang="en-US" sz="1800" b="0" dirty="0"/>
              <a:t>SEMCO R600A Telemetry Receiver</a:t>
            </a:r>
          </a:p>
          <a:p>
            <a:r>
              <a:rPr lang="en-US" sz="1800" b="0" dirty="0" err="1"/>
              <a:t>Smartronix</a:t>
            </a:r>
            <a:r>
              <a:rPr lang="en-US" sz="1800" b="0" dirty="0"/>
              <a:t> 5000 </a:t>
            </a:r>
            <a:r>
              <a:rPr lang="en-US" sz="1800" b="0" dirty="0" err="1"/>
              <a:t>Decommutator</a:t>
            </a:r>
            <a:endParaRPr lang="en-US" sz="1800" b="0" dirty="0"/>
          </a:p>
          <a:p>
            <a:r>
              <a:rPr lang="en-US" sz="1800" b="0" dirty="0" err="1"/>
              <a:t>ViaSat</a:t>
            </a:r>
            <a:r>
              <a:rPr lang="en-US" sz="1800" b="0" dirty="0"/>
              <a:t> 3880</a:t>
            </a:r>
          </a:p>
        </p:txBody>
      </p:sp>
      <p:sp>
        <p:nvSpPr>
          <p:cNvPr id="6" name="Rounded Rectangle 5">
            <a:extLst>
              <a:ext uri="{FF2B5EF4-FFF2-40B4-BE49-F238E27FC236}">
                <a16:creationId xmlns:a16="http://schemas.microsoft.com/office/drawing/2014/main" id="{39EF3FE4-5C70-AC4A-97E7-A5EF0C50D18E}"/>
              </a:ext>
            </a:extLst>
          </p:cNvPr>
          <p:cNvSpPr/>
          <p:nvPr/>
        </p:nvSpPr>
        <p:spPr>
          <a:xfrm>
            <a:off x="1869181" y="6217309"/>
            <a:ext cx="9260380" cy="1014761"/>
          </a:xfrm>
          <a:prstGeom prst="roundRect">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dirty="0">
                <a:solidFill>
                  <a:schemeClr val="bg1"/>
                </a:solidFill>
                <a:cs typeface="Times New Roman" pitchFamily="18" charset="0"/>
              </a:rPr>
              <a:t>The TENA Team is collaborating with vendors on developing Range System Adapters for their products</a:t>
            </a:r>
          </a:p>
        </p:txBody>
      </p:sp>
    </p:spTree>
    <p:extLst>
      <p:ext uri="{BB962C8B-B14F-4D97-AF65-F5344CB8AC3E}">
        <p14:creationId xmlns:p14="http://schemas.microsoft.com/office/powerpoint/2010/main" val="41002465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Web Binding</a:t>
            </a:r>
          </a:p>
        </p:txBody>
      </p:sp>
      <p:pic>
        <p:nvPicPr>
          <p:cNvPr id="4" name="Picture 3"/>
          <p:cNvPicPr>
            <a:picLocks noChangeAspect="1"/>
          </p:cNvPicPr>
          <p:nvPr/>
        </p:nvPicPr>
        <p:blipFill>
          <a:blip r:embed="rId2"/>
          <a:stretch>
            <a:fillRect/>
          </a:stretch>
        </p:blipFill>
        <p:spPr>
          <a:xfrm>
            <a:off x="2360507" y="2714324"/>
            <a:ext cx="8791163" cy="4519916"/>
          </a:xfrm>
          <a:prstGeom prst="rect">
            <a:avLst/>
          </a:prstGeom>
        </p:spPr>
      </p:pic>
      <p:sp>
        <p:nvSpPr>
          <p:cNvPr id="3" name="Content Placeholder 2"/>
          <p:cNvSpPr>
            <a:spLocks noGrp="1"/>
          </p:cNvSpPr>
          <p:nvPr>
            <p:ph idx="1"/>
          </p:nvPr>
        </p:nvSpPr>
        <p:spPr>
          <a:xfrm>
            <a:off x="230174" y="1477965"/>
            <a:ext cx="12538394" cy="5756275"/>
          </a:xfrm>
        </p:spPr>
        <p:txBody>
          <a:bodyPr/>
          <a:lstStyle/>
          <a:p>
            <a:r>
              <a:rPr lang="en-US" dirty="0"/>
              <a:t>Web Binding is automatically generated based on object model</a:t>
            </a:r>
          </a:p>
          <a:p>
            <a:r>
              <a:rPr lang="en-US" dirty="0"/>
              <a:t>Hub provides REST API to web clients to perform middleware operations (e.g., subscribe to type Vehicle and obtain updates)</a:t>
            </a:r>
          </a:p>
          <a:p>
            <a:r>
              <a:rPr lang="en-US" dirty="0"/>
              <a:t>TENA data sent to and from the Hub uses JSON encoding</a:t>
            </a:r>
          </a:p>
        </p:txBody>
      </p:sp>
    </p:spTree>
    <p:extLst>
      <p:ext uri="{BB962C8B-B14F-4D97-AF65-F5344CB8AC3E}">
        <p14:creationId xmlns:p14="http://schemas.microsoft.com/office/powerpoint/2010/main" val="324047530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TENA Integration Methods:</a:t>
            </a:r>
            <a:br>
              <a:rPr lang="en-US" dirty="0"/>
            </a:br>
            <a:r>
              <a:rPr lang="en-US" dirty="0"/>
              <a:t>Relay Node</a:t>
            </a:r>
          </a:p>
        </p:txBody>
      </p:sp>
      <p:pic>
        <p:nvPicPr>
          <p:cNvPr id="6" name="Picture 5"/>
          <p:cNvPicPr>
            <a:picLocks noChangeAspect="1"/>
          </p:cNvPicPr>
          <p:nvPr/>
        </p:nvPicPr>
        <p:blipFill>
          <a:blip r:embed="rId2"/>
          <a:stretch>
            <a:fillRect/>
          </a:stretch>
        </p:blipFill>
        <p:spPr>
          <a:xfrm>
            <a:off x="6499371" y="2744581"/>
            <a:ext cx="5723304" cy="4489659"/>
          </a:xfrm>
          <a:prstGeom prst="rect">
            <a:avLst/>
          </a:prstGeom>
        </p:spPr>
      </p:pic>
      <p:sp>
        <p:nvSpPr>
          <p:cNvPr id="3" name="Content Placeholder 2"/>
          <p:cNvSpPr>
            <a:spLocks noGrp="1"/>
          </p:cNvSpPr>
          <p:nvPr>
            <p:ph idx="1"/>
          </p:nvPr>
        </p:nvSpPr>
        <p:spPr>
          <a:xfrm>
            <a:off x="230174" y="1477965"/>
            <a:ext cx="12538394" cy="5756275"/>
          </a:xfrm>
        </p:spPr>
        <p:txBody>
          <a:bodyPr>
            <a:normAutofit/>
          </a:bodyPr>
          <a:lstStyle/>
          <a:p>
            <a:pPr>
              <a:lnSpc>
                <a:spcPct val="100000"/>
              </a:lnSpc>
            </a:pPr>
            <a:r>
              <a:rPr lang="en-US" dirty="0"/>
              <a:t>RelayNode is used to bridge two executions that may have different communication characteristics</a:t>
            </a:r>
          </a:p>
          <a:p>
            <a:pPr lvl="1">
              <a:lnSpc>
                <a:spcPct val="100000"/>
              </a:lnSpc>
            </a:pPr>
            <a:r>
              <a:rPr lang="en-US" dirty="0"/>
              <a:t>For example, one network segment may be for a low data rate link and an update would only need to traverse that link once, and then be replicated by the RelayNode to multiple subscribers</a:t>
            </a:r>
          </a:p>
          <a:p>
            <a:pPr>
              <a:lnSpc>
                <a:spcPct val="100000"/>
              </a:lnSpc>
            </a:pPr>
            <a:r>
              <a:rPr lang="en-US" dirty="0"/>
              <a:t>Illustration shows a typical scenario with a</a:t>
            </a:r>
            <a:br>
              <a:rPr lang="en-US" dirty="0"/>
            </a:br>
            <a:r>
              <a:rPr lang="en-US" dirty="0"/>
              <a:t>single WAN execution and multiple</a:t>
            </a:r>
            <a:br>
              <a:rPr lang="en-US" dirty="0"/>
            </a:br>
            <a:r>
              <a:rPr lang="en-US" dirty="0"/>
              <a:t>LAN executions</a:t>
            </a:r>
          </a:p>
          <a:p>
            <a:pPr>
              <a:lnSpc>
                <a:spcPct val="100000"/>
              </a:lnSpc>
            </a:pPr>
            <a:endParaRPr lang="en-US" dirty="0"/>
          </a:p>
          <a:p>
            <a:pPr marL="457200" lvl="1" indent="0">
              <a:lnSpc>
                <a:spcPct val="100000"/>
              </a:lnSpc>
              <a:buNone/>
            </a:pPr>
            <a:endParaRPr lang="en-US" dirty="0"/>
          </a:p>
        </p:txBody>
      </p:sp>
    </p:spTree>
    <p:extLst>
      <p:ext uri="{BB962C8B-B14F-4D97-AF65-F5344CB8AC3E}">
        <p14:creationId xmlns:p14="http://schemas.microsoft.com/office/powerpoint/2010/main" val="11886524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TENA Information Assurance (IA) Activities</a:t>
            </a:r>
            <a:endParaRPr lang="en-US" dirty="0"/>
          </a:p>
        </p:txBody>
      </p:sp>
      <p:sp>
        <p:nvSpPr>
          <p:cNvPr id="6" name="Content Placeholder 5"/>
          <p:cNvSpPr>
            <a:spLocks noGrp="1"/>
          </p:cNvSpPr>
          <p:nvPr>
            <p:ph idx="1"/>
          </p:nvPr>
        </p:nvSpPr>
        <p:spPr>
          <a:xfrm>
            <a:off x="230174" y="1415162"/>
            <a:ext cx="12538394" cy="5039167"/>
          </a:xfrm>
        </p:spPr>
        <p:txBody>
          <a:bodyPr>
            <a:normAutofit/>
          </a:bodyPr>
          <a:lstStyle/>
          <a:p>
            <a:r>
              <a:rPr lang="en-US" dirty="0"/>
              <a:t>Air Force Evaluated/Approved Product List (E/APL) </a:t>
            </a:r>
            <a:r>
              <a:rPr lang="mr-IN" dirty="0"/>
              <a:t>–</a:t>
            </a:r>
            <a:r>
              <a:rPr lang="en-US" dirty="0"/>
              <a:t> approved 11/18/10</a:t>
            </a:r>
          </a:p>
          <a:p>
            <a:r>
              <a:rPr lang="en-US" dirty="0"/>
              <a:t>Navy Application &amp; Database Management System (DADMS) </a:t>
            </a:r>
            <a:r>
              <a:rPr lang="mr-IN" dirty="0"/>
              <a:t>–</a:t>
            </a:r>
            <a:r>
              <a:rPr lang="en-US" dirty="0"/>
              <a:t> approved 6/27/11</a:t>
            </a:r>
          </a:p>
          <a:p>
            <a:r>
              <a:rPr lang="en-US" dirty="0"/>
              <a:t>Army Certificate of </a:t>
            </a:r>
            <a:r>
              <a:rPr lang="en-US" dirty="0" err="1"/>
              <a:t>Networthiness</a:t>
            </a:r>
            <a:r>
              <a:rPr lang="en-US" dirty="0"/>
              <a:t> (</a:t>
            </a:r>
            <a:r>
              <a:rPr lang="en-US" dirty="0" err="1"/>
              <a:t>CoN</a:t>
            </a:r>
            <a:r>
              <a:rPr lang="en-US" dirty="0"/>
              <a:t>) </a:t>
            </a:r>
            <a:r>
              <a:rPr lang="mr-IN" dirty="0"/>
              <a:t>–</a:t>
            </a:r>
            <a:r>
              <a:rPr lang="en-US" dirty="0"/>
              <a:t> approved 5/22/12</a:t>
            </a:r>
          </a:p>
          <a:p>
            <a:r>
              <a:rPr lang="en-US" dirty="0"/>
              <a:t>S/DREN (Secret/Defense Research and Engineering Network) </a:t>
            </a:r>
            <a:r>
              <a:rPr lang="mr-IN" dirty="0"/>
              <a:t>–</a:t>
            </a:r>
            <a:r>
              <a:rPr lang="en-US" dirty="0"/>
              <a:t> approved</a:t>
            </a:r>
          </a:p>
          <a:p>
            <a:r>
              <a:rPr lang="en-US" dirty="0" err="1"/>
              <a:t>NIPRnet</a:t>
            </a:r>
            <a:r>
              <a:rPr lang="en-US" dirty="0"/>
              <a:t> </a:t>
            </a:r>
            <a:r>
              <a:rPr lang="mr-IN" dirty="0"/>
              <a:t>–</a:t>
            </a:r>
            <a:r>
              <a:rPr lang="en-US" dirty="0"/>
              <a:t> obtained ATO 12/27/12</a:t>
            </a:r>
          </a:p>
          <a:p>
            <a:r>
              <a:rPr lang="en-US" dirty="0"/>
              <a:t>DIACAP </a:t>
            </a:r>
            <a:r>
              <a:rPr lang="mr-IN" dirty="0"/>
              <a:t>–</a:t>
            </a:r>
            <a:r>
              <a:rPr lang="en-US" dirty="0"/>
              <a:t> approved</a:t>
            </a:r>
          </a:p>
          <a:p>
            <a:r>
              <a:rPr lang="en-US" dirty="0"/>
              <a:t>Security approvals are renewed according to current Risk Management Framework</a:t>
            </a:r>
          </a:p>
          <a:p>
            <a:r>
              <a:rPr lang="en-US" dirty="0"/>
              <a:t>Cross Domain Solutions</a:t>
            </a:r>
          </a:p>
          <a:p>
            <a:pPr lvl="1"/>
            <a:r>
              <a:rPr lang="en-US" dirty="0"/>
              <a:t>TENA is used with Radiant Mercury cross domain guard for bridging information associated with certain Common Training Instrumentation Architecture (CTIA) events</a:t>
            </a:r>
          </a:p>
          <a:p>
            <a:pPr lvl="1"/>
            <a:r>
              <a:rPr lang="en-US" dirty="0"/>
              <a:t>TENA-enabled cross-domain solution </a:t>
            </a:r>
            <a:r>
              <a:rPr lang="en-US" dirty="0" err="1"/>
              <a:t>SimShield</a:t>
            </a:r>
            <a:r>
              <a:rPr lang="en-US" dirty="0"/>
              <a:t> v2.2.0.1 on baseline list</a:t>
            </a:r>
          </a:p>
          <a:p>
            <a:pPr lvl="1"/>
            <a:r>
              <a:rPr lang="en-US" dirty="0"/>
              <a:t>MILS-JCNE cross-domain solution TENA compliant and deployed.</a:t>
            </a:r>
          </a:p>
        </p:txBody>
      </p:sp>
      <p:sp>
        <p:nvSpPr>
          <p:cNvPr id="7" name="Text Box 19"/>
          <p:cNvSpPr>
            <a:spLocks noChangeArrowheads="1"/>
          </p:cNvSpPr>
          <p:nvPr/>
        </p:nvSpPr>
        <p:spPr bwMode="auto">
          <a:xfrm>
            <a:off x="230174" y="6266329"/>
            <a:ext cx="12538394" cy="971868"/>
          </a:xfrm>
          <a:prstGeom prst="roundRect">
            <a:avLst>
              <a:gd name="adj" fmla="val 16667"/>
            </a:avLst>
          </a:prstGeom>
          <a:solidFill>
            <a:srgbClr val="002060"/>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rtlCol="0" anchor="ctr"/>
          <a:lstStyle/>
          <a:p>
            <a:pPr marL="182918" indent="-182918" eaLnBrk="1" hangingPunct="1">
              <a:spcBef>
                <a:spcPct val="35000"/>
              </a:spcBef>
              <a:spcAft>
                <a:spcPts val="0"/>
              </a:spcAft>
            </a:pPr>
            <a:r>
              <a:rPr lang="en-US">
                <a:solidFill>
                  <a:schemeClr val="bg1"/>
                </a:solidFill>
                <a:cs typeface="Times New Roman" pitchFamily="18" charset="0"/>
              </a:rPr>
              <a:t>The TENA project is working </a:t>
            </a:r>
            <a:r>
              <a:rPr lang="en-US" dirty="0">
                <a:solidFill>
                  <a:schemeClr val="bg1"/>
                </a:solidFill>
                <a:cs typeface="Times New Roman" pitchFamily="18" charset="0"/>
              </a:rPr>
              <a:t>with IA organizations to reduce cost and delays with ability to operate TENA applications</a:t>
            </a:r>
          </a:p>
        </p:txBody>
      </p:sp>
    </p:spTree>
    <p:extLst>
      <p:ext uri="{BB962C8B-B14F-4D97-AF65-F5344CB8AC3E}">
        <p14:creationId xmlns:p14="http://schemas.microsoft.com/office/powerpoint/2010/main" val="31781926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978B4C-432A-6647-B6A6-3BA24DDA05E6}"/>
              </a:ext>
            </a:extLst>
          </p:cNvPr>
          <p:cNvSpPr>
            <a:spLocks noGrp="1"/>
          </p:cNvSpPr>
          <p:nvPr>
            <p:ph type="title"/>
          </p:nvPr>
        </p:nvSpPr>
        <p:spPr/>
        <p:txBody>
          <a:bodyPr/>
          <a:lstStyle/>
          <a:p>
            <a:r>
              <a:rPr lang="en-US" dirty="0"/>
              <a:t>TENA, HLA, and DIS</a:t>
            </a:r>
            <a:br>
              <a:rPr lang="en-US" dirty="0"/>
            </a:br>
            <a:endParaRPr lang="en-US" dirty="0"/>
          </a:p>
        </p:txBody>
      </p:sp>
      <p:sp>
        <p:nvSpPr>
          <p:cNvPr id="8" name="Content Placeholder 7">
            <a:extLst>
              <a:ext uri="{FF2B5EF4-FFF2-40B4-BE49-F238E27FC236}">
                <a16:creationId xmlns:a16="http://schemas.microsoft.com/office/drawing/2014/main" id="{84749671-B830-2947-89A0-2299B185B925}"/>
              </a:ext>
            </a:extLst>
          </p:cNvPr>
          <p:cNvSpPr>
            <a:spLocks noGrp="1"/>
          </p:cNvSpPr>
          <p:nvPr>
            <p:ph sz="half" idx="1"/>
          </p:nvPr>
        </p:nvSpPr>
        <p:spPr>
          <a:xfrm>
            <a:off x="244252" y="1386605"/>
            <a:ext cx="4117570" cy="5846401"/>
          </a:xfrm>
        </p:spPr>
        <p:txBody>
          <a:bodyPr/>
          <a:lstStyle/>
          <a:p>
            <a:pPr marL="228600" indent="-228600">
              <a:lnSpc>
                <a:spcPts val="2250"/>
              </a:lnSpc>
              <a:spcBef>
                <a:spcPts val="0"/>
              </a:spcBef>
            </a:pPr>
            <a:r>
              <a:rPr lang="en-US" sz="1800" dirty="0"/>
              <a:t>Government-owned</a:t>
            </a:r>
          </a:p>
          <a:p>
            <a:pPr marL="228600" indent="-228600">
              <a:lnSpc>
                <a:spcPts val="2250"/>
              </a:lnSpc>
              <a:spcBef>
                <a:spcPts val="0"/>
              </a:spcBef>
            </a:pPr>
            <a:r>
              <a:rPr lang="en-US" sz="1800" dirty="0"/>
              <a:t>Free of charge to all users</a:t>
            </a:r>
          </a:p>
          <a:p>
            <a:pPr marL="228600" indent="-228600">
              <a:lnSpc>
                <a:spcPts val="2250"/>
              </a:lnSpc>
              <a:spcBef>
                <a:spcPts val="0"/>
              </a:spcBef>
            </a:pPr>
            <a:r>
              <a:rPr lang="en-US" sz="1800" dirty="0"/>
              <a:t>Free support and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Government provided</a:t>
            </a:r>
          </a:p>
          <a:p>
            <a:pPr marL="228600" indent="-228600">
              <a:lnSpc>
                <a:spcPts val="2250"/>
              </a:lnSpc>
              <a:spcBef>
                <a:spcPts val="0"/>
              </a:spcBef>
            </a:pPr>
            <a:r>
              <a:rPr lang="en-US" sz="1800" dirty="0"/>
              <a:t>Requires centralized process</a:t>
            </a:r>
          </a:p>
          <a:p>
            <a:pPr marL="228600" indent="-228600">
              <a:lnSpc>
                <a:spcPts val="2250"/>
              </a:lnSpc>
              <a:spcBef>
                <a:spcPts val="0"/>
              </a:spcBef>
            </a:pPr>
            <a:r>
              <a:rPr lang="en-US" sz="1800" dirty="0"/>
              <a:t>Failures detected immediately</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Robust meta-model</a:t>
            </a:r>
          </a:p>
          <a:p>
            <a:pPr marL="228600" indent="-228600">
              <a:lnSpc>
                <a:spcPts val="2250"/>
              </a:lnSpc>
              <a:spcBef>
                <a:spcPts val="0"/>
              </a:spcBef>
            </a:pPr>
            <a:r>
              <a:rPr lang="en-US" sz="1800" dirty="0"/>
              <a:t>Objects and interactions</a:t>
            </a:r>
          </a:p>
          <a:p>
            <a:pPr marL="228600" indent="-228600">
              <a:lnSpc>
                <a:spcPts val="2250"/>
              </a:lnSpc>
              <a:spcBef>
                <a:spcPts val="0"/>
              </a:spcBef>
            </a:pPr>
            <a:r>
              <a:rPr lang="en-US" sz="1800" dirty="0"/>
              <a:t>Some bandwidth optimization</a:t>
            </a:r>
          </a:p>
          <a:p>
            <a:pPr marL="228600" indent="-228600">
              <a:lnSpc>
                <a:spcPts val="2250"/>
              </a:lnSpc>
              <a:spcBef>
                <a:spcPts val="0"/>
              </a:spcBef>
            </a:pPr>
            <a:r>
              <a:rPr lang="en-US" sz="1800" dirty="0"/>
              <a:t>Single middleware</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Multiple spatial reference frames</a:t>
            </a:r>
          </a:p>
          <a:p>
            <a:pPr marL="228600" indent="-228600">
              <a:lnSpc>
                <a:spcPts val="2250"/>
              </a:lnSpc>
              <a:spcBef>
                <a:spcPts val="0"/>
              </a:spcBef>
            </a:pPr>
            <a:r>
              <a:rPr lang="en-US" sz="1800" dirty="0"/>
              <a:t>Type-safe interface</a:t>
            </a:r>
          </a:p>
          <a:p>
            <a:pPr marL="228600" indent="-228600">
              <a:lnSpc>
                <a:spcPts val="2250"/>
              </a:lnSpc>
              <a:spcBef>
                <a:spcPts val="0"/>
              </a:spcBef>
            </a:pPr>
            <a:r>
              <a:rPr lang="en-US" sz="1800" dirty="0"/>
              <a:t>Centrally funded by TRMC</a:t>
            </a:r>
          </a:p>
          <a:p>
            <a:pPr marL="228600" indent="-228600">
              <a:lnSpc>
                <a:spcPts val="2250"/>
              </a:lnSpc>
              <a:spcBef>
                <a:spcPts val="0"/>
              </a:spcBef>
            </a:pPr>
            <a:r>
              <a:rPr lang="en-US" sz="1800" dirty="0"/>
              <a:t>No “Time management”</a:t>
            </a:r>
          </a:p>
        </p:txBody>
      </p:sp>
      <p:sp>
        <p:nvSpPr>
          <p:cNvPr id="9" name="Content Placeholder 8">
            <a:extLst>
              <a:ext uri="{FF2B5EF4-FFF2-40B4-BE49-F238E27FC236}">
                <a16:creationId xmlns:a16="http://schemas.microsoft.com/office/drawing/2014/main" id="{2AD8F291-34E6-DB40-8D61-EEF7FE45A24A}"/>
              </a:ext>
            </a:extLst>
          </p:cNvPr>
          <p:cNvSpPr>
            <a:spLocks noGrp="1"/>
          </p:cNvSpPr>
          <p:nvPr>
            <p:ph sz="half" idx="10"/>
          </p:nvPr>
        </p:nvSpPr>
        <p:spPr>
          <a:xfrm>
            <a:off x="4447306" y="1386605"/>
            <a:ext cx="4117570" cy="5846401"/>
          </a:xfrm>
        </p:spPr>
        <p:txBody>
          <a:bodyPr/>
          <a:lstStyle/>
          <a:p>
            <a:pPr marL="228600" indent="-228600">
              <a:lnSpc>
                <a:spcPts val="2250"/>
              </a:lnSpc>
              <a:spcBef>
                <a:spcPts val="0"/>
              </a:spcBef>
            </a:pPr>
            <a:r>
              <a:rPr lang="en-US" sz="1800" dirty="0"/>
              <a:t>Vendor-provided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Limited operating systems</a:t>
            </a:r>
          </a:p>
          <a:p>
            <a:pPr marL="228600" indent="-228600">
              <a:lnSpc>
                <a:spcPts val="2250"/>
              </a:lnSpc>
              <a:spcBef>
                <a:spcPts val="0"/>
              </a:spcBef>
            </a:pPr>
            <a:r>
              <a:rPr lang="en-US" sz="1800" dirty="0"/>
              <a:t>Limited programming languages</a:t>
            </a:r>
          </a:p>
          <a:p>
            <a:pPr marL="228600" indent="-228600">
              <a:lnSpc>
                <a:spcPts val="2250"/>
              </a:lnSpc>
              <a:spcBef>
                <a:spcPts val="0"/>
              </a:spcBef>
            </a:pPr>
            <a:r>
              <a:rPr lang="en-US" sz="1800" dirty="0"/>
              <a:t>Opaque network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Some require centralized process</a:t>
            </a:r>
          </a:p>
          <a:p>
            <a:pPr marL="228600" indent="-228600">
              <a:lnSpc>
                <a:spcPts val="2250"/>
              </a:lnSpc>
              <a:spcBef>
                <a:spcPts val="0"/>
              </a:spcBef>
            </a:pPr>
            <a:r>
              <a:rPr lang="en-US" sz="1800" dirty="0"/>
              <a:t>Some failure detection</a:t>
            </a:r>
          </a:p>
          <a:p>
            <a:pPr marL="228600" indent="-228600">
              <a:lnSpc>
                <a:spcPts val="2250"/>
              </a:lnSpc>
              <a:spcBef>
                <a:spcPts val="0"/>
              </a:spcBef>
            </a:pPr>
            <a:r>
              <a:rPr lang="en-US" sz="1800" dirty="0"/>
              <a:t>Standard Object Model*</a:t>
            </a:r>
          </a:p>
          <a:p>
            <a:pPr marL="228600" indent="-228600">
              <a:lnSpc>
                <a:spcPts val="2250"/>
              </a:lnSpc>
              <a:spcBef>
                <a:spcPts val="0"/>
              </a:spcBef>
            </a:pPr>
            <a:r>
              <a:rPr lang="en-US" sz="1800" dirty="0"/>
              <a:t>Customizable data definitions</a:t>
            </a:r>
          </a:p>
          <a:p>
            <a:pPr marL="228600" indent="-228600">
              <a:lnSpc>
                <a:spcPts val="2250"/>
              </a:lnSpc>
              <a:spcBef>
                <a:spcPts val="0"/>
              </a:spcBef>
            </a:pPr>
            <a:r>
              <a:rPr lang="en-US" sz="1800" dirty="0"/>
              <a:t>Simplified meta-model</a:t>
            </a:r>
          </a:p>
          <a:p>
            <a:pPr marL="228600" indent="-228600">
              <a:lnSpc>
                <a:spcPts val="2250"/>
              </a:lnSpc>
              <a:spcBef>
                <a:spcPts val="0"/>
              </a:spcBef>
            </a:pPr>
            <a:r>
              <a:rPr lang="en-US" sz="1800" dirty="0"/>
              <a:t>Object and interactions</a:t>
            </a:r>
          </a:p>
          <a:p>
            <a:pPr marL="228600" indent="-228600">
              <a:lnSpc>
                <a:spcPts val="2250"/>
              </a:lnSpc>
              <a:spcBef>
                <a:spcPts val="0"/>
              </a:spcBef>
            </a:pPr>
            <a:r>
              <a:rPr lang="en-US" sz="1800" dirty="0"/>
              <a:t>Extensive bandwidth optimization</a:t>
            </a:r>
          </a:p>
          <a:p>
            <a:pPr marL="228600" indent="-228600">
              <a:lnSpc>
                <a:spcPts val="2250"/>
              </a:lnSpc>
              <a:spcBef>
                <a:spcPts val="0"/>
              </a:spcBef>
            </a:pPr>
            <a:r>
              <a:rPr lang="en-US" sz="1800" dirty="0"/>
              <a:t>No inter-vendor interoperability</a:t>
            </a:r>
          </a:p>
          <a:p>
            <a:pPr marL="228600" indent="-228600">
              <a:lnSpc>
                <a:spcPts val="2250"/>
              </a:lnSpc>
              <a:spcBef>
                <a:spcPts val="0"/>
              </a:spcBef>
            </a:pPr>
            <a:r>
              <a:rPr lang="en-US" sz="1800" dirty="0"/>
              <a:t>Complex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Non-type-safe interface</a:t>
            </a:r>
          </a:p>
          <a:p>
            <a:pPr marL="228600" indent="-228600">
              <a:lnSpc>
                <a:spcPts val="2250"/>
              </a:lnSpc>
              <a:spcBef>
                <a:spcPts val="0"/>
              </a:spcBef>
            </a:pPr>
            <a:r>
              <a:rPr lang="en-US" sz="1800" dirty="0"/>
              <a:t>Vendor maintained</a:t>
            </a:r>
          </a:p>
          <a:p>
            <a:pPr marL="228600" indent="-228600">
              <a:lnSpc>
                <a:spcPts val="2250"/>
              </a:lnSpc>
              <a:spcBef>
                <a:spcPts val="0"/>
              </a:spcBef>
            </a:pPr>
            <a:r>
              <a:rPr lang="en-US" sz="1800" dirty="0"/>
              <a:t>“Time Management”</a:t>
            </a:r>
          </a:p>
        </p:txBody>
      </p:sp>
      <p:sp>
        <p:nvSpPr>
          <p:cNvPr id="10" name="Content Placeholder 9">
            <a:extLst>
              <a:ext uri="{FF2B5EF4-FFF2-40B4-BE49-F238E27FC236}">
                <a16:creationId xmlns:a16="http://schemas.microsoft.com/office/drawing/2014/main" id="{7DE37E8B-0622-4842-A978-07E6A52CA946}"/>
              </a:ext>
            </a:extLst>
          </p:cNvPr>
          <p:cNvSpPr>
            <a:spLocks noGrp="1"/>
          </p:cNvSpPr>
          <p:nvPr>
            <p:ph sz="half" idx="11"/>
          </p:nvPr>
        </p:nvSpPr>
        <p:spPr>
          <a:xfrm>
            <a:off x="8650998" y="1386605"/>
            <a:ext cx="4117570" cy="5846401"/>
          </a:xfrm>
        </p:spPr>
        <p:txBody>
          <a:bodyPr/>
          <a:lstStyle/>
          <a:p>
            <a:pPr marL="228600" indent="-228600">
              <a:lnSpc>
                <a:spcPts val="2250"/>
              </a:lnSpc>
              <a:spcBef>
                <a:spcPts val="0"/>
              </a:spcBef>
            </a:pPr>
            <a:r>
              <a:rPr lang="en-US" sz="1800" dirty="0"/>
              <a:t>Vendor/Paper Standard</a:t>
            </a:r>
          </a:p>
          <a:p>
            <a:pPr marL="228600" indent="-228600">
              <a:lnSpc>
                <a:spcPts val="2250"/>
              </a:lnSpc>
              <a:spcBef>
                <a:spcPts val="0"/>
              </a:spcBef>
            </a:pPr>
            <a:r>
              <a:rPr lang="en-US" sz="1800" dirty="0"/>
              <a:t>Commercial, some open source</a:t>
            </a:r>
          </a:p>
          <a:p>
            <a:pPr marL="228600" indent="-228600">
              <a:lnSpc>
                <a:spcPts val="2250"/>
              </a:lnSpc>
              <a:spcBef>
                <a:spcPts val="0"/>
              </a:spcBef>
            </a:pPr>
            <a:r>
              <a:rPr lang="en-US" sz="1800" dirty="0"/>
              <a:t>Commercial training</a:t>
            </a:r>
          </a:p>
          <a:p>
            <a:pPr marL="228600" indent="-228600">
              <a:lnSpc>
                <a:spcPts val="2250"/>
              </a:lnSpc>
              <a:spcBef>
                <a:spcPts val="0"/>
              </a:spcBef>
            </a:pPr>
            <a:r>
              <a:rPr lang="en-US" sz="1800" dirty="0"/>
              <a:t>Any operating system</a:t>
            </a:r>
          </a:p>
          <a:p>
            <a:pPr marL="228600" indent="-228600">
              <a:lnSpc>
                <a:spcPts val="2250"/>
              </a:lnSpc>
              <a:spcBef>
                <a:spcPts val="0"/>
              </a:spcBef>
            </a:pPr>
            <a:r>
              <a:rPr lang="en-US" sz="1800" dirty="0"/>
              <a:t>Any programming language</a:t>
            </a:r>
          </a:p>
          <a:p>
            <a:pPr marL="228600" indent="-228600">
              <a:lnSpc>
                <a:spcPts val="2250"/>
              </a:lnSpc>
              <a:spcBef>
                <a:spcPts val="0"/>
              </a:spcBef>
            </a:pPr>
            <a:r>
              <a:rPr lang="en-US" sz="1800" dirty="0"/>
              <a:t>Simple space efficient packets</a:t>
            </a:r>
          </a:p>
          <a:p>
            <a:pPr marL="228600" indent="-228600">
              <a:lnSpc>
                <a:spcPts val="2250"/>
              </a:lnSpc>
              <a:spcBef>
                <a:spcPts val="0"/>
              </a:spcBef>
            </a:pPr>
            <a:r>
              <a:rPr lang="en-US" sz="1800" dirty="0"/>
              <a:t>International standard</a:t>
            </a:r>
          </a:p>
          <a:p>
            <a:pPr marL="228600" indent="-228600">
              <a:lnSpc>
                <a:spcPts val="2250"/>
              </a:lnSpc>
              <a:spcBef>
                <a:spcPts val="0"/>
              </a:spcBef>
            </a:pPr>
            <a:r>
              <a:rPr lang="en-US" sz="1800" dirty="0"/>
              <a:t>No centralized process required</a:t>
            </a:r>
          </a:p>
          <a:p>
            <a:pPr marL="228600" indent="-228600">
              <a:lnSpc>
                <a:spcPts val="2250"/>
              </a:lnSpc>
              <a:spcBef>
                <a:spcPts val="0"/>
              </a:spcBef>
            </a:pPr>
            <a:r>
              <a:rPr lang="en-US" sz="1800" dirty="0"/>
              <a:t>Fails silently</a:t>
            </a:r>
          </a:p>
          <a:p>
            <a:pPr marL="228600" indent="-228600">
              <a:lnSpc>
                <a:spcPts val="2250"/>
              </a:lnSpc>
              <a:spcBef>
                <a:spcPts val="0"/>
              </a:spcBef>
            </a:pPr>
            <a:r>
              <a:rPr lang="en-US" sz="1800" dirty="0"/>
              <a:t>Standard set of PDUs</a:t>
            </a:r>
          </a:p>
          <a:p>
            <a:pPr marL="228600" indent="-228600">
              <a:lnSpc>
                <a:spcPts val="2250"/>
              </a:lnSpc>
              <a:spcBef>
                <a:spcPts val="0"/>
              </a:spcBef>
            </a:pPr>
            <a:r>
              <a:rPr lang="en-US" sz="1800" dirty="0"/>
              <a:t>Mostly fixed data definitions*</a:t>
            </a:r>
          </a:p>
          <a:p>
            <a:pPr marL="228600" indent="-228600">
              <a:lnSpc>
                <a:spcPts val="2250"/>
              </a:lnSpc>
              <a:spcBef>
                <a:spcPts val="0"/>
              </a:spcBef>
            </a:pPr>
            <a:r>
              <a:rPr lang="en-US" sz="1800" dirty="0"/>
              <a:t>Fixed records as meta-model</a:t>
            </a:r>
          </a:p>
          <a:p>
            <a:pPr marL="228600" indent="-228600">
              <a:lnSpc>
                <a:spcPts val="2250"/>
              </a:lnSpc>
              <a:spcBef>
                <a:spcPts val="0"/>
              </a:spcBef>
            </a:pPr>
            <a:r>
              <a:rPr lang="en-US" sz="1800" dirty="0"/>
              <a:t>Objects are only implied</a:t>
            </a:r>
          </a:p>
          <a:p>
            <a:pPr marL="228600" indent="-228600">
              <a:lnSpc>
                <a:spcPts val="2250"/>
              </a:lnSpc>
              <a:spcBef>
                <a:spcPts val="0"/>
              </a:spcBef>
            </a:pPr>
            <a:r>
              <a:rPr lang="en-US" sz="1800" dirty="0"/>
              <a:t>Dead-reckoning only</a:t>
            </a:r>
          </a:p>
          <a:p>
            <a:pPr marL="228600" indent="-228600">
              <a:lnSpc>
                <a:spcPts val="2250"/>
              </a:lnSpc>
              <a:spcBef>
                <a:spcPts val="0"/>
              </a:spcBef>
            </a:pPr>
            <a:r>
              <a:rPr lang="en-US" sz="1800" dirty="0"/>
              <a:t>Many varying implementations</a:t>
            </a:r>
          </a:p>
          <a:p>
            <a:pPr marL="228600" indent="-228600">
              <a:lnSpc>
                <a:spcPts val="2250"/>
              </a:lnSpc>
              <a:spcBef>
                <a:spcPts val="0"/>
              </a:spcBef>
            </a:pPr>
            <a:r>
              <a:rPr lang="en-US" sz="1800" dirty="0"/>
              <a:t>Relatively simple API</a:t>
            </a:r>
          </a:p>
          <a:p>
            <a:pPr marL="228600" indent="-228600">
              <a:lnSpc>
                <a:spcPts val="2250"/>
              </a:lnSpc>
              <a:spcBef>
                <a:spcPts val="0"/>
              </a:spcBef>
            </a:pPr>
            <a:r>
              <a:rPr lang="en-US" sz="1800" dirty="0"/>
              <a:t>Single spatial reference frame</a:t>
            </a:r>
          </a:p>
          <a:p>
            <a:pPr marL="228600" indent="-228600">
              <a:lnSpc>
                <a:spcPts val="2250"/>
              </a:lnSpc>
              <a:spcBef>
                <a:spcPts val="0"/>
              </a:spcBef>
            </a:pPr>
            <a:r>
              <a:rPr lang="en-US" sz="1800" dirty="0"/>
              <a:t>No standard interface</a:t>
            </a:r>
          </a:p>
          <a:p>
            <a:pPr marL="228600" indent="-228600">
              <a:lnSpc>
                <a:spcPts val="2250"/>
              </a:lnSpc>
              <a:spcBef>
                <a:spcPts val="0"/>
              </a:spcBef>
            </a:pPr>
            <a:r>
              <a:rPr lang="en-US" sz="1800" dirty="0"/>
              <a:t>Volunteer maintained</a:t>
            </a:r>
          </a:p>
          <a:p>
            <a:pPr marL="228600" indent="-228600">
              <a:lnSpc>
                <a:spcPts val="2250"/>
              </a:lnSpc>
              <a:spcBef>
                <a:spcPts val="0"/>
              </a:spcBef>
            </a:pPr>
            <a:r>
              <a:rPr lang="en-US" sz="1800" dirty="0"/>
              <a:t>No “Time Management”</a:t>
            </a:r>
          </a:p>
        </p:txBody>
      </p:sp>
      <p:sp>
        <p:nvSpPr>
          <p:cNvPr id="11" name="TextBox 10">
            <a:extLst>
              <a:ext uri="{FF2B5EF4-FFF2-40B4-BE49-F238E27FC236}">
                <a16:creationId xmlns:a16="http://schemas.microsoft.com/office/drawing/2014/main" id="{782D5EAA-493F-ED4C-B304-6DEC6D7520E3}"/>
              </a:ext>
            </a:extLst>
          </p:cNvPr>
          <p:cNvSpPr txBox="1"/>
          <p:nvPr/>
        </p:nvSpPr>
        <p:spPr>
          <a:xfrm>
            <a:off x="1442295"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TENA</a:t>
            </a:r>
          </a:p>
        </p:txBody>
      </p:sp>
      <p:sp>
        <p:nvSpPr>
          <p:cNvPr id="12" name="TextBox 11">
            <a:extLst>
              <a:ext uri="{FF2B5EF4-FFF2-40B4-BE49-F238E27FC236}">
                <a16:creationId xmlns:a16="http://schemas.microsoft.com/office/drawing/2014/main" id="{780F283A-5C5A-A141-9EA8-0BB3ECEE780F}"/>
              </a:ext>
            </a:extLst>
          </p:cNvPr>
          <p:cNvSpPr txBox="1"/>
          <p:nvPr/>
        </p:nvSpPr>
        <p:spPr>
          <a:xfrm>
            <a:off x="5638629"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HLA</a:t>
            </a:r>
          </a:p>
        </p:txBody>
      </p:sp>
      <p:sp>
        <p:nvSpPr>
          <p:cNvPr id="13" name="TextBox 12">
            <a:extLst>
              <a:ext uri="{FF2B5EF4-FFF2-40B4-BE49-F238E27FC236}">
                <a16:creationId xmlns:a16="http://schemas.microsoft.com/office/drawing/2014/main" id="{73DF68AB-201B-154C-BD98-A92B975CB6A6}"/>
              </a:ext>
            </a:extLst>
          </p:cNvPr>
          <p:cNvSpPr txBox="1"/>
          <p:nvPr/>
        </p:nvSpPr>
        <p:spPr>
          <a:xfrm>
            <a:off x="9849041" y="835112"/>
            <a:ext cx="1721483" cy="501414"/>
          </a:xfrm>
          <a:prstGeom prst="roundRect">
            <a:avLst/>
          </a:prstGeom>
          <a:gradFill>
            <a:gsLst>
              <a:gs pos="0">
                <a:schemeClr val="tx2">
                  <a:lumMod val="60000"/>
                  <a:lumOff val="40000"/>
                </a:schemeClr>
              </a:gs>
              <a:gs pos="80000">
                <a:schemeClr val="tx2">
                  <a:lumMod val="40000"/>
                  <a:lumOff val="60000"/>
                </a:schemeClr>
              </a:gs>
              <a:gs pos="100000">
                <a:schemeClr val="tx2">
                  <a:lumMod val="20000"/>
                  <a:lumOff val="80000"/>
                </a:schemeClr>
              </a:gs>
            </a:gsLs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DIS</a:t>
            </a:r>
          </a:p>
        </p:txBody>
      </p:sp>
    </p:spTree>
    <p:extLst>
      <p:ext uri="{BB962C8B-B14F-4D97-AF65-F5344CB8AC3E}">
        <p14:creationId xmlns:p14="http://schemas.microsoft.com/office/powerpoint/2010/main" val="259666937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5C70BE-AE0F-9A42-B5EF-CE62739C2AAD}"/>
              </a:ext>
            </a:extLst>
          </p:cNvPr>
          <p:cNvSpPr>
            <a:spLocks noGrp="1"/>
          </p:cNvSpPr>
          <p:nvPr>
            <p:ph type="title"/>
          </p:nvPr>
        </p:nvSpPr>
        <p:spPr/>
        <p:txBody>
          <a:bodyPr/>
          <a:lstStyle/>
          <a:p>
            <a:r>
              <a:rPr lang="en-US" dirty="0"/>
              <a:t>TENA in Training - JPARC</a:t>
            </a:r>
          </a:p>
        </p:txBody>
      </p:sp>
      <p:pic>
        <p:nvPicPr>
          <p:cNvPr id="8" name="Picture 7">
            <a:extLst>
              <a:ext uri="{FF2B5EF4-FFF2-40B4-BE49-F238E27FC236}">
                <a16:creationId xmlns:a16="http://schemas.microsoft.com/office/drawing/2014/main" id="{A5DE2CF9-38D7-1A48-A653-17E2CC29581D}"/>
              </a:ext>
            </a:extLst>
          </p:cNvPr>
          <p:cNvPicPr>
            <a:picLocks noChangeAspect="1"/>
          </p:cNvPicPr>
          <p:nvPr/>
        </p:nvPicPr>
        <p:blipFill>
          <a:blip r:embed="rId2"/>
          <a:stretch>
            <a:fillRect/>
          </a:stretch>
        </p:blipFill>
        <p:spPr>
          <a:xfrm>
            <a:off x="66502" y="1047403"/>
            <a:ext cx="12705163" cy="6267797"/>
          </a:xfrm>
          <a:prstGeom prst="rect">
            <a:avLst/>
          </a:prstGeom>
        </p:spPr>
      </p:pic>
    </p:spTree>
    <p:extLst>
      <p:ext uri="{BB962C8B-B14F-4D97-AF65-F5344CB8AC3E}">
        <p14:creationId xmlns:p14="http://schemas.microsoft.com/office/powerpoint/2010/main" val="208073842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Lessons for Your Test or Training Events</a:t>
            </a:r>
          </a:p>
        </p:txBody>
      </p:sp>
      <p:sp>
        <p:nvSpPr>
          <p:cNvPr id="3" name="Content Placeholder 2"/>
          <p:cNvSpPr>
            <a:spLocks noGrp="1"/>
          </p:cNvSpPr>
          <p:nvPr>
            <p:ph idx="1"/>
          </p:nvPr>
        </p:nvSpPr>
        <p:spPr/>
        <p:txBody>
          <a:bodyPr/>
          <a:lstStyle/>
          <a:p>
            <a:pPr>
              <a:defRPr/>
            </a:pPr>
            <a:r>
              <a:rPr lang="en-US" dirty="0"/>
              <a:t>Use the most capable interoperability architecture when judged by </a:t>
            </a:r>
            <a:r>
              <a:rPr lang="en-US" i="1" dirty="0">
                <a:solidFill>
                  <a:schemeClr val="tx2">
                    <a:lumMod val="60000"/>
                    <a:lumOff val="40000"/>
                  </a:schemeClr>
                </a:solidFill>
              </a:rPr>
              <a:t>your own</a:t>
            </a:r>
            <a:r>
              <a:rPr lang="en-US" dirty="0">
                <a:solidFill>
                  <a:schemeClr val="tx2">
                    <a:lumMod val="60000"/>
                    <a:lumOff val="40000"/>
                  </a:schemeClr>
                </a:solidFill>
              </a:rPr>
              <a:t> </a:t>
            </a:r>
            <a:r>
              <a:rPr lang="en-US" dirty="0"/>
              <a:t>requirements</a:t>
            </a:r>
          </a:p>
          <a:p>
            <a:pPr>
              <a:defRPr/>
            </a:pPr>
            <a:r>
              <a:rPr lang="en-US" dirty="0"/>
              <a:t>Use multiple architectures connected with gateways or adapters </a:t>
            </a:r>
            <a:r>
              <a:rPr lang="en-US" i="1" dirty="0">
                <a:solidFill>
                  <a:srgbClr val="0A0AFF"/>
                </a:solidFill>
              </a:rPr>
              <a:t>only</a:t>
            </a:r>
            <a:r>
              <a:rPr lang="en-US" dirty="0">
                <a:solidFill>
                  <a:srgbClr val="0A0AFF"/>
                </a:solidFill>
              </a:rPr>
              <a:t> </a:t>
            </a:r>
            <a:r>
              <a:rPr lang="en-US" dirty="0"/>
              <a:t>when that is the most cost-effective solution, </a:t>
            </a:r>
            <a:r>
              <a:rPr lang="en-US" i="1" dirty="0">
                <a:solidFill>
                  <a:srgbClr val="0A0AFF"/>
                </a:solidFill>
              </a:rPr>
              <a:t>and </a:t>
            </a:r>
            <a:r>
              <a:rPr lang="en-US" dirty="0"/>
              <a:t>the use of the gateways/adapters will not compromise your event</a:t>
            </a:r>
          </a:p>
          <a:p>
            <a:pPr>
              <a:defRPr/>
            </a:pPr>
            <a:r>
              <a:rPr lang="en-US" dirty="0"/>
              <a:t>Remember that interoperability architectures only solve half the battle.  Smart event design and knowledge of distributed communication issues are still required</a:t>
            </a:r>
          </a:p>
          <a:p>
            <a:pPr lvl="1">
              <a:defRPr/>
            </a:pPr>
            <a:r>
              <a:rPr lang="en-US" dirty="0"/>
              <a:t>Beware of terrain mismatch leading to no fair fight</a:t>
            </a:r>
          </a:p>
          <a:p>
            <a:pPr lvl="1">
              <a:defRPr/>
            </a:pPr>
            <a:r>
              <a:rPr lang="en-US" dirty="0"/>
              <a:t>Beware of fidelity mismatch leading to no fair fight</a:t>
            </a:r>
          </a:p>
          <a:p>
            <a:pPr lvl="1">
              <a:defRPr/>
            </a:pPr>
            <a:r>
              <a:rPr lang="en-US" dirty="0"/>
              <a:t>Beware of semantic differences in interpreting the same objects</a:t>
            </a:r>
          </a:p>
          <a:p>
            <a:pPr lvl="1">
              <a:defRPr/>
            </a:pPr>
            <a:r>
              <a:rPr lang="en-US" dirty="0"/>
              <a:t>Integrating L with V and C is much more difficult that people imagine</a:t>
            </a:r>
          </a:p>
        </p:txBody>
      </p:sp>
    </p:spTree>
    <p:extLst>
      <p:ext uri="{BB962C8B-B14F-4D97-AF65-F5344CB8AC3E}">
        <p14:creationId xmlns:p14="http://schemas.microsoft.com/office/powerpoint/2010/main" val="9959422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034" name="Rectangle 2"/>
          <p:cNvSpPr>
            <a:spLocks noGrp="1" noChangeArrowheads="1"/>
          </p:cNvSpPr>
          <p:nvPr>
            <p:ph type="ctrTitle"/>
          </p:nvPr>
        </p:nvSpPr>
        <p:spPr>
          <a:xfrm>
            <a:off x="2179080" y="1985060"/>
            <a:ext cx="8857978" cy="1928539"/>
          </a:xfrm>
          <a:noFill/>
        </p:spPr>
        <p:txBody>
          <a:bodyPr anchor="t"/>
          <a:lstStyle/>
          <a:p>
            <a:pPr>
              <a:lnSpc>
                <a:spcPct val="90000"/>
              </a:lnSpc>
            </a:pPr>
            <a:r>
              <a:rPr lang="en-US" dirty="0"/>
              <a:t>The Joint Mission Environment Test Capability</a:t>
            </a:r>
            <a:br>
              <a:rPr lang="en-US" dirty="0"/>
            </a:br>
            <a:br>
              <a:rPr lang="en-US" dirty="0"/>
            </a:br>
            <a:r>
              <a:rPr lang="en-US" dirty="0"/>
              <a:t>(JMETC)</a:t>
            </a:r>
          </a:p>
        </p:txBody>
      </p:sp>
    </p:spTree>
    <p:extLst>
      <p:ext uri="{BB962C8B-B14F-4D97-AF65-F5344CB8AC3E}">
        <p14:creationId xmlns:p14="http://schemas.microsoft.com/office/powerpoint/2010/main" val="360838263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p:txBody>
          <a:bodyPr/>
          <a:lstStyle/>
          <a:p>
            <a:r>
              <a:rPr lang="en-US"/>
              <a:t>Benefits of TENA</a:t>
            </a:r>
          </a:p>
        </p:txBody>
      </p:sp>
      <p:sp>
        <p:nvSpPr>
          <p:cNvPr id="1451011" name="Rectangle 3"/>
          <p:cNvSpPr>
            <a:spLocks noGrp="1" noChangeArrowheads="1"/>
          </p:cNvSpPr>
          <p:nvPr>
            <p:ph idx="1"/>
          </p:nvPr>
        </p:nvSpPr>
        <p:spPr>
          <a:ln/>
          <a:extLst>
            <a:ext uri="{91240B29-F687-4f45-9708-019B960494DF}">
              <a14:hiddenLine xmlns:a14="http://schemas.microsoft.com/office/drawing/2010/main" xmlns="" w="9525">
                <a:solidFill>
                  <a:schemeClr val="folHlink"/>
                </a:solidFill>
                <a:miter lim="800000"/>
                <a:headEnd/>
                <a:tailEnd/>
              </a14:hiddenLine>
            </a:ext>
          </a:extLst>
        </p:spPr>
        <p:txBody>
          <a:bodyPr/>
          <a:lstStyle/>
          <a:p>
            <a:r>
              <a:rPr lang="en-US" sz="2000" dirty="0"/>
              <a:t>All TENA software and support is </a:t>
            </a:r>
            <a:r>
              <a:rPr lang="en-US" sz="2000" dirty="0">
                <a:solidFill>
                  <a:srgbClr val="000090"/>
                </a:solidFill>
              </a:rPr>
              <a:t>free</a:t>
            </a:r>
            <a:r>
              <a:rPr lang="en-US" sz="2000" dirty="0">
                <a:solidFill>
                  <a:srgbClr val="0000FF"/>
                </a:solidFill>
              </a:rPr>
              <a:t> </a:t>
            </a:r>
            <a:r>
              <a:rPr lang="en-US" sz="2000" dirty="0"/>
              <a:t>to users</a:t>
            </a:r>
          </a:p>
          <a:p>
            <a:r>
              <a:rPr lang="en-US" sz="2000" dirty="0"/>
              <a:t>Supports </a:t>
            </a:r>
            <a:r>
              <a:rPr lang="en-US" sz="2000" dirty="0">
                <a:solidFill>
                  <a:srgbClr val="000090"/>
                </a:solidFill>
              </a:rPr>
              <a:t>C++</a:t>
            </a:r>
            <a:r>
              <a:rPr lang="en-US" sz="2000" dirty="0"/>
              <a:t>, </a:t>
            </a:r>
            <a:r>
              <a:rPr lang="en-US" sz="2000" dirty="0">
                <a:solidFill>
                  <a:srgbClr val="000090"/>
                </a:solidFill>
              </a:rPr>
              <a:t>Java</a:t>
            </a:r>
            <a:r>
              <a:rPr lang="en-US" sz="2000" dirty="0">
                <a:solidFill>
                  <a:srgbClr val="000000"/>
                </a:solidFill>
              </a:rPr>
              <a:t>,</a:t>
            </a:r>
            <a:r>
              <a:rPr lang="en-US" sz="2000" dirty="0">
                <a:solidFill>
                  <a:srgbClr val="0000FF"/>
                </a:solidFill>
              </a:rPr>
              <a:t> </a:t>
            </a:r>
            <a:r>
              <a:rPr lang="en-US" sz="2000" dirty="0"/>
              <a:t>and</a:t>
            </a:r>
            <a:r>
              <a:rPr lang="en-US" sz="2000" dirty="0">
                <a:solidFill>
                  <a:srgbClr val="0000FF"/>
                </a:solidFill>
              </a:rPr>
              <a:t> </a:t>
            </a:r>
            <a:r>
              <a:rPr lang="en-US" sz="2000" dirty="0" err="1">
                <a:solidFill>
                  <a:srgbClr val="000090"/>
                </a:solidFill>
              </a:rPr>
              <a:t>.Net</a:t>
            </a:r>
            <a:endParaRPr lang="en-US" sz="2000" dirty="0"/>
          </a:p>
          <a:p>
            <a:r>
              <a:rPr lang="en-US" sz="2000" dirty="0"/>
              <a:t>TENA software is </a:t>
            </a:r>
            <a:r>
              <a:rPr lang="en-US" sz="2000" dirty="0">
                <a:solidFill>
                  <a:srgbClr val="000090"/>
                </a:solidFill>
              </a:rPr>
              <a:t>thoroughly tested</a:t>
            </a:r>
            <a:r>
              <a:rPr lang="en-US" sz="2000" dirty="0">
                <a:solidFill>
                  <a:srgbClr val="0000FF"/>
                </a:solidFill>
              </a:rPr>
              <a:t> </a:t>
            </a:r>
            <a:r>
              <a:rPr lang="en-US" sz="2000" dirty="0"/>
              <a:t>and very reliable</a:t>
            </a:r>
          </a:p>
          <a:p>
            <a:r>
              <a:rPr lang="en-US" sz="2000" dirty="0"/>
              <a:t>TENA Auto-Code Generation makes creating a TENA application as </a:t>
            </a:r>
            <a:r>
              <a:rPr lang="en-US" sz="2000" dirty="0">
                <a:solidFill>
                  <a:srgbClr val="000090"/>
                </a:solidFill>
              </a:rPr>
              <a:t>simple</a:t>
            </a:r>
            <a:r>
              <a:rPr lang="en-US" sz="2000" dirty="0">
                <a:solidFill>
                  <a:srgbClr val="0000FF"/>
                </a:solidFill>
              </a:rPr>
              <a:t> </a:t>
            </a:r>
            <a:r>
              <a:rPr lang="en-US" sz="2000" dirty="0"/>
              <a:t>as possible</a:t>
            </a:r>
          </a:p>
          <a:p>
            <a:pPr lvl="1"/>
            <a:r>
              <a:rPr lang="en-US" sz="1800" dirty="0"/>
              <a:t>Auto-generated starting points mean you never start with a blank page</a:t>
            </a:r>
          </a:p>
          <a:p>
            <a:pPr lvl="1"/>
            <a:r>
              <a:rPr lang="en-US" sz="1800" dirty="0"/>
              <a:t>Rapid development of real-time, distributed, Live-Virtual-Constructive applications</a:t>
            </a:r>
          </a:p>
          <a:p>
            <a:pPr lvl="1"/>
            <a:r>
              <a:rPr lang="en-US" sz="1800" dirty="0"/>
              <a:t>Auto-generated test programs make integration a snap</a:t>
            </a:r>
          </a:p>
          <a:p>
            <a:r>
              <a:rPr lang="en-US" sz="2000" dirty="0"/>
              <a:t>TENA</a:t>
            </a:r>
            <a:r>
              <a:rPr lang="en-US" sz="2000" dirty="0">
                <a:latin typeface="Arial"/>
              </a:rPr>
              <a:t>’</a:t>
            </a:r>
            <a:r>
              <a:rPr lang="en-US" sz="2000" dirty="0"/>
              <a:t>s technical approach emphasizes </a:t>
            </a:r>
            <a:r>
              <a:rPr lang="en-US" sz="2000" dirty="0">
                <a:solidFill>
                  <a:srgbClr val="000090"/>
                </a:solidFill>
              </a:rPr>
              <a:t>cost savings and reliability</a:t>
            </a:r>
          </a:p>
          <a:p>
            <a:pPr lvl="1"/>
            <a:r>
              <a:rPr lang="en-US" sz="1800" dirty="0"/>
              <a:t>The TENA software is hard to use wrong</a:t>
            </a:r>
          </a:p>
          <a:p>
            <a:pPr lvl="1"/>
            <a:r>
              <a:rPr lang="en-US" sz="1800" dirty="0"/>
              <a:t>TENA catches many user errors at compile time rather than run time</a:t>
            </a:r>
          </a:p>
          <a:p>
            <a:pPr lvl="1"/>
            <a:r>
              <a:rPr lang="en-US" sz="1800" dirty="0"/>
              <a:t>TENA Tools provide unprecedented understanding of an event</a:t>
            </a:r>
          </a:p>
          <a:p>
            <a:r>
              <a:rPr lang="en-US" sz="2000" dirty="0"/>
              <a:t>TENA has a </a:t>
            </a:r>
            <a:r>
              <a:rPr lang="en-US" sz="2000" dirty="0">
                <a:solidFill>
                  <a:srgbClr val="000090"/>
                </a:solidFill>
              </a:rPr>
              <a:t>standard object model</a:t>
            </a:r>
            <a:r>
              <a:rPr lang="en-US" sz="2000" dirty="0">
                <a:solidFill>
                  <a:srgbClr val="0000FF"/>
                </a:solidFill>
              </a:rPr>
              <a:t> </a:t>
            </a:r>
            <a:r>
              <a:rPr lang="en-US" sz="2000" dirty="0"/>
              <a:t>enhancing interoperability</a:t>
            </a:r>
          </a:p>
          <a:p>
            <a:r>
              <a:rPr lang="en-US" sz="2000" dirty="0"/>
              <a:t>The TENA web site/repository has </a:t>
            </a:r>
            <a:r>
              <a:rPr lang="en-US" sz="2000" dirty="0">
                <a:solidFill>
                  <a:srgbClr val="000090"/>
                </a:solidFill>
              </a:rPr>
              <a:t>extensive documentation</a:t>
            </a:r>
            <a:r>
              <a:rPr lang="en-US" sz="2000" dirty="0"/>
              <a:t>, training, and collaboration capabilities</a:t>
            </a:r>
          </a:p>
          <a:p>
            <a:r>
              <a:rPr lang="en-US" sz="2000" dirty="0"/>
              <a:t>TENA data is importable into the Knowledge Management/Big Data Analysis capability called CHEETAS.</a:t>
            </a:r>
          </a:p>
          <a:p>
            <a:r>
              <a:rPr lang="en-US" sz="2000" dirty="0"/>
              <a:t>TENA has a plan for </a:t>
            </a:r>
            <a:r>
              <a:rPr lang="en-US" sz="2000" dirty="0">
                <a:solidFill>
                  <a:srgbClr val="000090"/>
                </a:solidFill>
              </a:rPr>
              <a:t>evolution</a:t>
            </a:r>
            <a:r>
              <a:rPr lang="en-US" sz="2000" dirty="0">
                <a:solidFill>
                  <a:srgbClr val="0000FF"/>
                </a:solidFill>
              </a:rPr>
              <a:t> </a:t>
            </a:r>
            <a:r>
              <a:rPr lang="en-US" sz="2000" dirty="0"/>
              <a:t>and </a:t>
            </a:r>
            <a:r>
              <a:rPr lang="en-US" sz="2000" dirty="0">
                <a:solidFill>
                  <a:srgbClr val="000090"/>
                </a:solidFill>
              </a:rPr>
              <a:t>funding</a:t>
            </a:r>
            <a:r>
              <a:rPr lang="en-US" sz="2000" dirty="0">
                <a:solidFill>
                  <a:srgbClr val="0000FF"/>
                </a:solidFill>
              </a:rPr>
              <a:t> </a:t>
            </a:r>
            <a:r>
              <a:rPr lang="en-US" sz="2000" dirty="0"/>
              <a:t>to execute this plan.</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JMETC Mission</a:t>
            </a:r>
          </a:p>
        </p:txBody>
      </p:sp>
      <p:sp>
        <p:nvSpPr>
          <p:cNvPr id="6" name="Rectangle 5"/>
          <p:cNvSpPr txBox="1">
            <a:spLocks noChangeArrowheads="1"/>
          </p:cNvSpPr>
          <p:nvPr/>
        </p:nvSpPr>
        <p:spPr bwMode="auto">
          <a:xfrm>
            <a:off x="230174" y="1601559"/>
            <a:ext cx="12538394" cy="4012930"/>
          </a:xfrm>
          <a:prstGeom prst="rect">
            <a:avLst/>
          </a:prstGeom>
          <a:noFill/>
          <a:ln w="9525">
            <a:noFill/>
            <a:miter lim="800000"/>
            <a:headEnd/>
            <a:tailEnd/>
          </a:ln>
          <a:effectLst/>
        </p:spPr>
        <p:txBody>
          <a:bodyPr vert="horz" wrap="square" lIns="96609" tIns="48304" rIns="96609" bIns="48304" numCol="1" anchor="ctr" anchorCtr="1" compatLnSpc="1">
            <a:prstTxWarp prst="textNoShape">
              <a:avLst/>
            </a:prstTxWarp>
          </a:bodyPr>
          <a:lstStyle/>
          <a:p>
            <a:pPr eaLnBrk="1" hangingPunct="1">
              <a:lnSpc>
                <a:spcPct val="110000"/>
              </a:lnSpc>
              <a:spcBef>
                <a:spcPct val="100000"/>
              </a:spcBef>
              <a:defRPr/>
            </a:pPr>
            <a:r>
              <a:rPr lang="en-US" sz="3200" kern="0" dirty="0">
                <a:solidFill>
                  <a:srgbClr val="000000"/>
                </a:solidFill>
                <a:latin typeface="Arial"/>
                <a:cs typeface="Times New Roman" pitchFamily="18" charset="0"/>
              </a:rPr>
              <a:t>JMETC provides the </a:t>
            </a:r>
            <a:r>
              <a:rPr lang="en-US" sz="3200" kern="0" dirty="0">
                <a:solidFill>
                  <a:srgbClr val="002060"/>
                </a:solidFill>
                <a:latin typeface="Arial"/>
                <a:cs typeface="Times New Roman" pitchFamily="18" charset="0"/>
              </a:rPr>
              <a:t>distributed infrastructure </a:t>
            </a:r>
            <a:r>
              <a:rPr lang="en-US" sz="3200" kern="0" dirty="0">
                <a:solidFill>
                  <a:srgbClr val="000090"/>
                </a:solidFill>
                <a:latin typeface="Arial"/>
                <a:cs typeface="Times New Roman" pitchFamily="18" charset="0"/>
              </a:rPr>
              <a:t>(network, enterprise resources, integration software, tools, reuse repository) </a:t>
            </a:r>
            <a:r>
              <a:rPr lang="en-US" sz="3200" kern="0" dirty="0">
                <a:solidFill>
                  <a:schemeClr val="tx1"/>
                </a:solidFill>
                <a:latin typeface="Arial"/>
                <a:cs typeface="Times New Roman" pitchFamily="18" charset="0"/>
              </a:rPr>
              <a:t>and</a:t>
            </a:r>
            <a:r>
              <a:rPr lang="en-US" sz="3200" kern="0" dirty="0">
                <a:solidFill>
                  <a:srgbClr val="002060"/>
                </a:solidFill>
                <a:latin typeface="Arial"/>
                <a:cs typeface="Times New Roman" pitchFamily="18" charset="0"/>
              </a:rPr>
              <a:t> </a:t>
            </a:r>
            <a:r>
              <a:rPr lang="en-US" sz="3200" kern="0" dirty="0">
                <a:solidFill>
                  <a:srgbClr val="000090"/>
                </a:solidFill>
                <a:latin typeface="Arial"/>
                <a:cs typeface="Times New Roman" pitchFamily="18" charset="0"/>
              </a:rPr>
              <a:t>technical expertise </a:t>
            </a:r>
            <a:r>
              <a:rPr lang="en-US" sz="3200" kern="0" dirty="0">
                <a:solidFill>
                  <a:srgbClr val="000000"/>
                </a:solidFill>
                <a:latin typeface="Arial"/>
                <a:cs typeface="Times New Roman" pitchFamily="18" charset="0"/>
              </a:rPr>
              <a:t>to integrate Live, Virtual, and Constructive (LVC) systems for test and evaluation in Joint Systems-of-Systems and Cyber environments.</a:t>
            </a:r>
          </a:p>
        </p:txBody>
      </p:sp>
    </p:spTree>
    <p:extLst>
      <p:ext uri="{BB962C8B-B14F-4D97-AF65-F5344CB8AC3E}">
        <p14:creationId xmlns:p14="http://schemas.microsoft.com/office/powerpoint/2010/main" val="101391465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ChangeArrowheads="1"/>
          </p:cNvSpPr>
          <p:nvPr>
            <p:ph type="title"/>
          </p:nvPr>
        </p:nvSpPr>
        <p:spPr/>
        <p:txBody>
          <a:bodyPr/>
          <a:lstStyle/>
          <a:p>
            <a:r>
              <a:rPr lang="en-US" dirty="0"/>
              <a:t>What is JMETC?</a:t>
            </a:r>
          </a:p>
        </p:txBody>
      </p:sp>
      <p:sp>
        <p:nvSpPr>
          <p:cNvPr id="1418243" name="Rectangle 3"/>
          <p:cNvSpPr>
            <a:spLocks noGrp="1" noChangeArrowheads="1"/>
          </p:cNvSpPr>
          <p:nvPr>
            <p:ph type="body" idx="1"/>
          </p:nvPr>
        </p:nvSpPr>
        <p:spPr/>
        <p:txBody>
          <a:bodyPr/>
          <a:lstStyle/>
          <a:p>
            <a:pPr>
              <a:lnSpc>
                <a:spcPct val="100000"/>
              </a:lnSpc>
            </a:pPr>
            <a:r>
              <a:rPr lang="en-US" dirty="0"/>
              <a:t>A corporate approach for linking distributed facilities</a:t>
            </a:r>
          </a:p>
          <a:p>
            <a:pPr lvl="1">
              <a:lnSpc>
                <a:spcPct val="100000"/>
              </a:lnSpc>
            </a:pPr>
            <a:r>
              <a:rPr lang="en-US" dirty="0"/>
              <a:t>Enables customers to evaluate their warfighting capabilities in a Joint context</a:t>
            </a:r>
          </a:p>
          <a:p>
            <a:pPr lvl="1">
              <a:lnSpc>
                <a:spcPct val="100000"/>
              </a:lnSpc>
            </a:pPr>
            <a:r>
              <a:rPr lang="en-US" dirty="0"/>
              <a:t>Provides compatibility between test and training</a:t>
            </a:r>
          </a:p>
          <a:p>
            <a:pPr>
              <a:lnSpc>
                <a:spcPct val="100000"/>
              </a:lnSpc>
            </a:pPr>
            <a:r>
              <a:rPr lang="en-US" dirty="0"/>
              <a:t>A core, reusable, and easily reconfigurable infrastructure</a:t>
            </a:r>
          </a:p>
          <a:p>
            <a:pPr lvl="1">
              <a:lnSpc>
                <a:spcPct val="100000"/>
              </a:lnSpc>
            </a:pPr>
            <a:r>
              <a:rPr lang="en-US" dirty="0"/>
              <a:t>Consists of the following products:</a:t>
            </a:r>
          </a:p>
          <a:p>
            <a:pPr lvl="2">
              <a:lnSpc>
                <a:spcPct val="100000"/>
              </a:lnSpc>
            </a:pPr>
            <a:r>
              <a:rPr lang="en-US" dirty="0"/>
              <a:t>Persistent connectivity</a:t>
            </a:r>
          </a:p>
          <a:p>
            <a:pPr lvl="2">
              <a:lnSpc>
                <a:spcPct val="100000"/>
              </a:lnSpc>
            </a:pPr>
            <a:r>
              <a:rPr lang="en-US" dirty="0"/>
              <a:t>Middleware</a:t>
            </a:r>
          </a:p>
          <a:p>
            <a:pPr lvl="2">
              <a:lnSpc>
                <a:spcPct val="100000"/>
              </a:lnSpc>
            </a:pPr>
            <a:r>
              <a:rPr lang="en-US" dirty="0"/>
              <a:t>Standard interface definitions</a:t>
            </a:r>
            <a:br>
              <a:rPr lang="en-US" dirty="0"/>
            </a:br>
            <a:r>
              <a:rPr lang="en-US" dirty="0"/>
              <a:t>and software algorithms</a:t>
            </a:r>
          </a:p>
          <a:p>
            <a:pPr lvl="2">
              <a:lnSpc>
                <a:spcPct val="100000"/>
              </a:lnSpc>
            </a:pPr>
            <a:r>
              <a:rPr lang="en-US" dirty="0"/>
              <a:t>Distributed test support tools</a:t>
            </a:r>
          </a:p>
          <a:p>
            <a:pPr lvl="2">
              <a:lnSpc>
                <a:spcPct val="100000"/>
              </a:lnSpc>
            </a:pPr>
            <a:r>
              <a:rPr lang="en-US" dirty="0"/>
              <a:t>Reuse repository</a:t>
            </a:r>
          </a:p>
          <a:p>
            <a:pPr lvl="2">
              <a:lnSpc>
                <a:spcPct val="100000"/>
              </a:lnSpc>
            </a:pPr>
            <a:r>
              <a:rPr lang="en-US" dirty="0"/>
              <a:t>Data management solutions</a:t>
            </a:r>
          </a:p>
          <a:p>
            <a:pPr>
              <a:lnSpc>
                <a:spcPct val="100000"/>
              </a:lnSpc>
            </a:pPr>
            <a:r>
              <a:rPr lang="en-US" dirty="0"/>
              <a:t>A common joint testing process and customer support team for JMETC products and distributed testing</a:t>
            </a:r>
          </a:p>
        </p:txBody>
      </p:sp>
      <p:sp>
        <p:nvSpPr>
          <p:cNvPr id="1418244" name="AutoShape 4"/>
          <p:cNvSpPr>
            <a:spLocks/>
          </p:cNvSpPr>
          <p:nvPr/>
        </p:nvSpPr>
        <p:spPr bwMode="auto">
          <a:xfrm>
            <a:off x="4928577" y="3963467"/>
            <a:ext cx="427038" cy="1571059"/>
          </a:xfrm>
          <a:prstGeom prst="rightBrace">
            <a:avLst>
              <a:gd name="adj1" fmla="val 39095"/>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5" name="AutoShape 5"/>
          <p:cNvSpPr>
            <a:spLocks/>
          </p:cNvSpPr>
          <p:nvPr/>
        </p:nvSpPr>
        <p:spPr bwMode="auto">
          <a:xfrm>
            <a:off x="4923816" y="3514205"/>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
        <p:nvSpPr>
          <p:cNvPr id="1418246" name="Text Box 6"/>
          <p:cNvSpPr txBox="1">
            <a:spLocks noChangeArrowheads="1"/>
          </p:cNvSpPr>
          <p:nvPr/>
        </p:nvSpPr>
        <p:spPr bwMode="auto">
          <a:xfrm>
            <a:off x="5449280" y="3445500"/>
            <a:ext cx="3679825" cy="530915"/>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pPr algn="l">
              <a:lnSpc>
                <a:spcPct val="85000"/>
              </a:lnSpc>
            </a:pPr>
            <a:r>
              <a:rPr lang="en-US" sz="2000" dirty="0"/>
              <a:t>JMETC Networks Using DREN and SDREN</a:t>
            </a:r>
          </a:p>
        </p:txBody>
      </p:sp>
      <p:pic>
        <p:nvPicPr>
          <p:cNvPr id="1418247" name="Picture 7" descr="fi2010tenapub cop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49278" y="4209528"/>
            <a:ext cx="1355783" cy="1233774"/>
          </a:xfrm>
          <a:prstGeom prst="rect">
            <a:avLst/>
          </a:prstGeom>
          <a:noFill/>
          <a:extLst>
            <a:ext uri="{909E8E84-426E-40dd-AFC4-6F175D3DCCD1}">
              <a14:hiddenFill xmlns:a14="http://schemas.microsoft.com/office/drawing/2010/main" xmlns="">
                <a:solidFill>
                  <a:srgbClr val="FFFFFF"/>
                </a:solidFill>
              </a14:hiddenFill>
            </a:ext>
          </a:extLst>
        </p:spPr>
      </p:pic>
      <p:sp>
        <p:nvSpPr>
          <p:cNvPr id="1418248" name="Text Box 8"/>
          <p:cNvSpPr txBox="1">
            <a:spLocks noChangeArrowheads="1"/>
          </p:cNvSpPr>
          <p:nvPr/>
        </p:nvSpPr>
        <p:spPr bwMode="auto">
          <a:xfrm>
            <a:off x="6836820" y="4331282"/>
            <a:ext cx="2413000" cy="852349"/>
          </a:xfrm>
          <a:prstGeom prst="rect">
            <a:avLst/>
          </a:prstGeom>
          <a:noFill/>
          <a:ln>
            <a:noFill/>
          </a:ln>
          <a:effectLst/>
          <a:extLst>
            <a:ext uri="{909E8E84-426E-40dd-AFC4-6F175D3DCCD1}">
              <a14:hiddenFill xmlns:a14="http://schemas.microsoft.com/office/drawing/2010/main" xmlns="">
                <a:solidFill>
                  <a:srgbClr val="FFFF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p>
            <a:r>
              <a:rPr lang="en-US" sz="1800" dirty="0"/>
              <a:t>TENA Software, Object Models, Tools, Repository</a:t>
            </a:r>
          </a:p>
        </p:txBody>
      </p:sp>
      <p:pic>
        <p:nvPicPr>
          <p:cNvPr id="3" name="Picture 2">
            <a:extLst>
              <a:ext uri="{FF2B5EF4-FFF2-40B4-BE49-F238E27FC236}">
                <a16:creationId xmlns:a16="http://schemas.microsoft.com/office/drawing/2014/main" id="{D65128BC-1846-664F-9F29-BD434DE76854}"/>
              </a:ext>
            </a:extLst>
          </p:cNvPr>
          <p:cNvPicPr>
            <a:picLocks noChangeAspect="1"/>
          </p:cNvPicPr>
          <p:nvPr/>
        </p:nvPicPr>
        <p:blipFill>
          <a:blip r:embed="rId4"/>
          <a:stretch>
            <a:fillRect/>
          </a:stretch>
        </p:blipFill>
        <p:spPr>
          <a:xfrm>
            <a:off x="5438942" y="5453446"/>
            <a:ext cx="2500265" cy="591218"/>
          </a:xfrm>
          <a:prstGeom prst="rect">
            <a:avLst/>
          </a:prstGeom>
        </p:spPr>
      </p:pic>
      <p:sp>
        <p:nvSpPr>
          <p:cNvPr id="11" name="AutoShape 5">
            <a:extLst>
              <a:ext uri="{FF2B5EF4-FFF2-40B4-BE49-F238E27FC236}">
                <a16:creationId xmlns:a16="http://schemas.microsoft.com/office/drawing/2014/main" id="{90B380B6-F40B-B442-AC45-B5986B19D087}"/>
              </a:ext>
            </a:extLst>
          </p:cNvPr>
          <p:cNvSpPr>
            <a:spLocks/>
          </p:cNvSpPr>
          <p:nvPr/>
        </p:nvSpPr>
        <p:spPr bwMode="auto">
          <a:xfrm>
            <a:off x="4931837" y="5591657"/>
            <a:ext cx="427037" cy="401637"/>
          </a:xfrm>
          <a:prstGeom prst="rightBrace">
            <a:avLst>
              <a:gd name="adj1" fmla="val 8333"/>
              <a:gd name="adj2" fmla="val 49157"/>
            </a:avLst>
          </a:prstGeom>
          <a:noFill/>
          <a:ln w="28575">
            <a:solidFill>
              <a:schemeClr val="tx1"/>
            </a:solidFill>
            <a:round/>
            <a:headEnd/>
            <a:tailEnd/>
          </a:ln>
          <a:effectLst/>
          <a:extLst>
            <a:ext uri="{909E8E84-426E-40dd-AFC4-6F175D3DCCD1}">
              <a14:hiddenFill xmlns:a14="http://schemas.microsoft.com/office/drawing/2010/main" xmlns="">
                <a:solidFill>
                  <a:srgbClr val="FFFF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endParaRPr lang="en-US"/>
          </a:p>
        </p:txBody>
      </p:sp>
    </p:spTree>
    <p:extLst>
      <p:ext uri="{BB962C8B-B14F-4D97-AF65-F5344CB8AC3E}">
        <p14:creationId xmlns:p14="http://schemas.microsoft.com/office/powerpoint/2010/main" val="400648503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3" name="Rectangle 3"/>
          <p:cNvSpPr>
            <a:spLocks noGrp="1" noChangeArrowheads="1"/>
          </p:cNvSpPr>
          <p:nvPr>
            <p:ph type="title"/>
          </p:nvPr>
        </p:nvSpPr>
        <p:spPr>
          <a:xfrm>
            <a:off x="127433" y="143765"/>
            <a:ext cx="12538394" cy="1023357"/>
          </a:xfrm>
          <a:noFill/>
          <a:ln/>
        </p:spPr>
        <p:txBody>
          <a:bodyPr>
            <a:spAutoFit/>
          </a:bodyPr>
          <a:lstStyle/>
          <a:p>
            <a:pPr>
              <a:lnSpc>
                <a:spcPct val="95000"/>
              </a:lnSpc>
            </a:pPr>
            <a:r>
              <a:rPr lang="en-US" sz="3500" dirty="0"/>
              <a:t>JMETC Provides an Agile Infrastructure for Distributed Testing</a:t>
            </a:r>
            <a:br>
              <a:rPr lang="en-US" sz="3500" dirty="0"/>
            </a:br>
            <a:endParaRPr lang="en-US" sz="3500" dirty="0"/>
          </a:p>
        </p:txBody>
      </p:sp>
      <p:pic>
        <p:nvPicPr>
          <p:cNvPr id="5" name="Picture 4">
            <a:extLst>
              <a:ext uri="{FF2B5EF4-FFF2-40B4-BE49-F238E27FC236}">
                <a16:creationId xmlns:a16="http://schemas.microsoft.com/office/drawing/2014/main" id="{C285ECCE-BD05-2442-B4D0-AEBA4816E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748" y="616880"/>
            <a:ext cx="10219763" cy="6698320"/>
          </a:xfrm>
          <a:prstGeom prst="rect">
            <a:avLst/>
          </a:prstGeom>
        </p:spPr>
      </p:pic>
    </p:spTree>
    <p:extLst>
      <p:ext uri="{BB962C8B-B14F-4D97-AF65-F5344CB8AC3E}">
        <p14:creationId xmlns:p14="http://schemas.microsoft.com/office/powerpoint/2010/main" val="10850754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8B75F7-EC56-8C40-AFCF-17A3148770D6}"/>
              </a:ext>
            </a:extLst>
          </p:cNvPr>
          <p:cNvSpPr/>
          <p:nvPr/>
        </p:nvSpPr>
        <p:spPr bwMode="auto">
          <a:xfrm>
            <a:off x="138545" y="1274618"/>
            <a:ext cx="12736946" cy="175491"/>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bodyPr>
          <a:lstStyle/>
          <a:p>
            <a:pPr marL="0" marR="0" indent="0" algn="ctr" defTabSz="914400" rtl="0" eaLnBrk="0" fontAlgn="base" latinLnBrk="0" hangingPunct="0">
              <a:lnSpc>
                <a:spcPct val="105000"/>
              </a:lnSpc>
              <a:spcBef>
                <a:spcPct val="40000"/>
              </a:spcBef>
              <a:spcAft>
                <a:spcPct val="0"/>
              </a:spcAft>
              <a:buClrTx/>
              <a:buSzTx/>
              <a:buFontTx/>
              <a:buNone/>
              <a:tabLst/>
            </a:pPr>
            <a:endParaRPr kumimoji="0" lang="en-US" sz="2400" b="1" i="0" u="none" strike="noStrike" cap="none" normalizeH="0" baseline="0">
              <a:ln>
                <a:noFill/>
              </a:ln>
              <a:solidFill>
                <a:srgbClr val="0066FF"/>
              </a:solidFill>
              <a:effectLst/>
              <a:latin typeface="Arial" charset="0"/>
            </a:endParaRPr>
          </a:p>
        </p:txBody>
      </p:sp>
      <p:sp>
        <p:nvSpPr>
          <p:cNvPr id="2" name="Title 1">
            <a:extLst>
              <a:ext uri="{FF2B5EF4-FFF2-40B4-BE49-F238E27FC236}">
                <a16:creationId xmlns:a16="http://schemas.microsoft.com/office/drawing/2014/main" id="{8F6CA9DF-BD24-894E-95D4-495704DFD858}"/>
              </a:ext>
            </a:extLst>
          </p:cNvPr>
          <p:cNvSpPr>
            <a:spLocks noGrp="1"/>
          </p:cNvSpPr>
          <p:nvPr>
            <p:ph type="title"/>
          </p:nvPr>
        </p:nvSpPr>
        <p:spPr>
          <a:xfrm>
            <a:off x="129309" y="0"/>
            <a:ext cx="12709236" cy="494270"/>
          </a:xfrm>
        </p:spPr>
        <p:txBody>
          <a:bodyPr/>
          <a:lstStyle/>
          <a:p>
            <a:r>
              <a:rPr lang="en-US" dirty="0"/>
              <a:t>TENA/JMETC Infrastructure Overview</a:t>
            </a:r>
          </a:p>
        </p:txBody>
      </p:sp>
      <p:pic>
        <p:nvPicPr>
          <p:cNvPr id="4" name="Picture 3">
            <a:extLst>
              <a:ext uri="{FF2B5EF4-FFF2-40B4-BE49-F238E27FC236}">
                <a16:creationId xmlns:a16="http://schemas.microsoft.com/office/drawing/2014/main" id="{0B52A369-4C2B-5C44-B25A-8E75C363E4AC}"/>
              </a:ext>
            </a:extLst>
          </p:cNvPr>
          <p:cNvPicPr>
            <a:picLocks noChangeAspect="1"/>
          </p:cNvPicPr>
          <p:nvPr/>
        </p:nvPicPr>
        <p:blipFill>
          <a:blip r:embed="rId2"/>
          <a:stretch>
            <a:fillRect/>
          </a:stretch>
        </p:blipFill>
        <p:spPr>
          <a:xfrm>
            <a:off x="1129722" y="449695"/>
            <a:ext cx="10812896" cy="6943649"/>
          </a:xfrm>
          <a:prstGeom prst="rect">
            <a:avLst/>
          </a:prstGeom>
        </p:spPr>
      </p:pic>
    </p:spTree>
    <p:extLst>
      <p:ext uri="{BB962C8B-B14F-4D97-AF65-F5344CB8AC3E}">
        <p14:creationId xmlns:p14="http://schemas.microsoft.com/office/powerpoint/2010/main" val="341132584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orricna\Desktop\Wiki Codes\Images for map\E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971" y="6339840"/>
            <a:ext cx="1587207" cy="883264"/>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1027" name="Group 3"/>
          <p:cNvGrpSpPr>
            <a:grpSpLocks/>
          </p:cNvGrpSpPr>
          <p:nvPr/>
        </p:nvGrpSpPr>
        <p:grpSpPr bwMode="auto">
          <a:xfrm>
            <a:off x="2433560" y="1137920"/>
            <a:ext cx="9109471" cy="5527042"/>
            <a:chOff x="642110" y="898"/>
            <a:chExt cx="8675687" cy="3264"/>
          </a:xfrm>
        </p:grpSpPr>
        <p:sp>
          <p:nvSpPr>
            <p:cNvPr id="1175" name="Freeform 4"/>
            <p:cNvSpPr>
              <a:spLocks/>
            </p:cNvSpPr>
            <p:nvPr/>
          </p:nvSpPr>
          <p:spPr bwMode="auto">
            <a:xfrm>
              <a:off x="2574844" y="2703"/>
              <a:ext cx="1026415" cy="716"/>
            </a:xfrm>
            <a:custGeom>
              <a:avLst/>
              <a:gdLst>
                <a:gd name="T0" fmla="*/ 2147483647 w 376"/>
                <a:gd name="T1" fmla="*/ 0 h 395"/>
                <a:gd name="T2" fmla="*/ 2147483647 w 376"/>
                <a:gd name="T3" fmla="*/ 2147483647 h 395"/>
                <a:gd name="T4" fmla="*/ 2147483647 w 376"/>
                <a:gd name="T5" fmla="*/ 2147483647 h 395"/>
                <a:gd name="T6" fmla="*/ 2147483647 w 376"/>
                <a:gd name="T7" fmla="*/ 2147483647 h 395"/>
                <a:gd name="T8" fmla="*/ 2147483647 w 376"/>
                <a:gd name="T9" fmla="*/ 2147483647 h 395"/>
                <a:gd name="T10" fmla="*/ 2147483647 w 376"/>
                <a:gd name="T11" fmla="*/ 2147483647 h 395"/>
                <a:gd name="T12" fmla="*/ 2147483647 w 376"/>
                <a:gd name="T13" fmla="*/ 2147483647 h 395"/>
                <a:gd name="T14" fmla="*/ 2147483647 w 376"/>
                <a:gd name="T15" fmla="*/ 2147483647 h 395"/>
                <a:gd name="T16" fmla="*/ 0 w 376"/>
                <a:gd name="T17" fmla="*/ 2147483647 h 395"/>
                <a:gd name="T18" fmla="*/ 2147483647 w 376"/>
                <a:gd name="T19" fmla="*/ 2147483647 h 395"/>
                <a:gd name="T20" fmla="*/ 2147483647 w 376"/>
                <a:gd name="T21" fmla="*/ 0 h 3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6"/>
                <a:gd name="T34" fmla="*/ 0 h 395"/>
                <a:gd name="T35" fmla="*/ 376 w 376"/>
                <a:gd name="T36" fmla="*/ 395 h 3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6" h="395">
                  <a:moveTo>
                    <a:pt x="45" y="0"/>
                  </a:moveTo>
                  <a:lnTo>
                    <a:pt x="375" y="16"/>
                  </a:lnTo>
                  <a:lnTo>
                    <a:pt x="359" y="364"/>
                  </a:lnTo>
                  <a:lnTo>
                    <a:pt x="252" y="357"/>
                  </a:lnTo>
                  <a:lnTo>
                    <a:pt x="152" y="355"/>
                  </a:lnTo>
                  <a:lnTo>
                    <a:pt x="152" y="368"/>
                  </a:lnTo>
                  <a:lnTo>
                    <a:pt x="68" y="368"/>
                  </a:lnTo>
                  <a:lnTo>
                    <a:pt x="63" y="394"/>
                  </a:lnTo>
                  <a:lnTo>
                    <a:pt x="0" y="386"/>
                  </a:lnTo>
                  <a:lnTo>
                    <a:pt x="35" y="90"/>
                  </a:lnTo>
                  <a:lnTo>
                    <a:pt x="45"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6" name="Freeform 5"/>
            <p:cNvSpPr>
              <a:spLocks/>
            </p:cNvSpPr>
            <p:nvPr/>
          </p:nvSpPr>
          <p:spPr bwMode="auto">
            <a:xfrm>
              <a:off x="1735778" y="2646"/>
              <a:ext cx="960763" cy="758"/>
            </a:xfrm>
            <a:custGeom>
              <a:avLst/>
              <a:gdLst>
                <a:gd name="T0" fmla="*/ 2147483647 w 352"/>
                <a:gd name="T1" fmla="*/ 0 h 419"/>
                <a:gd name="T2" fmla="*/ 2147483647 w 352"/>
                <a:gd name="T3" fmla="*/ 2147483647 h 419"/>
                <a:gd name="T4" fmla="*/ 2147483647 w 352"/>
                <a:gd name="T5" fmla="*/ 2147483647 h 419"/>
                <a:gd name="T6" fmla="*/ 2147483647 w 352"/>
                <a:gd name="T7" fmla="*/ 2147483647 h 419"/>
                <a:gd name="T8" fmla="*/ 2147483647 w 352"/>
                <a:gd name="T9" fmla="*/ 2147483647 h 419"/>
                <a:gd name="T10" fmla="*/ 2147483647 w 352"/>
                <a:gd name="T11" fmla="*/ 2147483647 h 419"/>
                <a:gd name="T12" fmla="*/ 2147483647 w 352"/>
                <a:gd name="T13" fmla="*/ 2147483647 h 419"/>
                <a:gd name="T14" fmla="*/ 2147483647 w 352"/>
                <a:gd name="T15" fmla="*/ 2147483647 h 419"/>
                <a:gd name="T16" fmla="*/ 2147483647 w 352"/>
                <a:gd name="T17" fmla="*/ 2147483647 h 419"/>
                <a:gd name="T18" fmla="*/ 2147483647 w 352"/>
                <a:gd name="T19" fmla="*/ 2147483647 h 419"/>
                <a:gd name="T20" fmla="*/ 2147483647 w 352"/>
                <a:gd name="T21" fmla="*/ 2147483647 h 419"/>
                <a:gd name="T22" fmla="*/ 0 w 352"/>
                <a:gd name="T23" fmla="*/ 2147483647 h 419"/>
                <a:gd name="T24" fmla="*/ 2147483647 w 352"/>
                <a:gd name="T25" fmla="*/ 2147483647 h 419"/>
                <a:gd name="T26" fmla="*/ 2147483647 w 352"/>
                <a:gd name="T27" fmla="*/ 2147483647 h 419"/>
                <a:gd name="T28" fmla="*/ 2147483647 w 352"/>
                <a:gd name="T29" fmla="*/ 2147483647 h 419"/>
                <a:gd name="T30" fmla="*/ 2147483647 w 352"/>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
                <a:gd name="T49" fmla="*/ 0 h 419"/>
                <a:gd name="T50" fmla="*/ 352 w 352"/>
                <a:gd name="T51" fmla="*/ 419 h 4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 h="419">
                  <a:moveTo>
                    <a:pt x="89" y="0"/>
                  </a:moveTo>
                  <a:lnTo>
                    <a:pt x="82" y="55"/>
                  </a:lnTo>
                  <a:lnTo>
                    <a:pt x="52" y="48"/>
                  </a:lnTo>
                  <a:lnTo>
                    <a:pt x="54" y="118"/>
                  </a:lnTo>
                  <a:lnTo>
                    <a:pt x="39" y="132"/>
                  </a:lnTo>
                  <a:lnTo>
                    <a:pt x="61" y="175"/>
                  </a:lnTo>
                  <a:lnTo>
                    <a:pt x="39" y="194"/>
                  </a:lnTo>
                  <a:lnTo>
                    <a:pt x="28" y="225"/>
                  </a:lnTo>
                  <a:lnTo>
                    <a:pt x="11" y="255"/>
                  </a:lnTo>
                  <a:lnTo>
                    <a:pt x="23" y="273"/>
                  </a:lnTo>
                  <a:lnTo>
                    <a:pt x="2" y="281"/>
                  </a:lnTo>
                  <a:lnTo>
                    <a:pt x="0" y="309"/>
                  </a:lnTo>
                  <a:lnTo>
                    <a:pt x="198" y="416"/>
                  </a:lnTo>
                  <a:lnTo>
                    <a:pt x="309" y="418"/>
                  </a:lnTo>
                  <a:lnTo>
                    <a:pt x="351" y="32"/>
                  </a:lnTo>
                  <a:lnTo>
                    <a:pt x="8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7" name="Freeform 6"/>
            <p:cNvSpPr>
              <a:spLocks/>
            </p:cNvSpPr>
            <p:nvPr/>
          </p:nvSpPr>
          <p:spPr bwMode="auto">
            <a:xfrm>
              <a:off x="2981567" y="2811"/>
              <a:ext cx="2080051" cy="1351"/>
            </a:xfrm>
            <a:custGeom>
              <a:avLst/>
              <a:gdLst>
                <a:gd name="T0" fmla="*/ 2147483647 w 763"/>
                <a:gd name="T1" fmla="*/ 0 h 746"/>
                <a:gd name="T2" fmla="*/ 2147483647 w 763"/>
                <a:gd name="T3" fmla="*/ 2147483647 h 746"/>
                <a:gd name="T4" fmla="*/ 2147483647 w 763"/>
                <a:gd name="T5" fmla="*/ 2147483647 h 746"/>
                <a:gd name="T6" fmla="*/ 2147483647 w 763"/>
                <a:gd name="T7" fmla="*/ 2147483647 h 746"/>
                <a:gd name="T8" fmla="*/ 2147483647 w 763"/>
                <a:gd name="T9" fmla="*/ 2147483647 h 746"/>
                <a:gd name="T10" fmla="*/ 2147483647 w 763"/>
                <a:gd name="T11" fmla="*/ 2147483647 h 746"/>
                <a:gd name="T12" fmla="*/ 2147483647 w 763"/>
                <a:gd name="T13" fmla="*/ 2147483647 h 746"/>
                <a:gd name="T14" fmla="*/ 2147483647 w 763"/>
                <a:gd name="T15" fmla="*/ 2147483647 h 746"/>
                <a:gd name="T16" fmla="*/ 2147483647 w 763"/>
                <a:gd name="T17" fmla="*/ 2147483647 h 746"/>
                <a:gd name="T18" fmla="*/ 2147483647 w 763"/>
                <a:gd name="T19" fmla="*/ 2147483647 h 746"/>
                <a:gd name="T20" fmla="*/ 2147483647 w 763"/>
                <a:gd name="T21" fmla="*/ 2147483647 h 746"/>
                <a:gd name="T22" fmla="*/ 2147483647 w 763"/>
                <a:gd name="T23" fmla="*/ 2147483647 h 746"/>
                <a:gd name="T24" fmla="*/ 2147483647 w 763"/>
                <a:gd name="T25" fmla="*/ 2147483647 h 746"/>
                <a:gd name="T26" fmla="*/ 2147483647 w 763"/>
                <a:gd name="T27" fmla="*/ 2147483647 h 746"/>
                <a:gd name="T28" fmla="*/ 2147483647 w 763"/>
                <a:gd name="T29" fmla="*/ 2147483647 h 746"/>
                <a:gd name="T30" fmla="*/ 2147483647 w 763"/>
                <a:gd name="T31" fmla="*/ 2147483647 h 746"/>
                <a:gd name="T32" fmla="*/ 2147483647 w 763"/>
                <a:gd name="T33" fmla="*/ 2147483647 h 746"/>
                <a:gd name="T34" fmla="*/ 2147483647 w 763"/>
                <a:gd name="T35" fmla="*/ 2147483647 h 746"/>
                <a:gd name="T36" fmla="*/ 2147483647 w 763"/>
                <a:gd name="T37" fmla="*/ 2147483647 h 746"/>
                <a:gd name="T38" fmla="*/ 2147483647 w 763"/>
                <a:gd name="T39" fmla="*/ 2147483647 h 746"/>
                <a:gd name="T40" fmla="*/ 2147483647 w 763"/>
                <a:gd name="T41" fmla="*/ 2147483647 h 746"/>
                <a:gd name="T42" fmla="*/ 2147483647 w 763"/>
                <a:gd name="T43" fmla="*/ 2147483647 h 746"/>
                <a:gd name="T44" fmla="*/ 2147483647 w 763"/>
                <a:gd name="T45" fmla="*/ 2147483647 h 746"/>
                <a:gd name="T46" fmla="*/ 2147483647 w 763"/>
                <a:gd name="T47" fmla="*/ 2147483647 h 746"/>
                <a:gd name="T48" fmla="*/ 2147483647 w 763"/>
                <a:gd name="T49" fmla="*/ 2147483647 h 746"/>
                <a:gd name="T50" fmla="*/ 2147483647 w 763"/>
                <a:gd name="T51" fmla="*/ 2147483647 h 746"/>
                <a:gd name="T52" fmla="*/ 2147483647 w 763"/>
                <a:gd name="T53" fmla="*/ 2147483647 h 746"/>
                <a:gd name="T54" fmla="*/ 2147483647 w 763"/>
                <a:gd name="T55" fmla="*/ 2147483647 h 746"/>
                <a:gd name="T56" fmla="*/ 2147483647 w 763"/>
                <a:gd name="T57" fmla="*/ 2147483647 h 746"/>
                <a:gd name="T58" fmla="*/ 2147483647 w 763"/>
                <a:gd name="T59" fmla="*/ 2147483647 h 746"/>
                <a:gd name="T60" fmla="*/ 2147483647 w 763"/>
                <a:gd name="T61" fmla="*/ 2147483647 h 746"/>
                <a:gd name="T62" fmla="*/ 2147483647 w 763"/>
                <a:gd name="T63" fmla="*/ 2147483647 h 746"/>
                <a:gd name="T64" fmla="*/ 2147483647 w 763"/>
                <a:gd name="T65" fmla="*/ 2147483647 h 746"/>
                <a:gd name="T66" fmla="*/ 2147483647 w 763"/>
                <a:gd name="T67" fmla="*/ 2147483647 h 746"/>
                <a:gd name="T68" fmla="*/ 2147483647 w 763"/>
                <a:gd name="T69" fmla="*/ 2147483647 h 746"/>
                <a:gd name="T70" fmla="*/ 2147483647 w 763"/>
                <a:gd name="T71" fmla="*/ 2147483647 h 746"/>
                <a:gd name="T72" fmla="*/ 2147483647 w 763"/>
                <a:gd name="T73" fmla="*/ 2147483647 h 746"/>
                <a:gd name="T74" fmla="*/ 2147483647 w 763"/>
                <a:gd name="T75" fmla="*/ 2147483647 h 746"/>
                <a:gd name="T76" fmla="*/ 2147483647 w 763"/>
                <a:gd name="T77" fmla="*/ 2147483647 h 746"/>
                <a:gd name="T78" fmla="*/ 2147483647 w 763"/>
                <a:gd name="T79" fmla="*/ 2147483647 h 746"/>
                <a:gd name="T80" fmla="*/ 2147483647 w 763"/>
                <a:gd name="T81" fmla="*/ 2147483647 h 746"/>
                <a:gd name="T82" fmla="*/ 2147483647 w 763"/>
                <a:gd name="T83" fmla="*/ 2147483647 h 746"/>
                <a:gd name="T84" fmla="*/ 2147483647 w 763"/>
                <a:gd name="T85" fmla="*/ 2147483647 h 746"/>
                <a:gd name="T86" fmla="*/ 2147483647 w 763"/>
                <a:gd name="T87" fmla="*/ 2147483647 h 746"/>
                <a:gd name="T88" fmla="*/ 2147483647 w 763"/>
                <a:gd name="T89" fmla="*/ 2147483647 h 746"/>
                <a:gd name="T90" fmla="*/ 2147483647 w 763"/>
                <a:gd name="T91" fmla="*/ 2147483647 h 746"/>
                <a:gd name="T92" fmla="*/ 0 w 763"/>
                <a:gd name="T93" fmla="*/ 2147483647 h 746"/>
                <a:gd name="T94" fmla="*/ 0 w 763"/>
                <a:gd name="T95" fmla="*/ 2147483647 h 746"/>
                <a:gd name="T96" fmla="*/ 2147483647 w 763"/>
                <a:gd name="T97" fmla="*/ 2147483647 h 746"/>
                <a:gd name="T98" fmla="*/ 2147483647 w 763"/>
                <a:gd name="T99" fmla="*/ 2147483647 h 746"/>
                <a:gd name="T100" fmla="*/ 2147483647 w 763"/>
                <a:gd name="T101" fmla="*/ 0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63"/>
                <a:gd name="T154" fmla="*/ 0 h 746"/>
                <a:gd name="T155" fmla="*/ 763 w 763"/>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63" h="746">
                  <a:moveTo>
                    <a:pt x="221" y="0"/>
                  </a:moveTo>
                  <a:lnTo>
                    <a:pt x="389" y="6"/>
                  </a:lnTo>
                  <a:lnTo>
                    <a:pt x="389" y="141"/>
                  </a:lnTo>
                  <a:lnTo>
                    <a:pt x="475" y="179"/>
                  </a:lnTo>
                  <a:lnTo>
                    <a:pt x="498" y="167"/>
                  </a:lnTo>
                  <a:lnTo>
                    <a:pt x="555" y="196"/>
                  </a:lnTo>
                  <a:lnTo>
                    <a:pt x="589" y="194"/>
                  </a:lnTo>
                  <a:lnTo>
                    <a:pt x="654" y="164"/>
                  </a:lnTo>
                  <a:lnTo>
                    <a:pt x="691" y="192"/>
                  </a:lnTo>
                  <a:lnTo>
                    <a:pt x="723" y="200"/>
                  </a:lnTo>
                  <a:lnTo>
                    <a:pt x="723" y="311"/>
                  </a:lnTo>
                  <a:lnTo>
                    <a:pt x="762" y="379"/>
                  </a:lnTo>
                  <a:lnTo>
                    <a:pt x="753" y="473"/>
                  </a:lnTo>
                  <a:lnTo>
                    <a:pt x="712" y="511"/>
                  </a:lnTo>
                  <a:lnTo>
                    <a:pt x="703" y="476"/>
                  </a:lnTo>
                  <a:lnTo>
                    <a:pt x="691" y="492"/>
                  </a:lnTo>
                  <a:lnTo>
                    <a:pt x="700" y="513"/>
                  </a:lnTo>
                  <a:lnTo>
                    <a:pt x="626" y="571"/>
                  </a:lnTo>
                  <a:lnTo>
                    <a:pt x="608" y="573"/>
                  </a:lnTo>
                  <a:lnTo>
                    <a:pt x="570" y="601"/>
                  </a:lnTo>
                  <a:lnTo>
                    <a:pt x="570" y="617"/>
                  </a:lnTo>
                  <a:lnTo>
                    <a:pt x="558" y="620"/>
                  </a:lnTo>
                  <a:lnTo>
                    <a:pt x="567" y="639"/>
                  </a:lnTo>
                  <a:lnTo>
                    <a:pt x="546" y="667"/>
                  </a:lnTo>
                  <a:lnTo>
                    <a:pt x="558" y="708"/>
                  </a:lnTo>
                  <a:lnTo>
                    <a:pt x="570" y="720"/>
                  </a:lnTo>
                  <a:lnTo>
                    <a:pt x="567" y="745"/>
                  </a:lnTo>
                  <a:lnTo>
                    <a:pt x="537" y="745"/>
                  </a:lnTo>
                  <a:lnTo>
                    <a:pt x="511" y="733"/>
                  </a:lnTo>
                  <a:lnTo>
                    <a:pt x="493" y="736"/>
                  </a:lnTo>
                  <a:lnTo>
                    <a:pt x="434" y="714"/>
                  </a:lnTo>
                  <a:lnTo>
                    <a:pt x="407" y="630"/>
                  </a:lnTo>
                  <a:lnTo>
                    <a:pt x="365" y="589"/>
                  </a:lnTo>
                  <a:lnTo>
                    <a:pt x="329" y="513"/>
                  </a:lnTo>
                  <a:lnTo>
                    <a:pt x="312" y="507"/>
                  </a:lnTo>
                  <a:lnTo>
                    <a:pt x="292" y="488"/>
                  </a:lnTo>
                  <a:lnTo>
                    <a:pt x="274" y="488"/>
                  </a:lnTo>
                  <a:lnTo>
                    <a:pt x="246" y="482"/>
                  </a:lnTo>
                  <a:lnTo>
                    <a:pt x="223" y="488"/>
                  </a:lnTo>
                  <a:lnTo>
                    <a:pt x="209" y="525"/>
                  </a:lnTo>
                  <a:lnTo>
                    <a:pt x="186" y="531"/>
                  </a:lnTo>
                  <a:lnTo>
                    <a:pt x="138" y="502"/>
                  </a:lnTo>
                  <a:lnTo>
                    <a:pt x="109" y="467"/>
                  </a:lnTo>
                  <a:lnTo>
                    <a:pt x="104" y="424"/>
                  </a:lnTo>
                  <a:lnTo>
                    <a:pt x="84" y="396"/>
                  </a:lnTo>
                  <a:lnTo>
                    <a:pt x="35" y="354"/>
                  </a:lnTo>
                  <a:lnTo>
                    <a:pt x="0" y="312"/>
                  </a:lnTo>
                  <a:lnTo>
                    <a:pt x="0" y="294"/>
                  </a:lnTo>
                  <a:lnTo>
                    <a:pt x="115" y="294"/>
                  </a:lnTo>
                  <a:lnTo>
                    <a:pt x="209" y="303"/>
                  </a:lnTo>
                  <a:lnTo>
                    <a:pt x="221"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78" name="Line 7"/>
            <p:cNvSpPr>
              <a:spLocks noChangeShapeType="1"/>
            </p:cNvSpPr>
            <p:nvPr/>
          </p:nvSpPr>
          <p:spPr bwMode="auto">
            <a:xfrm>
              <a:off x="9316196" y="2826"/>
              <a:ext cx="1601" cy="0"/>
            </a:xfrm>
            <a:prstGeom prst="line">
              <a:avLst/>
            </a:prstGeom>
            <a:noFill/>
            <a:ln w="12700">
              <a:solidFill>
                <a:srgbClr val="333333"/>
              </a:solidFill>
              <a:round/>
              <a:headEnd type="none" w="sm" len="sm"/>
              <a:tailEnd type="none" w="sm" len="sm"/>
            </a:ln>
          </p:spPr>
          <p:txBody>
            <a:bodyPr wrap="none" anchor="ctr"/>
            <a:lstStyle/>
            <a:p>
              <a:endParaRPr lang="en-US"/>
            </a:p>
          </p:txBody>
        </p:sp>
        <p:sp>
          <p:nvSpPr>
            <p:cNvPr id="1179" name="Line 8"/>
            <p:cNvSpPr>
              <a:spLocks noChangeShapeType="1"/>
            </p:cNvSpPr>
            <p:nvPr/>
          </p:nvSpPr>
          <p:spPr bwMode="auto">
            <a:xfrm>
              <a:off x="9175284" y="2965"/>
              <a:ext cx="1601" cy="1"/>
            </a:xfrm>
            <a:prstGeom prst="line">
              <a:avLst/>
            </a:prstGeom>
            <a:noFill/>
            <a:ln w="12700">
              <a:solidFill>
                <a:srgbClr val="333333"/>
              </a:solidFill>
              <a:round/>
              <a:headEnd type="none" w="sm" len="sm"/>
              <a:tailEnd type="none" w="sm" len="sm"/>
            </a:ln>
          </p:spPr>
          <p:txBody>
            <a:bodyPr wrap="none" anchor="ctr"/>
            <a:lstStyle/>
            <a:p>
              <a:endParaRPr lang="en-US"/>
            </a:p>
          </p:txBody>
        </p:sp>
        <p:sp>
          <p:nvSpPr>
            <p:cNvPr id="1180" name="Freeform 9"/>
            <p:cNvSpPr>
              <a:spLocks/>
            </p:cNvSpPr>
            <p:nvPr/>
          </p:nvSpPr>
          <p:spPr bwMode="auto">
            <a:xfrm>
              <a:off x="5833431" y="2886"/>
              <a:ext cx="590869" cy="643"/>
            </a:xfrm>
            <a:custGeom>
              <a:avLst/>
              <a:gdLst>
                <a:gd name="T0" fmla="*/ 0 w 216"/>
                <a:gd name="T1" fmla="*/ 2147483647 h 355"/>
                <a:gd name="T2" fmla="*/ 2147483647 w 216"/>
                <a:gd name="T3" fmla="*/ 0 h 355"/>
                <a:gd name="T4" fmla="*/ 2147483647 w 216"/>
                <a:gd name="T5" fmla="*/ 2147483647 h 355"/>
                <a:gd name="T6" fmla="*/ 2147483647 w 216"/>
                <a:gd name="T7" fmla="*/ 2147483647 h 355"/>
                <a:gd name="T8" fmla="*/ 2147483647 w 216"/>
                <a:gd name="T9" fmla="*/ 2147483647 h 355"/>
                <a:gd name="T10" fmla="*/ 2147483647 w 216"/>
                <a:gd name="T11" fmla="*/ 2147483647 h 355"/>
                <a:gd name="T12" fmla="*/ 2147483647 w 216"/>
                <a:gd name="T13" fmla="*/ 2147483647 h 355"/>
                <a:gd name="T14" fmla="*/ 2147483647 w 216"/>
                <a:gd name="T15" fmla="*/ 2147483647 h 355"/>
                <a:gd name="T16" fmla="*/ 2147483647 w 216"/>
                <a:gd name="T17" fmla="*/ 2147483647 h 355"/>
                <a:gd name="T18" fmla="*/ 2147483647 w 216"/>
                <a:gd name="T19" fmla="*/ 2147483647 h 355"/>
                <a:gd name="T20" fmla="*/ 2147483647 w 216"/>
                <a:gd name="T21" fmla="*/ 2147483647 h 355"/>
                <a:gd name="T22" fmla="*/ 2147483647 w 216"/>
                <a:gd name="T23" fmla="*/ 2147483647 h 355"/>
                <a:gd name="T24" fmla="*/ 2147483647 w 216"/>
                <a:gd name="T25" fmla="*/ 2147483647 h 355"/>
                <a:gd name="T26" fmla="*/ 2147483647 w 216"/>
                <a:gd name="T27" fmla="*/ 2147483647 h 355"/>
                <a:gd name="T28" fmla="*/ 0 w 216"/>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
                <a:gd name="T46" fmla="*/ 0 h 355"/>
                <a:gd name="T47" fmla="*/ 216 w 216"/>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 h="355">
                  <a:moveTo>
                    <a:pt x="0" y="18"/>
                  </a:moveTo>
                  <a:lnTo>
                    <a:pt x="140" y="0"/>
                  </a:lnTo>
                  <a:lnTo>
                    <a:pt x="185" y="163"/>
                  </a:lnTo>
                  <a:lnTo>
                    <a:pt x="215" y="189"/>
                  </a:lnTo>
                  <a:lnTo>
                    <a:pt x="190" y="238"/>
                  </a:lnTo>
                  <a:lnTo>
                    <a:pt x="214" y="284"/>
                  </a:lnTo>
                  <a:lnTo>
                    <a:pt x="72" y="301"/>
                  </a:lnTo>
                  <a:lnTo>
                    <a:pt x="77" y="341"/>
                  </a:lnTo>
                  <a:lnTo>
                    <a:pt x="57" y="354"/>
                  </a:lnTo>
                  <a:lnTo>
                    <a:pt x="40" y="304"/>
                  </a:lnTo>
                  <a:lnTo>
                    <a:pt x="30" y="345"/>
                  </a:lnTo>
                  <a:lnTo>
                    <a:pt x="12" y="341"/>
                  </a:lnTo>
                  <a:lnTo>
                    <a:pt x="6" y="300"/>
                  </a:lnTo>
                  <a:lnTo>
                    <a:pt x="1" y="264"/>
                  </a:lnTo>
                  <a:lnTo>
                    <a:pt x="0" y="18"/>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1" name="Freeform 10"/>
            <p:cNvSpPr>
              <a:spLocks/>
            </p:cNvSpPr>
            <p:nvPr/>
          </p:nvSpPr>
          <p:spPr bwMode="auto">
            <a:xfrm>
              <a:off x="4645288" y="2249"/>
              <a:ext cx="994389" cy="576"/>
            </a:xfrm>
            <a:custGeom>
              <a:avLst/>
              <a:gdLst>
                <a:gd name="T0" fmla="*/ 0 w 364"/>
                <a:gd name="T1" fmla="*/ 2147483647 h 318"/>
                <a:gd name="T2" fmla="*/ 2147483647 w 364"/>
                <a:gd name="T3" fmla="*/ 0 h 318"/>
                <a:gd name="T4" fmla="*/ 2147483647 w 364"/>
                <a:gd name="T5" fmla="*/ 0 h 318"/>
                <a:gd name="T6" fmla="*/ 2147483647 w 364"/>
                <a:gd name="T7" fmla="*/ 2147483647 h 318"/>
                <a:gd name="T8" fmla="*/ 2147483647 w 364"/>
                <a:gd name="T9" fmla="*/ 2147483647 h 318"/>
                <a:gd name="T10" fmla="*/ 2147483647 w 364"/>
                <a:gd name="T11" fmla="*/ 2147483647 h 318"/>
                <a:gd name="T12" fmla="*/ 2147483647 w 364"/>
                <a:gd name="T13" fmla="*/ 2147483647 h 318"/>
                <a:gd name="T14" fmla="*/ 2147483647 w 364"/>
                <a:gd name="T15" fmla="*/ 2147483647 h 318"/>
                <a:gd name="T16" fmla="*/ 2147483647 w 364"/>
                <a:gd name="T17" fmla="*/ 2147483647 h 318"/>
                <a:gd name="T18" fmla="*/ 2147483647 w 364"/>
                <a:gd name="T19" fmla="*/ 2147483647 h 318"/>
                <a:gd name="T20" fmla="*/ 2147483647 w 364"/>
                <a:gd name="T21" fmla="*/ 2147483647 h 318"/>
                <a:gd name="T22" fmla="*/ 2147483647 w 364"/>
                <a:gd name="T23" fmla="*/ 2147483647 h 318"/>
                <a:gd name="T24" fmla="*/ 2147483647 w 364"/>
                <a:gd name="T25" fmla="*/ 2147483647 h 318"/>
                <a:gd name="T26" fmla="*/ 2147483647 w 364"/>
                <a:gd name="T27" fmla="*/ 2147483647 h 318"/>
                <a:gd name="T28" fmla="*/ 2147483647 w 364"/>
                <a:gd name="T29" fmla="*/ 2147483647 h 318"/>
                <a:gd name="T30" fmla="*/ 2147483647 w 364"/>
                <a:gd name="T31" fmla="*/ 2147483647 h 318"/>
                <a:gd name="T32" fmla="*/ 2147483647 w 364"/>
                <a:gd name="T33" fmla="*/ 2147483647 h 318"/>
                <a:gd name="T34" fmla="*/ 2147483647 w 364"/>
                <a:gd name="T35" fmla="*/ 2147483647 h 318"/>
                <a:gd name="T36" fmla="*/ 2147483647 w 364"/>
                <a:gd name="T37" fmla="*/ 2147483647 h 318"/>
                <a:gd name="T38" fmla="*/ 2147483647 w 364"/>
                <a:gd name="T39" fmla="*/ 2147483647 h 318"/>
                <a:gd name="T40" fmla="*/ 2147483647 w 364"/>
                <a:gd name="T41" fmla="*/ 2147483647 h 318"/>
                <a:gd name="T42" fmla="*/ 2147483647 w 364"/>
                <a:gd name="T43" fmla="*/ 2147483647 h 318"/>
                <a:gd name="T44" fmla="*/ 2147483647 w 364"/>
                <a:gd name="T45" fmla="*/ 2147483647 h 318"/>
                <a:gd name="T46" fmla="*/ 2147483647 w 364"/>
                <a:gd name="T47" fmla="*/ 2147483647 h 318"/>
                <a:gd name="T48" fmla="*/ 2147483647 w 364"/>
                <a:gd name="T49" fmla="*/ 2147483647 h 318"/>
                <a:gd name="T50" fmla="*/ 0 w 364"/>
                <a:gd name="T51" fmla="*/ 2147483647 h 3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4"/>
                <a:gd name="T79" fmla="*/ 0 h 318"/>
                <a:gd name="T80" fmla="*/ 364 w 364"/>
                <a:gd name="T81" fmla="*/ 318 h 3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4" h="318">
                  <a:moveTo>
                    <a:pt x="0" y="11"/>
                  </a:moveTo>
                  <a:lnTo>
                    <a:pt x="159" y="0"/>
                  </a:lnTo>
                  <a:lnTo>
                    <a:pt x="192" y="0"/>
                  </a:lnTo>
                  <a:lnTo>
                    <a:pt x="218" y="10"/>
                  </a:lnTo>
                  <a:lnTo>
                    <a:pt x="204" y="37"/>
                  </a:lnTo>
                  <a:lnTo>
                    <a:pt x="250" y="82"/>
                  </a:lnTo>
                  <a:lnTo>
                    <a:pt x="265" y="119"/>
                  </a:lnTo>
                  <a:lnTo>
                    <a:pt x="293" y="110"/>
                  </a:lnTo>
                  <a:lnTo>
                    <a:pt x="292" y="164"/>
                  </a:lnTo>
                  <a:lnTo>
                    <a:pt x="319" y="179"/>
                  </a:lnTo>
                  <a:lnTo>
                    <a:pt x="333" y="226"/>
                  </a:lnTo>
                  <a:lnTo>
                    <a:pt x="352" y="231"/>
                  </a:lnTo>
                  <a:lnTo>
                    <a:pt x="363" y="250"/>
                  </a:lnTo>
                  <a:lnTo>
                    <a:pt x="338" y="277"/>
                  </a:lnTo>
                  <a:lnTo>
                    <a:pt x="331" y="309"/>
                  </a:lnTo>
                  <a:lnTo>
                    <a:pt x="296" y="317"/>
                  </a:lnTo>
                  <a:lnTo>
                    <a:pt x="305" y="282"/>
                  </a:lnTo>
                  <a:lnTo>
                    <a:pt x="169" y="295"/>
                  </a:lnTo>
                  <a:lnTo>
                    <a:pt x="71" y="308"/>
                  </a:lnTo>
                  <a:lnTo>
                    <a:pt x="65" y="274"/>
                  </a:lnTo>
                  <a:lnTo>
                    <a:pt x="58" y="173"/>
                  </a:lnTo>
                  <a:lnTo>
                    <a:pt x="57" y="118"/>
                  </a:lnTo>
                  <a:lnTo>
                    <a:pt x="25" y="92"/>
                  </a:lnTo>
                  <a:lnTo>
                    <a:pt x="37" y="69"/>
                  </a:lnTo>
                  <a:lnTo>
                    <a:pt x="21" y="57"/>
                  </a:lnTo>
                  <a:lnTo>
                    <a:pt x="0"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2" name="Freeform 11"/>
            <p:cNvSpPr>
              <a:spLocks/>
            </p:cNvSpPr>
            <p:nvPr/>
          </p:nvSpPr>
          <p:spPr bwMode="auto">
            <a:xfrm>
              <a:off x="5200929" y="1955"/>
              <a:ext cx="611686" cy="728"/>
            </a:xfrm>
            <a:custGeom>
              <a:avLst/>
              <a:gdLst>
                <a:gd name="T0" fmla="*/ 2147483647 w 225"/>
                <a:gd name="T1" fmla="*/ 2147483647 h 402"/>
                <a:gd name="T2" fmla="*/ 2147483647 w 225"/>
                <a:gd name="T3" fmla="*/ 0 h 402"/>
                <a:gd name="T4" fmla="*/ 2147483647 w 225"/>
                <a:gd name="T5" fmla="*/ 2147483647 h 402"/>
                <a:gd name="T6" fmla="*/ 2147483647 w 225"/>
                <a:gd name="T7" fmla="*/ 2147483647 h 402"/>
                <a:gd name="T8" fmla="*/ 2147483647 w 225"/>
                <a:gd name="T9" fmla="*/ 2147483647 h 402"/>
                <a:gd name="T10" fmla="*/ 2147483647 w 225"/>
                <a:gd name="T11" fmla="*/ 2147483647 h 402"/>
                <a:gd name="T12" fmla="*/ 2147483647 w 225"/>
                <a:gd name="T13" fmla="*/ 2147483647 h 402"/>
                <a:gd name="T14" fmla="*/ 2147483647 w 225"/>
                <a:gd name="T15" fmla="*/ 2147483647 h 402"/>
                <a:gd name="T16" fmla="*/ 2147483647 w 225"/>
                <a:gd name="T17" fmla="*/ 2147483647 h 402"/>
                <a:gd name="T18" fmla="*/ 2147483647 w 225"/>
                <a:gd name="T19" fmla="*/ 2147483647 h 402"/>
                <a:gd name="T20" fmla="*/ 2147483647 w 225"/>
                <a:gd name="T21" fmla="*/ 2147483647 h 402"/>
                <a:gd name="T22" fmla="*/ 2147483647 w 225"/>
                <a:gd name="T23" fmla="*/ 2147483647 h 402"/>
                <a:gd name="T24" fmla="*/ 2147483647 w 225"/>
                <a:gd name="T25" fmla="*/ 2147483647 h 402"/>
                <a:gd name="T26" fmla="*/ 2147483647 w 225"/>
                <a:gd name="T27" fmla="*/ 2147483647 h 402"/>
                <a:gd name="T28" fmla="*/ 2147483647 w 225"/>
                <a:gd name="T29" fmla="*/ 2147483647 h 402"/>
                <a:gd name="T30" fmla="*/ 2147483647 w 225"/>
                <a:gd name="T31" fmla="*/ 2147483647 h 402"/>
                <a:gd name="T32" fmla="*/ 2147483647 w 225"/>
                <a:gd name="T33" fmla="*/ 2147483647 h 402"/>
                <a:gd name="T34" fmla="*/ 0 w 225"/>
                <a:gd name="T35" fmla="*/ 2147483647 h 402"/>
                <a:gd name="T36" fmla="*/ 2147483647 w 225"/>
                <a:gd name="T37" fmla="*/ 2147483647 h 402"/>
                <a:gd name="T38" fmla="*/ 2147483647 w 225"/>
                <a:gd name="T39" fmla="*/ 2147483647 h 402"/>
                <a:gd name="T40" fmla="*/ 2147483647 w 225"/>
                <a:gd name="T41" fmla="*/ 2147483647 h 402"/>
                <a:gd name="T42" fmla="*/ 2147483647 w 225"/>
                <a:gd name="T43" fmla="*/ 2147483647 h 402"/>
                <a:gd name="T44" fmla="*/ 2147483647 w 225"/>
                <a:gd name="T45" fmla="*/ 2147483647 h 4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5"/>
                <a:gd name="T70" fmla="*/ 0 h 402"/>
                <a:gd name="T71" fmla="*/ 225 w 225"/>
                <a:gd name="T72" fmla="*/ 402 h 4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5" h="402">
                  <a:moveTo>
                    <a:pt x="42" y="22"/>
                  </a:moveTo>
                  <a:lnTo>
                    <a:pt x="171" y="0"/>
                  </a:lnTo>
                  <a:lnTo>
                    <a:pt x="190" y="48"/>
                  </a:lnTo>
                  <a:lnTo>
                    <a:pt x="217" y="254"/>
                  </a:lnTo>
                  <a:lnTo>
                    <a:pt x="224" y="281"/>
                  </a:lnTo>
                  <a:lnTo>
                    <a:pt x="204" y="336"/>
                  </a:lnTo>
                  <a:lnTo>
                    <a:pt x="204" y="374"/>
                  </a:lnTo>
                  <a:lnTo>
                    <a:pt x="181" y="370"/>
                  </a:lnTo>
                  <a:lnTo>
                    <a:pt x="182" y="401"/>
                  </a:lnTo>
                  <a:lnTo>
                    <a:pt x="158" y="389"/>
                  </a:lnTo>
                  <a:lnTo>
                    <a:pt x="146" y="393"/>
                  </a:lnTo>
                  <a:lnTo>
                    <a:pt x="128" y="389"/>
                  </a:lnTo>
                  <a:lnTo>
                    <a:pt x="114" y="341"/>
                  </a:lnTo>
                  <a:lnTo>
                    <a:pt x="87" y="326"/>
                  </a:lnTo>
                  <a:lnTo>
                    <a:pt x="87" y="275"/>
                  </a:lnTo>
                  <a:lnTo>
                    <a:pt x="61" y="281"/>
                  </a:lnTo>
                  <a:lnTo>
                    <a:pt x="47" y="244"/>
                  </a:lnTo>
                  <a:lnTo>
                    <a:pt x="0" y="200"/>
                  </a:lnTo>
                  <a:lnTo>
                    <a:pt x="34" y="130"/>
                  </a:lnTo>
                  <a:lnTo>
                    <a:pt x="25" y="98"/>
                  </a:lnTo>
                  <a:lnTo>
                    <a:pt x="58" y="91"/>
                  </a:lnTo>
                  <a:lnTo>
                    <a:pt x="61" y="46"/>
                  </a:lnTo>
                  <a:lnTo>
                    <a:pt x="42" y="2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3" name="Freeform 12"/>
            <p:cNvSpPr>
              <a:spLocks/>
            </p:cNvSpPr>
            <p:nvPr/>
          </p:nvSpPr>
          <p:spPr bwMode="auto">
            <a:xfrm>
              <a:off x="2043222" y="1386"/>
              <a:ext cx="238589" cy="200"/>
            </a:xfrm>
            <a:custGeom>
              <a:avLst/>
              <a:gdLst>
                <a:gd name="T0" fmla="*/ 2147483647 w 87"/>
                <a:gd name="T1" fmla="*/ 2147483647 h 110"/>
                <a:gd name="T2" fmla="*/ 2147483647 w 87"/>
                <a:gd name="T3" fmla="*/ 2147483647 h 110"/>
                <a:gd name="T4" fmla="*/ 0 w 87"/>
                <a:gd name="T5" fmla="*/ 2147483647 h 110"/>
                <a:gd name="T6" fmla="*/ 0 w 87"/>
                <a:gd name="T7" fmla="*/ 2147483647 h 110"/>
                <a:gd name="T8" fmla="*/ 0 w 87"/>
                <a:gd name="T9" fmla="*/ 2147483647 h 110"/>
                <a:gd name="T10" fmla="*/ 2147483647 w 87"/>
                <a:gd name="T11" fmla="*/ 2147483647 h 110"/>
                <a:gd name="T12" fmla="*/ 2147483647 w 87"/>
                <a:gd name="T13" fmla="*/ 2147483647 h 110"/>
                <a:gd name="T14" fmla="*/ 2147483647 w 87"/>
                <a:gd name="T15" fmla="*/ 2147483647 h 110"/>
                <a:gd name="T16" fmla="*/ 2147483647 w 87"/>
                <a:gd name="T17" fmla="*/ 0 h 110"/>
                <a:gd name="T18" fmla="*/ 2147483647 w 87"/>
                <a:gd name="T19" fmla="*/ 2147483647 h 110"/>
                <a:gd name="T20" fmla="*/ 2147483647 w 87"/>
                <a:gd name="T21" fmla="*/ 2147483647 h 110"/>
                <a:gd name="T22" fmla="*/ 2147483647 w 87"/>
                <a:gd name="T23" fmla="*/ 2147483647 h 110"/>
                <a:gd name="T24" fmla="*/ 2147483647 w 87"/>
                <a:gd name="T25" fmla="*/ 2147483647 h 110"/>
                <a:gd name="T26" fmla="*/ 2147483647 w 87"/>
                <a:gd name="T27" fmla="*/ 2147483647 h 110"/>
                <a:gd name="T28" fmla="*/ 2147483647 w 87"/>
                <a:gd name="T29" fmla="*/ 2147483647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7"/>
                <a:gd name="T46" fmla="*/ 0 h 110"/>
                <a:gd name="T47" fmla="*/ 87 w 87"/>
                <a:gd name="T48" fmla="*/ 110 h 1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7" h="110">
                  <a:moveTo>
                    <a:pt x="15" y="109"/>
                  </a:moveTo>
                  <a:lnTo>
                    <a:pt x="7" y="98"/>
                  </a:lnTo>
                  <a:lnTo>
                    <a:pt x="0" y="87"/>
                  </a:lnTo>
                  <a:lnTo>
                    <a:pt x="0" y="73"/>
                  </a:lnTo>
                  <a:lnTo>
                    <a:pt x="0" y="58"/>
                  </a:lnTo>
                  <a:lnTo>
                    <a:pt x="4" y="43"/>
                  </a:lnTo>
                  <a:lnTo>
                    <a:pt x="11" y="29"/>
                  </a:lnTo>
                  <a:lnTo>
                    <a:pt x="21" y="14"/>
                  </a:lnTo>
                  <a:lnTo>
                    <a:pt x="36" y="0"/>
                  </a:lnTo>
                  <a:lnTo>
                    <a:pt x="53" y="14"/>
                  </a:lnTo>
                  <a:lnTo>
                    <a:pt x="64" y="29"/>
                  </a:lnTo>
                  <a:lnTo>
                    <a:pt x="75" y="36"/>
                  </a:lnTo>
                  <a:lnTo>
                    <a:pt x="79" y="39"/>
                  </a:lnTo>
                  <a:lnTo>
                    <a:pt x="86" y="47"/>
                  </a:lnTo>
                  <a:lnTo>
                    <a:pt x="15" y="109"/>
                  </a:lnTo>
                </a:path>
              </a:pathLst>
            </a:custGeom>
            <a:solidFill>
              <a:srgbClr val="FFFFFF"/>
            </a:solidFill>
            <a:ln w="9525" cap="rnd">
              <a:solidFill>
                <a:srgbClr val="333333"/>
              </a:solidFill>
              <a:round/>
              <a:headEnd type="none" w="sm" len="sm"/>
              <a:tailEnd type="none" w="sm" len="sm"/>
            </a:ln>
          </p:spPr>
          <p:txBody>
            <a:bodyPr/>
            <a:lstStyle/>
            <a:p>
              <a:endParaRPr lang="en-US"/>
            </a:p>
          </p:txBody>
        </p:sp>
        <p:sp>
          <p:nvSpPr>
            <p:cNvPr id="1184" name="Freeform 13"/>
            <p:cNvSpPr>
              <a:spLocks/>
            </p:cNvSpPr>
            <p:nvPr/>
          </p:nvSpPr>
          <p:spPr bwMode="auto">
            <a:xfrm>
              <a:off x="7724532" y="898"/>
              <a:ext cx="568451" cy="611"/>
            </a:xfrm>
            <a:custGeom>
              <a:avLst/>
              <a:gdLst>
                <a:gd name="T0" fmla="*/ 2147483647 w 208"/>
                <a:gd name="T1" fmla="*/ 2147483647 h 337"/>
                <a:gd name="T2" fmla="*/ 2147483647 w 208"/>
                <a:gd name="T3" fmla="*/ 2147483647 h 337"/>
                <a:gd name="T4" fmla="*/ 2147483647 w 208"/>
                <a:gd name="T5" fmla="*/ 2147483647 h 337"/>
                <a:gd name="T6" fmla="*/ 2147483647 w 208"/>
                <a:gd name="T7" fmla="*/ 2147483647 h 337"/>
                <a:gd name="T8" fmla="*/ 2147483647 w 208"/>
                <a:gd name="T9" fmla="*/ 2147483647 h 337"/>
                <a:gd name="T10" fmla="*/ 2147483647 w 208"/>
                <a:gd name="T11" fmla="*/ 2147483647 h 337"/>
                <a:gd name="T12" fmla="*/ 2147483647 w 208"/>
                <a:gd name="T13" fmla="*/ 2147483647 h 337"/>
                <a:gd name="T14" fmla="*/ 0 w 208"/>
                <a:gd name="T15" fmla="*/ 2147483647 h 337"/>
                <a:gd name="T16" fmla="*/ 2147483647 w 208"/>
                <a:gd name="T17" fmla="*/ 2147483647 h 337"/>
                <a:gd name="T18" fmla="*/ 2147483647 w 208"/>
                <a:gd name="T19" fmla="*/ 2147483647 h 337"/>
                <a:gd name="T20" fmla="*/ 2147483647 w 208"/>
                <a:gd name="T21" fmla="*/ 2147483647 h 337"/>
                <a:gd name="T22" fmla="*/ 2147483647 w 208"/>
                <a:gd name="T23" fmla="*/ 2147483647 h 337"/>
                <a:gd name="T24" fmla="*/ 2147483647 w 208"/>
                <a:gd name="T25" fmla="*/ 2147483647 h 337"/>
                <a:gd name="T26" fmla="*/ 2147483647 w 208"/>
                <a:gd name="T27" fmla="*/ 2147483647 h 337"/>
                <a:gd name="T28" fmla="*/ 2147483647 w 208"/>
                <a:gd name="T29" fmla="*/ 2147483647 h 337"/>
                <a:gd name="T30" fmla="*/ 2147483647 w 208"/>
                <a:gd name="T31" fmla="*/ 2147483647 h 337"/>
                <a:gd name="T32" fmla="*/ 2147483647 w 208"/>
                <a:gd name="T33" fmla="*/ 2147483647 h 337"/>
                <a:gd name="T34" fmla="*/ 2147483647 w 208"/>
                <a:gd name="T35" fmla="*/ 2147483647 h 337"/>
                <a:gd name="T36" fmla="*/ 2147483647 w 208"/>
                <a:gd name="T37" fmla="*/ 2147483647 h 337"/>
                <a:gd name="T38" fmla="*/ 2147483647 w 208"/>
                <a:gd name="T39" fmla="*/ 2147483647 h 337"/>
                <a:gd name="T40" fmla="*/ 2147483647 w 208"/>
                <a:gd name="T41" fmla="*/ 2147483647 h 337"/>
                <a:gd name="T42" fmla="*/ 2147483647 w 208"/>
                <a:gd name="T43" fmla="*/ 2147483647 h 337"/>
                <a:gd name="T44" fmla="*/ 2147483647 w 208"/>
                <a:gd name="T45" fmla="*/ 2147483647 h 337"/>
                <a:gd name="T46" fmla="*/ 2147483647 w 208"/>
                <a:gd name="T47" fmla="*/ 2147483647 h 337"/>
                <a:gd name="T48" fmla="*/ 2147483647 w 208"/>
                <a:gd name="T49" fmla="*/ 0 h 337"/>
                <a:gd name="T50" fmla="*/ 2147483647 w 208"/>
                <a:gd name="T51" fmla="*/ 2147483647 h 337"/>
                <a:gd name="T52" fmla="*/ 2147483647 w 208"/>
                <a:gd name="T53" fmla="*/ 2147483647 h 337"/>
                <a:gd name="T54" fmla="*/ 2147483647 w 208"/>
                <a:gd name="T55" fmla="*/ 2147483647 h 3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8"/>
                <a:gd name="T85" fmla="*/ 0 h 337"/>
                <a:gd name="T86" fmla="*/ 208 w 208"/>
                <a:gd name="T87" fmla="*/ 337 h 3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8" h="337">
                  <a:moveTo>
                    <a:pt x="48" y="11"/>
                  </a:moveTo>
                  <a:lnTo>
                    <a:pt x="17" y="72"/>
                  </a:lnTo>
                  <a:lnTo>
                    <a:pt x="32" y="96"/>
                  </a:lnTo>
                  <a:lnTo>
                    <a:pt x="17" y="124"/>
                  </a:lnTo>
                  <a:lnTo>
                    <a:pt x="26" y="133"/>
                  </a:lnTo>
                  <a:lnTo>
                    <a:pt x="21" y="152"/>
                  </a:lnTo>
                  <a:lnTo>
                    <a:pt x="21" y="184"/>
                  </a:lnTo>
                  <a:lnTo>
                    <a:pt x="0" y="195"/>
                  </a:lnTo>
                  <a:lnTo>
                    <a:pt x="7" y="204"/>
                  </a:lnTo>
                  <a:lnTo>
                    <a:pt x="51" y="321"/>
                  </a:lnTo>
                  <a:lnTo>
                    <a:pt x="85" y="336"/>
                  </a:lnTo>
                  <a:lnTo>
                    <a:pt x="84" y="312"/>
                  </a:lnTo>
                  <a:lnTo>
                    <a:pt x="100" y="293"/>
                  </a:lnTo>
                  <a:lnTo>
                    <a:pt x="94" y="273"/>
                  </a:lnTo>
                  <a:lnTo>
                    <a:pt x="137" y="250"/>
                  </a:lnTo>
                  <a:lnTo>
                    <a:pt x="139" y="217"/>
                  </a:lnTo>
                  <a:lnTo>
                    <a:pt x="163" y="215"/>
                  </a:lnTo>
                  <a:lnTo>
                    <a:pt x="183" y="190"/>
                  </a:lnTo>
                  <a:lnTo>
                    <a:pt x="207" y="173"/>
                  </a:lnTo>
                  <a:lnTo>
                    <a:pt x="207" y="152"/>
                  </a:lnTo>
                  <a:lnTo>
                    <a:pt x="174" y="146"/>
                  </a:lnTo>
                  <a:lnTo>
                    <a:pt x="168" y="123"/>
                  </a:lnTo>
                  <a:lnTo>
                    <a:pt x="136" y="119"/>
                  </a:lnTo>
                  <a:lnTo>
                    <a:pt x="109" y="21"/>
                  </a:lnTo>
                  <a:lnTo>
                    <a:pt x="98" y="0"/>
                  </a:lnTo>
                  <a:lnTo>
                    <a:pt x="65" y="9"/>
                  </a:lnTo>
                  <a:lnTo>
                    <a:pt x="59" y="18"/>
                  </a:lnTo>
                  <a:lnTo>
                    <a:pt x="48"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5" name="Freeform 14"/>
            <p:cNvSpPr>
              <a:spLocks/>
            </p:cNvSpPr>
            <p:nvPr/>
          </p:nvSpPr>
          <p:spPr bwMode="auto">
            <a:xfrm>
              <a:off x="6872656" y="2098"/>
              <a:ext cx="730180" cy="213"/>
            </a:xfrm>
            <a:custGeom>
              <a:avLst/>
              <a:gdLst>
                <a:gd name="T0" fmla="*/ 0 w 267"/>
                <a:gd name="T1" fmla="*/ 2147483647 h 117"/>
                <a:gd name="T2" fmla="*/ 2147483647 w 267"/>
                <a:gd name="T3" fmla="*/ 0 h 117"/>
                <a:gd name="T4" fmla="*/ 2147483647 w 267"/>
                <a:gd name="T5" fmla="*/ 2147483647 h 117"/>
                <a:gd name="T6" fmla="*/ 2147483647 w 267"/>
                <a:gd name="T7" fmla="*/ 2147483647 h 117"/>
                <a:gd name="T8" fmla="*/ 2147483647 w 267"/>
                <a:gd name="T9" fmla="*/ 2147483647 h 117"/>
                <a:gd name="T10" fmla="*/ 2147483647 w 267"/>
                <a:gd name="T11" fmla="*/ 2147483647 h 117"/>
                <a:gd name="T12" fmla="*/ 2147483647 w 267"/>
                <a:gd name="T13" fmla="*/ 2147483647 h 117"/>
                <a:gd name="T14" fmla="*/ 2147483647 w 267"/>
                <a:gd name="T15" fmla="*/ 2147483647 h 117"/>
                <a:gd name="T16" fmla="*/ 2147483647 w 267"/>
                <a:gd name="T17" fmla="*/ 2147483647 h 117"/>
                <a:gd name="T18" fmla="*/ 2147483647 w 267"/>
                <a:gd name="T19" fmla="*/ 2147483647 h 117"/>
                <a:gd name="T20" fmla="*/ 2147483647 w 267"/>
                <a:gd name="T21" fmla="*/ 2147483647 h 117"/>
                <a:gd name="T22" fmla="*/ 2147483647 w 267"/>
                <a:gd name="T23" fmla="*/ 2147483647 h 117"/>
                <a:gd name="T24" fmla="*/ 2147483647 w 267"/>
                <a:gd name="T25" fmla="*/ 2147483647 h 117"/>
                <a:gd name="T26" fmla="*/ 2147483647 w 267"/>
                <a:gd name="T27" fmla="*/ 2147483647 h 117"/>
                <a:gd name="T28" fmla="*/ 2147483647 w 267"/>
                <a:gd name="T29" fmla="*/ 2147483647 h 117"/>
                <a:gd name="T30" fmla="*/ 2147483647 w 267"/>
                <a:gd name="T31" fmla="*/ 2147483647 h 117"/>
                <a:gd name="T32" fmla="*/ 0 w 267"/>
                <a:gd name="T33" fmla="*/ 2147483647 h 1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7"/>
                <a:gd name="T52" fmla="*/ 0 h 117"/>
                <a:gd name="T53" fmla="*/ 267 w 267"/>
                <a:gd name="T54" fmla="*/ 117 h 1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7" h="117">
                  <a:moveTo>
                    <a:pt x="0" y="39"/>
                  </a:moveTo>
                  <a:lnTo>
                    <a:pt x="198" y="0"/>
                  </a:lnTo>
                  <a:lnTo>
                    <a:pt x="231" y="79"/>
                  </a:lnTo>
                  <a:lnTo>
                    <a:pt x="265" y="71"/>
                  </a:lnTo>
                  <a:lnTo>
                    <a:pt x="266" y="111"/>
                  </a:lnTo>
                  <a:lnTo>
                    <a:pt x="239" y="116"/>
                  </a:lnTo>
                  <a:lnTo>
                    <a:pt x="214" y="90"/>
                  </a:lnTo>
                  <a:lnTo>
                    <a:pt x="198" y="58"/>
                  </a:lnTo>
                  <a:lnTo>
                    <a:pt x="195" y="15"/>
                  </a:lnTo>
                  <a:lnTo>
                    <a:pt x="183" y="37"/>
                  </a:lnTo>
                  <a:lnTo>
                    <a:pt x="197" y="103"/>
                  </a:lnTo>
                  <a:lnTo>
                    <a:pt x="139" y="112"/>
                  </a:lnTo>
                  <a:lnTo>
                    <a:pt x="137" y="63"/>
                  </a:lnTo>
                  <a:lnTo>
                    <a:pt x="102" y="43"/>
                  </a:lnTo>
                  <a:lnTo>
                    <a:pt x="71" y="37"/>
                  </a:lnTo>
                  <a:lnTo>
                    <a:pt x="7" y="71"/>
                  </a:lnTo>
                  <a:lnTo>
                    <a:pt x="0" y="3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6" name="Freeform 15"/>
            <p:cNvSpPr>
              <a:spLocks/>
            </p:cNvSpPr>
            <p:nvPr/>
          </p:nvSpPr>
          <p:spPr bwMode="auto">
            <a:xfrm>
              <a:off x="967168" y="949"/>
              <a:ext cx="957560" cy="491"/>
            </a:xfrm>
            <a:custGeom>
              <a:avLst/>
              <a:gdLst>
                <a:gd name="T0" fmla="*/ 2147483647 w 351"/>
                <a:gd name="T1" fmla="*/ 0 h 271"/>
                <a:gd name="T2" fmla="*/ 2147483647 w 351"/>
                <a:gd name="T3" fmla="*/ 2147483647 h 271"/>
                <a:gd name="T4" fmla="*/ 2147483647 w 351"/>
                <a:gd name="T5" fmla="*/ 2147483647 h 271"/>
                <a:gd name="T6" fmla="*/ 2147483647 w 351"/>
                <a:gd name="T7" fmla="*/ 2147483647 h 271"/>
                <a:gd name="T8" fmla="*/ 2147483647 w 351"/>
                <a:gd name="T9" fmla="*/ 2147483647 h 271"/>
                <a:gd name="T10" fmla="*/ 2147483647 w 351"/>
                <a:gd name="T11" fmla="*/ 2147483647 h 271"/>
                <a:gd name="T12" fmla="*/ 2147483647 w 351"/>
                <a:gd name="T13" fmla="*/ 2147483647 h 271"/>
                <a:gd name="T14" fmla="*/ 2147483647 w 351"/>
                <a:gd name="T15" fmla="*/ 2147483647 h 271"/>
                <a:gd name="T16" fmla="*/ 2147483647 w 351"/>
                <a:gd name="T17" fmla="*/ 2147483647 h 271"/>
                <a:gd name="T18" fmla="*/ 2147483647 w 351"/>
                <a:gd name="T19" fmla="*/ 2147483647 h 271"/>
                <a:gd name="T20" fmla="*/ 2147483647 w 351"/>
                <a:gd name="T21" fmla="*/ 2147483647 h 271"/>
                <a:gd name="T22" fmla="*/ 2147483647 w 351"/>
                <a:gd name="T23" fmla="*/ 2147483647 h 271"/>
                <a:gd name="T24" fmla="*/ 2147483647 w 351"/>
                <a:gd name="T25" fmla="*/ 2147483647 h 271"/>
                <a:gd name="T26" fmla="*/ 2147483647 w 351"/>
                <a:gd name="T27" fmla="*/ 2147483647 h 271"/>
                <a:gd name="T28" fmla="*/ 2147483647 w 351"/>
                <a:gd name="T29" fmla="*/ 2147483647 h 271"/>
                <a:gd name="T30" fmla="*/ 2147483647 w 351"/>
                <a:gd name="T31" fmla="*/ 2147483647 h 271"/>
                <a:gd name="T32" fmla="*/ 2147483647 w 351"/>
                <a:gd name="T33" fmla="*/ 2147483647 h 271"/>
                <a:gd name="T34" fmla="*/ 2147483647 w 351"/>
                <a:gd name="T35" fmla="*/ 2147483647 h 271"/>
                <a:gd name="T36" fmla="*/ 2147483647 w 351"/>
                <a:gd name="T37" fmla="*/ 2147483647 h 271"/>
                <a:gd name="T38" fmla="*/ 2147483647 w 351"/>
                <a:gd name="T39" fmla="*/ 2147483647 h 271"/>
                <a:gd name="T40" fmla="*/ 0 w 351"/>
                <a:gd name="T41" fmla="*/ 2147483647 h 271"/>
                <a:gd name="T42" fmla="*/ 2147483647 w 351"/>
                <a:gd name="T43" fmla="*/ 2147483647 h 271"/>
                <a:gd name="T44" fmla="*/ 2147483647 w 351"/>
                <a:gd name="T45" fmla="*/ 2147483647 h 271"/>
                <a:gd name="T46" fmla="*/ 2147483647 w 351"/>
                <a:gd name="T47" fmla="*/ 2147483647 h 271"/>
                <a:gd name="T48" fmla="*/ 2147483647 w 351"/>
                <a:gd name="T49" fmla="*/ 2147483647 h 271"/>
                <a:gd name="T50" fmla="*/ 2147483647 w 351"/>
                <a:gd name="T51" fmla="*/ 2147483647 h 271"/>
                <a:gd name="T52" fmla="*/ 2147483647 w 351"/>
                <a:gd name="T53" fmla="*/ 2147483647 h 271"/>
                <a:gd name="T54" fmla="*/ 2147483647 w 351"/>
                <a:gd name="T55" fmla="*/ 2147483647 h 271"/>
                <a:gd name="T56" fmla="*/ 2147483647 w 351"/>
                <a:gd name="T57" fmla="*/ 2147483647 h 271"/>
                <a:gd name="T58" fmla="*/ 2147483647 w 351"/>
                <a:gd name="T59" fmla="*/ 2147483647 h 271"/>
                <a:gd name="T60" fmla="*/ 2147483647 w 351"/>
                <a:gd name="T61" fmla="*/ 2147483647 h 271"/>
                <a:gd name="T62" fmla="*/ 2147483647 w 351"/>
                <a:gd name="T63" fmla="*/ 2147483647 h 271"/>
                <a:gd name="T64" fmla="*/ 2147483647 w 351"/>
                <a:gd name="T65" fmla="*/ 2147483647 h 271"/>
                <a:gd name="T66" fmla="*/ 2147483647 w 351"/>
                <a:gd name="T67" fmla="*/ 2147483647 h 271"/>
                <a:gd name="T68" fmla="*/ 2147483647 w 351"/>
                <a:gd name="T69" fmla="*/ 2147483647 h 271"/>
                <a:gd name="T70" fmla="*/ 2147483647 w 351"/>
                <a:gd name="T71" fmla="*/ 2147483647 h 271"/>
                <a:gd name="T72" fmla="*/ 2147483647 w 351"/>
                <a:gd name="T73" fmla="*/ 2147483647 h 271"/>
                <a:gd name="T74" fmla="*/ 2147483647 w 351"/>
                <a:gd name="T75" fmla="*/ 0 h 2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1"/>
                <a:gd name="T115" fmla="*/ 0 h 271"/>
                <a:gd name="T116" fmla="*/ 351 w 351"/>
                <a:gd name="T117" fmla="*/ 271 h 2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1" h="271">
                  <a:moveTo>
                    <a:pt x="89" y="0"/>
                  </a:moveTo>
                  <a:lnTo>
                    <a:pt x="160" y="20"/>
                  </a:lnTo>
                  <a:lnTo>
                    <a:pt x="215" y="34"/>
                  </a:lnTo>
                  <a:lnTo>
                    <a:pt x="242" y="40"/>
                  </a:lnTo>
                  <a:lnTo>
                    <a:pt x="269" y="44"/>
                  </a:lnTo>
                  <a:lnTo>
                    <a:pt x="306" y="52"/>
                  </a:lnTo>
                  <a:lnTo>
                    <a:pt x="350" y="60"/>
                  </a:lnTo>
                  <a:lnTo>
                    <a:pt x="321" y="270"/>
                  </a:lnTo>
                  <a:lnTo>
                    <a:pt x="186" y="240"/>
                  </a:lnTo>
                  <a:lnTo>
                    <a:pt x="167" y="254"/>
                  </a:lnTo>
                  <a:lnTo>
                    <a:pt x="142" y="233"/>
                  </a:lnTo>
                  <a:lnTo>
                    <a:pt x="122" y="254"/>
                  </a:lnTo>
                  <a:lnTo>
                    <a:pt x="102" y="236"/>
                  </a:lnTo>
                  <a:lnTo>
                    <a:pt x="45" y="233"/>
                  </a:lnTo>
                  <a:lnTo>
                    <a:pt x="53" y="199"/>
                  </a:lnTo>
                  <a:lnTo>
                    <a:pt x="13" y="196"/>
                  </a:lnTo>
                  <a:lnTo>
                    <a:pt x="9" y="176"/>
                  </a:lnTo>
                  <a:lnTo>
                    <a:pt x="17" y="155"/>
                  </a:lnTo>
                  <a:lnTo>
                    <a:pt x="7" y="137"/>
                  </a:lnTo>
                  <a:lnTo>
                    <a:pt x="8" y="83"/>
                  </a:lnTo>
                  <a:lnTo>
                    <a:pt x="0" y="43"/>
                  </a:lnTo>
                  <a:lnTo>
                    <a:pt x="5" y="28"/>
                  </a:lnTo>
                  <a:lnTo>
                    <a:pt x="23" y="34"/>
                  </a:lnTo>
                  <a:lnTo>
                    <a:pt x="42" y="58"/>
                  </a:lnTo>
                  <a:lnTo>
                    <a:pt x="76" y="63"/>
                  </a:lnTo>
                  <a:lnTo>
                    <a:pt x="85" y="83"/>
                  </a:lnTo>
                  <a:lnTo>
                    <a:pt x="68" y="83"/>
                  </a:lnTo>
                  <a:lnTo>
                    <a:pt x="66" y="99"/>
                  </a:lnTo>
                  <a:lnTo>
                    <a:pt x="76" y="101"/>
                  </a:lnTo>
                  <a:lnTo>
                    <a:pt x="80" y="118"/>
                  </a:lnTo>
                  <a:lnTo>
                    <a:pt x="59" y="130"/>
                  </a:lnTo>
                  <a:lnTo>
                    <a:pt x="59" y="142"/>
                  </a:lnTo>
                  <a:lnTo>
                    <a:pt x="83" y="142"/>
                  </a:lnTo>
                  <a:lnTo>
                    <a:pt x="89" y="113"/>
                  </a:lnTo>
                  <a:lnTo>
                    <a:pt x="107" y="95"/>
                  </a:lnTo>
                  <a:lnTo>
                    <a:pt x="85" y="50"/>
                  </a:lnTo>
                  <a:lnTo>
                    <a:pt x="99" y="35"/>
                  </a:lnTo>
                  <a:lnTo>
                    <a:pt x="8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7" name="Freeform 16"/>
            <p:cNvSpPr>
              <a:spLocks/>
            </p:cNvSpPr>
            <p:nvPr/>
          </p:nvSpPr>
          <p:spPr bwMode="auto">
            <a:xfrm>
              <a:off x="738186" y="1300"/>
              <a:ext cx="1197751" cy="643"/>
            </a:xfrm>
            <a:custGeom>
              <a:avLst/>
              <a:gdLst>
                <a:gd name="T0" fmla="*/ 2147483647 w 439"/>
                <a:gd name="T1" fmla="*/ 0 h 355"/>
                <a:gd name="T2" fmla="*/ 2147483647 w 439"/>
                <a:gd name="T3" fmla="*/ 2147483647 h 355"/>
                <a:gd name="T4" fmla="*/ 2147483647 w 439"/>
                <a:gd name="T5" fmla="*/ 2147483647 h 355"/>
                <a:gd name="T6" fmla="*/ 2147483647 w 439"/>
                <a:gd name="T7" fmla="*/ 2147483647 h 355"/>
                <a:gd name="T8" fmla="*/ 2147483647 w 439"/>
                <a:gd name="T9" fmla="*/ 2147483647 h 355"/>
                <a:gd name="T10" fmla="*/ 2147483647 w 439"/>
                <a:gd name="T11" fmla="*/ 2147483647 h 355"/>
                <a:gd name="T12" fmla="*/ 2147483647 w 439"/>
                <a:gd name="T13" fmla="*/ 2147483647 h 355"/>
                <a:gd name="T14" fmla="*/ 2147483647 w 439"/>
                <a:gd name="T15" fmla="*/ 2147483647 h 355"/>
                <a:gd name="T16" fmla="*/ 2147483647 w 439"/>
                <a:gd name="T17" fmla="*/ 2147483647 h 355"/>
                <a:gd name="T18" fmla="*/ 0 w 439"/>
                <a:gd name="T19" fmla="*/ 2147483647 h 355"/>
                <a:gd name="T20" fmla="*/ 0 w 439"/>
                <a:gd name="T21" fmla="*/ 2147483647 h 355"/>
                <a:gd name="T22" fmla="*/ 2147483647 w 439"/>
                <a:gd name="T23" fmla="*/ 2147483647 h 355"/>
                <a:gd name="T24" fmla="*/ 2147483647 w 439"/>
                <a:gd name="T25" fmla="*/ 2147483647 h 355"/>
                <a:gd name="T26" fmla="*/ 2147483647 w 439"/>
                <a:gd name="T27" fmla="*/ 2147483647 h 355"/>
                <a:gd name="T28" fmla="*/ 2147483647 w 439"/>
                <a:gd name="T29" fmla="*/ 2147483647 h 355"/>
                <a:gd name="T30" fmla="*/ 2147483647 w 439"/>
                <a:gd name="T31" fmla="*/ 2147483647 h 355"/>
                <a:gd name="T32" fmla="*/ 2147483647 w 439"/>
                <a:gd name="T33" fmla="*/ 2147483647 h 355"/>
                <a:gd name="T34" fmla="*/ 2147483647 w 439"/>
                <a:gd name="T35" fmla="*/ 2147483647 h 355"/>
                <a:gd name="T36" fmla="*/ 2147483647 w 439"/>
                <a:gd name="T37" fmla="*/ 2147483647 h 355"/>
                <a:gd name="T38" fmla="*/ 2147483647 w 439"/>
                <a:gd name="T39" fmla="*/ 2147483647 h 355"/>
                <a:gd name="T40" fmla="*/ 2147483647 w 439"/>
                <a:gd name="T41" fmla="*/ 2147483647 h 355"/>
                <a:gd name="T42" fmla="*/ 2147483647 w 439"/>
                <a:gd name="T43" fmla="*/ 2147483647 h 355"/>
                <a:gd name="T44" fmla="*/ 2147483647 w 439"/>
                <a:gd name="T45" fmla="*/ 2147483647 h 355"/>
                <a:gd name="T46" fmla="*/ 2147483647 w 439"/>
                <a:gd name="T47" fmla="*/ 2147483647 h 355"/>
                <a:gd name="T48" fmla="*/ 2147483647 w 439"/>
                <a:gd name="T49" fmla="*/ 2147483647 h 355"/>
                <a:gd name="T50" fmla="*/ 2147483647 w 439"/>
                <a:gd name="T51" fmla="*/ 2147483647 h 355"/>
                <a:gd name="T52" fmla="*/ 2147483647 w 439"/>
                <a:gd name="T53" fmla="*/ 0 h 3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9"/>
                <a:gd name="T82" fmla="*/ 0 h 355"/>
                <a:gd name="T83" fmla="*/ 439 w 439"/>
                <a:gd name="T84" fmla="*/ 355 h 3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9" h="355">
                  <a:moveTo>
                    <a:pt x="96" y="0"/>
                  </a:moveTo>
                  <a:lnTo>
                    <a:pt x="83" y="7"/>
                  </a:lnTo>
                  <a:lnTo>
                    <a:pt x="75" y="39"/>
                  </a:lnTo>
                  <a:lnTo>
                    <a:pt x="67" y="65"/>
                  </a:lnTo>
                  <a:lnTo>
                    <a:pt x="62" y="85"/>
                  </a:lnTo>
                  <a:lnTo>
                    <a:pt x="53" y="108"/>
                  </a:lnTo>
                  <a:lnTo>
                    <a:pt x="44" y="131"/>
                  </a:lnTo>
                  <a:lnTo>
                    <a:pt x="33" y="157"/>
                  </a:lnTo>
                  <a:lnTo>
                    <a:pt x="17" y="186"/>
                  </a:lnTo>
                  <a:lnTo>
                    <a:pt x="0" y="214"/>
                  </a:lnTo>
                  <a:lnTo>
                    <a:pt x="0" y="275"/>
                  </a:lnTo>
                  <a:lnTo>
                    <a:pt x="245" y="329"/>
                  </a:lnTo>
                  <a:lnTo>
                    <a:pt x="359" y="354"/>
                  </a:lnTo>
                  <a:lnTo>
                    <a:pt x="382" y="231"/>
                  </a:lnTo>
                  <a:lnTo>
                    <a:pt x="398" y="220"/>
                  </a:lnTo>
                  <a:lnTo>
                    <a:pt x="384" y="193"/>
                  </a:lnTo>
                  <a:lnTo>
                    <a:pt x="391" y="165"/>
                  </a:lnTo>
                  <a:lnTo>
                    <a:pt x="438" y="118"/>
                  </a:lnTo>
                  <a:lnTo>
                    <a:pt x="406" y="75"/>
                  </a:lnTo>
                  <a:lnTo>
                    <a:pt x="269" y="44"/>
                  </a:lnTo>
                  <a:lnTo>
                    <a:pt x="250" y="57"/>
                  </a:lnTo>
                  <a:lnTo>
                    <a:pt x="226" y="37"/>
                  </a:lnTo>
                  <a:lnTo>
                    <a:pt x="204" y="58"/>
                  </a:lnTo>
                  <a:lnTo>
                    <a:pt x="184" y="37"/>
                  </a:lnTo>
                  <a:lnTo>
                    <a:pt x="130" y="38"/>
                  </a:lnTo>
                  <a:lnTo>
                    <a:pt x="136" y="3"/>
                  </a:lnTo>
                  <a:lnTo>
                    <a:pt x="96"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8" name="Freeform 17"/>
            <p:cNvSpPr>
              <a:spLocks/>
            </p:cNvSpPr>
            <p:nvPr/>
          </p:nvSpPr>
          <p:spPr bwMode="auto">
            <a:xfrm>
              <a:off x="642110" y="1796"/>
              <a:ext cx="1263403" cy="1362"/>
            </a:xfrm>
            <a:custGeom>
              <a:avLst/>
              <a:gdLst>
                <a:gd name="T0" fmla="*/ 2147483647 w 463"/>
                <a:gd name="T1" fmla="*/ 0 h 752"/>
                <a:gd name="T2" fmla="*/ 2147483647 w 463"/>
                <a:gd name="T3" fmla="*/ 2147483647 h 752"/>
                <a:gd name="T4" fmla="*/ 2147483647 w 463"/>
                <a:gd name="T5" fmla="*/ 2147483647 h 752"/>
                <a:gd name="T6" fmla="*/ 2147483647 w 463"/>
                <a:gd name="T7" fmla="*/ 2147483647 h 752"/>
                <a:gd name="T8" fmla="*/ 2147483647 w 463"/>
                <a:gd name="T9" fmla="*/ 2147483647 h 752"/>
                <a:gd name="T10" fmla="*/ 2147483647 w 463"/>
                <a:gd name="T11" fmla="*/ 2147483647 h 752"/>
                <a:gd name="T12" fmla="*/ 2147483647 w 463"/>
                <a:gd name="T13" fmla="*/ 2147483647 h 752"/>
                <a:gd name="T14" fmla="*/ 2147483647 w 463"/>
                <a:gd name="T15" fmla="*/ 2147483647 h 752"/>
                <a:gd name="T16" fmla="*/ 2147483647 w 463"/>
                <a:gd name="T17" fmla="*/ 2147483647 h 752"/>
                <a:gd name="T18" fmla="*/ 2147483647 w 463"/>
                <a:gd name="T19" fmla="*/ 2147483647 h 752"/>
                <a:gd name="T20" fmla="*/ 2147483647 w 463"/>
                <a:gd name="T21" fmla="*/ 2147483647 h 752"/>
                <a:gd name="T22" fmla="*/ 2147483647 w 463"/>
                <a:gd name="T23" fmla="*/ 2147483647 h 752"/>
                <a:gd name="T24" fmla="*/ 2147483647 w 463"/>
                <a:gd name="T25" fmla="*/ 2147483647 h 752"/>
                <a:gd name="T26" fmla="*/ 2147483647 w 463"/>
                <a:gd name="T27" fmla="*/ 2147483647 h 752"/>
                <a:gd name="T28" fmla="*/ 2147483647 w 463"/>
                <a:gd name="T29" fmla="*/ 2147483647 h 752"/>
                <a:gd name="T30" fmla="*/ 2147483647 w 463"/>
                <a:gd name="T31" fmla="*/ 2147483647 h 752"/>
                <a:gd name="T32" fmla="*/ 2147483647 w 463"/>
                <a:gd name="T33" fmla="*/ 2147483647 h 752"/>
                <a:gd name="T34" fmla="*/ 2147483647 w 463"/>
                <a:gd name="T35" fmla="*/ 2147483647 h 752"/>
                <a:gd name="T36" fmla="*/ 2147483647 w 463"/>
                <a:gd name="T37" fmla="*/ 2147483647 h 752"/>
                <a:gd name="T38" fmla="*/ 2147483647 w 463"/>
                <a:gd name="T39" fmla="*/ 2147483647 h 752"/>
                <a:gd name="T40" fmla="*/ 2147483647 w 463"/>
                <a:gd name="T41" fmla="*/ 2147483647 h 752"/>
                <a:gd name="T42" fmla="*/ 2147483647 w 463"/>
                <a:gd name="T43" fmla="*/ 2147483647 h 752"/>
                <a:gd name="T44" fmla="*/ 2147483647 w 463"/>
                <a:gd name="T45" fmla="*/ 2147483647 h 752"/>
                <a:gd name="T46" fmla="*/ 2147483647 w 463"/>
                <a:gd name="T47" fmla="*/ 2147483647 h 752"/>
                <a:gd name="T48" fmla="*/ 2147483647 w 463"/>
                <a:gd name="T49" fmla="*/ 2147483647 h 752"/>
                <a:gd name="T50" fmla="*/ 2147483647 w 463"/>
                <a:gd name="T51" fmla="*/ 2147483647 h 752"/>
                <a:gd name="T52" fmla="*/ 2147483647 w 463"/>
                <a:gd name="T53" fmla="*/ 2147483647 h 752"/>
                <a:gd name="T54" fmla="*/ 2147483647 w 463"/>
                <a:gd name="T55" fmla="*/ 2147483647 h 752"/>
                <a:gd name="T56" fmla="*/ 2147483647 w 463"/>
                <a:gd name="T57" fmla="*/ 2147483647 h 752"/>
                <a:gd name="T58" fmla="*/ 2147483647 w 463"/>
                <a:gd name="T59" fmla="*/ 2147483647 h 752"/>
                <a:gd name="T60" fmla="*/ 2147483647 w 463"/>
                <a:gd name="T61" fmla="*/ 2147483647 h 752"/>
                <a:gd name="T62" fmla="*/ 2147483647 w 463"/>
                <a:gd name="T63" fmla="*/ 2147483647 h 752"/>
                <a:gd name="T64" fmla="*/ 2147483647 w 463"/>
                <a:gd name="T65" fmla="*/ 2147483647 h 752"/>
                <a:gd name="T66" fmla="*/ 2147483647 w 463"/>
                <a:gd name="T67" fmla="*/ 2147483647 h 752"/>
                <a:gd name="T68" fmla="*/ 2147483647 w 463"/>
                <a:gd name="T69" fmla="*/ 2147483647 h 752"/>
                <a:gd name="T70" fmla="*/ 2147483647 w 463"/>
                <a:gd name="T71" fmla="*/ 2147483647 h 752"/>
                <a:gd name="T72" fmla="*/ 2147483647 w 463"/>
                <a:gd name="T73" fmla="*/ 2147483647 h 752"/>
                <a:gd name="T74" fmla="*/ 2147483647 w 463"/>
                <a:gd name="T75" fmla="*/ 2147483647 h 752"/>
                <a:gd name="T76" fmla="*/ 2147483647 w 463"/>
                <a:gd name="T77" fmla="*/ 2147483647 h 752"/>
                <a:gd name="T78" fmla="*/ 2147483647 w 463"/>
                <a:gd name="T79" fmla="*/ 2147483647 h 752"/>
                <a:gd name="T80" fmla="*/ 2147483647 w 463"/>
                <a:gd name="T81" fmla="*/ 2147483647 h 752"/>
                <a:gd name="T82" fmla="*/ 2147483647 w 463"/>
                <a:gd name="T83" fmla="*/ 2147483647 h 752"/>
                <a:gd name="T84" fmla="*/ 2147483647 w 463"/>
                <a:gd name="T85" fmla="*/ 2147483647 h 752"/>
                <a:gd name="T86" fmla="*/ 0 w 463"/>
                <a:gd name="T87" fmla="*/ 2147483647 h 752"/>
                <a:gd name="T88" fmla="*/ 2147483647 w 463"/>
                <a:gd name="T89" fmla="*/ 2147483647 h 752"/>
                <a:gd name="T90" fmla="*/ 2147483647 w 463"/>
                <a:gd name="T91" fmla="*/ 2147483647 h 752"/>
                <a:gd name="T92" fmla="*/ 2147483647 w 463"/>
                <a:gd name="T93" fmla="*/ 2147483647 h 752"/>
                <a:gd name="T94" fmla="*/ 2147483647 w 463"/>
                <a:gd name="T95" fmla="*/ 0 h 7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3"/>
                <a:gd name="T145" fmla="*/ 0 h 752"/>
                <a:gd name="T146" fmla="*/ 463 w 463"/>
                <a:gd name="T147" fmla="*/ 752 h 7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3" h="752">
                  <a:moveTo>
                    <a:pt x="35" y="0"/>
                  </a:moveTo>
                  <a:lnTo>
                    <a:pt x="247" y="44"/>
                  </a:lnTo>
                  <a:lnTo>
                    <a:pt x="201" y="265"/>
                  </a:lnTo>
                  <a:lnTo>
                    <a:pt x="440" y="602"/>
                  </a:lnTo>
                  <a:lnTo>
                    <a:pt x="462" y="645"/>
                  </a:lnTo>
                  <a:lnTo>
                    <a:pt x="439" y="666"/>
                  </a:lnTo>
                  <a:lnTo>
                    <a:pt x="424" y="703"/>
                  </a:lnTo>
                  <a:lnTo>
                    <a:pt x="410" y="725"/>
                  </a:lnTo>
                  <a:lnTo>
                    <a:pt x="425" y="744"/>
                  </a:lnTo>
                  <a:lnTo>
                    <a:pt x="400" y="751"/>
                  </a:lnTo>
                  <a:lnTo>
                    <a:pt x="260" y="746"/>
                  </a:lnTo>
                  <a:lnTo>
                    <a:pt x="252" y="703"/>
                  </a:lnTo>
                  <a:lnTo>
                    <a:pt x="227" y="670"/>
                  </a:lnTo>
                  <a:lnTo>
                    <a:pt x="209" y="658"/>
                  </a:lnTo>
                  <a:lnTo>
                    <a:pt x="204" y="636"/>
                  </a:lnTo>
                  <a:lnTo>
                    <a:pt x="189" y="623"/>
                  </a:lnTo>
                  <a:lnTo>
                    <a:pt x="174" y="607"/>
                  </a:lnTo>
                  <a:lnTo>
                    <a:pt x="169" y="590"/>
                  </a:lnTo>
                  <a:lnTo>
                    <a:pt x="156" y="578"/>
                  </a:lnTo>
                  <a:lnTo>
                    <a:pt x="134" y="585"/>
                  </a:lnTo>
                  <a:lnTo>
                    <a:pt x="109" y="575"/>
                  </a:lnTo>
                  <a:lnTo>
                    <a:pt x="109" y="565"/>
                  </a:lnTo>
                  <a:lnTo>
                    <a:pt x="108" y="545"/>
                  </a:lnTo>
                  <a:lnTo>
                    <a:pt x="98" y="523"/>
                  </a:lnTo>
                  <a:lnTo>
                    <a:pt x="98" y="503"/>
                  </a:lnTo>
                  <a:lnTo>
                    <a:pt x="86" y="487"/>
                  </a:lnTo>
                  <a:lnTo>
                    <a:pt x="90" y="472"/>
                  </a:lnTo>
                  <a:lnTo>
                    <a:pt x="58" y="432"/>
                  </a:lnTo>
                  <a:lnTo>
                    <a:pt x="58" y="411"/>
                  </a:lnTo>
                  <a:lnTo>
                    <a:pt x="75" y="403"/>
                  </a:lnTo>
                  <a:lnTo>
                    <a:pt x="75" y="389"/>
                  </a:lnTo>
                  <a:lnTo>
                    <a:pt x="58" y="385"/>
                  </a:lnTo>
                  <a:lnTo>
                    <a:pt x="52" y="364"/>
                  </a:lnTo>
                  <a:lnTo>
                    <a:pt x="44" y="328"/>
                  </a:lnTo>
                  <a:lnTo>
                    <a:pt x="67" y="348"/>
                  </a:lnTo>
                  <a:lnTo>
                    <a:pt x="58" y="321"/>
                  </a:lnTo>
                  <a:lnTo>
                    <a:pt x="75" y="321"/>
                  </a:lnTo>
                  <a:lnTo>
                    <a:pt x="75" y="303"/>
                  </a:lnTo>
                  <a:lnTo>
                    <a:pt x="58" y="290"/>
                  </a:lnTo>
                  <a:lnTo>
                    <a:pt x="50" y="308"/>
                  </a:lnTo>
                  <a:lnTo>
                    <a:pt x="35" y="302"/>
                  </a:lnTo>
                  <a:lnTo>
                    <a:pt x="6" y="217"/>
                  </a:lnTo>
                  <a:lnTo>
                    <a:pt x="14" y="157"/>
                  </a:lnTo>
                  <a:lnTo>
                    <a:pt x="0" y="122"/>
                  </a:lnTo>
                  <a:lnTo>
                    <a:pt x="7" y="97"/>
                  </a:lnTo>
                  <a:lnTo>
                    <a:pt x="21" y="91"/>
                  </a:lnTo>
                  <a:lnTo>
                    <a:pt x="35" y="51"/>
                  </a:lnTo>
                  <a:lnTo>
                    <a:pt x="35"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89" name="Freeform 18"/>
            <p:cNvSpPr>
              <a:spLocks/>
            </p:cNvSpPr>
            <p:nvPr/>
          </p:nvSpPr>
          <p:spPr bwMode="auto">
            <a:xfrm>
              <a:off x="1192947" y="1881"/>
              <a:ext cx="951155" cy="1008"/>
            </a:xfrm>
            <a:custGeom>
              <a:avLst/>
              <a:gdLst>
                <a:gd name="T0" fmla="*/ 2147483647 w 348"/>
                <a:gd name="T1" fmla="*/ 0 h 556"/>
                <a:gd name="T2" fmla="*/ 0 w 348"/>
                <a:gd name="T3" fmla="*/ 2147483647 h 556"/>
                <a:gd name="T4" fmla="*/ 2147483647 w 348"/>
                <a:gd name="T5" fmla="*/ 2147483647 h 556"/>
                <a:gd name="T6" fmla="*/ 2147483647 w 348"/>
                <a:gd name="T7" fmla="*/ 2147483647 h 556"/>
                <a:gd name="T8" fmla="*/ 2147483647 w 348"/>
                <a:gd name="T9" fmla="*/ 2147483647 h 556"/>
                <a:gd name="T10" fmla="*/ 2147483647 w 348"/>
                <a:gd name="T11" fmla="*/ 2147483647 h 556"/>
                <a:gd name="T12" fmla="*/ 2147483647 w 348"/>
                <a:gd name="T13" fmla="*/ 2147483647 h 556"/>
                <a:gd name="T14" fmla="*/ 2147483647 w 348"/>
                <a:gd name="T15" fmla="*/ 2147483647 h 556"/>
                <a:gd name="T16" fmla="*/ 2147483647 w 348"/>
                <a:gd name="T17" fmla="*/ 2147483647 h 556"/>
                <a:gd name="T18" fmla="*/ 2147483647 w 348"/>
                <a:gd name="T19" fmla="*/ 2147483647 h 556"/>
                <a:gd name="T20" fmla="*/ 2147483647 w 348"/>
                <a:gd name="T21" fmla="*/ 2147483647 h 556"/>
                <a:gd name="T22" fmla="*/ 2147483647 w 348"/>
                <a:gd name="T23" fmla="*/ 0 h 5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8"/>
                <a:gd name="T37" fmla="*/ 0 h 556"/>
                <a:gd name="T38" fmla="*/ 348 w 348"/>
                <a:gd name="T39" fmla="*/ 556 h 5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8" h="556">
                  <a:moveTo>
                    <a:pt x="44" y="0"/>
                  </a:moveTo>
                  <a:lnTo>
                    <a:pt x="0" y="219"/>
                  </a:lnTo>
                  <a:lnTo>
                    <a:pt x="236" y="555"/>
                  </a:lnTo>
                  <a:lnTo>
                    <a:pt x="251" y="540"/>
                  </a:lnTo>
                  <a:lnTo>
                    <a:pt x="250" y="474"/>
                  </a:lnTo>
                  <a:lnTo>
                    <a:pt x="280" y="479"/>
                  </a:lnTo>
                  <a:lnTo>
                    <a:pt x="310" y="276"/>
                  </a:lnTo>
                  <a:lnTo>
                    <a:pt x="331" y="137"/>
                  </a:lnTo>
                  <a:lnTo>
                    <a:pt x="336" y="95"/>
                  </a:lnTo>
                  <a:lnTo>
                    <a:pt x="347" y="57"/>
                  </a:lnTo>
                  <a:lnTo>
                    <a:pt x="191" y="33"/>
                  </a:lnTo>
                  <a:lnTo>
                    <a:pt x="44"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0" name="Freeform 19"/>
            <p:cNvSpPr>
              <a:spLocks/>
            </p:cNvSpPr>
            <p:nvPr/>
          </p:nvSpPr>
          <p:spPr bwMode="auto">
            <a:xfrm>
              <a:off x="1713360" y="1054"/>
              <a:ext cx="866288" cy="985"/>
            </a:xfrm>
            <a:custGeom>
              <a:avLst/>
              <a:gdLst>
                <a:gd name="T0" fmla="*/ 2147483647 w 317"/>
                <a:gd name="T1" fmla="*/ 0 h 544"/>
                <a:gd name="T2" fmla="*/ 2147483647 w 317"/>
                <a:gd name="T3" fmla="*/ 2147483647 h 544"/>
                <a:gd name="T4" fmla="*/ 2147483647 w 317"/>
                <a:gd name="T5" fmla="*/ 2147483647 h 544"/>
                <a:gd name="T6" fmla="*/ 2147483647 w 317"/>
                <a:gd name="T7" fmla="*/ 2147483647 h 544"/>
                <a:gd name="T8" fmla="*/ 2147483647 w 317"/>
                <a:gd name="T9" fmla="*/ 2147483647 h 544"/>
                <a:gd name="T10" fmla="*/ 2147483647 w 317"/>
                <a:gd name="T11" fmla="*/ 2147483647 h 544"/>
                <a:gd name="T12" fmla="*/ 2147483647 w 317"/>
                <a:gd name="T13" fmla="*/ 2147483647 h 544"/>
                <a:gd name="T14" fmla="*/ 0 w 317"/>
                <a:gd name="T15" fmla="*/ 2147483647 h 544"/>
                <a:gd name="T16" fmla="*/ 2147483647 w 317"/>
                <a:gd name="T17" fmla="*/ 2147483647 h 544"/>
                <a:gd name="T18" fmla="*/ 2147483647 w 317"/>
                <a:gd name="T19" fmla="*/ 2147483647 h 544"/>
                <a:gd name="T20" fmla="*/ 2147483647 w 317"/>
                <a:gd name="T21" fmla="*/ 2147483647 h 544"/>
                <a:gd name="T22" fmla="*/ 2147483647 w 317"/>
                <a:gd name="T23" fmla="*/ 2147483647 h 544"/>
                <a:gd name="T24" fmla="*/ 2147483647 w 317"/>
                <a:gd name="T25" fmla="*/ 2147483647 h 544"/>
                <a:gd name="T26" fmla="*/ 2147483647 w 317"/>
                <a:gd name="T27" fmla="*/ 2147483647 h 544"/>
                <a:gd name="T28" fmla="*/ 2147483647 w 317"/>
                <a:gd name="T29" fmla="*/ 2147483647 h 544"/>
                <a:gd name="T30" fmla="*/ 2147483647 w 317"/>
                <a:gd name="T31" fmla="*/ 2147483647 h 544"/>
                <a:gd name="T32" fmla="*/ 2147483647 w 317"/>
                <a:gd name="T33" fmla="*/ 2147483647 h 544"/>
                <a:gd name="T34" fmla="*/ 2147483647 w 317"/>
                <a:gd name="T35" fmla="*/ 2147483647 h 544"/>
                <a:gd name="T36" fmla="*/ 2147483647 w 317"/>
                <a:gd name="T37" fmla="*/ 2147483647 h 544"/>
                <a:gd name="T38" fmla="*/ 2147483647 w 317"/>
                <a:gd name="T39" fmla="*/ 2147483647 h 544"/>
                <a:gd name="T40" fmla="*/ 2147483647 w 317"/>
                <a:gd name="T41" fmla="*/ 2147483647 h 544"/>
                <a:gd name="T42" fmla="*/ 2147483647 w 317"/>
                <a:gd name="T43" fmla="*/ 0 h 5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7"/>
                <a:gd name="T67" fmla="*/ 0 h 544"/>
                <a:gd name="T68" fmla="*/ 317 w 317"/>
                <a:gd name="T69" fmla="*/ 544 h 5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7" h="544">
                  <a:moveTo>
                    <a:pt x="77" y="0"/>
                  </a:moveTo>
                  <a:lnTo>
                    <a:pt x="48" y="213"/>
                  </a:lnTo>
                  <a:lnTo>
                    <a:pt x="77" y="257"/>
                  </a:lnTo>
                  <a:lnTo>
                    <a:pt x="30" y="306"/>
                  </a:lnTo>
                  <a:lnTo>
                    <a:pt x="25" y="338"/>
                  </a:lnTo>
                  <a:lnTo>
                    <a:pt x="38" y="361"/>
                  </a:lnTo>
                  <a:lnTo>
                    <a:pt x="25" y="373"/>
                  </a:lnTo>
                  <a:lnTo>
                    <a:pt x="0" y="496"/>
                  </a:lnTo>
                  <a:lnTo>
                    <a:pt x="151" y="523"/>
                  </a:lnTo>
                  <a:lnTo>
                    <a:pt x="294" y="543"/>
                  </a:lnTo>
                  <a:lnTo>
                    <a:pt x="309" y="432"/>
                  </a:lnTo>
                  <a:lnTo>
                    <a:pt x="316" y="369"/>
                  </a:lnTo>
                  <a:lnTo>
                    <a:pt x="302" y="347"/>
                  </a:lnTo>
                  <a:lnTo>
                    <a:pt x="270" y="354"/>
                  </a:lnTo>
                  <a:lnTo>
                    <a:pt x="227" y="359"/>
                  </a:lnTo>
                  <a:lnTo>
                    <a:pt x="219" y="308"/>
                  </a:lnTo>
                  <a:lnTo>
                    <a:pt x="167" y="267"/>
                  </a:lnTo>
                  <a:lnTo>
                    <a:pt x="174" y="241"/>
                  </a:lnTo>
                  <a:lnTo>
                    <a:pt x="179" y="194"/>
                  </a:lnTo>
                  <a:lnTo>
                    <a:pt x="113" y="95"/>
                  </a:lnTo>
                  <a:lnTo>
                    <a:pt x="123" y="7"/>
                  </a:lnTo>
                  <a:lnTo>
                    <a:pt x="77"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1" name="Freeform 20"/>
            <p:cNvSpPr>
              <a:spLocks/>
            </p:cNvSpPr>
            <p:nvPr/>
          </p:nvSpPr>
          <p:spPr bwMode="auto">
            <a:xfrm>
              <a:off x="1980773" y="2001"/>
              <a:ext cx="794230" cy="702"/>
            </a:xfrm>
            <a:custGeom>
              <a:avLst/>
              <a:gdLst>
                <a:gd name="T0" fmla="*/ 2147483647 w 291"/>
                <a:gd name="T1" fmla="*/ 0 h 387"/>
                <a:gd name="T2" fmla="*/ 2147483647 w 291"/>
                <a:gd name="T3" fmla="*/ 2147483647 h 387"/>
                <a:gd name="T4" fmla="*/ 2147483647 w 291"/>
                <a:gd name="T5" fmla="*/ 2147483647 h 387"/>
                <a:gd name="T6" fmla="*/ 2147483647 w 291"/>
                <a:gd name="T7" fmla="*/ 2147483647 h 387"/>
                <a:gd name="T8" fmla="*/ 2147483647 w 291"/>
                <a:gd name="T9" fmla="*/ 2147483647 h 387"/>
                <a:gd name="T10" fmla="*/ 0 w 291"/>
                <a:gd name="T11" fmla="*/ 2147483647 h 387"/>
                <a:gd name="T12" fmla="*/ 2147483647 w 291"/>
                <a:gd name="T13" fmla="*/ 2147483647 h 387"/>
                <a:gd name="T14" fmla="*/ 2147483647 w 291"/>
                <a:gd name="T15" fmla="*/ 0 h 387"/>
                <a:gd name="T16" fmla="*/ 0 60000 65536"/>
                <a:gd name="T17" fmla="*/ 0 60000 65536"/>
                <a:gd name="T18" fmla="*/ 0 60000 65536"/>
                <a:gd name="T19" fmla="*/ 0 60000 65536"/>
                <a:gd name="T20" fmla="*/ 0 60000 65536"/>
                <a:gd name="T21" fmla="*/ 0 60000 65536"/>
                <a:gd name="T22" fmla="*/ 0 60000 65536"/>
                <a:gd name="T23" fmla="*/ 0 60000 65536"/>
                <a:gd name="T24" fmla="*/ 0 w 291"/>
                <a:gd name="T25" fmla="*/ 0 h 387"/>
                <a:gd name="T26" fmla="*/ 291 w 291"/>
                <a:gd name="T27" fmla="*/ 387 h 3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1" h="387">
                  <a:moveTo>
                    <a:pt x="54" y="0"/>
                  </a:moveTo>
                  <a:lnTo>
                    <a:pt x="197" y="20"/>
                  </a:lnTo>
                  <a:lnTo>
                    <a:pt x="187" y="94"/>
                  </a:lnTo>
                  <a:lnTo>
                    <a:pt x="290" y="104"/>
                  </a:lnTo>
                  <a:lnTo>
                    <a:pt x="261" y="386"/>
                  </a:lnTo>
                  <a:lnTo>
                    <a:pt x="0" y="356"/>
                  </a:lnTo>
                  <a:lnTo>
                    <a:pt x="26" y="177"/>
                  </a:lnTo>
                  <a:lnTo>
                    <a:pt x="54"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2" name="Freeform 21"/>
            <p:cNvSpPr>
              <a:spLocks/>
            </p:cNvSpPr>
            <p:nvPr/>
          </p:nvSpPr>
          <p:spPr bwMode="auto">
            <a:xfrm>
              <a:off x="2011197" y="1068"/>
              <a:ext cx="1495587" cy="655"/>
            </a:xfrm>
            <a:custGeom>
              <a:avLst/>
              <a:gdLst>
                <a:gd name="T0" fmla="*/ 2147483647 w 548"/>
                <a:gd name="T1" fmla="*/ 0 h 362"/>
                <a:gd name="T2" fmla="*/ 2147483647 w 548"/>
                <a:gd name="T3" fmla="*/ 2147483647 h 362"/>
                <a:gd name="T4" fmla="*/ 2147483647 w 548"/>
                <a:gd name="T5" fmla="*/ 2147483647 h 362"/>
                <a:gd name="T6" fmla="*/ 2147483647 w 548"/>
                <a:gd name="T7" fmla="*/ 2147483647 h 362"/>
                <a:gd name="T8" fmla="*/ 2147483647 w 548"/>
                <a:gd name="T9" fmla="*/ 2147483647 h 362"/>
                <a:gd name="T10" fmla="*/ 2147483647 w 548"/>
                <a:gd name="T11" fmla="*/ 2147483647 h 362"/>
                <a:gd name="T12" fmla="*/ 2147483647 w 548"/>
                <a:gd name="T13" fmla="*/ 2147483647 h 362"/>
                <a:gd name="T14" fmla="*/ 2147483647 w 548"/>
                <a:gd name="T15" fmla="*/ 2147483647 h 362"/>
                <a:gd name="T16" fmla="*/ 2147483647 w 548"/>
                <a:gd name="T17" fmla="*/ 2147483647 h 362"/>
                <a:gd name="T18" fmla="*/ 2147483647 w 548"/>
                <a:gd name="T19" fmla="*/ 2147483647 h 362"/>
                <a:gd name="T20" fmla="*/ 2147483647 w 548"/>
                <a:gd name="T21" fmla="*/ 2147483647 h 362"/>
                <a:gd name="T22" fmla="*/ 2147483647 w 548"/>
                <a:gd name="T23" fmla="*/ 2147483647 h 362"/>
                <a:gd name="T24" fmla="*/ 2147483647 w 548"/>
                <a:gd name="T25" fmla="*/ 2147483647 h 362"/>
                <a:gd name="T26" fmla="*/ 2147483647 w 548"/>
                <a:gd name="T27" fmla="*/ 2147483647 h 362"/>
                <a:gd name="T28" fmla="*/ 2147483647 w 548"/>
                <a:gd name="T29" fmla="*/ 2147483647 h 362"/>
                <a:gd name="T30" fmla="*/ 2147483647 w 548"/>
                <a:gd name="T31" fmla="*/ 2147483647 h 362"/>
                <a:gd name="T32" fmla="*/ 2147483647 w 548"/>
                <a:gd name="T33" fmla="*/ 2147483647 h 362"/>
                <a:gd name="T34" fmla="*/ 0 w 548"/>
                <a:gd name="T35" fmla="*/ 2147483647 h 362"/>
                <a:gd name="T36" fmla="*/ 2147483647 w 548"/>
                <a:gd name="T37" fmla="*/ 0 h 3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8"/>
                <a:gd name="T58" fmla="*/ 0 h 362"/>
                <a:gd name="T59" fmla="*/ 548 w 548"/>
                <a:gd name="T60" fmla="*/ 362 h 3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8" h="362">
                  <a:moveTo>
                    <a:pt x="9" y="0"/>
                  </a:moveTo>
                  <a:lnTo>
                    <a:pt x="116" y="15"/>
                  </a:lnTo>
                  <a:lnTo>
                    <a:pt x="182" y="24"/>
                  </a:lnTo>
                  <a:lnTo>
                    <a:pt x="267" y="33"/>
                  </a:lnTo>
                  <a:lnTo>
                    <a:pt x="346" y="42"/>
                  </a:lnTo>
                  <a:lnTo>
                    <a:pt x="483" y="52"/>
                  </a:lnTo>
                  <a:lnTo>
                    <a:pt x="547" y="58"/>
                  </a:lnTo>
                  <a:lnTo>
                    <a:pt x="545" y="351"/>
                  </a:lnTo>
                  <a:lnTo>
                    <a:pt x="210" y="321"/>
                  </a:lnTo>
                  <a:lnTo>
                    <a:pt x="203" y="361"/>
                  </a:lnTo>
                  <a:lnTo>
                    <a:pt x="191" y="342"/>
                  </a:lnTo>
                  <a:lnTo>
                    <a:pt x="159" y="345"/>
                  </a:lnTo>
                  <a:lnTo>
                    <a:pt x="115" y="352"/>
                  </a:lnTo>
                  <a:lnTo>
                    <a:pt x="108" y="301"/>
                  </a:lnTo>
                  <a:lnTo>
                    <a:pt x="55" y="260"/>
                  </a:lnTo>
                  <a:lnTo>
                    <a:pt x="63" y="223"/>
                  </a:lnTo>
                  <a:lnTo>
                    <a:pt x="68" y="191"/>
                  </a:lnTo>
                  <a:lnTo>
                    <a:pt x="0" y="89"/>
                  </a:lnTo>
                  <a:lnTo>
                    <a:pt x="9"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3" name="Freeform 22"/>
            <p:cNvSpPr>
              <a:spLocks/>
            </p:cNvSpPr>
            <p:nvPr/>
          </p:nvSpPr>
          <p:spPr bwMode="auto">
            <a:xfrm>
              <a:off x="2653307" y="2182"/>
              <a:ext cx="1071250" cy="556"/>
            </a:xfrm>
            <a:custGeom>
              <a:avLst/>
              <a:gdLst>
                <a:gd name="T0" fmla="*/ 2147483647 w 393"/>
                <a:gd name="T1" fmla="*/ 0 h 307"/>
                <a:gd name="T2" fmla="*/ 2147483647 w 393"/>
                <a:gd name="T3" fmla="*/ 2147483647 h 307"/>
                <a:gd name="T4" fmla="*/ 0 w 393"/>
                <a:gd name="T5" fmla="*/ 2147483647 h 307"/>
                <a:gd name="T6" fmla="*/ 2147483647 w 393"/>
                <a:gd name="T7" fmla="*/ 2147483647 h 307"/>
                <a:gd name="T8" fmla="*/ 2147483647 w 393"/>
                <a:gd name="T9" fmla="*/ 2147483647 h 307"/>
                <a:gd name="T10" fmla="*/ 2147483647 w 393"/>
                <a:gd name="T11" fmla="*/ 2147483647 h 307"/>
                <a:gd name="T12" fmla="*/ 2147483647 w 393"/>
                <a:gd name="T13" fmla="*/ 2147483647 h 307"/>
                <a:gd name="T14" fmla="*/ 2147483647 w 393"/>
                <a:gd name="T15" fmla="*/ 2147483647 h 307"/>
                <a:gd name="T16" fmla="*/ 2147483647 w 393"/>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3"/>
                <a:gd name="T28" fmla="*/ 0 h 307"/>
                <a:gd name="T29" fmla="*/ 393 w 393"/>
                <a:gd name="T30" fmla="*/ 307 h 30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3" h="307">
                  <a:moveTo>
                    <a:pt x="32" y="0"/>
                  </a:moveTo>
                  <a:lnTo>
                    <a:pt x="12" y="183"/>
                  </a:lnTo>
                  <a:lnTo>
                    <a:pt x="0" y="290"/>
                  </a:lnTo>
                  <a:lnTo>
                    <a:pt x="196" y="299"/>
                  </a:lnTo>
                  <a:lnTo>
                    <a:pt x="383" y="306"/>
                  </a:lnTo>
                  <a:lnTo>
                    <a:pt x="390" y="163"/>
                  </a:lnTo>
                  <a:lnTo>
                    <a:pt x="392" y="23"/>
                  </a:lnTo>
                  <a:lnTo>
                    <a:pt x="285" y="21"/>
                  </a:lnTo>
                  <a:lnTo>
                    <a:pt x="32"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4" name="Freeform 23"/>
            <p:cNvSpPr>
              <a:spLocks/>
            </p:cNvSpPr>
            <p:nvPr/>
          </p:nvSpPr>
          <p:spPr bwMode="auto">
            <a:xfrm>
              <a:off x="3506784" y="1166"/>
              <a:ext cx="999193" cy="412"/>
            </a:xfrm>
            <a:custGeom>
              <a:avLst/>
              <a:gdLst>
                <a:gd name="T0" fmla="*/ 2147483647 w 367"/>
                <a:gd name="T1" fmla="*/ 0 h 228"/>
                <a:gd name="T2" fmla="*/ 2147483647 w 367"/>
                <a:gd name="T3" fmla="*/ 2147483647 h 228"/>
                <a:gd name="T4" fmla="*/ 2147483647 w 367"/>
                <a:gd name="T5" fmla="*/ 2147483647 h 228"/>
                <a:gd name="T6" fmla="*/ 2147483647 w 367"/>
                <a:gd name="T7" fmla="*/ 2147483647 h 228"/>
                <a:gd name="T8" fmla="*/ 2147483647 w 367"/>
                <a:gd name="T9" fmla="*/ 2147483647 h 228"/>
                <a:gd name="T10" fmla="*/ 2147483647 w 367"/>
                <a:gd name="T11" fmla="*/ 2147483647 h 228"/>
                <a:gd name="T12" fmla="*/ 2147483647 w 367"/>
                <a:gd name="T13" fmla="*/ 2147483647 h 228"/>
                <a:gd name="T14" fmla="*/ 0 w 367"/>
                <a:gd name="T15" fmla="*/ 2147483647 h 228"/>
                <a:gd name="T16" fmla="*/ 2147483647 w 367"/>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7"/>
                <a:gd name="T28" fmla="*/ 0 h 228"/>
                <a:gd name="T29" fmla="*/ 367 w 367"/>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7" h="228">
                  <a:moveTo>
                    <a:pt x="1" y="0"/>
                  </a:moveTo>
                  <a:lnTo>
                    <a:pt x="307" y="7"/>
                  </a:lnTo>
                  <a:lnTo>
                    <a:pt x="329" y="74"/>
                  </a:lnTo>
                  <a:lnTo>
                    <a:pt x="351" y="125"/>
                  </a:lnTo>
                  <a:lnTo>
                    <a:pt x="366" y="208"/>
                  </a:lnTo>
                  <a:lnTo>
                    <a:pt x="357" y="227"/>
                  </a:lnTo>
                  <a:lnTo>
                    <a:pt x="244" y="224"/>
                  </a:lnTo>
                  <a:lnTo>
                    <a:pt x="0" y="220"/>
                  </a:lnTo>
                  <a:lnTo>
                    <a:pt x="1"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5" name="Freeform 24"/>
            <p:cNvSpPr>
              <a:spLocks/>
            </p:cNvSpPr>
            <p:nvPr/>
          </p:nvSpPr>
          <p:spPr bwMode="auto">
            <a:xfrm>
              <a:off x="3458746" y="1565"/>
              <a:ext cx="1069649" cy="461"/>
            </a:xfrm>
            <a:custGeom>
              <a:avLst/>
              <a:gdLst>
                <a:gd name="T0" fmla="*/ 2147483647 w 386"/>
                <a:gd name="T1" fmla="*/ 0 h 264"/>
                <a:gd name="T2" fmla="*/ 2147483647 w 386"/>
                <a:gd name="T3" fmla="*/ 2147483647 h 264"/>
                <a:gd name="T4" fmla="*/ 0 w 386"/>
                <a:gd name="T5" fmla="*/ 2147483647 h 264"/>
                <a:gd name="T6" fmla="*/ 2147483647 w 386"/>
                <a:gd name="T7" fmla="*/ 2147483647 h 264"/>
                <a:gd name="T8" fmla="*/ 2147483647 w 386"/>
                <a:gd name="T9" fmla="*/ 2147483647 h 264"/>
                <a:gd name="T10" fmla="*/ 2147483647 w 386"/>
                <a:gd name="T11" fmla="*/ 2147483647 h 264"/>
                <a:gd name="T12" fmla="*/ 2147483647 w 386"/>
                <a:gd name="T13" fmla="*/ 2147483647 h 264"/>
                <a:gd name="T14" fmla="*/ 2147483647 w 386"/>
                <a:gd name="T15" fmla="*/ 2147483647 h 264"/>
                <a:gd name="T16" fmla="*/ 2147483647 w 386"/>
                <a:gd name="T17" fmla="*/ 2147483647 h 264"/>
                <a:gd name="T18" fmla="*/ 2147483647 w 386"/>
                <a:gd name="T19" fmla="*/ 2147483647 h 264"/>
                <a:gd name="T20" fmla="*/ 2147483647 w 386"/>
                <a:gd name="T21" fmla="*/ 2147483647 h 264"/>
                <a:gd name="T22" fmla="*/ 2147483647 w 386"/>
                <a:gd name="T23" fmla="*/ 2147483647 h 264"/>
                <a:gd name="T24" fmla="*/ 2147483647 w 386"/>
                <a:gd name="T25" fmla="*/ 2147483647 h 264"/>
                <a:gd name="T26" fmla="*/ 2147483647 w 386"/>
                <a:gd name="T27" fmla="*/ 0 h 2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6"/>
                <a:gd name="T43" fmla="*/ 0 h 264"/>
                <a:gd name="T44" fmla="*/ 386 w 386"/>
                <a:gd name="T45" fmla="*/ 264 h 2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6" h="264">
                  <a:moveTo>
                    <a:pt x="7" y="0"/>
                  </a:moveTo>
                  <a:lnTo>
                    <a:pt x="6" y="102"/>
                  </a:lnTo>
                  <a:lnTo>
                    <a:pt x="0" y="222"/>
                  </a:lnTo>
                  <a:lnTo>
                    <a:pt x="280" y="226"/>
                  </a:lnTo>
                  <a:lnTo>
                    <a:pt x="309" y="243"/>
                  </a:lnTo>
                  <a:lnTo>
                    <a:pt x="330" y="220"/>
                  </a:lnTo>
                  <a:lnTo>
                    <a:pt x="385" y="263"/>
                  </a:lnTo>
                  <a:lnTo>
                    <a:pt x="378" y="217"/>
                  </a:lnTo>
                  <a:lnTo>
                    <a:pt x="383" y="184"/>
                  </a:lnTo>
                  <a:lnTo>
                    <a:pt x="385" y="63"/>
                  </a:lnTo>
                  <a:lnTo>
                    <a:pt x="360" y="38"/>
                  </a:lnTo>
                  <a:lnTo>
                    <a:pt x="370" y="4"/>
                  </a:lnTo>
                  <a:lnTo>
                    <a:pt x="186" y="3"/>
                  </a:lnTo>
                  <a:lnTo>
                    <a:pt x="7"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6" name="Freeform 25"/>
            <p:cNvSpPr>
              <a:spLocks/>
            </p:cNvSpPr>
            <p:nvPr/>
          </p:nvSpPr>
          <p:spPr bwMode="auto">
            <a:xfrm>
              <a:off x="3710145" y="2345"/>
              <a:ext cx="1132099" cy="399"/>
            </a:xfrm>
            <a:custGeom>
              <a:avLst/>
              <a:gdLst>
                <a:gd name="T0" fmla="*/ 2147483647 w 415"/>
                <a:gd name="T1" fmla="*/ 2147483647 h 221"/>
                <a:gd name="T2" fmla="*/ 2147483647 w 415"/>
                <a:gd name="T3" fmla="*/ 2147483647 h 221"/>
                <a:gd name="T4" fmla="*/ 0 w 415"/>
                <a:gd name="T5" fmla="*/ 2147483647 h 221"/>
                <a:gd name="T6" fmla="*/ 2147483647 w 415"/>
                <a:gd name="T7" fmla="*/ 2147483647 h 221"/>
                <a:gd name="T8" fmla="*/ 2147483647 w 415"/>
                <a:gd name="T9" fmla="*/ 2147483647 h 221"/>
                <a:gd name="T10" fmla="*/ 2147483647 w 415"/>
                <a:gd name="T11" fmla="*/ 2147483647 h 221"/>
                <a:gd name="T12" fmla="*/ 2147483647 w 415"/>
                <a:gd name="T13" fmla="*/ 2147483647 h 221"/>
                <a:gd name="T14" fmla="*/ 2147483647 w 415"/>
                <a:gd name="T15" fmla="*/ 2147483647 h 221"/>
                <a:gd name="T16" fmla="*/ 2147483647 w 415"/>
                <a:gd name="T17" fmla="*/ 0 h 221"/>
                <a:gd name="T18" fmla="*/ 2147483647 w 415"/>
                <a:gd name="T19" fmla="*/ 2147483647 h 221"/>
                <a:gd name="T20" fmla="*/ 2147483647 w 415"/>
                <a:gd name="T21" fmla="*/ 2147483647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5"/>
                <a:gd name="T34" fmla="*/ 0 h 221"/>
                <a:gd name="T35" fmla="*/ 415 w 415"/>
                <a:gd name="T36" fmla="*/ 221 h 2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5" h="221">
                  <a:moveTo>
                    <a:pt x="4" y="2"/>
                  </a:moveTo>
                  <a:lnTo>
                    <a:pt x="3" y="129"/>
                  </a:lnTo>
                  <a:lnTo>
                    <a:pt x="0" y="218"/>
                  </a:lnTo>
                  <a:lnTo>
                    <a:pt x="414" y="220"/>
                  </a:lnTo>
                  <a:lnTo>
                    <a:pt x="406" y="105"/>
                  </a:lnTo>
                  <a:lnTo>
                    <a:pt x="406" y="62"/>
                  </a:lnTo>
                  <a:lnTo>
                    <a:pt x="373" y="36"/>
                  </a:lnTo>
                  <a:lnTo>
                    <a:pt x="383" y="13"/>
                  </a:lnTo>
                  <a:lnTo>
                    <a:pt x="369" y="0"/>
                  </a:lnTo>
                  <a:lnTo>
                    <a:pt x="181" y="2"/>
                  </a:lnTo>
                  <a:lnTo>
                    <a:pt x="4" y="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7" name="Freeform 26"/>
            <p:cNvSpPr>
              <a:spLocks/>
            </p:cNvSpPr>
            <p:nvPr/>
          </p:nvSpPr>
          <p:spPr bwMode="auto">
            <a:xfrm>
              <a:off x="3582044" y="2735"/>
              <a:ext cx="1284219" cy="437"/>
            </a:xfrm>
            <a:custGeom>
              <a:avLst/>
              <a:gdLst>
                <a:gd name="T0" fmla="*/ 2147483647 w 471"/>
                <a:gd name="T1" fmla="*/ 0 h 241"/>
                <a:gd name="T2" fmla="*/ 0 w 471"/>
                <a:gd name="T3" fmla="*/ 2147483647 h 241"/>
                <a:gd name="T4" fmla="*/ 2147483647 w 471"/>
                <a:gd name="T5" fmla="*/ 2147483647 h 241"/>
                <a:gd name="T6" fmla="*/ 2147483647 w 471"/>
                <a:gd name="T7" fmla="*/ 2147483647 h 241"/>
                <a:gd name="T8" fmla="*/ 2147483647 w 471"/>
                <a:gd name="T9" fmla="*/ 2147483647 h 241"/>
                <a:gd name="T10" fmla="*/ 2147483647 w 471"/>
                <a:gd name="T11" fmla="*/ 2147483647 h 241"/>
                <a:gd name="T12" fmla="*/ 2147483647 w 471"/>
                <a:gd name="T13" fmla="*/ 2147483647 h 241"/>
                <a:gd name="T14" fmla="*/ 2147483647 w 471"/>
                <a:gd name="T15" fmla="*/ 2147483647 h 241"/>
                <a:gd name="T16" fmla="*/ 2147483647 w 471"/>
                <a:gd name="T17" fmla="*/ 2147483647 h 241"/>
                <a:gd name="T18" fmla="*/ 2147483647 w 471"/>
                <a:gd name="T19" fmla="*/ 2147483647 h 241"/>
                <a:gd name="T20" fmla="*/ 2147483647 w 471"/>
                <a:gd name="T21" fmla="*/ 2147483647 h 241"/>
                <a:gd name="T22" fmla="*/ 2147483647 w 471"/>
                <a:gd name="T23" fmla="*/ 2147483647 h 241"/>
                <a:gd name="T24" fmla="*/ 2147483647 w 471"/>
                <a:gd name="T25" fmla="*/ 0 h 2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1"/>
                <a:gd name="T40" fmla="*/ 0 h 241"/>
                <a:gd name="T41" fmla="*/ 471 w 471"/>
                <a:gd name="T42" fmla="*/ 241 h 2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1" h="241">
                  <a:moveTo>
                    <a:pt x="2" y="0"/>
                  </a:moveTo>
                  <a:lnTo>
                    <a:pt x="0" y="43"/>
                  </a:lnTo>
                  <a:lnTo>
                    <a:pt x="168" y="49"/>
                  </a:lnTo>
                  <a:lnTo>
                    <a:pt x="168" y="186"/>
                  </a:lnTo>
                  <a:lnTo>
                    <a:pt x="254" y="224"/>
                  </a:lnTo>
                  <a:lnTo>
                    <a:pt x="277" y="209"/>
                  </a:lnTo>
                  <a:lnTo>
                    <a:pt x="331" y="240"/>
                  </a:lnTo>
                  <a:lnTo>
                    <a:pt x="366" y="239"/>
                  </a:lnTo>
                  <a:lnTo>
                    <a:pt x="431" y="209"/>
                  </a:lnTo>
                  <a:lnTo>
                    <a:pt x="470" y="238"/>
                  </a:lnTo>
                  <a:lnTo>
                    <a:pt x="470" y="90"/>
                  </a:lnTo>
                  <a:lnTo>
                    <a:pt x="458" y="3"/>
                  </a:lnTo>
                  <a:lnTo>
                    <a:pt x="2"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8" name="Freeform 27"/>
            <p:cNvSpPr>
              <a:spLocks/>
            </p:cNvSpPr>
            <p:nvPr/>
          </p:nvSpPr>
          <p:spPr bwMode="auto">
            <a:xfrm>
              <a:off x="4842244" y="2758"/>
              <a:ext cx="722173" cy="476"/>
            </a:xfrm>
            <a:custGeom>
              <a:avLst/>
              <a:gdLst>
                <a:gd name="T0" fmla="*/ 0 w 265"/>
                <a:gd name="T1" fmla="*/ 2147483647 h 263"/>
                <a:gd name="T2" fmla="*/ 2147483647 w 265"/>
                <a:gd name="T3" fmla="*/ 2147483647 h 263"/>
                <a:gd name="T4" fmla="*/ 2147483647 w 265"/>
                <a:gd name="T5" fmla="*/ 0 h 263"/>
                <a:gd name="T6" fmla="*/ 2147483647 w 265"/>
                <a:gd name="T7" fmla="*/ 2147483647 h 263"/>
                <a:gd name="T8" fmla="*/ 2147483647 w 265"/>
                <a:gd name="T9" fmla="*/ 2147483647 h 263"/>
                <a:gd name="T10" fmla="*/ 2147483647 w 265"/>
                <a:gd name="T11" fmla="*/ 2147483647 h 263"/>
                <a:gd name="T12" fmla="*/ 2147483647 w 265"/>
                <a:gd name="T13" fmla="*/ 2147483647 h 263"/>
                <a:gd name="T14" fmla="*/ 2147483647 w 265"/>
                <a:gd name="T15" fmla="*/ 2147483647 h 263"/>
                <a:gd name="T16" fmla="*/ 2147483647 w 265"/>
                <a:gd name="T17" fmla="*/ 2147483647 h 263"/>
                <a:gd name="T18" fmla="*/ 2147483647 w 265"/>
                <a:gd name="T19" fmla="*/ 2147483647 h 263"/>
                <a:gd name="T20" fmla="*/ 2147483647 w 265"/>
                <a:gd name="T21" fmla="*/ 2147483647 h 263"/>
                <a:gd name="T22" fmla="*/ 2147483647 w 265"/>
                <a:gd name="T23" fmla="*/ 2147483647 h 263"/>
                <a:gd name="T24" fmla="*/ 2147483647 w 265"/>
                <a:gd name="T25" fmla="*/ 2147483647 h 263"/>
                <a:gd name="T26" fmla="*/ 2147483647 w 265"/>
                <a:gd name="T27" fmla="*/ 2147483647 h 263"/>
                <a:gd name="T28" fmla="*/ 2147483647 w 265"/>
                <a:gd name="T29" fmla="*/ 2147483647 h 263"/>
                <a:gd name="T30" fmla="*/ 0 w 265"/>
                <a:gd name="T31" fmla="*/ 2147483647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5"/>
                <a:gd name="T49" fmla="*/ 0 h 263"/>
                <a:gd name="T50" fmla="*/ 265 w 26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5" h="263">
                  <a:moveTo>
                    <a:pt x="0" y="24"/>
                  </a:moveTo>
                  <a:lnTo>
                    <a:pt x="103" y="11"/>
                  </a:lnTo>
                  <a:lnTo>
                    <a:pt x="232" y="0"/>
                  </a:lnTo>
                  <a:lnTo>
                    <a:pt x="225" y="35"/>
                  </a:lnTo>
                  <a:lnTo>
                    <a:pt x="254" y="27"/>
                  </a:lnTo>
                  <a:lnTo>
                    <a:pt x="264" y="50"/>
                  </a:lnTo>
                  <a:lnTo>
                    <a:pt x="234" y="71"/>
                  </a:lnTo>
                  <a:lnTo>
                    <a:pt x="241" y="107"/>
                  </a:lnTo>
                  <a:lnTo>
                    <a:pt x="211" y="168"/>
                  </a:lnTo>
                  <a:lnTo>
                    <a:pt x="189" y="206"/>
                  </a:lnTo>
                  <a:lnTo>
                    <a:pt x="201" y="253"/>
                  </a:lnTo>
                  <a:lnTo>
                    <a:pt x="39" y="262"/>
                  </a:lnTo>
                  <a:lnTo>
                    <a:pt x="37" y="232"/>
                  </a:lnTo>
                  <a:lnTo>
                    <a:pt x="5" y="227"/>
                  </a:lnTo>
                  <a:lnTo>
                    <a:pt x="5" y="71"/>
                  </a:lnTo>
                  <a:lnTo>
                    <a:pt x="0" y="2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199" name="Freeform 28"/>
            <p:cNvSpPr>
              <a:spLocks/>
            </p:cNvSpPr>
            <p:nvPr/>
          </p:nvSpPr>
          <p:spPr bwMode="auto">
            <a:xfrm>
              <a:off x="4943124" y="3216"/>
              <a:ext cx="883902" cy="498"/>
            </a:xfrm>
            <a:custGeom>
              <a:avLst/>
              <a:gdLst>
                <a:gd name="T0" fmla="*/ 0 w 324"/>
                <a:gd name="T1" fmla="*/ 2147483647 h 275"/>
                <a:gd name="T2" fmla="*/ 2147483647 w 324"/>
                <a:gd name="T3" fmla="*/ 0 h 275"/>
                <a:gd name="T4" fmla="*/ 2147483647 w 324"/>
                <a:gd name="T5" fmla="*/ 2147483647 h 275"/>
                <a:gd name="T6" fmla="*/ 2147483647 w 324"/>
                <a:gd name="T7" fmla="*/ 2147483647 h 275"/>
                <a:gd name="T8" fmla="*/ 2147483647 w 324"/>
                <a:gd name="T9" fmla="*/ 2147483647 h 275"/>
                <a:gd name="T10" fmla="*/ 2147483647 w 324"/>
                <a:gd name="T11" fmla="*/ 2147483647 h 275"/>
                <a:gd name="T12" fmla="*/ 2147483647 w 324"/>
                <a:gd name="T13" fmla="*/ 2147483647 h 275"/>
                <a:gd name="T14" fmla="*/ 2147483647 w 324"/>
                <a:gd name="T15" fmla="*/ 2147483647 h 275"/>
                <a:gd name="T16" fmla="*/ 2147483647 w 324"/>
                <a:gd name="T17" fmla="*/ 2147483647 h 275"/>
                <a:gd name="T18" fmla="*/ 2147483647 w 324"/>
                <a:gd name="T19" fmla="*/ 2147483647 h 275"/>
                <a:gd name="T20" fmla="*/ 2147483647 w 324"/>
                <a:gd name="T21" fmla="*/ 2147483647 h 275"/>
                <a:gd name="T22" fmla="*/ 2147483647 w 324"/>
                <a:gd name="T23" fmla="*/ 2147483647 h 275"/>
                <a:gd name="T24" fmla="*/ 2147483647 w 324"/>
                <a:gd name="T25" fmla="*/ 2147483647 h 275"/>
                <a:gd name="T26" fmla="*/ 2147483647 w 324"/>
                <a:gd name="T27" fmla="*/ 2147483647 h 275"/>
                <a:gd name="T28" fmla="*/ 2147483647 w 324"/>
                <a:gd name="T29" fmla="*/ 2147483647 h 275"/>
                <a:gd name="T30" fmla="*/ 2147483647 w 324"/>
                <a:gd name="T31" fmla="*/ 2147483647 h 275"/>
                <a:gd name="T32" fmla="*/ 2147483647 w 324"/>
                <a:gd name="T33" fmla="*/ 2147483647 h 275"/>
                <a:gd name="T34" fmla="*/ 2147483647 w 324"/>
                <a:gd name="T35" fmla="*/ 2147483647 h 275"/>
                <a:gd name="T36" fmla="*/ 2147483647 w 324"/>
                <a:gd name="T37" fmla="*/ 2147483647 h 275"/>
                <a:gd name="T38" fmla="*/ 2147483647 w 324"/>
                <a:gd name="T39" fmla="*/ 2147483647 h 275"/>
                <a:gd name="T40" fmla="*/ 2147483647 w 324"/>
                <a:gd name="T41" fmla="*/ 2147483647 h 275"/>
                <a:gd name="T42" fmla="*/ 2147483647 w 324"/>
                <a:gd name="T43" fmla="*/ 2147483647 h 275"/>
                <a:gd name="T44" fmla="*/ 2147483647 w 324"/>
                <a:gd name="T45" fmla="*/ 2147483647 h 275"/>
                <a:gd name="T46" fmla="*/ 2147483647 w 324"/>
                <a:gd name="T47" fmla="*/ 2147483647 h 275"/>
                <a:gd name="T48" fmla="*/ 2147483647 w 324"/>
                <a:gd name="T49" fmla="*/ 2147483647 h 275"/>
                <a:gd name="T50" fmla="*/ 2147483647 w 324"/>
                <a:gd name="T51" fmla="*/ 2147483647 h 275"/>
                <a:gd name="T52" fmla="*/ 2147483647 w 324"/>
                <a:gd name="T53" fmla="*/ 2147483647 h 275"/>
                <a:gd name="T54" fmla="*/ 2147483647 w 324"/>
                <a:gd name="T55" fmla="*/ 2147483647 h 275"/>
                <a:gd name="T56" fmla="*/ 2147483647 w 324"/>
                <a:gd name="T57" fmla="*/ 2147483647 h 275"/>
                <a:gd name="T58" fmla="*/ 2147483647 w 324"/>
                <a:gd name="T59" fmla="*/ 2147483647 h 275"/>
                <a:gd name="T60" fmla="*/ 2147483647 w 324"/>
                <a:gd name="T61" fmla="*/ 2147483647 h 275"/>
                <a:gd name="T62" fmla="*/ 2147483647 w 324"/>
                <a:gd name="T63" fmla="*/ 2147483647 h 275"/>
                <a:gd name="T64" fmla="*/ 2147483647 w 324"/>
                <a:gd name="T65" fmla="*/ 2147483647 h 275"/>
                <a:gd name="T66" fmla="*/ 2147483647 w 324"/>
                <a:gd name="T67" fmla="*/ 2147483647 h 275"/>
                <a:gd name="T68" fmla="*/ 0 w 324"/>
                <a:gd name="T69" fmla="*/ 2147483647 h 2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4"/>
                <a:gd name="T106" fmla="*/ 0 h 275"/>
                <a:gd name="T107" fmla="*/ 324 w 324"/>
                <a:gd name="T108" fmla="*/ 275 h 2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4" h="275">
                  <a:moveTo>
                    <a:pt x="0" y="6"/>
                  </a:moveTo>
                  <a:lnTo>
                    <a:pt x="162" y="0"/>
                  </a:lnTo>
                  <a:lnTo>
                    <a:pt x="191" y="57"/>
                  </a:lnTo>
                  <a:lnTo>
                    <a:pt x="166" y="123"/>
                  </a:lnTo>
                  <a:lnTo>
                    <a:pt x="158" y="153"/>
                  </a:lnTo>
                  <a:lnTo>
                    <a:pt x="267" y="140"/>
                  </a:lnTo>
                  <a:lnTo>
                    <a:pt x="274" y="185"/>
                  </a:lnTo>
                  <a:lnTo>
                    <a:pt x="241" y="180"/>
                  </a:lnTo>
                  <a:lnTo>
                    <a:pt x="226" y="199"/>
                  </a:lnTo>
                  <a:lnTo>
                    <a:pt x="242" y="212"/>
                  </a:lnTo>
                  <a:lnTo>
                    <a:pt x="273" y="197"/>
                  </a:lnTo>
                  <a:lnTo>
                    <a:pt x="274" y="217"/>
                  </a:lnTo>
                  <a:lnTo>
                    <a:pt x="291" y="200"/>
                  </a:lnTo>
                  <a:lnTo>
                    <a:pt x="302" y="200"/>
                  </a:lnTo>
                  <a:lnTo>
                    <a:pt x="288" y="236"/>
                  </a:lnTo>
                  <a:lnTo>
                    <a:pt x="316" y="243"/>
                  </a:lnTo>
                  <a:lnTo>
                    <a:pt x="323" y="263"/>
                  </a:lnTo>
                  <a:lnTo>
                    <a:pt x="311" y="269"/>
                  </a:lnTo>
                  <a:lnTo>
                    <a:pt x="294" y="257"/>
                  </a:lnTo>
                  <a:lnTo>
                    <a:pt x="264" y="247"/>
                  </a:lnTo>
                  <a:lnTo>
                    <a:pt x="271" y="271"/>
                  </a:lnTo>
                  <a:lnTo>
                    <a:pt x="255" y="274"/>
                  </a:lnTo>
                  <a:lnTo>
                    <a:pt x="242" y="252"/>
                  </a:lnTo>
                  <a:lnTo>
                    <a:pt x="234" y="266"/>
                  </a:lnTo>
                  <a:lnTo>
                    <a:pt x="187" y="266"/>
                  </a:lnTo>
                  <a:lnTo>
                    <a:pt x="187" y="252"/>
                  </a:lnTo>
                  <a:lnTo>
                    <a:pt x="169" y="236"/>
                  </a:lnTo>
                  <a:lnTo>
                    <a:pt x="133" y="235"/>
                  </a:lnTo>
                  <a:lnTo>
                    <a:pt x="164" y="252"/>
                  </a:lnTo>
                  <a:lnTo>
                    <a:pt x="122" y="262"/>
                  </a:lnTo>
                  <a:lnTo>
                    <a:pt x="56" y="249"/>
                  </a:lnTo>
                  <a:lnTo>
                    <a:pt x="31" y="252"/>
                  </a:lnTo>
                  <a:lnTo>
                    <a:pt x="40" y="160"/>
                  </a:lnTo>
                  <a:lnTo>
                    <a:pt x="1" y="88"/>
                  </a:lnTo>
                  <a:lnTo>
                    <a:pt x="0" y="6"/>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0" name="Freeform 29"/>
            <p:cNvSpPr>
              <a:spLocks/>
            </p:cNvSpPr>
            <p:nvPr/>
          </p:nvSpPr>
          <p:spPr bwMode="auto">
            <a:xfrm>
              <a:off x="4341046" y="1118"/>
              <a:ext cx="987984" cy="778"/>
            </a:xfrm>
            <a:custGeom>
              <a:avLst/>
              <a:gdLst>
                <a:gd name="T0" fmla="*/ 0 w 362"/>
                <a:gd name="T1" fmla="*/ 2147483647 h 429"/>
                <a:gd name="T2" fmla="*/ 2147483647 w 362"/>
                <a:gd name="T3" fmla="*/ 2147483647 h 429"/>
                <a:gd name="T4" fmla="*/ 2147483647 w 362"/>
                <a:gd name="T5" fmla="*/ 0 h 429"/>
                <a:gd name="T6" fmla="*/ 2147483647 w 362"/>
                <a:gd name="T7" fmla="*/ 2147483647 h 429"/>
                <a:gd name="T8" fmla="*/ 2147483647 w 362"/>
                <a:gd name="T9" fmla="*/ 2147483647 h 429"/>
                <a:gd name="T10" fmla="*/ 2147483647 w 362"/>
                <a:gd name="T11" fmla="*/ 2147483647 h 429"/>
                <a:gd name="T12" fmla="*/ 2147483647 w 362"/>
                <a:gd name="T13" fmla="*/ 2147483647 h 429"/>
                <a:gd name="T14" fmla="*/ 2147483647 w 362"/>
                <a:gd name="T15" fmla="*/ 2147483647 h 429"/>
                <a:gd name="T16" fmla="*/ 2147483647 w 362"/>
                <a:gd name="T17" fmla="*/ 2147483647 h 429"/>
                <a:gd name="T18" fmla="*/ 2147483647 w 362"/>
                <a:gd name="T19" fmla="*/ 2147483647 h 429"/>
                <a:gd name="T20" fmla="*/ 2147483647 w 362"/>
                <a:gd name="T21" fmla="*/ 2147483647 h 429"/>
                <a:gd name="T22" fmla="*/ 2147483647 w 362"/>
                <a:gd name="T23" fmla="*/ 2147483647 h 429"/>
                <a:gd name="T24" fmla="*/ 2147483647 w 362"/>
                <a:gd name="T25" fmla="*/ 2147483647 h 429"/>
                <a:gd name="T26" fmla="*/ 2147483647 w 362"/>
                <a:gd name="T27" fmla="*/ 2147483647 h 429"/>
                <a:gd name="T28" fmla="*/ 2147483647 w 362"/>
                <a:gd name="T29" fmla="*/ 2147483647 h 429"/>
                <a:gd name="T30" fmla="*/ 2147483647 w 362"/>
                <a:gd name="T31" fmla="*/ 2147483647 h 429"/>
                <a:gd name="T32" fmla="*/ 2147483647 w 362"/>
                <a:gd name="T33" fmla="*/ 2147483647 h 429"/>
                <a:gd name="T34" fmla="*/ 2147483647 w 362"/>
                <a:gd name="T35" fmla="*/ 2147483647 h 429"/>
                <a:gd name="T36" fmla="*/ 2147483647 w 362"/>
                <a:gd name="T37" fmla="*/ 2147483647 h 429"/>
                <a:gd name="T38" fmla="*/ 2147483647 w 362"/>
                <a:gd name="T39" fmla="*/ 2147483647 h 429"/>
                <a:gd name="T40" fmla="*/ 2147483647 w 362"/>
                <a:gd name="T41" fmla="*/ 2147483647 h 429"/>
                <a:gd name="T42" fmla="*/ 2147483647 w 362"/>
                <a:gd name="T43" fmla="*/ 2147483647 h 429"/>
                <a:gd name="T44" fmla="*/ 2147483647 w 362"/>
                <a:gd name="T45" fmla="*/ 2147483647 h 429"/>
                <a:gd name="T46" fmla="*/ 2147483647 w 362"/>
                <a:gd name="T47" fmla="*/ 2147483647 h 429"/>
                <a:gd name="T48" fmla="*/ 2147483647 w 362"/>
                <a:gd name="T49" fmla="*/ 2147483647 h 429"/>
                <a:gd name="T50" fmla="*/ 2147483647 w 362"/>
                <a:gd name="T51" fmla="*/ 2147483647 h 429"/>
                <a:gd name="T52" fmla="*/ 2147483647 w 362"/>
                <a:gd name="T53" fmla="*/ 2147483647 h 429"/>
                <a:gd name="T54" fmla="*/ 2147483647 w 362"/>
                <a:gd name="T55" fmla="*/ 2147483647 h 429"/>
                <a:gd name="T56" fmla="*/ 2147483647 w 362"/>
                <a:gd name="T57" fmla="*/ 2147483647 h 429"/>
                <a:gd name="T58" fmla="*/ 2147483647 w 362"/>
                <a:gd name="T59" fmla="*/ 2147483647 h 429"/>
                <a:gd name="T60" fmla="*/ 0 w 362"/>
                <a:gd name="T61" fmla="*/ 2147483647 h 42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2"/>
                <a:gd name="T94" fmla="*/ 0 h 429"/>
                <a:gd name="T95" fmla="*/ 362 w 362"/>
                <a:gd name="T96" fmla="*/ 429 h 42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2" h="429">
                  <a:moveTo>
                    <a:pt x="0" y="34"/>
                  </a:moveTo>
                  <a:lnTo>
                    <a:pt x="95" y="34"/>
                  </a:lnTo>
                  <a:lnTo>
                    <a:pt x="94" y="0"/>
                  </a:lnTo>
                  <a:lnTo>
                    <a:pt x="115" y="9"/>
                  </a:lnTo>
                  <a:lnTo>
                    <a:pt x="118" y="35"/>
                  </a:lnTo>
                  <a:lnTo>
                    <a:pt x="164" y="63"/>
                  </a:lnTo>
                  <a:lnTo>
                    <a:pt x="177" y="51"/>
                  </a:lnTo>
                  <a:lnTo>
                    <a:pt x="204" y="51"/>
                  </a:lnTo>
                  <a:lnTo>
                    <a:pt x="225" y="76"/>
                  </a:lnTo>
                  <a:lnTo>
                    <a:pt x="238" y="67"/>
                  </a:lnTo>
                  <a:lnTo>
                    <a:pt x="278" y="77"/>
                  </a:lnTo>
                  <a:lnTo>
                    <a:pt x="292" y="58"/>
                  </a:lnTo>
                  <a:lnTo>
                    <a:pt x="317" y="73"/>
                  </a:lnTo>
                  <a:lnTo>
                    <a:pt x="361" y="71"/>
                  </a:lnTo>
                  <a:lnTo>
                    <a:pt x="289" y="124"/>
                  </a:lnTo>
                  <a:lnTo>
                    <a:pt x="253" y="171"/>
                  </a:lnTo>
                  <a:lnTo>
                    <a:pt x="260" y="237"/>
                  </a:lnTo>
                  <a:lnTo>
                    <a:pt x="235" y="266"/>
                  </a:lnTo>
                  <a:lnTo>
                    <a:pt x="245" y="286"/>
                  </a:lnTo>
                  <a:lnTo>
                    <a:pt x="245" y="335"/>
                  </a:lnTo>
                  <a:lnTo>
                    <a:pt x="270" y="335"/>
                  </a:lnTo>
                  <a:lnTo>
                    <a:pt x="307" y="372"/>
                  </a:lnTo>
                  <a:lnTo>
                    <a:pt x="322" y="416"/>
                  </a:lnTo>
                  <a:lnTo>
                    <a:pt x="66" y="428"/>
                  </a:lnTo>
                  <a:lnTo>
                    <a:pt x="66" y="310"/>
                  </a:lnTo>
                  <a:lnTo>
                    <a:pt x="44" y="284"/>
                  </a:lnTo>
                  <a:lnTo>
                    <a:pt x="52" y="253"/>
                  </a:lnTo>
                  <a:lnTo>
                    <a:pt x="60" y="235"/>
                  </a:lnTo>
                  <a:lnTo>
                    <a:pt x="44" y="153"/>
                  </a:lnTo>
                  <a:lnTo>
                    <a:pt x="22" y="99"/>
                  </a:lnTo>
                  <a:lnTo>
                    <a:pt x="0" y="3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1" name="Freeform 30"/>
            <p:cNvSpPr>
              <a:spLocks/>
            </p:cNvSpPr>
            <p:nvPr/>
          </p:nvSpPr>
          <p:spPr bwMode="auto">
            <a:xfrm>
              <a:off x="4975150" y="1385"/>
              <a:ext cx="750996" cy="613"/>
            </a:xfrm>
            <a:custGeom>
              <a:avLst/>
              <a:gdLst>
                <a:gd name="T0" fmla="*/ 2147483647 w 275"/>
                <a:gd name="T1" fmla="*/ 2147483647 h 339"/>
                <a:gd name="T2" fmla="*/ 2147483647 w 275"/>
                <a:gd name="T3" fmla="*/ 2147483647 h 339"/>
                <a:gd name="T4" fmla="*/ 2147483647 w 275"/>
                <a:gd name="T5" fmla="*/ 2147483647 h 339"/>
                <a:gd name="T6" fmla="*/ 2147483647 w 275"/>
                <a:gd name="T7" fmla="*/ 0 h 339"/>
                <a:gd name="T8" fmla="*/ 2147483647 w 275"/>
                <a:gd name="T9" fmla="*/ 2147483647 h 339"/>
                <a:gd name="T10" fmla="*/ 2147483647 w 275"/>
                <a:gd name="T11" fmla="*/ 2147483647 h 339"/>
                <a:gd name="T12" fmla="*/ 2147483647 w 275"/>
                <a:gd name="T13" fmla="*/ 2147483647 h 339"/>
                <a:gd name="T14" fmla="*/ 2147483647 w 275"/>
                <a:gd name="T15" fmla="*/ 2147483647 h 339"/>
                <a:gd name="T16" fmla="*/ 2147483647 w 275"/>
                <a:gd name="T17" fmla="*/ 2147483647 h 339"/>
                <a:gd name="T18" fmla="*/ 2147483647 w 275"/>
                <a:gd name="T19" fmla="*/ 2147483647 h 339"/>
                <a:gd name="T20" fmla="*/ 2147483647 w 275"/>
                <a:gd name="T21" fmla="*/ 2147483647 h 339"/>
                <a:gd name="T22" fmla="*/ 2147483647 w 275"/>
                <a:gd name="T23" fmla="*/ 2147483647 h 339"/>
                <a:gd name="T24" fmla="*/ 2147483647 w 275"/>
                <a:gd name="T25" fmla="*/ 2147483647 h 339"/>
                <a:gd name="T26" fmla="*/ 2147483647 w 275"/>
                <a:gd name="T27" fmla="*/ 2147483647 h 339"/>
                <a:gd name="T28" fmla="*/ 2147483647 w 275"/>
                <a:gd name="T29" fmla="*/ 2147483647 h 339"/>
                <a:gd name="T30" fmla="*/ 2147483647 w 275"/>
                <a:gd name="T31" fmla="*/ 2147483647 h 339"/>
                <a:gd name="T32" fmla="*/ 2147483647 w 275"/>
                <a:gd name="T33" fmla="*/ 2147483647 h 339"/>
                <a:gd name="T34" fmla="*/ 2147483647 w 275"/>
                <a:gd name="T35" fmla="*/ 2147483647 h 339"/>
                <a:gd name="T36" fmla="*/ 2147483647 w 275"/>
                <a:gd name="T37" fmla="*/ 2147483647 h 339"/>
                <a:gd name="T38" fmla="*/ 2147483647 w 275"/>
                <a:gd name="T39" fmla="*/ 2147483647 h 339"/>
                <a:gd name="T40" fmla="*/ 2147483647 w 275"/>
                <a:gd name="T41" fmla="*/ 2147483647 h 339"/>
                <a:gd name="T42" fmla="*/ 2147483647 w 275"/>
                <a:gd name="T43" fmla="*/ 2147483647 h 339"/>
                <a:gd name="T44" fmla="*/ 2147483647 w 275"/>
                <a:gd name="T45" fmla="*/ 2147483647 h 339"/>
                <a:gd name="T46" fmla="*/ 2147483647 w 275"/>
                <a:gd name="T47" fmla="*/ 2147483647 h 339"/>
                <a:gd name="T48" fmla="*/ 2147483647 w 275"/>
                <a:gd name="T49" fmla="*/ 2147483647 h 339"/>
                <a:gd name="T50" fmla="*/ 2147483647 w 275"/>
                <a:gd name="T51" fmla="*/ 2147483647 h 339"/>
                <a:gd name="T52" fmla="*/ 2147483647 w 275"/>
                <a:gd name="T53" fmla="*/ 2147483647 h 339"/>
                <a:gd name="T54" fmla="*/ 2147483647 w 275"/>
                <a:gd name="T55" fmla="*/ 2147483647 h 339"/>
                <a:gd name="T56" fmla="*/ 2147483647 w 275"/>
                <a:gd name="T57" fmla="*/ 2147483647 h 339"/>
                <a:gd name="T58" fmla="*/ 2147483647 w 275"/>
                <a:gd name="T59" fmla="*/ 2147483647 h 339"/>
                <a:gd name="T60" fmla="*/ 2147483647 w 275"/>
                <a:gd name="T61" fmla="*/ 2147483647 h 339"/>
                <a:gd name="T62" fmla="*/ 2147483647 w 275"/>
                <a:gd name="T63" fmla="*/ 2147483647 h 339"/>
                <a:gd name="T64" fmla="*/ 2147483647 w 275"/>
                <a:gd name="T65" fmla="*/ 2147483647 h 339"/>
                <a:gd name="T66" fmla="*/ 0 w 275"/>
                <a:gd name="T67" fmla="*/ 2147483647 h 339"/>
                <a:gd name="T68" fmla="*/ 2147483647 w 275"/>
                <a:gd name="T69" fmla="*/ 2147483647 h 339"/>
                <a:gd name="T70" fmla="*/ 2147483647 w 275"/>
                <a:gd name="T71" fmla="*/ 2147483647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5"/>
                <a:gd name="T109" fmla="*/ 0 h 339"/>
                <a:gd name="T110" fmla="*/ 275 w 275"/>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5" h="339">
                  <a:moveTo>
                    <a:pt x="20" y="23"/>
                  </a:moveTo>
                  <a:lnTo>
                    <a:pt x="40" y="20"/>
                  </a:lnTo>
                  <a:lnTo>
                    <a:pt x="59" y="20"/>
                  </a:lnTo>
                  <a:lnTo>
                    <a:pt x="71" y="0"/>
                  </a:lnTo>
                  <a:lnTo>
                    <a:pt x="80" y="25"/>
                  </a:lnTo>
                  <a:lnTo>
                    <a:pt x="109" y="25"/>
                  </a:lnTo>
                  <a:lnTo>
                    <a:pt x="126" y="49"/>
                  </a:lnTo>
                  <a:lnTo>
                    <a:pt x="156" y="42"/>
                  </a:lnTo>
                  <a:lnTo>
                    <a:pt x="176" y="57"/>
                  </a:lnTo>
                  <a:lnTo>
                    <a:pt x="215" y="67"/>
                  </a:lnTo>
                  <a:lnTo>
                    <a:pt x="221" y="85"/>
                  </a:lnTo>
                  <a:lnTo>
                    <a:pt x="241" y="86"/>
                  </a:lnTo>
                  <a:lnTo>
                    <a:pt x="235" y="104"/>
                  </a:lnTo>
                  <a:lnTo>
                    <a:pt x="242" y="123"/>
                  </a:lnTo>
                  <a:lnTo>
                    <a:pt x="230" y="148"/>
                  </a:lnTo>
                  <a:lnTo>
                    <a:pt x="239" y="153"/>
                  </a:lnTo>
                  <a:lnTo>
                    <a:pt x="260" y="127"/>
                  </a:lnTo>
                  <a:lnTo>
                    <a:pt x="259" y="117"/>
                  </a:lnTo>
                  <a:lnTo>
                    <a:pt x="268" y="113"/>
                  </a:lnTo>
                  <a:lnTo>
                    <a:pt x="274" y="127"/>
                  </a:lnTo>
                  <a:lnTo>
                    <a:pt x="257" y="146"/>
                  </a:lnTo>
                  <a:lnTo>
                    <a:pt x="250" y="188"/>
                  </a:lnTo>
                  <a:lnTo>
                    <a:pt x="250" y="260"/>
                  </a:lnTo>
                  <a:lnTo>
                    <a:pt x="260" y="272"/>
                  </a:lnTo>
                  <a:lnTo>
                    <a:pt x="256" y="317"/>
                  </a:lnTo>
                  <a:lnTo>
                    <a:pt x="126" y="338"/>
                  </a:lnTo>
                  <a:lnTo>
                    <a:pt x="94" y="317"/>
                  </a:lnTo>
                  <a:lnTo>
                    <a:pt x="101" y="291"/>
                  </a:lnTo>
                  <a:lnTo>
                    <a:pt x="84" y="262"/>
                  </a:lnTo>
                  <a:lnTo>
                    <a:pt x="71" y="225"/>
                  </a:lnTo>
                  <a:lnTo>
                    <a:pt x="34" y="189"/>
                  </a:lnTo>
                  <a:lnTo>
                    <a:pt x="12" y="189"/>
                  </a:lnTo>
                  <a:lnTo>
                    <a:pt x="12" y="139"/>
                  </a:lnTo>
                  <a:lnTo>
                    <a:pt x="0" y="120"/>
                  </a:lnTo>
                  <a:lnTo>
                    <a:pt x="25" y="90"/>
                  </a:lnTo>
                  <a:lnTo>
                    <a:pt x="20" y="2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2" name="Freeform 31"/>
            <p:cNvSpPr>
              <a:spLocks/>
            </p:cNvSpPr>
            <p:nvPr/>
          </p:nvSpPr>
          <p:spPr bwMode="auto">
            <a:xfrm>
              <a:off x="4504376" y="1873"/>
              <a:ext cx="869490" cy="398"/>
            </a:xfrm>
            <a:custGeom>
              <a:avLst/>
              <a:gdLst>
                <a:gd name="T0" fmla="*/ 2147483647 w 319"/>
                <a:gd name="T1" fmla="*/ 2147483647 h 219"/>
                <a:gd name="T2" fmla="*/ 0 w 319"/>
                <a:gd name="T3" fmla="*/ 2147483647 h 219"/>
                <a:gd name="T4" fmla="*/ 2147483647 w 319"/>
                <a:gd name="T5" fmla="*/ 2147483647 h 219"/>
                <a:gd name="T6" fmla="*/ 2147483647 w 319"/>
                <a:gd name="T7" fmla="*/ 2147483647 h 219"/>
                <a:gd name="T8" fmla="*/ 2147483647 w 319"/>
                <a:gd name="T9" fmla="*/ 2147483647 h 219"/>
                <a:gd name="T10" fmla="*/ 2147483647 w 319"/>
                <a:gd name="T11" fmla="*/ 2147483647 h 219"/>
                <a:gd name="T12" fmla="*/ 2147483647 w 319"/>
                <a:gd name="T13" fmla="*/ 2147483647 h 219"/>
                <a:gd name="T14" fmla="*/ 2147483647 w 319"/>
                <a:gd name="T15" fmla="*/ 2147483647 h 219"/>
                <a:gd name="T16" fmla="*/ 2147483647 w 319"/>
                <a:gd name="T17" fmla="*/ 2147483647 h 219"/>
                <a:gd name="T18" fmla="*/ 2147483647 w 319"/>
                <a:gd name="T19" fmla="*/ 2147483647 h 219"/>
                <a:gd name="T20" fmla="*/ 2147483647 w 319"/>
                <a:gd name="T21" fmla="*/ 2147483647 h 219"/>
                <a:gd name="T22" fmla="*/ 2147483647 w 319"/>
                <a:gd name="T23" fmla="*/ 2147483647 h 219"/>
                <a:gd name="T24" fmla="*/ 2147483647 w 319"/>
                <a:gd name="T25" fmla="*/ 2147483647 h 219"/>
                <a:gd name="T26" fmla="*/ 2147483647 w 319"/>
                <a:gd name="T27" fmla="*/ 2147483647 h 219"/>
                <a:gd name="T28" fmla="*/ 2147483647 w 319"/>
                <a:gd name="T29" fmla="*/ 0 h 219"/>
                <a:gd name="T30" fmla="*/ 2147483647 w 319"/>
                <a:gd name="T31" fmla="*/ 2147483647 h 219"/>
                <a:gd name="T32" fmla="*/ 2147483647 w 319"/>
                <a:gd name="T33" fmla="*/ 2147483647 h 219"/>
                <a:gd name="T34" fmla="*/ 2147483647 w 319"/>
                <a:gd name="T35" fmla="*/ 2147483647 h 2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9"/>
                <a:gd name="T55" fmla="*/ 0 h 219"/>
                <a:gd name="T56" fmla="*/ 319 w 319"/>
                <a:gd name="T57" fmla="*/ 219 h 2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9" h="219">
                  <a:moveTo>
                    <a:pt x="5" y="12"/>
                  </a:moveTo>
                  <a:lnTo>
                    <a:pt x="0" y="49"/>
                  </a:lnTo>
                  <a:lnTo>
                    <a:pt x="7" y="90"/>
                  </a:lnTo>
                  <a:lnTo>
                    <a:pt x="36" y="174"/>
                  </a:lnTo>
                  <a:lnTo>
                    <a:pt x="53" y="218"/>
                  </a:lnTo>
                  <a:lnTo>
                    <a:pt x="240" y="207"/>
                  </a:lnTo>
                  <a:lnTo>
                    <a:pt x="271" y="218"/>
                  </a:lnTo>
                  <a:lnTo>
                    <a:pt x="289" y="175"/>
                  </a:lnTo>
                  <a:lnTo>
                    <a:pt x="283" y="146"/>
                  </a:lnTo>
                  <a:lnTo>
                    <a:pt x="314" y="139"/>
                  </a:lnTo>
                  <a:lnTo>
                    <a:pt x="318" y="90"/>
                  </a:lnTo>
                  <a:lnTo>
                    <a:pt x="299" y="70"/>
                  </a:lnTo>
                  <a:lnTo>
                    <a:pt x="266" y="49"/>
                  </a:lnTo>
                  <a:lnTo>
                    <a:pt x="274" y="21"/>
                  </a:lnTo>
                  <a:lnTo>
                    <a:pt x="260" y="0"/>
                  </a:lnTo>
                  <a:lnTo>
                    <a:pt x="190" y="3"/>
                  </a:lnTo>
                  <a:lnTo>
                    <a:pt x="119" y="7"/>
                  </a:lnTo>
                  <a:lnTo>
                    <a:pt x="5" y="1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3" name="Freeform 32"/>
            <p:cNvSpPr>
              <a:spLocks/>
            </p:cNvSpPr>
            <p:nvPr/>
          </p:nvSpPr>
          <p:spPr bwMode="auto">
            <a:xfrm>
              <a:off x="5268182" y="1306"/>
              <a:ext cx="803838" cy="243"/>
            </a:xfrm>
            <a:custGeom>
              <a:avLst/>
              <a:gdLst>
                <a:gd name="T0" fmla="*/ 0 w 295"/>
                <a:gd name="T1" fmla="*/ 2147483647 h 134"/>
                <a:gd name="T2" fmla="*/ 2147483647 w 295"/>
                <a:gd name="T3" fmla="*/ 0 h 134"/>
                <a:gd name="T4" fmla="*/ 2147483647 w 295"/>
                <a:gd name="T5" fmla="*/ 2147483647 h 134"/>
                <a:gd name="T6" fmla="*/ 2147483647 w 295"/>
                <a:gd name="T7" fmla="*/ 2147483647 h 134"/>
                <a:gd name="T8" fmla="*/ 2147483647 w 295"/>
                <a:gd name="T9" fmla="*/ 2147483647 h 134"/>
                <a:gd name="T10" fmla="*/ 2147483647 w 295"/>
                <a:gd name="T11" fmla="*/ 2147483647 h 134"/>
                <a:gd name="T12" fmla="*/ 2147483647 w 295"/>
                <a:gd name="T13" fmla="*/ 2147483647 h 134"/>
                <a:gd name="T14" fmla="*/ 2147483647 w 295"/>
                <a:gd name="T15" fmla="*/ 2147483647 h 134"/>
                <a:gd name="T16" fmla="*/ 2147483647 w 295"/>
                <a:gd name="T17" fmla="*/ 2147483647 h 134"/>
                <a:gd name="T18" fmla="*/ 2147483647 w 295"/>
                <a:gd name="T19" fmla="*/ 2147483647 h 134"/>
                <a:gd name="T20" fmla="*/ 2147483647 w 295"/>
                <a:gd name="T21" fmla="*/ 2147483647 h 134"/>
                <a:gd name="T22" fmla="*/ 2147483647 w 295"/>
                <a:gd name="T23" fmla="*/ 2147483647 h 134"/>
                <a:gd name="T24" fmla="*/ 2147483647 w 295"/>
                <a:gd name="T25" fmla="*/ 2147483647 h 134"/>
                <a:gd name="T26" fmla="*/ 2147483647 w 295"/>
                <a:gd name="T27" fmla="*/ 2147483647 h 134"/>
                <a:gd name="T28" fmla="*/ 2147483647 w 295"/>
                <a:gd name="T29" fmla="*/ 2147483647 h 134"/>
                <a:gd name="T30" fmla="*/ 2147483647 w 295"/>
                <a:gd name="T31" fmla="*/ 2147483647 h 134"/>
                <a:gd name="T32" fmla="*/ 2147483647 w 295"/>
                <a:gd name="T33" fmla="*/ 2147483647 h 134"/>
                <a:gd name="T34" fmla="*/ 2147483647 w 295"/>
                <a:gd name="T35" fmla="*/ 2147483647 h 134"/>
                <a:gd name="T36" fmla="*/ 2147483647 w 295"/>
                <a:gd name="T37" fmla="*/ 2147483647 h 134"/>
                <a:gd name="T38" fmla="*/ 2147483647 w 295"/>
                <a:gd name="T39" fmla="*/ 2147483647 h 134"/>
                <a:gd name="T40" fmla="*/ 2147483647 w 295"/>
                <a:gd name="T41" fmla="*/ 2147483647 h 134"/>
                <a:gd name="T42" fmla="*/ 2147483647 w 295"/>
                <a:gd name="T43" fmla="*/ 2147483647 h 134"/>
                <a:gd name="T44" fmla="*/ 2147483647 w 295"/>
                <a:gd name="T45" fmla="*/ 2147483647 h 134"/>
                <a:gd name="T46" fmla="*/ 2147483647 w 295"/>
                <a:gd name="T47" fmla="*/ 2147483647 h 134"/>
                <a:gd name="T48" fmla="*/ 0 w 295"/>
                <a:gd name="T49" fmla="*/ 2147483647 h 1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5"/>
                <a:gd name="T76" fmla="*/ 0 h 134"/>
                <a:gd name="T77" fmla="*/ 295 w 295"/>
                <a:gd name="T78" fmla="*/ 134 h 1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5" h="134">
                  <a:moveTo>
                    <a:pt x="0" y="73"/>
                  </a:moveTo>
                  <a:lnTo>
                    <a:pt x="66" y="0"/>
                  </a:lnTo>
                  <a:lnTo>
                    <a:pt x="54" y="30"/>
                  </a:lnTo>
                  <a:lnTo>
                    <a:pt x="63" y="39"/>
                  </a:lnTo>
                  <a:lnTo>
                    <a:pt x="84" y="26"/>
                  </a:lnTo>
                  <a:lnTo>
                    <a:pt x="129" y="46"/>
                  </a:lnTo>
                  <a:lnTo>
                    <a:pt x="149" y="30"/>
                  </a:lnTo>
                  <a:lnTo>
                    <a:pt x="209" y="21"/>
                  </a:lnTo>
                  <a:lnTo>
                    <a:pt x="221" y="40"/>
                  </a:lnTo>
                  <a:lnTo>
                    <a:pt x="245" y="36"/>
                  </a:lnTo>
                  <a:lnTo>
                    <a:pt x="291" y="55"/>
                  </a:lnTo>
                  <a:lnTo>
                    <a:pt x="294" y="70"/>
                  </a:lnTo>
                  <a:lnTo>
                    <a:pt x="243" y="82"/>
                  </a:lnTo>
                  <a:lnTo>
                    <a:pt x="228" y="73"/>
                  </a:lnTo>
                  <a:lnTo>
                    <a:pt x="203" y="76"/>
                  </a:lnTo>
                  <a:lnTo>
                    <a:pt x="174" y="95"/>
                  </a:lnTo>
                  <a:lnTo>
                    <a:pt x="161" y="96"/>
                  </a:lnTo>
                  <a:lnTo>
                    <a:pt x="150" y="82"/>
                  </a:lnTo>
                  <a:lnTo>
                    <a:pt x="133" y="132"/>
                  </a:lnTo>
                  <a:lnTo>
                    <a:pt x="114" y="133"/>
                  </a:lnTo>
                  <a:lnTo>
                    <a:pt x="106" y="113"/>
                  </a:lnTo>
                  <a:lnTo>
                    <a:pt x="67" y="104"/>
                  </a:lnTo>
                  <a:lnTo>
                    <a:pt x="48" y="90"/>
                  </a:lnTo>
                  <a:lnTo>
                    <a:pt x="16" y="95"/>
                  </a:lnTo>
                  <a:lnTo>
                    <a:pt x="0" y="7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4" name="Freeform 33"/>
            <p:cNvSpPr>
              <a:spLocks/>
            </p:cNvSpPr>
            <p:nvPr/>
          </p:nvSpPr>
          <p:spPr bwMode="auto">
            <a:xfrm>
              <a:off x="5823823" y="1488"/>
              <a:ext cx="576458" cy="548"/>
            </a:xfrm>
            <a:custGeom>
              <a:avLst/>
              <a:gdLst>
                <a:gd name="T0" fmla="*/ 2147483647 w 211"/>
                <a:gd name="T1" fmla="*/ 2147483647 h 302"/>
                <a:gd name="T2" fmla="*/ 2147483647 w 211"/>
                <a:gd name="T3" fmla="*/ 2147483647 h 302"/>
                <a:gd name="T4" fmla="*/ 2147483647 w 211"/>
                <a:gd name="T5" fmla="*/ 2147483647 h 302"/>
                <a:gd name="T6" fmla="*/ 2147483647 w 211"/>
                <a:gd name="T7" fmla="*/ 2147483647 h 302"/>
                <a:gd name="T8" fmla="*/ 2147483647 w 211"/>
                <a:gd name="T9" fmla="*/ 2147483647 h 302"/>
                <a:gd name="T10" fmla="*/ 2147483647 w 211"/>
                <a:gd name="T11" fmla="*/ 2147483647 h 302"/>
                <a:gd name="T12" fmla="*/ 0 w 211"/>
                <a:gd name="T13" fmla="*/ 2147483647 h 302"/>
                <a:gd name="T14" fmla="*/ 2147483647 w 211"/>
                <a:gd name="T15" fmla="*/ 2147483647 h 302"/>
                <a:gd name="T16" fmla="*/ 2147483647 w 211"/>
                <a:gd name="T17" fmla="*/ 2147483647 h 302"/>
                <a:gd name="T18" fmla="*/ 2147483647 w 211"/>
                <a:gd name="T19" fmla="*/ 2147483647 h 302"/>
                <a:gd name="T20" fmla="*/ 2147483647 w 211"/>
                <a:gd name="T21" fmla="*/ 2147483647 h 302"/>
                <a:gd name="T22" fmla="*/ 2147483647 w 211"/>
                <a:gd name="T23" fmla="*/ 2147483647 h 302"/>
                <a:gd name="T24" fmla="*/ 2147483647 w 211"/>
                <a:gd name="T25" fmla="*/ 2147483647 h 302"/>
                <a:gd name="T26" fmla="*/ 2147483647 w 211"/>
                <a:gd name="T27" fmla="*/ 2147483647 h 302"/>
                <a:gd name="T28" fmla="*/ 2147483647 w 211"/>
                <a:gd name="T29" fmla="*/ 2147483647 h 302"/>
                <a:gd name="T30" fmla="*/ 2147483647 w 211"/>
                <a:gd name="T31" fmla="*/ 2147483647 h 302"/>
                <a:gd name="T32" fmla="*/ 2147483647 w 211"/>
                <a:gd name="T33" fmla="*/ 2147483647 h 302"/>
                <a:gd name="T34" fmla="*/ 2147483647 w 211"/>
                <a:gd name="T35" fmla="*/ 2147483647 h 302"/>
                <a:gd name="T36" fmla="*/ 2147483647 w 211"/>
                <a:gd name="T37" fmla="*/ 2147483647 h 302"/>
                <a:gd name="T38" fmla="*/ 2147483647 w 211"/>
                <a:gd name="T39" fmla="*/ 2147483647 h 302"/>
                <a:gd name="T40" fmla="*/ 2147483647 w 211"/>
                <a:gd name="T41" fmla="*/ 2147483647 h 302"/>
                <a:gd name="T42" fmla="*/ 2147483647 w 211"/>
                <a:gd name="T43" fmla="*/ 2147483647 h 302"/>
                <a:gd name="T44" fmla="*/ 2147483647 w 211"/>
                <a:gd name="T45" fmla="*/ 2147483647 h 302"/>
                <a:gd name="T46" fmla="*/ 2147483647 w 211"/>
                <a:gd name="T47" fmla="*/ 2147483647 h 302"/>
                <a:gd name="T48" fmla="*/ 2147483647 w 211"/>
                <a:gd name="T49" fmla="*/ 2147483647 h 302"/>
                <a:gd name="T50" fmla="*/ 2147483647 w 211"/>
                <a:gd name="T51" fmla="*/ 2147483647 h 302"/>
                <a:gd name="T52" fmla="*/ 2147483647 w 211"/>
                <a:gd name="T53" fmla="*/ 2147483647 h 302"/>
                <a:gd name="T54" fmla="*/ 2147483647 w 211"/>
                <a:gd name="T55" fmla="*/ 2147483647 h 302"/>
                <a:gd name="T56" fmla="*/ 2147483647 w 211"/>
                <a:gd name="T57" fmla="*/ 2147483647 h 302"/>
                <a:gd name="T58" fmla="*/ 2147483647 w 211"/>
                <a:gd name="T59" fmla="*/ 2147483647 h 302"/>
                <a:gd name="T60" fmla="*/ 2147483647 w 211"/>
                <a:gd name="T61" fmla="*/ 2147483647 h 302"/>
                <a:gd name="T62" fmla="*/ 2147483647 w 211"/>
                <a:gd name="T63" fmla="*/ 2147483647 h 302"/>
                <a:gd name="T64" fmla="*/ 2147483647 w 211"/>
                <a:gd name="T65" fmla="*/ 2147483647 h 302"/>
                <a:gd name="T66" fmla="*/ 2147483647 w 211"/>
                <a:gd name="T67" fmla="*/ 2147483647 h 302"/>
                <a:gd name="T68" fmla="*/ 2147483647 w 211"/>
                <a:gd name="T69" fmla="*/ 2147483647 h 302"/>
                <a:gd name="T70" fmla="*/ 2147483647 w 211"/>
                <a:gd name="T71" fmla="*/ 2147483647 h 302"/>
                <a:gd name="T72" fmla="*/ 2147483647 w 211"/>
                <a:gd name="T73" fmla="*/ 2147483647 h 302"/>
                <a:gd name="T74" fmla="*/ 2147483647 w 211"/>
                <a:gd name="T75" fmla="*/ 2147483647 h 302"/>
                <a:gd name="T76" fmla="*/ 2147483647 w 211"/>
                <a:gd name="T77" fmla="*/ 2147483647 h 302"/>
                <a:gd name="T78" fmla="*/ 2147483647 w 211"/>
                <a:gd name="T79" fmla="*/ 2147483647 h 302"/>
                <a:gd name="T80" fmla="*/ 2147483647 w 211"/>
                <a:gd name="T81" fmla="*/ 2147483647 h 302"/>
                <a:gd name="T82" fmla="*/ 2147483647 w 211"/>
                <a:gd name="T83" fmla="*/ 0 h 302"/>
                <a:gd name="T84" fmla="*/ 2147483647 w 211"/>
                <a:gd name="T85" fmla="*/ 2147483647 h 3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1"/>
                <a:gd name="T130" fmla="*/ 0 h 302"/>
                <a:gd name="T131" fmla="*/ 211 w 211"/>
                <a:gd name="T132" fmla="*/ 302 h 3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1" h="302">
                  <a:moveTo>
                    <a:pt x="53" y="13"/>
                  </a:moveTo>
                  <a:lnTo>
                    <a:pt x="61" y="31"/>
                  </a:lnTo>
                  <a:lnTo>
                    <a:pt x="46" y="43"/>
                  </a:lnTo>
                  <a:lnTo>
                    <a:pt x="45" y="90"/>
                  </a:lnTo>
                  <a:lnTo>
                    <a:pt x="38" y="59"/>
                  </a:lnTo>
                  <a:lnTo>
                    <a:pt x="7" y="90"/>
                  </a:lnTo>
                  <a:lnTo>
                    <a:pt x="0" y="176"/>
                  </a:lnTo>
                  <a:lnTo>
                    <a:pt x="20" y="219"/>
                  </a:lnTo>
                  <a:lnTo>
                    <a:pt x="21" y="241"/>
                  </a:lnTo>
                  <a:lnTo>
                    <a:pt x="23" y="259"/>
                  </a:lnTo>
                  <a:lnTo>
                    <a:pt x="21" y="273"/>
                  </a:lnTo>
                  <a:lnTo>
                    <a:pt x="18" y="301"/>
                  </a:lnTo>
                  <a:lnTo>
                    <a:pt x="100" y="296"/>
                  </a:lnTo>
                  <a:lnTo>
                    <a:pt x="209" y="285"/>
                  </a:lnTo>
                  <a:lnTo>
                    <a:pt x="189" y="280"/>
                  </a:lnTo>
                  <a:lnTo>
                    <a:pt x="179" y="265"/>
                  </a:lnTo>
                  <a:lnTo>
                    <a:pt x="195" y="251"/>
                  </a:lnTo>
                  <a:lnTo>
                    <a:pt x="195" y="234"/>
                  </a:lnTo>
                  <a:lnTo>
                    <a:pt x="188" y="220"/>
                  </a:lnTo>
                  <a:lnTo>
                    <a:pt x="195" y="210"/>
                  </a:lnTo>
                  <a:lnTo>
                    <a:pt x="210" y="211"/>
                  </a:lnTo>
                  <a:lnTo>
                    <a:pt x="208" y="169"/>
                  </a:lnTo>
                  <a:lnTo>
                    <a:pt x="203" y="144"/>
                  </a:lnTo>
                  <a:lnTo>
                    <a:pt x="194" y="128"/>
                  </a:lnTo>
                  <a:lnTo>
                    <a:pt x="185" y="119"/>
                  </a:lnTo>
                  <a:lnTo>
                    <a:pt x="172" y="115"/>
                  </a:lnTo>
                  <a:lnTo>
                    <a:pt x="159" y="115"/>
                  </a:lnTo>
                  <a:lnTo>
                    <a:pt x="145" y="136"/>
                  </a:lnTo>
                  <a:lnTo>
                    <a:pt x="137" y="141"/>
                  </a:lnTo>
                  <a:lnTo>
                    <a:pt x="131" y="144"/>
                  </a:lnTo>
                  <a:lnTo>
                    <a:pt x="124" y="141"/>
                  </a:lnTo>
                  <a:lnTo>
                    <a:pt x="122" y="131"/>
                  </a:lnTo>
                  <a:lnTo>
                    <a:pt x="124" y="125"/>
                  </a:lnTo>
                  <a:lnTo>
                    <a:pt x="130" y="119"/>
                  </a:lnTo>
                  <a:lnTo>
                    <a:pt x="135" y="115"/>
                  </a:lnTo>
                  <a:lnTo>
                    <a:pt x="142" y="115"/>
                  </a:lnTo>
                  <a:lnTo>
                    <a:pt x="142" y="104"/>
                  </a:lnTo>
                  <a:lnTo>
                    <a:pt x="157" y="90"/>
                  </a:lnTo>
                  <a:lnTo>
                    <a:pt x="142" y="51"/>
                  </a:lnTo>
                  <a:lnTo>
                    <a:pt x="142" y="32"/>
                  </a:lnTo>
                  <a:lnTo>
                    <a:pt x="115" y="25"/>
                  </a:lnTo>
                  <a:lnTo>
                    <a:pt x="77" y="0"/>
                  </a:lnTo>
                  <a:lnTo>
                    <a:pt x="53" y="1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5" name="Freeform 34"/>
            <p:cNvSpPr>
              <a:spLocks/>
            </p:cNvSpPr>
            <p:nvPr/>
          </p:nvSpPr>
          <p:spPr bwMode="auto">
            <a:xfrm>
              <a:off x="5721342" y="2007"/>
              <a:ext cx="488388" cy="560"/>
            </a:xfrm>
            <a:custGeom>
              <a:avLst/>
              <a:gdLst>
                <a:gd name="T0" fmla="*/ 0 w 179"/>
                <a:gd name="T1" fmla="*/ 2147483647 h 309"/>
                <a:gd name="T2" fmla="*/ 2147483647 w 179"/>
                <a:gd name="T3" fmla="*/ 2147483647 h 309"/>
                <a:gd name="T4" fmla="*/ 2147483647 w 179"/>
                <a:gd name="T5" fmla="*/ 2147483647 h 309"/>
                <a:gd name="T6" fmla="*/ 2147483647 w 179"/>
                <a:gd name="T7" fmla="*/ 2147483647 h 309"/>
                <a:gd name="T8" fmla="*/ 2147483647 w 179"/>
                <a:gd name="T9" fmla="*/ 2147483647 h 309"/>
                <a:gd name="T10" fmla="*/ 2147483647 w 179"/>
                <a:gd name="T11" fmla="*/ 0 h 309"/>
                <a:gd name="T12" fmla="*/ 2147483647 w 179"/>
                <a:gd name="T13" fmla="*/ 2147483647 h 309"/>
                <a:gd name="T14" fmla="*/ 2147483647 w 179"/>
                <a:gd name="T15" fmla="*/ 2147483647 h 309"/>
                <a:gd name="T16" fmla="*/ 2147483647 w 179"/>
                <a:gd name="T17" fmla="*/ 2147483647 h 309"/>
                <a:gd name="T18" fmla="*/ 2147483647 w 179"/>
                <a:gd name="T19" fmla="*/ 2147483647 h 309"/>
                <a:gd name="T20" fmla="*/ 2147483647 w 179"/>
                <a:gd name="T21" fmla="*/ 2147483647 h 309"/>
                <a:gd name="T22" fmla="*/ 2147483647 w 179"/>
                <a:gd name="T23" fmla="*/ 2147483647 h 309"/>
                <a:gd name="T24" fmla="*/ 2147483647 w 179"/>
                <a:gd name="T25" fmla="*/ 2147483647 h 309"/>
                <a:gd name="T26" fmla="*/ 2147483647 w 179"/>
                <a:gd name="T27" fmla="*/ 2147483647 h 309"/>
                <a:gd name="T28" fmla="*/ 2147483647 w 179"/>
                <a:gd name="T29" fmla="*/ 2147483647 h 309"/>
                <a:gd name="T30" fmla="*/ 0 w 179"/>
                <a:gd name="T31" fmla="*/ 2147483647 h 3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9"/>
                <a:gd name="T49" fmla="*/ 0 h 309"/>
                <a:gd name="T50" fmla="*/ 179 w 179"/>
                <a:gd name="T51" fmla="*/ 309 h 30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9" h="309">
                  <a:moveTo>
                    <a:pt x="0" y="22"/>
                  </a:moveTo>
                  <a:lnTo>
                    <a:pt x="21" y="34"/>
                  </a:lnTo>
                  <a:lnTo>
                    <a:pt x="40" y="31"/>
                  </a:lnTo>
                  <a:lnTo>
                    <a:pt x="48" y="25"/>
                  </a:lnTo>
                  <a:lnTo>
                    <a:pt x="53" y="7"/>
                  </a:lnTo>
                  <a:lnTo>
                    <a:pt x="138" y="0"/>
                  </a:lnTo>
                  <a:lnTo>
                    <a:pt x="178" y="218"/>
                  </a:lnTo>
                  <a:lnTo>
                    <a:pt x="176" y="215"/>
                  </a:lnTo>
                  <a:lnTo>
                    <a:pt x="146" y="228"/>
                  </a:lnTo>
                  <a:lnTo>
                    <a:pt x="124" y="287"/>
                  </a:lnTo>
                  <a:lnTo>
                    <a:pt x="94" y="278"/>
                  </a:lnTo>
                  <a:lnTo>
                    <a:pt x="59" y="300"/>
                  </a:lnTo>
                  <a:lnTo>
                    <a:pt x="12" y="308"/>
                  </a:lnTo>
                  <a:lnTo>
                    <a:pt x="33" y="251"/>
                  </a:lnTo>
                  <a:lnTo>
                    <a:pt x="24" y="218"/>
                  </a:lnTo>
                  <a:lnTo>
                    <a:pt x="0" y="2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6" name="Freeform 35"/>
            <p:cNvSpPr>
              <a:spLocks/>
            </p:cNvSpPr>
            <p:nvPr/>
          </p:nvSpPr>
          <p:spPr bwMode="auto">
            <a:xfrm>
              <a:off x="6099242" y="1888"/>
              <a:ext cx="626097" cy="508"/>
            </a:xfrm>
            <a:custGeom>
              <a:avLst/>
              <a:gdLst>
                <a:gd name="T0" fmla="*/ 0 w 230"/>
                <a:gd name="T1" fmla="*/ 2147483647 h 280"/>
                <a:gd name="T2" fmla="*/ 2147483647 w 230"/>
                <a:gd name="T3" fmla="*/ 2147483647 h 280"/>
                <a:gd name="T4" fmla="*/ 2147483647 w 230"/>
                <a:gd name="T5" fmla="*/ 2147483647 h 280"/>
                <a:gd name="T6" fmla="*/ 2147483647 w 230"/>
                <a:gd name="T7" fmla="*/ 2147483647 h 280"/>
                <a:gd name="T8" fmla="*/ 2147483647 w 230"/>
                <a:gd name="T9" fmla="*/ 2147483647 h 280"/>
                <a:gd name="T10" fmla="*/ 2147483647 w 230"/>
                <a:gd name="T11" fmla="*/ 0 h 280"/>
                <a:gd name="T12" fmla="*/ 2147483647 w 230"/>
                <a:gd name="T13" fmla="*/ 2147483647 h 280"/>
                <a:gd name="T14" fmla="*/ 2147483647 w 230"/>
                <a:gd name="T15" fmla="*/ 2147483647 h 280"/>
                <a:gd name="T16" fmla="*/ 2147483647 w 230"/>
                <a:gd name="T17" fmla="*/ 2147483647 h 280"/>
                <a:gd name="T18" fmla="*/ 2147483647 w 230"/>
                <a:gd name="T19" fmla="*/ 2147483647 h 280"/>
                <a:gd name="T20" fmla="*/ 2147483647 w 230"/>
                <a:gd name="T21" fmla="*/ 2147483647 h 280"/>
                <a:gd name="T22" fmla="*/ 2147483647 w 230"/>
                <a:gd name="T23" fmla="*/ 2147483647 h 280"/>
                <a:gd name="T24" fmla="*/ 2147483647 w 230"/>
                <a:gd name="T25" fmla="*/ 2147483647 h 280"/>
                <a:gd name="T26" fmla="*/ 2147483647 w 230"/>
                <a:gd name="T27" fmla="*/ 2147483647 h 280"/>
                <a:gd name="T28" fmla="*/ 2147483647 w 230"/>
                <a:gd name="T29" fmla="*/ 2147483647 h 280"/>
                <a:gd name="T30" fmla="*/ 2147483647 w 230"/>
                <a:gd name="T31" fmla="*/ 2147483647 h 280"/>
                <a:gd name="T32" fmla="*/ 2147483647 w 230"/>
                <a:gd name="T33" fmla="*/ 2147483647 h 280"/>
                <a:gd name="T34" fmla="*/ 2147483647 w 230"/>
                <a:gd name="T35" fmla="*/ 2147483647 h 280"/>
                <a:gd name="T36" fmla="*/ 0 w 230"/>
                <a:gd name="T37" fmla="*/ 2147483647 h 2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280"/>
                <a:gd name="T59" fmla="*/ 230 w 230"/>
                <a:gd name="T60" fmla="*/ 280 h 2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280">
                  <a:moveTo>
                    <a:pt x="0" y="62"/>
                  </a:moveTo>
                  <a:lnTo>
                    <a:pt x="103" y="52"/>
                  </a:lnTo>
                  <a:lnTo>
                    <a:pt x="125" y="56"/>
                  </a:lnTo>
                  <a:lnTo>
                    <a:pt x="173" y="33"/>
                  </a:lnTo>
                  <a:lnTo>
                    <a:pt x="185" y="11"/>
                  </a:lnTo>
                  <a:lnTo>
                    <a:pt x="213" y="0"/>
                  </a:lnTo>
                  <a:lnTo>
                    <a:pt x="229" y="105"/>
                  </a:lnTo>
                  <a:lnTo>
                    <a:pt x="217" y="117"/>
                  </a:lnTo>
                  <a:lnTo>
                    <a:pt x="220" y="190"/>
                  </a:lnTo>
                  <a:lnTo>
                    <a:pt x="197" y="196"/>
                  </a:lnTo>
                  <a:lnTo>
                    <a:pt x="185" y="238"/>
                  </a:lnTo>
                  <a:lnTo>
                    <a:pt x="167" y="232"/>
                  </a:lnTo>
                  <a:lnTo>
                    <a:pt x="161" y="279"/>
                  </a:lnTo>
                  <a:lnTo>
                    <a:pt x="135" y="259"/>
                  </a:lnTo>
                  <a:lnTo>
                    <a:pt x="85" y="272"/>
                  </a:lnTo>
                  <a:lnTo>
                    <a:pt x="62" y="254"/>
                  </a:lnTo>
                  <a:lnTo>
                    <a:pt x="34" y="253"/>
                  </a:lnTo>
                  <a:lnTo>
                    <a:pt x="19" y="174"/>
                  </a:lnTo>
                  <a:lnTo>
                    <a:pt x="0" y="62"/>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7" name="Freeform 36"/>
            <p:cNvSpPr>
              <a:spLocks/>
            </p:cNvSpPr>
            <p:nvPr/>
          </p:nvSpPr>
          <p:spPr bwMode="auto">
            <a:xfrm>
              <a:off x="5548405" y="2348"/>
              <a:ext cx="1092067" cy="432"/>
            </a:xfrm>
            <a:custGeom>
              <a:avLst/>
              <a:gdLst>
                <a:gd name="T0" fmla="*/ 0 w 401"/>
                <a:gd name="T1" fmla="*/ 2147483647 h 238"/>
                <a:gd name="T2" fmla="*/ 2147483647 w 401"/>
                <a:gd name="T3" fmla="*/ 2147483647 h 238"/>
                <a:gd name="T4" fmla="*/ 2147483647 w 401"/>
                <a:gd name="T5" fmla="*/ 2147483647 h 238"/>
                <a:gd name="T6" fmla="*/ 2147483647 w 401"/>
                <a:gd name="T7" fmla="*/ 2147483647 h 238"/>
                <a:gd name="T8" fmla="*/ 2147483647 w 401"/>
                <a:gd name="T9" fmla="*/ 2147483647 h 238"/>
                <a:gd name="T10" fmla="*/ 2147483647 w 401"/>
                <a:gd name="T11" fmla="*/ 2147483647 h 238"/>
                <a:gd name="T12" fmla="*/ 2147483647 w 401"/>
                <a:gd name="T13" fmla="*/ 2147483647 h 238"/>
                <a:gd name="T14" fmla="*/ 2147483647 w 401"/>
                <a:gd name="T15" fmla="*/ 2147483647 h 238"/>
                <a:gd name="T16" fmla="*/ 2147483647 w 401"/>
                <a:gd name="T17" fmla="*/ 2147483647 h 238"/>
                <a:gd name="T18" fmla="*/ 2147483647 w 401"/>
                <a:gd name="T19" fmla="*/ 2147483647 h 238"/>
                <a:gd name="T20" fmla="*/ 2147483647 w 401"/>
                <a:gd name="T21" fmla="*/ 2147483647 h 238"/>
                <a:gd name="T22" fmla="*/ 2147483647 w 401"/>
                <a:gd name="T23" fmla="*/ 2147483647 h 238"/>
                <a:gd name="T24" fmla="*/ 2147483647 w 401"/>
                <a:gd name="T25" fmla="*/ 2147483647 h 238"/>
                <a:gd name="T26" fmla="*/ 2147483647 w 401"/>
                <a:gd name="T27" fmla="*/ 2147483647 h 238"/>
                <a:gd name="T28" fmla="*/ 2147483647 w 401"/>
                <a:gd name="T29" fmla="*/ 0 h 238"/>
                <a:gd name="T30" fmla="*/ 2147483647 w 401"/>
                <a:gd name="T31" fmla="*/ 2147483647 h 238"/>
                <a:gd name="T32" fmla="*/ 2147483647 w 401"/>
                <a:gd name="T33" fmla="*/ 2147483647 h 238"/>
                <a:gd name="T34" fmla="*/ 2147483647 w 401"/>
                <a:gd name="T35" fmla="*/ 2147483647 h 238"/>
                <a:gd name="T36" fmla="*/ 2147483647 w 401"/>
                <a:gd name="T37" fmla="*/ 2147483647 h 238"/>
                <a:gd name="T38" fmla="*/ 2147483647 w 401"/>
                <a:gd name="T39" fmla="*/ 2147483647 h 238"/>
                <a:gd name="T40" fmla="*/ 2147483647 w 401"/>
                <a:gd name="T41" fmla="*/ 2147483647 h 238"/>
                <a:gd name="T42" fmla="*/ 2147483647 w 401"/>
                <a:gd name="T43" fmla="*/ 2147483647 h 238"/>
                <a:gd name="T44" fmla="*/ 2147483647 w 401"/>
                <a:gd name="T45" fmla="*/ 2147483647 h 238"/>
                <a:gd name="T46" fmla="*/ 2147483647 w 401"/>
                <a:gd name="T47" fmla="*/ 2147483647 h 238"/>
                <a:gd name="T48" fmla="*/ 2147483647 w 401"/>
                <a:gd name="T49" fmla="*/ 2147483647 h 238"/>
                <a:gd name="T50" fmla="*/ 2147483647 w 401"/>
                <a:gd name="T51" fmla="*/ 2147483647 h 238"/>
                <a:gd name="T52" fmla="*/ 2147483647 w 401"/>
                <a:gd name="T53" fmla="*/ 2147483647 h 238"/>
                <a:gd name="T54" fmla="*/ 2147483647 w 401"/>
                <a:gd name="T55" fmla="*/ 2147483647 h 238"/>
                <a:gd name="T56" fmla="*/ 0 w 401"/>
                <a:gd name="T57" fmla="*/ 2147483647 h 2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1"/>
                <a:gd name="T88" fmla="*/ 0 h 238"/>
                <a:gd name="T89" fmla="*/ 401 w 401"/>
                <a:gd name="T90" fmla="*/ 238 h 2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1" h="238">
                  <a:moveTo>
                    <a:pt x="0" y="237"/>
                  </a:moveTo>
                  <a:lnTo>
                    <a:pt x="96" y="222"/>
                  </a:lnTo>
                  <a:lnTo>
                    <a:pt x="96" y="211"/>
                  </a:lnTo>
                  <a:lnTo>
                    <a:pt x="332" y="177"/>
                  </a:lnTo>
                  <a:lnTo>
                    <a:pt x="336" y="160"/>
                  </a:lnTo>
                  <a:lnTo>
                    <a:pt x="370" y="146"/>
                  </a:lnTo>
                  <a:lnTo>
                    <a:pt x="375" y="127"/>
                  </a:lnTo>
                  <a:lnTo>
                    <a:pt x="389" y="120"/>
                  </a:lnTo>
                  <a:lnTo>
                    <a:pt x="400" y="92"/>
                  </a:lnTo>
                  <a:lnTo>
                    <a:pt x="368" y="63"/>
                  </a:lnTo>
                  <a:lnTo>
                    <a:pt x="361" y="26"/>
                  </a:lnTo>
                  <a:lnTo>
                    <a:pt x="336" y="7"/>
                  </a:lnTo>
                  <a:lnTo>
                    <a:pt x="284" y="17"/>
                  </a:lnTo>
                  <a:lnTo>
                    <a:pt x="260" y="1"/>
                  </a:lnTo>
                  <a:lnTo>
                    <a:pt x="235" y="0"/>
                  </a:lnTo>
                  <a:lnTo>
                    <a:pt x="240" y="26"/>
                  </a:lnTo>
                  <a:lnTo>
                    <a:pt x="208" y="40"/>
                  </a:lnTo>
                  <a:lnTo>
                    <a:pt x="186" y="99"/>
                  </a:lnTo>
                  <a:lnTo>
                    <a:pt x="157" y="89"/>
                  </a:lnTo>
                  <a:lnTo>
                    <a:pt x="121" y="111"/>
                  </a:lnTo>
                  <a:lnTo>
                    <a:pt x="76" y="119"/>
                  </a:lnTo>
                  <a:lnTo>
                    <a:pt x="76" y="153"/>
                  </a:lnTo>
                  <a:lnTo>
                    <a:pt x="53" y="151"/>
                  </a:lnTo>
                  <a:lnTo>
                    <a:pt x="55" y="182"/>
                  </a:lnTo>
                  <a:lnTo>
                    <a:pt x="31" y="170"/>
                  </a:lnTo>
                  <a:lnTo>
                    <a:pt x="17" y="175"/>
                  </a:lnTo>
                  <a:lnTo>
                    <a:pt x="29" y="195"/>
                  </a:lnTo>
                  <a:lnTo>
                    <a:pt x="5" y="221"/>
                  </a:lnTo>
                  <a:lnTo>
                    <a:pt x="0" y="23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8" name="Freeform 37"/>
            <p:cNvSpPr>
              <a:spLocks/>
            </p:cNvSpPr>
            <p:nvPr/>
          </p:nvSpPr>
          <p:spPr bwMode="auto">
            <a:xfrm>
              <a:off x="5335436" y="2925"/>
              <a:ext cx="534825" cy="632"/>
            </a:xfrm>
            <a:custGeom>
              <a:avLst/>
              <a:gdLst>
                <a:gd name="T0" fmla="*/ 2147483647 w 196"/>
                <a:gd name="T1" fmla="*/ 2147483647 h 350"/>
                <a:gd name="T2" fmla="*/ 2147483647 w 196"/>
                <a:gd name="T3" fmla="*/ 2147483647 h 350"/>
                <a:gd name="T4" fmla="*/ 0 w 196"/>
                <a:gd name="T5" fmla="*/ 2147483647 h 350"/>
                <a:gd name="T6" fmla="*/ 2147483647 w 196"/>
                <a:gd name="T7" fmla="*/ 2147483647 h 350"/>
                <a:gd name="T8" fmla="*/ 2147483647 w 196"/>
                <a:gd name="T9" fmla="*/ 2147483647 h 350"/>
                <a:gd name="T10" fmla="*/ 2147483647 w 196"/>
                <a:gd name="T11" fmla="*/ 2147483647 h 350"/>
                <a:gd name="T12" fmla="*/ 2147483647 w 196"/>
                <a:gd name="T13" fmla="*/ 2147483647 h 350"/>
                <a:gd name="T14" fmla="*/ 2147483647 w 196"/>
                <a:gd name="T15" fmla="*/ 2147483647 h 350"/>
                <a:gd name="T16" fmla="*/ 2147483647 w 196"/>
                <a:gd name="T17" fmla="*/ 2147483647 h 350"/>
                <a:gd name="T18" fmla="*/ 2147483647 w 196"/>
                <a:gd name="T19" fmla="*/ 2147483647 h 350"/>
                <a:gd name="T20" fmla="*/ 2147483647 w 196"/>
                <a:gd name="T21" fmla="*/ 2147483647 h 350"/>
                <a:gd name="T22" fmla="*/ 2147483647 w 196"/>
                <a:gd name="T23" fmla="*/ 2147483647 h 350"/>
                <a:gd name="T24" fmla="*/ 2147483647 w 196"/>
                <a:gd name="T25" fmla="*/ 2147483647 h 350"/>
                <a:gd name="T26" fmla="*/ 2147483647 w 196"/>
                <a:gd name="T27" fmla="*/ 0 h 350"/>
                <a:gd name="T28" fmla="*/ 2147483647 w 196"/>
                <a:gd name="T29" fmla="*/ 2147483647 h 3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350"/>
                <a:gd name="T47" fmla="*/ 196 w 196"/>
                <a:gd name="T48" fmla="*/ 350 h 3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350">
                  <a:moveTo>
                    <a:pt x="55" y="11"/>
                  </a:moveTo>
                  <a:lnTo>
                    <a:pt x="25" y="71"/>
                  </a:lnTo>
                  <a:lnTo>
                    <a:pt x="0" y="109"/>
                  </a:lnTo>
                  <a:lnTo>
                    <a:pt x="8" y="155"/>
                  </a:lnTo>
                  <a:lnTo>
                    <a:pt x="39" y="218"/>
                  </a:lnTo>
                  <a:lnTo>
                    <a:pt x="15" y="281"/>
                  </a:lnTo>
                  <a:lnTo>
                    <a:pt x="5" y="315"/>
                  </a:lnTo>
                  <a:lnTo>
                    <a:pt x="120" y="301"/>
                  </a:lnTo>
                  <a:lnTo>
                    <a:pt x="125" y="344"/>
                  </a:lnTo>
                  <a:lnTo>
                    <a:pt x="147" y="349"/>
                  </a:lnTo>
                  <a:lnTo>
                    <a:pt x="153" y="327"/>
                  </a:lnTo>
                  <a:lnTo>
                    <a:pt x="195" y="320"/>
                  </a:lnTo>
                  <a:lnTo>
                    <a:pt x="186" y="250"/>
                  </a:lnTo>
                  <a:lnTo>
                    <a:pt x="184" y="0"/>
                  </a:lnTo>
                  <a:lnTo>
                    <a:pt x="55" y="1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09" name="Freeform 38"/>
            <p:cNvSpPr>
              <a:spLocks/>
            </p:cNvSpPr>
            <p:nvPr/>
          </p:nvSpPr>
          <p:spPr bwMode="auto">
            <a:xfrm>
              <a:off x="6220939" y="2852"/>
              <a:ext cx="807041" cy="586"/>
            </a:xfrm>
            <a:custGeom>
              <a:avLst/>
              <a:gdLst>
                <a:gd name="T0" fmla="*/ 0 w 296"/>
                <a:gd name="T1" fmla="*/ 2147483647 h 324"/>
                <a:gd name="T2" fmla="*/ 2147483647 w 296"/>
                <a:gd name="T3" fmla="*/ 2147483647 h 324"/>
                <a:gd name="T4" fmla="*/ 2147483647 w 296"/>
                <a:gd name="T5" fmla="*/ 2147483647 h 324"/>
                <a:gd name="T6" fmla="*/ 2147483647 w 296"/>
                <a:gd name="T7" fmla="*/ 0 h 324"/>
                <a:gd name="T8" fmla="*/ 2147483647 w 296"/>
                <a:gd name="T9" fmla="*/ 2147483647 h 324"/>
                <a:gd name="T10" fmla="*/ 2147483647 w 296"/>
                <a:gd name="T11" fmla="*/ 2147483647 h 324"/>
                <a:gd name="T12" fmla="*/ 2147483647 w 296"/>
                <a:gd name="T13" fmla="*/ 2147483647 h 324"/>
                <a:gd name="T14" fmla="*/ 2147483647 w 296"/>
                <a:gd name="T15" fmla="*/ 2147483647 h 324"/>
                <a:gd name="T16" fmla="*/ 2147483647 w 296"/>
                <a:gd name="T17" fmla="*/ 2147483647 h 324"/>
                <a:gd name="T18" fmla="*/ 2147483647 w 296"/>
                <a:gd name="T19" fmla="*/ 2147483647 h 324"/>
                <a:gd name="T20" fmla="*/ 2147483647 w 296"/>
                <a:gd name="T21" fmla="*/ 2147483647 h 324"/>
                <a:gd name="T22" fmla="*/ 2147483647 w 296"/>
                <a:gd name="T23" fmla="*/ 2147483647 h 324"/>
                <a:gd name="T24" fmla="*/ 2147483647 w 296"/>
                <a:gd name="T25" fmla="*/ 2147483647 h 324"/>
                <a:gd name="T26" fmla="*/ 2147483647 w 296"/>
                <a:gd name="T27" fmla="*/ 2147483647 h 324"/>
                <a:gd name="T28" fmla="*/ 2147483647 w 296"/>
                <a:gd name="T29" fmla="*/ 2147483647 h 324"/>
                <a:gd name="T30" fmla="*/ 2147483647 w 296"/>
                <a:gd name="T31" fmla="*/ 2147483647 h 324"/>
                <a:gd name="T32" fmla="*/ 2147483647 w 296"/>
                <a:gd name="T33" fmla="*/ 2147483647 h 324"/>
                <a:gd name="T34" fmla="*/ 2147483647 w 296"/>
                <a:gd name="T35" fmla="*/ 2147483647 h 324"/>
                <a:gd name="T36" fmla="*/ 0 w 296"/>
                <a:gd name="T37" fmla="*/ 2147483647 h 3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324"/>
                <a:gd name="T59" fmla="*/ 296 w 296"/>
                <a:gd name="T60" fmla="*/ 324 h 3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324">
                  <a:moveTo>
                    <a:pt x="0" y="20"/>
                  </a:moveTo>
                  <a:lnTo>
                    <a:pt x="2" y="20"/>
                  </a:lnTo>
                  <a:lnTo>
                    <a:pt x="71" y="6"/>
                  </a:lnTo>
                  <a:lnTo>
                    <a:pt x="133" y="0"/>
                  </a:lnTo>
                  <a:lnTo>
                    <a:pt x="124" y="16"/>
                  </a:lnTo>
                  <a:lnTo>
                    <a:pt x="143" y="16"/>
                  </a:lnTo>
                  <a:lnTo>
                    <a:pt x="247" y="117"/>
                  </a:lnTo>
                  <a:lnTo>
                    <a:pt x="289" y="181"/>
                  </a:lnTo>
                  <a:lnTo>
                    <a:pt x="295" y="224"/>
                  </a:lnTo>
                  <a:lnTo>
                    <a:pt x="281" y="235"/>
                  </a:lnTo>
                  <a:lnTo>
                    <a:pt x="289" y="279"/>
                  </a:lnTo>
                  <a:lnTo>
                    <a:pt x="260" y="281"/>
                  </a:lnTo>
                  <a:lnTo>
                    <a:pt x="260" y="318"/>
                  </a:lnTo>
                  <a:lnTo>
                    <a:pt x="236" y="299"/>
                  </a:lnTo>
                  <a:lnTo>
                    <a:pt x="84" y="323"/>
                  </a:lnTo>
                  <a:lnTo>
                    <a:pt x="50" y="253"/>
                  </a:lnTo>
                  <a:lnTo>
                    <a:pt x="75" y="205"/>
                  </a:lnTo>
                  <a:lnTo>
                    <a:pt x="42" y="182"/>
                  </a:lnTo>
                  <a:lnTo>
                    <a:pt x="0" y="2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0" name="Freeform 39"/>
            <p:cNvSpPr>
              <a:spLocks/>
            </p:cNvSpPr>
            <p:nvPr/>
          </p:nvSpPr>
          <p:spPr bwMode="auto">
            <a:xfrm>
              <a:off x="6554003" y="2783"/>
              <a:ext cx="739787" cy="411"/>
            </a:xfrm>
            <a:custGeom>
              <a:avLst/>
              <a:gdLst>
                <a:gd name="T0" fmla="*/ 2147483647 w 271"/>
                <a:gd name="T1" fmla="*/ 2147483647 h 227"/>
                <a:gd name="T2" fmla="*/ 2147483647 w 271"/>
                <a:gd name="T3" fmla="*/ 2147483647 h 227"/>
                <a:gd name="T4" fmla="*/ 2147483647 w 271"/>
                <a:gd name="T5" fmla="*/ 0 h 227"/>
                <a:gd name="T6" fmla="*/ 2147483647 w 271"/>
                <a:gd name="T7" fmla="*/ 2147483647 h 227"/>
                <a:gd name="T8" fmla="*/ 2147483647 w 271"/>
                <a:gd name="T9" fmla="*/ 2147483647 h 227"/>
                <a:gd name="T10" fmla="*/ 2147483647 w 271"/>
                <a:gd name="T11" fmla="*/ 2147483647 h 227"/>
                <a:gd name="T12" fmla="*/ 2147483647 w 271"/>
                <a:gd name="T13" fmla="*/ 2147483647 h 227"/>
                <a:gd name="T14" fmla="*/ 2147483647 w 271"/>
                <a:gd name="T15" fmla="*/ 2147483647 h 227"/>
                <a:gd name="T16" fmla="*/ 2147483647 w 271"/>
                <a:gd name="T17" fmla="*/ 2147483647 h 227"/>
                <a:gd name="T18" fmla="*/ 2147483647 w 271"/>
                <a:gd name="T19" fmla="*/ 2147483647 h 227"/>
                <a:gd name="T20" fmla="*/ 2147483647 w 271"/>
                <a:gd name="T21" fmla="*/ 2147483647 h 227"/>
                <a:gd name="T22" fmla="*/ 2147483647 w 271"/>
                <a:gd name="T23" fmla="*/ 2147483647 h 227"/>
                <a:gd name="T24" fmla="*/ 2147483647 w 271"/>
                <a:gd name="T25" fmla="*/ 2147483647 h 227"/>
                <a:gd name="T26" fmla="*/ 2147483647 w 271"/>
                <a:gd name="T27" fmla="*/ 2147483647 h 227"/>
                <a:gd name="T28" fmla="*/ 0 w 271"/>
                <a:gd name="T29" fmla="*/ 2147483647 h 227"/>
                <a:gd name="T30" fmla="*/ 2147483647 w 271"/>
                <a:gd name="T31" fmla="*/ 2147483647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1"/>
                <a:gd name="T49" fmla="*/ 0 h 227"/>
                <a:gd name="T50" fmla="*/ 271 w 271"/>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1" h="227">
                  <a:moveTo>
                    <a:pt x="10" y="40"/>
                  </a:moveTo>
                  <a:lnTo>
                    <a:pt x="31" y="19"/>
                  </a:lnTo>
                  <a:lnTo>
                    <a:pt x="112" y="0"/>
                  </a:lnTo>
                  <a:lnTo>
                    <a:pt x="137" y="13"/>
                  </a:lnTo>
                  <a:lnTo>
                    <a:pt x="189" y="3"/>
                  </a:lnTo>
                  <a:lnTo>
                    <a:pt x="231" y="35"/>
                  </a:lnTo>
                  <a:lnTo>
                    <a:pt x="270" y="60"/>
                  </a:lnTo>
                  <a:lnTo>
                    <a:pt x="248" y="128"/>
                  </a:lnTo>
                  <a:lnTo>
                    <a:pt x="216" y="162"/>
                  </a:lnTo>
                  <a:lnTo>
                    <a:pt x="181" y="173"/>
                  </a:lnTo>
                  <a:lnTo>
                    <a:pt x="187" y="200"/>
                  </a:lnTo>
                  <a:lnTo>
                    <a:pt x="166" y="226"/>
                  </a:lnTo>
                  <a:lnTo>
                    <a:pt x="124" y="162"/>
                  </a:lnTo>
                  <a:lnTo>
                    <a:pt x="17" y="60"/>
                  </a:lnTo>
                  <a:lnTo>
                    <a:pt x="0" y="60"/>
                  </a:lnTo>
                  <a:lnTo>
                    <a:pt x="10" y="4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1" name="Freeform 40"/>
            <p:cNvSpPr>
              <a:spLocks/>
            </p:cNvSpPr>
            <p:nvPr/>
          </p:nvSpPr>
          <p:spPr bwMode="auto">
            <a:xfrm>
              <a:off x="6031989" y="3355"/>
              <a:ext cx="1378694" cy="658"/>
            </a:xfrm>
            <a:custGeom>
              <a:avLst/>
              <a:gdLst>
                <a:gd name="T0" fmla="*/ 0 w 506"/>
                <a:gd name="T1" fmla="*/ 2147483647 h 363"/>
                <a:gd name="T2" fmla="*/ 2147483647 w 506"/>
                <a:gd name="T3" fmla="*/ 2147483647 h 363"/>
                <a:gd name="T4" fmla="*/ 2147483647 w 506"/>
                <a:gd name="T5" fmla="*/ 2147483647 h 363"/>
                <a:gd name="T6" fmla="*/ 2147483647 w 506"/>
                <a:gd name="T7" fmla="*/ 2147483647 h 363"/>
                <a:gd name="T8" fmla="*/ 2147483647 w 506"/>
                <a:gd name="T9" fmla="*/ 2147483647 h 363"/>
                <a:gd name="T10" fmla="*/ 2147483647 w 506"/>
                <a:gd name="T11" fmla="*/ 2147483647 h 363"/>
                <a:gd name="T12" fmla="*/ 2147483647 w 506"/>
                <a:gd name="T13" fmla="*/ 0 h 363"/>
                <a:gd name="T14" fmla="*/ 2147483647 w 506"/>
                <a:gd name="T15" fmla="*/ 2147483647 h 363"/>
                <a:gd name="T16" fmla="*/ 2147483647 w 506"/>
                <a:gd name="T17" fmla="*/ 2147483647 h 363"/>
                <a:gd name="T18" fmla="*/ 2147483647 w 506"/>
                <a:gd name="T19" fmla="*/ 2147483647 h 363"/>
                <a:gd name="T20" fmla="*/ 2147483647 w 506"/>
                <a:gd name="T21" fmla="*/ 2147483647 h 363"/>
                <a:gd name="T22" fmla="*/ 2147483647 w 506"/>
                <a:gd name="T23" fmla="*/ 2147483647 h 363"/>
                <a:gd name="T24" fmla="*/ 2147483647 w 506"/>
                <a:gd name="T25" fmla="*/ 2147483647 h 363"/>
                <a:gd name="T26" fmla="*/ 2147483647 w 506"/>
                <a:gd name="T27" fmla="*/ 2147483647 h 363"/>
                <a:gd name="T28" fmla="*/ 2147483647 w 506"/>
                <a:gd name="T29" fmla="*/ 2147483647 h 363"/>
                <a:gd name="T30" fmla="*/ 2147483647 w 506"/>
                <a:gd name="T31" fmla="*/ 2147483647 h 363"/>
                <a:gd name="T32" fmla="*/ 2147483647 w 506"/>
                <a:gd name="T33" fmla="*/ 2147483647 h 363"/>
                <a:gd name="T34" fmla="*/ 2147483647 w 506"/>
                <a:gd name="T35" fmla="*/ 2147483647 h 363"/>
                <a:gd name="T36" fmla="*/ 2147483647 w 506"/>
                <a:gd name="T37" fmla="*/ 2147483647 h 363"/>
                <a:gd name="T38" fmla="*/ 2147483647 w 506"/>
                <a:gd name="T39" fmla="*/ 2147483647 h 363"/>
                <a:gd name="T40" fmla="*/ 2147483647 w 506"/>
                <a:gd name="T41" fmla="*/ 2147483647 h 363"/>
                <a:gd name="T42" fmla="*/ 2147483647 w 506"/>
                <a:gd name="T43" fmla="*/ 2147483647 h 363"/>
                <a:gd name="T44" fmla="*/ 2147483647 w 506"/>
                <a:gd name="T45" fmla="*/ 2147483647 h 363"/>
                <a:gd name="T46" fmla="*/ 2147483647 w 506"/>
                <a:gd name="T47" fmla="*/ 2147483647 h 363"/>
                <a:gd name="T48" fmla="*/ 2147483647 w 506"/>
                <a:gd name="T49" fmla="*/ 2147483647 h 363"/>
                <a:gd name="T50" fmla="*/ 2147483647 w 506"/>
                <a:gd name="T51" fmla="*/ 2147483647 h 363"/>
                <a:gd name="T52" fmla="*/ 2147483647 w 506"/>
                <a:gd name="T53" fmla="*/ 2147483647 h 363"/>
                <a:gd name="T54" fmla="*/ 2147483647 w 506"/>
                <a:gd name="T55" fmla="*/ 2147483647 h 363"/>
                <a:gd name="T56" fmla="*/ 2147483647 w 506"/>
                <a:gd name="T57" fmla="*/ 2147483647 h 363"/>
                <a:gd name="T58" fmla="*/ 2147483647 w 506"/>
                <a:gd name="T59" fmla="*/ 2147483647 h 363"/>
                <a:gd name="T60" fmla="*/ 2147483647 w 506"/>
                <a:gd name="T61" fmla="*/ 2147483647 h 363"/>
                <a:gd name="T62" fmla="*/ 2147483647 w 506"/>
                <a:gd name="T63" fmla="*/ 2147483647 h 363"/>
                <a:gd name="T64" fmla="*/ 2147483647 w 506"/>
                <a:gd name="T65" fmla="*/ 2147483647 h 363"/>
                <a:gd name="T66" fmla="*/ 2147483647 w 506"/>
                <a:gd name="T67" fmla="*/ 2147483647 h 363"/>
                <a:gd name="T68" fmla="*/ 2147483647 w 506"/>
                <a:gd name="T69" fmla="*/ 2147483647 h 363"/>
                <a:gd name="T70" fmla="*/ 2147483647 w 506"/>
                <a:gd name="T71" fmla="*/ 2147483647 h 363"/>
                <a:gd name="T72" fmla="*/ 2147483647 w 506"/>
                <a:gd name="T73" fmla="*/ 2147483647 h 363"/>
                <a:gd name="T74" fmla="*/ 2147483647 w 506"/>
                <a:gd name="T75" fmla="*/ 2147483647 h 363"/>
                <a:gd name="T76" fmla="*/ 2147483647 w 506"/>
                <a:gd name="T77" fmla="*/ 2147483647 h 363"/>
                <a:gd name="T78" fmla="*/ 0 w 506"/>
                <a:gd name="T79" fmla="*/ 2147483647 h 3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6"/>
                <a:gd name="T121" fmla="*/ 0 h 363"/>
                <a:gd name="T122" fmla="*/ 506 w 506"/>
                <a:gd name="T123" fmla="*/ 363 h 36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6" h="363">
                  <a:moveTo>
                    <a:pt x="0" y="35"/>
                  </a:moveTo>
                  <a:lnTo>
                    <a:pt x="139" y="21"/>
                  </a:lnTo>
                  <a:lnTo>
                    <a:pt x="153" y="44"/>
                  </a:lnTo>
                  <a:lnTo>
                    <a:pt x="302" y="21"/>
                  </a:lnTo>
                  <a:lnTo>
                    <a:pt x="328" y="40"/>
                  </a:lnTo>
                  <a:lnTo>
                    <a:pt x="328" y="3"/>
                  </a:lnTo>
                  <a:lnTo>
                    <a:pt x="325" y="0"/>
                  </a:lnTo>
                  <a:lnTo>
                    <a:pt x="355" y="2"/>
                  </a:lnTo>
                  <a:lnTo>
                    <a:pt x="387" y="58"/>
                  </a:lnTo>
                  <a:lnTo>
                    <a:pt x="437" y="135"/>
                  </a:lnTo>
                  <a:lnTo>
                    <a:pt x="462" y="199"/>
                  </a:lnTo>
                  <a:lnTo>
                    <a:pt x="499" y="245"/>
                  </a:lnTo>
                  <a:lnTo>
                    <a:pt x="505" y="312"/>
                  </a:lnTo>
                  <a:lnTo>
                    <a:pt x="493" y="351"/>
                  </a:lnTo>
                  <a:lnTo>
                    <a:pt x="440" y="362"/>
                  </a:lnTo>
                  <a:lnTo>
                    <a:pt x="431" y="346"/>
                  </a:lnTo>
                  <a:lnTo>
                    <a:pt x="394" y="322"/>
                  </a:lnTo>
                  <a:lnTo>
                    <a:pt x="382" y="296"/>
                  </a:lnTo>
                  <a:lnTo>
                    <a:pt x="372" y="287"/>
                  </a:lnTo>
                  <a:lnTo>
                    <a:pt x="366" y="264"/>
                  </a:lnTo>
                  <a:lnTo>
                    <a:pt x="357" y="271"/>
                  </a:lnTo>
                  <a:lnTo>
                    <a:pt x="328" y="241"/>
                  </a:lnTo>
                  <a:lnTo>
                    <a:pt x="334" y="213"/>
                  </a:lnTo>
                  <a:lnTo>
                    <a:pt x="328" y="197"/>
                  </a:lnTo>
                  <a:lnTo>
                    <a:pt x="319" y="202"/>
                  </a:lnTo>
                  <a:lnTo>
                    <a:pt x="320" y="218"/>
                  </a:lnTo>
                  <a:lnTo>
                    <a:pt x="310" y="197"/>
                  </a:lnTo>
                  <a:lnTo>
                    <a:pt x="311" y="146"/>
                  </a:lnTo>
                  <a:lnTo>
                    <a:pt x="292" y="116"/>
                  </a:lnTo>
                  <a:lnTo>
                    <a:pt x="245" y="90"/>
                  </a:lnTo>
                  <a:lnTo>
                    <a:pt x="221" y="62"/>
                  </a:lnTo>
                  <a:lnTo>
                    <a:pt x="195" y="60"/>
                  </a:lnTo>
                  <a:lnTo>
                    <a:pt x="184" y="77"/>
                  </a:lnTo>
                  <a:lnTo>
                    <a:pt x="144" y="89"/>
                  </a:lnTo>
                  <a:lnTo>
                    <a:pt x="122" y="77"/>
                  </a:lnTo>
                  <a:lnTo>
                    <a:pt x="110" y="58"/>
                  </a:lnTo>
                  <a:lnTo>
                    <a:pt x="36" y="75"/>
                  </a:lnTo>
                  <a:lnTo>
                    <a:pt x="20" y="62"/>
                  </a:lnTo>
                  <a:lnTo>
                    <a:pt x="4" y="76"/>
                  </a:lnTo>
                  <a:lnTo>
                    <a:pt x="0" y="3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2" name="Freeform 41"/>
            <p:cNvSpPr>
              <a:spLocks/>
            </p:cNvSpPr>
            <p:nvPr/>
          </p:nvSpPr>
          <p:spPr bwMode="auto">
            <a:xfrm>
              <a:off x="6400281" y="2500"/>
              <a:ext cx="1276213" cy="393"/>
            </a:xfrm>
            <a:custGeom>
              <a:avLst/>
              <a:gdLst>
                <a:gd name="T0" fmla="*/ 2147483647 w 468"/>
                <a:gd name="T1" fmla="*/ 2147483647 h 217"/>
                <a:gd name="T2" fmla="*/ 0 w 468"/>
                <a:gd name="T3" fmla="*/ 2147483647 h 217"/>
                <a:gd name="T4" fmla="*/ 2147483647 w 468"/>
                <a:gd name="T5" fmla="*/ 2147483647 h 217"/>
                <a:gd name="T6" fmla="*/ 2147483647 w 468"/>
                <a:gd name="T7" fmla="*/ 2147483647 h 217"/>
                <a:gd name="T8" fmla="*/ 2147483647 w 468"/>
                <a:gd name="T9" fmla="*/ 2147483647 h 217"/>
                <a:gd name="T10" fmla="*/ 2147483647 w 468"/>
                <a:gd name="T11" fmla="*/ 2147483647 h 217"/>
                <a:gd name="T12" fmla="*/ 2147483647 w 468"/>
                <a:gd name="T13" fmla="*/ 2147483647 h 217"/>
                <a:gd name="T14" fmla="*/ 2147483647 w 468"/>
                <a:gd name="T15" fmla="*/ 2147483647 h 217"/>
                <a:gd name="T16" fmla="*/ 2147483647 w 468"/>
                <a:gd name="T17" fmla="*/ 2147483647 h 217"/>
                <a:gd name="T18" fmla="*/ 2147483647 w 468"/>
                <a:gd name="T19" fmla="*/ 2147483647 h 217"/>
                <a:gd name="T20" fmla="*/ 2147483647 w 468"/>
                <a:gd name="T21" fmla="*/ 2147483647 h 217"/>
                <a:gd name="T22" fmla="*/ 2147483647 w 468"/>
                <a:gd name="T23" fmla="*/ 2147483647 h 217"/>
                <a:gd name="T24" fmla="*/ 2147483647 w 468"/>
                <a:gd name="T25" fmla="*/ 2147483647 h 217"/>
                <a:gd name="T26" fmla="*/ 2147483647 w 468"/>
                <a:gd name="T27" fmla="*/ 2147483647 h 217"/>
                <a:gd name="T28" fmla="*/ 2147483647 w 468"/>
                <a:gd name="T29" fmla="*/ 2147483647 h 217"/>
                <a:gd name="T30" fmla="*/ 2147483647 w 468"/>
                <a:gd name="T31" fmla="*/ 2147483647 h 217"/>
                <a:gd name="T32" fmla="*/ 2147483647 w 468"/>
                <a:gd name="T33" fmla="*/ 2147483647 h 217"/>
                <a:gd name="T34" fmla="*/ 2147483647 w 468"/>
                <a:gd name="T35" fmla="*/ 2147483647 h 217"/>
                <a:gd name="T36" fmla="*/ 2147483647 w 468"/>
                <a:gd name="T37" fmla="*/ 2147483647 h 217"/>
                <a:gd name="T38" fmla="*/ 2147483647 w 468"/>
                <a:gd name="T39" fmla="*/ 2147483647 h 217"/>
                <a:gd name="T40" fmla="*/ 2147483647 w 468"/>
                <a:gd name="T41" fmla="*/ 2147483647 h 217"/>
                <a:gd name="T42" fmla="*/ 2147483647 w 468"/>
                <a:gd name="T43" fmla="*/ 2147483647 h 217"/>
                <a:gd name="T44" fmla="*/ 2147483647 w 468"/>
                <a:gd name="T45" fmla="*/ 2147483647 h 217"/>
                <a:gd name="T46" fmla="*/ 2147483647 w 468"/>
                <a:gd name="T47" fmla="*/ 2147483647 h 217"/>
                <a:gd name="T48" fmla="*/ 2147483647 w 468"/>
                <a:gd name="T49" fmla="*/ 2147483647 h 217"/>
                <a:gd name="T50" fmla="*/ 2147483647 w 468"/>
                <a:gd name="T51" fmla="*/ 2147483647 h 217"/>
                <a:gd name="T52" fmla="*/ 2147483647 w 468"/>
                <a:gd name="T53" fmla="*/ 2147483647 h 217"/>
                <a:gd name="T54" fmla="*/ 2147483647 w 468"/>
                <a:gd name="T55" fmla="*/ 2147483647 h 217"/>
                <a:gd name="T56" fmla="*/ 2147483647 w 468"/>
                <a:gd name="T57" fmla="*/ 2147483647 h 217"/>
                <a:gd name="T58" fmla="*/ 2147483647 w 468"/>
                <a:gd name="T59" fmla="*/ 0 h 217"/>
                <a:gd name="T60" fmla="*/ 2147483647 w 468"/>
                <a:gd name="T61" fmla="*/ 2147483647 h 217"/>
                <a:gd name="T62" fmla="*/ 2147483647 w 468"/>
                <a:gd name="T63" fmla="*/ 2147483647 h 217"/>
                <a:gd name="T64" fmla="*/ 2147483647 w 468"/>
                <a:gd name="T65" fmla="*/ 2147483647 h 217"/>
                <a:gd name="T66" fmla="*/ 2147483647 w 468"/>
                <a:gd name="T67" fmla="*/ 2147483647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16" y="159"/>
                  </a:moveTo>
                  <a:lnTo>
                    <a:pt x="0" y="205"/>
                  </a:lnTo>
                  <a:lnTo>
                    <a:pt x="61" y="200"/>
                  </a:lnTo>
                  <a:lnTo>
                    <a:pt x="84" y="179"/>
                  </a:lnTo>
                  <a:lnTo>
                    <a:pt x="166" y="155"/>
                  </a:lnTo>
                  <a:lnTo>
                    <a:pt x="189" y="168"/>
                  </a:lnTo>
                  <a:lnTo>
                    <a:pt x="243" y="159"/>
                  </a:lnTo>
                  <a:lnTo>
                    <a:pt x="243" y="163"/>
                  </a:lnTo>
                  <a:lnTo>
                    <a:pt x="325" y="216"/>
                  </a:lnTo>
                  <a:lnTo>
                    <a:pt x="372" y="200"/>
                  </a:lnTo>
                  <a:lnTo>
                    <a:pt x="398" y="141"/>
                  </a:lnTo>
                  <a:lnTo>
                    <a:pt x="445" y="124"/>
                  </a:lnTo>
                  <a:lnTo>
                    <a:pt x="467" y="80"/>
                  </a:lnTo>
                  <a:lnTo>
                    <a:pt x="466" y="27"/>
                  </a:lnTo>
                  <a:lnTo>
                    <a:pt x="460" y="71"/>
                  </a:lnTo>
                  <a:lnTo>
                    <a:pt x="434" y="108"/>
                  </a:lnTo>
                  <a:lnTo>
                    <a:pt x="424" y="106"/>
                  </a:lnTo>
                  <a:lnTo>
                    <a:pt x="390" y="116"/>
                  </a:lnTo>
                  <a:lnTo>
                    <a:pt x="390" y="103"/>
                  </a:lnTo>
                  <a:lnTo>
                    <a:pt x="424" y="91"/>
                  </a:lnTo>
                  <a:lnTo>
                    <a:pt x="393" y="87"/>
                  </a:lnTo>
                  <a:lnTo>
                    <a:pt x="428" y="76"/>
                  </a:lnTo>
                  <a:lnTo>
                    <a:pt x="442" y="82"/>
                  </a:lnTo>
                  <a:lnTo>
                    <a:pt x="449" y="40"/>
                  </a:lnTo>
                  <a:lnTo>
                    <a:pt x="440" y="30"/>
                  </a:lnTo>
                  <a:lnTo>
                    <a:pt x="398" y="47"/>
                  </a:lnTo>
                  <a:lnTo>
                    <a:pt x="398" y="22"/>
                  </a:lnTo>
                  <a:lnTo>
                    <a:pt x="417" y="29"/>
                  </a:lnTo>
                  <a:lnTo>
                    <a:pt x="440" y="10"/>
                  </a:lnTo>
                  <a:lnTo>
                    <a:pt x="428" y="0"/>
                  </a:lnTo>
                  <a:lnTo>
                    <a:pt x="288" y="34"/>
                  </a:lnTo>
                  <a:lnTo>
                    <a:pt x="117" y="71"/>
                  </a:lnTo>
                  <a:lnTo>
                    <a:pt x="39" y="159"/>
                  </a:lnTo>
                  <a:lnTo>
                    <a:pt x="16" y="15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3" name="Freeform 42"/>
            <p:cNvSpPr>
              <a:spLocks/>
            </p:cNvSpPr>
            <p:nvPr/>
          </p:nvSpPr>
          <p:spPr bwMode="auto">
            <a:xfrm>
              <a:off x="6459528" y="2180"/>
              <a:ext cx="1114485" cy="486"/>
            </a:xfrm>
            <a:custGeom>
              <a:avLst/>
              <a:gdLst>
                <a:gd name="T0" fmla="*/ 2147483647 w 409"/>
                <a:gd name="T1" fmla="*/ 2147483647 h 268"/>
                <a:gd name="T2" fmla="*/ 2147483647 w 409"/>
                <a:gd name="T3" fmla="*/ 2147483647 h 268"/>
                <a:gd name="T4" fmla="*/ 2147483647 w 409"/>
                <a:gd name="T5" fmla="*/ 2147483647 h 268"/>
                <a:gd name="T6" fmla="*/ 2147483647 w 409"/>
                <a:gd name="T7" fmla="*/ 2147483647 h 268"/>
                <a:gd name="T8" fmla="*/ 2147483647 w 409"/>
                <a:gd name="T9" fmla="*/ 2147483647 h 268"/>
                <a:gd name="T10" fmla="*/ 0 w 409"/>
                <a:gd name="T11" fmla="*/ 2147483647 h 268"/>
                <a:gd name="T12" fmla="*/ 2147483647 w 409"/>
                <a:gd name="T13" fmla="*/ 2147483647 h 268"/>
                <a:gd name="T14" fmla="*/ 2147483647 w 409"/>
                <a:gd name="T15" fmla="*/ 2147483647 h 268"/>
                <a:gd name="T16" fmla="*/ 2147483647 w 409"/>
                <a:gd name="T17" fmla="*/ 2147483647 h 268"/>
                <a:gd name="T18" fmla="*/ 2147483647 w 409"/>
                <a:gd name="T19" fmla="*/ 2147483647 h 268"/>
                <a:gd name="T20" fmla="*/ 2147483647 w 409"/>
                <a:gd name="T21" fmla="*/ 2147483647 h 268"/>
                <a:gd name="T22" fmla="*/ 2147483647 w 409"/>
                <a:gd name="T23" fmla="*/ 2147483647 h 268"/>
                <a:gd name="T24" fmla="*/ 2147483647 w 409"/>
                <a:gd name="T25" fmla="*/ 2147483647 h 268"/>
                <a:gd name="T26" fmla="*/ 2147483647 w 409"/>
                <a:gd name="T27" fmla="*/ 2147483647 h 268"/>
                <a:gd name="T28" fmla="*/ 2147483647 w 409"/>
                <a:gd name="T29" fmla="*/ 2147483647 h 268"/>
                <a:gd name="T30" fmla="*/ 2147483647 w 409"/>
                <a:gd name="T31" fmla="*/ 2147483647 h 268"/>
                <a:gd name="T32" fmla="*/ 2147483647 w 409"/>
                <a:gd name="T33" fmla="*/ 2147483647 h 268"/>
                <a:gd name="T34" fmla="*/ 2147483647 w 409"/>
                <a:gd name="T35" fmla="*/ 0 h 268"/>
                <a:gd name="T36" fmla="*/ 2147483647 w 409"/>
                <a:gd name="T37" fmla="*/ 2147483647 h 268"/>
                <a:gd name="T38" fmla="*/ 2147483647 w 409"/>
                <a:gd name="T39" fmla="*/ 2147483647 h 268"/>
                <a:gd name="T40" fmla="*/ 2147483647 w 409"/>
                <a:gd name="T41" fmla="*/ 2147483647 h 268"/>
                <a:gd name="T42" fmla="*/ 2147483647 w 409"/>
                <a:gd name="T43" fmla="*/ 2147483647 h 268"/>
                <a:gd name="T44" fmla="*/ 2147483647 w 409"/>
                <a:gd name="T45" fmla="*/ 2147483647 h 268"/>
                <a:gd name="T46" fmla="*/ 2147483647 w 409"/>
                <a:gd name="T47" fmla="*/ 2147483647 h 268"/>
                <a:gd name="T48" fmla="*/ 2147483647 w 409"/>
                <a:gd name="T49" fmla="*/ 2147483647 h 2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9"/>
                <a:gd name="T76" fmla="*/ 0 h 268"/>
                <a:gd name="T77" fmla="*/ 409 w 409"/>
                <a:gd name="T78" fmla="*/ 268 h 2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9" h="268">
                  <a:moveTo>
                    <a:pt x="67" y="188"/>
                  </a:moveTo>
                  <a:lnTo>
                    <a:pt x="55" y="214"/>
                  </a:lnTo>
                  <a:lnTo>
                    <a:pt x="39" y="221"/>
                  </a:lnTo>
                  <a:lnTo>
                    <a:pt x="37" y="238"/>
                  </a:lnTo>
                  <a:lnTo>
                    <a:pt x="2" y="252"/>
                  </a:lnTo>
                  <a:lnTo>
                    <a:pt x="0" y="267"/>
                  </a:lnTo>
                  <a:lnTo>
                    <a:pt x="96" y="249"/>
                  </a:lnTo>
                  <a:lnTo>
                    <a:pt x="272" y="211"/>
                  </a:lnTo>
                  <a:lnTo>
                    <a:pt x="408" y="177"/>
                  </a:lnTo>
                  <a:lnTo>
                    <a:pt x="408" y="150"/>
                  </a:lnTo>
                  <a:lnTo>
                    <a:pt x="393" y="142"/>
                  </a:lnTo>
                  <a:lnTo>
                    <a:pt x="381" y="155"/>
                  </a:lnTo>
                  <a:lnTo>
                    <a:pt x="374" y="119"/>
                  </a:lnTo>
                  <a:lnTo>
                    <a:pt x="381" y="86"/>
                  </a:lnTo>
                  <a:lnTo>
                    <a:pt x="331" y="62"/>
                  </a:lnTo>
                  <a:lnTo>
                    <a:pt x="296" y="69"/>
                  </a:lnTo>
                  <a:lnTo>
                    <a:pt x="295" y="19"/>
                  </a:lnTo>
                  <a:lnTo>
                    <a:pt x="260" y="0"/>
                  </a:lnTo>
                  <a:lnTo>
                    <a:pt x="233" y="11"/>
                  </a:lnTo>
                  <a:lnTo>
                    <a:pt x="216" y="58"/>
                  </a:lnTo>
                  <a:lnTo>
                    <a:pt x="183" y="77"/>
                  </a:lnTo>
                  <a:lnTo>
                    <a:pt x="171" y="151"/>
                  </a:lnTo>
                  <a:lnTo>
                    <a:pt x="119" y="188"/>
                  </a:lnTo>
                  <a:lnTo>
                    <a:pt x="78" y="201"/>
                  </a:lnTo>
                  <a:lnTo>
                    <a:pt x="67" y="188"/>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4" name="Freeform 43"/>
            <p:cNvSpPr>
              <a:spLocks/>
            </p:cNvSpPr>
            <p:nvPr/>
          </p:nvSpPr>
          <p:spPr bwMode="auto">
            <a:xfrm>
              <a:off x="6533186" y="2082"/>
              <a:ext cx="632502" cy="464"/>
            </a:xfrm>
            <a:custGeom>
              <a:avLst/>
              <a:gdLst>
                <a:gd name="T0" fmla="*/ 2147483647 w 232"/>
                <a:gd name="T1" fmla="*/ 2147483647 h 256"/>
                <a:gd name="T2" fmla="*/ 2147483647 w 232"/>
                <a:gd name="T3" fmla="*/ 2147483647 h 256"/>
                <a:gd name="T4" fmla="*/ 0 w 232"/>
                <a:gd name="T5" fmla="*/ 2147483647 h 256"/>
                <a:gd name="T6" fmla="*/ 2147483647 w 232"/>
                <a:gd name="T7" fmla="*/ 2147483647 h 256"/>
                <a:gd name="T8" fmla="*/ 2147483647 w 232"/>
                <a:gd name="T9" fmla="*/ 2147483647 h 256"/>
                <a:gd name="T10" fmla="*/ 2147483647 w 232"/>
                <a:gd name="T11" fmla="*/ 2147483647 h 256"/>
                <a:gd name="T12" fmla="*/ 2147483647 w 232"/>
                <a:gd name="T13" fmla="*/ 2147483647 h 256"/>
                <a:gd name="T14" fmla="*/ 2147483647 w 232"/>
                <a:gd name="T15" fmla="*/ 2147483647 h 256"/>
                <a:gd name="T16" fmla="*/ 2147483647 w 232"/>
                <a:gd name="T17" fmla="*/ 2147483647 h 256"/>
                <a:gd name="T18" fmla="*/ 2147483647 w 232"/>
                <a:gd name="T19" fmla="*/ 2147483647 h 256"/>
                <a:gd name="T20" fmla="*/ 2147483647 w 232"/>
                <a:gd name="T21" fmla="*/ 2147483647 h 256"/>
                <a:gd name="T22" fmla="*/ 2147483647 w 232"/>
                <a:gd name="T23" fmla="*/ 2147483647 h 256"/>
                <a:gd name="T24" fmla="*/ 2147483647 w 232"/>
                <a:gd name="T25" fmla="*/ 2147483647 h 256"/>
                <a:gd name="T26" fmla="*/ 2147483647 w 232"/>
                <a:gd name="T27" fmla="*/ 2147483647 h 256"/>
                <a:gd name="T28" fmla="*/ 2147483647 w 232"/>
                <a:gd name="T29" fmla="*/ 2147483647 h 256"/>
                <a:gd name="T30" fmla="*/ 2147483647 w 232"/>
                <a:gd name="T31" fmla="*/ 2147483647 h 256"/>
                <a:gd name="T32" fmla="*/ 2147483647 w 232"/>
                <a:gd name="T33" fmla="*/ 0 h 256"/>
                <a:gd name="T34" fmla="*/ 2147483647 w 232"/>
                <a:gd name="T35" fmla="*/ 2147483647 h 256"/>
                <a:gd name="T36" fmla="*/ 2147483647 w 232"/>
                <a:gd name="T37" fmla="*/ 2147483647 h 256"/>
                <a:gd name="T38" fmla="*/ 2147483647 w 232"/>
                <a:gd name="T39" fmla="*/ 2147483647 h 256"/>
                <a:gd name="T40" fmla="*/ 2147483647 w 232"/>
                <a:gd name="T41" fmla="*/ 2147483647 h 2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2"/>
                <a:gd name="T64" fmla="*/ 0 h 256"/>
                <a:gd name="T65" fmla="*/ 232 w 232"/>
                <a:gd name="T66" fmla="*/ 256 h 2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2" h="256">
                  <a:moveTo>
                    <a:pt x="24" y="133"/>
                  </a:moveTo>
                  <a:lnTo>
                    <a:pt x="6" y="128"/>
                  </a:lnTo>
                  <a:lnTo>
                    <a:pt x="0" y="169"/>
                  </a:lnTo>
                  <a:lnTo>
                    <a:pt x="6" y="211"/>
                  </a:lnTo>
                  <a:lnTo>
                    <a:pt x="39" y="240"/>
                  </a:lnTo>
                  <a:lnTo>
                    <a:pt x="47" y="255"/>
                  </a:lnTo>
                  <a:lnTo>
                    <a:pt x="90" y="240"/>
                  </a:lnTo>
                  <a:lnTo>
                    <a:pt x="140" y="206"/>
                  </a:lnTo>
                  <a:lnTo>
                    <a:pt x="155" y="131"/>
                  </a:lnTo>
                  <a:lnTo>
                    <a:pt x="187" y="111"/>
                  </a:lnTo>
                  <a:lnTo>
                    <a:pt x="206" y="66"/>
                  </a:lnTo>
                  <a:lnTo>
                    <a:pt x="231" y="53"/>
                  </a:lnTo>
                  <a:lnTo>
                    <a:pt x="197" y="46"/>
                  </a:lnTo>
                  <a:lnTo>
                    <a:pt x="139" y="80"/>
                  </a:lnTo>
                  <a:lnTo>
                    <a:pt x="130" y="48"/>
                  </a:lnTo>
                  <a:lnTo>
                    <a:pt x="80" y="51"/>
                  </a:lnTo>
                  <a:lnTo>
                    <a:pt x="68" y="0"/>
                  </a:lnTo>
                  <a:lnTo>
                    <a:pt x="55" y="13"/>
                  </a:lnTo>
                  <a:lnTo>
                    <a:pt x="59" y="86"/>
                  </a:lnTo>
                  <a:lnTo>
                    <a:pt x="36" y="92"/>
                  </a:lnTo>
                  <a:lnTo>
                    <a:pt x="24" y="133"/>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5" name="Freeform 44"/>
            <p:cNvSpPr>
              <a:spLocks/>
            </p:cNvSpPr>
            <p:nvPr/>
          </p:nvSpPr>
          <p:spPr bwMode="auto">
            <a:xfrm>
              <a:off x="7434702" y="2085"/>
              <a:ext cx="177741" cy="156"/>
            </a:xfrm>
            <a:custGeom>
              <a:avLst/>
              <a:gdLst>
                <a:gd name="T0" fmla="*/ 0 w 65"/>
                <a:gd name="T1" fmla="*/ 2147483647 h 87"/>
                <a:gd name="T2" fmla="*/ 2147483647 w 65"/>
                <a:gd name="T3" fmla="*/ 0 h 87"/>
                <a:gd name="T4" fmla="*/ 2147483647 w 65"/>
                <a:gd name="T5" fmla="*/ 2147483647 h 87"/>
                <a:gd name="T6" fmla="*/ 2147483647 w 65"/>
                <a:gd name="T7" fmla="*/ 2147483647 h 87"/>
                <a:gd name="T8" fmla="*/ 2147483647 w 65"/>
                <a:gd name="T9" fmla="*/ 2147483647 h 87"/>
                <a:gd name="T10" fmla="*/ 2147483647 w 65"/>
                <a:gd name="T11" fmla="*/ 2147483647 h 87"/>
                <a:gd name="T12" fmla="*/ 2147483647 w 65"/>
                <a:gd name="T13" fmla="*/ 2147483647 h 87"/>
                <a:gd name="T14" fmla="*/ 0 w 65"/>
                <a:gd name="T15" fmla="*/ 2147483647 h 87"/>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87"/>
                <a:gd name="T26" fmla="*/ 65 w 65"/>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87">
                  <a:moveTo>
                    <a:pt x="0" y="5"/>
                  </a:moveTo>
                  <a:lnTo>
                    <a:pt x="14" y="0"/>
                  </a:lnTo>
                  <a:lnTo>
                    <a:pt x="42" y="19"/>
                  </a:lnTo>
                  <a:lnTo>
                    <a:pt x="42" y="38"/>
                  </a:lnTo>
                  <a:lnTo>
                    <a:pt x="63" y="52"/>
                  </a:lnTo>
                  <a:lnTo>
                    <a:pt x="64" y="77"/>
                  </a:lnTo>
                  <a:lnTo>
                    <a:pt x="31" y="86"/>
                  </a:lnTo>
                  <a:lnTo>
                    <a:pt x="0" y="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6" name="Freeform 45"/>
            <p:cNvSpPr>
              <a:spLocks/>
            </p:cNvSpPr>
            <p:nvPr/>
          </p:nvSpPr>
          <p:spPr bwMode="auto">
            <a:xfrm>
              <a:off x="6678902" y="1781"/>
              <a:ext cx="853478" cy="396"/>
            </a:xfrm>
            <a:custGeom>
              <a:avLst/>
              <a:gdLst>
                <a:gd name="T0" fmla="*/ 2147483647 w 314"/>
                <a:gd name="T1" fmla="*/ 2147483647 h 218"/>
                <a:gd name="T2" fmla="*/ 0 w 314"/>
                <a:gd name="T3" fmla="*/ 2147483647 h 218"/>
                <a:gd name="T4" fmla="*/ 2147483647 w 314"/>
                <a:gd name="T5" fmla="*/ 2147483647 h 218"/>
                <a:gd name="T6" fmla="*/ 2147483647 w 314"/>
                <a:gd name="T7" fmla="*/ 2147483647 h 218"/>
                <a:gd name="T8" fmla="*/ 2147483647 w 314"/>
                <a:gd name="T9" fmla="*/ 2147483647 h 218"/>
                <a:gd name="T10" fmla="*/ 2147483647 w 314"/>
                <a:gd name="T11" fmla="*/ 2147483647 h 218"/>
                <a:gd name="T12" fmla="*/ 2147483647 w 314"/>
                <a:gd name="T13" fmla="*/ 2147483647 h 218"/>
                <a:gd name="T14" fmla="*/ 2147483647 w 314"/>
                <a:gd name="T15" fmla="*/ 2147483647 h 218"/>
                <a:gd name="T16" fmla="*/ 2147483647 w 314"/>
                <a:gd name="T17" fmla="*/ 2147483647 h 218"/>
                <a:gd name="T18" fmla="*/ 2147483647 w 314"/>
                <a:gd name="T19" fmla="*/ 2147483647 h 218"/>
                <a:gd name="T20" fmla="*/ 2147483647 w 314"/>
                <a:gd name="T21" fmla="*/ 2147483647 h 218"/>
                <a:gd name="T22" fmla="*/ 2147483647 w 314"/>
                <a:gd name="T23" fmla="*/ 2147483647 h 218"/>
                <a:gd name="T24" fmla="*/ 2147483647 w 314"/>
                <a:gd name="T25" fmla="*/ 0 h 218"/>
                <a:gd name="T26" fmla="*/ 2147483647 w 314"/>
                <a:gd name="T27" fmla="*/ 2147483647 h 218"/>
                <a:gd name="T28" fmla="*/ 2147483647 w 314"/>
                <a:gd name="T29" fmla="*/ 2147483647 h 2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4"/>
                <a:gd name="T46" fmla="*/ 0 h 218"/>
                <a:gd name="T47" fmla="*/ 314 w 314"/>
                <a:gd name="T48" fmla="*/ 218 h 2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4" h="218">
                  <a:moveTo>
                    <a:pt x="29" y="31"/>
                  </a:moveTo>
                  <a:lnTo>
                    <a:pt x="0" y="61"/>
                  </a:lnTo>
                  <a:lnTo>
                    <a:pt x="16" y="166"/>
                  </a:lnTo>
                  <a:lnTo>
                    <a:pt x="29" y="217"/>
                  </a:lnTo>
                  <a:lnTo>
                    <a:pt x="82" y="213"/>
                  </a:lnTo>
                  <a:lnTo>
                    <a:pt x="279" y="173"/>
                  </a:lnTo>
                  <a:lnTo>
                    <a:pt x="293" y="167"/>
                  </a:lnTo>
                  <a:lnTo>
                    <a:pt x="313" y="117"/>
                  </a:lnTo>
                  <a:lnTo>
                    <a:pt x="283" y="92"/>
                  </a:lnTo>
                  <a:lnTo>
                    <a:pt x="299" y="29"/>
                  </a:lnTo>
                  <a:lnTo>
                    <a:pt x="276" y="22"/>
                  </a:lnTo>
                  <a:lnTo>
                    <a:pt x="276" y="7"/>
                  </a:lnTo>
                  <a:lnTo>
                    <a:pt x="266" y="0"/>
                  </a:lnTo>
                  <a:lnTo>
                    <a:pt x="38" y="45"/>
                  </a:lnTo>
                  <a:lnTo>
                    <a:pt x="29" y="3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7" name="Freeform 46"/>
            <p:cNvSpPr>
              <a:spLocks/>
            </p:cNvSpPr>
            <p:nvPr/>
          </p:nvSpPr>
          <p:spPr bwMode="auto">
            <a:xfrm>
              <a:off x="7433101" y="1833"/>
              <a:ext cx="232184" cy="314"/>
            </a:xfrm>
            <a:custGeom>
              <a:avLst/>
              <a:gdLst>
                <a:gd name="T0" fmla="*/ 2147483647 w 85"/>
                <a:gd name="T1" fmla="*/ 2147483647 h 174"/>
                <a:gd name="T2" fmla="*/ 2147483647 w 85"/>
                <a:gd name="T3" fmla="*/ 0 h 174"/>
                <a:gd name="T4" fmla="*/ 2147483647 w 85"/>
                <a:gd name="T5" fmla="*/ 2147483647 h 174"/>
                <a:gd name="T6" fmla="*/ 2147483647 w 85"/>
                <a:gd name="T7" fmla="*/ 2147483647 h 174"/>
                <a:gd name="T8" fmla="*/ 2147483647 w 85"/>
                <a:gd name="T9" fmla="*/ 2147483647 h 174"/>
                <a:gd name="T10" fmla="*/ 2147483647 w 85"/>
                <a:gd name="T11" fmla="*/ 2147483647 h 174"/>
                <a:gd name="T12" fmla="*/ 2147483647 w 85"/>
                <a:gd name="T13" fmla="*/ 2147483647 h 174"/>
                <a:gd name="T14" fmla="*/ 2147483647 w 85"/>
                <a:gd name="T15" fmla="*/ 2147483647 h 174"/>
                <a:gd name="T16" fmla="*/ 2147483647 w 85"/>
                <a:gd name="T17" fmla="*/ 2147483647 h 174"/>
                <a:gd name="T18" fmla="*/ 2147483647 w 85"/>
                <a:gd name="T19" fmla="*/ 2147483647 h 174"/>
                <a:gd name="T20" fmla="*/ 2147483647 w 85"/>
                <a:gd name="T21" fmla="*/ 2147483647 h 174"/>
                <a:gd name="T22" fmla="*/ 0 w 85"/>
                <a:gd name="T23" fmla="*/ 2147483647 h 174"/>
                <a:gd name="T24" fmla="*/ 2147483647 w 85"/>
                <a:gd name="T25" fmla="*/ 2147483647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174"/>
                <a:gd name="T41" fmla="*/ 85 w 85"/>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174">
                  <a:moveTo>
                    <a:pt x="15" y="1"/>
                  </a:moveTo>
                  <a:lnTo>
                    <a:pt x="35" y="0"/>
                  </a:lnTo>
                  <a:lnTo>
                    <a:pt x="75" y="26"/>
                  </a:lnTo>
                  <a:lnTo>
                    <a:pt x="69" y="48"/>
                  </a:lnTo>
                  <a:lnTo>
                    <a:pt x="83" y="61"/>
                  </a:lnTo>
                  <a:lnTo>
                    <a:pt x="84" y="142"/>
                  </a:lnTo>
                  <a:lnTo>
                    <a:pt x="70" y="173"/>
                  </a:lnTo>
                  <a:lnTo>
                    <a:pt x="54" y="162"/>
                  </a:lnTo>
                  <a:lnTo>
                    <a:pt x="37" y="160"/>
                  </a:lnTo>
                  <a:lnTo>
                    <a:pt x="7" y="143"/>
                  </a:lnTo>
                  <a:lnTo>
                    <a:pt x="30" y="92"/>
                  </a:lnTo>
                  <a:lnTo>
                    <a:pt x="0" y="66"/>
                  </a:lnTo>
                  <a:lnTo>
                    <a:pt x="15" y="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8" name="Freeform 47"/>
            <p:cNvSpPr>
              <a:spLocks/>
            </p:cNvSpPr>
            <p:nvPr/>
          </p:nvSpPr>
          <p:spPr bwMode="auto">
            <a:xfrm>
              <a:off x="6752561" y="1342"/>
              <a:ext cx="943149" cy="539"/>
            </a:xfrm>
            <a:custGeom>
              <a:avLst/>
              <a:gdLst>
                <a:gd name="T0" fmla="*/ 2147483647 w 346"/>
                <a:gd name="T1" fmla="*/ 2147483647 h 298"/>
                <a:gd name="T2" fmla="*/ 2147483647 w 346"/>
                <a:gd name="T3" fmla="*/ 2147483647 h 298"/>
                <a:gd name="T4" fmla="*/ 2147483647 w 346"/>
                <a:gd name="T5" fmla="*/ 2147483647 h 298"/>
                <a:gd name="T6" fmla="*/ 2147483647 w 346"/>
                <a:gd name="T7" fmla="*/ 2147483647 h 298"/>
                <a:gd name="T8" fmla="*/ 2147483647 w 346"/>
                <a:gd name="T9" fmla="*/ 2147483647 h 298"/>
                <a:gd name="T10" fmla="*/ 2147483647 w 346"/>
                <a:gd name="T11" fmla="*/ 2147483647 h 298"/>
                <a:gd name="T12" fmla="*/ 2147483647 w 346"/>
                <a:gd name="T13" fmla="*/ 2147483647 h 298"/>
                <a:gd name="T14" fmla="*/ 2147483647 w 346"/>
                <a:gd name="T15" fmla="*/ 2147483647 h 298"/>
                <a:gd name="T16" fmla="*/ 2147483647 w 346"/>
                <a:gd name="T17" fmla="*/ 2147483647 h 298"/>
                <a:gd name="T18" fmla="*/ 2147483647 w 346"/>
                <a:gd name="T19" fmla="*/ 2147483647 h 298"/>
                <a:gd name="T20" fmla="*/ 2147483647 w 346"/>
                <a:gd name="T21" fmla="*/ 2147483647 h 298"/>
                <a:gd name="T22" fmla="*/ 2147483647 w 346"/>
                <a:gd name="T23" fmla="*/ 2147483647 h 298"/>
                <a:gd name="T24" fmla="*/ 2147483647 w 346"/>
                <a:gd name="T25" fmla="*/ 0 h 298"/>
                <a:gd name="T26" fmla="*/ 2147483647 w 346"/>
                <a:gd name="T27" fmla="*/ 2147483647 h 298"/>
                <a:gd name="T28" fmla="*/ 2147483647 w 346"/>
                <a:gd name="T29" fmla="*/ 2147483647 h 298"/>
                <a:gd name="T30" fmla="*/ 2147483647 w 346"/>
                <a:gd name="T31" fmla="*/ 2147483647 h 298"/>
                <a:gd name="T32" fmla="*/ 2147483647 w 346"/>
                <a:gd name="T33" fmla="*/ 2147483647 h 298"/>
                <a:gd name="T34" fmla="*/ 2147483647 w 346"/>
                <a:gd name="T35" fmla="*/ 2147483647 h 298"/>
                <a:gd name="T36" fmla="*/ 2147483647 w 346"/>
                <a:gd name="T37" fmla="*/ 2147483647 h 298"/>
                <a:gd name="T38" fmla="*/ 2147483647 w 346"/>
                <a:gd name="T39" fmla="*/ 2147483647 h 298"/>
                <a:gd name="T40" fmla="*/ 2147483647 w 346"/>
                <a:gd name="T41" fmla="*/ 2147483647 h 298"/>
                <a:gd name="T42" fmla="*/ 2147483647 w 346"/>
                <a:gd name="T43" fmla="*/ 2147483647 h 298"/>
                <a:gd name="T44" fmla="*/ 2147483647 w 346"/>
                <a:gd name="T45" fmla="*/ 2147483647 h 298"/>
                <a:gd name="T46" fmla="*/ 2147483647 w 346"/>
                <a:gd name="T47" fmla="*/ 2147483647 h 298"/>
                <a:gd name="T48" fmla="*/ 2147483647 w 346"/>
                <a:gd name="T49" fmla="*/ 2147483647 h 298"/>
                <a:gd name="T50" fmla="*/ 2147483647 w 346"/>
                <a:gd name="T51" fmla="*/ 2147483647 h 298"/>
                <a:gd name="T52" fmla="*/ 2147483647 w 346"/>
                <a:gd name="T53" fmla="*/ 2147483647 h 298"/>
                <a:gd name="T54" fmla="*/ 2147483647 w 346"/>
                <a:gd name="T55" fmla="*/ 2147483647 h 298"/>
                <a:gd name="T56" fmla="*/ 0 w 346"/>
                <a:gd name="T57" fmla="*/ 2147483647 h 298"/>
                <a:gd name="T58" fmla="*/ 2147483647 w 346"/>
                <a:gd name="T59" fmla="*/ 2147483647 h 298"/>
                <a:gd name="T60" fmla="*/ 2147483647 w 346"/>
                <a:gd name="T61" fmla="*/ 2147483647 h 2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298"/>
                <a:gd name="T95" fmla="*/ 346 w 346"/>
                <a:gd name="T96" fmla="*/ 298 h 2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298">
                  <a:moveTo>
                    <a:pt x="26" y="199"/>
                  </a:moveTo>
                  <a:lnTo>
                    <a:pt x="59" y="181"/>
                  </a:lnTo>
                  <a:lnTo>
                    <a:pt x="103" y="177"/>
                  </a:lnTo>
                  <a:lnTo>
                    <a:pt x="114" y="162"/>
                  </a:lnTo>
                  <a:lnTo>
                    <a:pt x="129" y="160"/>
                  </a:lnTo>
                  <a:lnTo>
                    <a:pt x="138" y="144"/>
                  </a:lnTo>
                  <a:lnTo>
                    <a:pt x="153" y="137"/>
                  </a:lnTo>
                  <a:lnTo>
                    <a:pt x="147" y="106"/>
                  </a:lnTo>
                  <a:lnTo>
                    <a:pt x="138" y="98"/>
                  </a:lnTo>
                  <a:lnTo>
                    <a:pt x="157" y="73"/>
                  </a:lnTo>
                  <a:lnTo>
                    <a:pt x="168" y="73"/>
                  </a:lnTo>
                  <a:lnTo>
                    <a:pt x="208" y="20"/>
                  </a:lnTo>
                  <a:lnTo>
                    <a:pt x="270" y="0"/>
                  </a:lnTo>
                  <a:lnTo>
                    <a:pt x="277" y="50"/>
                  </a:lnTo>
                  <a:lnTo>
                    <a:pt x="280" y="48"/>
                  </a:lnTo>
                  <a:lnTo>
                    <a:pt x="295" y="66"/>
                  </a:lnTo>
                  <a:lnTo>
                    <a:pt x="296" y="117"/>
                  </a:lnTo>
                  <a:lnTo>
                    <a:pt x="315" y="158"/>
                  </a:lnTo>
                  <a:lnTo>
                    <a:pt x="321" y="212"/>
                  </a:lnTo>
                  <a:lnTo>
                    <a:pt x="324" y="258"/>
                  </a:lnTo>
                  <a:lnTo>
                    <a:pt x="345" y="274"/>
                  </a:lnTo>
                  <a:lnTo>
                    <a:pt x="329" y="297"/>
                  </a:lnTo>
                  <a:lnTo>
                    <a:pt x="289" y="270"/>
                  </a:lnTo>
                  <a:lnTo>
                    <a:pt x="269" y="272"/>
                  </a:lnTo>
                  <a:lnTo>
                    <a:pt x="247" y="266"/>
                  </a:lnTo>
                  <a:lnTo>
                    <a:pt x="249" y="250"/>
                  </a:lnTo>
                  <a:lnTo>
                    <a:pt x="236" y="245"/>
                  </a:lnTo>
                  <a:lnTo>
                    <a:pt x="10" y="290"/>
                  </a:lnTo>
                  <a:lnTo>
                    <a:pt x="0" y="277"/>
                  </a:lnTo>
                  <a:lnTo>
                    <a:pt x="34" y="224"/>
                  </a:lnTo>
                  <a:lnTo>
                    <a:pt x="26" y="19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19" name="Freeform 48"/>
            <p:cNvSpPr>
              <a:spLocks/>
            </p:cNvSpPr>
            <p:nvPr/>
          </p:nvSpPr>
          <p:spPr bwMode="auto">
            <a:xfrm>
              <a:off x="7477936" y="1309"/>
              <a:ext cx="254602" cy="326"/>
            </a:xfrm>
            <a:custGeom>
              <a:avLst/>
              <a:gdLst>
                <a:gd name="T0" fmla="*/ 0 w 93"/>
                <a:gd name="T1" fmla="*/ 2147483647 h 180"/>
                <a:gd name="T2" fmla="*/ 2147483647 w 93"/>
                <a:gd name="T3" fmla="*/ 0 h 180"/>
                <a:gd name="T4" fmla="*/ 2147483647 w 93"/>
                <a:gd name="T5" fmla="*/ 2147483647 h 180"/>
                <a:gd name="T6" fmla="*/ 2147483647 w 93"/>
                <a:gd name="T7" fmla="*/ 2147483647 h 180"/>
                <a:gd name="T8" fmla="*/ 2147483647 w 93"/>
                <a:gd name="T9" fmla="*/ 2147483647 h 180"/>
                <a:gd name="T10" fmla="*/ 2147483647 w 93"/>
                <a:gd name="T11" fmla="*/ 2147483647 h 180"/>
                <a:gd name="T12" fmla="*/ 2147483647 w 93"/>
                <a:gd name="T13" fmla="*/ 2147483647 h 180"/>
                <a:gd name="T14" fmla="*/ 2147483647 w 93"/>
                <a:gd name="T15" fmla="*/ 2147483647 h 180"/>
                <a:gd name="T16" fmla="*/ 2147483647 w 93"/>
                <a:gd name="T17" fmla="*/ 2147483647 h 180"/>
                <a:gd name="T18" fmla="*/ 0 w 93"/>
                <a:gd name="T19" fmla="*/ 2147483647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80"/>
                <a:gd name="T32" fmla="*/ 93 w 93"/>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80">
                  <a:moveTo>
                    <a:pt x="0" y="19"/>
                  </a:moveTo>
                  <a:lnTo>
                    <a:pt x="67" y="0"/>
                  </a:lnTo>
                  <a:lnTo>
                    <a:pt x="92" y="49"/>
                  </a:lnTo>
                  <a:lnTo>
                    <a:pt x="80" y="62"/>
                  </a:lnTo>
                  <a:lnTo>
                    <a:pt x="85" y="170"/>
                  </a:lnTo>
                  <a:lnTo>
                    <a:pt x="46" y="179"/>
                  </a:lnTo>
                  <a:lnTo>
                    <a:pt x="27" y="135"/>
                  </a:lnTo>
                  <a:lnTo>
                    <a:pt x="26" y="81"/>
                  </a:lnTo>
                  <a:lnTo>
                    <a:pt x="9" y="66"/>
                  </a:lnTo>
                  <a:lnTo>
                    <a:pt x="0" y="19"/>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0" name="Freeform 49"/>
            <p:cNvSpPr>
              <a:spLocks/>
            </p:cNvSpPr>
            <p:nvPr/>
          </p:nvSpPr>
          <p:spPr bwMode="auto">
            <a:xfrm>
              <a:off x="7599633" y="1565"/>
              <a:ext cx="534825" cy="170"/>
            </a:xfrm>
            <a:custGeom>
              <a:avLst/>
              <a:gdLst>
                <a:gd name="T0" fmla="*/ 0 w 196"/>
                <a:gd name="T1" fmla="*/ 2147483647 h 94"/>
                <a:gd name="T2" fmla="*/ 2147483647 w 196"/>
                <a:gd name="T3" fmla="*/ 2147483647 h 94"/>
                <a:gd name="T4" fmla="*/ 2147483647 w 196"/>
                <a:gd name="T5" fmla="*/ 2147483647 h 94"/>
                <a:gd name="T6" fmla="*/ 2147483647 w 196"/>
                <a:gd name="T7" fmla="*/ 0 h 94"/>
                <a:gd name="T8" fmla="*/ 2147483647 w 196"/>
                <a:gd name="T9" fmla="*/ 2147483647 h 94"/>
                <a:gd name="T10" fmla="*/ 2147483647 w 196"/>
                <a:gd name="T11" fmla="*/ 2147483647 h 94"/>
                <a:gd name="T12" fmla="*/ 2147483647 w 196"/>
                <a:gd name="T13" fmla="*/ 2147483647 h 94"/>
                <a:gd name="T14" fmla="*/ 2147483647 w 196"/>
                <a:gd name="T15" fmla="*/ 2147483647 h 94"/>
                <a:gd name="T16" fmla="*/ 2147483647 w 196"/>
                <a:gd name="T17" fmla="*/ 2147483647 h 94"/>
                <a:gd name="T18" fmla="*/ 2147483647 w 196"/>
                <a:gd name="T19" fmla="*/ 2147483647 h 94"/>
                <a:gd name="T20" fmla="*/ 2147483647 w 196"/>
                <a:gd name="T21" fmla="*/ 2147483647 h 94"/>
                <a:gd name="T22" fmla="*/ 2147483647 w 196"/>
                <a:gd name="T23" fmla="*/ 2147483647 h 94"/>
                <a:gd name="T24" fmla="*/ 2147483647 w 196"/>
                <a:gd name="T25" fmla="*/ 2147483647 h 94"/>
                <a:gd name="T26" fmla="*/ 2147483647 w 196"/>
                <a:gd name="T27" fmla="*/ 2147483647 h 94"/>
                <a:gd name="T28" fmla="*/ 2147483647 w 196"/>
                <a:gd name="T29" fmla="*/ 2147483647 h 94"/>
                <a:gd name="T30" fmla="*/ 2147483647 w 196"/>
                <a:gd name="T31" fmla="*/ 2147483647 h 94"/>
                <a:gd name="T32" fmla="*/ 2147483647 w 196"/>
                <a:gd name="T33" fmla="*/ 2147483647 h 94"/>
                <a:gd name="T34" fmla="*/ 2147483647 w 196"/>
                <a:gd name="T35" fmla="*/ 2147483647 h 94"/>
                <a:gd name="T36" fmla="*/ 2147483647 w 196"/>
                <a:gd name="T37" fmla="*/ 2147483647 h 94"/>
                <a:gd name="T38" fmla="*/ 0 w 196"/>
                <a:gd name="T39" fmla="*/ 2147483647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6"/>
                <a:gd name="T61" fmla="*/ 0 h 94"/>
                <a:gd name="T62" fmla="*/ 196 w 196"/>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6" h="94">
                  <a:moveTo>
                    <a:pt x="0" y="37"/>
                  </a:moveTo>
                  <a:lnTo>
                    <a:pt x="100" y="12"/>
                  </a:lnTo>
                  <a:lnTo>
                    <a:pt x="111" y="12"/>
                  </a:lnTo>
                  <a:lnTo>
                    <a:pt x="123" y="0"/>
                  </a:lnTo>
                  <a:lnTo>
                    <a:pt x="133" y="7"/>
                  </a:lnTo>
                  <a:lnTo>
                    <a:pt x="121" y="33"/>
                  </a:lnTo>
                  <a:lnTo>
                    <a:pt x="142" y="31"/>
                  </a:lnTo>
                  <a:lnTo>
                    <a:pt x="154" y="52"/>
                  </a:lnTo>
                  <a:lnTo>
                    <a:pt x="168" y="53"/>
                  </a:lnTo>
                  <a:lnTo>
                    <a:pt x="178" y="50"/>
                  </a:lnTo>
                  <a:lnTo>
                    <a:pt x="178" y="39"/>
                  </a:lnTo>
                  <a:lnTo>
                    <a:pt x="160" y="25"/>
                  </a:lnTo>
                  <a:lnTo>
                    <a:pt x="174" y="24"/>
                  </a:lnTo>
                  <a:lnTo>
                    <a:pt x="195" y="54"/>
                  </a:lnTo>
                  <a:lnTo>
                    <a:pt x="174" y="73"/>
                  </a:lnTo>
                  <a:lnTo>
                    <a:pt x="151" y="63"/>
                  </a:lnTo>
                  <a:lnTo>
                    <a:pt x="136" y="86"/>
                  </a:lnTo>
                  <a:lnTo>
                    <a:pt x="106" y="63"/>
                  </a:lnTo>
                  <a:lnTo>
                    <a:pt x="7" y="93"/>
                  </a:lnTo>
                  <a:lnTo>
                    <a:pt x="0" y="3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1" name="Freeform 50"/>
            <p:cNvSpPr>
              <a:spLocks/>
            </p:cNvSpPr>
            <p:nvPr/>
          </p:nvSpPr>
          <p:spPr bwMode="auto">
            <a:xfrm>
              <a:off x="7617247" y="1692"/>
              <a:ext cx="280222" cy="150"/>
            </a:xfrm>
            <a:custGeom>
              <a:avLst/>
              <a:gdLst>
                <a:gd name="T0" fmla="*/ 0 w 102"/>
                <a:gd name="T1" fmla="*/ 2147483647 h 83"/>
                <a:gd name="T2" fmla="*/ 2147483647 w 102"/>
                <a:gd name="T3" fmla="*/ 0 h 83"/>
                <a:gd name="T4" fmla="*/ 2147483647 w 102"/>
                <a:gd name="T5" fmla="*/ 2147483647 h 83"/>
                <a:gd name="T6" fmla="*/ 2147483647 w 102"/>
                <a:gd name="T7" fmla="*/ 2147483647 h 83"/>
                <a:gd name="T8" fmla="*/ 2147483647 w 102"/>
                <a:gd name="T9" fmla="*/ 2147483647 h 83"/>
                <a:gd name="T10" fmla="*/ 2147483647 w 102"/>
                <a:gd name="T11" fmla="*/ 2147483647 h 83"/>
                <a:gd name="T12" fmla="*/ 2147483647 w 102"/>
                <a:gd name="T13" fmla="*/ 2147483647 h 83"/>
                <a:gd name="T14" fmla="*/ 0 w 102"/>
                <a:gd name="T15" fmla="*/ 2147483647 h 83"/>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83"/>
                <a:gd name="T26" fmla="*/ 102 w 102"/>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83">
                  <a:moveTo>
                    <a:pt x="0" y="21"/>
                  </a:moveTo>
                  <a:lnTo>
                    <a:pt x="77" y="0"/>
                  </a:lnTo>
                  <a:lnTo>
                    <a:pt x="101" y="38"/>
                  </a:lnTo>
                  <a:lnTo>
                    <a:pt x="87" y="54"/>
                  </a:lnTo>
                  <a:lnTo>
                    <a:pt x="63" y="48"/>
                  </a:lnTo>
                  <a:lnTo>
                    <a:pt x="24" y="82"/>
                  </a:lnTo>
                  <a:lnTo>
                    <a:pt x="4" y="65"/>
                  </a:lnTo>
                  <a:lnTo>
                    <a:pt x="0" y="21"/>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2" name="Freeform 51"/>
            <p:cNvSpPr>
              <a:spLocks/>
            </p:cNvSpPr>
            <p:nvPr/>
          </p:nvSpPr>
          <p:spPr bwMode="auto">
            <a:xfrm>
              <a:off x="7665285" y="1794"/>
              <a:ext cx="275419" cy="112"/>
            </a:xfrm>
            <a:custGeom>
              <a:avLst/>
              <a:gdLst>
                <a:gd name="T0" fmla="*/ 0 w 101"/>
                <a:gd name="T1" fmla="*/ 2147483647 h 62"/>
                <a:gd name="T2" fmla="*/ 2147483647 w 101"/>
                <a:gd name="T3" fmla="*/ 2147483647 h 62"/>
                <a:gd name="T4" fmla="*/ 2147483647 w 101"/>
                <a:gd name="T5" fmla="*/ 0 h 62"/>
                <a:gd name="T6" fmla="*/ 2147483647 w 101"/>
                <a:gd name="T7" fmla="*/ 2147483647 h 62"/>
                <a:gd name="T8" fmla="*/ 2147483647 w 101"/>
                <a:gd name="T9" fmla="*/ 2147483647 h 62"/>
                <a:gd name="T10" fmla="*/ 2147483647 w 101"/>
                <a:gd name="T11" fmla="*/ 2147483647 h 62"/>
                <a:gd name="T12" fmla="*/ 2147483647 w 101"/>
                <a:gd name="T13" fmla="*/ 2147483647 h 62"/>
                <a:gd name="T14" fmla="*/ 0 w 101"/>
                <a:gd name="T15" fmla="*/ 2147483647 h 6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62"/>
                <a:gd name="T26" fmla="*/ 101 w 101"/>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62">
                  <a:moveTo>
                    <a:pt x="0" y="45"/>
                  </a:moveTo>
                  <a:lnTo>
                    <a:pt x="41" y="25"/>
                  </a:lnTo>
                  <a:lnTo>
                    <a:pt x="81" y="0"/>
                  </a:lnTo>
                  <a:lnTo>
                    <a:pt x="88" y="1"/>
                  </a:lnTo>
                  <a:lnTo>
                    <a:pt x="100" y="2"/>
                  </a:lnTo>
                  <a:lnTo>
                    <a:pt x="61" y="34"/>
                  </a:lnTo>
                  <a:lnTo>
                    <a:pt x="12" y="61"/>
                  </a:lnTo>
                  <a:lnTo>
                    <a:pt x="0" y="45"/>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3" name="Freeform 52"/>
            <p:cNvSpPr>
              <a:spLocks/>
            </p:cNvSpPr>
            <p:nvPr/>
          </p:nvSpPr>
          <p:spPr bwMode="auto">
            <a:xfrm>
              <a:off x="7658880" y="1248"/>
              <a:ext cx="299438" cy="368"/>
            </a:xfrm>
            <a:custGeom>
              <a:avLst/>
              <a:gdLst>
                <a:gd name="T0" fmla="*/ 2147483647 w 110"/>
                <a:gd name="T1" fmla="*/ 0 h 203"/>
                <a:gd name="T2" fmla="*/ 0 w 110"/>
                <a:gd name="T3" fmla="*/ 2147483647 h 203"/>
                <a:gd name="T4" fmla="*/ 2147483647 w 110"/>
                <a:gd name="T5" fmla="*/ 2147483647 h 203"/>
                <a:gd name="T6" fmla="*/ 2147483647 w 110"/>
                <a:gd name="T7" fmla="*/ 2147483647 h 203"/>
                <a:gd name="T8" fmla="*/ 2147483647 w 110"/>
                <a:gd name="T9" fmla="*/ 2147483647 h 203"/>
                <a:gd name="T10" fmla="*/ 2147483647 w 110"/>
                <a:gd name="T11" fmla="*/ 2147483647 h 203"/>
                <a:gd name="T12" fmla="*/ 2147483647 w 110"/>
                <a:gd name="T13" fmla="*/ 2147483647 h 203"/>
                <a:gd name="T14" fmla="*/ 2147483647 w 110"/>
                <a:gd name="T15" fmla="*/ 2147483647 h 203"/>
                <a:gd name="T16" fmla="*/ 2147483647 w 110"/>
                <a:gd name="T17" fmla="*/ 2147483647 h 203"/>
                <a:gd name="T18" fmla="*/ 2147483647 w 110"/>
                <a:gd name="T19" fmla="*/ 2147483647 h 203"/>
                <a:gd name="T20" fmla="*/ 2147483647 w 110"/>
                <a:gd name="T21" fmla="*/ 2147483647 h 203"/>
                <a:gd name="T22" fmla="*/ 2147483647 w 110"/>
                <a:gd name="T23" fmla="*/ 2147483647 h 203"/>
                <a:gd name="T24" fmla="*/ 2147483647 w 110"/>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203"/>
                <a:gd name="T41" fmla="*/ 110 w 110"/>
                <a:gd name="T42" fmla="*/ 203 h 2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203">
                  <a:moveTo>
                    <a:pt x="23" y="0"/>
                  </a:moveTo>
                  <a:lnTo>
                    <a:pt x="0" y="35"/>
                  </a:lnTo>
                  <a:lnTo>
                    <a:pt x="25" y="82"/>
                  </a:lnTo>
                  <a:lnTo>
                    <a:pt x="10" y="94"/>
                  </a:lnTo>
                  <a:lnTo>
                    <a:pt x="16" y="202"/>
                  </a:lnTo>
                  <a:lnTo>
                    <a:pt x="77" y="186"/>
                  </a:lnTo>
                  <a:lnTo>
                    <a:pt x="93" y="186"/>
                  </a:lnTo>
                  <a:lnTo>
                    <a:pt x="102" y="175"/>
                  </a:lnTo>
                  <a:lnTo>
                    <a:pt x="102" y="155"/>
                  </a:lnTo>
                  <a:lnTo>
                    <a:pt x="109" y="142"/>
                  </a:lnTo>
                  <a:lnTo>
                    <a:pt x="74" y="126"/>
                  </a:lnTo>
                  <a:lnTo>
                    <a:pt x="31" y="9"/>
                  </a:lnTo>
                  <a:lnTo>
                    <a:pt x="23" y="0"/>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4" name="Freeform 53"/>
            <p:cNvSpPr>
              <a:spLocks/>
            </p:cNvSpPr>
            <p:nvPr/>
          </p:nvSpPr>
          <p:spPr bwMode="auto">
            <a:xfrm>
              <a:off x="7830216" y="1686"/>
              <a:ext cx="142513" cy="82"/>
            </a:xfrm>
            <a:custGeom>
              <a:avLst/>
              <a:gdLst>
                <a:gd name="T0" fmla="*/ 0 w 52"/>
                <a:gd name="T1" fmla="*/ 2147483647 h 45"/>
                <a:gd name="T2" fmla="*/ 2147483647 w 52"/>
                <a:gd name="T3" fmla="*/ 0 h 45"/>
                <a:gd name="T4" fmla="*/ 2147483647 w 52"/>
                <a:gd name="T5" fmla="*/ 2147483647 h 45"/>
                <a:gd name="T6" fmla="*/ 2147483647 w 52"/>
                <a:gd name="T7" fmla="*/ 2147483647 h 45"/>
                <a:gd name="T8" fmla="*/ 2147483647 w 52"/>
                <a:gd name="T9" fmla="*/ 2147483647 h 45"/>
                <a:gd name="T10" fmla="*/ 2147483647 w 52"/>
                <a:gd name="T11" fmla="*/ 2147483647 h 45"/>
                <a:gd name="T12" fmla="*/ 0 w 52"/>
                <a:gd name="T13" fmla="*/ 2147483647 h 45"/>
                <a:gd name="T14" fmla="*/ 0 60000 65536"/>
                <a:gd name="T15" fmla="*/ 0 60000 65536"/>
                <a:gd name="T16" fmla="*/ 0 60000 65536"/>
                <a:gd name="T17" fmla="*/ 0 60000 65536"/>
                <a:gd name="T18" fmla="*/ 0 60000 65536"/>
                <a:gd name="T19" fmla="*/ 0 60000 65536"/>
                <a:gd name="T20" fmla="*/ 0 60000 65536"/>
                <a:gd name="T21" fmla="*/ 0 w 52"/>
                <a:gd name="T22" fmla="*/ 0 h 45"/>
                <a:gd name="T23" fmla="*/ 52 w 5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5">
                  <a:moveTo>
                    <a:pt x="0" y="7"/>
                  </a:moveTo>
                  <a:lnTo>
                    <a:pt x="21" y="0"/>
                  </a:lnTo>
                  <a:lnTo>
                    <a:pt x="51" y="22"/>
                  </a:lnTo>
                  <a:lnTo>
                    <a:pt x="45" y="29"/>
                  </a:lnTo>
                  <a:lnTo>
                    <a:pt x="30" y="29"/>
                  </a:lnTo>
                  <a:lnTo>
                    <a:pt x="24" y="44"/>
                  </a:lnTo>
                  <a:lnTo>
                    <a:pt x="0" y="7"/>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5" name="Freeform 54"/>
            <p:cNvSpPr>
              <a:spLocks/>
            </p:cNvSpPr>
            <p:nvPr/>
          </p:nvSpPr>
          <p:spPr bwMode="auto">
            <a:xfrm>
              <a:off x="7529177" y="2301"/>
              <a:ext cx="81665" cy="91"/>
            </a:xfrm>
            <a:custGeom>
              <a:avLst/>
              <a:gdLst>
                <a:gd name="T0" fmla="*/ 0 w 30"/>
                <a:gd name="T1" fmla="*/ 2147483647 h 50"/>
                <a:gd name="T2" fmla="*/ 2147483647 w 30"/>
                <a:gd name="T3" fmla="*/ 0 h 50"/>
                <a:gd name="T4" fmla="*/ 2147483647 w 30"/>
                <a:gd name="T5" fmla="*/ 2147483647 h 50"/>
                <a:gd name="T6" fmla="*/ 2147483647 w 30"/>
                <a:gd name="T7" fmla="*/ 2147483647 h 50"/>
                <a:gd name="T8" fmla="*/ 0 w 30"/>
                <a:gd name="T9" fmla="*/ 2147483647 h 50"/>
                <a:gd name="T10" fmla="*/ 0 60000 65536"/>
                <a:gd name="T11" fmla="*/ 0 60000 65536"/>
                <a:gd name="T12" fmla="*/ 0 60000 65536"/>
                <a:gd name="T13" fmla="*/ 0 60000 65536"/>
                <a:gd name="T14" fmla="*/ 0 60000 65536"/>
                <a:gd name="T15" fmla="*/ 0 w 30"/>
                <a:gd name="T16" fmla="*/ 0 h 50"/>
                <a:gd name="T17" fmla="*/ 30 w 30"/>
                <a:gd name="T18" fmla="*/ 50 h 50"/>
              </a:gdLst>
              <a:ahLst/>
              <a:cxnLst>
                <a:cxn ang="T10">
                  <a:pos x="T0" y="T1"/>
                </a:cxn>
                <a:cxn ang="T11">
                  <a:pos x="T2" y="T3"/>
                </a:cxn>
                <a:cxn ang="T12">
                  <a:pos x="T4" y="T5"/>
                </a:cxn>
                <a:cxn ang="T13">
                  <a:pos x="T6" y="T7"/>
                </a:cxn>
                <a:cxn ang="T14">
                  <a:pos x="T8" y="T9"/>
                </a:cxn>
              </a:cxnLst>
              <a:rect l="T15" t="T16" r="T17" b="T18"/>
              <a:pathLst>
                <a:path w="30" h="50">
                  <a:moveTo>
                    <a:pt x="0" y="4"/>
                  </a:moveTo>
                  <a:lnTo>
                    <a:pt x="29" y="0"/>
                  </a:lnTo>
                  <a:lnTo>
                    <a:pt x="12" y="49"/>
                  </a:lnTo>
                  <a:lnTo>
                    <a:pt x="1" y="48"/>
                  </a:lnTo>
                  <a:lnTo>
                    <a:pt x="0" y="4"/>
                  </a:lnTo>
                </a:path>
              </a:pathLst>
            </a:custGeom>
            <a:solidFill>
              <a:srgbClr val="FFFFFF"/>
            </a:solidFill>
            <a:ln w="12700" cap="rnd">
              <a:solidFill>
                <a:srgbClr val="333333"/>
              </a:solidFill>
              <a:round/>
              <a:headEnd type="none" w="sm" len="sm"/>
              <a:tailEnd type="none" w="sm" len="sm"/>
            </a:ln>
          </p:spPr>
          <p:txBody>
            <a:bodyPr/>
            <a:lstStyle/>
            <a:p>
              <a:endParaRPr lang="en-US"/>
            </a:p>
          </p:txBody>
        </p:sp>
        <p:sp>
          <p:nvSpPr>
            <p:cNvPr id="1226" name="Freeform 55"/>
            <p:cNvSpPr>
              <a:spLocks/>
            </p:cNvSpPr>
            <p:nvPr/>
          </p:nvSpPr>
          <p:spPr bwMode="auto">
            <a:xfrm>
              <a:off x="5484354" y="2636"/>
              <a:ext cx="1234580" cy="305"/>
            </a:xfrm>
            <a:custGeom>
              <a:avLst/>
              <a:gdLst>
                <a:gd name="T0" fmla="*/ 2147483647 w 464"/>
                <a:gd name="T1" fmla="*/ 2147483647 h 181"/>
                <a:gd name="T2" fmla="*/ 2147483647 w 464"/>
                <a:gd name="T3" fmla="*/ 2147483647 h 181"/>
                <a:gd name="T4" fmla="*/ 2147483647 w 464"/>
                <a:gd name="T5" fmla="*/ 2147483647 h 181"/>
                <a:gd name="T6" fmla="*/ 2147483647 w 464"/>
                <a:gd name="T7" fmla="*/ 2147483647 h 181"/>
                <a:gd name="T8" fmla="*/ 0 w 464"/>
                <a:gd name="T9" fmla="*/ 2147483647 h 181"/>
                <a:gd name="T10" fmla="*/ 2147483647 w 464"/>
                <a:gd name="T11" fmla="*/ 2147483647 h 181"/>
                <a:gd name="T12" fmla="*/ 2147483647 w 464"/>
                <a:gd name="T13" fmla="*/ 2147483647 h 181"/>
                <a:gd name="T14" fmla="*/ 2147483647 w 464"/>
                <a:gd name="T15" fmla="*/ 2147483647 h 181"/>
                <a:gd name="T16" fmla="*/ 2147483647 w 464"/>
                <a:gd name="T17" fmla="*/ 2147483647 h 181"/>
                <a:gd name="T18" fmla="*/ 2147483647 w 464"/>
                <a:gd name="T19" fmla="*/ 2147483647 h 181"/>
                <a:gd name="T20" fmla="*/ 2147483647 w 464"/>
                <a:gd name="T21" fmla="*/ 2147483647 h 181"/>
                <a:gd name="T22" fmla="*/ 2147483647 w 464"/>
                <a:gd name="T23" fmla="*/ 0 h 181"/>
                <a:gd name="T24" fmla="*/ 2147483647 w 464"/>
                <a:gd name="T25" fmla="*/ 2147483647 h 181"/>
                <a:gd name="T26" fmla="*/ 2147483647 w 464"/>
                <a:gd name="T27" fmla="*/ 2147483647 h 181"/>
                <a:gd name="T28" fmla="*/ 2147483647 w 464"/>
                <a:gd name="T29" fmla="*/ 2147483647 h 181"/>
                <a:gd name="T30" fmla="*/ 2147483647 w 464"/>
                <a:gd name="T31" fmla="*/ 2147483647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4"/>
                <a:gd name="T49" fmla="*/ 0 h 181"/>
                <a:gd name="T50" fmla="*/ 464 w 464"/>
                <a:gd name="T51" fmla="*/ 181 h 1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4" h="181">
                  <a:moveTo>
                    <a:pt x="27" y="82"/>
                  </a:moveTo>
                  <a:lnTo>
                    <a:pt x="27" y="85"/>
                  </a:lnTo>
                  <a:lnTo>
                    <a:pt x="20" y="102"/>
                  </a:lnTo>
                  <a:lnTo>
                    <a:pt x="29" y="126"/>
                  </a:lnTo>
                  <a:lnTo>
                    <a:pt x="0" y="145"/>
                  </a:lnTo>
                  <a:lnTo>
                    <a:pt x="6" y="180"/>
                  </a:lnTo>
                  <a:lnTo>
                    <a:pt x="127" y="169"/>
                  </a:lnTo>
                  <a:lnTo>
                    <a:pt x="271" y="152"/>
                  </a:lnTo>
                  <a:lnTo>
                    <a:pt x="343" y="138"/>
                  </a:lnTo>
                  <a:lnTo>
                    <a:pt x="358" y="91"/>
                  </a:lnTo>
                  <a:lnTo>
                    <a:pt x="384" y="90"/>
                  </a:lnTo>
                  <a:lnTo>
                    <a:pt x="463" y="0"/>
                  </a:lnTo>
                  <a:lnTo>
                    <a:pt x="360" y="22"/>
                  </a:lnTo>
                  <a:lnTo>
                    <a:pt x="120" y="59"/>
                  </a:lnTo>
                  <a:lnTo>
                    <a:pt x="123" y="70"/>
                  </a:lnTo>
                  <a:lnTo>
                    <a:pt x="27" y="82"/>
                  </a:lnTo>
                </a:path>
              </a:pathLst>
            </a:custGeom>
            <a:solidFill>
              <a:srgbClr val="FFFFFF"/>
            </a:solidFill>
            <a:ln w="12700" cap="rnd">
              <a:solidFill>
                <a:srgbClr val="333333"/>
              </a:solidFill>
              <a:round/>
              <a:headEnd type="none" w="sm" len="sm"/>
              <a:tailEnd type="none" w="sm" len="sm"/>
            </a:ln>
          </p:spPr>
          <p:txBody>
            <a:bodyPr/>
            <a:lstStyle/>
            <a:p>
              <a:endParaRPr lang="en-US"/>
            </a:p>
          </p:txBody>
        </p:sp>
      </p:grpSp>
      <p:sp>
        <p:nvSpPr>
          <p:cNvPr id="1029" name="Rectangle 94"/>
          <p:cNvSpPr>
            <a:spLocks noGrp="1" noChangeArrowheads="1"/>
          </p:cNvSpPr>
          <p:nvPr>
            <p:ph type="title" idx="4294967295"/>
          </p:nvPr>
        </p:nvSpPr>
        <p:spPr>
          <a:xfrm>
            <a:off x="2910173" y="61189"/>
            <a:ext cx="7160895" cy="990601"/>
          </a:xfrm>
        </p:spPr>
        <p:txBody>
          <a:bodyPr/>
          <a:lstStyle/>
          <a:p>
            <a:pPr eaLnBrk="1" hangingPunct="1"/>
            <a:r>
              <a:rPr lang="en-US" dirty="0">
                <a:solidFill>
                  <a:srgbClr val="002060"/>
                </a:solidFill>
              </a:rPr>
              <a:t>Sampling of Test and Training Assets Available on JSN</a:t>
            </a:r>
            <a:endParaRPr lang="en-US" altLang="en-US" dirty="0">
              <a:solidFill>
                <a:srgbClr val="002060"/>
              </a:solidFill>
            </a:endParaRPr>
          </a:p>
        </p:txBody>
      </p:sp>
      <p:cxnSp>
        <p:nvCxnSpPr>
          <p:cNvPr id="9" name="Straight Connector 8"/>
          <p:cNvCxnSpPr/>
          <p:nvPr/>
        </p:nvCxnSpPr>
        <p:spPr bwMode="auto">
          <a:xfrm>
            <a:off x="5321018" y="2887138"/>
            <a:ext cx="0" cy="451779"/>
          </a:xfrm>
          <a:prstGeom prst="line">
            <a:avLst/>
          </a:prstGeom>
          <a:solidFill>
            <a:srgbClr val="E3F4FF"/>
          </a:solidFill>
          <a:ln w="9525" cap="flat" cmpd="sng" algn="ctr">
            <a:solidFill>
              <a:schemeClr val="tx1"/>
            </a:solidFill>
            <a:prstDash val="solid"/>
            <a:round/>
            <a:headEnd type="none" w="med" len="med"/>
            <a:tailEnd type="none" w="med" len="med"/>
          </a:ln>
          <a:effectLst/>
        </p:spPr>
      </p:cxnSp>
      <p:sp>
        <p:nvSpPr>
          <p:cNvPr id="253" name="Text Box 88"/>
          <p:cNvSpPr txBox="1">
            <a:spLocks noChangeArrowheads="1"/>
          </p:cNvSpPr>
          <p:nvPr/>
        </p:nvSpPr>
        <p:spPr bwMode="auto">
          <a:xfrm>
            <a:off x="5452383" y="3266821"/>
            <a:ext cx="851931" cy="131318"/>
          </a:xfrm>
          <a:prstGeom prst="rect">
            <a:avLst/>
          </a:prstGeom>
          <a:solidFill>
            <a:schemeClr val="bg1"/>
          </a:solidFill>
          <a:ln w="9525">
            <a:noFill/>
            <a:miter lim="800000"/>
            <a:headEnd/>
            <a:tailEnd/>
          </a:ln>
        </p:spPr>
        <p:txBody>
          <a:bodyPr wrap="square" lIns="0" tIns="0" rIns="0" bIns="0">
            <a:spAutoFit/>
          </a:bodyPr>
          <a:lstStyle/>
          <a:p>
            <a:pPr algn="r"/>
            <a:r>
              <a:rPr lang="en-US" sz="800" dirty="0"/>
              <a:t>USSTRATCOM</a:t>
            </a:r>
          </a:p>
        </p:txBody>
      </p:sp>
      <p:sp>
        <p:nvSpPr>
          <p:cNvPr id="283" name="Oval 129"/>
          <p:cNvSpPr>
            <a:spLocks noChangeAspect="1" noChangeArrowheads="1"/>
          </p:cNvSpPr>
          <p:nvPr/>
        </p:nvSpPr>
        <p:spPr bwMode="auto">
          <a:xfrm>
            <a:off x="6374599" y="3235946"/>
            <a:ext cx="96679" cy="96534"/>
          </a:xfrm>
          <a:prstGeom prst="ellipse">
            <a:avLst/>
          </a:prstGeom>
          <a:solidFill>
            <a:srgbClr val="9900CC"/>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287" name="Picture 41" descr="060223-F-4884R-007">
            <a:hlinkClick r:id="rId4"/>
          </p:cNvPr>
          <p:cNvPicPr>
            <a:picLocks noChangeAspect="1" noChangeArrowheads="1"/>
          </p:cNvPicPr>
          <p:nvPr/>
        </p:nvPicPr>
        <p:blipFill>
          <a:blip r:embed="rId5" cstate="print"/>
          <a:srcRect/>
          <a:stretch>
            <a:fillRect/>
          </a:stretch>
        </p:blipFill>
        <p:spPr bwMode="auto">
          <a:xfrm>
            <a:off x="9625630" y="6352715"/>
            <a:ext cx="562529" cy="573252"/>
          </a:xfrm>
          <a:prstGeom prst="rect">
            <a:avLst/>
          </a:prstGeom>
          <a:noFill/>
          <a:ln w="3175">
            <a:noFill/>
            <a:miter lim="800000"/>
            <a:headEnd/>
            <a:tailEnd/>
          </a:ln>
        </p:spPr>
      </p:pic>
      <p:pic>
        <p:nvPicPr>
          <p:cNvPr id="299" name="Picture 134" descr="090724-f-7195g-003">
            <a:hlinkClick r:id="rId6"/>
          </p:cNvPr>
          <p:cNvPicPr>
            <a:picLocks noChangeAspect="1" noChangeArrowheads="1"/>
          </p:cNvPicPr>
          <p:nvPr/>
        </p:nvPicPr>
        <p:blipFill>
          <a:blip r:embed="rId7" cstate="print"/>
          <a:srcRect/>
          <a:stretch>
            <a:fillRect/>
          </a:stretch>
        </p:blipFill>
        <p:spPr bwMode="auto">
          <a:xfrm>
            <a:off x="2922994" y="1805352"/>
            <a:ext cx="812643" cy="618189"/>
          </a:xfrm>
          <a:prstGeom prst="rect">
            <a:avLst/>
          </a:prstGeom>
          <a:noFill/>
          <a:ln w="3175">
            <a:solidFill>
              <a:srgbClr val="000000"/>
            </a:solidFill>
            <a:miter lim="800000"/>
            <a:headEnd/>
            <a:tailEnd/>
          </a:ln>
        </p:spPr>
      </p:pic>
      <p:pic>
        <p:nvPicPr>
          <p:cNvPr id="316" name="Picture 315" descr="Aegis_dvic.jpg"/>
          <p:cNvPicPr>
            <a:picLocks noChangeAspect="1"/>
          </p:cNvPicPr>
          <p:nvPr/>
        </p:nvPicPr>
        <p:blipFill rotWithShape="1">
          <a:blip r:embed="rId8" cstate="print"/>
          <a:srcRect l="5056" t="2994" r="9358"/>
          <a:stretch/>
        </p:blipFill>
        <p:spPr>
          <a:xfrm>
            <a:off x="9782810" y="1453162"/>
            <a:ext cx="1480668" cy="985239"/>
          </a:xfrm>
          <a:prstGeom prst="rect">
            <a:avLst/>
          </a:prstGeom>
          <a:ln w="3175">
            <a:noFill/>
          </a:ln>
        </p:spPr>
      </p:pic>
      <p:pic>
        <p:nvPicPr>
          <p:cNvPr id="741" name="Picture 157" descr="thaad radar"/>
          <p:cNvPicPr>
            <a:picLocks noChangeAspect="1" noChangeArrowheads="1"/>
          </p:cNvPicPr>
          <p:nvPr/>
        </p:nvPicPr>
        <p:blipFill>
          <a:blip r:embed="rId9" cstate="print"/>
          <a:srcRect/>
          <a:stretch>
            <a:fillRect/>
          </a:stretch>
        </p:blipFill>
        <p:spPr bwMode="auto">
          <a:xfrm>
            <a:off x="8262622" y="4226560"/>
            <a:ext cx="1149799" cy="540174"/>
          </a:xfrm>
          <a:prstGeom prst="rect">
            <a:avLst/>
          </a:prstGeom>
          <a:noFill/>
          <a:ln w="3175">
            <a:noFill/>
          </a:ln>
        </p:spPr>
      </p:pic>
      <p:sp>
        <p:nvSpPr>
          <p:cNvPr id="572" name="Rectangle 162"/>
          <p:cNvSpPr>
            <a:spLocks noChangeArrowheads="1"/>
          </p:cNvSpPr>
          <p:nvPr/>
        </p:nvSpPr>
        <p:spPr bwMode="auto">
          <a:xfrm>
            <a:off x="3221991" y="3169920"/>
            <a:ext cx="794495" cy="212366"/>
          </a:xfrm>
          <a:prstGeom prst="rect">
            <a:avLst/>
          </a:prstGeom>
          <a:noFill/>
          <a:ln w="9525" algn="ctr">
            <a:noFill/>
            <a:miter lim="800000"/>
            <a:headEnd/>
            <a:tailEnd/>
          </a:ln>
        </p:spPr>
        <p:txBody>
          <a:bodyPr wrap="square" lIns="0" tIns="0" rIns="0" bIns="0">
            <a:spAutoFit/>
          </a:bodyPr>
          <a:lstStyle/>
          <a:p>
            <a:pPr>
              <a:lnSpc>
                <a:spcPct val="85000"/>
              </a:lnSpc>
              <a:tabLst>
                <a:tab pos="181240" algn="l"/>
              </a:tabLst>
            </a:pPr>
            <a:r>
              <a:rPr lang="en-US" sz="800" dirty="0"/>
              <a:t>China Lake:</a:t>
            </a:r>
            <a:br>
              <a:rPr lang="en-US" sz="800" dirty="0"/>
            </a:br>
            <a:r>
              <a:rPr lang="en-US" sz="800" dirty="0"/>
              <a:t>F/A-18, IBAR</a:t>
            </a:r>
          </a:p>
        </p:txBody>
      </p:sp>
      <p:sp>
        <p:nvSpPr>
          <p:cNvPr id="573" name="Oval 63"/>
          <p:cNvSpPr>
            <a:spLocks noChangeAspect="1" noChangeArrowheads="1"/>
          </p:cNvSpPr>
          <p:nvPr/>
        </p:nvSpPr>
        <p:spPr bwMode="auto">
          <a:xfrm>
            <a:off x="3061970" y="3241038"/>
            <a:ext cx="96770" cy="91443"/>
          </a:xfrm>
          <a:prstGeom prst="ellipse">
            <a:avLst/>
          </a:prstGeom>
          <a:solidFill>
            <a:srgbClr val="333399"/>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sp>
        <p:nvSpPr>
          <p:cNvPr id="575" name="Rectangle 114"/>
          <p:cNvSpPr>
            <a:spLocks noChangeArrowheads="1"/>
          </p:cNvSpPr>
          <p:nvPr/>
        </p:nvSpPr>
        <p:spPr bwMode="auto">
          <a:xfrm>
            <a:off x="7798972" y="5723132"/>
            <a:ext cx="1112006" cy="212366"/>
          </a:xfrm>
          <a:prstGeom prst="rect">
            <a:avLst/>
          </a:prstGeom>
          <a:noFill/>
          <a:ln w="9525" algn="ctr">
            <a:noFill/>
            <a:miter lim="800000"/>
            <a:headEnd/>
            <a:tailEnd/>
          </a:ln>
        </p:spPr>
        <p:txBody>
          <a:bodyPr wrap="square" lIns="0" tIns="0" rIns="0" bIns="0">
            <a:spAutoFit/>
          </a:bodyPr>
          <a:lstStyle/>
          <a:p>
            <a:pPr>
              <a:lnSpc>
                <a:spcPct val="85000"/>
              </a:lnSpc>
              <a:tabLst>
                <a:tab pos="181240" algn="l"/>
              </a:tabLst>
            </a:pPr>
            <a:r>
              <a:rPr lang="en-US" sz="800" dirty="0"/>
              <a:t>Eglin AFB: 46</a:t>
            </a:r>
            <a:r>
              <a:rPr lang="en-US" sz="800" baseline="30000" dirty="0"/>
              <a:t>th</a:t>
            </a:r>
            <a:r>
              <a:rPr lang="en-US" sz="800" dirty="0"/>
              <a:t> Test Squadron</a:t>
            </a:r>
          </a:p>
        </p:txBody>
      </p:sp>
      <p:sp>
        <p:nvSpPr>
          <p:cNvPr id="576" name="Oval 123"/>
          <p:cNvSpPr>
            <a:spLocks noChangeAspect="1" noChangeArrowheads="1"/>
          </p:cNvSpPr>
          <p:nvPr/>
        </p:nvSpPr>
        <p:spPr bwMode="auto">
          <a:xfrm flipH="1">
            <a:off x="8457711" y="5450838"/>
            <a:ext cx="124951" cy="126934"/>
          </a:xfrm>
          <a:prstGeom prst="ellipse">
            <a:avLst/>
          </a:prstGeom>
          <a:solidFill>
            <a:srgbClr val="99CCFF"/>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1900" b="0"/>
          </a:p>
        </p:txBody>
      </p:sp>
      <p:sp>
        <p:nvSpPr>
          <p:cNvPr id="579" name="Text Box 88"/>
          <p:cNvSpPr txBox="1">
            <a:spLocks noChangeArrowheads="1"/>
          </p:cNvSpPr>
          <p:nvPr/>
        </p:nvSpPr>
        <p:spPr bwMode="auto">
          <a:xfrm>
            <a:off x="7825874" y="4714241"/>
            <a:ext cx="596766" cy="131318"/>
          </a:xfrm>
          <a:prstGeom prst="rect">
            <a:avLst/>
          </a:prstGeom>
          <a:solidFill>
            <a:schemeClr val="bg1"/>
          </a:solidFill>
          <a:ln w="9525">
            <a:noFill/>
            <a:miter lim="800000"/>
            <a:headEnd/>
            <a:tailEnd/>
          </a:ln>
        </p:spPr>
        <p:txBody>
          <a:bodyPr wrap="square" lIns="0" tIns="0" rIns="0" bIns="0">
            <a:spAutoFit/>
          </a:bodyPr>
          <a:lstStyle/>
          <a:p>
            <a:r>
              <a:rPr lang="en-US" sz="800" dirty="0"/>
              <a:t>Redstone</a:t>
            </a:r>
          </a:p>
        </p:txBody>
      </p:sp>
      <p:sp>
        <p:nvSpPr>
          <p:cNvPr id="580" name="Oval 89"/>
          <p:cNvSpPr>
            <a:spLocks noChangeAspect="1" noChangeArrowheads="1"/>
          </p:cNvSpPr>
          <p:nvPr/>
        </p:nvSpPr>
        <p:spPr bwMode="auto">
          <a:xfrm>
            <a:off x="7700488" y="4635534"/>
            <a:ext cx="96013" cy="108302"/>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sp>
        <p:nvSpPr>
          <p:cNvPr id="582" name="Rectangle 125"/>
          <p:cNvSpPr>
            <a:spLocks noChangeArrowheads="1"/>
          </p:cNvSpPr>
          <p:nvPr/>
        </p:nvSpPr>
        <p:spPr bwMode="auto">
          <a:xfrm>
            <a:off x="9876156" y="3576321"/>
            <a:ext cx="1346835" cy="1304460"/>
          </a:xfrm>
          <a:prstGeom prst="rect">
            <a:avLst/>
          </a:prstGeom>
          <a:noFill/>
          <a:ln w="9525" algn="ctr">
            <a:noFill/>
            <a:miter lim="800000"/>
            <a:headEnd/>
            <a:tailEnd/>
          </a:ln>
        </p:spPr>
        <p:txBody>
          <a:bodyPr wrap="square" lIns="0" tIns="0" rIns="0" bIns="0">
            <a:spAutoFit/>
          </a:bodyPr>
          <a:lstStyle/>
          <a:p>
            <a:pPr>
              <a:lnSpc>
                <a:spcPct val="85000"/>
              </a:lnSpc>
              <a:spcAft>
                <a:spcPts val="317"/>
              </a:spcAft>
              <a:tabLst>
                <a:tab pos="181240" algn="l"/>
              </a:tabLst>
            </a:pPr>
            <a:r>
              <a:rPr lang="en-US" sz="800" dirty="0" err="1"/>
              <a:t>Pax</a:t>
            </a:r>
            <a:r>
              <a:rPr lang="en-US" sz="800" dirty="0"/>
              <a:t> River: Hawkeye, Manned  Flight simulator.</a:t>
            </a:r>
          </a:p>
          <a:p>
            <a:pPr>
              <a:lnSpc>
                <a:spcPct val="85000"/>
              </a:lnSpc>
              <a:spcAft>
                <a:spcPts val="317"/>
              </a:spcAft>
              <a:tabLst>
                <a:tab pos="181240" algn="l"/>
              </a:tabLst>
            </a:pPr>
            <a:r>
              <a:rPr lang="en-US" sz="800" dirty="0"/>
              <a:t>Dahlgren: Rapid SIL</a:t>
            </a:r>
          </a:p>
          <a:p>
            <a:pPr>
              <a:lnSpc>
                <a:spcPct val="85000"/>
              </a:lnSpc>
              <a:spcAft>
                <a:spcPts val="317"/>
              </a:spcAft>
              <a:tabLst>
                <a:tab pos="181240" algn="l"/>
              </a:tabLst>
            </a:pPr>
            <a:r>
              <a:rPr lang="en-US" sz="800" dirty="0"/>
              <a:t>Wallops Island : Ship Self-Defense System</a:t>
            </a:r>
          </a:p>
          <a:p>
            <a:pPr>
              <a:lnSpc>
                <a:spcPct val="85000"/>
              </a:lnSpc>
              <a:spcAft>
                <a:spcPts val="317"/>
              </a:spcAft>
              <a:tabLst>
                <a:tab pos="181240" algn="l"/>
              </a:tabLst>
            </a:pPr>
            <a:r>
              <a:rPr lang="en-US" sz="800" dirty="0"/>
              <a:t>McLean MITRE: National Security Experimentation Laboratory </a:t>
            </a:r>
          </a:p>
          <a:p>
            <a:pPr>
              <a:lnSpc>
                <a:spcPct val="85000"/>
              </a:lnSpc>
              <a:spcAft>
                <a:spcPts val="317"/>
              </a:spcAft>
              <a:tabLst>
                <a:tab pos="181240" algn="l"/>
              </a:tabLst>
            </a:pPr>
            <a:endParaRPr lang="en-US" sz="800" dirty="0"/>
          </a:p>
        </p:txBody>
      </p:sp>
      <p:sp>
        <p:nvSpPr>
          <p:cNvPr id="583" name="Oval 63"/>
          <p:cNvSpPr>
            <a:spLocks noChangeAspect="1" noChangeArrowheads="1"/>
          </p:cNvSpPr>
          <p:nvPr/>
        </p:nvSpPr>
        <p:spPr bwMode="auto">
          <a:xfrm>
            <a:off x="9584275" y="3571416"/>
            <a:ext cx="127782" cy="127591"/>
          </a:xfrm>
          <a:prstGeom prst="ellipse">
            <a:avLst/>
          </a:prstGeom>
          <a:solidFill>
            <a:srgbClr val="333399"/>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3" name="Picture 3" descr="C:\Users\torricna\Desktop\Wiki Codes\Images for map\img423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771" y="4200249"/>
            <a:ext cx="1005192" cy="661307"/>
          </a:xfrm>
          <a:prstGeom prst="rect">
            <a:avLst/>
          </a:prstGeom>
          <a:solidFill>
            <a:schemeClr val="tx1"/>
          </a:solidFill>
          <a:ln w="3175">
            <a:noFill/>
          </a:ln>
        </p:spPr>
      </p:pic>
      <p:pic>
        <p:nvPicPr>
          <p:cNvPr id="314" name="Picture 3" descr="6172CA002-006"/>
          <p:cNvPicPr>
            <a:picLocks noChangeAspect="1" noChangeArrowheads="1"/>
          </p:cNvPicPr>
          <p:nvPr/>
        </p:nvPicPr>
        <p:blipFill>
          <a:blip r:embed="rId11" cstate="print"/>
          <a:srcRect/>
          <a:stretch>
            <a:fillRect/>
          </a:stretch>
        </p:blipFill>
        <p:spPr bwMode="auto">
          <a:xfrm>
            <a:off x="9685996" y="5587232"/>
            <a:ext cx="980218" cy="661311"/>
          </a:xfrm>
          <a:prstGeom prst="rect">
            <a:avLst/>
          </a:prstGeom>
          <a:noFill/>
          <a:ln w="3175">
            <a:noFill/>
            <a:miter lim="800000"/>
            <a:headEnd/>
            <a:tailEnd/>
          </a:ln>
        </p:spPr>
      </p:pic>
      <p:sp>
        <p:nvSpPr>
          <p:cNvPr id="585" name="Oval 81"/>
          <p:cNvSpPr>
            <a:spLocks noChangeAspect="1" noChangeArrowheads="1"/>
          </p:cNvSpPr>
          <p:nvPr/>
        </p:nvSpPr>
        <p:spPr bwMode="auto">
          <a:xfrm>
            <a:off x="4850527" y="4972941"/>
            <a:ext cx="96012" cy="97537"/>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1900" b="0"/>
          </a:p>
        </p:txBody>
      </p:sp>
      <p:sp>
        <p:nvSpPr>
          <p:cNvPr id="586" name="Text Box 88"/>
          <p:cNvSpPr txBox="1">
            <a:spLocks noChangeArrowheads="1"/>
          </p:cNvSpPr>
          <p:nvPr/>
        </p:nvSpPr>
        <p:spPr bwMode="auto">
          <a:xfrm>
            <a:off x="4983102" y="4958081"/>
            <a:ext cx="772914" cy="131318"/>
          </a:xfrm>
          <a:prstGeom prst="rect">
            <a:avLst/>
          </a:prstGeom>
          <a:solidFill>
            <a:schemeClr val="bg1"/>
          </a:solidFill>
          <a:ln w="9525">
            <a:noFill/>
            <a:miter lim="800000"/>
            <a:headEnd/>
            <a:tailEnd/>
          </a:ln>
        </p:spPr>
        <p:txBody>
          <a:bodyPr wrap="square" lIns="0" tIns="0" rIns="0" bIns="0">
            <a:spAutoFit/>
          </a:bodyPr>
          <a:lstStyle/>
          <a:p>
            <a:r>
              <a:rPr lang="en-US" sz="800" dirty="0"/>
              <a:t>WSMR IRCC</a:t>
            </a:r>
          </a:p>
        </p:txBody>
      </p:sp>
      <p:sp>
        <p:nvSpPr>
          <p:cNvPr id="590" name="Text Box 122"/>
          <p:cNvSpPr txBox="1">
            <a:spLocks noChangeArrowheads="1"/>
          </p:cNvSpPr>
          <p:nvPr/>
        </p:nvSpPr>
        <p:spPr bwMode="auto">
          <a:xfrm>
            <a:off x="7952799" y="3037015"/>
            <a:ext cx="408766" cy="258532"/>
          </a:xfrm>
          <a:prstGeom prst="rect">
            <a:avLst/>
          </a:prstGeom>
          <a:solidFill>
            <a:srgbClr val="FFFFFF">
              <a:alpha val="50195"/>
            </a:srgbClr>
          </a:solidFill>
          <a:ln w="9525">
            <a:noFill/>
            <a:miter lim="800000"/>
            <a:headEnd/>
            <a:tailEnd/>
          </a:ln>
        </p:spPr>
        <p:txBody>
          <a:bodyPr wrap="none" lIns="0" tIns="0" rIns="0" bIns="0">
            <a:spAutoFit/>
          </a:bodyPr>
          <a:lstStyle/>
          <a:p>
            <a:pPr eaLnBrk="0" fontAlgn="base" hangingPunct="0">
              <a:spcBef>
                <a:spcPct val="0"/>
              </a:spcBef>
              <a:spcAft>
                <a:spcPct val="0"/>
              </a:spcAft>
            </a:pPr>
            <a:r>
              <a:rPr lang="en-US" sz="800" dirty="0">
                <a:solidFill>
                  <a:srgbClr val="000000"/>
                </a:solidFill>
              </a:rPr>
              <a:t>WPAFB:</a:t>
            </a:r>
            <a:br>
              <a:rPr lang="en-US" sz="800" dirty="0">
                <a:solidFill>
                  <a:srgbClr val="000000"/>
                </a:solidFill>
              </a:rPr>
            </a:br>
            <a:r>
              <a:rPr lang="en-US" sz="800" dirty="0">
                <a:solidFill>
                  <a:srgbClr val="000000"/>
                </a:solidFill>
              </a:rPr>
              <a:t>SIMAF</a:t>
            </a:r>
          </a:p>
        </p:txBody>
      </p:sp>
      <p:sp>
        <p:nvSpPr>
          <p:cNvPr id="591" name="Oval 123"/>
          <p:cNvSpPr>
            <a:spLocks noChangeAspect="1" noChangeArrowheads="1"/>
          </p:cNvSpPr>
          <p:nvPr/>
        </p:nvSpPr>
        <p:spPr bwMode="auto">
          <a:xfrm>
            <a:off x="8342631" y="3105575"/>
            <a:ext cx="125016" cy="127001"/>
          </a:xfrm>
          <a:prstGeom prst="ellipse">
            <a:avLst/>
          </a:prstGeom>
          <a:solidFill>
            <a:srgbClr val="99CCFF"/>
          </a:solidFill>
          <a:ln w="9525">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594" name="Text Box 75"/>
          <p:cNvSpPr txBox="1">
            <a:spLocks noChangeArrowheads="1"/>
          </p:cNvSpPr>
          <p:nvPr/>
        </p:nvSpPr>
        <p:spPr bwMode="auto">
          <a:xfrm>
            <a:off x="4239208" y="5120641"/>
            <a:ext cx="1579058" cy="128240"/>
          </a:xfrm>
          <a:prstGeom prst="rect">
            <a:avLst/>
          </a:prstGeom>
          <a:solidFill>
            <a:srgbClr val="FFFFFF">
              <a:alpha val="50195"/>
            </a:srgbClr>
          </a:solidFill>
          <a:ln w="9525">
            <a:noFill/>
            <a:miter lim="800000"/>
            <a:headEnd/>
            <a:tailEnd/>
          </a:ln>
        </p:spPr>
        <p:txBody>
          <a:bodyPr wrap="none" lIns="0" tIns="0" rIns="0" bIns="0">
            <a:spAutoFit/>
          </a:bodyPr>
          <a:lstStyle/>
          <a:p>
            <a:pPr eaLnBrk="0" fontAlgn="base" hangingPunct="0">
              <a:spcBef>
                <a:spcPct val="0"/>
              </a:spcBef>
              <a:spcAft>
                <a:spcPct val="0"/>
              </a:spcAft>
            </a:pPr>
            <a:r>
              <a:rPr lang="en-US" sz="800" dirty="0">
                <a:solidFill>
                  <a:srgbClr val="000000"/>
                </a:solidFill>
              </a:rPr>
              <a:t>Ft Huachuca: JITC, </a:t>
            </a:r>
            <a:r>
              <a:rPr lang="en-US" sz="800" dirty="0">
                <a:cs typeface="Arial" charset="0"/>
              </a:rPr>
              <a:t>JTRS, C4ISR</a:t>
            </a:r>
          </a:p>
        </p:txBody>
      </p:sp>
      <p:sp>
        <p:nvSpPr>
          <p:cNvPr id="595" name="Oval 91"/>
          <p:cNvSpPr>
            <a:spLocks noChangeAspect="1" noChangeArrowheads="1"/>
          </p:cNvSpPr>
          <p:nvPr/>
        </p:nvSpPr>
        <p:spPr bwMode="auto">
          <a:xfrm>
            <a:off x="4022091" y="5156201"/>
            <a:ext cx="125016" cy="127001"/>
          </a:xfrm>
          <a:prstGeom prst="ellipse">
            <a:avLst/>
          </a:prstGeom>
          <a:solidFill>
            <a:srgbClr val="A00FE1"/>
          </a:solidFill>
          <a:ln w="9525">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596" name="Oval 95"/>
          <p:cNvSpPr>
            <a:spLocks noChangeArrowheads="1"/>
          </p:cNvSpPr>
          <p:nvPr/>
        </p:nvSpPr>
        <p:spPr bwMode="auto">
          <a:xfrm>
            <a:off x="2725477" y="4251960"/>
            <a:ext cx="135016" cy="137161"/>
          </a:xfrm>
          <a:prstGeom prst="ellipse">
            <a:avLst/>
          </a:prstGeom>
          <a:solidFill>
            <a:srgbClr val="333399"/>
          </a:solidFill>
          <a:ln w="9525" algn="ctr">
            <a:solidFill>
              <a:schemeClr val="tx1"/>
            </a:solidFill>
            <a:round/>
            <a:headEnd/>
            <a:tailEnd/>
          </a:ln>
        </p:spPr>
        <p:txBody>
          <a:bodyPr wrap="none" lIns="0" tIns="0" rIns="0" bIns="0"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597" name="Text Box 88"/>
          <p:cNvSpPr txBox="1">
            <a:spLocks noChangeArrowheads="1"/>
          </p:cNvSpPr>
          <p:nvPr/>
        </p:nvSpPr>
        <p:spPr bwMode="auto">
          <a:xfrm>
            <a:off x="1743521" y="4183381"/>
            <a:ext cx="981957" cy="1314206"/>
          </a:xfrm>
          <a:prstGeom prst="rect">
            <a:avLst/>
          </a:prstGeom>
          <a:solidFill>
            <a:schemeClr val="bg1"/>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SPAWAR Systems Center  Pacific</a:t>
            </a:r>
          </a:p>
          <a:p>
            <a:pPr eaLnBrk="0" fontAlgn="base" hangingPunct="0">
              <a:spcBef>
                <a:spcPct val="0"/>
              </a:spcBef>
              <a:spcAft>
                <a:spcPct val="0"/>
              </a:spcAft>
            </a:pPr>
            <a:r>
              <a:rPr lang="en-US" sz="800" dirty="0">
                <a:solidFill>
                  <a:srgbClr val="000000"/>
                </a:solidFill>
              </a:rPr>
              <a:t> </a:t>
            </a:r>
          </a:p>
          <a:p>
            <a:pPr>
              <a:lnSpc>
                <a:spcPct val="85000"/>
              </a:lnSpc>
            </a:pPr>
            <a:r>
              <a:rPr lang="en-US" sz="800" dirty="0"/>
              <a:t>Palmdale, Triton</a:t>
            </a:r>
          </a:p>
          <a:p>
            <a:pPr>
              <a:lnSpc>
                <a:spcPct val="85000"/>
              </a:lnSpc>
            </a:pPr>
            <a:r>
              <a:rPr lang="en-US" sz="800" dirty="0"/>
              <a:t>NGC, Triton</a:t>
            </a:r>
          </a:p>
          <a:p>
            <a:pPr>
              <a:lnSpc>
                <a:spcPct val="85000"/>
              </a:lnSpc>
            </a:pPr>
            <a:endParaRPr lang="en-US" sz="800" dirty="0"/>
          </a:p>
          <a:p>
            <a:pPr>
              <a:lnSpc>
                <a:spcPct val="85000"/>
              </a:lnSpc>
            </a:pPr>
            <a:r>
              <a:rPr lang="en-US" sz="800" dirty="0"/>
              <a:t>Camp Pendleton</a:t>
            </a:r>
          </a:p>
          <a:p>
            <a:pPr>
              <a:lnSpc>
                <a:spcPct val="85000"/>
              </a:lnSpc>
            </a:pPr>
            <a:endParaRPr lang="en-US" sz="800" dirty="0"/>
          </a:p>
          <a:p>
            <a:pPr>
              <a:lnSpc>
                <a:spcPct val="85000"/>
              </a:lnSpc>
            </a:pPr>
            <a:r>
              <a:rPr lang="en-US" sz="800" dirty="0"/>
              <a:t>Edwards</a:t>
            </a:r>
          </a:p>
        </p:txBody>
      </p:sp>
      <p:sp>
        <p:nvSpPr>
          <p:cNvPr id="610" name="Rectangle 140"/>
          <p:cNvSpPr>
            <a:spLocks noChangeArrowheads="1"/>
          </p:cNvSpPr>
          <p:nvPr/>
        </p:nvSpPr>
        <p:spPr bwMode="auto">
          <a:xfrm rot="-557">
            <a:off x="6148462" y="4105990"/>
            <a:ext cx="1265221" cy="131318"/>
          </a:xfrm>
          <a:prstGeom prst="rect">
            <a:avLst/>
          </a:prstGeom>
          <a:solidFill>
            <a:srgbClr val="FFFFFF">
              <a:alpha val="50195"/>
            </a:srgbClr>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Tinker AFB: AWACS </a:t>
            </a:r>
          </a:p>
        </p:txBody>
      </p:sp>
      <p:sp>
        <p:nvSpPr>
          <p:cNvPr id="611" name="Oval 111"/>
          <p:cNvSpPr>
            <a:spLocks noChangeArrowheads="1"/>
          </p:cNvSpPr>
          <p:nvPr/>
        </p:nvSpPr>
        <p:spPr bwMode="auto">
          <a:xfrm>
            <a:off x="6262370" y="4307841"/>
            <a:ext cx="123260" cy="126153"/>
          </a:xfrm>
          <a:prstGeom prst="ellipse">
            <a:avLst/>
          </a:prstGeom>
          <a:solidFill>
            <a:srgbClr val="99CCFF"/>
          </a:solidFill>
          <a:ln w="9525" algn="ctr">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618" name="Oval 111"/>
          <p:cNvSpPr>
            <a:spLocks noChangeArrowheads="1"/>
          </p:cNvSpPr>
          <p:nvPr/>
        </p:nvSpPr>
        <p:spPr bwMode="auto">
          <a:xfrm>
            <a:off x="6381293" y="5029750"/>
            <a:ext cx="135016" cy="137159"/>
          </a:xfrm>
          <a:prstGeom prst="ellipse">
            <a:avLst/>
          </a:prstGeom>
          <a:solidFill>
            <a:srgbClr val="99CCFF"/>
          </a:solidFill>
          <a:ln w="9525" algn="ctr">
            <a:solidFill>
              <a:schemeClr val="tx1"/>
            </a:solidFill>
            <a:round/>
            <a:headEnd/>
            <a:tailEnd/>
          </a:ln>
        </p:spPr>
        <p:txBody>
          <a:bodyPr wrap="none" lIns="96661" tIns="48331" rIns="96661" bIns="48331" anchor="ctr"/>
          <a:lstStyle/>
          <a:p>
            <a:pPr algn="ctr" eaLnBrk="0" fontAlgn="base" hangingPunct="0">
              <a:lnSpc>
                <a:spcPct val="90000"/>
              </a:lnSpc>
              <a:spcBef>
                <a:spcPct val="100000"/>
              </a:spcBef>
              <a:spcAft>
                <a:spcPct val="0"/>
              </a:spcAft>
            </a:pPr>
            <a:endParaRPr lang="en-US" sz="1700" dirty="0">
              <a:solidFill>
                <a:srgbClr val="000000"/>
              </a:solidFill>
            </a:endParaRPr>
          </a:p>
        </p:txBody>
      </p:sp>
      <p:sp>
        <p:nvSpPr>
          <p:cNvPr id="622" name="Oval 63"/>
          <p:cNvSpPr>
            <a:spLocks noChangeAspect="1" noChangeArrowheads="1"/>
          </p:cNvSpPr>
          <p:nvPr/>
        </p:nvSpPr>
        <p:spPr bwMode="auto">
          <a:xfrm>
            <a:off x="2802062" y="4302556"/>
            <a:ext cx="113406" cy="107164"/>
          </a:xfrm>
          <a:prstGeom prst="ellipse">
            <a:avLst/>
          </a:prstGeom>
          <a:solidFill>
            <a:srgbClr val="DDDDDD"/>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a:p>
        </p:txBody>
      </p:sp>
      <p:sp>
        <p:nvSpPr>
          <p:cNvPr id="123" name="Oval 63"/>
          <p:cNvSpPr>
            <a:spLocks noChangeAspect="1" noChangeArrowheads="1"/>
          </p:cNvSpPr>
          <p:nvPr/>
        </p:nvSpPr>
        <p:spPr bwMode="auto">
          <a:xfrm>
            <a:off x="9570341" y="3711531"/>
            <a:ext cx="96679" cy="96534"/>
          </a:xfrm>
          <a:prstGeom prst="ellipse">
            <a:avLst/>
          </a:prstGeom>
          <a:solidFill>
            <a:srgbClr val="DDDDDD"/>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1026" name="Picture 2" descr="C:\Users\torricna\Desktop\Wiki Codes\Images for map\NSE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65019" y="4645537"/>
            <a:ext cx="1411277" cy="95570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28" name="Picture 4" descr="C:\Users\torricna\Desktop\Wiki Codes\Images for map\F-35-radar-test-BAC-one-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98753" y="6591915"/>
            <a:ext cx="714988" cy="570747"/>
          </a:xfrm>
          <a:prstGeom prst="rect">
            <a:avLst/>
          </a:prstGeom>
          <a:noFill/>
          <a:extLst>
            <a:ext uri="{909E8E84-426E-40dd-AFC4-6F175D3DCCD1}">
              <a14:hiddenFill xmlns:a14="http://schemas.microsoft.com/office/drawing/2010/main" xmlns="">
                <a:solidFill>
                  <a:srgbClr val="FFFFFF"/>
                </a:solidFill>
              </a14:hiddenFill>
            </a:ext>
          </a:extLst>
        </p:spPr>
      </p:pic>
      <p:pic>
        <p:nvPicPr>
          <p:cNvPr id="131" name="Picture 32" descr="Afficher l'image en taille réelle">
            <a:hlinkClick r:id="rId14"/>
          </p:cNvPr>
          <p:cNvPicPr>
            <a:picLocks noChangeAspect="1" noChangeArrowheads="1"/>
          </p:cNvPicPr>
          <p:nvPr/>
        </p:nvPicPr>
        <p:blipFill>
          <a:blip r:embed="rId15" cstate="print"/>
          <a:srcRect/>
          <a:stretch>
            <a:fillRect/>
          </a:stretch>
        </p:blipFill>
        <p:spPr bwMode="auto">
          <a:xfrm>
            <a:off x="5222241" y="3413760"/>
            <a:ext cx="1632097" cy="667174"/>
          </a:xfrm>
          <a:prstGeom prst="rect">
            <a:avLst/>
          </a:prstGeom>
          <a:noFill/>
          <a:ln w="3175">
            <a:noFill/>
            <a:miter lim="800000"/>
            <a:headEnd/>
            <a:tailEnd/>
          </a:ln>
        </p:spPr>
      </p:pic>
      <p:pic>
        <p:nvPicPr>
          <p:cNvPr id="132" name="Picture 123" descr="hawkeye8">
            <a:hlinkClick r:id="rId16"/>
          </p:cNvPr>
          <p:cNvPicPr>
            <a:picLocks noChangeAspect="1" noChangeArrowheads="1"/>
          </p:cNvPicPr>
          <p:nvPr/>
        </p:nvPicPr>
        <p:blipFill>
          <a:blip r:embed="rId17" cstate="print"/>
          <a:srcRect/>
          <a:stretch>
            <a:fillRect/>
          </a:stretch>
        </p:blipFill>
        <p:spPr bwMode="auto">
          <a:xfrm>
            <a:off x="8715026" y="2721125"/>
            <a:ext cx="924576" cy="672037"/>
          </a:xfrm>
          <a:prstGeom prst="rect">
            <a:avLst/>
          </a:prstGeom>
          <a:noFill/>
          <a:ln w="3175">
            <a:noFill/>
            <a:miter lim="800000"/>
            <a:headEnd/>
            <a:tailEnd/>
          </a:ln>
        </p:spPr>
      </p:pic>
      <p:pic>
        <p:nvPicPr>
          <p:cNvPr id="134" name="Picture 3" descr="C:\Documents and Settings\Administrator\My Documents\Outreach-Conferences\ITEA Ann Symposium\2011, Sept 12-15, Orlando FL\photos\ETAC.jpg"/>
          <p:cNvPicPr>
            <a:picLocks noChangeAspect="1" noChangeArrowheads="1"/>
          </p:cNvPicPr>
          <p:nvPr/>
        </p:nvPicPr>
        <p:blipFill>
          <a:blip r:embed="rId18" cstate="print"/>
          <a:srcRect/>
          <a:stretch>
            <a:fillRect/>
          </a:stretch>
        </p:blipFill>
        <p:spPr bwMode="auto">
          <a:xfrm>
            <a:off x="4492346" y="5533380"/>
            <a:ext cx="663276" cy="751393"/>
          </a:xfrm>
          <a:prstGeom prst="rect">
            <a:avLst/>
          </a:prstGeom>
          <a:noFill/>
          <a:ln w="3175">
            <a:noFill/>
          </a:ln>
        </p:spPr>
      </p:pic>
      <p:pic>
        <p:nvPicPr>
          <p:cNvPr id="136" name="Picture 2" descr="C:\Users\torricna\Desktop\Wiki Codes\Images for map\F-18.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37804" y="2260369"/>
            <a:ext cx="1245298" cy="708435"/>
          </a:xfrm>
          <a:prstGeom prst="rect">
            <a:avLst/>
          </a:prstGeom>
          <a:solidFill>
            <a:schemeClr val="tx1"/>
          </a:solidFill>
          <a:ln w="3175">
            <a:noFill/>
          </a:ln>
          <a:effectLst>
            <a:outerShdw blurRad="190500" algn="tl" rotWithShape="0">
              <a:srgbClr val="000000">
                <a:alpha val="70000"/>
              </a:srgbClr>
            </a:outerShdw>
          </a:effectLst>
        </p:spPr>
      </p:pic>
      <p:pic>
        <p:nvPicPr>
          <p:cNvPr id="137" name="Picture 4" descr="C:\Users\torricna\Desktop\Wiki Codes\Images for map\nsvejblia2zf8jbsn49x.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43522" y="3193694"/>
            <a:ext cx="1268417" cy="799120"/>
          </a:xfrm>
          <a:prstGeom prst="rect">
            <a:avLst/>
          </a:prstGeom>
          <a:solidFill>
            <a:schemeClr val="tx1"/>
          </a:solidFill>
          <a:ln w="3175">
            <a:noFill/>
          </a:ln>
        </p:spPr>
      </p:pic>
      <p:pic>
        <p:nvPicPr>
          <p:cNvPr id="138" name="Picture 5" descr="C:\Users\torricna\Desktop\Wiki Codes\Images for map\SIMAF.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21945" y="2555242"/>
            <a:ext cx="1104835" cy="744181"/>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39" name="Picture 138" descr="C:\Users\torricna\Desktop\Wiki Codes\Images for map\f-16.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8148" t="1" b="7222"/>
          <a:stretch/>
        </p:blipFill>
        <p:spPr bwMode="auto">
          <a:xfrm>
            <a:off x="7008909" y="5633482"/>
            <a:ext cx="721999" cy="596844"/>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0" name="Picture 139" descr="C:\Users\torricna\Desktop\Wiki Codes\Images for map\122105-F-PB123-00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42330" y="5166062"/>
            <a:ext cx="1033244" cy="675285"/>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1" name="Picture 140" descr="C:\Users\torricna\Desktop\Wiki Codes\Images for map\triton.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495543" y="3428780"/>
            <a:ext cx="1231290" cy="737036"/>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2" name="Picture 13" descr="C:\Users\torricna\Desktop\Wiki Codes\Images for map\USSTRATCOM.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02371" y="1767729"/>
            <a:ext cx="1520069" cy="1297205"/>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4" name="Picture 143" descr="C:\Users\torricna\Desktop\Wiki Codes\Images for map\f-16.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8148" t="1" b="7222"/>
          <a:stretch/>
        </p:blipFill>
        <p:spPr bwMode="auto">
          <a:xfrm>
            <a:off x="8562724" y="1737579"/>
            <a:ext cx="769679" cy="636259"/>
          </a:xfrm>
          <a:prstGeom prst="rect">
            <a:avLst/>
          </a:prstGeom>
          <a:noFill/>
          <a:ln w="3175">
            <a:noFill/>
          </a:ln>
          <a:extLst>
            <a:ext uri="{909E8E84-426E-40dd-AFC4-6F175D3DCCD1}">
              <a14:hiddenFill xmlns:a14="http://schemas.microsoft.com/office/drawing/2010/main" xmlns="">
                <a:solidFill>
                  <a:srgbClr val="FFFFFF"/>
                </a:solidFill>
              </a14:hiddenFill>
            </a:ext>
          </a:extLst>
        </p:spPr>
      </p:pic>
      <p:pic>
        <p:nvPicPr>
          <p:cNvPr id="145" name="Picture 73" descr="ECS Truck A0002"/>
          <p:cNvPicPr>
            <a:picLocks noChangeAspect="1" noChangeArrowheads="1"/>
          </p:cNvPicPr>
          <p:nvPr/>
        </p:nvPicPr>
        <p:blipFill>
          <a:blip r:embed="rId27" cstate="print">
            <a:clrChange>
              <a:clrFrom>
                <a:srgbClr val="D9D9D9"/>
              </a:clrFrom>
              <a:clrTo>
                <a:srgbClr val="D9D9D9">
                  <a:alpha val="0"/>
                </a:srgbClr>
              </a:clrTo>
            </a:clrChange>
          </a:blip>
          <a:srcRect l="18517" t="9494" r="10564"/>
          <a:stretch>
            <a:fillRect/>
          </a:stretch>
        </p:blipFill>
        <p:spPr bwMode="auto">
          <a:xfrm>
            <a:off x="2629532" y="5621013"/>
            <a:ext cx="1113473" cy="706121"/>
          </a:xfrm>
          <a:prstGeom prst="rect">
            <a:avLst/>
          </a:prstGeom>
          <a:noFill/>
          <a:ln w="3175">
            <a:noFill/>
            <a:miter lim="800000"/>
            <a:headEnd/>
            <a:tailEnd/>
          </a:ln>
        </p:spPr>
      </p:pic>
      <p:sp>
        <p:nvSpPr>
          <p:cNvPr id="617" name="Rectangle 142"/>
          <p:cNvSpPr>
            <a:spLocks noChangeArrowheads="1"/>
          </p:cNvSpPr>
          <p:nvPr/>
        </p:nvSpPr>
        <p:spPr bwMode="auto">
          <a:xfrm rot="-5777">
            <a:off x="5617729" y="4877182"/>
            <a:ext cx="1150268" cy="131318"/>
          </a:xfrm>
          <a:prstGeom prst="rect">
            <a:avLst/>
          </a:prstGeom>
          <a:solidFill>
            <a:srgbClr val="FFFFFF">
              <a:alpha val="50195"/>
            </a:srgbClr>
          </a:solidFill>
          <a:ln w="9525">
            <a:noFill/>
            <a:miter lim="800000"/>
            <a:headEnd/>
            <a:tailEnd/>
          </a:ln>
        </p:spPr>
        <p:txBody>
          <a:bodyPr wrap="square" lIns="0" tIns="0" rIns="0" bIns="0">
            <a:spAutoFit/>
          </a:bodyPr>
          <a:lstStyle/>
          <a:p>
            <a:pPr eaLnBrk="0" fontAlgn="base" hangingPunct="0">
              <a:spcBef>
                <a:spcPct val="0"/>
              </a:spcBef>
              <a:spcAft>
                <a:spcPct val="0"/>
              </a:spcAft>
            </a:pPr>
            <a:r>
              <a:rPr lang="en-US" sz="800" dirty="0">
                <a:solidFill>
                  <a:srgbClr val="000000"/>
                </a:solidFill>
              </a:rPr>
              <a:t>Greenville: Rivet Joint</a:t>
            </a:r>
          </a:p>
        </p:txBody>
      </p:sp>
      <p:pic>
        <p:nvPicPr>
          <p:cNvPr id="1034" name="Picture 10" descr="C:\Users\torricna\Desktop\Wiki Codes\Images for map\index.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426987" y="3419286"/>
            <a:ext cx="840662" cy="571408"/>
          </a:xfrm>
          <a:prstGeom prst="rect">
            <a:avLst/>
          </a:prstGeom>
          <a:noFill/>
          <a:extLst>
            <a:ext uri="{909E8E84-426E-40dd-AFC4-6F175D3DCCD1}">
              <a14:hiddenFill xmlns:a14="http://schemas.microsoft.com/office/drawing/2010/main" xmlns="">
                <a:solidFill>
                  <a:srgbClr val="FFFFFF"/>
                </a:solidFill>
              </a14:hiddenFill>
            </a:ext>
          </a:extLst>
        </p:spPr>
      </p:pic>
      <p:sp>
        <p:nvSpPr>
          <p:cNvPr id="154" name="Oval 70"/>
          <p:cNvSpPr>
            <a:spLocks noChangeArrowheads="1"/>
          </p:cNvSpPr>
          <p:nvPr/>
        </p:nvSpPr>
        <p:spPr bwMode="auto">
          <a:xfrm>
            <a:off x="9547412" y="3646513"/>
            <a:ext cx="113348" cy="104987"/>
          </a:xfrm>
          <a:prstGeom prst="ellipse">
            <a:avLst/>
          </a:prstGeom>
          <a:solidFill>
            <a:srgbClr val="FF0000"/>
          </a:solidFill>
          <a:ln w="9525" algn="ctr">
            <a:solidFill>
              <a:schemeClr val="tx1"/>
            </a:solidFill>
            <a:round/>
            <a:headEnd/>
            <a:tailEnd/>
          </a:ln>
        </p:spPr>
        <p:txBody>
          <a:bodyPr wrap="none" lIns="0" tIns="0" rIns="0" bIns="0" anchor="ctr"/>
          <a:lstStyle/>
          <a:p>
            <a:pPr algn="ctr" eaLnBrk="0" fontAlgn="base" hangingPunct="0">
              <a:lnSpc>
                <a:spcPct val="90000"/>
              </a:lnSpc>
              <a:spcBef>
                <a:spcPct val="100000"/>
              </a:spcBef>
              <a:spcAft>
                <a:spcPct val="0"/>
              </a:spcAft>
            </a:pPr>
            <a:endParaRPr lang="en-US" dirty="0">
              <a:solidFill>
                <a:srgbClr val="000000"/>
              </a:solidFill>
            </a:endParaRPr>
          </a:p>
        </p:txBody>
      </p:sp>
      <p:sp>
        <p:nvSpPr>
          <p:cNvPr id="133" name="Oval 106"/>
          <p:cNvSpPr>
            <a:spLocks noChangeAspect="1" noChangeArrowheads="1"/>
          </p:cNvSpPr>
          <p:nvPr/>
        </p:nvSpPr>
        <p:spPr bwMode="auto">
          <a:xfrm>
            <a:off x="6226787" y="5861945"/>
            <a:ext cx="105014" cy="106679"/>
          </a:xfrm>
          <a:prstGeom prst="ellipse">
            <a:avLst/>
          </a:prstGeom>
          <a:solidFill>
            <a:srgbClr val="0099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b="0" dirty="0"/>
          </a:p>
        </p:txBody>
      </p:sp>
      <p:sp>
        <p:nvSpPr>
          <p:cNvPr id="4" name="Rectangle 3"/>
          <p:cNvSpPr/>
          <p:nvPr/>
        </p:nvSpPr>
        <p:spPr>
          <a:xfrm>
            <a:off x="6227985" y="5995520"/>
            <a:ext cx="787920" cy="404357"/>
          </a:xfrm>
          <a:prstGeom prst="rect">
            <a:avLst/>
          </a:prstGeom>
        </p:spPr>
        <p:txBody>
          <a:bodyPr wrap="none" lIns="96661" tIns="48331" rIns="96661" bIns="48331">
            <a:spAutoFit/>
          </a:bodyPr>
          <a:lstStyle/>
          <a:p>
            <a:r>
              <a:rPr lang="en-US" sz="800" dirty="0"/>
              <a:t>Ft Hood:</a:t>
            </a:r>
          </a:p>
          <a:p>
            <a:r>
              <a:rPr lang="en-US" sz="800" dirty="0"/>
              <a:t>TTEC, CTSF</a:t>
            </a:r>
          </a:p>
        </p:txBody>
      </p:sp>
      <p:grpSp>
        <p:nvGrpSpPr>
          <p:cNvPr id="135" name="Group 68"/>
          <p:cNvGrpSpPr>
            <a:grpSpLocks/>
          </p:cNvGrpSpPr>
          <p:nvPr/>
        </p:nvGrpSpPr>
        <p:grpSpPr bwMode="auto">
          <a:xfrm>
            <a:off x="5028737" y="5883852"/>
            <a:ext cx="1360019" cy="789995"/>
            <a:chOff x="3516" y="3718"/>
            <a:chExt cx="574" cy="458"/>
          </a:xfrm>
        </p:grpSpPr>
        <p:sp>
          <p:nvSpPr>
            <p:cNvPr id="148" name="Rectangle 69"/>
            <p:cNvSpPr>
              <a:spLocks noChangeAspect="1" noChangeArrowheads="1"/>
            </p:cNvSpPr>
            <p:nvPr/>
          </p:nvSpPr>
          <p:spPr bwMode="auto">
            <a:xfrm>
              <a:off x="3727" y="4065"/>
              <a:ext cx="73" cy="21"/>
            </a:xfrm>
            <a:prstGeom prst="rect">
              <a:avLst/>
            </a:prstGeom>
            <a:solidFill>
              <a:srgbClr val="4D350F"/>
            </a:solidFill>
            <a:ln w="12700">
              <a:noFill/>
              <a:miter lim="800000"/>
              <a:headEnd type="none" w="sm" len="sm"/>
              <a:tailEnd type="none" w="sm" len="sm"/>
            </a:ln>
          </p:spPr>
          <p:txBody>
            <a:bodyPr wrap="none" anchor="ctr"/>
            <a:lstStyle/>
            <a:p>
              <a:endParaRPr lang="en-US"/>
            </a:p>
          </p:txBody>
        </p:sp>
        <p:sp>
          <p:nvSpPr>
            <p:cNvPr id="149" name="Freeform 70"/>
            <p:cNvSpPr>
              <a:spLocks noChangeAspect="1"/>
            </p:cNvSpPr>
            <p:nvPr/>
          </p:nvSpPr>
          <p:spPr bwMode="auto">
            <a:xfrm>
              <a:off x="3698" y="4021"/>
              <a:ext cx="105" cy="19"/>
            </a:xfrm>
            <a:custGeom>
              <a:avLst/>
              <a:gdLst>
                <a:gd name="T0" fmla="*/ 69 w 777"/>
                <a:gd name="T1" fmla="*/ 51 h 126"/>
                <a:gd name="T2" fmla="*/ 123 w 777"/>
                <a:gd name="T3" fmla="*/ 75 h 126"/>
                <a:gd name="T4" fmla="*/ 294 w 777"/>
                <a:gd name="T5" fmla="*/ 72 h 126"/>
                <a:gd name="T6" fmla="*/ 267 w 777"/>
                <a:gd name="T7" fmla="*/ 48 h 126"/>
                <a:gd name="T8" fmla="*/ 306 w 777"/>
                <a:gd name="T9" fmla="*/ 30 h 126"/>
                <a:gd name="T10" fmla="*/ 519 w 777"/>
                <a:gd name="T11" fmla="*/ 0 h 126"/>
                <a:gd name="T12" fmla="*/ 618 w 777"/>
                <a:gd name="T13" fmla="*/ 9 h 126"/>
                <a:gd name="T14" fmla="*/ 777 w 777"/>
                <a:gd name="T15" fmla="*/ 9 h 126"/>
                <a:gd name="T16" fmla="*/ 651 w 777"/>
                <a:gd name="T17" fmla="*/ 69 h 126"/>
                <a:gd name="T18" fmla="*/ 243 w 777"/>
                <a:gd name="T19" fmla="*/ 117 h 126"/>
                <a:gd name="T20" fmla="*/ 0 w 777"/>
                <a:gd name="T21" fmla="*/ 126 h 126"/>
                <a:gd name="T22" fmla="*/ 69 w 777"/>
                <a:gd name="T23" fmla="*/ 51 h 1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7"/>
                <a:gd name="T37" fmla="*/ 0 h 126"/>
                <a:gd name="T38" fmla="*/ 777 w 777"/>
                <a:gd name="T39" fmla="*/ 126 h 1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7" h="126">
                  <a:moveTo>
                    <a:pt x="69" y="51"/>
                  </a:moveTo>
                  <a:lnTo>
                    <a:pt x="123" y="75"/>
                  </a:lnTo>
                  <a:lnTo>
                    <a:pt x="294" y="72"/>
                  </a:lnTo>
                  <a:lnTo>
                    <a:pt x="267" y="48"/>
                  </a:lnTo>
                  <a:lnTo>
                    <a:pt x="306" y="30"/>
                  </a:lnTo>
                  <a:lnTo>
                    <a:pt x="519" y="0"/>
                  </a:lnTo>
                  <a:lnTo>
                    <a:pt x="618" y="9"/>
                  </a:lnTo>
                  <a:lnTo>
                    <a:pt x="777" y="9"/>
                  </a:lnTo>
                  <a:lnTo>
                    <a:pt x="651" y="69"/>
                  </a:lnTo>
                  <a:lnTo>
                    <a:pt x="243" y="117"/>
                  </a:lnTo>
                  <a:lnTo>
                    <a:pt x="0" y="126"/>
                  </a:lnTo>
                  <a:lnTo>
                    <a:pt x="69" y="51"/>
                  </a:lnTo>
                  <a:close/>
                </a:path>
              </a:pathLst>
            </a:custGeom>
            <a:solidFill>
              <a:srgbClr val="4D350F"/>
            </a:solidFill>
            <a:ln w="12700">
              <a:noFill/>
              <a:round/>
              <a:headEnd type="none" w="sm" len="sm"/>
              <a:tailEnd type="none" w="sm" len="sm"/>
            </a:ln>
          </p:spPr>
          <p:txBody>
            <a:bodyPr wrap="none" anchor="ctr"/>
            <a:lstStyle/>
            <a:p>
              <a:endParaRPr lang="en-US"/>
            </a:p>
          </p:txBody>
        </p:sp>
        <p:sp>
          <p:nvSpPr>
            <p:cNvPr id="150" name="Freeform 71"/>
            <p:cNvSpPr>
              <a:spLocks noChangeAspect="1"/>
            </p:cNvSpPr>
            <p:nvPr/>
          </p:nvSpPr>
          <p:spPr bwMode="auto">
            <a:xfrm>
              <a:off x="3754" y="4010"/>
              <a:ext cx="32" cy="17"/>
            </a:xfrm>
            <a:custGeom>
              <a:avLst/>
              <a:gdLst>
                <a:gd name="T0" fmla="*/ 123 w 231"/>
                <a:gd name="T1" fmla="*/ 0 h 117"/>
                <a:gd name="T2" fmla="*/ 93 w 231"/>
                <a:gd name="T3" fmla="*/ 9 h 117"/>
                <a:gd name="T4" fmla="*/ 84 w 231"/>
                <a:gd name="T5" fmla="*/ 51 h 117"/>
                <a:gd name="T6" fmla="*/ 72 w 231"/>
                <a:gd name="T7" fmla="*/ 60 h 117"/>
                <a:gd name="T8" fmla="*/ 24 w 231"/>
                <a:gd name="T9" fmla="*/ 57 h 117"/>
                <a:gd name="T10" fmla="*/ 0 w 231"/>
                <a:gd name="T11" fmla="*/ 117 h 117"/>
                <a:gd name="T12" fmla="*/ 81 w 231"/>
                <a:gd name="T13" fmla="*/ 105 h 117"/>
                <a:gd name="T14" fmla="*/ 93 w 231"/>
                <a:gd name="T15" fmla="*/ 75 h 117"/>
                <a:gd name="T16" fmla="*/ 108 w 231"/>
                <a:gd name="T17" fmla="*/ 96 h 117"/>
                <a:gd name="T18" fmla="*/ 231 w 231"/>
                <a:gd name="T19" fmla="*/ 90 h 117"/>
                <a:gd name="T20" fmla="*/ 225 w 231"/>
                <a:gd name="T21" fmla="*/ 66 h 117"/>
                <a:gd name="T22" fmla="*/ 183 w 231"/>
                <a:gd name="T23" fmla="*/ 9 h 117"/>
                <a:gd name="T24" fmla="*/ 123 w 231"/>
                <a:gd name="T25" fmla="*/ 0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1"/>
                <a:gd name="T40" fmla="*/ 0 h 117"/>
                <a:gd name="T41" fmla="*/ 231 w 231"/>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1" h="117">
                  <a:moveTo>
                    <a:pt x="123" y="0"/>
                  </a:moveTo>
                  <a:cubicBezTo>
                    <a:pt x="101" y="7"/>
                    <a:pt x="111" y="4"/>
                    <a:pt x="93" y="9"/>
                  </a:cubicBezTo>
                  <a:cubicBezTo>
                    <a:pt x="77" y="20"/>
                    <a:pt x="76" y="34"/>
                    <a:pt x="84" y="51"/>
                  </a:cubicBezTo>
                  <a:cubicBezTo>
                    <a:pt x="74" y="58"/>
                    <a:pt x="78" y="54"/>
                    <a:pt x="72" y="60"/>
                  </a:cubicBezTo>
                  <a:lnTo>
                    <a:pt x="24" y="57"/>
                  </a:lnTo>
                  <a:lnTo>
                    <a:pt x="0" y="117"/>
                  </a:lnTo>
                  <a:lnTo>
                    <a:pt x="81" y="105"/>
                  </a:lnTo>
                  <a:lnTo>
                    <a:pt x="93" y="75"/>
                  </a:lnTo>
                  <a:lnTo>
                    <a:pt x="108" y="96"/>
                  </a:lnTo>
                  <a:lnTo>
                    <a:pt x="231" y="90"/>
                  </a:lnTo>
                  <a:lnTo>
                    <a:pt x="225" y="66"/>
                  </a:lnTo>
                  <a:lnTo>
                    <a:pt x="183" y="9"/>
                  </a:lnTo>
                  <a:lnTo>
                    <a:pt x="123" y="0"/>
                  </a:lnTo>
                  <a:close/>
                </a:path>
              </a:pathLst>
            </a:custGeom>
            <a:solidFill>
              <a:srgbClr val="4D350F"/>
            </a:solidFill>
            <a:ln w="12700">
              <a:noFill/>
              <a:round/>
              <a:headEnd type="none" w="sm" len="sm"/>
              <a:tailEnd type="none" w="sm" len="sm"/>
            </a:ln>
          </p:spPr>
          <p:txBody>
            <a:bodyPr wrap="none" anchor="ctr"/>
            <a:lstStyle/>
            <a:p>
              <a:endParaRPr lang="en-US"/>
            </a:p>
          </p:txBody>
        </p:sp>
        <p:sp>
          <p:nvSpPr>
            <p:cNvPr id="151" name="Freeform 72"/>
            <p:cNvSpPr>
              <a:spLocks noChangeAspect="1"/>
            </p:cNvSpPr>
            <p:nvPr/>
          </p:nvSpPr>
          <p:spPr bwMode="auto">
            <a:xfrm>
              <a:off x="3883" y="4142"/>
              <a:ext cx="207" cy="24"/>
            </a:xfrm>
            <a:custGeom>
              <a:avLst/>
              <a:gdLst>
                <a:gd name="T0" fmla="*/ 39 w 1524"/>
                <a:gd name="T1" fmla="*/ 159 h 159"/>
                <a:gd name="T2" fmla="*/ 423 w 1524"/>
                <a:gd name="T3" fmla="*/ 138 h 159"/>
                <a:gd name="T4" fmla="*/ 879 w 1524"/>
                <a:gd name="T5" fmla="*/ 147 h 159"/>
                <a:gd name="T6" fmla="*/ 993 w 1524"/>
                <a:gd name="T7" fmla="*/ 138 h 159"/>
                <a:gd name="T8" fmla="*/ 1440 w 1524"/>
                <a:gd name="T9" fmla="*/ 126 h 159"/>
                <a:gd name="T10" fmla="*/ 1524 w 1524"/>
                <a:gd name="T11" fmla="*/ 87 h 159"/>
                <a:gd name="T12" fmla="*/ 951 w 1524"/>
                <a:gd name="T13" fmla="*/ 57 h 159"/>
                <a:gd name="T14" fmla="*/ 672 w 1524"/>
                <a:gd name="T15" fmla="*/ 57 h 159"/>
                <a:gd name="T16" fmla="*/ 450 w 1524"/>
                <a:gd name="T17" fmla="*/ 66 h 159"/>
                <a:gd name="T18" fmla="*/ 303 w 1524"/>
                <a:gd name="T19" fmla="*/ 90 h 159"/>
                <a:gd name="T20" fmla="*/ 255 w 1524"/>
                <a:gd name="T21" fmla="*/ 84 h 159"/>
                <a:gd name="T22" fmla="*/ 273 w 1524"/>
                <a:gd name="T23" fmla="*/ 72 h 159"/>
                <a:gd name="T24" fmla="*/ 375 w 1524"/>
                <a:gd name="T25" fmla="*/ 69 h 159"/>
                <a:gd name="T26" fmla="*/ 375 w 1524"/>
                <a:gd name="T27" fmla="*/ 54 h 159"/>
                <a:gd name="T28" fmla="*/ 174 w 1524"/>
                <a:gd name="T29" fmla="*/ 45 h 159"/>
                <a:gd name="T30" fmla="*/ 114 w 1524"/>
                <a:gd name="T31" fmla="*/ 15 h 159"/>
                <a:gd name="T32" fmla="*/ 48 w 1524"/>
                <a:gd name="T33" fmla="*/ 0 h 159"/>
                <a:gd name="T34" fmla="*/ 0 w 1524"/>
                <a:gd name="T35" fmla="*/ 87 h 159"/>
                <a:gd name="T36" fmla="*/ 39 w 1524"/>
                <a:gd name="T37" fmla="*/ 159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24"/>
                <a:gd name="T58" fmla="*/ 0 h 159"/>
                <a:gd name="T59" fmla="*/ 1524 w 1524"/>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24" h="159">
                  <a:moveTo>
                    <a:pt x="39" y="159"/>
                  </a:moveTo>
                  <a:cubicBezTo>
                    <a:pt x="169" y="154"/>
                    <a:pt x="293" y="138"/>
                    <a:pt x="423" y="138"/>
                  </a:cubicBezTo>
                  <a:cubicBezTo>
                    <a:pt x="576" y="139"/>
                    <a:pt x="728" y="125"/>
                    <a:pt x="879" y="147"/>
                  </a:cubicBezTo>
                  <a:cubicBezTo>
                    <a:pt x="917" y="144"/>
                    <a:pt x="955" y="138"/>
                    <a:pt x="993" y="138"/>
                  </a:cubicBezTo>
                  <a:lnTo>
                    <a:pt x="1440" y="126"/>
                  </a:lnTo>
                  <a:lnTo>
                    <a:pt x="1524" y="87"/>
                  </a:lnTo>
                  <a:lnTo>
                    <a:pt x="951" y="57"/>
                  </a:lnTo>
                  <a:lnTo>
                    <a:pt x="672" y="57"/>
                  </a:lnTo>
                  <a:cubicBezTo>
                    <a:pt x="598" y="60"/>
                    <a:pt x="524" y="62"/>
                    <a:pt x="450" y="66"/>
                  </a:cubicBezTo>
                  <a:cubicBezTo>
                    <a:pt x="400" y="68"/>
                    <a:pt x="352" y="84"/>
                    <a:pt x="303" y="90"/>
                  </a:cubicBezTo>
                  <a:cubicBezTo>
                    <a:pt x="287" y="88"/>
                    <a:pt x="270" y="89"/>
                    <a:pt x="255" y="84"/>
                  </a:cubicBezTo>
                  <a:cubicBezTo>
                    <a:pt x="248" y="82"/>
                    <a:pt x="266" y="72"/>
                    <a:pt x="273" y="72"/>
                  </a:cubicBezTo>
                  <a:cubicBezTo>
                    <a:pt x="307" y="70"/>
                    <a:pt x="341" y="70"/>
                    <a:pt x="375" y="69"/>
                  </a:cubicBezTo>
                  <a:cubicBezTo>
                    <a:pt x="388" y="65"/>
                    <a:pt x="386" y="59"/>
                    <a:pt x="375" y="54"/>
                  </a:cubicBezTo>
                  <a:cubicBezTo>
                    <a:pt x="118" y="66"/>
                    <a:pt x="236" y="107"/>
                    <a:pt x="174" y="45"/>
                  </a:cubicBezTo>
                  <a:cubicBezTo>
                    <a:pt x="161" y="14"/>
                    <a:pt x="146" y="19"/>
                    <a:pt x="114" y="15"/>
                  </a:cubicBezTo>
                  <a:cubicBezTo>
                    <a:pt x="92" y="9"/>
                    <a:pt x="71" y="0"/>
                    <a:pt x="48" y="0"/>
                  </a:cubicBezTo>
                  <a:lnTo>
                    <a:pt x="0" y="87"/>
                  </a:lnTo>
                  <a:lnTo>
                    <a:pt x="39" y="159"/>
                  </a:lnTo>
                  <a:close/>
                </a:path>
              </a:pathLst>
            </a:custGeom>
            <a:solidFill>
              <a:schemeClr val="tx1"/>
            </a:solidFill>
            <a:ln w="12700">
              <a:noFill/>
              <a:round/>
              <a:headEnd type="none" w="sm" len="sm"/>
              <a:tailEnd type="none" w="sm" len="sm"/>
            </a:ln>
          </p:spPr>
          <p:txBody>
            <a:bodyPr wrap="none" anchor="ctr"/>
            <a:lstStyle/>
            <a:p>
              <a:endParaRPr lang="en-US"/>
            </a:p>
          </p:txBody>
        </p:sp>
        <p:sp>
          <p:nvSpPr>
            <p:cNvPr id="152" name="Freeform 73"/>
            <p:cNvSpPr>
              <a:spLocks noChangeAspect="1"/>
            </p:cNvSpPr>
            <p:nvPr/>
          </p:nvSpPr>
          <p:spPr bwMode="auto">
            <a:xfrm>
              <a:off x="3870" y="4065"/>
              <a:ext cx="144" cy="88"/>
            </a:xfrm>
            <a:custGeom>
              <a:avLst/>
              <a:gdLst>
                <a:gd name="T0" fmla="*/ 711 w 1062"/>
                <a:gd name="T1" fmla="*/ 126 h 597"/>
                <a:gd name="T2" fmla="*/ 867 w 1062"/>
                <a:gd name="T3" fmla="*/ 204 h 597"/>
                <a:gd name="T4" fmla="*/ 888 w 1062"/>
                <a:gd name="T5" fmla="*/ 354 h 597"/>
                <a:gd name="T6" fmla="*/ 717 w 1062"/>
                <a:gd name="T7" fmla="*/ 273 h 597"/>
                <a:gd name="T8" fmla="*/ 522 w 1062"/>
                <a:gd name="T9" fmla="*/ 264 h 597"/>
                <a:gd name="T10" fmla="*/ 525 w 1062"/>
                <a:gd name="T11" fmla="*/ 201 h 597"/>
                <a:gd name="T12" fmla="*/ 0 w 1062"/>
                <a:gd name="T13" fmla="*/ 237 h 597"/>
                <a:gd name="T14" fmla="*/ 63 w 1062"/>
                <a:gd name="T15" fmla="*/ 333 h 597"/>
                <a:gd name="T16" fmla="*/ 231 w 1062"/>
                <a:gd name="T17" fmla="*/ 288 h 597"/>
                <a:gd name="T18" fmla="*/ 378 w 1062"/>
                <a:gd name="T19" fmla="*/ 312 h 597"/>
                <a:gd name="T20" fmla="*/ 420 w 1062"/>
                <a:gd name="T21" fmla="*/ 243 h 597"/>
                <a:gd name="T22" fmla="*/ 522 w 1062"/>
                <a:gd name="T23" fmla="*/ 276 h 597"/>
                <a:gd name="T24" fmla="*/ 690 w 1062"/>
                <a:gd name="T25" fmla="*/ 336 h 597"/>
                <a:gd name="T26" fmla="*/ 885 w 1062"/>
                <a:gd name="T27" fmla="*/ 405 h 597"/>
                <a:gd name="T28" fmla="*/ 894 w 1062"/>
                <a:gd name="T29" fmla="*/ 516 h 597"/>
                <a:gd name="T30" fmla="*/ 864 w 1062"/>
                <a:gd name="T31" fmla="*/ 555 h 597"/>
                <a:gd name="T32" fmla="*/ 771 w 1062"/>
                <a:gd name="T33" fmla="*/ 567 h 597"/>
                <a:gd name="T34" fmla="*/ 774 w 1062"/>
                <a:gd name="T35" fmla="*/ 591 h 597"/>
                <a:gd name="T36" fmla="*/ 867 w 1062"/>
                <a:gd name="T37" fmla="*/ 597 h 597"/>
                <a:gd name="T38" fmla="*/ 969 w 1062"/>
                <a:gd name="T39" fmla="*/ 597 h 597"/>
                <a:gd name="T40" fmla="*/ 1041 w 1062"/>
                <a:gd name="T41" fmla="*/ 597 h 597"/>
                <a:gd name="T42" fmla="*/ 1062 w 1062"/>
                <a:gd name="T43" fmla="*/ 585 h 597"/>
                <a:gd name="T44" fmla="*/ 1062 w 1062"/>
                <a:gd name="T45" fmla="*/ 555 h 597"/>
                <a:gd name="T46" fmla="*/ 930 w 1062"/>
                <a:gd name="T47" fmla="*/ 534 h 597"/>
                <a:gd name="T48" fmla="*/ 927 w 1062"/>
                <a:gd name="T49" fmla="*/ 378 h 597"/>
                <a:gd name="T50" fmla="*/ 927 w 1062"/>
                <a:gd name="T51" fmla="*/ 186 h 597"/>
                <a:gd name="T52" fmla="*/ 891 w 1062"/>
                <a:gd name="T53" fmla="*/ 138 h 597"/>
                <a:gd name="T54" fmla="*/ 774 w 1062"/>
                <a:gd name="T55" fmla="*/ 81 h 597"/>
                <a:gd name="T56" fmla="*/ 678 w 1062"/>
                <a:gd name="T57" fmla="*/ 0 h 597"/>
                <a:gd name="T58" fmla="*/ 678 w 1062"/>
                <a:gd name="T59" fmla="*/ 105 h 597"/>
                <a:gd name="T60" fmla="*/ 711 w 1062"/>
                <a:gd name="T61" fmla="*/ 126 h 59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62"/>
                <a:gd name="T94" fmla="*/ 0 h 597"/>
                <a:gd name="T95" fmla="*/ 1062 w 1062"/>
                <a:gd name="T96" fmla="*/ 597 h 59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62" h="597">
                  <a:moveTo>
                    <a:pt x="711" y="126"/>
                  </a:moveTo>
                  <a:lnTo>
                    <a:pt x="867" y="204"/>
                  </a:lnTo>
                  <a:lnTo>
                    <a:pt x="888" y="354"/>
                  </a:lnTo>
                  <a:lnTo>
                    <a:pt x="717" y="273"/>
                  </a:lnTo>
                  <a:lnTo>
                    <a:pt x="522" y="264"/>
                  </a:lnTo>
                  <a:lnTo>
                    <a:pt x="525" y="201"/>
                  </a:lnTo>
                  <a:lnTo>
                    <a:pt x="0" y="237"/>
                  </a:lnTo>
                  <a:lnTo>
                    <a:pt x="63" y="333"/>
                  </a:lnTo>
                  <a:lnTo>
                    <a:pt x="231" y="288"/>
                  </a:lnTo>
                  <a:lnTo>
                    <a:pt x="378" y="312"/>
                  </a:lnTo>
                  <a:lnTo>
                    <a:pt x="420" y="243"/>
                  </a:lnTo>
                  <a:lnTo>
                    <a:pt x="522" y="276"/>
                  </a:lnTo>
                  <a:lnTo>
                    <a:pt x="690" y="336"/>
                  </a:lnTo>
                  <a:lnTo>
                    <a:pt x="885" y="405"/>
                  </a:lnTo>
                  <a:lnTo>
                    <a:pt x="894" y="516"/>
                  </a:lnTo>
                  <a:lnTo>
                    <a:pt x="864" y="555"/>
                  </a:lnTo>
                  <a:lnTo>
                    <a:pt x="771" y="567"/>
                  </a:lnTo>
                  <a:lnTo>
                    <a:pt x="774" y="591"/>
                  </a:lnTo>
                  <a:lnTo>
                    <a:pt x="867" y="597"/>
                  </a:lnTo>
                  <a:lnTo>
                    <a:pt x="969" y="597"/>
                  </a:lnTo>
                  <a:lnTo>
                    <a:pt x="1041" y="597"/>
                  </a:lnTo>
                  <a:lnTo>
                    <a:pt x="1062" y="585"/>
                  </a:lnTo>
                  <a:lnTo>
                    <a:pt x="1062" y="555"/>
                  </a:lnTo>
                  <a:lnTo>
                    <a:pt x="930" y="534"/>
                  </a:lnTo>
                  <a:lnTo>
                    <a:pt x="927" y="378"/>
                  </a:lnTo>
                  <a:lnTo>
                    <a:pt x="927" y="186"/>
                  </a:lnTo>
                  <a:lnTo>
                    <a:pt x="891" y="138"/>
                  </a:lnTo>
                  <a:lnTo>
                    <a:pt x="774" y="81"/>
                  </a:lnTo>
                  <a:lnTo>
                    <a:pt x="678" y="0"/>
                  </a:lnTo>
                  <a:lnTo>
                    <a:pt x="678" y="105"/>
                  </a:lnTo>
                  <a:lnTo>
                    <a:pt x="711" y="126"/>
                  </a:lnTo>
                  <a:close/>
                </a:path>
              </a:pathLst>
            </a:custGeom>
            <a:solidFill>
              <a:srgbClr val="120D04"/>
            </a:solidFill>
            <a:ln w="12700">
              <a:noFill/>
              <a:round/>
              <a:headEnd type="none" w="sm" len="sm"/>
              <a:tailEnd type="none" w="sm" len="sm"/>
            </a:ln>
          </p:spPr>
          <p:txBody>
            <a:bodyPr wrap="none" anchor="ctr"/>
            <a:lstStyle/>
            <a:p>
              <a:endParaRPr lang="en-US"/>
            </a:p>
          </p:txBody>
        </p:sp>
        <p:sp>
          <p:nvSpPr>
            <p:cNvPr id="153" name="Freeform 74"/>
            <p:cNvSpPr>
              <a:spLocks noChangeAspect="1"/>
            </p:cNvSpPr>
            <p:nvPr/>
          </p:nvSpPr>
          <p:spPr bwMode="auto">
            <a:xfrm>
              <a:off x="3977" y="4075"/>
              <a:ext cx="11" cy="5"/>
            </a:xfrm>
            <a:custGeom>
              <a:avLst/>
              <a:gdLst>
                <a:gd name="T0" fmla="*/ 63 w 75"/>
                <a:gd name="T1" fmla="*/ 0 h 33"/>
                <a:gd name="T2" fmla="*/ 0 w 75"/>
                <a:gd name="T3" fmla="*/ 0 h 33"/>
                <a:gd name="T4" fmla="*/ 69 w 75"/>
                <a:gd name="T5" fmla="*/ 33 h 33"/>
                <a:gd name="T6" fmla="*/ 75 w 75"/>
                <a:gd name="T7" fmla="*/ 15 h 33"/>
                <a:gd name="T8" fmla="*/ 63 w 75"/>
                <a:gd name="T9" fmla="*/ 0 h 33"/>
                <a:gd name="T10" fmla="*/ 0 60000 65536"/>
                <a:gd name="T11" fmla="*/ 0 60000 65536"/>
                <a:gd name="T12" fmla="*/ 0 60000 65536"/>
                <a:gd name="T13" fmla="*/ 0 60000 65536"/>
                <a:gd name="T14" fmla="*/ 0 60000 65536"/>
                <a:gd name="T15" fmla="*/ 0 w 75"/>
                <a:gd name="T16" fmla="*/ 0 h 33"/>
                <a:gd name="T17" fmla="*/ 75 w 75"/>
                <a:gd name="T18" fmla="*/ 33 h 33"/>
              </a:gdLst>
              <a:ahLst/>
              <a:cxnLst>
                <a:cxn ang="T10">
                  <a:pos x="T0" y="T1"/>
                </a:cxn>
                <a:cxn ang="T11">
                  <a:pos x="T2" y="T3"/>
                </a:cxn>
                <a:cxn ang="T12">
                  <a:pos x="T4" y="T5"/>
                </a:cxn>
                <a:cxn ang="T13">
                  <a:pos x="T6" y="T7"/>
                </a:cxn>
                <a:cxn ang="T14">
                  <a:pos x="T8" y="T9"/>
                </a:cxn>
              </a:cxnLst>
              <a:rect l="T15" t="T16" r="T17" b="T18"/>
              <a:pathLst>
                <a:path w="75" h="33">
                  <a:moveTo>
                    <a:pt x="63" y="0"/>
                  </a:moveTo>
                  <a:lnTo>
                    <a:pt x="0" y="0"/>
                  </a:lnTo>
                  <a:lnTo>
                    <a:pt x="69" y="33"/>
                  </a:lnTo>
                  <a:lnTo>
                    <a:pt x="75" y="15"/>
                  </a:lnTo>
                  <a:lnTo>
                    <a:pt x="63" y="0"/>
                  </a:lnTo>
                  <a:close/>
                </a:path>
              </a:pathLst>
            </a:custGeom>
            <a:solidFill>
              <a:srgbClr val="F5E8D3"/>
            </a:solidFill>
            <a:ln w="12700">
              <a:noFill/>
              <a:round/>
              <a:headEnd type="none" w="sm" len="sm"/>
              <a:tailEnd type="none" w="sm" len="sm"/>
            </a:ln>
          </p:spPr>
          <p:txBody>
            <a:bodyPr wrap="none" anchor="ctr"/>
            <a:lstStyle/>
            <a:p>
              <a:endParaRPr lang="en-US"/>
            </a:p>
          </p:txBody>
        </p:sp>
        <p:sp>
          <p:nvSpPr>
            <p:cNvPr id="155" name="Line 75"/>
            <p:cNvSpPr>
              <a:spLocks noChangeAspect="1" noChangeShapeType="1"/>
            </p:cNvSpPr>
            <p:nvPr/>
          </p:nvSpPr>
          <p:spPr bwMode="auto">
            <a:xfrm flipH="1">
              <a:off x="4014" y="3942"/>
              <a:ext cx="34" cy="6"/>
            </a:xfrm>
            <a:prstGeom prst="line">
              <a:avLst/>
            </a:prstGeom>
            <a:noFill/>
            <a:ln w="19050">
              <a:solidFill>
                <a:srgbClr val="A57321"/>
              </a:solidFill>
              <a:round/>
              <a:headEnd type="none" w="sm" len="sm"/>
              <a:tailEnd type="none" w="sm" len="sm"/>
            </a:ln>
          </p:spPr>
          <p:txBody>
            <a:bodyPr wrap="none" anchor="ctr"/>
            <a:lstStyle/>
            <a:p>
              <a:endParaRPr lang="en-US"/>
            </a:p>
          </p:txBody>
        </p:sp>
        <p:sp>
          <p:nvSpPr>
            <p:cNvPr id="156" name="Line 76"/>
            <p:cNvSpPr>
              <a:spLocks noChangeAspect="1" noChangeShapeType="1"/>
            </p:cNvSpPr>
            <p:nvPr/>
          </p:nvSpPr>
          <p:spPr bwMode="auto">
            <a:xfrm flipH="1">
              <a:off x="4019" y="3975"/>
              <a:ext cx="29" cy="1"/>
            </a:xfrm>
            <a:prstGeom prst="line">
              <a:avLst/>
            </a:prstGeom>
            <a:noFill/>
            <a:ln w="19050">
              <a:solidFill>
                <a:srgbClr val="A57321"/>
              </a:solidFill>
              <a:round/>
              <a:headEnd type="none" w="sm" len="sm"/>
              <a:tailEnd type="none" w="sm" len="sm"/>
            </a:ln>
          </p:spPr>
          <p:txBody>
            <a:bodyPr wrap="none" anchor="ctr"/>
            <a:lstStyle/>
            <a:p>
              <a:endParaRPr lang="en-US"/>
            </a:p>
          </p:txBody>
        </p:sp>
        <p:sp>
          <p:nvSpPr>
            <p:cNvPr id="157" name="Freeform 77"/>
            <p:cNvSpPr>
              <a:spLocks noChangeAspect="1"/>
            </p:cNvSpPr>
            <p:nvPr/>
          </p:nvSpPr>
          <p:spPr bwMode="auto">
            <a:xfrm>
              <a:off x="3639" y="4009"/>
              <a:ext cx="80" cy="27"/>
            </a:xfrm>
            <a:custGeom>
              <a:avLst/>
              <a:gdLst>
                <a:gd name="T0" fmla="*/ 0 w 588"/>
                <a:gd name="T1" fmla="*/ 69 h 180"/>
                <a:gd name="T2" fmla="*/ 60 w 588"/>
                <a:gd name="T3" fmla="*/ 165 h 180"/>
                <a:gd name="T4" fmla="*/ 588 w 588"/>
                <a:gd name="T5" fmla="*/ 180 h 180"/>
                <a:gd name="T6" fmla="*/ 585 w 588"/>
                <a:gd name="T7" fmla="*/ 156 h 180"/>
                <a:gd name="T8" fmla="*/ 567 w 588"/>
                <a:gd name="T9" fmla="*/ 147 h 180"/>
                <a:gd name="T10" fmla="*/ 90 w 588"/>
                <a:gd name="T11" fmla="*/ 0 h 180"/>
                <a:gd name="T12" fmla="*/ 0 w 588"/>
                <a:gd name="T13" fmla="*/ 69 h 180"/>
                <a:gd name="T14" fmla="*/ 0 60000 65536"/>
                <a:gd name="T15" fmla="*/ 0 60000 65536"/>
                <a:gd name="T16" fmla="*/ 0 60000 65536"/>
                <a:gd name="T17" fmla="*/ 0 60000 65536"/>
                <a:gd name="T18" fmla="*/ 0 60000 65536"/>
                <a:gd name="T19" fmla="*/ 0 60000 65536"/>
                <a:gd name="T20" fmla="*/ 0 60000 65536"/>
                <a:gd name="T21" fmla="*/ 0 w 588"/>
                <a:gd name="T22" fmla="*/ 0 h 180"/>
                <a:gd name="T23" fmla="*/ 588 w 588"/>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8" h="180">
                  <a:moveTo>
                    <a:pt x="0" y="69"/>
                  </a:moveTo>
                  <a:lnTo>
                    <a:pt x="60" y="165"/>
                  </a:lnTo>
                  <a:lnTo>
                    <a:pt x="588" y="180"/>
                  </a:lnTo>
                  <a:lnTo>
                    <a:pt x="585" y="156"/>
                  </a:lnTo>
                  <a:lnTo>
                    <a:pt x="567" y="147"/>
                  </a:lnTo>
                  <a:lnTo>
                    <a:pt x="90" y="0"/>
                  </a:lnTo>
                  <a:lnTo>
                    <a:pt x="0" y="69"/>
                  </a:lnTo>
                  <a:close/>
                </a:path>
              </a:pathLst>
            </a:custGeom>
            <a:solidFill>
              <a:srgbClr val="1F1607"/>
            </a:solidFill>
            <a:ln w="12700">
              <a:noFill/>
              <a:round/>
              <a:headEnd type="none" w="sm" len="sm"/>
              <a:tailEnd type="none" w="sm" len="sm"/>
            </a:ln>
          </p:spPr>
          <p:txBody>
            <a:bodyPr wrap="none" anchor="ctr"/>
            <a:lstStyle/>
            <a:p>
              <a:endParaRPr lang="en-US"/>
            </a:p>
          </p:txBody>
        </p:sp>
        <p:sp>
          <p:nvSpPr>
            <p:cNvPr id="158" name="Freeform 78"/>
            <p:cNvSpPr>
              <a:spLocks noChangeAspect="1"/>
            </p:cNvSpPr>
            <p:nvPr/>
          </p:nvSpPr>
          <p:spPr bwMode="auto">
            <a:xfrm>
              <a:off x="3795" y="4021"/>
              <a:ext cx="42" cy="50"/>
            </a:xfrm>
            <a:custGeom>
              <a:avLst/>
              <a:gdLst>
                <a:gd name="T0" fmla="*/ 29 w 311"/>
                <a:gd name="T1" fmla="*/ 24 h 339"/>
                <a:gd name="T2" fmla="*/ 8 w 311"/>
                <a:gd name="T3" fmla="*/ 36 h 339"/>
                <a:gd name="T4" fmla="*/ 2 w 311"/>
                <a:gd name="T5" fmla="*/ 45 h 339"/>
                <a:gd name="T6" fmla="*/ 5 w 311"/>
                <a:gd name="T7" fmla="*/ 339 h 339"/>
                <a:gd name="T8" fmla="*/ 269 w 311"/>
                <a:gd name="T9" fmla="*/ 249 h 339"/>
                <a:gd name="T10" fmla="*/ 311 w 311"/>
                <a:gd name="T11" fmla="*/ 30 h 339"/>
                <a:gd name="T12" fmla="*/ 206 w 311"/>
                <a:gd name="T13" fmla="*/ 30 h 339"/>
                <a:gd name="T14" fmla="*/ 212 w 311"/>
                <a:gd name="T15" fmla="*/ 0 h 339"/>
                <a:gd name="T16" fmla="*/ 56 w 311"/>
                <a:gd name="T17" fmla="*/ 6 h 339"/>
                <a:gd name="T18" fmla="*/ 29 w 311"/>
                <a:gd name="T19" fmla="*/ 24 h 3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339"/>
                <a:gd name="T32" fmla="*/ 311 w 311"/>
                <a:gd name="T33" fmla="*/ 339 h 3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339">
                  <a:moveTo>
                    <a:pt x="29" y="24"/>
                  </a:moveTo>
                  <a:cubicBezTo>
                    <a:pt x="26" y="25"/>
                    <a:pt x="11" y="32"/>
                    <a:pt x="8" y="36"/>
                  </a:cubicBezTo>
                  <a:cubicBezTo>
                    <a:pt x="0" y="46"/>
                    <a:pt x="10" y="45"/>
                    <a:pt x="2" y="45"/>
                  </a:cubicBezTo>
                  <a:lnTo>
                    <a:pt x="5" y="339"/>
                  </a:lnTo>
                  <a:lnTo>
                    <a:pt x="269" y="249"/>
                  </a:lnTo>
                  <a:lnTo>
                    <a:pt x="311" y="30"/>
                  </a:lnTo>
                  <a:lnTo>
                    <a:pt x="206" y="30"/>
                  </a:lnTo>
                  <a:lnTo>
                    <a:pt x="212" y="0"/>
                  </a:lnTo>
                  <a:lnTo>
                    <a:pt x="56" y="6"/>
                  </a:lnTo>
                  <a:lnTo>
                    <a:pt x="29" y="24"/>
                  </a:lnTo>
                  <a:close/>
                </a:path>
              </a:pathLst>
            </a:custGeom>
            <a:solidFill>
              <a:srgbClr val="E2C088"/>
            </a:solidFill>
            <a:ln w="6350">
              <a:noFill/>
              <a:round/>
              <a:headEnd type="none" w="sm" len="sm"/>
              <a:tailEnd type="none" w="sm" len="sm"/>
            </a:ln>
          </p:spPr>
          <p:txBody>
            <a:bodyPr wrap="none" anchor="ctr"/>
            <a:lstStyle/>
            <a:p>
              <a:endParaRPr lang="en-US"/>
            </a:p>
          </p:txBody>
        </p:sp>
        <p:sp>
          <p:nvSpPr>
            <p:cNvPr id="159" name="Freeform 79"/>
            <p:cNvSpPr>
              <a:spLocks noChangeAspect="1"/>
            </p:cNvSpPr>
            <p:nvPr/>
          </p:nvSpPr>
          <p:spPr bwMode="auto">
            <a:xfrm>
              <a:off x="3852" y="4106"/>
              <a:ext cx="26" cy="13"/>
            </a:xfrm>
            <a:custGeom>
              <a:avLst/>
              <a:gdLst>
                <a:gd name="T0" fmla="*/ 138 w 193"/>
                <a:gd name="T1" fmla="*/ 2 h 92"/>
                <a:gd name="T2" fmla="*/ 189 w 193"/>
                <a:gd name="T3" fmla="*/ 29 h 92"/>
                <a:gd name="T4" fmla="*/ 174 w 193"/>
                <a:gd name="T5" fmla="*/ 50 h 92"/>
                <a:gd name="T6" fmla="*/ 123 w 193"/>
                <a:gd name="T7" fmla="*/ 65 h 92"/>
                <a:gd name="T8" fmla="*/ 57 w 193"/>
                <a:gd name="T9" fmla="*/ 86 h 92"/>
                <a:gd name="T10" fmla="*/ 0 w 193"/>
                <a:gd name="T11" fmla="*/ 83 h 92"/>
                <a:gd name="T12" fmla="*/ 21 w 193"/>
                <a:gd name="T13" fmla="*/ 65 h 92"/>
                <a:gd name="T14" fmla="*/ 54 w 193"/>
                <a:gd name="T15" fmla="*/ 35 h 92"/>
                <a:gd name="T16" fmla="*/ 72 w 193"/>
                <a:gd name="T17" fmla="*/ 14 h 92"/>
                <a:gd name="T18" fmla="*/ 99 w 193"/>
                <a:gd name="T19" fmla="*/ 5 h 92"/>
                <a:gd name="T20" fmla="*/ 102 w 193"/>
                <a:gd name="T21" fmla="*/ 29 h 92"/>
                <a:gd name="T22" fmla="*/ 111 w 193"/>
                <a:gd name="T23" fmla="*/ 35 h 92"/>
                <a:gd name="T24" fmla="*/ 123 w 193"/>
                <a:gd name="T25" fmla="*/ 8 h 92"/>
                <a:gd name="T26" fmla="*/ 138 w 193"/>
                <a:gd name="T27" fmla="*/ 2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
                <a:gd name="T43" fmla="*/ 0 h 92"/>
                <a:gd name="T44" fmla="*/ 193 w 193"/>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 h="92">
                  <a:moveTo>
                    <a:pt x="138" y="2"/>
                  </a:moveTo>
                  <a:cubicBezTo>
                    <a:pt x="159" y="7"/>
                    <a:pt x="168" y="24"/>
                    <a:pt x="189" y="29"/>
                  </a:cubicBezTo>
                  <a:cubicBezTo>
                    <a:pt x="193" y="45"/>
                    <a:pt x="189" y="45"/>
                    <a:pt x="174" y="50"/>
                  </a:cubicBezTo>
                  <a:cubicBezTo>
                    <a:pt x="163" y="67"/>
                    <a:pt x="141" y="62"/>
                    <a:pt x="123" y="65"/>
                  </a:cubicBezTo>
                  <a:cubicBezTo>
                    <a:pt x="101" y="80"/>
                    <a:pt x="84" y="83"/>
                    <a:pt x="57" y="86"/>
                  </a:cubicBezTo>
                  <a:cubicBezTo>
                    <a:pt x="38" y="92"/>
                    <a:pt x="19" y="89"/>
                    <a:pt x="0" y="83"/>
                  </a:cubicBezTo>
                  <a:cubicBezTo>
                    <a:pt x="4" y="71"/>
                    <a:pt x="10" y="72"/>
                    <a:pt x="21" y="65"/>
                  </a:cubicBezTo>
                  <a:cubicBezTo>
                    <a:pt x="40" y="36"/>
                    <a:pt x="12" y="40"/>
                    <a:pt x="54" y="35"/>
                  </a:cubicBezTo>
                  <a:cubicBezTo>
                    <a:pt x="58" y="23"/>
                    <a:pt x="60" y="18"/>
                    <a:pt x="72" y="14"/>
                  </a:cubicBezTo>
                  <a:cubicBezTo>
                    <a:pt x="82" y="4"/>
                    <a:pt x="85" y="0"/>
                    <a:pt x="99" y="5"/>
                  </a:cubicBezTo>
                  <a:cubicBezTo>
                    <a:pt x="100" y="13"/>
                    <a:pt x="99" y="22"/>
                    <a:pt x="102" y="29"/>
                  </a:cubicBezTo>
                  <a:cubicBezTo>
                    <a:pt x="103" y="32"/>
                    <a:pt x="107" y="36"/>
                    <a:pt x="111" y="35"/>
                  </a:cubicBezTo>
                  <a:cubicBezTo>
                    <a:pt x="121" y="33"/>
                    <a:pt x="114" y="11"/>
                    <a:pt x="123" y="8"/>
                  </a:cubicBezTo>
                  <a:cubicBezTo>
                    <a:pt x="134" y="4"/>
                    <a:pt x="129" y="6"/>
                    <a:pt x="138" y="2"/>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160" name="Freeform 80"/>
            <p:cNvSpPr>
              <a:spLocks noChangeAspect="1"/>
            </p:cNvSpPr>
            <p:nvPr/>
          </p:nvSpPr>
          <p:spPr bwMode="auto">
            <a:xfrm>
              <a:off x="3521" y="4141"/>
              <a:ext cx="369" cy="35"/>
            </a:xfrm>
            <a:custGeom>
              <a:avLst/>
              <a:gdLst>
                <a:gd name="T0" fmla="*/ 0 w 2713"/>
                <a:gd name="T1" fmla="*/ 84 h 240"/>
                <a:gd name="T2" fmla="*/ 216 w 2713"/>
                <a:gd name="T3" fmla="*/ 69 h 240"/>
                <a:gd name="T4" fmla="*/ 282 w 2713"/>
                <a:gd name="T5" fmla="*/ 51 h 240"/>
                <a:gd name="T6" fmla="*/ 777 w 2713"/>
                <a:gd name="T7" fmla="*/ 45 h 240"/>
                <a:gd name="T8" fmla="*/ 942 w 2713"/>
                <a:gd name="T9" fmla="*/ 33 h 240"/>
                <a:gd name="T10" fmla="*/ 1152 w 2713"/>
                <a:gd name="T11" fmla="*/ 21 h 240"/>
                <a:gd name="T12" fmla="*/ 1272 w 2713"/>
                <a:gd name="T13" fmla="*/ 12 h 240"/>
                <a:gd name="T14" fmla="*/ 1632 w 2713"/>
                <a:gd name="T15" fmla="*/ 0 h 240"/>
                <a:gd name="T16" fmla="*/ 2076 w 2713"/>
                <a:gd name="T17" fmla="*/ 3 h 240"/>
                <a:gd name="T18" fmla="*/ 2415 w 2713"/>
                <a:gd name="T19" fmla="*/ 12 h 240"/>
                <a:gd name="T20" fmla="*/ 2712 w 2713"/>
                <a:gd name="T21" fmla="*/ 15 h 240"/>
                <a:gd name="T22" fmla="*/ 2703 w 2713"/>
                <a:gd name="T23" fmla="*/ 159 h 240"/>
                <a:gd name="T24" fmla="*/ 2661 w 2713"/>
                <a:gd name="T25" fmla="*/ 168 h 240"/>
                <a:gd name="T26" fmla="*/ 2433 w 2713"/>
                <a:gd name="T27" fmla="*/ 171 h 240"/>
                <a:gd name="T28" fmla="*/ 2328 w 2713"/>
                <a:gd name="T29" fmla="*/ 180 h 240"/>
                <a:gd name="T30" fmla="*/ 2034 w 2713"/>
                <a:gd name="T31" fmla="*/ 210 h 240"/>
                <a:gd name="T32" fmla="*/ 1839 w 2713"/>
                <a:gd name="T33" fmla="*/ 207 h 240"/>
                <a:gd name="T34" fmla="*/ 1830 w 2713"/>
                <a:gd name="T35" fmla="*/ 225 h 240"/>
                <a:gd name="T36" fmla="*/ 1737 w 2713"/>
                <a:gd name="T37" fmla="*/ 231 h 240"/>
                <a:gd name="T38" fmla="*/ 1752 w 2713"/>
                <a:gd name="T39" fmla="*/ 228 h 240"/>
                <a:gd name="T40" fmla="*/ 1812 w 2713"/>
                <a:gd name="T41" fmla="*/ 225 h 240"/>
                <a:gd name="T42" fmla="*/ 1830 w 2713"/>
                <a:gd name="T43" fmla="*/ 216 h 240"/>
                <a:gd name="T44" fmla="*/ 1842 w 2713"/>
                <a:gd name="T45" fmla="*/ 204 h 240"/>
                <a:gd name="T46" fmla="*/ 1845 w 2713"/>
                <a:gd name="T47" fmla="*/ 192 h 240"/>
                <a:gd name="T48" fmla="*/ 2307 w 2713"/>
                <a:gd name="T49" fmla="*/ 159 h 240"/>
                <a:gd name="T50" fmla="*/ 2109 w 2713"/>
                <a:gd name="T51" fmla="*/ 165 h 240"/>
                <a:gd name="T52" fmla="*/ 1956 w 2713"/>
                <a:gd name="T53" fmla="*/ 156 h 240"/>
                <a:gd name="T54" fmla="*/ 1935 w 2713"/>
                <a:gd name="T55" fmla="*/ 147 h 240"/>
                <a:gd name="T56" fmla="*/ 1524 w 2713"/>
                <a:gd name="T57" fmla="*/ 111 h 240"/>
                <a:gd name="T58" fmla="*/ 1482 w 2713"/>
                <a:gd name="T59" fmla="*/ 102 h 240"/>
                <a:gd name="T60" fmla="*/ 1263 w 2713"/>
                <a:gd name="T61" fmla="*/ 102 h 240"/>
                <a:gd name="T62" fmla="*/ 1029 w 2713"/>
                <a:gd name="T63" fmla="*/ 93 h 240"/>
                <a:gd name="T64" fmla="*/ 1020 w 2713"/>
                <a:gd name="T65" fmla="*/ 90 h 240"/>
                <a:gd name="T66" fmla="*/ 1029 w 2713"/>
                <a:gd name="T67" fmla="*/ 87 h 240"/>
                <a:gd name="T68" fmla="*/ 1056 w 2713"/>
                <a:gd name="T69" fmla="*/ 84 h 240"/>
                <a:gd name="T70" fmla="*/ 1047 w 2713"/>
                <a:gd name="T71" fmla="*/ 75 h 240"/>
                <a:gd name="T72" fmla="*/ 732 w 2713"/>
                <a:gd name="T73" fmla="*/ 72 h 240"/>
                <a:gd name="T74" fmla="*/ 735 w 2713"/>
                <a:gd name="T75" fmla="*/ 63 h 240"/>
                <a:gd name="T76" fmla="*/ 756 w 2713"/>
                <a:gd name="T77" fmla="*/ 60 h 240"/>
                <a:gd name="T78" fmla="*/ 759 w 2713"/>
                <a:gd name="T79" fmla="*/ 51 h 240"/>
                <a:gd name="T80" fmla="*/ 738 w 2713"/>
                <a:gd name="T81" fmla="*/ 51 h 240"/>
                <a:gd name="T82" fmla="*/ 291 w 2713"/>
                <a:gd name="T83" fmla="*/ 63 h 240"/>
                <a:gd name="T84" fmla="*/ 237 w 2713"/>
                <a:gd name="T85" fmla="*/ 75 h 240"/>
                <a:gd name="T86" fmla="*/ 129 w 2713"/>
                <a:gd name="T87" fmla="*/ 84 h 240"/>
                <a:gd name="T88" fmla="*/ 0 w 2713"/>
                <a:gd name="T89" fmla="*/ 84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13"/>
                <a:gd name="T136" fmla="*/ 0 h 240"/>
                <a:gd name="T137" fmla="*/ 2713 w 2713"/>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13" h="240">
                  <a:moveTo>
                    <a:pt x="0" y="84"/>
                  </a:moveTo>
                  <a:cubicBezTo>
                    <a:pt x="92" y="82"/>
                    <a:pt x="140" y="84"/>
                    <a:pt x="216" y="69"/>
                  </a:cubicBezTo>
                  <a:cubicBezTo>
                    <a:pt x="235" y="57"/>
                    <a:pt x="272" y="61"/>
                    <a:pt x="282" y="51"/>
                  </a:cubicBezTo>
                  <a:cubicBezTo>
                    <a:pt x="447" y="47"/>
                    <a:pt x="617" y="5"/>
                    <a:pt x="777" y="45"/>
                  </a:cubicBezTo>
                  <a:cubicBezTo>
                    <a:pt x="834" y="41"/>
                    <a:pt x="882" y="35"/>
                    <a:pt x="942" y="33"/>
                  </a:cubicBezTo>
                  <a:cubicBezTo>
                    <a:pt x="1041" y="21"/>
                    <a:pt x="903" y="25"/>
                    <a:pt x="1152" y="21"/>
                  </a:cubicBezTo>
                  <a:cubicBezTo>
                    <a:pt x="1186" y="10"/>
                    <a:pt x="1234" y="12"/>
                    <a:pt x="1272" y="12"/>
                  </a:cubicBezTo>
                  <a:lnTo>
                    <a:pt x="1632" y="0"/>
                  </a:lnTo>
                  <a:lnTo>
                    <a:pt x="2076" y="3"/>
                  </a:lnTo>
                  <a:cubicBezTo>
                    <a:pt x="2202" y="4"/>
                    <a:pt x="2303" y="12"/>
                    <a:pt x="2415" y="12"/>
                  </a:cubicBezTo>
                  <a:lnTo>
                    <a:pt x="2712" y="15"/>
                  </a:lnTo>
                  <a:cubicBezTo>
                    <a:pt x="2709" y="63"/>
                    <a:pt x="2713" y="112"/>
                    <a:pt x="2703" y="159"/>
                  </a:cubicBezTo>
                  <a:cubicBezTo>
                    <a:pt x="2700" y="173"/>
                    <a:pt x="2675" y="168"/>
                    <a:pt x="2661" y="168"/>
                  </a:cubicBezTo>
                  <a:cubicBezTo>
                    <a:pt x="2585" y="170"/>
                    <a:pt x="2509" y="170"/>
                    <a:pt x="2433" y="171"/>
                  </a:cubicBezTo>
                  <a:cubicBezTo>
                    <a:pt x="2403" y="181"/>
                    <a:pt x="2359" y="180"/>
                    <a:pt x="2328" y="180"/>
                  </a:cubicBezTo>
                  <a:cubicBezTo>
                    <a:pt x="2230" y="190"/>
                    <a:pt x="2133" y="210"/>
                    <a:pt x="2034" y="210"/>
                  </a:cubicBezTo>
                  <a:cubicBezTo>
                    <a:pt x="1969" y="209"/>
                    <a:pt x="1904" y="205"/>
                    <a:pt x="1839" y="207"/>
                  </a:cubicBezTo>
                  <a:cubicBezTo>
                    <a:pt x="1832" y="207"/>
                    <a:pt x="1836" y="222"/>
                    <a:pt x="1830" y="225"/>
                  </a:cubicBezTo>
                  <a:cubicBezTo>
                    <a:pt x="1803" y="240"/>
                    <a:pt x="1768" y="230"/>
                    <a:pt x="1737" y="231"/>
                  </a:cubicBezTo>
                  <a:cubicBezTo>
                    <a:pt x="1737" y="231"/>
                    <a:pt x="1747" y="228"/>
                    <a:pt x="1752" y="228"/>
                  </a:cubicBezTo>
                  <a:cubicBezTo>
                    <a:pt x="1772" y="226"/>
                    <a:pt x="1792" y="226"/>
                    <a:pt x="1812" y="225"/>
                  </a:cubicBezTo>
                  <a:cubicBezTo>
                    <a:pt x="1818" y="221"/>
                    <a:pt x="1825" y="221"/>
                    <a:pt x="1830" y="216"/>
                  </a:cubicBezTo>
                  <a:cubicBezTo>
                    <a:pt x="1846" y="200"/>
                    <a:pt x="1818" y="212"/>
                    <a:pt x="1842" y="204"/>
                  </a:cubicBezTo>
                  <a:cubicBezTo>
                    <a:pt x="1843" y="200"/>
                    <a:pt x="1845" y="192"/>
                    <a:pt x="1845" y="192"/>
                  </a:cubicBezTo>
                  <a:lnTo>
                    <a:pt x="2307" y="159"/>
                  </a:lnTo>
                  <a:cubicBezTo>
                    <a:pt x="2241" y="161"/>
                    <a:pt x="2175" y="166"/>
                    <a:pt x="2109" y="165"/>
                  </a:cubicBezTo>
                  <a:cubicBezTo>
                    <a:pt x="2058" y="165"/>
                    <a:pt x="1956" y="156"/>
                    <a:pt x="1956" y="156"/>
                  </a:cubicBezTo>
                  <a:cubicBezTo>
                    <a:pt x="1949" y="154"/>
                    <a:pt x="1935" y="147"/>
                    <a:pt x="1935" y="147"/>
                  </a:cubicBezTo>
                  <a:cubicBezTo>
                    <a:pt x="1686" y="118"/>
                    <a:pt x="1681" y="101"/>
                    <a:pt x="1524" y="111"/>
                  </a:cubicBezTo>
                  <a:cubicBezTo>
                    <a:pt x="1509" y="109"/>
                    <a:pt x="1497" y="106"/>
                    <a:pt x="1482" y="102"/>
                  </a:cubicBezTo>
                  <a:cubicBezTo>
                    <a:pt x="1409" y="111"/>
                    <a:pt x="1336" y="104"/>
                    <a:pt x="1263" y="102"/>
                  </a:cubicBezTo>
                  <a:cubicBezTo>
                    <a:pt x="1179" y="96"/>
                    <a:pt x="1129" y="95"/>
                    <a:pt x="1029" y="93"/>
                  </a:cubicBezTo>
                  <a:cubicBezTo>
                    <a:pt x="1026" y="92"/>
                    <a:pt x="1020" y="93"/>
                    <a:pt x="1020" y="90"/>
                  </a:cubicBezTo>
                  <a:cubicBezTo>
                    <a:pt x="1020" y="87"/>
                    <a:pt x="1026" y="88"/>
                    <a:pt x="1029" y="87"/>
                  </a:cubicBezTo>
                  <a:cubicBezTo>
                    <a:pt x="1038" y="86"/>
                    <a:pt x="1100" y="88"/>
                    <a:pt x="1056" y="84"/>
                  </a:cubicBezTo>
                  <a:cubicBezTo>
                    <a:pt x="1105" y="72"/>
                    <a:pt x="1063" y="75"/>
                    <a:pt x="1047" y="75"/>
                  </a:cubicBezTo>
                  <a:cubicBezTo>
                    <a:pt x="930" y="79"/>
                    <a:pt x="842" y="77"/>
                    <a:pt x="732" y="72"/>
                  </a:cubicBezTo>
                  <a:cubicBezTo>
                    <a:pt x="733" y="69"/>
                    <a:pt x="732" y="64"/>
                    <a:pt x="735" y="63"/>
                  </a:cubicBezTo>
                  <a:cubicBezTo>
                    <a:pt x="741" y="60"/>
                    <a:pt x="750" y="63"/>
                    <a:pt x="756" y="60"/>
                  </a:cubicBezTo>
                  <a:cubicBezTo>
                    <a:pt x="759" y="59"/>
                    <a:pt x="762" y="52"/>
                    <a:pt x="759" y="51"/>
                  </a:cubicBezTo>
                  <a:cubicBezTo>
                    <a:pt x="753" y="48"/>
                    <a:pt x="745" y="51"/>
                    <a:pt x="738" y="51"/>
                  </a:cubicBezTo>
                  <a:lnTo>
                    <a:pt x="291" y="63"/>
                  </a:lnTo>
                  <a:cubicBezTo>
                    <a:pt x="261" y="66"/>
                    <a:pt x="260" y="69"/>
                    <a:pt x="237" y="75"/>
                  </a:cubicBezTo>
                  <a:cubicBezTo>
                    <a:pt x="206" y="96"/>
                    <a:pt x="165" y="84"/>
                    <a:pt x="129" y="84"/>
                  </a:cubicBezTo>
                  <a:lnTo>
                    <a:pt x="0" y="84"/>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61" name="Freeform 81"/>
            <p:cNvSpPr>
              <a:spLocks noChangeAspect="1"/>
            </p:cNvSpPr>
            <p:nvPr/>
          </p:nvSpPr>
          <p:spPr bwMode="auto">
            <a:xfrm>
              <a:off x="3828" y="4015"/>
              <a:ext cx="54" cy="95"/>
            </a:xfrm>
            <a:custGeom>
              <a:avLst/>
              <a:gdLst>
                <a:gd name="T0" fmla="*/ 27 w 396"/>
                <a:gd name="T1" fmla="*/ 123 h 645"/>
                <a:gd name="T2" fmla="*/ 0 w 396"/>
                <a:gd name="T3" fmla="*/ 564 h 645"/>
                <a:gd name="T4" fmla="*/ 3 w 396"/>
                <a:gd name="T5" fmla="*/ 639 h 645"/>
                <a:gd name="T6" fmla="*/ 267 w 396"/>
                <a:gd name="T7" fmla="*/ 645 h 645"/>
                <a:gd name="T8" fmla="*/ 396 w 396"/>
                <a:gd name="T9" fmla="*/ 51 h 645"/>
                <a:gd name="T10" fmla="*/ 378 w 396"/>
                <a:gd name="T11" fmla="*/ 0 h 645"/>
                <a:gd name="T12" fmla="*/ 225 w 396"/>
                <a:gd name="T13" fmla="*/ 6 h 645"/>
                <a:gd name="T14" fmla="*/ 69 w 396"/>
                <a:gd name="T15" fmla="*/ 0 h 645"/>
                <a:gd name="T16" fmla="*/ 27 w 396"/>
                <a:gd name="T17" fmla="*/ 123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6"/>
                <a:gd name="T28" fmla="*/ 0 h 645"/>
                <a:gd name="T29" fmla="*/ 396 w 396"/>
                <a:gd name="T30" fmla="*/ 645 h 6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6" h="645">
                  <a:moveTo>
                    <a:pt x="27" y="123"/>
                  </a:moveTo>
                  <a:lnTo>
                    <a:pt x="0" y="564"/>
                  </a:lnTo>
                  <a:lnTo>
                    <a:pt x="3" y="639"/>
                  </a:lnTo>
                  <a:lnTo>
                    <a:pt x="267" y="645"/>
                  </a:lnTo>
                  <a:lnTo>
                    <a:pt x="396" y="51"/>
                  </a:lnTo>
                  <a:lnTo>
                    <a:pt x="378" y="0"/>
                  </a:lnTo>
                  <a:lnTo>
                    <a:pt x="225" y="6"/>
                  </a:lnTo>
                  <a:lnTo>
                    <a:pt x="69" y="0"/>
                  </a:lnTo>
                  <a:lnTo>
                    <a:pt x="27" y="123"/>
                  </a:lnTo>
                  <a:close/>
                </a:path>
              </a:pathLst>
            </a:custGeom>
            <a:gradFill rotWithShape="0">
              <a:gsLst>
                <a:gs pos="0">
                  <a:srgbClr val="2A1C00"/>
                </a:gs>
                <a:gs pos="100000">
                  <a:schemeClr val="tx1"/>
                </a:gs>
              </a:gsLst>
              <a:lin ang="5400000" scaled="1"/>
            </a:gradFill>
            <a:ln w="6350">
              <a:noFill/>
              <a:round/>
              <a:headEnd type="none" w="sm" len="sm"/>
              <a:tailEnd type="none" w="sm" len="sm"/>
            </a:ln>
          </p:spPr>
          <p:txBody>
            <a:bodyPr wrap="none" anchor="ctr"/>
            <a:lstStyle/>
            <a:p>
              <a:endParaRPr lang="en-US"/>
            </a:p>
          </p:txBody>
        </p:sp>
        <p:sp>
          <p:nvSpPr>
            <p:cNvPr id="162" name="Freeform 82"/>
            <p:cNvSpPr>
              <a:spLocks noChangeAspect="1"/>
            </p:cNvSpPr>
            <p:nvPr/>
          </p:nvSpPr>
          <p:spPr bwMode="auto">
            <a:xfrm>
              <a:off x="3874" y="4040"/>
              <a:ext cx="77" cy="60"/>
            </a:xfrm>
            <a:custGeom>
              <a:avLst/>
              <a:gdLst>
                <a:gd name="T0" fmla="*/ 0 w 567"/>
                <a:gd name="T1" fmla="*/ 408 h 408"/>
                <a:gd name="T2" fmla="*/ 402 w 567"/>
                <a:gd name="T3" fmla="*/ 399 h 408"/>
                <a:gd name="T4" fmla="*/ 528 w 567"/>
                <a:gd name="T5" fmla="*/ 54 h 408"/>
                <a:gd name="T6" fmla="*/ 540 w 567"/>
                <a:gd name="T7" fmla="*/ 33 h 408"/>
                <a:gd name="T8" fmla="*/ 567 w 567"/>
                <a:gd name="T9" fmla="*/ 6 h 408"/>
                <a:gd name="T10" fmla="*/ 90 w 567"/>
                <a:gd name="T11" fmla="*/ 0 h 408"/>
                <a:gd name="T12" fmla="*/ 63 w 567"/>
                <a:gd name="T13" fmla="*/ 18 h 408"/>
                <a:gd name="T14" fmla="*/ 48 w 567"/>
                <a:gd name="T15" fmla="*/ 42 h 408"/>
                <a:gd name="T16" fmla="*/ 39 w 567"/>
                <a:gd name="T17" fmla="*/ 75 h 408"/>
                <a:gd name="T18" fmla="*/ 33 w 567"/>
                <a:gd name="T19" fmla="*/ 96 h 408"/>
                <a:gd name="T20" fmla="*/ 36 w 567"/>
                <a:gd name="T21" fmla="*/ 126 h 408"/>
                <a:gd name="T22" fmla="*/ 0 w 567"/>
                <a:gd name="T23" fmla="*/ 408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7"/>
                <a:gd name="T37" fmla="*/ 0 h 408"/>
                <a:gd name="T38" fmla="*/ 567 w 56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7" h="408">
                  <a:moveTo>
                    <a:pt x="0" y="408"/>
                  </a:moveTo>
                  <a:lnTo>
                    <a:pt x="402" y="399"/>
                  </a:lnTo>
                  <a:lnTo>
                    <a:pt x="528" y="54"/>
                  </a:lnTo>
                  <a:lnTo>
                    <a:pt x="540" y="33"/>
                  </a:lnTo>
                  <a:lnTo>
                    <a:pt x="567" y="6"/>
                  </a:lnTo>
                  <a:lnTo>
                    <a:pt x="90" y="0"/>
                  </a:lnTo>
                  <a:lnTo>
                    <a:pt x="63" y="18"/>
                  </a:lnTo>
                  <a:lnTo>
                    <a:pt x="48" y="42"/>
                  </a:lnTo>
                  <a:lnTo>
                    <a:pt x="39" y="75"/>
                  </a:lnTo>
                  <a:lnTo>
                    <a:pt x="33" y="96"/>
                  </a:lnTo>
                  <a:lnTo>
                    <a:pt x="36" y="126"/>
                  </a:lnTo>
                  <a:lnTo>
                    <a:pt x="0" y="408"/>
                  </a:lnTo>
                  <a:close/>
                </a:path>
              </a:pathLst>
            </a:custGeom>
            <a:gradFill rotWithShape="0">
              <a:gsLst>
                <a:gs pos="0">
                  <a:srgbClr val="2A1C00"/>
                </a:gs>
                <a:gs pos="100000">
                  <a:schemeClr val="tx1"/>
                </a:gs>
              </a:gsLst>
              <a:lin ang="5400000" scaled="1"/>
            </a:gradFill>
            <a:ln w="6350">
              <a:noFill/>
              <a:round/>
              <a:headEnd type="none" w="sm" len="sm"/>
              <a:tailEnd type="none" w="sm" len="sm"/>
            </a:ln>
          </p:spPr>
          <p:txBody>
            <a:bodyPr wrap="none" anchor="ctr"/>
            <a:lstStyle/>
            <a:p>
              <a:endParaRPr lang="en-US"/>
            </a:p>
          </p:txBody>
        </p:sp>
        <p:sp>
          <p:nvSpPr>
            <p:cNvPr id="163" name="Freeform 83"/>
            <p:cNvSpPr>
              <a:spLocks noChangeAspect="1"/>
            </p:cNvSpPr>
            <p:nvPr/>
          </p:nvSpPr>
          <p:spPr bwMode="auto">
            <a:xfrm>
              <a:off x="3842" y="4054"/>
              <a:ext cx="37" cy="32"/>
            </a:xfrm>
            <a:custGeom>
              <a:avLst/>
              <a:gdLst>
                <a:gd name="T0" fmla="*/ 147 w 270"/>
                <a:gd name="T1" fmla="*/ 39 h 213"/>
                <a:gd name="T2" fmla="*/ 165 w 270"/>
                <a:gd name="T3" fmla="*/ 0 h 213"/>
                <a:gd name="T4" fmla="*/ 270 w 270"/>
                <a:gd name="T5" fmla="*/ 6 h 213"/>
                <a:gd name="T6" fmla="*/ 264 w 270"/>
                <a:gd name="T7" fmla="*/ 198 h 213"/>
                <a:gd name="T8" fmla="*/ 120 w 270"/>
                <a:gd name="T9" fmla="*/ 213 h 213"/>
                <a:gd name="T10" fmla="*/ 0 w 270"/>
                <a:gd name="T11" fmla="*/ 180 h 213"/>
                <a:gd name="T12" fmla="*/ 117 w 270"/>
                <a:gd name="T13" fmla="*/ 159 h 213"/>
                <a:gd name="T14" fmla="*/ 147 w 270"/>
                <a:gd name="T15" fmla="*/ 39 h 213"/>
                <a:gd name="T16" fmla="*/ 0 60000 65536"/>
                <a:gd name="T17" fmla="*/ 0 60000 65536"/>
                <a:gd name="T18" fmla="*/ 0 60000 65536"/>
                <a:gd name="T19" fmla="*/ 0 60000 65536"/>
                <a:gd name="T20" fmla="*/ 0 60000 65536"/>
                <a:gd name="T21" fmla="*/ 0 60000 65536"/>
                <a:gd name="T22" fmla="*/ 0 60000 65536"/>
                <a:gd name="T23" fmla="*/ 0 60000 65536"/>
                <a:gd name="T24" fmla="*/ 0 w 270"/>
                <a:gd name="T25" fmla="*/ 0 h 213"/>
                <a:gd name="T26" fmla="*/ 270 w 270"/>
                <a:gd name="T27" fmla="*/ 213 h 2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0" h="213">
                  <a:moveTo>
                    <a:pt x="147" y="39"/>
                  </a:moveTo>
                  <a:lnTo>
                    <a:pt x="165" y="0"/>
                  </a:lnTo>
                  <a:lnTo>
                    <a:pt x="270" y="6"/>
                  </a:lnTo>
                  <a:lnTo>
                    <a:pt x="264" y="198"/>
                  </a:lnTo>
                  <a:lnTo>
                    <a:pt x="120" y="213"/>
                  </a:lnTo>
                  <a:lnTo>
                    <a:pt x="0" y="180"/>
                  </a:lnTo>
                  <a:lnTo>
                    <a:pt x="117" y="159"/>
                  </a:lnTo>
                  <a:lnTo>
                    <a:pt x="147" y="39"/>
                  </a:lnTo>
                  <a:close/>
                </a:path>
              </a:pathLst>
            </a:custGeom>
            <a:solidFill>
              <a:srgbClr val="4C3300"/>
            </a:solidFill>
            <a:ln w="12700">
              <a:noFill/>
              <a:round/>
              <a:headEnd type="none" w="sm" len="sm"/>
              <a:tailEnd type="none" w="sm" len="sm"/>
            </a:ln>
          </p:spPr>
          <p:txBody>
            <a:bodyPr wrap="none" anchor="ctr"/>
            <a:lstStyle/>
            <a:p>
              <a:endParaRPr lang="en-US"/>
            </a:p>
          </p:txBody>
        </p:sp>
        <p:sp>
          <p:nvSpPr>
            <p:cNvPr id="164" name="Freeform 84"/>
            <p:cNvSpPr>
              <a:spLocks noChangeAspect="1"/>
            </p:cNvSpPr>
            <p:nvPr/>
          </p:nvSpPr>
          <p:spPr bwMode="auto">
            <a:xfrm>
              <a:off x="3855" y="4083"/>
              <a:ext cx="23" cy="26"/>
            </a:xfrm>
            <a:custGeom>
              <a:avLst/>
              <a:gdLst>
                <a:gd name="T0" fmla="*/ 171 w 171"/>
                <a:gd name="T1" fmla="*/ 12 h 174"/>
                <a:gd name="T2" fmla="*/ 105 w 171"/>
                <a:gd name="T3" fmla="*/ 174 h 174"/>
                <a:gd name="T4" fmla="*/ 72 w 171"/>
                <a:gd name="T5" fmla="*/ 168 h 174"/>
                <a:gd name="T6" fmla="*/ 138 w 171"/>
                <a:gd name="T7" fmla="*/ 24 h 174"/>
                <a:gd name="T8" fmla="*/ 0 w 171"/>
                <a:gd name="T9" fmla="*/ 24 h 174"/>
                <a:gd name="T10" fmla="*/ 15 w 171"/>
                <a:gd name="T11" fmla="*/ 0 h 174"/>
                <a:gd name="T12" fmla="*/ 171 w 171"/>
                <a:gd name="T13" fmla="*/ 12 h 174"/>
                <a:gd name="T14" fmla="*/ 0 60000 65536"/>
                <a:gd name="T15" fmla="*/ 0 60000 65536"/>
                <a:gd name="T16" fmla="*/ 0 60000 65536"/>
                <a:gd name="T17" fmla="*/ 0 60000 65536"/>
                <a:gd name="T18" fmla="*/ 0 60000 65536"/>
                <a:gd name="T19" fmla="*/ 0 60000 65536"/>
                <a:gd name="T20" fmla="*/ 0 60000 65536"/>
                <a:gd name="T21" fmla="*/ 0 w 171"/>
                <a:gd name="T22" fmla="*/ 0 h 174"/>
                <a:gd name="T23" fmla="*/ 171 w 171"/>
                <a:gd name="T24" fmla="*/ 174 h 1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174">
                  <a:moveTo>
                    <a:pt x="171" y="12"/>
                  </a:moveTo>
                  <a:lnTo>
                    <a:pt x="105" y="174"/>
                  </a:lnTo>
                  <a:lnTo>
                    <a:pt x="72" y="168"/>
                  </a:lnTo>
                  <a:lnTo>
                    <a:pt x="138" y="24"/>
                  </a:lnTo>
                  <a:lnTo>
                    <a:pt x="0" y="24"/>
                  </a:lnTo>
                  <a:lnTo>
                    <a:pt x="15" y="0"/>
                  </a:lnTo>
                  <a:lnTo>
                    <a:pt x="171" y="12"/>
                  </a:lnTo>
                  <a:close/>
                </a:path>
              </a:pathLst>
            </a:custGeom>
            <a:solidFill>
              <a:srgbClr val="4C3300"/>
            </a:solidFill>
            <a:ln w="12700">
              <a:noFill/>
              <a:round/>
              <a:headEnd type="none" w="sm" len="sm"/>
              <a:tailEnd type="none" w="sm" len="sm"/>
            </a:ln>
          </p:spPr>
          <p:txBody>
            <a:bodyPr wrap="none" anchor="ctr"/>
            <a:lstStyle/>
            <a:p>
              <a:endParaRPr lang="en-US"/>
            </a:p>
          </p:txBody>
        </p:sp>
        <p:sp>
          <p:nvSpPr>
            <p:cNvPr id="165" name="Freeform 85"/>
            <p:cNvSpPr>
              <a:spLocks noChangeAspect="1"/>
            </p:cNvSpPr>
            <p:nvPr/>
          </p:nvSpPr>
          <p:spPr bwMode="auto">
            <a:xfrm>
              <a:off x="3964" y="4032"/>
              <a:ext cx="91" cy="9"/>
            </a:xfrm>
            <a:custGeom>
              <a:avLst/>
              <a:gdLst>
                <a:gd name="T0" fmla="*/ 669 w 669"/>
                <a:gd name="T1" fmla="*/ 27 h 60"/>
                <a:gd name="T2" fmla="*/ 612 w 669"/>
                <a:gd name="T3" fmla="*/ 36 h 60"/>
                <a:gd name="T4" fmla="*/ 117 w 669"/>
                <a:gd name="T5" fmla="*/ 60 h 60"/>
                <a:gd name="T6" fmla="*/ 0 w 669"/>
                <a:gd name="T7" fmla="*/ 54 h 60"/>
                <a:gd name="T8" fmla="*/ 9 w 669"/>
                <a:gd name="T9" fmla="*/ 24 h 60"/>
                <a:gd name="T10" fmla="*/ 243 w 669"/>
                <a:gd name="T11" fmla="*/ 0 h 60"/>
                <a:gd name="T12" fmla="*/ 645 w 669"/>
                <a:gd name="T13" fmla="*/ 0 h 60"/>
                <a:gd name="T14" fmla="*/ 669 w 669"/>
                <a:gd name="T15" fmla="*/ 27 h 60"/>
                <a:gd name="T16" fmla="*/ 0 60000 65536"/>
                <a:gd name="T17" fmla="*/ 0 60000 65536"/>
                <a:gd name="T18" fmla="*/ 0 60000 65536"/>
                <a:gd name="T19" fmla="*/ 0 60000 65536"/>
                <a:gd name="T20" fmla="*/ 0 60000 65536"/>
                <a:gd name="T21" fmla="*/ 0 60000 65536"/>
                <a:gd name="T22" fmla="*/ 0 60000 65536"/>
                <a:gd name="T23" fmla="*/ 0 60000 65536"/>
                <a:gd name="T24" fmla="*/ 0 w 669"/>
                <a:gd name="T25" fmla="*/ 0 h 60"/>
                <a:gd name="T26" fmla="*/ 669 w 669"/>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9" h="60">
                  <a:moveTo>
                    <a:pt x="669" y="27"/>
                  </a:moveTo>
                  <a:cubicBezTo>
                    <a:pt x="642" y="38"/>
                    <a:pt x="639" y="36"/>
                    <a:pt x="612" y="36"/>
                  </a:cubicBezTo>
                  <a:lnTo>
                    <a:pt x="117" y="60"/>
                  </a:lnTo>
                  <a:lnTo>
                    <a:pt x="0" y="54"/>
                  </a:lnTo>
                  <a:lnTo>
                    <a:pt x="9" y="24"/>
                  </a:lnTo>
                  <a:lnTo>
                    <a:pt x="243" y="0"/>
                  </a:lnTo>
                  <a:lnTo>
                    <a:pt x="645" y="0"/>
                  </a:lnTo>
                  <a:lnTo>
                    <a:pt x="669" y="27"/>
                  </a:lnTo>
                  <a:close/>
                </a:path>
              </a:pathLst>
            </a:custGeom>
            <a:solidFill>
              <a:schemeClr val="tx1"/>
            </a:solidFill>
            <a:ln w="12700">
              <a:noFill/>
              <a:round/>
              <a:headEnd type="none" w="sm" len="sm"/>
              <a:tailEnd type="none" w="sm" len="sm"/>
            </a:ln>
          </p:spPr>
          <p:txBody>
            <a:bodyPr wrap="none" anchor="ctr"/>
            <a:lstStyle/>
            <a:p>
              <a:endParaRPr lang="en-US"/>
            </a:p>
          </p:txBody>
        </p:sp>
        <p:sp>
          <p:nvSpPr>
            <p:cNvPr id="166" name="Freeform 86"/>
            <p:cNvSpPr>
              <a:spLocks noChangeAspect="1"/>
            </p:cNvSpPr>
            <p:nvPr/>
          </p:nvSpPr>
          <p:spPr bwMode="auto">
            <a:xfrm>
              <a:off x="3940" y="4041"/>
              <a:ext cx="26" cy="64"/>
            </a:xfrm>
            <a:custGeom>
              <a:avLst/>
              <a:gdLst>
                <a:gd name="T0" fmla="*/ 186 w 189"/>
                <a:gd name="T1" fmla="*/ 6 h 435"/>
                <a:gd name="T2" fmla="*/ 189 w 189"/>
                <a:gd name="T3" fmla="*/ 432 h 435"/>
                <a:gd name="T4" fmla="*/ 0 w 189"/>
                <a:gd name="T5" fmla="*/ 435 h 435"/>
                <a:gd name="T6" fmla="*/ 9 w 189"/>
                <a:gd name="T7" fmla="*/ 135 h 435"/>
                <a:gd name="T8" fmla="*/ 12 w 189"/>
                <a:gd name="T9" fmla="*/ 21 h 435"/>
                <a:gd name="T10" fmla="*/ 66 w 189"/>
                <a:gd name="T11" fmla="*/ 0 h 435"/>
                <a:gd name="T12" fmla="*/ 186 w 189"/>
                <a:gd name="T13" fmla="*/ 6 h 435"/>
                <a:gd name="T14" fmla="*/ 0 60000 65536"/>
                <a:gd name="T15" fmla="*/ 0 60000 65536"/>
                <a:gd name="T16" fmla="*/ 0 60000 65536"/>
                <a:gd name="T17" fmla="*/ 0 60000 65536"/>
                <a:gd name="T18" fmla="*/ 0 60000 65536"/>
                <a:gd name="T19" fmla="*/ 0 60000 65536"/>
                <a:gd name="T20" fmla="*/ 0 60000 65536"/>
                <a:gd name="T21" fmla="*/ 0 w 189"/>
                <a:gd name="T22" fmla="*/ 0 h 435"/>
                <a:gd name="T23" fmla="*/ 189 w 189"/>
                <a:gd name="T24" fmla="*/ 435 h 4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435">
                  <a:moveTo>
                    <a:pt x="186" y="6"/>
                  </a:moveTo>
                  <a:lnTo>
                    <a:pt x="189" y="432"/>
                  </a:lnTo>
                  <a:lnTo>
                    <a:pt x="0" y="435"/>
                  </a:lnTo>
                  <a:lnTo>
                    <a:pt x="9" y="135"/>
                  </a:lnTo>
                  <a:lnTo>
                    <a:pt x="12" y="21"/>
                  </a:lnTo>
                  <a:lnTo>
                    <a:pt x="66" y="0"/>
                  </a:lnTo>
                  <a:lnTo>
                    <a:pt x="186" y="6"/>
                  </a:ln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167" name="Freeform 87"/>
            <p:cNvSpPr>
              <a:spLocks noChangeAspect="1"/>
            </p:cNvSpPr>
            <p:nvPr/>
          </p:nvSpPr>
          <p:spPr bwMode="auto">
            <a:xfrm>
              <a:off x="3831" y="4008"/>
              <a:ext cx="166" cy="45"/>
            </a:xfrm>
            <a:custGeom>
              <a:avLst/>
              <a:gdLst>
                <a:gd name="T0" fmla="*/ 1215 w 1215"/>
                <a:gd name="T1" fmla="*/ 204 h 306"/>
                <a:gd name="T2" fmla="*/ 1020 w 1215"/>
                <a:gd name="T3" fmla="*/ 222 h 306"/>
                <a:gd name="T4" fmla="*/ 399 w 1215"/>
                <a:gd name="T5" fmla="*/ 216 h 306"/>
                <a:gd name="T6" fmla="*/ 375 w 1215"/>
                <a:gd name="T7" fmla="*/ 234 h 306"/>
                <a:gd name="T8" fmla="*/ 363 w 1215"/>
                <a:gd name="T9" fmla="*/ 249 h 306"/>
                <a:gd name="T10" fmla="*/ 351 w 1215"/>
                <a:gd name="T11" fmla="*/ 285 h 306"/>
                <a:gd name="T12" fmla="*/ 348 w 1215"/>
                <a:gd name="T13" fmla="*/ 306 h 306"/>
                <a:gd name="T14" fmla="*/ 270 w 1215"/>
                <a:gd name="T15" fmla="*/ 273 h 306"/>
                <a:gd name="T16" fmla="*/ 192 w 1215"/>
                <a:gd name="T17" fmla="*/ 267 h 306"/>
                <a:gd name="T18" fmla="*/ 171 w 1215"/>
                <a:gd name="T19" fmla="*/ 207 h 306"/>
                <a:gd name="T20" fmla="*/ 0 w 1215"/>
                <a:gd name="T21" fmla="*/ 204 h 306"/>
                <a:gd name="T22" fmla="*/ 9 w 1215"/>
                <a:gd name="T23" fmla="*/ 156 h 306"/>
                <a:gd name="T24" fmla="*/ 54 w 1215"/>
                <a:gd name="T25" fmla="*/ 54 h 306"/>
                <a:gd name="T26" fmla="*/ 231 w 1215"/>
                <a:gd name="T27" fmla="*/ 42 h 306"/>
                <a:gd name="T28" fmla="*/ 378 w 1215"/>
                <a:gd name="T29" fmla="*/ 33 h 306"/>
                <a:gd name="T30" fmla="*/ 660 w 1215"/>
                <a:gd name="T31" fmla="*/ 0 h 306"/>
                <a:gd name="T32" fmla="*/ 1089 w 1215"/>
                <a:gd name="T33" fmla="*/ 3 h 306"/>
                <a:gd name="T34" fmla="*/ 1176 w 1215"/>
                <a:gd name="T35" fmla="*/ 174 h 306"/>
                <a:gd name="T36" fmla="*/ 999 w 1215"/>
                <a:gd name="T37" fmla="*/ 198 h 306"/>
                <a:gd name="T38" fmla="*/ 1215 w 1215"/>
                <a:gd name="T39" fmla="*/ 204 h 3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5"/>
                <a:gd name="T61" fmla="*/ 0 h 306"/>
                <a:gd name="T62" fmla="*/ 1215 w 1215"/>
                <a:gd name="T63" fmla="*/ 306 h 3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5" h="306">
                  <a:moveTo>
                    <a:pt x="1215" y="204"/>
                  </a:moveTo>
                  <a:lnTo>
                    <a:pt x="1020" y="222"/>
                  </a:lnTo>
                  <a:lnTo>
                    <a:pt x="399" y="216"/>
                  </a:lnTo>
                  <a:lnTo>
                    <a:pt x="375" y="234"/>
                  </a:lnTo>
                  <a:lnTo>
                    <a:pt x="363" y="249"/>
                  </a:lnTo>
                  <a:lnTo>
                    <a:pt x="351" y="285"/>
                  </a:lnTo>
                  <a:lnTo>
                    <a:pt x="348" y="306"/>
                  </a:lnTo>
                  <a:lnTo>
                    <a:pt x="270" y="273"/>
                  </a:lnTo>
                  <a:cubicBezTo>
                    <a:pt x="244" y="271"/>
                    <a:pt x="218" y="272"/>
                    <a:pt x="192" y="267"/>
                  </a:cubicBezTo>
                  <a:cubicBezTo>
                    <a:pt x="188" y="266"/>
                    <a:pt x="186" y="207"/>
                    <a:pt x="171" y="207"/>
                  </a:cubicBezTo>
                  <a:lnTo>
                    <a:pt x="0" y="204"/>
                  </a:lnTo>
                  <a:lnTo>
                    <a:pt x="9" y="156"/>
                  </a:lnTo>
                  <a:lnTo>
                    <a:pt x="54" y="54"/>
                  </a:lnTo>
                  <a:lnTo>
                    <a:pt x="231" y="42"/>
                  </a:lnTo>
                  <a:lnTo>
                    <a:pt x="378" y="33"/>
                  </a:lnTo>
                  <a:lnTo>
                    <a:pt x="660" y="0"/>
                  </a:lnTo>
                  <a:lnTo>
                    <a:pt x="1089" y="3"/>
                  </a:lnTo>
                  <a:lnTo>
                    <a:pt x="1176" y="174"/>
                  </a:lnTo>
                  <a:lnTo>
                    <a:pt x="999" y="198"/>
                  </a:lnTo>
                  <a:lnTo>
                    <a:pt x="1215" y="204"/>
                  </a:lnTo>
                  <a:close/>
                </a:path>
              </a:pathLst>
            </a:custGeom>
            <a:solidFill>
              <a:srgbClr val="4C3300"/>
            </a:solidFill>
            <a:ln w="6350">
              <a:noFill/>
              <a:round/>
              <a:headEnd type="none" w="sm" len="sm"/>
              <a:tailEnd type="none" w="sm" len="sm"/>
            </a:ln>
          </p:spPr>
          <p:txBody>
            <a:bodyPr wrap="none" anchor="ctr"/>
            <a:lstStyle/>
            <a:p>
              <a:endParaRPr lang="en-US"/>
            </a:p>
          </p:txBody>
        </p:sp>
        <p:sp>
          <p:nvSpPr>
            <p:cNvPr id="168" name="Rectangle 88"/>
            <p:cNvSpPr>
              <a:spLocks noChangeAspect="1" noChangeArrowheads="1"/>
            </p:cNvSpPr>
            <p:nvPr/>
          </p:nvSpPr>
          <p:spPr bwMode="auto">
            <a:xfrm>
              <a:off x="3970" y="3985"/>
              <a:ext cx="47" cy="25"/>
            </a:xfrm>
            <a:prstGeom prst="rect">
              <a:avLst/>
            </a:prstGeom>
            <a:solidFill>
              <a:srgbClr val="2A1C00"/>
            </a:solidFill>
            <a:ln w="12700">
              <a:solidFill>
                <a:schemeClr val="tx1"/>
              </a:solidFill>
              <a:miter lim="800000"/>
              <a:headEnd type="none" w="sm" len="sm"/>
              <a:tailEnd type="none" w="sm" len="sm"/>
            </a:ln>
          </p:spPr>
          <p:txBody>
            <a:bodyPr wrap="none" anchor="ctr"/>
            <a:lstStyle/>
            <a:p>
              <a:endParaRPr lang="en-US"/>
            </a:p>
          </p:txBody>
        </p:sp>
        <p:sp>
          <p:nvSpPr>
            <p:cNvPr id="169" name="Freeform 89"/>
            <p:cNvSpPr>
              <a:spLocks noChangeAspect="1"/>
            </p:cNvSpPr>
            <p:nvPr/>
          </p:nvSpPr>
          <p:spPr bwMode="auto">
            <a:xfrm>
              <a:off x="3984" y="3991"/>
              <a:ext cx="36" cy="5"/>
            </a:xfrm>
            <a:custGeom>
              <a:avLst/>
              <a:gdLst>
                <a:gd name="T0" fmla="*/ 3 w 264"/>
                <a:gd name="T1" fmla="*/ 0 h 36"/>
                <a:gd name="T2" fmla="*/ 231 w 264"/>
                <a:gd name="T3" fmla="*/ 3 h 36"/>
                <a:gd name="T4" fmla="*/ 264 w 264"/>
                <a:gd name="T5" fmla="*/ 3 h 36"/>
                <a:gd name="T6" fmla="*/ 255 w 264"/>
                <a:gd name="T7" fmla="*/ 36 h 36"/>
                <a:gd name="T8" fmla="*/ 0 w 264"/>
                <a:gd name="T9" fmla="*/ 27 h 36"/>
                <a:gd name="T10" fmla="*/ 3 w 264"/>
                <a:gd name="T11" fmla="*/ 0 h 36"/>
                <a:gd name="T12" fmla="*/ 0 60000 65536"/>
                <a:gd name="T13" fmla="*/ 0 60000 65536"/>
                <a:gd name="T14" fmla="*/ 0 60000 65536"/>
                <a:gd name="T15" fmla="*/ 0 60000 65536"/>
                <a:gd name="T16" fmla="*/ 0 60000 65536"/>
                <a:gd name="T17" fmla="*/ 0 60000 65536"/>
                <a:gd name="T18" fmla="*/ 0 w 264"/>
                <a:gd name="T19" fmla="*/ 0 h 36"/>
                <a:gd name="T20" fmla="*/ 264 w 264"/>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64" h="36">
                  <a:moveTo>
                    <a:pt x="3" y="0"/>
                  </a:moveTo>
                  <a:lnTo>
                    <a:pt x="231" y="3"/>
                  </a:lnTo>
                  <a:lnTo>
                    <a:pt x="264" y="3"/>
                  </a:lnTo>
                  <a:lnTo>
                    <a:pt x="255" y="36"/>
                  </a:lnTo>
                  <a:lnTo>
                    <a:pt x="0" y="27"/>
                  </a:lnTo>
                  <a:lnTo>
                    <a:pt x="3" y="0"/>
                  </a:lnTo>
                  <a:close/>
                </a:path>
              </a:pathLst>
            </a:custGeom>
            <a:solidFill>
              <a:srgbClr val="AE7C2A"/>
            </a:solidFill>
            <a:ln w="12700">
              <a:noFill/>
              <a:round/>
              <a:headEnd type="none" w="sm" len="sm"/>
              <a:tailEnd type="none" w="sm" len="sm"/>
            </a:ln>
          </p:spPr>
          <p:txBody>
            <a:bodyPr wrap="none" anchor="ctr"/>
            <a:lstStyle/>
            <a:p>
              <a:endParaRPr lang="en-US"/>
            </a:p>
          </p:txBody>
        </p:sp>
        <p:sp>
          <p:nvSpPr>
            <p:cNvPr id="170" name="Freeform 90"/>
            <p:cNvSpPr>
              <a:spLocks noChangeAspect="1"/>
            </p:cNvSpPr>
            <p:nvPr/>
          </p:nvSpPr>
          <p:spPr bwMode="auto">
            <a:xfrm>
              <a:off x="3972" y="3893"/>
              <a:ext cx="43" cy="96"/>
            </a:xfrm>
            <a:custGeom>
              <a:avLst/>
              <a:gdLst>
                <a:gd name="T0" fmla="*/ 0 w 315"/>
                <a:gd name="T1" fmla="*/ 0 h 651"/>
                <a:gd name="T2" fmla="*/ 6 w 315"/>
                <a:gd name="T3" fmla="*/ 492 h 651"/>
                <a:gd name="T4" fmla="*/ 30 w 315"/>
                <a:gd name="T5" fmla="*/ 495 h 651"/>
                <a:gd name="T6" fmla="*/ 39 w 315"/>
                <a:gd name="T7" fmla="*/ 648 h 651"/>
                <a:gd name="T8" fmla="*/ 315 w 315"/>
                <a:gd name="T9" fmla="*/ 651 h 651"/>
                <a:gd name="T10" fmla="*/ 300 w 315"/>
                <a:gd name="T11" fmla="*/ 39 h 651"/>
                <a:gd name="T12" fmla="*/ 0 w 315"/>
                <a:gd name="T13" fmla="*/ 0 h 651"/>
                <a:gd name="T14" fmla="*/ 0 60000 65536"/>
                <a:gd name="T15" fmla="*/ 0 60000 65536"/>
                <a:gd name="T16" fmla="*/ 0 60000 65536"/>
                <a:gd name="T17" fmla="*/ 0 60000 65536"/>
                <a:gd name="T18" fmla="*/ 0 60000 65536"/>
                <a:gd name="T19" fmla="*/ 0 60000 65536"/>
                <a:gd name="T20" fmla="*/ 0 60000 65536"/>
                <a:gd name="T21" fmla="*/ 0 w 315"/>
                <a:gd name="T22" fmla="*/ 0 h 651"/>
                <a:gd name="T23" fmla="*/ 315 w 315"/>
                <a:gd name="T24" fmla="*/ 651 h 6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651">
                  <a:moveTo>
                    <a:pt x="0" y="0"/>
                  </a:moveTo>
                  <a:lnTo>
                    <a:pt x="6" y="492"/>
                  </a:lnTo>
                  <a:lnTo>
                    <a:pt x="30" y="495"/>
                  </a:lnTo>
                  <a:lnTo>
                    <a:pt x="39" y="648"/>
                  </a:lnTo>
                  <a:lnTo>
                    <a:pt x="315" y="651"/>
                  </a:lnTo>
                  <a:lnTo>
                    <a:pt x="300" y="39"/>
                  </a:lnTo>
                  <a:lnTo>
                    <a:pt x="0" y="0"/>
                  </a:lnTo>
                  <a:close/>
                </a:path>
              </a:pathLst>
            </a:custGeom>
            <a:solidFill>
              <a:srgbClr val="E2C088"/>
            </a:solidFill>
            <a:ln w="6350">
              <a:noFill/>
              <a:round/>
              <a:headEnd type="none" w="sm" len="sm"/>
              <a:tailEnd type="none" w="sm" len="sm"/>
            </a:ln>
          </p:spPr>
          <p:txBody>
            <a:bodyPr wrap="none" anchor="ctr"/>
            <a:lstStyle/>
            <a:p>
              <a:endParaRPr lang="en-US"/>
            </a:p>
          </p:txBody>
        </p:sp>
        <p:sp>
          <p:nvSpPr>
            <p:cNvPr id="171" name="Rectangle 91"/>
            <p:cNvSpPr>
              <a:spLocks noChangeAspect="1" noChangeArrowheads="1"/>
            </p:cNvSpPr>
            <p:nvPr/>
          </p:nvSpPr>
          <p:spPr bwMode="auto">
            <a:xfrm>
              <a:off x="3648" y="4046"/>
              <a:ext cx="87" cy="19"/>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sp>
          <p:nvSpPr>
            <p:cNvPr id="172" name="Freeform 92"/>
            <p:cNvSpPr>
              <a:spLocks noChangeAspect="1"/>
            </p:cNvSpPr>
            <p:nvPr/>
          </p:nvSpPr>
          <p:spPr bwMode="auto">
            <a:xfrm>
              <a:off x="3689" y="4030"/>
              <a:ext cx="45" cy="16"/>
            </a:xfrm>
            <a:custGeom>
              <a:avLst/>
              <a:gdLst>
                <a:gd name="T0" fmla="*/ 14 w 326"/>
                <a:gd name="T1" fmla="*/ 3 h 111"/>
                <a:gd name="T2" fmla="*/ 71 w 326"/>
                <a:gd name="T3" fmla="*/ 36 h 111"/>
                <a:gd name="T4" fmla="*/ 56 w 326"/>
                <a:gd name="T5" fmla="*/ 78 h 111"/>
                <a:gd name="T6" fmla="*/ 47 w 326"/>
                <a:gd name="T7" fmla="*/ 84 h 111"/>
                <a:gd name="T8" fmla="*/ 44 w 326"/>
                <a:gd name="T9" fmla="*/ 96 h 111"/>
                <a:gd name="T10" fmla="*/ 71 w 326"/>
                <a:gd name="T11" fmla="*/ 75 h 111"/>
                <a:gd name="T12" fmla="*/ 89 w 326"/>
                <a:gd name="T13" fmla="*/ 45 h 111"/>
                <a:gd name="T14" fmla="*/ 326 w 326"/>
                <a:gd name="T15" fmla="*/ 36 h 111"/>
                <a:gd name="T16" fmla="*/ 281 w 326"/>
                <a:gd name="T17" fmla="*/ 99 h 111"/>
                <a:gd name="T18" fmla="*/ 266 w 326"/>
                <a:gd name="T19" fmla="*/ 111 h 111"/>
                <a:gd name="T20" fmla="*/ 17 w 326"/>
                <a:gd name="T21" fmla="*/ 108 h 111"/>
                <a:gd name="T22" fmla="*/ 14 w 326"/>
                <a:gd name="T23" fmla="*/ 57 h 111"/>
                <a:gd name="T24" fmla="*/ 5 w 326"/>
                <a:gd name="T25" fmla="*/ 12 h 111"/>
                <a:gd name="T26" fmla="*/ 2 w 326"/>
                <a:gd name="T27" fmla="*/ 3 h 111"/>
                <a:gd name="T28" fmla="*/ 14 w 326"/>
                <a:gd name="T29" fmla="*/ 3 h 1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6"/>
                <a:gd name="T46" fmla="*/ 0 h 111"/>
                <a:gd name="T47" fmla="*/ 326 w 326"/>
                <a:gd name="T48" fmla="*/ 111 h 1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6" h="111">
                  <a:moveTo>
                    <a:pt x="14" y="3"/>
                  </a:moveTo>
                  <a:lnTo>
                    <a:pt x="71" y="36"/>
                  </a:lnTo>
                  <a:cubicBezTo>
                    <a:pt x="66" y="50"/>
                    <a:pt x="63" y="65"/>
                    <a:pt x="56" y="78"/>
                  </a:cubicBezTo>
                  <a:cubicBezTo>
                    <a:pt x="54" y="81"/>
                    <a:pt x="49" y="81"/>
                    <a:pt x="47" y="84"/>
                  </a:cubicBezTo>
                  <a:cubicBezTo>
                    <a:pt x="45" y="87"/>
                    <a:pt x="45" y="92"/>
                    <a:pt x="44" y="96"/>
                  </a:cubicBezTo>
                  <a:cubicBezTo>
                    <a:pt x="59" y="101"/>
                    <a:pt x="55" y="86"/>
                    <a:pt x="71" y="75"/>
                  </a:cubicBezTo>
                  <a:cubicBezTo>
                    <a:pt x="74" y="66"/>
                    <a:pt x="89" y="52"/>
                    <a:pt x="89" y="45"/>
                  </a:cubicBezTo>
                  <a:lnTo>
                    <a:pt x="326" y="36"/>
                  </a:lnTo>
                  <a:lnTo>
                    <a:pt x="281" y="99"/>
                  </a:lnTo>
                  <a:lnTo>
                    <a:pt x="266" y="111"/>
                  </a:lnTo>
                  <a:lnTo>
                    <a:pt x="17" y="108"/>
                  </a:lnTo>
                  <a:cubicBezTo>
                    <a:pt x="19" y="89"/>
                    <a:pt x="29" y="67"/>
                    <a:pt x="14" y="57"/>
                  </a:cubicBezTo>
                  <a:cubicBezTo>
                    <a:pt x="10" y="42"/>
                    <a:pt x="9" y="27"/>
                    <a:pt x="5" y="12"/>
                  </a:cubicBezTo>
                  <a:cubicBezTo>
                    <a:pt x="4" y="9"/>
                    <a:pt x="0" y="5"/>
                    <a:pt x="2" y="3"/>
                  </a:cubicBezTo>
                  <a:cubicBezTo>
                    <a:pt x="5" y="0"/>
                    <a:pt x="10" y="3"/>
                    <a:pt x="14" y="3"/>
                  </a:cubicBezTo>
                  <a:close/>
                </a:path>
              </a:pathLst>
            </a:custGeom>
            <a:gradFill rotWithShape="0">
              <a:gsLst>
                <a:gs pos="0">
                  <a:srgbClr val="D09536"/>
                </a:gs>
                <a:gs pos="100000">
                  <a:srgbClr val="936823"/>
                </a:gs>
              </a:gsLst>
              <a:lin ang="5400000" scaled="1"/>
            </a:gradFill>
            <a:ln w="12700">
              <a:noFill/>
              <a:round/>
              <a:headEnd type="none" w="sm" len="sm"/>
              <a:tailEnd type="none" w="sm" len="sm"/>
            </a:ln>
          </p:spPr>
          <p:txBody>
            <a:bodyPr wrap="none" anchor="ctr"/>
            <a:lstStyle/>
            <a:p>
              <a:endParaRPr lang="en-US"/>
            </a:p>
          </p:txBody>
        </p:sp>
        <p:sp>
          <p:nvSpPr>
            <p:cNvPr id="173" name="Freeform 93"/>
            <p:cNvSpPr>
              <a:spLocks noChangeAspect="1"/>
            </p:cNvSpPr>
            <p:nvPr/>
          </p:nvSpPr>
          <p:spPr bwMode="auto">
            <a:xfrm>
              <a:off x="3756" y="4033"/>
              <a:ext cx="20" cy="42"/>
            </a:xfrm>
            <a:custGeom>
              <a:avLst/>
              <a:gdLst>
                <a:gd name="T0" fmla="*/ 15 w 147"/>
                <a:gd name="T1" fmla="*/ 6 h 288"/>
                <a:gd name="T2" fmla="*/ 0 w 147"/>
                <a:gd name="T3" fmla="*/ 288 h 288"/>
                <a:gd name="T4" fmla="*/ 147 w 147"/>
                <a:gd name="T5" fmla="*/ 282 h 288"/>
                <a:gd name="T6" fmla="*/ 141 w 147"/>
                <a:gd name="T7" fmla="*/ 0 h 288"/>
                <a:gd name="T8" fmla="*/ 15 w 147"/>
                <a:gd name="T9" fmla="*/ 6 h 288"/>
                <a:gd name="T10" fmla="*/ 0 60000 65536"/>
                <a:gd name="T11" fmla="*/ 0 60000 65536"/>
                <a:gd name="T12" fmla="*/ 0 60000 65536"/>
                <a:gd name="T13" fmla="*/ 0 60000 65536"/>
                <a:gd name="T14" fmla="*/ 0 60000 65536"/>
                <a:gd name="T15" fmla="*/ 0 w 147"/>
                <a:gd name="T16" fmla="*/ 0 h 288"/>
                <a:gd name="T17" fmla="*/ 147 w 147"/>
                <a:gd name="T18" fmla="*/ 288 h 288"/>
              </a:gdLst>
              <a:ahLst/>
              <a:cxnLst>
                <a:cxn ang="T10">
                  <a:pos x="T0" y="T1"/>
                </a:cxn>
                <a:cxn ang="T11">
                  <a:pos x="T2" y="T3"/>
                </a:cxn>
                <a:cxn ang="T12">
                  <a:pos x="T4" y="T5"/>
                </a:cxn>
                <a:cxn ang="T13">
                  <a:pos x="T6" y="T7"/>
                </a:cxn>
                <a:cxn ang="T14">
                  <a:pos x="T8" y="T9"/>
                </a:cxn>
              </a:cxnLst>
              <a:rect l="T15" t="T16" r="T17" b="T18"/>
              <a:pathLst>
                <a:path w="147" h="288">
                  <a:moveTo>
                    <a:pt x="15" y="6"/>
                  </a:moveTo>
                  <a:lnTo>
                    <a:pt x="0" y="288"/>
                  </a:lnTo>
                  <a:lnTo>
                    <a:pt x="147" y="282"/>
                  </a:lnTo>
                  <a:lnTo>
                    <a:pt x="141" y="0"/>
                  </a:lnTo>
                  <a:lnTo>
                    <a:pt x="15" y="6"/>
                  </a:lnTo>
                  <a:close/>
                </a:path>
              </a:pathLst>
            </a:custGeom>
            <a:solidFill>
              <a:srgbClr val="EEEFB3"/>
            </a:solidFill>
            <a:ln w="12700">
              <a:noFill/>
              <a:round/>
              <a:headEnd type="none" w="sm" len="sm"/>
              <a:tailEnd type="none" w="sm" len="sm"/>
            </a:ln>
          </p:spPr>
          <p:txBody>
            <a:bodyPr wrap="none" anchor="ctr"/>
            <a:lstStyle/>
            <a:p>
              <a:endParaRPr lang="en-US"/>
            </a:p>
          </p:txBody>
        </p:sp>
        <p:sp>
          <p:nvSpPr>
            <p:cNvPr id="174" name="Freeform 94"/>
            <p:cNvSpPr>
              <a:spLocks noChangeAspect="1"/>
            </p:cNvSpPr>
            <p:nvPr/>
          </p:nvSpPr>
          <p:spPr bwMode="auto">
            <a:xfrm>
              <a:off x="3715" y="4039"/>
              <a:ext cx="17" cy="14"/>
            </a:xfrm>
            <a:custGeom>
              <a:avLst/>
              <a:gdLst>
                <a:gd name="T0" fmla="*/ 39 w 126"/>
                <a:gd name="T1" fmla="*/ 90 h 90"/>
                <a:gd name="T2" fmla="*/ 18 w 126"/>
                <a:gd name="T3" fmla="*/ 90 h 90"/>
                <a:gd name="T4" fmla="*/ 6 w 126"/>
                <a:gd name="T5" fmla="*/ 75 h 90"/>
                <a:gd name="T6" fmla="*/ 0 w 126"/>
                <a:gd name="T7" fmla="*/ 45 h 90"/>
                <a:gd name="T8" fmla="*/ 9 w 126"/>
                <a:gd name="T9" fmla="*/ 21 h 90"/>
                <a:gd name="T10" fmla="*/ 21 w 126"/>
                <a:gd name="T11" fmla="*/ 6 h 90"/>
                <a:gd name="T12" fmla="*/ 42 w 126"/>
                <a:gd name="T13" fmla="*/ 0 h 90"/>
                <a:gd name="T14" fmla="*/ 126 w 126"/>
                <a:gd name="T15" fmla="*/ 3 h 90"/>
                <a:gd name="T16" fmla="*/ 123 w 126"/>
                <a:gd name="T17" fmla="*/ 54 h 90"/>
                <a:gd name="T18" fmla="*/ 75 w 126"/>
                <a:gd name="T19" fmla="*/ 63 h 90"/>
                <a:gd name="T20" fmla="*/ 39 w 126"/>
                <a:gd name="T21" fmla="*/ 9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
                <a:gd name="T34" fmla="*/ 0 h 90"/>
                <a:gd name="T35" fmla="*/ 126 w 126"/>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 h="90">
                  <a:moveTo>
                    <a:pt x="39" y="90"/>
                  </a:moveTo>
                  <a:lnTo>
                    <a:pt x="18" y="90"/>
                  </a:lnTo>
                  <a:lnTo>
                    <a:pt x="6" y="75"/>
                  </a:lnTo>
                  <a:lnTo>
                    <a:pt x="0" y="45"/>
                  </a:lnTo>
                  <a:lnTo>
                    <a:pt x="9" y="21"/>
                  </a:lnTo>
                  <a:lnTo>
                    <a:pt x="21" y="6"/>
                  </a:lnTo>
                  <a:lnTo>
                    <a:pt x="42" y="0"/>
                  </a:lnTo>
                  <a:lnTo>
                    <a:pt x="126" y="3"/>
                  </a:lnTo>
                  <a:lnTo>
                    <a:pt x="123" y="54"/>
                  </a:lnTo>
                  <a:lnTo>
                    <a:pt x="75" y="63"/>
                  </a:lnTo>
                  <a:lnTo>
                    <a:pt x="39" y="90"/>
                  </a:lnTo>
                  <a:close/>
                </a:path>
              </a:pathLst>
            </a:custGeom>
            <a:gradFill rotWithShape="0">
              <a:gsLst>
                <a:gs pos="0">
                  <a:srgbClr val="F4E6D0"/>
                </a:gs>
                <a:gs pos="100000">
                  <a:srgbClr val="DEB470"/>
                </a:gs>
              </a:gsLst>
              <a:lin ang="5400000" scaled="1"/>
            </a:gradFill>
            <a:ln w="12700">
              <a:noFill/>
              <a:round/>
              <a:headEnd type="none" w="sm" len="sm"/>
              <a:tailEnd type="none" w="sm" len="sm"/>
            </a:ln>
          </p:spPr>
          <p:txBody>
            <a:bodyPr wrap="none" anchor="ctr"/>
            <a:lstStyle/>
            <a:p>
              <a:endParaRPr lang="en-US"/>
            </a:p>
          </p:txBody>
        </p:sp>
        <p:sp>
          <p:nvSpPr>
            <p:cNvPr id="175" name="Rectangle 95"/>
            <p:cNvSpPr>
              <a:spLocks noChangeAspect="1" noChangeArrowheads="1"/>
            </p:cNvSpPr>
            <p:nvPr/>
          </p:nvSpPr>
          <p:spPr bwMode="auto">
            <a:xfrm>
              <a:off x="3671" y="4062"/>
              <a:ext cx="68" cy="37"/>
            </a:xfrm>
            <a:prstGeom prst="rect">
              <a:avLst/>
            </a:prstGeom>
            <a:solidFill>
              <a:srgbClr val="4C3E26"/>
            </a:solidFill>
            <a:ln w="12700">
              <a:noFill/>
              <a:miter lim="800000"/>
              <a:headEnd type="none" w="sm" len="sm"/>
              <a:tailEnd type="none" w="sm" len="sm"/>
            </a:ln>
          </p:spPr>
          <p:txBody>
            <a:bodyPr wrap="none" anchor="ctr"/>
            <a:lstStyle/>
            <a:p>
              <a:endParaRPr lang="en-US"/>
            </a:p>
          </p:txBody>
        </p:sp>
        <p:sp>
          <p:nvSpPr>
            <p:cNvPr id="176" name="Freeform 96"/>
            <p:cNvSpPr>
              <a:spLocks noChangeAspect="1"/>
            </p:cNvSpPr>
            <p:nvPr/>
          </p:nvSpPr>
          <p:spPr bwMode="auto">
            <a:xfrm>
              <a:off x="3679" y="4044"/>
              <a:ext cx="58" cy="37"/>
            </a:xfrm>
            <a:custGeom>
              <a:avLst/>
              <a:gdLst>
                <a:gd name="T0" fmla="*/ 0 w 420"/>
                <a:gd name="T1" fmla="*/ 138 h 249"/>
                <a:gd name="T2" fmla="*/ 0 w 420"/>
                <a:gd name="T3" fmla="*/ 168 h 249"/>
                <a:gd name="T4" fmla="*/ 81 w 420"/>
                <a:gd name="T5" fmla="*/ 249 h 249"/>
                <a:gd name="T6" fmla="*/ 420 w 420"/>
                <a:gd name="T7" fmla="*/ 240 h 249"/>
                <a:gd name="T8" fmla="*/ 420 w 420"/>
                <a:gd name="T9" fmla="*/ 15 h 249"/>
                <a:gd name="T10" fmla="*/ 336 w 420"/>
                <a:gd name="T11" fmla="*/ 0 h 249"/>
                <a:gd name="T12" fmla="*/ 333 w 420"/>
                <a:gd name="T13" fmla="*/ 30 h 249"/>
                <a:gd name="T14" fmla="*/ 312 w 420"/>
                <a:gd name="T15" fmla="*/ 54 h 249"/>
                <a:gd name="T16" fmla="*/ 375 w 420"/>
                <a:gd name="T17" fmla="*/ 54 h 249"/>
                <a:gd name="T18" fmla="*/ 393 w 420"/>
                <a:gd name="T19" fmla="*/ 78 h 249"/>
                <a:gd name="T20" fmla="*/ 399 w 420"/>
                <a:gd name="T21" fmla="*/ 162 h 249"/>
                <a:gd name="T22" fmla="*/ 360 w 420"/>
                <a:gd name="T23" fmla="*/ 111 h 249"/>
                <a:gd name="T24" fmla="*/ 258 w 420"/>
                <a:gd name="T25" fmla="*/ 114 h 249"/>
                <a:gd name="T26" fmla="*/ 267 w 420"/>
                <a:gd name="T27" fmla="*/ 147 h 249"/>
                <a:gd name="T28" fmla="*/ 195 w 420"/>
                <a:gd name="T29" fmla="*/ 147 h 249"/>
                <a:gd name="T30" fmla="*/ 156 w 420"/>
                <a:gd name="T31" fmla="*/ 114 h 249"/>
                <a:gd name="T32" fmla="*/ 0 w 420"/>
                <a:gd name="T33" fmla="*/ 138 h 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0"/>
                <a:gd name="T52" fmla="*/ 0 h 249"/>
                <a:gd name="T53" fmla="*/ 420 w 420"/>
                <a:gd name="T54" fmla="*/ 249 h 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0" h="249">
                  <a:moveTo>
                    <a:pt x="0" y="138"/>
                  </a:moveTo>
                  <a:lnTo>
                    <a:pt x="0" y="168"/>
                  </a:lnTo>
                  <a:lnTo>
                    <a:pt x="81" y="249"/>
                  </a:lnTo>
                  <a:lnTo>
                    <a:pt x="420" y="240"/>
                  </a:lnTo>
                  <a:lnTo>
                    <a:pt x="420" y="15"/>
                  </a:lnTo>
                  <a:cubicBezTo>
                    <a:pt x="307" y="10"/>
                    <a:pt x="367" y="31"/>
                    <a:pt x="336" y="0"/>
                  </a:cubicBezTo>
                  <a:lnTo>
                    <a:pt x="333" y="30"/>
                  </a:lnTo>
                  <a:lnTo>
                    <a:pt x="312" y="54"/>
                  </a:lnTo>
                  <a:lnTo>
                    <a:pt x="375" y="54"/>
                  </a:lnTo>
                  <a:lnTo>
                    <a:pt x="393" y="78"/>
                  </a:lnTo>
                  <a:lnTo>
                    <a:pt x="399" y="162"/>
                  </a:lnTo>
                  <a:lnTo>
                    <a:pt x="360" y="111"/>
                  </a:lnTo>
                  <a:lnTo>
                    <a:pt x="258" y="114"/>
                  </a:lnTo>
                  <a:lnTo>
                    <a:pt x="267" y="147"/>
                  </a:lnTo>
                  <a:lnTo>
                    <a:pt x="195" y="147"/>
                  </a:lnTo>
                  <a:lnTo>
                    <a:pt x="156" y="114"/>
                  </a:lnTo>
                  <a:lnTo>
                    <a:pt x="0" y="138"/>
                  </a:lnTo>
                  <a:close/>
                </a:path>
              </a:pathLst>
            </a:custGeom>
            <a:solidFill>
              <a:srgbClr val="936823"/>
            </a:solidFill>
            <a:ln w="12700">
              <a:noFill/>
              <a:round/>
              <a:headEnd type="none" w="sm" len="sm"/>
              <a:tailEnd type="none" w="sm" len="sm"/>
            </a:ln>
          </p:spPr>
          <p:txBody>
            <a:bodyPr wrap="none" anchor="ctr"/>
            <a:lstStyle/>
            <a:p>
              <a:endParaRPr lang="en-US"/>
            </a:p>
          </p:txBody>
        </p:sp>
        <p:sp>
          <p:nvSpPr>
            <p:cNvPr id="177" name="Freeform 97"/>
            <p:cNvSpPr>
              <a:spLocks noChangeAspect="1"/>
            </p:cNvSpPr>
            <p:nvPr/>
          </p:nvSpPr>
          <p:spPr bwMode="auto">
            <a:xfrm>
              <a:off x="3583" y="4063"/>
              <a:ext cx="13" cy="9"/>
            </a:xfrm>
            <a:custGeom>
              <a:avLst/>
              <a:gdLst>
                <a:gd name="T0" fmla="*/ 0 w 96"/>
                <a:gd name="T1" fmla="*/ 63 h 63"/>
                <a:gd name="T2" fmla="*/ 9 w 96"/>
                <a:gd name="T3" fmla="*/ 24 h 63"/>
                <a:gd name="T4" fmla="*/ 90 w 96"/>
                <a:gd name="T5" fmla="*/ 0 h 63"/>
                <a:gd name="T6" fmla="*/ 96 w 96"/>
                <a:gd name="T7" fmla="*/ 30 h 63"/>
                <a:gd name="T8" fmla="*/ 0 60000 65536"/>
                <a:gd name="T9" fmla="*/ 0 60000 65536"/>
                <a:gd name="T10" fmla="*/ 0 60000 65536"/>
                <a:gd name="T11" fmla="*/ 0 60000 65536"/>
                <a:gd name="T12" fmla="*/ 0 w 96"/>
                <a:gd name="T13" fmla="*/ 0 h 63"/>
                <a:gd name="T14" fmla="*/ 96 w 96"/>
                <a:gd name="T15" fmla="*/ 63 h 63"/>
              </a:gdLst>
              <a:ahLst/>
              <a:cxnLst>
                <a:cxn ang="T8">
                  <a:pos x="T0" y="T1"/>
                </a:cxn>
                <a:cxn ang="T9">
                  <a:pos x="T2" y="T3"/>
                </a:cxn>
                <a:cxn ang="T10">
                  <a:pos x="T4" y="T5"/>
                </a:cxn>
                <a:cxn ang="T11">
                  <a:pos x="T6" y="T7"/>
                </a:cxn>
              </a:cxnLst>
              <a:rect l="T12" t="T13" r="T14" b="T15"/>
              <a:pathLst>
                <a:path w="96" h="63">
                  <a:moveTo>
                    <a:pt x="0" y="63"/>
                  </a:moveTo>
                  <a:lnTo>
                    <a:pt x="9" y="24"/>
                  </a:lnTo>
                  <a:lnTo>
                    <a:pt x="90" y="0"/>
                  </a:lnTo>
                  <a:lnTo>
                    <a:pt x="96" y="30"/>
                  </a:lnTo>
                </a:path>
              </a:pathLst>
            </a:custGeom>
            <a:noFill/>
            <a:ln w="12700">
              <a:solidFill>
                <a:srgbClr val="DEB470"/>
              </a:solidFill>
              <a:round/>
              <a:headEnd type="none" w="sm" len="sm"/>
              <a:tailEnd type="none" w="sm" len="sm"/>
            </a:ln>
          </p:spPr>
          <p:txBody>
            <a:bodyPr wrap="none" anchor="ctr"/>
            <a:lstStyle/>
            <a:p>
              <a:endParaRPr lang="en-US"/>
            </a:p>
          </p:txBody>
        </p:sp>
        <p:sp>
          <p:nvSpPr>
            <p:cNvPr id="178" name="Freeform 98"/>
            <p:cNvSpPr>
              <a:spLocks noChangeAspect="1"/>
            </p:cNvSpPr>
            <p:nvPr/>
          </p:nvSpPr>
          <p:spPr bwMode="auto">
            <a:xfrm>
              <a:off x="3561" y="4071"/>
              <a:ext cx="13" cy="10"/>
            </a:xfrm>
            <a:custGeom>
              <a:avLst/>
              <a:gdLst>
                <a:gd name="T0" fmla="*/ 0 w 96"/>
                <a:gd name="T1" fmla="*/ 63 h 63"/>
                <a:gd name="T2" fmla="*/ 9 w 96"/>
                <a:gd name="T3" fmla="*/ 24 h 63"/>
                <a:gd name="T4" fmla="*/ 90 w 96"/>
                <a:gd name="T5" fmla="*/ 0 h 63"/>
                <a:gd name="T6" fmla="*/ 96 w 96"/>
                <a:gd name="T7" fmla="*/ 30 h 63"/>
                <a:gd name="T8" fmla="*/ 0 60000 65536"/>
                <a:gd name="T9" fmla="*/ 0 60000 65536"/>
                <a:gd name="T10" fmla="*/ 0 60000 65536"/>
                <a:gd name="T11" fmla="*/ 0 60000 65536"/>
                <a:gd name="T12" fmla="*/ 0 w 96"/>
                <a:gd name="T13" fmla="*/ 0 h 63"/>
                <a:gd name="T14" fmla="*/ 96 w 96"/>
                <a:gd name="T15" fmla="*/ 63 h 63"/>
              </a:gdLst>
              <a:ahLst/>
              <a:cxnLst>
                <a:cxn ang="T8">
                  <a:pos x="T0" y="T1"/>
                </a:cxn>
                <a:cxn ang="T9">
                  <a:pos x="T2" y="T3"/>
                </a:cxn>
                <a:cxn ang="T10">
                  <a:pos x="T4" y="T5"/>
                </a:cxn>
                <a:cxn ang="T11">
                  <a:pos x="T6" y="T7"/>
                </a:cxn>
              </a:cxnLst>
              <a:rect l="T12" t="T13" r="T14" b="T15"/>
              <a:pathLst>
                <a:path w="96" h="63">
                  <a:moveTo>
                    <a:pt x="0" y="63"/>
                  </a:moveTo>
                  <a:lnTo>
                    <a:pt x="9" y="24"/>
                  </a:lnTo>
                  <a:lnTo>
                    <a:pt x="90" y="0"/>
                  </a:lnTo>
                  <a:lnTo>
                    <a:pt x="96" y="30"/>
                  </a:lnTo>
                </a:path>
              </a:pathLst>
            </a:custGeom>
            <a:noFill/>
            <a:ln w="12700">
              <a:solidFill>
                <a:srgbClr val="DEB470"/>
              </a:solidFill>
              <a:round/>
              <a:headEnd type="none" w="sm" len="sm"/>
              <a:tailEnd type="none" w="sm" len="sm"/>
            </a:ln>
          </p:spPr>
          <p:txBody>
            <a:bodyPr wrap="none" anchor="ctr"/>
            <a:lstStyle/>
            <a:p>
              <a:endParaRPr lang="en-US"/>
            </a:p>
          </p:txBody>
        </p:sp>
        <p:sp>
          <p:nvSpPr>
            <p:cNvPr id="179" name="Rectangle 99"/>
            <p:cNvSpPr>
              <a:spLocks noChangeAspect="1" noChangeArrowheads="1"/>
            </p:cNvSpPr>
            <p:nvPr/>
          </p:nvSpPr>
          <p:spPr bwMode="auto">
            <a:xfrm>
              <a:off x="3597" y="4071"/>
              <a:ext cx="29" cy="29"/>
            </a:xfrm>
            <a:prstGeom prst="rect">
              <a:avLst/>
            </a:prstGeom>
            <a:solidFill>
              <a:srgbClr val="2E2516"/>
            </a:solidFill>
            <a:ln w="12700">
              <a:noFill/>
              <a:miter lim="800000"/>
              <a:headEnd type="none" w="sm" len="sm"/>
              <a:tailEnd type="none" w="sm" len="sm"/>
            </a:ln>
          </p:spPr>
          <p:txBody>
            <a:bodyPr wrap="none" anchor="ctr"/>
            <a:lstStyle/>
            <a:p>
              <a:endParaRPr lang="en-US"/>
            </a:p>
          </p:txBody>
        </p:sp>
        <p:sp>
          <p:nvSpPr>
            <p:cNvPr id="180" name="Freeform 100"/>
            <p:cNvSpPr>
              <a:spLocks noChangeAspect="1"/>
            </p:cNvSpPr>
            <p:nvPr/>
          </p:nvSpPr>
          <p:spPr bwMode="auto">
            <a:xfrm>
              <a:off x="3599" y="4083"/>
              <a:ext cx="12" cy="11"/>
            </a:xfrm>
            <a:custGeom>
              <a:avLst/>
              <a:gdLst>
                <a:gd name="T0" fmla="*/ 53 w 93"/>
                <a:gd name="T1" fmla="*/ 6 h 77"/>
                <a:gd name="T2" fmla="*/ 32 w 93"/>
                <a:gd name="T3" fmla="*/ 45 h 77"/>
                <a:gd name="T4" fmla="*/ 20 w 93"/>
                <a:gd name="T5" fmla="*/ 57 h 77"/>
                <a:gd name="T6" fmla="*/ 62 w 93"/>
                <a:gd name="T7" fmla="*/ 63 h 77"/>
                <a:gd name="T8" fmla="*/ 86 w 93"/>
                <a:gd name="T9" fmla="*/ 42 h 77"/>
                <a:gd name="T10" fmla="*/ 83 w 93"/>
                <a:gd name="T11" fmla="*/ 0 h 77"/>
                <a:gd name="T12" fmla="*/ 53 w 93"/>
                <a:gd name="T13" fmla="*/ 6 h 77"/>
                <a:gd name="T14" fmla="*/ 0 60000 65536"/>
                <a:gd name="T15" fmla="*/ 0 60000 65536"/>
                <a:gd name="T16" fmla="*/ 0 60000 65536"/>
                <a:gd name="T17" fmla="*/ 0 60000 65536"/>
                <a:gd name="T18" fmla="*/ 0 60000 65536"/>
                <a:gd name="T19" fmla="*/ 0 60000 65536"/>
                <a:gd name="T20" fmla="*/ 0 60000 65536"/>
                <a:gd name="T21" fmla="*/ 0 w 93"/>
                <a:gd name="T22" fmla="*/ 0 h 77"/>
                <a:gd name="T23" fmla="*/ 93 w 93"/>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77">
                  <a:moveTo>
                    <a:pt x="53" y="6"/>
                  </a:moveTo>
                  <a:cubicBezTo>
                    <a:pt x="46" y="21"/>
                    <a:pt x="44" y="33"/>
                    <a:pt x="32" y="45"/>
                  </a:cubicBezTo>
                  <a:cubicBezTo>
                    <a:pt x="24" y="69"/>
                    <a:pt x="36" y="41"/>
                    <a:pt x="20" y="57"/>
                  </a:cubicBezTo>
                  <a:cubicBezTo>
                    <a:pt x="0" y="77"/>
                    <a:pt x="59" y="63"/>
                    <a:pt x="62" y="63"/>
                  </a:cubicBezTo>
                  <a:cubicBezTo>
                    <a:pt x="68" y="54"/>
                    <a:pt x="86" y="42"/>
                    <a:pt x="86" y="42"/>
                  </a:cubicBezTo>
                  <a:cubicBezTo>
                    <a:pt x="93" y="32"/>
                    <a:pt x="93" y="0"/>
                    <a:pt x="83" y="0"/>
                  </a:cubicBezTo>
                  <a:lnTo>
                    <a:pt x="53" y="6"/>
                  </a:lnTo>
                  <a:close/>
                </a:path>
              </a:pathLst>
            </a:custGeom>
            <a:solidFill>
              <a:srgbClr val="DEB470"/>
            </a:solidFill>
            <a:ln w="12700">
              <a:noFill/>
              <a:round/>
              <a:headEnd type="none" w="sm" len="sm"/>
              <a:tailEnd type="none" w="sm" len="sm"/>
            </a:ln>
          </p:spPr>
          <p:txBody>
            <a:bodyPr wrap="none" anchor="ctr"/>
            <a:lstStyle/>
            <a:p>
              <a:endParaRPr lang="en-US"/>
            </a:p>
          </p:txBody>
        </p:sp>
        <p:sp>
          <p:nvSpPr>
            <p:cNvPr id="181" name="Freeform 101"/>
            <p:cNvSpPr>
              <a:spLocks noChangeAspect="1"/>
            </p:cNvSpPr>
            <p:nvPr/>
          </p:nvSpPr>
          <p:spPr bwMode="auto">
            <a:xfrm>
              <a:off x="3552" y="4090"/>
              <a:ext cx="42" cy="8"/>
            </a:xfrm>
            <a:custGeom>
              <a:avLst/>
              <a:gdLst>
                <a:gd name="T0" fmla="*/ 0 w 306"/>
                <a:gd name="T1" fmla="*/ 36 h 60"/>
                <a:gd name="T2" fmla="*/ 267 w 306"/>
                <a:gd name="T3" fmla="*/ 60 h 60"/>
                <a:gd name="T4" fmla="*/ 306 w 306"/>
                <a:gd name="T5" fmla="*/ 42 h 60"/>
                <a:gd name="T6" fmla="*/ 297 w 306"/>
                <a:gd name="T7" fmla="*/ 24 h 60"/>
                <a:gd name="T8" fmla="*/ 21 w 306"/>
                <a:gd name="T9" fmla="*/ 0 h 60"/>
                <a:gd name="T10" fmla="*/ 0 w 306"/>
                <a:gd name="T11" fmla="*/ 36 h 60"/>
                <a:gd name="T12" fmla="*/ 0 60000 65536"/>
                <a:gd name="T13" fmla="*/ 0 60000 65536"/>
                <a:gd name="T14" fmla="*/ 0 60000 65536"/>
                <a:gd name="T15" fmla="*/ 0 60000 65536"/>
                <a:gd name="T16" fmla="*/ 0 60000 65536"/>
                <a:gd name="T17" fmla="*/ 0 60000 65536"/>
                <a:gd name="T18" fmla="*/ 0 w 306"/>
                <a:gd name="T19" fmla="*/ 0 h 60"/>
                <a:gd name="T20" fmla="*/ 306 w 30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306" h="60">
                  <a:moveTo>
                    <a:pt x="0" y="36"/>
                  </a:moveTo>
                  <a:lnTo>
                    <a:pt x="267" y="60"/>
                  </a:lnTo>
                  <a:lnTo>
                    <a:pt x="306" y="42"/>
                  </a:lnTo>
                  <a:lnTo>
                    <a:pt x="297" y="24"/>
                  </a:lnTo>
                  <a:lnTo>
                    <a:pt x="21" y="0"/>
                  </a:lnTo>
                  <a:lnTo>
                    <a:pt x="0" y="36"/>
                  </a:lnTo>
                  <a:close/>
                </a:path>
              </a:pathLst>
            </a:custGeom>
            <a:gradFill rotWithShape="0">
              <a:gsLst>
                <a:gs pos="0">
                  <a:schemeClr val="tx2"/>
                </a:gs>
                <a:gs pos="100000">
                  <a:srgbClr val="DEB470"/>
                </a:gs>
              </a:gsLst>
              <a:lin ang="5400000" scaled="1"/>
            </a:gradFill>
            <a:ln w="12700">
              <a:noFill/>
              <a:round/>
              <a:headEnd type="none" w="sm" len="sm"/>
              <a:tailEnd type="none" w="sm" len="sm"/>
            </a:ln>
          </p:spPr>
          <p:txBody>
            <a:bodyPr wrap="none" anchor="ctr"/>
            <a:lstStyle/>
            <a:p>
              <a:endParaRPr lang="en-US"/>
            </a:p>
          </p:txBody>
        </p:sp>
        <p:sp>
          <p:nvSpPr>
            <p:cNvPr id="182" name="Freeform 102"/>
            <p:cNvSpPr>
              <a:spLocks noChangeAspect="1"/>
            </p:cNvSpPr>
            <p:nvPr/>
          </p:nvSpPr>
          <p:spPr bwMode="auto">
            <a:xfrm>
              <a:off x="3549" y="4089"/>
              <a:ext cx="5" cy="6"/>
            </a:xfrm>
            <a:custGeom>
              <a:avLst/>
              <a:gdLst>
                <a:gd name="T0" fmla="*/ 26 w 42"/>
                <a:gd name="T1" fmla="*/ 38 h 40"/>
                <a:gd name="T2" fmla="*/ 26 w 42"/>
                <a:gd name="T3" fmla="*/ 5 h 40"/>
                <a:gd name="T4" fmla="*/ 32 w 42"/>
                <a:gd name="T5" fmla="*/ 23 h 40"/>
                <a:gd name="T6" fmla="*/ 41 w 42"/>
                <a:gd name="T7" fmla="*/ 17 h 40"/>
                <a:gd name="T8" fmla="*/ 38 w 42"/>
                <a:gd name="T9" fmla="*/ 2 h 40"/>
                <a:gd name="T10" fmla="*/ 35 w 42"/>
                <a:gd name="T11" fmla="*/ 11 h 40"/>
                <a:gd name="T12" fmla="*/ 26 w 42"/>
                <a:gd name="T13" fmla="*/ 38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26" y="38"/>
                  </a:moveTo>
                  <a:cubicBezTo>
                    <a:pt x="8" y="32"/>
                    <a:pt x="12" y="14"/>
                    <a:pt x="26" y="5"/>
                  </a:cubicBezTo>
                  <a:cubicBezTo>
                    <a:pt x="20" y="27"/>
                    <a:pt x="0" y="28"/>
                    <a:pt x="32" y="23"/>
                  </a:cubicBezTo>
                  <a:cubicBezTo>
                    <a:pt x="35" y="21"/>
                    <a:pt x="40" y="20"/>
                    <a:pt x="41" y="17"/>
                  </a:cubicBezTo>
                  <a:cubicBezTo>
                    <a:pt x="42" y="12"/>
                    <a:pt x="42" y="6"/>
                    <a:pt x="38" y="2"/>
                  </a:cubicBezTo>
                  <a:cubicBezTo>
                    <a:pt x="36" y="0"/>
                    <a:pt x="36" y="8"/>
                    <a:pt x="35" y="11"/>
                  </a:cubicBezTo>
                  <a:cubicBezTo>
                    <a:pt x="32" y="40"/>
                    <a:pt x="41" y="38"/>
                    <a:pt x="26" y="38"/>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83" name="Freeform 103"/>
            <p:cNvSpPr>
              <a:spLocks noChangeAspect="1"/>
            </p:cNvSpPr>
            <p:nvPr/>
          </p:nvSpPr>
          <p:spPr bwMode="auto">
            <a:xfrm>
              <a:off x="3580" y="4110"/>
              <a:ext cx="10" cy="3"/>
            </a:xfrm>
            <a:custGeom>
              <a:avLst/>
              <a:gdLst>
                <a:gd name="T0" fmla="*/ 0 w 72"/>
                <a:gd name="T1" fmla="*/ 21 h 21"/>
                <a:gd name="T2" fmla="*/ 72 w 72"/>
                <a:gd name="T3" fmla="*/ 21 h 21"/>
                <a:gd name="T4" fmla="*/ 72 w 72"/>
                <a:gd name="T5" fmla="*/ 0 h 21"/>
                <a:gd name="T6" fmla="*/ 18 w 72"/>
                <a:gd name="T7" fmla="*/ 9 h 21"/>
                <a:gd name="T8" fmla="*/ 0 w 72"/>
                <a:gd name="T9" fmla="*/ 21 h 21"/>
                <a:gd name="T10" fmla="*/ 0 60000 65536"/>
                <a:gd name="T11" fmla="*/ 0 60000 65536"/>
                <a:gd name="T12" fmla="*/ 0 60000 65536"/>
                <a:gd name="T13" fmla="*/ 0 60000 65536"/>
                <a:gd name="T14" fmla="*/ 0 60000 65536"/>
                <a:gd name="T15" fmla="*/ 0 w 72"/>
                <a:gd name="T16" fmla="*/ 0 h 21"/>
                <a:gd name="T17" fmla="*/ 72 w 72"/>
                <a:gd name="T18" fmla="*/ 21 h 21"/>
              </a:gdLst>
              <a:ahLst/>
              <a:cxnLst>
                <a:cxn ang="T10">
                  <a:pos x="T0" y="T1"/>
                </a:cxn>
                <a:cxn ang="T11">
                  <a:pos x="T2" y="T3"/>
                </a:cxn>
                <a:cxn ang="T12">
                  <a:pos x="T4" y="T5"/>
                </a:cxn>
                <a:cxn ang="T13">
                  <a:pos x="T6" y="T7"/>
                </a:cxn>
                <a:cxn ang="T14">
                  <a:pos x="T8" y="T9"/>
                </a:cxn>
              </a:cxnLst>
              <a:rect l="T15" t="T16" r="T17" b="T18"/>
              <a:pathLst>
                <a:path w="72" h="21">
                  <a:moveTo>
                    <a:pt x="0" y="21"/>
                  </a:moveTo>
                  <a:lnTo>
                    <a:pt x="72" y="21"/>
                  </a:lnTo>
                  <a:lnTo>
                    <a:pt x="72" y="0"/>
                  </a:lnTo>
                  <a:lnTo>
                    <a:pt x="18" y="9"/>
                  </a:lnTo>
                  <a:lnTo>
                    <a:pt x="0" y="21"/>
                  </a:lnTo>
                  <a:close/>
                </a:path>
              </a:pathLst>
            </a:custGeom>
            <a:solidFill>
              <a:srgbClr val="6C4B16"/>
            </a:solidFill>
            <a:ln w="12700">
              <a:noFill/>
              <a:round/>
              <a:headEnd type="none" w="sm" len="sm"/>
              <a:tailEnd type="none" w="sm" len="sm"/>
            </a:ln>
          </p:spPr>
          <p:txBody>
            <a:bodyPr wrap="none" anchor="ctr"/>
            <a:lstStyle/>
            <a:p>
              <a:endParaRPr lang="en-US"/>
            </a:p>
          </p:txBody>
        </p:sp>
        <p:sp>
          <p:nvSpPr>
            <p:cNvPr id="184" name="Freeform 104"/>
            <p:cNvSpPr>
              <a:spLocks noChangeAspect="1"/>
            </p:cNvSpPr>
            <p:nvPr/>
          </p:nvSpPr>
          <p:spPr bwMode="auto">
            <a:xfrm>
              <a:off x="3554" y="4115"/>
              <a:ext cx="16" cy="7"/>
            </a:xfrm>
            <a:custGeom>
              <a:avLst/>
              <a:gdLst>
                <a:gd name="T0" fmla="*/ 117 w 117"/>
                <a:gd name="T1" fmla="*/ 3 h 51"/>
                <a:gd name="T2" fmla="*/ 117 w 117"/>
                <a:gd name="T3" fmla="*/ 48 h 51"/>
                <a:gd name="T4" fmla="*/ 3 w 117"/>
                <a:gd name="T5" fmla="*/ 51 h 51"/>
                <a:gd name="T6" fmla="*/ 0 w 117"/>
                <a:gd name="T7" fmla="*/ 21 h 51"/>
                <a:gd name="T8" fmla="*/ 87 w 117"/>
                <a:gd name="T9" fmla="*/ 0 h 51"/>
                <a:gd name="T10" fmla="*/ 117 w 117"/>
                <a:gd name="T11" fmla="*/ 3 h 51"/>
                <a:gd name="T12" fmla="*/ 0 60000 65536"/>
                <a:gd name="T13" fmla="*/ 0 60000 65536"/>
                <a:gd name="T14" fmla="*/ 0 60000 65536"/>
                <a:gd name="T15" fmla="*/ 0 60000 65536"/>
                <a:gd name="T16" fmla="*/ 0 60000 65536"/>
                <a:gd name="T17" fmla="*/ 0 60000 65536"/>
                <a:gd name="T18" fmla="*/ 0 w 117"/>
                <a:gd name="T19" fmla="*/ 0 h 51"/>
                <a:gd name="T20" fmla="*/ 117 w 117"/>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117" h="51">
                  <a:moveTo>
                    <a:pt x="117" y="3"/>
                  </a:moveTo>
                  <a:lnTo>
                    <a:pt x="117" y="48"/>
                  </a:lnTo>
                  <a:lnTo>
                    <a:pt x="3" y="51"/>
                  </a:lnTo>
                  <a:lnTo>
                    <a:pt x="0" y="21"/>
                  </a:lnTo>
                  <a:lnTo>
                    <a:pt x="87" y="0"/>
                  </a:lnTo>
                  <a:lnTo>
                    <a:pt x="117" y="3"/>
                  </a:lnTo>
                  <a:close/>
                </a:path>
              </a:pathLst>
            </a:custGeom>
            <a:solidFill>
              <a:srgbClr val="6C4B16"/>
            </a:solidFill>
            <a:ln w="12700">
              <a:noFill/>
              <a:round/>
              <a:headEnd type="none" w="sm" len="sm"/>
              <a:tailEnd type="none" w="sm" len="sm"/>
            </a:ln>
          </p:spPr>
          <p:txBody>
            <a:bodyPr wrap="none" anchor="ctr"/>
            <a:lstStyle/>
            <a:p>
              <a:endParaRPr lang="en-US"/>
            </a:p>
          </p:txBody>
        </p:sp>
        <p:sp>
          <p:nvSpPr>
            <p:cNvPr id="185" name="Freeform 105"/>
            <p:cNvSpPr>
              <a:spLocks noChangeAspect="1"/>
            </p:cNvSpPr>
            <p:nvPr/>
          </p:nvSpPr>
          <p:spPr bwMode="auto">
            <a:xfrm>
              <a:off x="3537" y="4099"/>
              <a:ext cx="65" cy="21"/>
            </a:xfrm>
            <a:custGeom>
              <a:avLst/>
              <a:gdLst>
                <a:gd name="T0" fmla="*/ 0 w 477"/>
                <a:gd name="T1" fmla="*/ 141 h 141"/>
                <a:gd name="T2" fmla="*/ 84 w 477"/>
                <a:gd name="T3" fmla="*/ 111 h 141"/>
                <a:gd name="T4" fmla="*/ 90 w 477"/>
                <a:gd name="T5" fmla="*/ 102 h 141"/>
                <a:gd name="T6" fmla="*/ 411 w 477"/>
                <a:gd name="T7" fmla="*/ 0 h 141"/>
                <a:gd name="T8" fmla="*/ 477 w 477"/>
                <a:gd name="T9" fmla="*/ 6 h 141"/>
                <a:gd name="T10" fmla="*/ 348 w 477"/>
                <a:gd name="T11" fmla="*/ 60 h 141"/>
                <a:gd name="T12" fmla="*/ 81 w 477"/>
                <a:gd name="T13" fmla="*/ 132 h 141"/>
                <a:gd name="T14" fmla="*/ 0 w 477"/>
                <a:gd name="T15" fmla="*/ 141 h 141"/>
                <a:gd name="T16" fmla="*/ 0 60000 65536"/>
                <a:gd name="T17" fmla="*/ 0 60000 65536"/>
                <a:gd name="T18" fmla="*/ 0 60000 65536"/>
                <a:gd name="T19" fmla="*/ 0 60000 65536"/>
                <a:gd name="T20" fmla="*/ 0 60000 65536"/>
                <a:gd name="T21" fmla="*/ 0 60000 65536"/>
                <a:gd name="T22" fmla="*/ 0 60000 65536"/>
                <a:gd name="T23" fmla="*/ 0 60000 65536"/>
                <a:gd name="T24" fmla="*/ 0 w 477"/>
                <a:gd name="T25" fmla="*/ 0 h 141"/>
                <a:gd name="T26" fmla="*/ 477 w 47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7" h="141">
                  <a:moveTo>
                    <a:pt x="0" y="141"/>
                  </a:moveTo>
                  <a:cubicBezTo>
                    <a:pt x="28" y="131"/>
                    <a:pt x="57" y="123"/>
                    <a:pt x="84" y="111"/>
                  </a:cubicBezTo>
                  <a:cubicBezTo>
                    <a:pt x="106" y="101"/>
                    <a:pt x="78" y="102"/>
                    <a:pt x="90" y="102"/>
                  </a:cubicBezTo>
                  <a:cubicBezTo>
                    <a:pt x="105" y="97"/>
                    <a:pt x="313" y="0"/>
                    <a:pt x="411" y="0"/>
                  </a:cubicBezTo>
                  <a:lnTo>
                    <a:pt x="477" y="6"/>
                  </a:lnTo>
                  <a:lnTo>
                    <a:pt x="348" y="60"/>
                  </a:lnTo>
                  <a:lnTo>
                    <a:pt x="81" y="132"/>
                  </a:lnTo>
                  <a:lnTo>
                    <a:pt x="0" y="141"/>
                  </a:lnTo>
                  <a:close/>
                </a:path>
              </a:pathLst>
            </a:custGeom>
            <a:solidFill>
              <a:srgbClr val="665232"/>
            </a:solidFill>
            <a:ln w="12700">
              <a:noFill/>
              <a:round/>
              <a:headEnd type="none" w="sm" len="sm"/>
              <a:tailEnd type="none" w="sm" len="sm"/>
            </a:ln>
          </p:spPr>
          <p:txBody>
            <a:bodyPr wrap="none" anchor="ctr"/>
            <a:lstStyle/>
            <a:p>
              <a:endParaRPr lang="en-US"/>
            </a:p>
          </p:txBody>
        </p:sp>
        <p:sp>
          <p:nvSpPr>
            <p:cNvPr id="186" name="Freeform 106"/>
            <p:cNvSpPr>
              <a:spLocks noChangeAspect="1"/>
            </p:cNvSpPr>
            <p:nvPr/>
          </p:nvSpPr>
          <p:spPr bwMode="auto">
            <a:xfrm>
              <a:off x="3516" y="4149"/>
              <a:ext cx="37" cy="5"/>
            </a:xfrm>
            <a:custGeom>
              <a:avLst/>
              <a:gdLst>
                <a:gd name="T0" fmla="*/ 0 w 272"/>
                <a:gd name="T1" fmla="*/ 12 h 34"/>
                <a:gd name="T2" fmla="*/ 9 w 272"/>
                <a:gd name="T3" fmla="*/ 34 h 34"/>
                <a:gd name="T4" fmla="*/ 186 w 272"/>
                <a:gd name="T5" fmla="*/ 33 h 34"/>
                <a:gd name="T6" fmla="*/ 242 w 272"/>
                <a:gd name="T7" fmla="*/ 28 h 34"/>
                <a:gd name="T8" fmla="*/ 272 w 272"/>
                <a:gd name="T9" fmla="*/ 18 h 34"/>
                <a:gd name="T10" fmla="*/ 272 w 272"/>
                <a:gd name="T11" fmla="*/ 0 h 34"/>
                <a:gd name="T12" fmla="*/ 249 w 272"/>
                <a:gd name="T13" fmla="*/ 4 h 34"/>
                <a:gd name="T14" fmla="*/ 231 w 272"/>
                <a:gd name="T15" fmla="*/ 9 h 34"/>
                <a:gd name="T16" fmla="*/ 0 w 272"/>
                <a:gd name="T17" fmla="*/ 12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2"/>
                <a:gd name="T28" fmla="*/ 0 h 34"/>
                <a:gd name="T29" fmla="*/ 272 w 272"/>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2" h="34">
                  <a:moveTo>
                    <a:pt x="0" y="12"/>
                  </a:moveTo>
                  <a:lnTo>
                    <a:pt x="9" y="34"/>
                  </a:lnTo>
                  <a:lnTo>
                    <a:pt x="186" y="33"/>
                  </a:lnTo>
                  <a:lnTo>
                    <a:pt x="242" y="28"/>
                  </a:lnTo>
                  <a:lnTo>
                    <a:pt x="272" y="18"/>
                  </a:lnTo>
                  <a:lnTo>
                    <a:pt x="272" y="0"/>
                  </a:lnTo>
                  <a:lnTo>
                    <a:pt x="249" y="4"/>
                  </a:lnTo>
                  <a:lnTo>
                    <a:pt x="231" y="9"/>
                  </a:lnTo>
                  <a:lnTo>
                    <a:pt x="0" y="12"/>
                  </a:lnTo>
                  <a:close/>
                </a:path>
              </a:pathLst>
            </a:custGeom>
            <a:gradFill rotWithShape="0">
              <a:gsLst>
                <a:gs pos="0">
                  <a:srgbClr val="EED8B4"/>
                </a:gs>
                <a:gs pos="100000">
                  <a:srgbClr val="855D1B"/>
                </a:gs>
              </a:gsLst>
              <a:lin ang="0" scaled="1"/>
            </a:gradFill>
            <a:ln w="12700">
              <a:noFill/>
              <a:round/>
              <a:headEnd type="none" w="sm" len="sm"/>
              <a:tailEnd type="none" w="sm" len="sm"/>
            </a:ln>
          </p:spPr>
          <p:txBody>
            <a:bodyPr wrap="none" anchor="ctr"/>
            <a:lstStyle/>
            <a:p>
              <a:endParaRPr lang="en-US"/>
            </a:p>
          </p:txBody>
        </p:sp>
        <p:sp>
          <p:nvSpPr>
            <p:cNvPr id="187" name="Freeform 107"/>
            <p:cNvSpPr>
              <a:spLocks noChangeAspect="1"/>
            </p:cNvSpPr>
            <p:nvPr/>
          </p:nvSpPr>
          <p:spPr bwMode="auto">
            <a:xfrm>
              <a:off x="3516" y="4146"/>
              <a:ext cx="37" cy="5"/>
            </a:xfrm>
            <a:custGeom>
              <a:avLst/>
              <a:gdLst>
                <a:gd name="T0" fmla="*/ 94 w 270"/>
                <a:gd name="T1" fmla="*/ 5 h 39"/>
                <a:gd name="T2" fmla="*/ 0 w 270"/>
                <a:gd name="T3" fmla="*/ 26 h 39"/>
                <a:gd name="T4" fmla="*/ 0 w 270"/>
                <a:gd name="T5" fmla="*/ 36 h 39"/>
                <a:gd name="T6" fmla="*/ 34 w 270"/>
                <a:gd name="T7" fmla="*/ 39 h 39"/>
                <a:gd name="T8" fmla="*/ 82 w 270"/>
                <a:gd name="T9" fmla="*/ 39 h 39"/>
                <a:gd name="T10" fmla="*/ 150 w 270"/>
                <a:gd name="T11" fmla="*/ 38 h 39"/>
                <a:gd name="T12" fmla="*/ 225 w 270"/>
                <a:gd name="T13" fmla="*/ 35 h 39"/>
                <a:gd name="T14" fmla="*/ 270 w 270"/>
                <a:gd name="T15" fmla="*/ 27 h 39"/>
                <a:gd name="T16" fmla="*/ 270 w 270"/>
                <a:gd name="T17" fmla="*/ 15 h 39"/>
                <a:gd name="T18" fmla="*/ 166 w 270"/>
                <a:gd name="T19" fmla="*/ 2 h 39"/>
                <a:gd name="T20" fmla="*/ 112 w 270"/>
                <a:gd name="T21" fmla="*/ 0 h 39"/>
                <a:gd name="T22" fmla="*/ 94 w 270"/>
                <a:gd name="T23" fmla="*/ 5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0"/>
                <a:gd name="T37" fmla="*/ 0 h 39"/>
                <a:gd name="T38" fmla="*/ 270 w 270"/>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0" h="39">
                  <a:moveTo>
                    <a:pt x="94" y="5"/>
                  </a:moveTo>
                  <a:lnTo>
                    <a:pt x="0" y="26"/>
                  </a:lnTo>
                  <a:lnTo>
                    <a:pt x="0" y="36"/>
                  </a:lnTo>
                  <a:lnTo>
                    <a:pt x="34" y="39"/>
                  </a:lnTo>
                  <a:lnTo>
                    <a:pt x="82" y="39"/>
                  </a:lnTo>
                  <a:lnTo>
                    <a:pt x="150" y="38"/>
                  </a:lnTo>
                  <a:lnTo>
                    <a:pt x="225" y="35"/>
                  </a:lnTo>
                  <a:lnTo>
                    <a:pt x="270" y="27"/>
                  </a:lnTo>
                  <a:lnTo>
                    <a:pt x="270" y="15"/>
                  </a:lnTo>
                  <a:lnTo>
                    <a:pt x="166" y="2"/>
                  </a:lnTo>
                  <a:lnTo>
                    <a:pt x="112" y="0"/>
                  </a:lnTo>
                  <a:lnTo>
                    <a:pt x="94" y="5"/>
                  </a:lnTo>
                  <a:close/>
                </a:path>
              </a:pathLst>
            </a:custGeom>
            <a:solidFill>
              <a:srgbClr val="F8EFE0"/>
            </a:solidFill>
            <a:ln w="12700">
              <a:noFill/>
              <a:round/>
              <a:headEnd type="none" w="sm" len="sm"/>
              <a:tailEnd type="none" w="sm" len="sm"/>
            </a:ln>
          </p:spPr>
          <p:txBody>
            <a:bodyPr wrap="none" anchor="ctr"/>
            <a:lstStyle/>
            <a:p>
              <a:endParaRPr lang="en-US"/>
            </a:p>
          </p:txBody>
        </p:sp>
        <p:sp>
          <p:nvSpPr>
            <p:cNvPr id="188" name="Freeform 108"/>
            <p:cNvSpPr>
              <a:spLocks noChangeAspect="1"/>
            </p:cNvSpPr>
            <p:nvPr/>
          </p:nvSpPr>
          <p:spPr bwMode="auto">
            <a:xfrm>
              <a:off x="3535" y="4081"/>
              <a:ext cx="16" cy="18"/>
            </a:xfrm>
            <a:custGeom>
              <a:avLst/>
              <a:gdLst>
                <a:gd name="T0" fmla="*/ 51 w 117"/>
                <a:gd name="T1" fmla="*/ 10 h 124"/>
                <a:gd name="T2" fmla="*/ 85 w 117"/>
                <a:gd name="T3" fmla="*/ 13 h 124"/>
                <a:gd name="T4" fmla="*/ 99 w 117"/>
                <a:gd name="T5" fmla="*/ 9 h 124"/>
                <a:gd name="T6" fmla="*/ 109 w 117"/>
                <a:gd name="T7" fmla="*/ 3 h 124"/>
                <a:gd name="T8" fmla="*/ 96 w 117"/>
                <a:gd name="T9" fmla="*/ 27 h 124"/>
                <a:gd name="T10" fmla="*/ 82 w 117"/>
                <a:gd name="T11" fmla="*/ 78 h 124"/>
                <a:gd name="T12" fmla="*/ 61 w 117"/>
                <a:gd name="T13" fmla="*/ 78 h 124"/>
                <a:gd name="T14" fmla="*/ 58 w 117"/>
                <a:gd name="T15" fmla="*/ 93 h 124"/>
                <a:gd name="T16" fmla="*/ 22 w 117"/>
                <a:gd name="T17" fmla="*/ 121 h 124"/>
                <a:gd name="T18" fmla="*/ 10 w 117"/>
                <a:gd name="T19" fmla="*/ 94 h 124"/>
                <a:gd name="T20" fmla="*/ 1 w 117"/>
                <a:gd name="T21" fmla="*/ 88 h 124"/>
                <a:gd name="T22" fmla="*/ 0 w 117"/>
                <a:gd name="T23" fmla="*/ 82 h 124"/>
                <a:gd name="T24" fmla="*/ 19 w 117"/>
                <a:gd name="T25" fmla="*/ 46 h 124"/>
                <a:gd name="T26" fmla="*/ 48 w 117"/>
                <a:gd name="T27" fmla="*/ 28 h 124"/>
                <a:gd name="T28" fmla="*/ 51 w 117"/>
                <a:gd name="T29" fmla="*/ 1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124"/>
                <a:gd name="T47" fmla="*/ 117 w 11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124">
                  <a:moveTo>
                    <a:pt x="51" y="10"/>
                  </a:moveTo>
                  <a:cubicBezTo>
                    <a:pt x="62" y="18"/>
                    <a:pt x="72" y="14"/>
                    <a:pt x="85" y="13"/>
                  </a:cubicBezTo>
                  <a:cubicBezTo>
                    <a:pt x="90" y="11"/>
                    <a:pt x="96" y="13"/>
                    <a:pt x="99" y="9"/>
                  </a:cubicBezTo>
                  <a:cubicBezTo>
                    <a:pt x="107" y="0"/>
                    <a:pt x="89" y="3"/>
                    <a:pt x="109" y="3"/>
                  </a:cubicBezTo>
                  <a:cubicBezTo>
                    <a:pt x="113" y="42"/>
                    <a:pt x="117" y="27"/>
                    <a:pt x="96" y="27"/>
                  </a:cubicBezTo>
                  <a:lnTo>
                    <a:pt x="82" y="78"/>
                  </a:lnTo>
                  <a:cubicBezTo>
                    <a:pt x="66" y="68"/>
                    <a:pt x="59" y="59"/>
                    <a:pt x="61" y="78"/>
                  </a:cubicBezTo>
                  <a:cubicBezTo>
                    <a:pt x="60" y="83"/>
                    <a:pt x="58" y="93"/>
                    <a:pt x="58" y="93"/>
                  </a:cubicBezTo>
                  <a:cubicBezTo>
                    <a:pt x="40" y="111"/>
                    <a:pt x="40" y="124"/>
                    <a:pt x="22" y="121"/>
                  </a:cubicBezTo>
                  <a:cubicBezTo>
                    <a:pt x="21" y="110"/>
                    <a:pt x="21" y="98"/>
                    <a:pt x="10" y="94"/>
                  </a:cubicBezTo>
                  <a:cubicBezTo>
                    <a:pt x="7" y="91"/>
                    <a:pt x="3" y="91"/>
                    <a:pt x="1" y="88"/>
                  </a:cubicBezTo>
                  <a:cubicBezTo>
                    <a:pt x="0" y="86"/>
                    <a:pt x="0" y="82"/>
                    <a:pt x="0" y="82"/>
                  </a:cubicBezTo>
                  <a:lnTo>
                    <a:pt x="19" y="46"/>
                  </a:lnTo>
                  <a:lnTo>
                    <a:pt x="48" y="28"/>
                  </a:lnTo>
                  <a:lnTo>
                    <a:pt x="51" y="10"/>
                  </a:lnTo>
                  <a:close/>
                </a:path>
              </a:pathLst>
            </a:custGeom>
            <a:solidFill>
              <a:srgbClr val="EACF9E"/>
            </a:solidFill>
            <a:ln w="12700">
              <a:noFill/>
              <a:round/>
              <a:headEnd type="none" w="sm" len="sm"/>
              <a:tailEnd type="none" w="sm" len="sm"/>
            </a:ln>
          </p:spPr>
          <p:txBody>
            <a:bodyPr wrap="none" anchor="ctr"/>
            <a:lstStyle/>
            <a:p>
              <a:endParaRPr lang="en-US"/>
            </a:p>
          </p:txBody>
        </p:sp>
        <p:sp>
          <p:nvSpPr>
            <p:cNvPr id="189" name="Freeform 109"/>
            <p:cNvSpPr>
              <a:spLocks noChangeAspect="1"/>
            </p:cNvSpPr>
            <p:nvPr/>
          </p:nvSpPr>
          <p:spPr bwMode="auto">
            <a:xfrm>
              <a:off x="3528" y="4096"/>
              <a:ext cx="12" cy="50"/>
            </a:xfrm>
            <a:custGeom>
              <a:avLst/>
              <a:gdLst>
                <a:gd name="T0" fmla="*/ 69 w 86"/>
                <a:gd name="T1" fmla="*/ 18 h 345"/>
                <a:gd name="T2" fmla="*/ 69 w 86"/>
                <a:gd name="T3" fmla="*/ 165 h 345"/>
                <a:gd name="T4" fmla="*/ 78 w 86"/>
                <a:gd name="T5" fmla="*/ 210 h 345"/>
                <a:gd name="T6" fmla="*/ 66 w 86"/>
                <a:gd name="T7" fmla="*/ 222 h 345"/>
                <a:gd name="T8" fmla="*/ 66 w 86"/>
                <a:gd name="T9" fmla="*/ 324 h 345"/>
                <a:gd name="T10" fmla="*/ 81 w 86"/>
                <a:gd name="T11" fmla="*/ 342 h 345"/>
                <a:gd name="T12" fmla="*/ 0 w 86"/>
                <a:gd name="T13" fmla="*/ 345 h 345"/>
                <a:gd name="T14" fmla="*/ 27 w 86"/>
                <a:gd name="T15" fmla="*/ 306 h 345"/>
                <a:gd name="T16" fmla="*/ 42 w 86"/>
                <a:gd name="T17" fmla="*/ 0 h 345"/>
                <a:gd name="T18" fmla="*/ 69 w 86"/>
                <a:gd name="T19" fmla="*/ 18 h 3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345"/>
                <a:gd name="T32" fmla="*/ 86 w 86"/>
                <a:gd name="T33" fmla="*/ 345 h 3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345">
                  <a:moveTo>
                    <a:pt x="69" y="18"/>
                  </a:moveTo>
                  <a:lnTo>
                    <a:pt x="69" y="165"/>
                  </a:lnTo>
                  <a:cubicBezTo>
                    <a:pt x="79" y="180"/>
                    <a:pt x="86" y="190"/>
                    <a:pt x="78" y="210"/>
                  </a:cubicBezTo>
                  <a:cubicBezTo>
                    <a:pt x="76" y="215"/>
                    <a:pt x="69" y="217"/>
                    <a:pt x="66" y="222"/>
                  </a:cubicBezTo>
                  <a:lnTo>
                    <a:pt x="66" y="324"/>
                  </a:lnTo>
                  <a:lnTo>
                    <a:pt x="81" y="342"/>
                  </a:lnTo>
                  <a:lnTo>
                    <a:pt x="0" y="345"/>
                  </a:lnTo>
                  <a:lnTo>
                    <a:pt x="27" y="306"/>
                  </a:lnTo>
                  <a:lnTo>
                    <a:pt x="42" y="0"/>
                  </a:lnTo>
                  <a:lnTo>
                    <a:pt x="69" y="18"/>
                  </a:lnTo>
                  <a:close/>
                </a:path>
              </a:pathLst>
            </a:custGeom>
            <a:solidFill>
              <a:srgbClr val="EACF9E"/>
            </a:solidFill>
            <a:ln w="12700">
              <a:noFill/>
              <a:round/>
              <a:headEnd type="none" w="sm" len="sm"/>
              <a:tailEnd type="none" w="sm" len="sm"/>
            </a:ln>
          </p:spPr>
          <p:txBody>
            <a:bodyPr wrap="none" anchor="ctr"/>
            <a:lstStyle/>
            <a:p>
              <a:endParaRPr lang="en-US"/>
            </a:p>
          </p:txBody>
        </p:sp>
        <p:sp>
          <p:nvSpPr>
            <p:cNvPr id="190" name="Rectangle 110"/>
            <p:cNvSpPr>
              <a:spLocks noChangeAspect="1" noChangeArrowheads="1"/>
            </p:cNvSpPr>
            <p:nvPr/>
          </p:nvSpPr>
          <p:spPr bwMode="auto">
            <a:xfrm>
              <a:off x="3647" y="4076"/>
              <a:ext cx="24" cy="22"/>
            </a:xfrm>
            <a:prstGeom prst="rect">
              <a:avLst/>
            </a:prstGeom>
            <a:solidFill>
              <a:schemeClr val="tx1"/>
            </a:solidFill>
            <a:ln w="12700">
              <a:solidFill>
                <a:schemeClr val="tx1"/>
              </a:solidFill>
              <a:miter lim="800000"/>
              <a:headEnd type="none" w="sm" len="sm"/>
              <a:tailEnd type="none" w="sm" len="sm"/>
            </a:ln>
          </p:spPr>
          <p:txBody>
            <a:bodyPr wrap="none" anchor="ctr"/>
            <a:lstStyle/>
            <a:p>
              <a:endParaRPr lang="en-US"/>
            </a:p>
          </p:txBody>
        </p:sp>
        <p:grpSp>
          <p:nvGrpSpPr>
            <p:cNvPr id="191" name="Group 111"/>
            <p:cNvGrpSpPr>
              <a:grpSpLocks noChangeAspect="1"/>
            </p:cNvGrpSpPr>
            <p:nvPr/>
          </p:nvGrpSpPr>
          <p:grpSpPr bwMode="auto">
            <a:xfrm>
              <a:off x="3609" y="4079"/>
              <a:ext cx="48" cy="72"/>
              <a:chOff x="258" y="3138"/>
              <a:chExt cx="363" cy="486"/>
            </a:xfrm>
          </p:grpSpPr>
          <p:sp>
            <p:nvSpPr>
              <p:cNvPr id="563" name="Freeform 112"/>
              <p:cNvSpPr>
                <a:spLocks noChangeAspect="1"/>
              </p:cNvSpPr>
              <p:nvPr/>
            </p:nvSpPr>
            <p:spPr bwMode="auto">
              <a:xfrm>
                <a:off x="321" y="3138"/>
                <a:ext cx="300" cy="486"/>
              </a:xfrm>
              <a:custGeom>
                <a:avLst/>
                <a:gdLst>
                  <a:gd name="T0" fmla="*/ 0 w 300"/>
                  <a:gd name="T1" fmla="*/ 36 h 486"/>
                  <a:gd name="T2" fmla="*/ 24 w 300"/>
                  <a:gd name="T3" fmla="*/ 12 h 486"/>
                  <a:gd name="T4" fmla="*/ 105 w 300"/>
                  <a:gd name="T5" fmla="*/ 0 h 486"/>
                  <a:gd name="T6" fmla="*/ 168 w 300"/>
                  <a:gd name="T7" fmla="*/ 3 h 486"/>
                  <a:gd name="T8" fmla="*/ 210 w 300"/>
                  <a:gd name="T9" fmla="*/ 21 h 486"/>
                  <a:gd name="T10" fmla="*/ 231 w 300"/>
                  <a:gd name="T11" fmla="*/ 36 h 486"/>
                  <a:gd name="T12" fmla="*/ 255 w 300"/>
                  <a:gd name="T13" fmla="*/ 81 h 486"/>
                  <a:gd name="T14" fmla="*/ 279 w 300"/>
                  <a:gd name="T15" fmla="*/ 129 h 486"/>
                  <a:gd name="T16" fmla="*/ 291 w 300"/>
                  <a:gd name="T17" fmla="*/ 183 h 486"/>
                  <a:gd name="T18" fmla="*/ 297 w 300"/>
                  <a:gd name="T19" fmla="*/ 225 h 486"/>
                  <a:gd name="T20" fmla="*/ 300 w 300"/>
                  <a:gd name="T21" fmla="*/ 285 h 486"/>
                  <a:gd name="T22" fmla="*/ 291 w 300"/>
                  <a:gd name="T23" fmla="*/ 348 h 486"/>
                  <a:gd name="T24" fmla="*/ 273 w 300"/>
                  <a:gd name="T25" fmla="*/ 393 h 486"/>
                  <a:gd name="T26" fmla="*/ 252 w 300"/>
                  <a:gd name="T27" fmla="*/ 435 h 486"/>
                  <a:gd name="T28" fmla="*/ 228 w 300"/>
                  <a:gd name="T29" fmla="*/ 462 h 486"/>
                  <a:gd name="T30" fmla="*/ 189 w 300"/>
                  <a:gd name="T31" fmla="*/ 483 h 486"/>
                  <a:gd name="T32" fmla="*/ 132 w 300"/>
                  <a:gd name="T33" fmla="*/ 486 h 486"/>
                  <a:gd name="T34" fmla="*/ 48 w 300"/>
                  <a:gd name="T35" fmla="*/ 477 h 486"/>
                  <a:gd name="T36" fmla="*/ 0 w 300"/>
                  <a:gd name="T37" fmla="*/ 36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486"/>
                  <a:gd name="T59" fmla="*/ 300 w 300"/>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486">
                    <a:moveTo>
                      <a:pt x="0" y="36"/>
                    </a:moveTo>
                    <a:lnTo>
                      <a:pt x="24" y="12"/>
                    </a:lnTo>
                    <a:lnTo>
                      <a:pt x="105" y="0"/>
                    </a:lnTo>
                    <a:lnTo>
                      <a:pt x="168" y="3"/>
                    </a:lnTo>
                    <a:lnTo>
                      <a:pt x="210" y="21"/>
                    </a:lnTo>
                    <a:lnTo>
                      <a:pt x="231" y="36"/>
                    </a:lnTo>
                    <a:lnTo>
                      <a:pt x="255" y="81"/>
                    </a:lnTo>
                    <a:lnTo>
                      <a:pt x="279" y="129"/>
                    </a:lnTo>
                    <a:lnTo>
                      <a:pt x="291" y="183"/>
                    </a:lnTo>
                    <a:lnTo>
                      <a:pt x="297" y="225"/>
                    </a:lnTo>
                    <a:lnTo>
                      <a:pt x="300" y="285"/>
                    </a:lnTo>
                    <a:lnTo>
                      <a:pt x="291" y="348"/>
                    </a:lnTo>
                    <a:lnTo>
                      <a:pt x="273" y="393"/>
                    </a:lnTo>
                    <a:lnTo>
                      <a:pt x="252" y="435"/>
                    </a:lnTo>
                    <a:lnTo>
                      <a:pt x="228" y="462"/>
                    </a:lnTo>
                    <a:lnTo>
                      <a:pt x="189" y="483"/>
                    </a:lnTo>
                    <a:lnTo>
                      <a:pt x="132" y="486"/>
                    </a:lnTo>
                    <a:lnTo>
                      <a:pt x="48" y="477"/>
                    </a:lnTo>
                    <a:lnTo>
                      <a:pt x="0" y="36"/>
                    </a:lnTo>
                    <a:close/>
                  </a:path>
                </a:pathLst>
              </a:custGeom>
              <a:gradFill rotWithShape="0">
                <a:gsLst>
                  <a:gs pos="0">
                    <a:srgbClr val="1C1C1C"/>
                  </a:gs>
                  <a:gs pos="100000">
                    <a:schemeClr val="tx1"/>
                  </a:gs>
                </a:gsLst>
                <a:lin ang="5400000" scaled="1"/>
              </a:gradFill>
              <a:ln w="6350">
                <a:noFill/>
                <a:round/>
                <a:headEnd type="none" w="sm" len="sm"/>
                <a:tailEnd type="none" w="sm" len="sm"/>
              </a:ln>
            </p:spPr>
            <p:txBody>
              <a:bodyPr wrap="none" anchor="ctr"/>
              <a:lstStyle/>
              <a:p>
                <a:endParaRPr lang="en-US"/>
              </a:p>
            </p:txBody>
          </p:sp>
          <p:sp>
            <p:nvSpPr>
              <p:cNvPr id="564" name="Oval 113"/>
              <p:cNvSpPr>
                <a:spLocks noChangeAspect="1" noChangeArrowheads="1"/>
              </p:cNvSpPr>
              <p:nvPr/>
            </p:nvSpPr>
            <p:spPr bwMode="auto">
              <a:xfrm rot="-143524">
                <a:off x="258" y="3149"/>
                <a:ext cx="237" cy="470"/>
              </a:xfrm>
              <a:prstGeom prst="ellipse">
                <a:avLst/>
              </a:prstGeom>
              <a:gradFill rotWithShape="0">
                <a:gsLst>
                  <a:gs pos="0">
                    <a:srgbClr val="292929"/>
                  </a:gs>
                  <a:gs pos="100000">
                    <a:schemeClr val="tx1"/>
                  </a:gs>
                </a:gsLst>
                <a:lin ang="5400000" scaled="1"/>
              </a:gradFill>
              <a:ln w="6350">
                <a:noFill/>
                <a:round/>
                <a:headEnd type="none" w="sm" len="sm"/>
                <a:tailEnd type="none" w="sm" len="sm"/>
              </a:ln>
            </p:spPr>
            <p:txBody>
              <a:bodyPr wrap="none" anchor="ctr"/>
              <a:lstStyle/>
              <a:p>
                <a:endParaRPr lang="en-US"/>
              </a:p>
            </p:txBody>
          </p:sp>
          <p:sp>
            <p:nvSpPr>
              <p:cNvPr id="565" name="Oval 114"/>
              <p:cNvSpPr>
                <a:spLocks noChangeAspect="1" noChangeArrowheads="1"/>
              </p:cNvSpPr>
              <p:nvPr/>
            </p:nvSpPr>
            <p:spPr bwMode="auto">
              <a:xfrm rot="-143524">
                <a:off x="260" y="3160"/>
                <a:ext cx="203" cy="442"/>
              </a:xfrm>
              <a:prstGeom prst="ellipse">
                <a:avLst/>
              </a:prstGeom>
              <a:solidFill>
                <a:schemeClr val="tx1"/>
              </a:solidFill>
              <a:ln w="6350">
                <a:noFill/>
                <a:round/>
                <a:headEnd type="none" w="sm" len="sm"/>
                <a:tailEnd type="none" w="sm" len="sm"/>
              </a:ln>
            </p:spPr>
            <p:txBody>
              <a:bodyPr wrap="none" anchor="ctr"/>
              <a:lstStyle/>
              <a:p>
                <a:endParaRPr lang="en-US"/>
              </a:p>
            </p:txBody>
          </p:sp>
          <p:sp>
            <p:nvSpPr>
              <p:cNvPr id="566" name="Oval 115"/>
              <p:cNvSpPr>
                <a:spLocks noChangeAspect="1" noChangeArrowheads="1"/>
              </p:cNvSpPr>
              <p:nvPr/>
            </p:nvSpPr>
            <p:spPr bwMode="auto">
              <a:xfrm rot="65685">
                <a:off x="286" y="3249"/>
                <a:ext cx="156" cy="268"/>
              </a:xfrm>
              <a:prstGeom prst="ellipse">
                <a:avLst/>
              </a:prstGeom>
              <a:solidFill>
                <a:srgbClr val="A57321"/>
              </a:solidFill>
              <a:ln w="6350">
                <a:noFill/>
                <a:round/>
                <a:headEnd type="none" w="sm" len="sm"/>
                <a:tailEnd type="none" w="sm" len="sm"/>
              </a:ln>
            </p:spPr>
            <p:txBody>
              <a:bodyPr wrap="none" anchor="ctr"/>
              <a:lstStyle/>
              <a:p>
                <a:endParaRPr lang="en-US"/>
              </a:p>
            </p:txBody>
          </p:sp>
          <p:sp>
            <p:nvSpPr>
              <p:cNvPr id="567" name="Oval 116"/>
              <p:cNvSpPr>
                <a:spLocks noChangeAspect="1" noChangeArrowheads="1"/>
              </p:cNvSpPr>
              <p:nvPr/>
            </p:nvSpPr>
            <p:spPr bwMode="auto">
              <a:xfrm rot="65685">
                <a:off x="298" y="3254"/>
                <a:ext cx="140" cy="253"/>
              </a:xfrm>
              <a:prstGeom prst="ellipse">
                <a:avLst/>
              </a:prstGeom>
              <a:gradFill rotWithShape="0">
                <a:gsLst>
                  <a:gs pos="0">
                    <a:srgbClr val="A57321"/>
                  </a:gs>
                  <a:gs pos="100000">
                    <a:srgbClr val="EACC9A"/>
                  </a:gs>
                </a:gsLst>
                <a:lin ang="5400000" scaled="1"/>
              </a:gradFill>
              <a:ln w="6350">
                <a:noFill/>
                <a:round/>
                <a:headEnd type="none" w="sm" len="sm"/>
                <a:tailEnd type="none" w="sm" len="sm"/>
              </a:ln>
            </p:spPr>
            <p:txBody>
              <a:bodyPr wrap="none" anchor="ctr"/>
              <a:lstStyle/>
              <a:p>
                <a:endParaRPr lang="en-US"/>
              </a:p>
            </p:txBody>
          </p:sp>
          <p:sp>
            <p:nvSpPr>
              <p:cNvPr id="568" name="Freeform 117"/>
              <p:cNvSpPr>
                <a:spLocks noChangeAspect="1"/>
              </p:cNvSpPr>
              <p:nvPr/>
            </p:nvSpPr>
            <p:spPr bwMode="auto">
              <a:xfrm>
                <a:off x="306" y="3255"/>
                <a:ext cx="123" cy="108"/>
              </a:xfrm>
              <a:custGeom>
                <a:avLst/>
                <a:gdLst>
                  <a:gd name="T0" fmla="*/ 39 w 123"/>
                  <a:gd name="T1" fmla="*/ 93 h 108"/>
                  <a:gd name="T2" fmla="*/ 0 w 123"/>
                  <a:gd name="T3" fmla="*/ 78 h 108"/>
                  <a:gd name="T4" fmla="*/ 6 w 123"/>
                  <a:gd name="T5" fmla="*/ 54 h 108"/>
                  <a:gd name="T6" fmla="*/ 21 w 123"/>
                  <a:gd name="T7" fmla="*/ 21 h 108"/>
                  <a:gd name="T8" fmla="*/ 45 w 123"/>
                  <a:gd name="T9" fmla="*/ 6 h 108"/>
                  <a:gd name="T10" fmla="*/ 78 w 123"/>
                  <a:gd name="T11" fmla="*/ 0 h 108"/>
                  <a:gd name="T12" fmla="*/ 96 w 123"/>
                  <a:gd name="T13" fmla="*/ 12 h 108"/>
                  <a:gd name="T14" fmla="*/ 117 w 123"/>
                  <a:gd name="T15" fmla="*/ 42 h 108"/>
                  <a:gd name="T16" fmla="*/ 123 w 123"/>
                  <a:gd name="T17" fmla="*/ 72 h 108"/>
                  <a:gd name="T18" fmla="*/ 123 w 123"/>
                  <a:gd name="T19" fmla="*/ 90 h 108"/>
                  <a:gd name="T20" fmla="*/ 123 w 123"/>
                  <a:gd name="T21" fmla="*/ 108 h 108"/>
                  <a:gd name="T22" fmla="*/ 39 w 123"/>
                  <a:gd name="T23" fmla="*/ 93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08"/>
                  <a:gd name="T38" fmla="*/ 123 w 123"/>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08">
                    <a:moveTo>
                      <a:pt x="39" y="93"/>
                    </a:moveTo>
                    <a:cubicBezTo>
                      <a:pt x="27" y="85"/>
                      <a:pt x="13" y="84"/>
                      <a:pt x="0" y="78"/>
                    </a:cubicBezTo>
                    <a:lnTo>
                      <a:pt x="6" y="54"/>
                    </a:lnTo>
                    <a:lnTo>
                      <a:pt x="21" y="21"/>
                    </a:lnTo>
                    <a:lnTo>
                      <a:pt x="45" y="6"/>
                    </a:lnTo>
                    <a:lnTo>
                      <a:pt x="78" y="0"/>
                    </a:lnTo>
                    <a:lnTo>
                      <a:pt x="96" y="12"/>
                    </a:lnTo>
                    <a:lnTo>
                      <a:pt x="117" y="42"/>
                    </a:lnTo>
                    <a:lnTo>
                      <a:pt x="123" y="72"/>
                    </a:lnTo>
                    <a:lnTo>
                      <a:pt x="123" y="90"/>
                    </a:lnTo>
                    <a:lnTo>
                      <a:pt x="123" y="108"/>
                    </a:lnTo>
                    <a:lnTo>
                      <a:pt x="39" y="93"/>
                    </a:lnTo>
                    <a:close/>
                  </a:path>
                </a:pathLst>
              </a:custGeom>
              <a:solidFill>
                <a:srgbClr val="855D1B"/>
              </a:solidFill>
              <a:ln w="6350">
                <a:noFill/>
                <a:round/>
                <a:headEnd type="none" w="sm" len="sm"/>
                <a:tailEnd type="none" w="sm" len="sm"/>
              </a:ln>
            </p:spPr>
            <p:txBody>
              <a:bodyPr wrap="none" anchor="ctr"/>
              <a:lstStyle/>
              <a:p>
                <a:endParaRPr lang="en-US"/>
              </a:p>
            </p:txBody>
          </p:sp>
          <p:sp>
            <p:nvSpPr>
              <p:cNvPr id="569" name="Freeform 118"/>
              <p:cNvSpPr>
                <a:spLocks noChangeAspect="1"/>
              </p:cNvSpPr>
              <p:nvPr/>
            </p:nvSpPr>
            <p:spPr bwMode="auto">
              <a:xfrm>
                <a:off x="354" y="3276"/>
                <a:ext cx="84" cy="114"/>
              </a:xfrm>
              <a:custGeom>
                <a:avLst/>
                <a:gdLst>
                  <a:gd name="T0" fmla="*/ 42 w 84"/>
                  <a:gd name="T1" fmla="*/ 0 h 114"/>
                  <a:gd name="T2" fmla="*/ 21 w 84"/>
                  <a:gd name="T3" fmla="*/ 24 h 114"/>
                  <a:gd name="T4" fmla="*/ 6 w 84"/>
                  <a:gd name="T5" fmla="*/ 48 h 114"/>
                  <a:gd name="T6" fmla="*/ 0 w 84"/>
                  <a:gd name="T7" fmla="*/ 72 h 114"/>
                  <a:gd name="T8" fmla="*/ 0 w 84"/>
                  <a:gd name="T9" fmla="*/ 114 h 114"/>
                  <a:gd name="T10" fmla="*/ 84 w 84"/>
                  <a:gd name="T11" fmla="*/ 78 h 114"/>
                  <a:gd name="T12" fmla="*/ 78 w 84"/>
                  <a:gd name="T13" fmla="*/ 42 h 114"/>
                  <a:gd name="T14" fmla="*/ 69 w 84"/>
                  <a:gd name="T15" fmla="*/ 15 h 114"/>
                  <a:gd name="T16" fmla="*/ 42 w 84"/>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42" y="0"/>
                    </a:moveTo>
                    <a:lnTo>
                      <a:pt x="21" y="24"/>
                    </a:lnTo>
                    <a:lnTo>
                      <a:pt x="6" y="48"/>
                    </a:lnTo>
                    <a:lnTo>
                      <a:pt x="0" y="72"/>
                    </a:lnTo>
                    <a:lnTo>
                      <a:pt x="0" y="114"/>
                    </a:lnTo>
                    <a:lnTo>
                      <a:pt x="84" y="78"/>
                    </a:lnTo>
                    <a:lnTo>
                      <a:pt x="78" y="42"/>
                    </a:lnTo>
                    <a:lnTo>
                      <a:pt x="69" y="15"/>
                    </a:lnTo>
                    <a:lnTo>
                      <a:pt x="42" y="0"/>
                    </a:lnTo>
                    <a:close/>
                  </a:path>
                </a:pathLst>
              </a:custGeom>
              <a:solidFill>
                <a:srgbClr val="6C4B16"/>
              </a:solidFill>
              <a:ln w="6350">
                <a:noFill/>
                <a:round/>
                <a:headEnd type="none" w="sm" len="sm"/>
                <a:tailEnd type="none" w="sm" len="sm"/>
              </a:ln>
            </p:spPr>
            <p:txBody>
              <a:bodyPr wrap="none" anchor="ctr"/>
              <a:lstStyle/>
              <a:p>
                <a:endParaRPr lang="en-US"/>
              </a:p>
            </p:txBody>
          </p:sp>
          <p:sp>
            <p:nvSpPr>
              <p:cNvPr id="574" name="Freeform 119"/>
              <p:cNvSpPr>
                <a:spLocks noChangeAspect="1"/>
              </p:cNvSpPr>
              <p:nvPr/>
            </p:nvSpPr>
            <p:spPr bwMode="auto">
              <a:xfrm>
                <a:off x="363" y="3399"/>
                <a:ext cx="66" cy="72"/>
              </a:xfrm>
              <a:custGeom>
                <a:avLst/>
                <a:gdLst>
                  <a:gd name="T0" fmla="*/ 0 w 66"/>
                  <a:gd name="T1" fmla="*/ 9 h 72"/>
                  <a:gd name="T2" fmla="*/ 6 w 66"/>
                  <a:gd name="T3" fmla="*/ 42 h 72"/>
                  <a:gd name="T4" fmla="*/ 21 w 66"/>
                  <a:gd name="T5" fmla="*/ 66 h 72"/>
                  <a:gd name="T6" fmla="*/ 45 w 66"/>
                  <a:gd name="T7" fmla="*/ 72 h 72"/>
                  <a:gd name="T8" fmla="*/ 66 w 66"/>
                  <a:gd name="T9" fmla="*/ 39 h 72"/>
                  <a:gd name="T10" fmla="*/ 66 w 66"/>
                  <a:gd name="T11" fmla="*/ 0 h 72"/>
                  <a:gd name="T12" fmla="*/ 0 w 66"/>
                  <a:gd name="T13" fmla="*/ 9 h 72"/>
                  <a:gd name="T14" fmla="*/ 0 60000 65536"/>
                  <a:gd name="T15" fmla="*/ 0 60000 65536"/>
                  <a:gd name="T16" fmla="*/ 0 60000 65536"/>
                  <a:gd name="T17" fmla="*/ 0 60000 65536"/>
                  <a:gd name="T18" fmla="*/ 0 60000 65536"/>
                  <a:gd name="T19" fmla="*/ 0 60000 65536"/>
                  <a:gd name="T20" fmla="*/ 0 60000 65536"/>
                  <a:gd name="T21" fmla="*/ 0 w 66"/>
                  <a:gd name="T22" fmla="*/ 0 h 72"/>
                  <a:gd name="T23" fmla="*/ 66 w 6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2">
                    <a:moveTo>
                      <a:pt x="0" y="9"/>
                    </a:moveTo>
                    <a:lnTo>
                      <a:pt x="6" y="42"/>
                    </a:lnTo>
                    <a:lnTo>
                      <a:pt x="21" y="66"/>
                    </a:lnTo>
                    <a:lnTo>
                      <a:pt x="45" y="72"/>
                    </a:lnTo>
                    <a:lnTo>
                      <a:pt x="66" y="39"/>
                    </a:lnTo>
                    <a:lnTo>
                      <a:pt x="66" y="0"/>
                    </a:lnTo>
                    <a:lnTo>
                      <a:pt x="0" y="9"/>
                    </a:lnTo>
                    <a:close/>
                  </a:path>
                </a:pathLst>
              </a:custGeom>
              <a:gradFill rotWithShape="0">
                <a:gsLst>
                  <a:gs pos="0">
                    <a:srgbClr val="DAA248"/>
                  </a:gs>
                  <a:gs pos="100000">
                    <a:srgbClr val="A57321"/>
                  </a:gs>
                </a:gsLst>
                <a:lin ang="5400000" scaled="1"/>
              </a:gradFill>
              <a:ln w="12700">
                <a:noFill/>
                <a:round/>
                <a:headEnd type="none" w="sm" len="sm"/>
                <a:tailEnd type="none" w="sm" len="sm"/>
              </a:ln>
            </p:spPr>
            <p:txBody>
              <a:bodyPr wrap="none" anchor="ctr"/>
              <a:lstStyle/>
              <a:p>
                <a:endParaRPr lang="en-US"/>
              </a:p>
            </p:txBody>
          </p:sp>
          <p:sp>
            <p:nvSpPr>
              <p:cNvPr id="577" name="Freeform 120"/>
              <p:cNvSpPr>
                <a:spLocks noChangeAspect="1"/>
              </p:cNvSpPr>
              <p:nvPr/>
            </p:nvSpPr>
            <p:spPr bwMode="auto">
              <a:xfrm>
                <a:off x="372" y="3330"/>
                <a:ext cx="69" cy="84"/>
              </a:xfrm>
              <a:custGeom>
                <a:avLst/>
                <a:gdLst>
                  <a:gd name="T0" fmla="*/ 45 w 69"/>
                  <a:gd name="T1" fmla="*/ 0 h 84"/>
                  <a:gd name="T2" fmla="*/ 0 w 69"/>
                  <a:gd name="T3" fmla="*/ 3 h 84"/>
                  <a:gd name="T4" fmla="*/ 15 w 69"/>
                  <a:gd name="T5" fmla="*/ 24 h 84"/>
                  <a:gd name="T6" fmla="*/ 18 w 69"/>
                  <a:gd name="T7" fmla="*/ 51 h 84"/>
                  <a:gd name="T8" fmla="*/ 0 w 69"/>
                  <a:gd name="T9" fmla="*/ 75 h 84"/>
                  <a:gd name="T10" fmla="*/ 63 w 69"/>
                  <a:gd name="T11" fmla="*/ 84 h 84"/>
                  <a:gd name="T12" fmla="*/ 69 w 69"/>
                  <a:gd name="T13" fmla="*/ 54 h 84"/>
                  <a:gd name="T14" fmla="*/ 66 w 69"/>
                  <a:gd name="T15" fmla="*/ 30 h 84"/>
                  <a:gd name="T16" fmla="*/ 45 w 69"/>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84"/>
                  <a:gd name="T29" fmla="*/ 69 w 6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84">
                    <a:moveTo>
                      <a:pt x="45" y="0"/>
                    </a:moveTo>
                    <a:lnTo>
                      <a:pt x="0" y="3"/>
                    </a:lnTo>
                    <a:lnTo>
                      <a:pt x="15" y="24"/>
                    </a:lnTo>
                    <a:lnTo>
                      <a:pt x="18" y="51"/>
                    </a:lnTo>
                    <a:lnTo>
                      <a:pt x="0" y="75"/>
                    </a:lnTo>
                    <a:lnTo>
                      <a:pt x="63" y="84"/>
                    </a:lnTo>
                    <a:lnTo>
                      <a:pt x="69" y="54"/>
                    </a:lnTo>
                    <a:lnTo>
                      <a:pt x="66" y="30"/>
                    </a:lnTo>
                    <a:lnTo>
                      <a:pt x="45" y="0"/>
                    </a:lnTo>
                    <a:close/>
                  </a:path>
                </a:pathLst>
              </a:custGeom>
              <a:gradFill rotWithShape="0">
                <a:gsLst>
                  <a:gs pos="0">
                    <a:srgbClr val="F5E7CF"/>
                  </a:gs>
                  <a:gs pos="100000">
                    <a:srgbClr val="A57321"/>
                  </a:gs>
                </a:gsLst>
                <a:lin ang="5400000" scaled="1"/>
              </a:gradFill>
              <a:ln w="6350">
                <a:noFill/>
                <a:round/>
                <a:headEnd type="none" w="sm" len="sm"/>
                <a:tailEnd type="none" w="sm" len="sm"/>
              </a:ln>
            </p:spPr>
            <p:txBody>
              <a:bodyPr wrap="none" anchor="ctr"/>
              <a:lstStyle/>
              <a:p>
                <a:endParaRPr lang="en-US"/>
              </a:p>
            </p:txBody>
          </p:sp>
          <p:sp>
            <p:nvSpPr>
              <p:cNvPr id="578" name="Oval 121"/>
              <p:cNvSpPr>
                <a:spLocks noChangeAspect="1" noChangeArrowheads="1"/>
              </p:cNvSpPr>
              <p:nvPr/>
            </p:nvSpPr>
            <p:spPr bwMode="auto">
              <a:xfrm rot="65685">
                <a:off x="341" y="3335"/>
                <a:ext cx="47" cy="68"/>
              </a:xfrm>
              <a:prstGeom prst="ellipse">
                <a:avLst/>
              </a:prstGeom>
              <a:solidFill>
                <a:srgbClr val="F5E7CF"/>
              </a:solidFill>
              <a:ln w="6350">
                <a:noFill/>
                <a:round/>
                <a:headEnd type="none" w="sm" len="sm"/>
                <a:tailEnd type="none" w="sm" len="sm"/>
              </a:ln>
            </p:spPr>
            <p:txBody>
              <a:bodyPr wrap="none" anchor="ctr"/>
              <a:lstStyle/>
              <a:p>
                <a:endParaRPr lang="en-US"/>
              </a:p>
            </p:txBody>
          </p:sp>
          <p:sp>
            <p:nvSpPr>
              <p:cNvPr id="584" name="Freeform 122"/>
              <p:cNvSpPr>
                <a:spLocks noChangeAspect="1"/>
              </p:cNvSpPr>
              <p:nvPr/>
            </p:nvSpPr>
            <p:spPr bwMode="auto">
              <a:xfrm>
                <a:off x="381" y="3360"/>
                <a:ext cx="57" cy="54"/>
              </a:xfrm>
              <a:custGeom>
                <a:avLst/>
                <a:gdLst>
                  <a:gd name="T0" fmla="*/ 0 w 57"/>
                  <a:gd name="T1" fmla="*/ 48 h 54"/>
                  <a:gd name="T2" fmla="*/ 18 w 57"/>
                  <a:gd name="T3" fmla="*/ 0 h 54"/>
                  <a:gd name="T4" fmla="*/ 57 w 57"/>
                  <a:gd name="T5" fmla="*/ 18 h 54"/>
                  <a:gd name="T6" fmla="*/ 54 w 57"/>
                  <a:gd name="T7" fmla="*/ 36 h 54"/>
                  <a:gd name="T8" fmla="*/ 51 w 57"/>
                  <a:gd name="T9" fmla="*/ 54 h 54"/>
                  <a:gd name="T10" fmla="*/ 0 w 57"/>
                  <a:gd name="T11" fmla="*/ 48 h 54"/>
                  <a:gd name="T12" fmla="*/ 0 60000 65536"/>
                  <a:gd name="T13" fmla="*/ 0 60000 65536"/>
                  <a:gd name="T14" fmla="*/ 0 60000 65536"/>
                  <a:gd name="T15" fmla="*/ 0 60000 65536"/>
                  <a:gd name="T16" fmla="*/ 0 60000 65536"/>
                  <a:gd name="T17" fmla="*/ 0 60000 65536"/>
                  <a:gd name="T18" fmla="*/ 0 w 57"/>
                  <a:gd name="T19" fmla="*/ 0 h 54"/>
                  <a:gd name="T20" fmla="*/ 57 w 5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7" h="54">
                    <a:moveTo>
                      <a:pt x="0" y="48"/>
                    </a:moveTo>
                    <a:cubicBezTo>
                      <a:pt x="20" y="41"/>
                      <a:pt x="12" y="18"/>
                      <a:pt x="18" y="0"/>
                    </a:cubicBezTo>
                    <a:cubicBezTo>
                      <a:pt x="31" y="19"/>
                      <a:pt x="32" y="18"/>
                      <a:pt x="57" y="18"/>
                    </a:cubicBezTo>
                    <a:lnTo>
                      <a:pt x="54" y="36"/>
                    </a:lnTo>
                    <a:lnTo>
                      <a:pt x="51" y="54"/>
                    </a:lnTo>
                    <a:lnTo>
                      <a:pt x="0" y="48"/>
                    </a:lnTo>
                    <a:close/>
                  </a:path>
                </a:pathLst>
              </a:custGeom>
              <a:solidFill>
                <a:srgbClr val="855D1B"/>
              </a:solidFill>
              <a:ln w="6350">
                <a:noFill/>
                <a:round/>
                <a:headEnd type="none" w="sm" len="sm"/>
                <a:tailEnd type="none" w="sm" len="sm"/>
              </a:ln>
            </p:spPr>
            <p:txBody>
              <a:bodyPr wrap="none" anchor="ctr"/>
              <a:lstStyle/>
              <a:p>
                <a:endParaRPr lang="en-US"/>
              </a:p>
            </p:txBody>
          </p:sp>
          <p:sp>
            <p:nvSpPr>
              <p:cNvPr id="587" name="Freeform 123"/>
              <p:cNvSpPr>
                <a:spLocks noChangeAspect="1"/>
              </p:cNvSpPr>
              <p:nvPr/>
            </p:nvSpPr>
            <p:spPr bwMode="auto">
              <a:xfrm>
                <a:off x="369" y="3405"/>
                <a:ext cx="36" cy="45"/>
              </a:xfrm>
              <a:custGeom>
                <a:avLst/>
                <a:gdLst>
                  <a:gd name="T0" fmla="*/ 0 w 36"/>
                  <a:gd name="T1" fmla="*/ 6 h 45"/>
                  <a:gd name="T2" fmla="*/ 9 w 36"/>
                  <a:gd name="T3" fmla="*/ 45 h 45"/>
                  <a:gd name="T4" fmla="*/ 36 w 36"/>
                  <a:gd name="T5" fmla="*/ 39 h 45"/>
                  <a:gd name="T6" fmla="*/ 27 w 36"/>
                  <a:gd name="T7" fmla="*/ 0 h 45"/>
                  <a:gd name="T8" fmla="*/ 0 w 36"/>
                  <a:gd name="T9" fmla="*/ 6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6"/>
                    </a:moveTo>
                    <a:lnTo>
                      <a:pt x="9" y="45"/>
                    </a:lnTo>
                    <a:lnTo>
                      <a:pt x="36" y="39"/>
                    </a:lnTo>
                    <a:lnTo>
                      <a:pt x="27" y="0"/>
                    </a:lnTo>
                    <a:lnTo>
                      <a:pt x="0" y="6"/>
                    </a:lnTo>
                    <a:close/>
                  </a:path>
                </a:pathLst>
              </a:custGeom>
              <a:solidFill>
                <a:srgbClr val="F5E7CF"/>
              </a:solidFill>
              <a:ln w="12700">
                <a:noFill/>
                <a:round/>
                <a:headEnd type="none" w="sm" len="sm"/>
                <a:tailEnd type="none" w="sm" len="sm"/>
              </a:ln>
            </p:spPr>
            <p:txBody>
              <a:bodyPr wrap="none" anchor="ctr"/>
              <a:lstStyle/>
              <a:p>
                <a:endParaRPr lang="en-US"/>
              </a:p>
            </p:txBody>
          </p:sp>
          <p:sp>
            <p:nvSpPr>
              <p:cNvPr id="588" name="Freeform 124"/>
              <p:cNvSpPr>
                <a:spLocks noChangeAspect="1"/>
              </p:cNvSpPr>
              <p:nvPr/>
            </p:nvSpPr>
            <p:spPr bwMode="auto">
              <a:xfrm>
                <a:off x="312" y="3333"/>
                <a:ext cx="12" cy="81"/>
              </a:xfrm>
              <a:custGeom>
                <a:avLst/>
                <a:gdLst>
                  <a:gd name="T0" fmla="*/ 12 w 12"/>
                  <a:gd name="T1" fmla="*/ 0 h 81"/>
                  <a:gd name="T2" fmla="*/ 9 w 12"/>
                  <a:gd name="T3" fmla="*/ 9 h 81"/>
                  <a:gd name="T4" fmla="*/ 6 w 12"/>
                  <a:gd name="T5" fmla="*/ 21 h 81"/>
                  <a:gd name="T6" fmla="*/ 0 w 12"/>
                  <a:gd name="T7" fmla="*/ 39 h 81"/>
                  <a:gd name="T8" fmla="*/ 3 w 12"/>
                  <a:gd name="T9" fmla="*/ 81 h 81"/>
                  <a:gd name="T10" fmla="*/ 12 w 12"/>
                  <a:gd name="T11" fmla="*/ 0 h 81"/>
                  <a:gd name="T12" fmla="*/ 0 60000 65536"/>
                  <a:gd name="T13" fmla="*/ 0 60000 65536"/>
                  <a:gd name="T14" fmla="*/ 0 60000 65536"/>
                  <a:gd name="T15" fmla="*/ 0 60000 65536"/>
                  <a:gd name="T16" fmla="*/ 0 60000 65536"/>
                  <a:gd name="T17" fmla="*/ 0 60000 65536"/>
                  <a:gd name="T18" fmla="*/ 0 w 12"/>
                  <a:gd name="T19" fmla="*/ 0 h 81"/>
                  <a:gd name="T20" fmla="*/ 12 w 12"/>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12" h="81">
                    <a:moveTo>
                      <a:pt x="12" y="0"/>
                    </a:moveTo>
                    <a:cubicBezTo>
                      <a:pt x="11" y="3"/>
                      <a:pt x="10" y="6"/>
                      <a:pt x="9" y="9"/>
                    </a:cubicBezTo>
                    <a:cubicBezTo>
                      <a:pt x="8" y="13"/>
                      <a:pt x="7" y="17"/>
                      <a:pt x="6" y="21"/>
                    </a:cubicBezTo>
                    <a:cubicBezTo>
                      <a:pt x="4" y="27"/>
                      <a:pt x="0" y="39"/>
                      <a:pt x="0" y="39"/>
                    </a:cubicBezTo>
                    <a:cubicBezTo>
                      <a:pt x="1" y="53"/>
                      <a:pt x="3" y="81"/>
                      <a:pt x="3" y="81"/>
                    </a:cubicBezTo>
                    <a:lnTo>
                      <a:pt x="12" y="0"/>
                    </a:lnTo>
                    <a:close/>
                  </a:path>
                </a:pathLst>
              </a:custGeom>
              <a:solidFill>
                <a:srgbClr val="6C4B16"/>
              </a:solidFill>
              <a:ln w="12700">
                <a:noFill/>
                <a:round/>
                <a:headEnd type="none" w="sm" len="sm"/>
                <a:tailEnd type="none" w="sm" len="sm"/>
              </a:ln>
            </p:spPr>
            <p:txBody>
              <a:bodyPr wrap="none" anchor="ctr"/>
              <a:lstStyle/>
              <a:p>
                <a:endParaRPr lang="en-US"/>
              </a:p>
            </p:txBody>
          </p:sp>
          <p:sp>
            <p:nvSpPr>
              <p:cNvPr id="589" name="Freeform 125"/>
              <p:cNvSpPr>
                <a:spLocks noChangeAspect="1"/>
              </p:cNvSpPr>
              <p:nvPr/>
            </p:nvSpPr>
            <p:spPr bwMode="auto">
              <a:xfrm>
                <a:off x="381" y="3142"/>
                <a:ext cx="237" cy="479"/>
              </a:xfrm>
              <a:custGeom>
                <a:avLst/>
                <a:gdLst>
                  <a:gd name="T0" fmla="*/ 81 w 237"/>
                  <a:gd name="T1" fmla="*/ 11 h 479"/>
                  <a:gd name="T2" fmla="*/ 96 w 237"/>
                  <a:gd name="T3" fmla="*/ 38 h 479"/>
                  <a:gd name="T4" fmla="*/ 138 w 237"/>
                  <a:gd name="T5" fmla="*/ 44 h 479"/>
                  <a:gd name="T6" fmla="*/ 120 w 237"/>
                  <a:gd name="T7" fmla="*/ 50 h 479"/>
                  <a:gd name="T8" fmla="*/ 111 w 237"/>
                  <a:gd name="T9" fmla="*/ 53 h 479"/>
                  <a:gd name="T10" fmla="*/ 117 w 237"/>
                  <a:gd name="T11" fmla="*/ 68 h 479"/>
                  <a:gd name="T12" fmla="*/ 120 w 237"/>
                  <a:gd name="T13" fmla="*/ 83 h 479"/>
                  <a:gd name="T14" fmla="*/ 180 w 237"/>
                  <a:gd name="T15" fmla="*/ 86 h 479"/>
                  <a:gd name="T16" fmla="*/ 132 w 237"/>
                  <a:gd name="T17" fmla="*/ 92 h 479"/>
                  <a:gd name="T18" fmla="*/ 138 w 237"/>
                  <a:gd name="T19" fmla="*/ 113 h 479"/>
                  <a:gd name="T20" fmla="*/ 189 w 237"/>
                  <a:gd name="T21" fmla="*/ 131 h 479"/>
                  <a:gd name="T22" fmla="*/ 147 w 237"/>
                  <a:gd name="T23" fmla="*/ 134 h 479"/>
                  <a:gd name="T24" fmla="*/ 153 w 237"/>
                  <a:gd name="T25" fmla="*/ 155 h 479"/>
                  <a:gd name="T26" fmla="*/ 204 w 237"/>
                  <a:gd name="T27" fmla="*/ 158 h 479"/>
                  <a:gd name="T28" fmla="*/ 153 w 237"/>
                  <a:gd name="T29" fmla="*/ 167 h 479"/>
                  <a:gd name="T30" fmla="*/ 195 w 237"/>
                  <a:gd name="T31" fmla="*/ 194 h 479"/>
                  <a:gd name="T32" fmla="*/ 204 w 237"/>
                  <a:gd name="T33" fmla="*/ 200 h 479"/>
                  <a:gd name="T34" fmla="*/ 168 w 237"/>
                  <a:gd name="T35" fmla="*/ 194 h 479"/>
                  <a:gd name="T36" fmla="*/ 192 w 237"/>
                  <a:gd name="T37" fmla="*/ 236 h 479"/>
                  <a:gd name="T38" fmla="*/ 162 w 237"/>
                  <a:gd name="T39" fmla="*/ 251 h 479"/>
                  <a:gd name="T40" fmla="*/ 204 w 237"/>
                  <a:gd name="T41" fmla="*/ 263 h 479"/>
                  <a:gd name="T42" fmla="*/ 237 w 237"/>
                  <a:gd name="T43" fmla="*/ 257 h 479"/>
                  <a:gd name="T44" fmla="*/ 234 w 237"/>
                  <a:gd name="T45" fmla="*/ 287 h 479"/>
                  <a:gd name="T46" fmla="*/ 231 w 237"/>
                  <a:gd name="T47" fmla="*/ 323 h 479"/>
                  <a:gd name="T48" fmla="*/ 219 w 237"/>
                  <a:gd name="T49" fmla="*/ 362 h 479"/>
                  <a:gd name="T50" fmla="*/ 204 w 237"/>
                  <a:gd name="T51" fmla="*/ 398 h 479"/>
                  <a:gd name="T52" fmla="*/ 183 w 237"/>
                  <a:gd name="T53" fmla="*/ 440 h 479"/>
                  <a:gd name="T54" fmla="*/ 156 w 237"/>
                  <a:gd name="T55" fmla="*/ 461 h 479"/>
                  <a:gd name="T56" fmla="*/ 123 w 237"/>
                  <a:gd name="T57" fmla="*/ 479 h 479"/>
                  <a:gd name="T58" fmla="*/ 0 w 237"/>
                  <a:gd name="T59" fmla="*/ 470 h 479"/>
                  <a:gd name="T60" fmla="*/ 57 w 237"/>
                  <a:gd name="T61" fmla="*/ 455 h 479"/>
                  <a:gd name="T62" fmla="*/ 96 w 237"/>
                  <a:gd name="T63" fmla="*/ 386 h 479"/>
                  <a:gd name="T64" fmla="*/ 102 w 237"/>
                  <a:gd name="T65" fmla="*/ 353 h 479"/>
                  <a:gd name="T66" fmla="*/ 108 w 237"/>
                  <a:gd name="T67" fmla="*/ 311 h 479"/>
                  <a:gd name="T68" fmla="*/ 126 w 237"/>
                  <a:gd name="T69" fmla="*/ 278 h 479"/>
                  <a:gd name="T70" fmla="*/ 147 w 237"/>
                  <a:gd name="T71" fmla="*/ 266 h 479"/>
                  <a:gd name="T72" fmla="*/ 114 w 237"/>
                  <a:gd name="T73" fmla="*/ 215 h 479"/>
                  <a:gd name="T74" fmla="*/ 147 w 237"/>
                  <a:gd name="T75" fmla="*/ 209 h 479"/>
                  <a:gd name="T76" fmla="*/ 126 w 237"/>
                  <a:gd name="T77" fmla="*/ 167 h 479"/>
                  <a:gd name="T78" fmla="*/ 129 w 237"/>
                  <a:gd name="T79" fmla="*/ 122 h 479"/>
                  <a:gd name="T80" fmla="*/ 102 w 237"/>
                  <a:gd name="T81" fmla="*/ 116 h 479"/>
                  <a:gd name="T82" fmla="*/ 111 w 237"/>
                  <a:gd name="T83" fmla="*/ 92 h 479"/>
                  <a:gd name="T84" fmla="*/ 108 w 237"/>
                  <a:gd name="T85" fmla="*/ 83 h 479"/>
                  <a:gd name="T86" fmla="*/ 81 w 237"/>
                  <a:gd name="T87" fmla="*/ 71 h 479"/>
                  <a:gd name="T88" fmla="*/ 87 w 237"/>
                  <a:gd name="T89" fmla="*/ 62 h 479"/>
                  <a:gd name="T90" fmla="*/ 102 w 237"/>
                  <a:gd name="T91" fmla="*/ 59 h 479"/>
                  <a:gd name="T92" fmla="*/ 96 w 237"/>
                  <a:gd name="T93" fmla="*/ 50 h 479"/>
                  <a:gd name="T94" fmla="*/ 81 w 237"/>
                  <a:gd name="T95" fmla="*/ 23 h 479"/>
                  <a:gd name="T96" fmla="*/ 81 w 237"/>
                  <a:gd name="T97" fmla="*/ 11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479"/>
                  <a:gd name="T149" fmla="*/ 237 w 237"/>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479">
                    <a:moveTo>
                      <a:pt x="81" y="11"/>
                    </a:moveTo>
                    <a:cubicBezTo>
                      <a:pt x="96" y="21"/>
                      <a:pt x="86" y="26"/>
                      <a:pt x="96" y="38"/>
                    </a:cubicBezTo>
                    <a:cubicBezTo>
                      <a:pt x="105" y="49"/>
                      <a:pt x="124" y="43"/>
                      <a:pt x="138" y="44"/>
                    </a:cubicBezTo>
                    <a:cubicBezTo>
                      <a:pt x="132" y="46"/>
                      <a:pt x="126" y="48"/>
                      <a:pt x="120" y="50"/>
                    </a:cubicBezTo>
                    <a:cubicBezTo>
                      <a:pt x="117" y="51"/>
                      <a:pt x="111" y="53"/>
                      <a:pt x="111" y="53"/>
                    </a:cubicBezTo>
                    <a:cubicBezTo>
                      <a:pt x="105" y="72"/>
                      <a:pt x="108" y="52"/>
                      <a:pt x="117" y="68"/>
                    </a:cubicBezTo>
                    <a:cubicBezTo>
                      <a:pt x="120" y="72"/>
                      <a:pt x="115" y="82"/>
                      <a:pt x="120" y="83"/>
                    </a:cubicBezTo>
                    <a:cubicBezTo>
                      <a:pt x="139" y="89"/>
                      <a:pt x="160" y="85"/>
                      <a:pt x="180" y="86"/>
                    </a:cubicBezTo>
                    <a:cubicBezTo>
                      <a:pt x="161" y="98"/>
                      <a:pt x="158" y="95"/>
                      <a:pt x="132" y="92"/>
                    </a:cubicBezTo>
                    <a:cubicBezTo>
                      <a:pt x="124" y="104"/>
                      <a:pt x="124" y="108"/>
                      <a:pt x="138" y="113"/>
                    </a:cubicBezTo>
                    <a:cubicBezTo>
                      <a:pt x="144" y="132"/>
                      <a:pt x="172" y="127"/>
                      <a:pt x="189" y="131"/>
                    </a:cubicBezTo>
                    <a:cubicBezTo>
                      <a:pt x="175" y="132"/>
                      <a:pt x="160" y="129"/>
                      <a:pt x="147" y="134"/>
                    </a:cubicBezTo>
                    <a:cubicBezTo>
                      <a:pt x="140" y="137"/>
                      <a:pt x="146" y="153"/>
                      <a:pt x="153" y="155"/>
                    </a:cubicBezTo>
                    <a:cubicBezTo>
                      <a:pt x="170" y="159"/>
                      <a:pt x="187" y="157"/>
                      <a:pt x="204" y="158"/>
                    </a:cubicBezTo>
                    <a:cubicBezTo>
                      <a:pt x="176" y="167"/>
                      <a:pt x="192" y="163"/>
                      <a:pt x="153" y="167"/>
                    </a:cubicBezTo>
                    <a:cubicBezTo>
                      <a:pt x="162" y="194"/>
                      <a:pt x="163" y="190"/>
                      <a:pt x="195" y="194"/>
                    </a:cubicBezTo>
                    <a:cubicBezTo>
                      <a:pt x="198" y="196"/>
                      <a:pt x="204" y="196"/>
                      <a:pt x="204" y="200"/>
                    </a:cubicBezTo>
                    <a:cubicBezTo>
                      <a:pt x="204" y="212"/>
                      <a:pt x="168" y="194"/>
                      <a:pt x="168" y="194"/>
                    </a:cubicBezTo>
                    <a:cubicBezTo>
                      <a:pt x="141" y="234"/>
                      <a:pt x="168" y="233"/>
                      <a:pt x="192" y="236"/>
                    </a:cubicBezTo>
                    <a:cubicBezTo>
                      <a:pt x="219" y="245"/>
                      <a:pt x="175" y="231"/>
                      <a:pt x="162" y="251"/>
                    </a:cubicBezTo>
                    <a:cubicBezTo>
                      <a:pt x="168" y="276"/>
                      <a:pt x="161" y="263"/>
                      <a:pt x="204" y="263"/>
                    </a:cubicBezTo>
                    <a:lnTo>
                      <a:pt x="237" y="257"/>
                    </a:lnTo>
                    <a:lnTo>
                      <a:pt x="234" y="287"/>
                    </a:lnTo>
                    <a:lnTo>
                      <a:pt x="231" y="323"/>
                    </a:lnTo>
                    <a:lnTo>
                      <a:pt x="219" y="362"/>
                    </a:lnTo>
                    <a:lnTo>
                      <a:pt x="204" y="398"/>
                    </a:lnTo>
                    <a:lnTo>
                      <a:pt x="183" y="440"/>
                    </a:lnTo>
                    <a:lnTo>
                      <a:pt x="156" y="461"/>
                    </a:lnTo>
                    <a:lnTo>
                      <a:pt x="123" y="479"/>
                    </a:lnTo>
                    <a:lnTo>
                      <a:pt x="0" y="470"/>
                    </a:lnTo>
                    <a:lnTo>
                      <a:pt x="57" y="455"/>
                    </a:lnTo>
                    <a:lnTo>
                      <a:pt x="96" y="386"/>
                    </a:lnTo>
                    <a:lnTo>
                      <a:pt x="102" y="353"/>
                    </a:lnTo>
                    <a:lnTo>
                      <a:pt x="108" y="311"/>
                    </a:lnTo>
                    <a:lnTo>
                      <a:pt x="126" y="278"/>
                    </a:lnTo>
                    <a:lnTo>
                      <a:pt x="147" y="266"/>
                    </a:lnTo>
                    <a:cubicBezTo>
                      <a:pt x="152" y="238"/>
                      <a:pt x="141" y="224"/>
                      <a:pt x="114" y="215"/>
                    </a:cubicBezTo>
                    <a:cubicBezTo>
                      <a:pt x="125" y="213"/>
                      <a:pt x="143" y="219"/>
                      <a:pt x="147" y="209"/>
                    </a:cubicBezTo>
                    <a:cubicBezTo>
                      <a:pt x="159" y="181"/>
                      <a:pt x="144" y="173"/>
                      <a:pt x="126" y="167"/>
                    </a:cubicBezTo>
                    <a:cubicBezTo>
                      <a:pt x="140" y="158"/>
                      <a:pt x="141" y="134"/>
                      <a:pt x="129" y="122"/>
                    </a:cubicBezTo>
                    <a:cubicBezTo>
                      <a:pt x="122" y="115"/>
                      <a:pt x="111" y="118"/>
                      <a:pt x="102" y="116"/>
                    </a:cubicBezTo>
                    <a:cubicBezTo>
                      <a:pt x="127" y="108"/>
                      <a:pt x="121" y="112"/>
                      <a:pt x="111" y="92"/>
                    </a:cubicBezTo>
                    <a:cubicBezTo>
                      <a:pt x="110" y="89"/>
                      <a:pt x="110" y="85"/>
                      <a:pt x="108" y="83"/>
                    </a:cubicBezTo>
                    <a:cubicBezTo>
                      <a:pt x="102" y="75"/>
                      <a:pt x="81" y="71"/>
                      <a:pt x="81" y="71"/>
                    </a:cubicBezTo>
                    <a:cubicBezTo>
                      <a:pt x="83" y="68"/>
                      <a:pt x="84" y="64"/>
                      <a:pt x="87" y="62"/>
                    </a:cubicBezTo>
                    <a:cubicBezTo>
                      <a:pt x="91" y="59"/>
                      <a:pt x="99" y="63"/>
                      <a:pt x="102" y="59"/>
                    </a:cubicBezTo>
                    <a:cubicBezTo>
                      <a:pt x="104" y="56"/>
                      <a:pt x="98" y="53"/>
                      <a:pt x="96" y="50"/>
                    </a:cubicBezTo>
                    <a:cubicBezTo>
                      <a:pt x="91" y="41"/>
                      <a:pt x="81" y="23"/>
                      <a:pt x="81" y="23"/>
                    </a:cubicBezTo>
                    <a:cubicBezTo>
                      <a:pt x="78" y="3"/>
                      <a:pt x="75" y="0"/>
                      <a:pt x="81" y="11"/>
                    </a:cubicBezTo>
                    <a:close/>
                  </a:path>
                </a:pathLst>
              </a:custGeom>
              <a:solidFill>
                <a:schemeClr val="tx1"/>
              </a:solidFill>
              <a:ln w="12700">
                <a:noFill/>
                <a:round/>
                <a:headEnd type="none" w="sm" len="sm"/>
                <a:tailEnd type="none" w="sm" len="sm"/>
              </a:ln>
            </p:spPr>
            <p:txBody>
              <a:bodyPr wrap="none" anchor="ctr"/>
              <a:lstStyle/>
              <a:p>
                <a:endParaRPr lang="en-US"/>
              </a:p>
            </p:txBody>
          </p:sp>
        </p:grpSp>
        <p:grpSp>
          <p:nvGrpSpPr>
            <p:cNvPr id="192" name="Group 126"/>
            <p:cNvGrpSpPr>
              <a:grpSpLocks noChangeAspect="1"/>
            </p:cNvGrpSpPr>
            <p:nvPr/>
          </p:nvGrpSpPr>
          <p:grpSpPr bwMode="auto">
            <a:xfrm>
              <a:off x="3649" y="4083"/>
              <a:ext cx="48" cy="71"/>
              <a:chOff x="258" y="3138"/>
              <a:chExt cx="363" cy="486"/>
            </a:xfrm>
          </p:grpSpPr>
          <p:sp>
            <p:nvSpPr>
              <p:cNvPr id="549" name="Freeform 127"/>
              <p:cNvSpPr>
                <a:spLocks noChangeAspect="1"/>
              </p:cNvSpPr>
              <p:nvPr/>
            </p:nvSpPr>
            <p:spPr bwMode="auto">
              <a:xfrm>
                <a:off x="321" y="3138"/>
                <a:ext cx="300" cy="486"/>
              </a:xfrm>
              <a:custGeom>
                <a:avLst/>
                <a:gdLst>
                  <a:gd name="T0" fmla="*/ 0 w 300"/>
                  <a:gd name="T1" fmla="*/ 36 h 486"/>
                  <a:gd name="T2" fmla="*/ 24 w 300"/>
                  <a:gd name="T3" fmla="*/ 12 h 486"/>
                  <a:gd name="T4" fmla="*/ 105 w 300"/>
                  <a:gd name="T5" fmla="*/ 0 h 486"/>
                  <a:gd name="T6" fmla="*/ 168 w 300"/>
                  <a:gd name="T7" fmla="*/ 3 h 486"/>
                  <a:gd name="T8" fmla="*/ 210 w 300"/>
                  <a:gd name="T9" fmla="*/ 21 h 486"/>
                  <a:gd name="T10" fmla="*/ 231 w 300"/>
                  <a:gd name="T11" fmla="*/ 36 h 486"/>
                  <a:gd name="T12" fmla="*/ 255 w 300"/>
                  <a:gd name="T13" fmla="*/ 81 h 486"/>
                  <a:gd name="T14" fmla="*/ 279 w 300"/>
                  <a:gd name="T15" fmla="*/ 129 h 486"/>
                  <a:gd name="T16" fmla="*/ 291 w 300"/>
                  <a:gd name="T17" fmla="*/ 183 h 486"/>
                  <a:gd name="T18" fmla="*/ 297 w 300"/>
                  <a:gd name="T19" fmla="*/ 225 h 486"/>
                  <a:gd name="T20" fmla="*/ 300 w 300"/>
                  <a:gd name="T21" fmla="*/ 285 h 486"/>
                  <a:gd name="T22" fmla="*/ 291 w 300"/>
                  <a:gd name="T23" fmla="*/ 348 h 486"/>
                  <a:gd name="T24" fmla="*/ 273 w 300"/>
                  <a:gd name="T25" fmla="*/ 393 h 486"/>
                  <a:gd name="T26" fmla="*/ 252 w 300"/>
                  <a:gd name="T27" fmla="*/ 435 h 486"/>
                  <a:gd name="T28" fmla="*/ 228 w 300"/>
                  <a:gd name="T29" fmla="*/ 462 h 486"/>
                  <a:gd name="T30" fmla="*/ 189 w 300"/>
                  <a:gd name="T31" fmla="*/ 483 h 486"/>
                  <a:gd name="T32" fmla="*/ 132 w 300"/>
                  <a:gd name="T33" fmla="*/ 486 h 486"/>
                  <a:gd name="T34" fmla="*/ 48 w 300"/>
                  <a:gd name="T35" fmla="*/ 477 h 486"/>
                  <a:gd name="T36" fmla="*/ 0 w 300"/>
                  <a:gd name="T37" fmla="*/ 36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486"/>
                  <a:gd name="T59" fmla="*/ 300 w 300"/>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486">
                    <a:moveTo>
                      <a:pt x="0" y="36"/>
                    </a:moveTo>
                    <a:lnTo>
                      <a:pt x="24" y="12"/>
                    </a:lnTo>
                    <a:lnTo>
                      <a:pt x="105" y="0"/>
                    </a:lnTo>
                    <a:lnTo>
                      <a:pt x="168" y="3"/>
                    </a:lnTo>
                    <a:lnTo>
                      <a:pt x="210" y="21"/>
                    </a:lnTo>
                    <a:lnTo>
                      <a:pt x="231" y="36"/>
                    </a:lnTo>
                    <a:lnTo>
                      <a:pt x="255" y="81"/>
                    </a:lnTo>
                    <a:lnTo>
                      <a:pt x="279" y="129"/>
                    </a:lnTo>
                    <a:lnTo>
                      <a:pt x="291" y="183"/>
                    </a:lnTo>
                    <a:lnTo>
                      <a:pt x="297" y="225"/>
                    </a:lnTo>
                    <a:lnTo>
                      <a:pt x="300" y="285"/>
                    </a:lnTo>
                    <a:lnTo>
                      <a:pt x="291" y="348"/>
                    </a:lnTo>
                    <a:lnTo>
                      <a:pt x="273" y="393"/>
                    </a:lnTo>
                    <a:lnTo>
                      <a:pt x="252" y="435"/>
                    </a:lnTo>
                    <a:lnTo>
                      <a:pt x="228" y="462"/>
                    </a:lnTo>
                    <a:lnTo>
                      <a:pt x="189" y="483"/>
                    </a:lnTo>
                    <a:lnTo>
                      <a:pt x="132" y="486"/>
                    </a:lnTo>
                    <a:lnTo>
                      <a:pt x="48" y="477"/>
                    </a:lnTo>
                    <a:lnTo>
                      <a:pt x="0" y="36"/>
                    </a:lnTo>
                    <a:close/>
                  </a:path>
                </a:pathLst>
              </a:custGeom>
              <a:gradFill rotWithShape="0">
                <a:gsLst>
                  <a:gs pos="0">
                    <a:srgbClr val="1C1C1C"/>
                  </a:gs>
                  <a:gs pos="100000">
                    <a:schemeClr val="tx1"/>
                  </a:gs>
                </a:gsLst>
                <a:lin ang="5400000" scaled="1"/>
              </a:gradFill>
              <a:ln w="6350">
                <a:noFill/>
                <a:round/>
                <a:headEnd type="none" w="sm" len="sm"/>
                <a:tailEnd type="none" w="sm" len="sm"/>
              </a:ln>
            </p:spPr>
            <p:txBody>
              <a:bodyPr wrap="none" anchor="ctr"/>
              <a:lstStyle/>
              <a:p>
                <a:endParaRPr lang="en-US"/>
              </a:p>
            </p:txBody>
          </p:sp>
          <p:sp>
            <p:nvSpPr>
              <p:cNvPr id="550" name="Oval 128"/>
              <p:cNvSpPr>
                <a:spLocks noChangeAspect="1" noChangeArrowheads="1"/>
              </p:cNvSpPr>
              <p:nvPr/>
            </p:nvSpPr>
            <p:spPr bwMode="auto">
              <a:xfrm rot="-143524">
                <a:off x="258" y="3149"/>
                <a:ext cx="237" cy="470"/>
              </a:xfrm>
              <a:prstGeom prst="ellipse">
                <a:avLst/>
              </a:prstGeom>
              <a:gradFill rotWithShape="0">
                <a:gsLst>
                  <a:gs pos="0">
                    <a:srgbClr val="292929"/>
                  </a:gs>
                  <a:gs pos="100000">
                    <a:schemeClr val="tx1"/>
                  </a:gs>
                </a:gsLst>
                <a:lin ang="5400000" scaled="1"/>
              </a:gradFill>
              <a:ln w="6350">
                <a:noFill/>
                <a:round/>
                <a:headEnd type="none" w="sm" len="sm"/>
                <a:tailEnd type="none" w="sm" len="sm"/>
              </a:ln>
            </p:spPr>
            <p:txBody>
              <a:bodyPr wrap="none" anchor="ctr"/>
              <a:lstStyle/>
              <a:p>
                <a:endParaRPr lang="en-US"/>
              </a:p>
            </p:txBody>
          </p:sp>
          <p:sp>
            <p:nvSpPr>
              <p:cNvPr id="551" name="Oval 129"/>
              <p:cNvSpPr>
                <a:spLocks noChangeAspect="1" noChangeArrowheads="1"/>
              </p:cNvSpPr>
              <p:nvPr/>
            </p:nvSpPr>
            <p:spPr bwMode="auto">
              <a:xfrm rot="-143524">
                <a:off x="260" y="3160"/>
                <a:ext cx="203" cy="442"/>
              </a:xfrm>
              <a:prstGeom prst="ellipse">
                <a:avLst/>
              </a:prstGeom>
              <a:solidFill>
                <a:schemeClr val="tx1"/>
              </a:solidFill>
              <a:ln w="6350">
                <a:noFill/>
                <a:round/>
                <a:headEnd type="none" w="sm" len="sm"/>
                <a:tailEnd type="none" w="sm" len="sm"/>
              </a:ln>
            </p:spPr>
            <p:txBody>
              <a:bodyPr wrap="none" anchor="ctr"/>
              <a:lstStyle/>
              <a:p>
                <a:endParaRPr lang="en-US"/>
              </a:p>
            </p:txBody>
          </p:sp>
          <p:sp>
            <p:nvSpPr>
              <p:cNvPr id="552" name="Oval 130"/>
              <p:cNvSpPr>
                <a:spLocks noChangeAspect="1" noChangeArrowheads="1"/>
              </p:cNvSpPr>
              <p:nvPr/>
            </p:nvSpPr>
            <p:spPr bwMode="auto">
              <a:xfrm rot="65685">
                <a:off x="286" y="3249"/>
                <a:ext cx="156" cy="268"/>
              </a:xfrm>
              <a:prstGeom prst="ellipse">
                <a:avLst/>
              </a:prstGeom>
              <a:solidFill>
                <a:srgbClr val="A57321"/>
              </a:solidFill>
              <a:ln w="6350">
                <a:noFill/>
                <a:round/>
                <a:headEnd type="none" w="sm" len="sm"/>
                <a:tailEnd type="none" w="sm" len="sm"/>
              </a:ln>
            </p:spPr>
            <p:txBody>
              <a:bodyPr wrap="none" anchor="ctr"/>
              <a:lstStyle/>
              <a:p>
                <a:endParaRPr lang="en-US"/>
              </a:p>
            </p:txBody>
          </p:sp>
          <p:sp>
            <p:nvSpPr>
              <p:cNvPr id="553" name="Oval 131"/>
              <p:cNvSpPr>
                <a:spLocks noChangeAspect="1" noChangeArrowheads="1"/>
              </p:cNvSpPr>
              <p:nvPr/>
            </p:nvSpPr>
            <p:spPr bwMode="auto">
              <a:xfrm rot="65685">
                <a:off x="298" y="3254"/>
                <a:ext cx="140" cy="253"/>
              </a:xfrm>
              <a:prstGeom prst="ellipse">
                <a:avLst/>
              </a:prstGeom>
              <a:gradFill rotWithShape="0">
                <a:gsLst>
                  <a:gs pos="0">
                    <a:srgbClr val="A57321"/>
                  </a:gs>
                  <a:gs pos="100000">
                    <a:srgbClr val="EACC9A"/>
                  </a:gs>
                </a:gsLst>
                <a:lin ang="5400000" scaled="1"/>
              </a:gradFill>
              <a:ln w="6350">
                <a:noFill/>
                <a:round/>
                <a:headEnd type="none" w="sm" len="sm"/>
                <a:tailEnd type="none" w="sm" len="sm"/>
              </a:ln>
            </p:spPr>
            <p:txBody>
              <a:bodyPr wrap="none" anchor="ctr"/>
              <a:lstStyle/>
              <a:p>
                <a:endParaRPr lang="en-US"/>
              </a:p>
            </p:txBody>
          </p:sp>
          <p:sp>
            <p:nvSpPr>
              <p:cNvPr id="554" name="Freeform 132"/>
              <p:cNvSpPr>
                <a:spLocks noChangeAspect="1"/>
              </p:cNvSpPr>
              <p:nvPr/>
            </p:nvSpPr>
            <p:spPr bwMode="auto">
              <a:xfrm>
                <a:off x="306" y="3255"/>
                <a:ext cx="123" cy="108"/>
              </a:xfrm>
              <a:custGeom>
                <a:avLst/>
                <a:gdLst>
                  <a:gd name="T0" fmla="*/ 39 w 123"/>
                  <a:gd name="T1" fmla="*/ 93 h 108"/>
                  <a:gd name="T2" fmla="*/ 0 w 123"/>
                  <a:gd name="T3" fmla="*/ 78 h 108"/>
                  <a:gd name="T4" fmla="*/ 6 w 123"/>
                  <a:gd name="T5" fmla="*/ 54 h 108"/>
                  <a:gd name="T6" fmla="*/ 21 w 123"/>
                  <a:gd name="T7" fmla="*/ 21 h 108"/>
                  <a:gd name="T8" fmla="*/ 45 w 123"/>
                  <a:gd name="T9" fmla="*/ 6 h 108"/>
                  <a:gd name="T10" fmla="*/ 78 w 123"/>
                  <a:gd name="T11" fmla="*/ 0 h 108"/>
                  <a:gd name="T12" fmla="*/ 96 w 123"/>
                  <a:gd name="T13" fmla="*/ 12 h 108"/>
                  <a:gd name="T14" fmla="*/ 117 w 123"/>
                  <a:gd name="T15" fmla="*/ 42 h 108"/>
                  <a:gd name="T16" fmla="*/ 123 w 123"/>
                  <a:gd name="T17" fmla="*/ 72 h 108"/>
                  <a:gd name="T18" fmla="*/ 123 w 123"/>
                  <a:gd name="T19" fmla="*/ 90 h 108"/>
                  <a:gd name="T20" fmla="*/ 123 w 123"/>
                  <a:gd name="T21" fmla="*/ 108 h 108"/>
                  <a:gd name="T22" fmla="*/ 39 w 123"/>
                  <a:gd name="T23" fmla="*/ 93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3"/>
                  <a:gd name="T37" fmla="*/ 0 h 108"/>
                  <a:gd name="T38" fmla="*/ 123 w 123"/>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3" h="108">
                    <a:moveTo>
                      <a:pt x="39" y="93"/>
                    </a:moveTo>
                    <a:cubicBezTo>
                      <a:pt x="27" y="85"/>
                      <a:pt x="13" y="84"/>
                      <a:pt x="0" y="78"/>
                    </a:cubicBezTo>
                    <a:lnTo>
                      <a:pt x="6" y="54"/>
                    </a:lnTo>
                    <a:lnTo>
                      <a:pt x="21" y="21"/>
                    </a:lnTo>
                    <a:lnTo>
                      <a:pt x="45" y="6"/>
                    </a:lnTo>
                    <a:lnTo>
                      <a:pt x="78" y="0"/>
                    </a:lnTo>
                    <a:lnTo>
                      <a:pt x="96" y="12"/>
                    </a:lnTo>
                    <a:lnTo>
                      <a:pt x="117" y="42"/>
                    </a:lnTo>
                    <a:lnTo>
                      <a:pt x="123" y="72"/>
                    </a:lnTo>
                    <a:lnTo>
                      <a:pt x="123" y="90"/>
                    </a:lnTo>
                    <a:lnTo>
                      <a:pt x="123" y="108"/>
                    </a:lnTo>
                    <a:lnTo>
                      <a:pt x="39" y="93"/>
                    </a:lnTo>
                    <a:close/>
                  </a:path>
                </a:pathLst>
              </a:custGeom>
              <a:solidFill>
                <a:srgbClr val="855D1B"/>
              </a:solidFill>
              <a:ln w="6350">
                <a:noFill/>
                <a:round/>
                <a:headEnd type="none" w="sm" len="sm"/>
                <a:tailEnd type="none" w="sm" len="sm"/>
              </a:ln>
            </p:spPr>
            <p:txBody>
              <a:bodyPr wrap="none" anchor="ctr"/>
              <a:lstStyle/>
              <a:p>
                <a:endParaRPr lang="en-US"/>
              </a:p>
            </p:txBody>
          </p:sp>
          <p:sp>
            <p:nvSpPr>
              <p:cNvPr id="555" name="Freeform 133"/>
              <p:cNvSpPr>
                <a:spLocks noChangeAspect="1"/>
              </p:cNvSpPr>
              <p:nvPr/>
            </p:nvSpPr>
            <p:spPr bwMode="auto">
              <a:xfrm>
                <a:off x="354" y="3276"/>
                <a:ext cx="84" cy="114"/>
              </a:xfrm>
              <a:custGeom>
                <a:avLst/>
                <a:gdLst>
                  <a:gd name="T0" fmla="*/ 42 w 84"/>
                  <a:gd name="T1" fmla="*/ 0 h 114"/>
                  <a:gd name="T2" fmla="*/ 21 w 84"/>
                  <a:gd name="T3" fmla="*/ 24 h 114"/>
                  <a:gd name="T4" fmla="*/ 6 w 84"/>
                  <a:gd name="T5" fmla="*/ 48 h 114"/>
                  <a:gd name="T6" fmla="*/ 0 w 84"/>
                  <a:gd name="T7" fmla="*/ 72 h 114"/>
                  <a:gd name="T8" fmla="*/ 0 w 84"/>
                  <a:gd name="T9" fmla="*/ 114 h 114"/>
                  <a:gd name="T10" fmla="*/ 84 w 84"/>
                  <a:gd name="T11" fmla="*/ 78 h 114"/>
                  <a:gd name="T12" fmla="*/ 78 w 84"/>
                  <a:gd name="T13" fmla="*/ 42 h 114"/>
                  <a:gd name="T14" fmla="*/ 69 w 84"/>
                  <a:gd name="T15" fmla="*/ 15 h 114"/>
                  <a:gd name="T16" fmla="*/ 42 w 84"/>
                  <a:gd name="T17" fmla="*/ 0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114"/>
                  <a:gd name="T29" fmla="*/ 84 w 84"/>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114">
                    <a:moveTo>
                      <a:pt x="42" y="0"/>
                    </a:moveTo>
                    <a:lnTo>
                      <a:pt x="21" y="24"/>
                    </a:lnTo>
                    <a:lnTo>
                      <a:pt x="6" y="48"/>
                    </a:lnTo>
                    <a:lnTo>
                      <a:pt x="0" y="72"/>
                    </a:lnTo>
                    <a:lnTo>
                      <a:pt x="0" y="114"/>
                    </a:lnTo>
                    <a:lnTo>
                      <a:pt x="84" y="78"/>
                    </a:lnTo>
                    <a:lnTo>
                      <a:pt x="78" y="42"/>
                    </a:lnTo>
                    <a:lnTo>
                      <a:pt x="69" y="15"/>
                    </a:lnTo>
                    <a:lnTo>
                      <a:pt x="42" y="0"/>
                    </a:lnTo>
                    <a:close/>
                  </a:path>
                </a:pathLst>
              </a:custGeom>
              <a:solidFill>
                <a:srgbClr val="6C4B16"/>
              </a:solidFill>
              <a:ln w="6350">
                <a:noFill/>
                <a:round/>
                <a:headEnd type="none" w="sm" len="sm"/>
                <a:tailEnd type="none" w="sm" len="sm"/>
              </a:ln>
            </p:spPr>
            <p:txBody>
              <a:bodyPr wrap="none" anchor="ctr"/>
              <a:lstStyle/>
              <a:p>
                <a:endParaRPr lang="en-US"/>
              </a:p>
            </p:txBody>
          </p:sp>
          <p:sp>
            <p:nvSpPr>
              <p:cNvPr id="556" name="Freeform 134"/>
              <p:cNvSpPr>
                <a:spLocks noChangeAspect="1"/>
              </p:cNvSpPr>
              <p:nvPr/>
            </p:nvSpPr>
            <p:spPr bwMode="auto">
              <a:xfrm>
                <a:off x="363" y="3399"/>
                <a:ext cx="66" cy="72"/>
              </a:xfrm>
              <a:custGeom>
                <a:avLst/>
                <a:gdLst>
                  <a:gd name="T0" fmla="*/ 0 w 66"/>
                  <a:gd name="T1" fmla="*/ 9 h 72"/>
                  <a:gd name="T2" fmla="*/ 6 w 66"/>
                  <a:gd name="T3" fmla="*/ 42 h 72"/>
                  <a:gd name="T4" fmla="*/ 21 w 66"/>
                  <a:gd name="T5" fmla="*/ 66 h 72"/>
                  <a:gd name="T6" fmla="*/ 45 w 66"/>
                  <a:gd name="T7" fmla="*/ 72 h 72"/>
                  <a:gd name="T8" fmla="*/ 66 w 66"/>
                  <a:gd name="T9" fmla="*/ 39 h 72"/>
                  <a:gd name="T10" fmla="*/ 66 w 66"/>
                  <a:gd name="T11" fmla="*/ 0 h 72"/>
                  <a:gd name="T12" fmla="*/ 0 w 66"/>
                  <a:gd name="T13" fmla="*/ 9 h 72"/>
                  <a:gd name="T14" fmla="*/ 0 60000 65536"/>
                  <a:gd name="T15" fmla="*/ 0 60000 65536"/>
                  <a:gd name="T16" fmla="*/ 0 60000 65536"/>
                  <a:gd name="T17" fmla="*/ 0 60000 65536"/>
                  <a:gd name="T18" fmla="*/ 0 60000 65536"/>
                  <a:gd name="T19" fmla="*/ 0 60000 65536"/>
                  <a:gd name="T20" fmla="*/ 0 60000 65536"/>
                  <a:gd name="T21" fmla="*/ 0 w 66"/>
                  <a:gd name="T22" fmla="*/ 0 h 72"/>
                  <a:gd name="T23" fmla="*/ 66 w 6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2">
                    <a:moveTo>
                      <a:pt x="0" y="9"/>
                    </a:moveTo>
                    <a:lnTo>
                      <a:pt x="6" y="42"/>
                    </a:lnTo>
                    <a:lnTo>
                      <a:pt x="21" y="66"/>
                    </a:lnTo>
                    <a:lnTo>
                      <a:pt x="45" y="72"/>
                    </a:lnTo>
                    <a:lnTo>
                      <a:pt x="66" y="39"/>
                    </a:lnTo>
                    <a:lnTo>
                      <a:pt x="66" y="0"/>
                    </a:lnTo>
                    <a:lnTo>
                      <a:pt x="0" y="9"/>
                    </a:lnTo>
                    <a:close/>
                  </a:path>
                </a:pathLst>
              </a:custGeom>
              <a:gradFill rotWithShape="0">
                <a:gsLst>
                  <a:gs pos="0">
                    <a:srgbClr val="DAA248"/>
                  </a:gs>
                  <a:gs pos="100000">
                    <a:srgbClr val="A57321"/>
                  </a:gs>
                </a:gsLst>
                <a:lin ang="5400000" scaled="1"/>
              </a:gradFill>
              <a:ln w="12700">
                <a:noFill/>
                <a:round/>
                <a:headEnd type="none" w="sm" len="sm"/>
                <a:tailEnd type="none" w="sm" len="sm"/>
              </a:ln>
            </p:spPr>
            <p:txBody>
              <a:bodyPr wrap="none" anchor="ctr"/>
              <a:lstStyle/>
              <a:p>
                <a:endParaRPr lang="en-US"/>
              </a:p>
            </p:txBody>
          </p:sp>
          <p:sp>
            <p:nvSpPr>
              <p:cNvPr id="557" name="Freeform 135"/>
              <p:cNvSpPr>
                <a:spLocks noChangeAspect="1"/>
              </p:cNvSpPr>
              <p:nvPr/>
            </p:nvSpPr>
            <p:spPr bwMode="auto">
              <a:xfrm>
                <a:off x="372" y="3330"/>
                <a:ext cx="69" cy="84"/>
              </a:xfrm>
              <a:custGeom>
                <a:avLst/>
                <a:gdLst>
                  <a:gd name="T0" fmla="*/ 45 w 69"/>
                  <a:gd name="T1" fmla="*/ 0 h 84"/>
                  <a:gd name="T2" fmla="*/ 0 w 69"/>
                  <a:gd name="T3" fmla="*/ 3 h 84"/>
                  <a:gd name="T4" fmla="*/ 15 w 69"/>
                  <a:gd name="T5" fmla="*/ 24 h 84"/>
                  <a:gd name="T6" fmla="*/ 18 w 69"/>
                  <a:gd name="T7" fmla="*/ 51 h 84"/>
                  <a:gd name="T8" fmla="*/ 0 w 69"/>
                  <a:gd name="T9" fmla="*/ 75 h 84"/>
                  <a:gd name="T10" fmla="*/ 63 w 69"/>
                  <a:gd name="T11" fmla="*/ 84 h 84"/>
                  <a:gd name="T12" fmla="*/ 69 w 69"/>
                  <a:gd name="T13" fmla="*/ 54 h 84"/>
                  <a:gd name="T14" fmla="*/ 66 w 69"/>
                  <a:gd name="T15" fmla="*/ 30 h 84"/>
                  <a:gd name="T16" fmla="*/ 45 w 69"/>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84"/>
                  <a:gd name="T29" fmla="*/ 69 w 69"/>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84">
                    <a:moveTo>
                      <a:pt x="45" y="0"/>
                    </a:moveTo>
                    <a:lnTo>
                      <a:pt x="0" y="3"/>
                    </a:lnTo>
                    <a:lnTo>
                      <a:pt x="15" y="24"/>
                    </a:lnTo>
                    <a:lnTo>
                      <a:pt x="18" y="51"/>
                    </a:lnTo>
                    <a:lnTo>
                      <a:pt x="0" y="75"/>
                    </a:lnTo>
                    <a:lnTo>
                      <a:pt x="63" y="84"/>
                    </a:lnTo>
                    <a:lnTo>
                      <a:pt x="69" y="54"/>
                    </a:lnTo>
                    <a:lnTo>
                      <a:pt x="66" y="30"/>
                    </a:lnTo>
                    <a:lnTo>
                      <a:pt x="45" y="0"/>
                    </a:lnTo>
                    <a:close/>
                  </a:path>
                </a:pathLst>
              </a:custGeom>
              <a:gradFill rotWithShape="0">
                <a:gsLst>
                  <a:gs pos="0">
                    <a:srgbClr val="F5E7CF"/>
                  </a:gs>
                  <a:gs pos="100000">
                    <a:srgbClr val="A57321"/>
                  </a:gs>
                </a:gsLst>
                <a:lin ang="5400000" scaled="1"/>
              </a:gradFill>
              <a:ln w="6350">
                <a:noFill/>
                <a:round/>
                <a:headEnd type="none" w="sm" len="sm"/>
                <a:tailEnd type="none" w="sm" len="sm"/>
              </a:ln>
            </p:spPr>
            <p:txBody>
              <a:bodyPr wrap="none" anchor="ctr"/>
              <a:lstStyle/>
              <a:p>
                <a:endParaRPr lang="en-US"/>
              </a:p>
            </p:txBody>
          </p:sp>
          <p:sp>
            <p:nvSpPr>
              <p:cNvPr id="558" name="Oval 136"/>
              <p:cNvSpPr>
                <a:spLocks noChangeAspect="1" noChangeArrowheads="1"/>
              </p:cNvSpPr>
              <p:nvPr/>
            </p:nvSpPr>
            <p:spPr bwMode="auto">
              <a:xfrm rot="65685">
                <a:off x="341" y="3335"/>
                <a:ext cx="47" cy="68"/>
              </a:xfrm>
              <a:prstGeom prst="ellipse">
                <a:avLst/>
              </a:prstGeom>
              <a:solidFill>
                <a:srgbClr val="F5E7CF"/>
              </a:solidFill>
              <a:ln w="6350">
                <a:noFill/>
                <a:round/>
                <a:headEnd type="none" w="sm" len="sm"/>
                <a:tailEnd type="none" w="sm" len="sm"/>
              </a:ln>
            </p:spPr>
            <p:txBody>
              <a:bodyPr wrap="none" anchor="ctr"/>
              <a:lstStyle/>
              <a:p>
                <a:endParaRPr lang="en-US"/>
              </a:p>
            </p:txBody>
          </p:sp>
          <p:sp>
            <p:nvSpPr>
              <p:cNvPr id="559" name="Freeform 137"/>
              <p:cNvSpPr>
                <a:spLocks noChangeAspect="1"/>
              </p:cNvSpPr>
              <p:nvPr/>
            </p:nvSpPr>
            <p:spPr bwMode="auto">
              <a:xfrm>
                <a:off x="381" y="3360"/>
                <a:ext cx="57" cy="54"/>
              </a:xfrm>
              <a:custGeom>
                <a:avLst/>
                <a:gdLst>
                  <a:gd name="T0" fmla="*/ 0 w 57"/>
                  <a:gd name="T1" fmla="*/ 48 h 54"/>
                  <a:gd name="T2" fmla="*/ 18 w 57"/>
                  <a:gd name="T3" fmla="*/ 0 h 54"/>
                  <a:gd name="T4" fmla="*/ 57 w 57"/>
                  <a:gd name="T5" fmla="*/ 18 h 54"/>
                  <a:gd name="T6" fmla="*/ 54 w 57"/>
                  <a:gd name="T7" fmla="*/ 36 h 54"/>
                  <a:gd name="T8" fmla="*/ 51 w 57"/>
                  <a:gd name="T9" fmla="*/ 54 h 54"/>
                  <a:gd name="T10" fmla="*/ 0 w 57"/>
                  <a:gd name="T11" fmla="*/ 48 h 54"/>
                  <a:gd name="T12" fmla="*/ 0 60000 65536"/>
                  <a:gd name="T13" fmla="*/ 0 60000 65536"/>
                  <a:gd name="T14" fmla="*/ 0 60000 65536"/>
                  <a:gd name="T15" fmla="*/ 0 60000 65536"/>
                  <a:gd name="T16" fmla="*/ 0 60000 65536"/>
                  <a:gd name="T17" fmla="*/ 0 60000 65536"/>
                  <a:gd name="T18" fmla="*/ 0 w 57"/>
                  <a:gd name="T19" fmla="*/ 0 h 54"/>
                  <a:gd name="T20" fmla="*/ 57 w 5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57" h="54">
                    <a:moveTo>
                      <a:pt x="0" y="48"/>
                    </a:moveTo>
                    <a:cubicBezTo>
                      <a:pt x="20" y="41"/>
                      <a:pt x="12" y="18"/>
                      <a:pt x="18" y="0"/>
                    </a:cubicBezTo>
                    <a:cubicBezTo>
                      <a:pt x="31" y="19"/>
                      <a:pt x="32" y="18"/>
                      <a:pt x="57" y="18"/>
                    </a:cubicBezTo>
                    <a:lnTo>
                      <a:pt x="54" y="36"/>
                    </a:lnTo>
                    <a:lnTo>
                      <a:pt x="51" y="54"/>
                    </a:lnTo>
                    <a:lnTo>
                      <a:pt x="0" y="48"/>
                    </a:lnTo>
                    <a:close/>
                  </a:path>
                </a:pathLst>
              </a:custGeom>
              <a:solidFill>
                <a:srgbClr val="855D1B"/>
              </a:solidFill>
              <a:ln w="6350">
                <a:noFill/>
                <a:round/>
                <a:headEnd type="none" w="sm" len="sm"/>
                <a:tailEnd type="none" w="sm" len="sm"/>
              </a:ln>
            </p:spPr>
            <p:txBody>
              <a:bodyPr wrap="none" anchor="ctr"/>
              <a:lstStyle/>
              <a:p>
                <a:endParaRPr lang="en-US"/>
              </a:p>
            </p:txBody>
          </p:sp>
          <p:sp>
            <p:nvSpPr>
              <p:cNvPr id="560" name="Freeform 138"/>
              <p:cNvSpPr>
                <a:spLocks noChangeAspect="1"/>
              </p:cNvSpPr>
              <p:nvPr/>
            </p:nvSpPr>
            <p:spPr bwMode="auto">
              <a:xfrm>
                <a:off x="369" y="3405"/>
                <a:ext cx="36" cy="45"/>
              </a:xfrm>
              <a:custGeom>
                <a:avLst/>
                <a:gdLst>
                  <a:gd name="T0" fmla="*/ 0 w 36"/>
                  <a:gd name="T1" fmla="*/ 6 h 45"/>
                  <a:gd name="T2" fmla="*/ 9 w 36"/>
                  <a:gd name="T3" fmla="*/ 45 h 45"/>
                  <a:gd name="T4" fmla="*/ 36 w 36"/>
                  <a:gd name="T5" fmla="*/ 39 h 45"/>
                  <a:gd name="T6" fmla="*/ 27 w 36"/>
                  <a:gd name="T7" fmla="*/ 0 h 45"/>
                  <a:gd name="T8" fmla="*/ 0 w 36"/>
                  <a:gd name="T9" fmla="*/ 6 h 45"/>
                  <a:gd name="T10" fmla="*/ 0 60000 65536"/>
                  <a:gd name="T11" fmla="*/ 0 60000 65536"/>
                  <a:gd name="T12" fmla="*/ 0 60000 65536"/>
                  <a:gd name="T13" fmla="*/ 0 60000 65536"/>
                  <a:gd name="T14" fmla="*/ 0 60000 65536"/>
                  <a:gd name="T15" fmla="*/ 0 w 36"/>
                  <a:gd name="T16" fmla="*/ 0 h 45"/>
                  <a:gd name="T17" fmla="*/ 36 w 36"/>
                  <a:gd name="T18" fmla="*/ 45 h 45"/>
                </a:gdLst>
                <a:ahLst/>
                <a:cxnLst>
                  <a:cxn ang="T10">
                    <a:pos x="T0" y="T1"/>
                  </a:cxn>
                  <a:cxn ang="T11">
                    <a:pos x="T2" y="T3"/>
                  </a:cxn>
                  <a:cxn ang="T12">
                    <a:pos x="T4" y="T5"/>
                  </a:cxn>
                  <a:cxn ang="T13">
                    <a:pos x="T6" y="T7"/>
                  </a:cxn>
                  <a:cxn ang="T14">
                    <a:pos x="T8" y="T9"/>
                  </a:cxn>
                </a:cxnLst>
                <a:rect l="T15" t="T16" r="T17" b="T18"/>
                <a:pathLst>
                  <a:path w="36" h="45">
                    <a:moveTo>
                      <a:pt x="0" y="6"/>
                    </a:moveTo>
                    <a:lnTo>
                      <a:pt x="9" y="45"/>
                    </a:lnTo>
                    <a:lnTo>
                      <a:pt x="36" y="39"/>
                    </a:lnTo>
                    <a:lnTo>
                      <a:pt x="27" y="0"/>
                    </a:lnTo>
                    <a:lnTo>
                      <a:pt x="0" y="6"/>
                    </a:lnTo>
                    <a:close/>
                  </a:path>
                </a:pathLst>
              </a:custGeom>
              <a:solidFill>
                <a:srgbClr val="F5E7CF"/>
              </a:solidFill>
              <a:ln w="12700">
                <a:noFill/>
                <a:round/>
                <a:headEnd type="none" w="sm" len="sm"/>
                <a:tailEnd type="none" w="sm" len="sm"/>
              </a:ln>
            </p:spPr>
            <p:txBody>
              <a:bodyPr wrap="none" anchor="ctr"/>
              <a:lstStyle/>
              <a:p>
                <a:endParaRPr lang="en-US"/>
              </a:p>
            </p:txBody>
          </p:sp>
          <p:sp>
            <p:nvSpPr>
              <p:cNvPr id="561" name="Freeform 139"/>
              <p:cNvSpPr>
                <a:spLocks noChangeAspect="1"/>
              </p:cNvSpPr>
              <p:nvPr/>
            </p:nvSpPr>
            <p:spPr bwMode="auto">
              <a:xfrm>
                <a:off x="312" y="3333"/>
                <a:ext cx="12" cy="81"/>
              </a:xfrm>
              <a:custGeom>
                <a:avLst/>
                <a:gdLst>
                  <a:gd name="T0" fmla="*/ 12 w 12"/>
                  <a:gd name="T1" fmla="*/ 0 h 81"/>
                  <a:gd name="T2" fmla="*/ 9 w 12"/>
                  <a:gd name="T3" fmla="*/ 9 h 81"/>
                  <a:gd name="T4" fmla="*/ 6 w 12"/>
                  <a:gd name="T5" fmla="*/ 21 h 81"/>
                  <a:gd name="T6" fmla="*/ 0 w 12"/>
                  <a:gd name="T7" fmla="*/ 39 h 81"/>
                  <a:gd name="T8" fmla="*/ 3 w 12"/>
                  <a:gd name="T9" fmla="*/ 81 h 81"/>
                  <a:gd name="T10" fmla="*/ 12 w 12"/>
                  <a:gd name="T11" fmla="*/ 0 h 81"/>
                  <a:gd name="T12" fmla="*/ 0 60000 65536"/>
                  <a:gd name="T13" fmla="*/ 0 60000 65536"/>
                  <a:gd name="T14" fmla="*/ 0 60000 65536"/>
                  <a:gd name="T15" fmla="*/ 0 60000 65536"/>
                  <a:gd name="T16" fmla="*/ 0 60000 65536"/>
                  <a:gd name="T17" fmla="*/ 0 60000 65536"/>
                  <a:gd name="T18" fmla="*/ 0 w 12"/>
                  <a:gd name="T19" fmla="*/ 0 h 81"/>
                  <a:gd name="T20" fmla="*/ 12 w 12"/>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12" h="81">
                    <a:moveTo>
                      <a:pt x="12" y="0"/>
                    </a:moveTo>
                    <a:cubicBezTo>
                      <a:pt x="11" y="3"/>
                      <a:pt x="10" y="6"/>
                      <a:pt x="9" y="9"/>
                    </a:cubicBezTo>
                    <a:cubicBezTo>
                      <a:pt x="8" y="13"/>
                      <a:pt x="7" y="17"/>
                      <a:pt x="6" y="21"/>
                    </a:cubicBezTo>
                    <a:cubicBezTo>
                      <a:pt x="4" y="27"/>
                      <a:pt x="0" y="39"/>
                      <a:pt x="0" y="39"/>
                    </a:cubicBezTo>
                    <a:cubicBezTo>
                      <a:pt x="1" y="53"/>
                      <a:pt x="3" y="81"/>
                      <a:pt x="3" y="81"/>
                    </a:cubicBezTo>
                    <a:lnTo>
                      <a:pt x="12" y="0"/>
                    </a:lnTo>
                    <a:close/>
                  </a:path>
                </a:pathLst>
              </a:custGeom>
              <a:solidFill>
                <a:srgbClr val="6C4B16"/>
              </a:solidFill>
              <a:ln w="12700">
                <a:noFill/>
                <a:round/>
                <a:headEnd type="none" w="sm" len="sm"/>
                <a:tailEnd type="none" w="sm" len="sm"/>
              </a:ln>
            </p:spPr>
            <p:txBody>
              <a:bodyPr wrap="none" anchor="ctr"/>
              <a:lstStyle/>
              <a:p>
                <a:endParaRPr lang="en-US"/>
              </a:p>
            </p:txBody>
          </p:sp>
          <p:sp>
            <p:nvSpPr>
              <p:cNvPr id="562" name="Freeform 140"/>
              <p:cNvSpPr>
                <a:spLocks noChangeAspect="1"/>
              </p:cNvSpPr>
              <p:nvPr/>
            </p:nvSpPr>
            <p:spPr bwMode="auto">
              <a:xfrm>
                <a:off x="381" y="3142"/>
                <a:ext cx="237" cy="479"/>
              </a:xfrm>
              <a:custGeom>
                <a:avLst/>
                <a:gdLst>
                  <a:gd name="T0" fmla="*/ 81 w 237"/>
                  <a:gd name="T1" fmla="*/ 11 h 479"/>
                  <a:gd name="T2" fmla="*/ 96 w 237"/>
                  <a:gd name="T3" fmla="*/ 38 h 479"/>
                  <a:gd name="T4" fmla="*/ 138 w 237"/>
                  <a:gd name="T5" fmla="*/ 44 h 479"/>
                  <a:gd name="T6" fmla="*/ 120 w 237"/>
                  <a:gd name="T7" fmla="*/ 50 h 479"/>
                  <a:gd name="T8" fmla="*/ 111 w 237"/>
                  <a:gd name="T9" fmla="*/ 53 h 479"/>
                  <a:gd name="T10" fmla="*/ 117 w 237"/>
                  <a:gd name="T11" fmla="*/ 68 h 479"/>
                  <a:gd name="T12" fmla="*/ 120 w 237"/>
                  <a:gd name="T13" fmla="*/ 83 h 479"/>
                  <a:gd name="T14" fmla="*/ 180 w 237"/>
                  <a:gd name="T15" fmla="*/ 86 h 479"/>
                  <a:gd name="T16" fmla="*/ 132 w 237"/>
                  <a:gd name="T17" fmla="*/ 92 h 479"/>
                  <a:gd name="T18" fmla="*/ 138 w 237"/>
                  <a:gd name="T19" fmla="*/ 113 h 479"/>
                  <a:gd name="T20" fmla="*/ 189 w 237"/>
                  <a:gd name="T21" fmla="*/ 131 h 479"/>
                  <a:gd name="T22" fmla="*/ 147 w 237"/>
                  <a:gd name="T23" fmla="*/ 134 h 479"/>
                  <a:gd name="T24" fmla="*/ 153 w 237"/>
                  <a:gd name="T25" fmla="*/ 155 h 479"/>
                  <a:gd name="T26" fmla="*/ 204 w 237"/>
                  <a:gd name="T27" fmla="*/ 158 h 479"/>
                  <a:gd name="T28" fmla="*/ 153 w 237"/>
                  <a:gd name="T29" fmla="*/ 167 h 479"/>
                  <a:gd name="T30" fmla="*/ 195 w 237"/>
                  <a:gd name="T31" fmla="*/ 194 h 479"/>
                  <a:gd name="T32" fmla="*/ 204 w 237"/>
                  <a:gd name="T33" fmla="*/ 200 h 479"/>
                  <a:gd name="T34" fmla="*/ 168 w 237"/>
                  <a:gd name="T35" fmla="*/ 194 h 479"/>
                  <a:gd name="T36" fmla="*/ 192 w 237"/>
                  <a:gd name="T37" fmla="*/ 236 h 479"/>
                  <a:gd name="T38" fmla="*/ 162 w 237"/>
                  <a:gd name="T39" fmla="*/ 251 h 479"/>
                  <a:gd name="T40" fmla="*/ 204 w 237"/>
                  <a:gd name="T41" fmla="*/ 263 h 479"/>
                  <a:gd name="T42" fmla="*/ 237 w 237"/>
                  <a:gd name="T43" fmla="*/ 257 h 479"/>
                  <a:gd name="T44" fmla="*/ 234 w 237"/>
                  <a:gd name="T45" fmla="*/ 287 h 479"/>
                  <a:gd name="T46" fmla="*/ 231 w 237"/>
                  <a:gd name="T47" fmla="*/ 323 h 479"/>
                  <a:gd name="T48" fmla="*/ 219 w 237"/>
                  <a:gd name="T49" fmla="*/ 362 h 479"/>
                  <a:gd name="T50" fmla="*/ 204 w 237"/>
                  <a:gd name="T51" fmla="*/ 398 h 479"/>
                  <a:gd name="T52" fmla="*/ 183 w 237"/>
                  <a:gd name="T53" fmla="*/ 440 h 479"/>
                  <a:gd name="T54" fmla="*/ 156 w 237"/>
                  <a:gd name="T55" fmla="*/ 461 h 479"/>
                  <a:gd name="T56" fmla="*/ 123 w 237"/>
                  <a:gd name="T57" fmla="*/ 479 h 479"/>
                  <a:gd name="T58" fmla="*/ 0 w 237"/>
                  <a:gd name="T59" fmla="*/ 470 h 479"/>
                  <a:gd name="T60" fmla="*/ 57 w 237"/>
                  <a:gd name="T61" fmla="*/ 455 h 479"/>
                  <a:gd name="T62" fmla="*/ 96 w 237"/>
                  <a:gd name="T63" fmla="*/ 386 h 479"/>
                  <a:gd name="T64" fmla="*/ 102 w 237"/>
                  <a:gd name="T65" fmla="*/ 353 h 479"/>
                  <a:gd name="T66" fmla="*/ 108 w 237"/>
                  <a:gd name="T67" fmla="*/ 311 h 479"/>
                  <a:gd name="T68" fmla="*/ 126 w 237"/>
                  <a:gd name="T69" fmla="*/ 278 h 479"/>
                  <a:gd name="T70" fmla="*/ 147 w 237"/>
                  <a:gd name="T71" fmla="*/ 266 h 479"/>
                  <a:gd name="T72" fmla="*/ 114 w 237"/>
                  <a:gd name="T73" fmla="*/ 215 h 479"/>
                  <a:gd name="T74" fmla="*/ 147 w 237"/>
                  <a:gd name="T75" fmla="*/ 209 h 479"/>
                  <a:gd name="T76" fmla="*/ 126 w 237"/>
                  <a:gd name="T77" fmla="*/ 167 h 479"/>
                  <a:gd name="T78" fmla="*/ 129 w 237"/>
                  <a:gd name="T79" fmla="*/ 122 h 479"/>
                  <a:gd name="T80" fmla="*/ 102 w 237"/>
                  <a:gd name="T81" fmla="*/ 116 h 479"/>
                  <a:gd name="T82" fmla="*/ 111 w 237"/>
                  <a:gd name="T83" fmla="*/ 92 h 479"/>
                  <a:gd name="T84" fmla="*/ 108 w 237"/>
                  <a:gd name="T85" fmla="*/ 83 h 479"/>
                  <a:gd name="T86" fmla="*/ 81 w 237"/>
                  <a:gd name="T87" fmla="*/ 71 h 479"/>
                  <a:gd name="T88" fmla="*/ 87 w 237"/>
                  <a:gd name="T89" fmla="*/ 62 h 479"/>
                  <a:gd name="T90" fmla="*/ 102 w 237"/>
                  <a:gd name="T91" fmla="*/ 59 h 479"/>
                  <a:gd name="T92" fmla="*/ 96 w 237"/>
                  <a:gd name="T93" fmla="*/ 50 h 479"/>
                  <a:gd name="T94" fmla="*/ 81 w 237"/>
                  <a:gd name="T95" fmla="*/ 23 h 479"/>
                  <a:gd name="T96" fmla="*/ 81 w 237"/>
                  <a:gd name="T97" fmla="*/ 11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
                  <a:gd name="T148" fmla="*/ 0 h 479"/>
                  <a:gd name="T149" fmla="*/ 237 w 237"/>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 h="479">
                    <a:moveTo>
                      <a:pt x="81" y="11"/>
                    </a:moveTo>
                    <a:cubicBezTo>
                      <a:pt x="96" y="21"/>
                      <a:pt x="86" y="26"/>
                      <a:pt x="96" y="38"/>
                    </a:cubicBezTo>
                    <a:cubicBezTo>
                      <a:pt x="105" y="49"/>
                      <a:pt x="124" y="43"/>
                      <a:pt x="138" y="44"/>
                    </a:cubicBezTo>
                    <a:cubicBezTo>
                      <a:pt x="132" y="46"/>
                      <a:pt x="126" y="48"/>
                      <a:pt x="120" y="50"/>
                    </a:cubicBezTo>
                    <a:cubicBezTo>
                      <a:pt x="117" y="51"/>
                      <a:pt x="111" y="53"/>
                      <a:pt x="111" y="53"/>
                    </a:cubicBezTo>
                    <a:cubicBezTo>
                      <a:pt x="105" y="72"/>
                      <a:pt x="108" y="52"/>
                      <a:pt x="117" y="68"/>
                    </a:cubicBezTo>
                    <a:cubicBezTo>
                      <a:pt x="120" y="72"/>
                      <a:pt x="115" y="82"/>
                      <a:pt x="120" y="83"/>
                    </a:cubicBezTo>
                    <a:cubicBezTo>
                      <a:pt x="139" y="89"/>
                      <a:pt x="160" y="85"/>
                      <a:pt x="180" y="86"/>
                    </a:cubicBezTo>
                    <a:cubicBezTo>
                      <a:pt x="161" y="98"/>
                      <a:pt x="158" y="95"/>
                      <a:pt x="132" y="92"/>
                    </a:cubicBezTo>
                    <a:cubicBezTo>
                      <a:pt x="124" y="104"/>
                      <a:pt x="124" y="108"/>
                      <a:pt x="138" y="113"/>
                    </a:cubicBezTo>
                    <a:cubicBezTo>
                      <a:pt x="144" y="132"/>
                      <a:pt x="172" y="127"/>
                      <a:pt x="189" y="131"/>
                    </a:cubicBezTo>
                    <a:cubicBezTo>
                      <a:pt x="175" y="132"/>
                      <a:pt x="160" y="129"/>
                      <a:pt x="147" y="134"/>
                    </a:cubicBezTo>
                    <a:cubicBezTo>
                      <a:pt x="140" y="137"/>
                      <a:pt x="146" y="153"/>
                      <a:pt x="153" y="155"/>
                    </a:cubicBezTo>
                    <a:cubicBezTo>
                      <a:pt x="170" y="159"/>
                      <a:pt x="187" y="157"/>
                      <a:pt x="204" y="158"/>
                    </a:cubicBezTo>
                    <a:cubicBezTo>
                      <a:pt x="176" y="167"/>
                      <a:pt x="192" y="163"/>
                      <a:pt x="153" y="167"/>
                    </a:cubicBezTo>
                    <a:cubicBezTo>
                      <a:pt x="162" y="194"/>
                      <a:pt x="163" y="190"/>
                      <a:pt x="195" y="194"/>
                    </a:cubicBezTo>
                    <a:cubicBezTo>
                      <a:pt x="198" y="196"/>
                      <a:pt x="204" y="196"/>
                      <a:pt x="204" y="200"/>
                    </a:cubicBezTo>
                    <a:cubicBezTo>
                      <a:pt x="204" y="212"/>
                      <a:pt x="168" y="194"/>
                      <a:pt x="168" y="194"/>
                    </a:cubicBezTo>
                    <a:cubicBezTo>
                      <a:pt x="141" y="234"/>
                      <a:pt x="168" y="233"/>
                      <a:pt x="192" y="236"/>
                    </a:cubicBezTo>
                    <a:cubicBezTo>
                      <a:pt x="219" y="245"/>
                      <a:pt x="175" y="231"/>
                      <a:pt x="162" y="251"/>
                    </a:cubicBezTo>
                    <a:cubicBezTo>
                      <a:pt x="168" y="276"/>
                      <a:pt x="161" y="263"/>
                      <a:pt x="204" y="263"/>
                    </a:cubicBezTo>
                    <a:lnTo>
                      <a:pt x="237" y="257"/>
                    </a:lnTo>
                    <a:lnTo>
                      <a:pt x="234" y="287"/>
                    </a:lnTo>
                    <a:lnTo>
                      <a:pt x="231" y="323"/>
                    </a:lnTo>
                    <a:lnTo>
                      <a:pt x="219" y="362"/>
                    </a:lnTo>
                    <a:lnTo>
                      <a:pt x="204" y="398"/>
                    </a:lnTo>
                    <a:lnTo>
                      <a:pt x="183" y="440"/>
                    </a:lnTo>
                    <a:lnTo>
                      <a:pt x="156" y="461"/>
                    </a:lnTo>
                    <a:lnTo>
                      <a:pt x="123" y="479"/>
                    </a:lnTo>
                    <a:lnTo>
                      <a:pt x="0" y="470"/>
                    </a:lnTo>
                    <a:lnTo>
                      <a:pt x="57" y="455"/>
                    </a:lnTo>
                    <a:lnTo>
                      <a:pt x="96" y="386"/>
                    </a:lnTo>
                    <a:lnTo>
                      <a:pt x="102" y="353"/>
                    </a:lnTo>
                    <a:lnTo>
                      <a:pt x="108" y="311"/>
                    </a:lnTo>
                    <a:lnTo>
                      <a:pt x="126" y="278"/>
                    </a:lnTo>
                    <a:lnTo>
                      <a:pt x="147" y="266"/>
                    </a:lnTo>
                    <a:cubicBezTo>
                      <a:pt x="152" y="238"/>
                      <a:pt x="141" y="224"/>
                      <a:pt x="114" y="215"/>
                    </a:cubicBezTo>
                    <a:cubicBezTo>
                      <a:pt x="125" y="213"/>
                      <a:pt x="143" y="219"/>
                      <a:pt x="147" y="209"/>
                    </a:cubicBezTo>
                    <a:cubicBezTo>
                      <a:pt x="159" y="181"/>
                      <a:pt x="144" y="173"/>
                      <a:pt x="126" y="167"/>
                    </a:cubicBezTo>
                    <a:cubicBezTo>
                      <a:pt x="140" y="158"/>
                      <a:pt x="141" y="134"/>
                      <a:pt x="129" y="122"/>
                    </a:cubicBezTo>
                    <a:cubicBezTo>
                      <a:pt x="122" y="115"/>
                      <a:pt x="111" y="118"/>
                      <a:pt x="102" y="116"/>
                    </a:cubicBezTo>
                    <a:cubicBezTo>
                      <a:pt x="127" y="108"/>
                      <a:pt x="121" y="112"/>
                      <a:pt x="111" y="92"/>
                    </a:cubicBezTo>
                    <a:cubicBezTo>
                      <a:pt x="110" y="89"/>
                      <a:pt x="110" y="85"/>
                      <a:pt x="108" y="83"/>
                    </a:cubicBezTo>
                    <a:cubicBezTo>
                      <a:pt x="102" y="75"/>
                      <a:pt x="81" y="71"/>
                      <a:pt x="81" y="71"/>
                    </a:cubicBezTo>
                    <a:cubicBezTo>
                      <a:pt x="83" y="68"/>
                      <a:pt x="84" y="64"/>
                      <a:pt x="87" y="62"/>
                    </a:cubicBezTo>
                    <a:cubicBezTo>
                      <a:pt x="91" y="59"/>
                      <a:pt x="99" y="63"/>
                      <a:pt x="102" y="59"/>
                    </a:cubicBezTo>
                    <a:cubicBezTo>
                      <a:pt x="104" y="56"/>
                      <a:pt x="98" y="53"/>
                      <a:pt x="96" y="50"/>
                    </a:cubicBezTo>
                    <a:cubicBezTo>
                      <a:pt x="91" y="41"/>
                      <a:pt x="81" y="23"/>
                      <a:pt x="81" y="23"/>
                    </a:cubicBezTo>
                    <a:cubicBezTo>
                      <a:pt x="78" y="3"/>
                      <a:pt x="75" y="0"/>
                      <a:pt x="81" y="11"/>
                    </a:cubicBezTo>
                    <a:close/>
                  </a:path>
                </a:pathLst>
              </a:custGeom>
              <a:solidFill>
                <a:schemeClr val="tx1"/>
              </a:solidFill>
              <a:ln w="12700">
                <a:noFill/>
                <a:round/>
                <a:headEnd type="none" w="sm" len="sm"/>
                <a:tailEnd type="none" w="sm" len="sm"/>
              </a:ln>
            </p:spPr>
            <p:txBody>
              <a:bodyPr wrap="none" anchor="ctr"/>
              <a:lstStyle/>
              <a:p>
                <a:endParaRPr lang="en-US"/>
              </a:p>
            </p:txBody>
          </p:sp>
        </p:grpSp>
        <p:sp>
          <p:nvSpPr>
            <p:cNvPr id="193" name="Freeform 141"/>
            <p:cNvSpPr>
              <a:spLocks noChangeAspect="1"/>
            </p:cNvSpPr>
            <p:nvPr/>
          </p:nvSpPr>
          <p:spPr bwMode="auto">
            <a:xfrm>
              <a:off x="3607" y="4066"/>
              <a:ext cx="199" cy="75"/>
            </a:xfrm>
            <a:custGeom>
              <a:avLst/>
              <a:gdLst>
                <a:gd name="T0" fmla="*/ 84 w 1464"/>
                <a:gd name="T1" fmla="*/ 30 h 513"/>
                <a:gd name="T2" fmla="*/ 12 w 1464"/>
                <a:gd name="T3" fmla="*/ 177 h 513"/>
                <a:gd name="T4" fmla="*/ 3 w 1464"/>
                <a:gd name="T5" fmla="*/ 219 h 513"/>
                <a:gd name="T6" fmla="*/ 0 w 1464"/>
                <a:gd name="T7" fmla="*/ 414 h 513"/>
                <a:gd name="T8" fmla="*/ 12 w 1464"/>
                <a:gd name="T9" fmla="*/ 429 h 513"/>
                <a:gd name="T10" fmla="*/ 39 w 1464"/>
                <a:gd name="T11" fmla="*/ 423 h 513"/>
                <a:gd name="T12" fmla="*/ 33 w 1464"/>
                <a:gd name="T13" fmla="*/ 387 h 513"/>
                <a:gd name="T14" fmla="*/ 33 w 1464"/>
                <a:gd name="T15" fmla="*/ 345 h 513"/>
                <a:gd name="T16" fmla="*/ 36 w 1464"/>
                <a:gd name="T17" fmla="*/ 303 h 513"/>
                <a:gd name="T18" fmla="*/ 45 w 1464"/>
                <a:gd name="T19" fmla="*/ 234 h 513"/>
                <a:gd name="T20" fmla="*/ 63 w 1464"/>
                <a:gd name="T21" fmla="*/ 183 h 513"/>
                <a:gd name="T22" fmla="*/ 78 w 1464"/>
                <a:gd name="T23" fmla="*/ 147 h 513"/>
                <a:gd name="T24" fmla="*/ 105 w 1464"/>
                <a:gd name="T25" fmla="*/ 120 h 513"/>
                <a:gd name="T26" fmla="*/ 135 w 1464"/>
                <a:gd name="T27" fmla="*/ 105 h 513"/>
                <a:gd name="T28" fmla="*/ 159 w 1464"/>
                <a:gd name="T29" fmla="*/ 99 h 513"/>
                <a:gd name="T30" fmla="*/ 219 w 1464"/>
                <a:gd name="T31" fmla="*/ 120 h 513"/>
                <a:gd name="T32" fmla="*/ 264 w 1464"/>
                <a:gd name="T33" fmla="*/ 147 h 513"/>
                <a:gd name="T34" fmla="*/ 297 w 1464"/>
                <a:gd name="T35" fmla="*/ 177 h 513"/>
                <a:gd name="T36" fmla="*/ 330 w 1464"/>
                <a:gd name="T37" fmla="*/ 216 h 513"/>
                <a:gd name="T38" fmla="*/ 351 w 1464"/>
                <a:gd name="T39" fmla="*/ 159 h 513"/>
                <a:gd name="T40" fmla="*/ 393 w 1464"/>
                <a:gd name="T41" fmla="*/ 123 h 513"/>
                <a:gd name="T42" fmla="*/ 444 w 1464"/>
                <a:gd name="T43" fmla="*/ 114 h 513"/>
                <a:gd name="T44" fmla="*/ 498 w 1464"/>
                <a:gd name="T45" fmla="*/ 114 h 513"/>
                <a:gd name="T46" fmla="*/ 561 w 1464"/>
                <a:gd name="T47" fmla="*/ 234 h 513"/>
                <a:gd name="T48" fmla="*/ 624 w 1464"/>
                <a:gd name="T49" fmla="*/ 330 h 513"/>
                <a:gd name="T50" fmla="*/ 657 w 1464"/>
                <a:gd name="T51" fmla="*/ 360 h 513"/>
                <a:gd name="T52" fmla="*/ 678 w 1464"/>
                <a:gd name="T53" fmla="*/ 381 h 513"/>
                <a:gd name="T54" fmla="*/ 729 w 1464"/>
                <a:gd name="T55" fmla="*/ 384 h 513"/>
                <a:gd name="T56" fmla="*/ 738 w 1464"/>
                <a:gd name="T57" fmla="*/ 408 h 513"/>
                <a:gd name="T58" fmla="*/ 825 w 1464"/>
                <a:gd name="T59" fmla="*/ 408 h 513"/>
                <a:gd name="T60" fmla="*/ 834 w 1464"/>
                <a:gd name="T61" fmla="*/ 450 h 513"/>
                <a:gd name="T62" fmla="*/ 852 w 1464"/>
                <a:gd name="T63" fmla="*/ 471 h 513"/>
                <a:gd name="T64" fmla="*/ 882 w 1464"/>
                <a:gd name="T65" fmla="*/ 510 h 513"/>
                <a:gd name="T66" fmla="*/ 1419 w 1464"/>
                <a:gd name="T67" fmla="*/ 513 h 513"/>
                <a:gd name="T68" fmla="*/ 1440 w 1464"/>
                <a:gd name="T69" fmla="*/ 459 h 513"/>
                <a:gd name="T70" fmla="*/ 1461 w 1464"/>
                <a:gd name="T71" fmla="*/ 414 h 513"/>
                <a:gd name="T72" fmla="*/ 1464 w 1464"/>
                <a:gd name="T73" fmla="*/ 390 h 513"/>
                <a:gd name="T74" fmla="*/ 1458 w 1464"/>
                <a:gd name="T75" fmla="*/ 279 h 513"/>
                <a:gd name="T76" fmla="*/ 684 w 1464"/>
                <a:gd name="T77" fmla="*/ 174 h 513"/>
                <a:gd name="T78" fmla="*/ 528 w 1464"/>
                <a:gd name="T79" fmla="*/ 84 h 513"/>
                <a:gd name="T80" fmla="*/ 462 w 1464"/>
                <a:gd name="T81" fmla="*/ 0 h 513"/>
                <a:gd name="T82" fmla="*/ 84 w 1464"/>
                <a:gd name="T83" fmla="*/ 30 h 5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4"/>
                <a:gd name="T127" fmla="*/ 0 h 513"/>
                <a:gd name="T128" fmla="*/ 1464 w 1464"/>
                <a:gd name="T129" fmla="*/ 513 h 51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4" h="513">
                  <a:moveTo>
                    <a:pt x="84" y="30"/>
                  </a:moveTo>
                  <a:lnTo>
                    <a:pt x="12" y="177"/>
                  </a:lnTo>
                  <a:lnTo>
                    <a:pt x="3" y="219"/>
                  </a:lnTo>
                  <a:cubicBezTo>
                    <a:pt x="2" y="284"/>
                    <a:pt x="0" y="349"/>
                    <a:pt x="0" y="414"/>
                  </a:cubicBezTo>
                  <a:cubicBezTo>
                    <a:pt x="0" y="420"/>
                    <a:pt x="6" y="438"/>
                    <a:pt x="12" y="429"/>
                  </a:cubicBezTo>
                  <a:lnTo>
                    <a:pt x="39" y="423"/>
                  </a:lnTo>
                  <a:lnTo>
                    <a:pt x="33" y="387"/>
                  </a:lnTo>
                  <a:lnTo>
                    <a:pt x="33" y="345"/>
                  </a:lnTo>
                  <a:lnTo>
                    <a:pt x="36" y="303"/>
                  </a:lnTo>
                  <a:lnTo>
                    <a:pt x="45" y="234"/>
                  </a:lnTo>
                  <a:lnTo>
                    <a:pt x="63" y="183"/>
                  </a:lnTo>
                  <a:lnTo>
                    <a:pt x="78" y="147"/>
                  </a:lnTo>
                  <a:lnTo>
                    <a:pt x="105" y="120"/>
                  </a:lnTo>
                  <a:lnTo>
                    <a:pt x="135" y="105"/>
                  </a:lnTo>
                  <a:lnTo>
                    <a:pt x="159" y="99"/>
                  </a:lnTo>
                  <a:lnTo>
                    <a:pt x="219" y="120"/>
                  </a:lnTo>
                  <a:lnTo>
                    <a:pt x="264" y="147"/>
                  </a:lnTo>
                  <a:lnTo>
                    <a:pt x="297" y="177"/>
                  </a:lnTo>
                  <a:lnTo>
                    <a:pt x="330" y="216"/>
                  </a:lnTo>
                  <a:lnTo>
                    <a:pt x="351" y="159"/>
                  </a:lnTo>
                  <a:lnTo>
                    <a:pt x="393" y="123"/>
                  </a:lnTo>
                  <a:lnTo>
                    <a:pt x="444" y="114"/>
                  </a:lnTo>
                  <a:lnTo>
                    <a:pt x="498" y="114"/>
                  </a:lnTo>
                  <a:lnTo>
                    <a:pt x="561" y="234"/>
                  </a:lnTo>
                  <a:lnTo>
                    <a:pt x="624" y="330"/>
                  </a:lnTo>
                  <a:lnTo>
                    <a:pt x="657" y="360"/>
                  </a:lnTo>
                  <a:lnTo>
                    <a:pt x="678" y="381"/>
                  </a:lnTo>
                  <a:cubicBezTo>
                    <a:pt x="696" y="376"/>
                    <a:pt x="721" y="361"/>
                    <a:pt x="729" y="384"/>
                  </a:cubicBezTo>
                  <a:cubicBezTo>
                    <a:pt x="732" y="407"/>
                    <a:pt x="726" y="402"/>
                    <a:pt x="738" y="408"/>
                  </a:cubicBezTo>
                  <a:lnTo>
                    <a:pt x="825" y="408"/>
                  </a:lnTo>
                  <a:lnTo>
                    <a:pt x="834" y="450"/>
                  </a:lnTo>
                  <a:lnTo>
                    <a:pt x="852" y="471"/>
                  </a:lnTo>
                  <a:lnTo>
                    <a:pt x="882" y="510"/>
                  </a:lnTo>
                  <a:lnTo>
                    <a:pt x="1419" y="513"/>
                  </a:lnTo>
                  <a:lnTo>
                    <a:pt x="1440" y="459"/>
                  </a:lnTo>
                  <a:lnTo>
                    <a:pt x="1461" y="414"/>
                  </a:lnTo>
                  <a:lnTo>
                    <a:pt x="1464" y="390"/>
                  </a:lnTo>
                  <a:lnTo>
                    <a:pt x="1458" y="279"/>
                  </a:lnTo>
                  <a:lnTo>
                    <a:pt x="684" y="174"/>
                  </a:lnTo>
                  <a:lnTo>
                    <a:pt x="528" y="84"/>
                  </a:lnTo>
                  <a:lnTo>
                    <a:pt x="462" y="0"/>
                  </a:lnTo>
                  <a:lnTo>
                    <a:pt x="84" y="30"/>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94" name="Freeform 142"/>
            <p:cNvSpPr>
              <a:spLocks noChangeAspect="1"/>
            </p:cNvSpPr>
            <p:nvPr/>
          </p:nvSpPr>
          <p:spPr bwMode="auto">
            <a:xfrm>
              <a:off x="3707" y="3989"/>
              <a:ext cx="30" cy="45"/>
            </a:xfrm>
            <a:custGeom>
              <a:avLst/>
              <a:gdLst>
                <a:gd name="T0" fmla="*/ 159 w 225"/>
                <a:gd name="T1" fmla="*/ 111 h 306"/>
                <a:gd name="T2" fmla="*/ 66 w 225"/>
                <a:gd name="T3" fmla="*/ 294 h 306"/>
                <a:gd name="T4" fmla="*/ 36 w 225"/>
                <a:gd name="T5" fmla="*/ 288 h 306"/>
                <a:gd name="T6" fmla="*/ 0 w 225"/>
                <a:gd name="T7" fmla="*/ 282 h 306"/>
                <a:gd name="T8" fmla="*/ 12 w 225"/>
                <a:gd name="T9" fmla="*/ 210 h 306"/>
                <a:gd name="T10" fmla="*/ 180 w 225"/>
                <a:gd name="T11" fmla="*/ 0 h 306"/>
                <a:gd name="T12" fmla="*/ 225 w 225"/>
                <a:gd name="T13" fmla="*/ 0 h 306"/>
                <a:gd name="T14" fmla="*/ 159 w 225"/>
                <a:gd name="T15" fmla="*/ 111 h 306"/>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306"/>
                <a:gd name="T26" fmla="*/ 225 w 225"/>
                <a:gd name="T27" fmla="*/ 306 h 3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306">
                  <a:moveTo>
                    <a:pt x="159" y="111"/>
                  </a:moveTo>
                  <a:lnTo>
                    <a:pt x="66" y="294"/>
                  </a:lnTo>
                  <a:cubicBezTo>
                    <a:pt x="42" y="306"/>
                    <a:pt x="51" y="297"/>
                    <a:pt x="36" y="288"/>
                  </a:cubicBezTo>
                  <a:cubicBezTo>
                    <a:pt x="23" y="280"/>
                    <a:pt x="14" y="282"/>
                    <a:pt x="0" y="282"/>
                  </a:cubicBezTo>
                  <a:lnTo>
                    <a:pt x="12" y="210"/>
                  </a:lnTo>
                  <a:lnTo>
                    <a:pt x="180" y="0"/>
                  </a:lnTo>
                  <a:lnTo>
                    <a:pt x="225" y="0"/>
                  </a:lnTo>
                  <a:lnTo>
                    <a:pt x="159" y="111"/>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195" name="Freeform 143"/>
            <p:cNvSpPr>
              <a:spLocks noChangeAspect="1"/>
            </p:cNvSpPr>
            <p:nvPr/>
          </p:nvSpPr>
          <p:spPr bwMode="auto">
            <a:xfrm>
              <a:off x="3656" y="4012"/>
              <a:ext cx="17" cy="22"/>
            </a:xfrm>
            <a:custGeom>
              <a:avLst/>
              <a:gdLst>
                <a:gd name="T0" fmla="*/ 108 w 129"/>
                <a:gd name="T1" fmla="*/ 0 h 153"/>
                <a:gd name="T2" fmla="*/ 129 w 129"/>
                <a:gd name="T3" fmla="*/ 21 h 153"/>
                <a:gd name="T4" fmla="*/ 123 w 129"/>
                <a:gd name="T5" fmla="*/ 153 h 153"/>
                <a:gd name="T6" fmla="*/ 30 w 129"/>
                <a:gd name="T7" fmla="*/ 153 h 153"/>
                <a:gd name="T8" fmla="*/ 0 w 129"/>
                <a:gd name="T9" fmla="*/ 102 h 153"/>
                <a:gd name="T10" fmla="*/ 108 w 129"/>
                <a:gd name="T11" fmla="*/ 0 h 153"/>
                <a:gd name="T12" fmla="*/ 0 60000 65536"/>
                <a:gd name="T13" fmla="*/ 0 60000 65536"/>
                <a:gd name="T14" fmla="*/ 0 60000 65536"/>
                <a:gd name="T15" fmla="*/ 0 60000 65536"/>
                <a:gd name="T16" fmla="*/ 0 60000 65536"/>
                <a:gd name="T17" fmla="*/ 0 60000 65536"/>
                <a:gd name="T18" fmla="*/ 0 w 129"/>
                <a:gd name="T19" fmla="*/ 0 h 153"/>
                <a:gd name="T20" fmla="*/ 129 w 129"/>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129" h="153">
                  <a:moveTo>
                    <a:pt x="108" y="0"/>
                  </a:moveTo>
                  <a:lnTo>
                    <a:pt x="129" y="21"/>
                  </a:lnTo>
                  <a:lnTo>
                    <a:pt x="123" y="153"/>
                  </a:lnTo>
                  <a:lnTo>
                    <a:pt x="30" y="153"/>
                  </a:lnTo>
                  <a:lnTo>
                    <a:pt x="0" y="102"/>
                  </a:lnTo>
                  <a:lnTo>
                    <a:pt x="108" y="0"/>
                  </a:lnTo>
                  <a:close/>
                </a:path>
              </a:pathLst>
            </a:custGeom>
            <a:solidFill>
              <a:srgbClr val="46310E"/>
            </a:solidFill>
            <a:ln w="12700">
              <a:noFill/>
              <a:round/>
              <a:headEnd type="none" w="sm" len="sm"/>
              <a:tailEnd type="none" w="sm" len="sm"/>
            </a:ln>
          </p:spPr>
          <p:txBody>
            <a:bodyPr wrap="none" anchor="ctr"/>
            <a:lstStyle/>
            <a:p>
              <a:endParaRPr lang="en-US"/>
            </a:p>
          </p:txBody>
        </p:sp>
        <p:sp>
          <p:nvSpPr>
            <p:cNvPr id="196" name="Freeform 144"/>
            <p:cNvSpPr>
              <a:spLocks noChangeAspect="1"/>
            </p:cNvSpPr>
            <p:nvPr/>
          </p:nvSpPr>
          <p:spPr bwMode="auto">
            <a:xfrm>
              <a:off x="3671" y="4015"/>
              <a:ext cx="24" cy="19"/>
            </a:xfrm>
            <a:custGeom>
              <a:avLst/>
              <a:gdLst>
                <a:gd name="T0" fmla="*/ 0 w 177"/>
                <a:gd name="T1" fmla="*/ 126 h 132"/>
                <a:gd name="T2" fmla="*/ 15 w 177"/>
                <a:gd name="T3" fmla="*/ 0 h 132"/>
                <a:gd name="T4" fmla="*/ 177 w 177"/>
                <a:gd name="T5" fmla="*/ 3 h 132"/>
                <a:gd name="T6" fmla="*/ 126 w 177"/>
                <a:gd name="T7" fmla="*/ 132 h 132"/>
                <a:gd name="T8" fmla="*/ 0 w 177"/>
                <a:gd name="T9" fmla="*/ 126 h 132"/>
                <a:gd name="T10" fmla="*/ 0 60000 65536"/>
                <a:gd name="T11" fmla="*/ 0 60000 65536"/>
                <a:gd name="T12" fmla="*/ 0 60000 65536"/>
                <a:gd name="T13" fmla="*/ 0 60000 65536"/>
                <a:gd name="T14" fmla="*/ 0 60000 65536"/>
                <a:gd name="T15" fmla="*/ 0 w 177"/>
                <a:gd name="T16" fmla="*/ 0 h 132"/>
                <a:gd name="T17" fmla="*/ 177 w 177"/>
                <a:gd name="T18" fmla="*/ 132 h 132"/>
              </a:gdLst>
              <a:ahLst/>
              <a:cxnLst>
                <a:cxn ang="T10">
                  <a:pos x="T0" y="T1"/>
                </a:cxn>
                <a:cxn ang="T11">
                  <a:pos x="T2" y="T3"/>
                </a:cxn>
                <a:cxn ang="T12">
                  <a:pos x="T4" y="T5"/>
                </a:cxn>
                <a:cxn ang="T13">
                  <a:pos x="T6" y="T7"/>
                </a:cxn>
                <a:cxn ang="T14">
                  <a:pos x="T8" y="T9"/>
                </a:cxn>
              </a:cxnLst>
              <a:rect l="T15" t="T16" r="T17" b="T18"/>
              <a:pathLst>
                <a:path w="177" h="132">
                  <a:moveTo>
                    <a:pt x="0" y="126"/>
                  </a:moveTo>
                  <a:lnTo>
                    <a:pt x="15" y="0"/>
                  </a:lnTo>
                  <a:lnTo>
                    <a:pt x="177" y="3"/>
                  </a:lnTo>
                  <a:lnTo>
                    <a:pt x="126" y="132"/>
                  </a:lnTo>
                  <a:lnTo>
                    <a:pt x="0" y="126"/>
                  </a:lnTo>
                  <a:close/>
                </a:path>
              </a:pathLst>
            </a:custGeom>
            <a:gradFill rotWithShape="0">
              <a:gsLst>
                <a:gs pos="0">
                  <a:srgbClr val="543B12"/>
                </a:gs>
                <a:gs pos="100000">
                  <a:srgbClr val="32230A"/>
                </a:gs>
              </a:gsLst>
              <a:lin ang="0" scaled="1"/>
            </a:gradFill>
            <a:ln w="12700">
              <a:noFill/>
              <a:round/>
              <a:headEnd type="none" w="sm" len="sm"/>
              <a:tailEnd type="none" w="sm" len="sm"/>
            </a:ln>
          </p:spPr>
          <p:txBody>
            <a:bodyPr wrap="none" anchor="ctr"/>
            <a:lstStyle/>
            <a:p>
              <a:endParaRPr lang="en-US"/>
            </a:p>
          </p:txBody>
        </p:sp>
        <p:sp>
          <p:nvSpPr>
            <p:cNvPr id="197" name="Freeform 145"/>
            <p:cNvSpPr>
              <a:spLocks noChangeAspect="1"/>
            </p:cNvSpPr>
            <p:nvPr/>
          </p:nvSpPr>
          <p:spPr bwMode="auto">
            <a:xfrm>
              <a:off x="3620" y="3750"/>
              <a:ext cx="211" cy="237"/>
            </a:xfrm>
            <a:custGeom>
              <a:avLst/>
              <a:gdLst>
                <a:gd name="T0" fmla="*/ 944 w 1548"/>
                <a:gd name="T1" fmla="*/ 0 h 1616"/>
                <a:gd name="T2" fmla="*/ 1548 w 1548"/>
                <a:gd name="T3" fmla="*/ 100 h 1616"/>
                <a:gd name="T4" fmla="*/ 1088 w 1548"/>
                <a:gd name="T5" fmla="*/ 784 h 1616"/>
                <a:gd name="T6" fmla="*/ 32 w 1548"/>
                <a:gd name="T7" fmla="*/ 1616 h 1616"/>
                <a:gd name="T8" fmla="*/ 0 w 1548"/>
                <a:gd name="T9" fmla="*/ 1536 h 1616"/>
                <a:gd name="T10" fmla="*/ 944 w 1548"/>
                <a:gd name="T11" fmla="*/ 0 h 1616"/>
                <a:gd name="T12" fmla="*/ 0 60000 65536"/>
                <a:gd name="T13" fmla="*/ 0 60000 65536"/>
                <a:gd name="T14" fmla="*/ 0 60000 65536"/>
                <a:gd name="T15" fmla="*/ 0 60000 65536"/>
                <a:gd name="T16" fmla="*/ 0 60000 65536"/>
                <a:gd name="T17" fmla="*/ 0 60000 65536"/>
                <a:gd name="T18" fmla="*/ 0 w 1548"/>
                <a:gd name="T19" fmla="*/ 0 h 1616"/>
                <a:gd name="T20" fmla="*/ 1548 w 1548"/>
                <a:gd name="T21" fmla="*/ 1616 h 1616"/>
              </a:gdLst>
              <a:ahLst/>
              <a:cxnLst>
                <a:cxn ang="T12">
                  <a:pos x="T0" y="T1"/>
                </a:cxn>
                <a:cxn ang="T13">
                  <a:pos x="T2" y="T3"/>
                </a:cxn>
                <a:cxn ang="T14">
                  <a:pos x="T4" y="T5"/>
                </a:cxn>
                <a:cxn ang="T15">
                  <a:pos x="T6" y="T7"/>
                </a:cxn>
                <a:cxn ang="T16">
                  <a:pos x="T8" y="T9"/>
                </a:cxn>
                <a:cxn ang="T17">
                  <a:pos x="T10" y="T11"/>
                </a:cxn>
              </a:cxnLst>
              <a:rect l="T18" t="T19" r="T20" b="T21"/>
              <a:pathLst>
                <a:path w="1548" h="1616">
                  <a:moveTo>
                    <a:pt x="944" y="0"/>
                  </a:moveTo>
                  <a:lnTo>
                    <a:pt x="1548" y="100"/>
                  </a:lnTo>
                  <a:lnTo>
                    <a:pt x="1088" y="784"/>
                  </a:lnTo>
                  <a:lnTo>
                    <a:pt x="32" y="1616"/>
                  </a:lnTo>
                  <a:lnTo>
                    <a:pt x="0" y="1536"/>
                  </a:lnTo>
                  <a:lnTo>
                    <a:pt x="944" y="0"/>
                  </a:lnTo>
                  <a:close/>
                </a:path>
              </a:pathLst>
            </a:custGeom>
            <a:solidFill>
              <a:srgbClr val="735017"/>
            </a:solidFill>
            <a:ln w="6350">
              <a:noFill/>
              <a:round/>
              <a:headEnd type="none" w="sm" len="sm"/>
              <a:tailEnd type="none" w="sm" len="sm"/>
            </a:ln>
          </p:spPr>
          <p:txBody>
            <a:bodyPr wrap="none" anchor="ctr"/>
            <a:lstStyle/>
            <a:p>
              <a:endParaRPr lang="en-US"/>
            </a:p>
          </p:txBody>
        </p:sp>
        <p:sp>
          <p:nvSpPr>
            <p:cNvPr id="198" name="Freeform 146"/>
            <p:cNvSpPr>
              <a:spLocks noChangeAspect="1"/>
            </p:cNvSpPr>
            <p:nvPr/>
          </p:nvSpPr>
          <p:spPr bwMode="auto">
            <a:xfrm>
              <a:off x="3772" y="3729"/>
              <a:ext cx="47" cy="67"/>
            </a:xfrm>
            <a:custGeom>
              <a:avLst/>
              <a:gdLst>
                <a:gd name="T0" fmla="*/ 20 w 344"/>
                <a:gd name="T1" fmla="*/ 88 h 456"/>
                <a:gd name="T2" fmla="*/ 68 w 344"/>
                <a:gd name="T3" fmla="*/ 0 h 456"/>
                <a:gd name="T4" fmla="*/ 344 w 344"/>
                <a:gd name="T5" fmla="*/ 456 h 456"/>
                <a:gd name="T6" fmla="*/ 208 w 344"/>
                <a:gd name="T7" fmla="*/ 456 h 456"/>
                <a:gd name="T8" fmla="*/ 0 w 344"/>
                <a:gd name="T9" fmla="*/ 112 h 456"/>
                <a:gd name="T10" fmla="*/ 20 w 344"/>
                <a:gd name="T11" fmla="*/ 88 h 456"/>
                <a:gd name="T12" fmla="*/ 0 60000 65536"/>
                <a:gd name="T13" fmla="*/ 0 60000 65536"/>
                <a:gd name="T14" fmla="*/ 0 60000 65536"/>
                <a:gd name="T15" fmla="*/ 0 60000 65536"/>
                <a:gd name="T16" fmla="*/ 0 60000 65536"/>
                <a:gd name="T17" fmla="*/ 0 60000 65536"/>
                <a:gd name="T18" fmla="*/ 0 w 344"/>
                <a:gd name="T19" fmla="*/ 0 h 456"/>
                <a:gd name="T20" fmla="*/ 344 w 344"/>
                <a:gd name="T21" fmla="*/ 456 h 456"/>
              </a:gdLst>
              <a:ahLst/>
              <a:cxnLst>
                <a:cxn ang="T12">
                  <a:pos x="T0" y="T1"/>
                </a:cxn>
                <a:cxn ang="T13">
                  <a:pos x="T2" y="T3"/>
                </a:cxn>
                <a:cxn ang="T14">
                  <a:pos x="T4" y="T5"/>
                </a:cxn>
                <a:cxn ang="T15">
                  <a:pos x="T6" y="T7"/>
                </a:cxn>
                <a:cxn ang="T16">
                  <a:pos x="T8" y="T9"/>
                </a:cxn>
                <a:cxn ang="T17">
                  <a:pos x="T10" y="T11"/>
                </a:cxn>
              </a:cxnLst>
              <a:rect l="T18" t="T19" r="T20" b="T21"/>
              <a:pathLst>
                <a:path w="344" h="456">
                  <a:moveTo>
                    <a:pt x="20" y="88"/>
                  </a:moveTo>
                  <a:lnTo>
                    <a:pt x="68" y="0"/>
                  </a:lnTo>
                  <a:lnTo>
                    <a:pt x="344" y="456"/>
                  </a:lnTo>
                  <a:lnTo>
                    <a:pt x="208" y="456"/>
                  </a:lnTo>
                  <a:lnTo>
                    <a:pt x="0" y="112"/>
                  </a:lnTo>
                  <a:lnTo>
                    <a:pt x="20" y="88"/>
                  </a:lnTo>
                  <a:close/>
                </a:path>
              </a:pathLst>
            </a:custGeom>
            <a:solidFill>
              <a:srgbClr val="F0DAB6"/>
            </a:solidFill>
            <a:ln w="6350">
              <a:noFill/>
              <a:round/>
              <a:headEnd type="none" w="sm" len="sm"/>
              <a:tailEnd type="none" w="sm" len="sm"/>
            </a:ln>
          </p:spPr>
          <p:txBody>
            <a:bodyPr wrap="none" anchor="ctr"/>
            <a:lstStyle/>
            <a:p>
              <a:endParaRPr lang="en-US"/>
            </a:p>
          </p:txBody>
        </p:sp>
        <p:grpSp>
          <p:nvGrpSpPr>
            <p:cNvPr id="199" name="Group 147"/>
            <p:cNvGrpSpPr>
              <a:grpSpLocks noChangeAspect="1"/>
            </p:cNvGrpSpPr>
            <p:nvPr/>
          </p:nvGrpSpPr>
          <p:grpSpPr bwMode="auto">
            <a:xfrm>
              <a:off x="3663" y="3854"/>
              <a:ext cx="38" cy="47"/>
              <a:chOff x="2152" y="2010"/>
              <a:chExt cx="278" cy="328"/>
            </a:xfrm>
          </p:grpSpPr>
          <p:sp>
            <p:nvSpPr>
              <p:cNvPr id="543" name="Freeform 148"/>
              <p:cNvSpPr>
                <a:spLocks noChangeAspect="1"/>
              </p:cNvSpPr>
              <p:nvPr/>
            </p:nvSpPr>
            <p:spPr bwMode="auto">
              <a:xfrm>
                <a:off x="2190" y="2256"/>
                <a:ext cx="94" cy="82"/>
              </a:xfrm>
              <a:custGeom>
                <a:avLst/>
                <a:gdLst>
                  <a:gd name="T0" fmla="*/ 0 w 94"/>
                  <a:gd name="T1" fmla="*/ 78 h 82"/>
                  <a:gd name="T2" fmla="*/ 44 w 94"/>
                  <a:gd name="T3" fmla="*/ 82 h 82"/>
                  <a:gd name="T4" fmla="*/ 94 w 94"/>
                  <a:gd name="T5" fmla="*/ 2 h 82"/>
                  <a:gd name="T6" fmla="*/ 60 w 94"/>
                  <a:gd name="T7" fmla="*/ 0 h 82"/>
                  <a:gd name="T8" fmla="*/ 0 w 94"/>
                  <a:gd name="T9" fmla="*/ 78 h 82"/>
                  <a:gd name="T10" fmla="*/ 0 60000 65536"/>
                  <a:gd name="T11" fmla="*/ 0 60000 65536"/>
                  <a:gd name="T12" fmla="*/ 0 60000 65536"/>
                  <a:gd name="T13" fmla="*/ 0 60000 65536"/>
                  <a:gd name="T14" fmla="*/ 0 60000 65536"/>
                  <a:gd name="T15" fmla="*/ 0 w 94"/>
                  <a:gd name="T16" fmla="*/ 0 h 82"/>
                  <a:gd name="T17" fmla="*/ 94 w 94"/>
                  <a:gd name="T18" fmla="*/ 82 h 82"/>
                </a:gdLst>
                <a:ahLst/>
                <a:cxnLst>
                  <a:cxn ang="T10">
                    <a:pos x="T0" y="T1"/>
                  </a:cxn>
                  <a:cxn ang="T11">
                    <a:pos x="T2" y="T3"/>
                  </a:cxn>
                  <a:cxn ang="T12">
                    <a:pos x="T4" y="T5"/>
                  </a:cxn>
                  <a:cxn ang="T13">
                    <a:pos x="T6" y="T7"/>
                  </a:cxn>
                  <a:cxn ang="T14">
                    <a:pos x="T8" y="T9"/>
                  </a:cxn>
                </a:cxnLst>
                <a:rect l="T15" t="T16" r="T17" b="T18"/>
                <a:pathLst>
                  <a:path w="94" h="82">
                    <a:moveTo>
                      <a:pt x="0" y="78"/>
                    </a:moveTo>
                    <a:lnTo>
                      <a:pt x="44" y="82"/>
                    </a:lnTo>
                    <a:lnTo>
                      <a:pt x="94" y="2"/>
                    </a:lnTo>
                    <a:lnTo>
                      <a:pt x="60" y="0"/>
                    </a:lnTo>
                    <a:lnTo>
                      <a:pt x="0" y="78"/>
                    </a:lnTo>
                    <a:close/>
                  </a:path>
                </a:pathLst>
              </a:custGeom>
              <a:solidFill>
                <a:srgbClr val="A57321"/>
              </a:solidFill>
              <a:ln w="6350">
                <a:noFill/>
                <a:round/>
                <a:headEnd type="none" w="sm" len="sm"/>
                <a:tailEnd type="none" w="sm" len="sm"/>
              </a:ln>
            </p:spPr>
            <p:txBody>
              <a:bodyPr wrap="none" anchor="ctr"/>
              <a:lstStyle/>
              <a:p>
                <a:endParaRPr lang="en-US"/>
              </a:p>
            </p:txBody>
          </p:sp>
          <p:sp>
            <p:nvSpPr>
              <p:cNvPr id="544" name="Freeform 149"/>
              <p:cNvSpPr>
                <a:spLocks noChangeAspect="1"/>
              </p:cNvSpPr>
              <p:nvPr/>
            </p:nvSpPr>
            <p:spPr bwMode="auto">
              <a:xfrm>
                <a:off x="2152" y="2226"/>
                <a:ext cx="98" cy="108"/>
              </a:xfrm>
              <a:custGeom>
                <a:avLst/>
                <a:gdLst>
                  <a:gd name="T0" fmla="*/ 50 w 98"/>
                  <a:gd name="T1" fmla="*/ 10 h 108"/>
                  <a:gd name="T2" fmla="*/ 88 w 98"/>
                  <a:gd name="T3" fmla="*/ 34 h 108"/>
                  <a:gd name="T4" fmla="*/ 44 w 98"/>
                  <a:gd name="T5" fmla="*/ 94 h 108"/>
                  <a:gd name="T6" fmla="*/ 8 w 98"/>
                  <a:gd name="T7" fmla="*/ 72 h 108"/>
                  <a:gd name="T8" fmla="*/ 0 w 98"/>
                  <a:gd name="T9" fmla="*/ 82 h 108"/>
                  <a:gd name="T10" fmla="*/ 42 w 98"/>
                  <a:gd name="T11" fmla="*/ 108 h 108"/>
                  <a:gd name="T12" fmla="*/ 98 w 98"/>
                  <a:gd name="T13" fmla="*/ 28 h 108"/>
                  <a:gd name="T14" fmla="*/ 58 w 98"/>
                  <a:gd name="T15" fmla="*/ 0 h 108"/>
                  <a:gd name="T16" fmla="*/ 50 w 98"/>
                  <a:gd name="T17" fmla="*/ 1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08"/>
                  <a:gd name="T29" fmla="*/ 98 w 9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08">
                    <a:moveTo>
                      <a:pt x="50" y="10"/>
                    </a:moveTo>
                    <a:lnTo>
                      <a:pt x="88" y="34"/>
                    </a:lnTo>
                    <a:lnTo>
                      <a:pt x="44" y="94"/>
                    </a:lnTo>
                    <a:lnTo>
                      <a:pt x="8" y="72"/>
                    </a:lnTo>
                    <a:lnTo>
                      <a:pt x="0" y="82"/>
                    </a:lnTo>
                    <a:lnTo>
                      <a:pt x="42" y="108"/>
                    </a:lnTo>
                    <a:lnTo>
                      <a:pt x="98" y="28"/>
                    </a:lnTo>
                    <a:lnTo>
                      <a:pt x="58" y="0"/>
                    </a:lnTo>
                    <a:lnTo>
                      <a:pt x="50" y="10"/>
                    </a:lnTo>
                    <a:close/>
                  </a:path>
                </a:pathLst>
              </a:custGeom>
              <a:solidFill>
                <a:srgbClr val="DAA248"/>
              </a:solidFill>
              <a:ln w="6350">
                <a:noFill/>
                <a:round/>
                <a:headEnd type="none" w="sm" len="sm"/>
                <a:tailEnd type="none" w="sm" len="sm"/>
              </a:ln>
            </p:spPr>
            <p:txBody>
              <a:bodyPr wrap="none" anchor="ctr"/>
              <a:lstStyle/>
              <a:p>
                <a:endParaRPr lang="en-US"/>
              </a:p>
            </p:txBody>
          </p:sp>
          <p:sp>
            <p:nvSpPr>
              <p:cNvPr id="545" name="Freeform 150"/>
              <p:cNvSpPr>
                <a:spLocks noChangeAspect="1"/>
              </p:cNvSpPr>
              <p:nvPr/>
            </p:nvSpPr>
            <p:spPr bwMode="auto">
              <a:xfrm>
                <a:off x="2294" y="2010"/>
                <a:ext cx="96" cy="112"/>
              </a:xfrm>
              <a:custGeom>
                <a:avLst/>
                <a:gdLst>
                  <a:gd name="T0" fmla="*/ 0 w 96"/>
                  <a:gd name="T1" fmla="*/ 82 h 112"/>
                  <a:gd name="T2" fmla="*/ 38 w 96"/>
                  <a:gd name="T3" fmla="*/ 112 h 112"/>
                  <a:gd name="T4" fmla="*/ 96 w 96"/>
                  <a:gd name="T5" fmla="*/ 26 h 112"/>
                  <a:gd name="T6" fmla="*/ 50 w 96"/>
                  <a:gd name="T7" fmla="*/ 0 h 112"/>
                  <a:gd name="T8" fmla="*/ 44 w 96"/>
                  <a:gd name="T9" fmla="*/ 10 h 112"/>
                  <a:gd name="T10" fmla="*/ 82 w 96"/>
                  <a:gd name="T11" fmla="*/ 32 h 112"/>
                  <a:gd name="T12" fmla="*/ 36 w 96"/>
                  <a:gd name="T13" fmla="*/ 96 h 112"/>
                  <a:gd name="T14" fmla="*/ 6 w 96"/>
                  <a:gd name="T15" fmla="*/ 72 h 112"/>
                  <a:gd name="T16" fmla="*/ 0 w 96"/>
                  <a:gd name="T17" fmla="*/ 8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12"/>
                  <a:gd name="T29" fmla="*/ 96 w 96"/>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12">
                    <a:moveTo>
                      <a:pt x="0" y="82"/>
                    </a:moveTo>
                    <a:lnTo>
                      <a:pt x="38" y="112"/>
                    </a:lnTo>
                    <a:lnTo>
                      <a:pt x="96" y="26"/>
                    </a:lnTo>
                    <a:lnTo>
                      <a:pt x="50" y="0"/>
                    </a:lnTo>
                    <a:lnTo>
                      <a:pt x="44" y="10"/>
                    </a:lnTo>
                    <a:lnTo>
                      <a:pt x="82" y="32"/>
                    </a:lnTo>
                    <a:lnTo>
                      <a:pt x="36" y="96"/>
                    </a:lnTo>
                    <a:lnTo>
                      <a:pt x="6" y="72"/>
                    </a:lnTo>
                    <a:lnTo>
                      <a:pt x="0" y="82"/>
                    </a:lnTo>
                    <a:close/>
                  </a:path>
                </a:pathLst>
              </a:custGeom>
              <a:solidFill>
                <a:srgbClr val="DAA248"/>
              </a:solidFill>
              <a:ln w="6350">
                <a:noFill/>
                <a:round/>
                <a:headEnd type="none" w="sm" len="sm"/>
                <a:tailEnd type="none" w="sm" len="sm"/>
              </a:ln>
            </p:spPr>
            <p:txBody>
              <a:bodyPr wrap="none" anchor="ctr"/>
              <a:lstStyle/>
              <a:p>
                <a:endParaRPr lang="en-US"/>
              </a:p>
            </p:txBody>
          </p:sp>
          <p:sp>
            <p:nvSpPr>
              <p:cNvPr id="546" name="Freeform 151"/>
              <p:cNvSpPr>
                <a:spLocks noChangeAspect="1"/>
              </p:cNvSpPr>
              <p:nvPr/>
            </p:nvSpPr>
            <p:spPr bwMode="auto">
              <a:xfrm>
                <a:off x="2328" y="2038"/>
                <a:ext cx="98" cy="84"/>
              </a:xfrm>
              <a:custGeom>
                <a:avLst/>
                <a:gdLst>
                  <a:gd name="T0" fmla="*/ 0 w 98"/>
                  <a:gd name="T1" fmla="*/ 82 h 84"/>
                  <a:gd name="T2" fmla="*/ 42 w 98"/>
                  <a:gd name="T3" fmla="*/ 84 h 84"/>
                  <a:gd name="T4" fmla="*/ 98 w 98"/>
                  <a:gd name="T5" fmla="*/ 4 h 84"/>
                  <a:gd name="T6" fmla="*/ 60 w 98"/>
                  <a:gd name="T7" fmla="*/ 0 h 84"/>
                  <a:gd name="T8" fmla="*/ 0 w 98"/>
                  <a:gd name="T9" fmla="*/ 82 h 84"/>
                  <a:gd name="T10" fmla="*/ 0 60000 65536"/>
                  <a:gd name="T11" fmla="*/ 0 60000 65536"/>
                  <a:gd name="T12" fmla="*/ 0 60000 65536"/>
                  <a:gd name="T13" fmla="*/ 0 60000 65536"/>
                  <a:gd name="T14" fmla="*/ 0 60000 65536"/>
                  <a:gd name="T15" fmla="*/ 0 w 98"/>
                  <a:gd name="T16" fmla="*/ 0 h 84"/>
                  <a:gd name="T17" fmla="*/ 98 w 98"/>
                  <a:gd name="T18" fmla="*/ 84 h 84"/>
                </a:gdLst>
                <a:ahLst/>
                <a:cxnLst>
                  <a:cxn ang="T10">
                    <a:pos x="T0" y="T1"/>
                  </a:cxn>
                  <a:cxn ang="T11">
                    <a:pos x="T2" y="T3"/>
                  </a:cxn>
                  <a:cxn ang="T12">
                    <a:pos x="T4" y="T5"/>
                  </a:cxn>
                  <a:cxn ang="T13">
                    <a:pos x="T6" y="T7"/>
                  </a:cxn>
                  <a:cxn ang="T14">
                    <a:pos x="T8" y="T9"/>
                  </a:cxn>
                </a:cxnLst>
                <a:rect l="T15" t="T16" r="T17" b="T18"/>
                <a:pathLst>
                  <a:path w="98" h="84">
                    <a:moveTo>
                      <a:pt x="0" y="82"/>
                    </a:moveTo>
                    <a:lnTo>
                      <a:pt x="42" y="84"/>
                    </a:lnTo>
                    <a:lnTo>
                      <a:pt x="98" y="4"/>
                    </a:lnTo>
                    <a:lnTo>
                      <a:pt x="60" y="0"/>
                    </a:lnTo>
                    <a:lnTo>
                      <a:pt x="0" y="82"/>
                    </a:lnTo>
                    <a:close/>
                  </a:path>
                </a:pathLst>
              </a:custGeom>
              <a:solidFill>
                <a:srgbClr val="A57321"/>
              </a:solidFill>
              <a:ln w="6350">
                <a:noFill/>
                <a:round/>
                <a:headEnd type="none" w="sm" len="sm"/>
                <a:tailEnd type="none" w="sm" len="sm"/>
              </a:ln>
            </p:spPr>
            <p:txBody>
              <a:bodyPr wrap="none" anchor="ctr"/>
              <a:lstStyle/>
              <a:p>
                <a:endParaRPr lang="en-US"/>
              </a:p>
            </p:txBody>
          </p:sp>
          <p:sp>
            <p:nvSpPr>
              <p:cNvPr id="547" name="Freeform 152"/>
              <p:cNvSpPr>
                <a:spLocks noChangeAspect="1"/>
              </p:cNvSpPr>
              <p:nvPr/>
            </p:nvSpPr>
            <p:spPr bwMode="auto">
              <a:xfrm>
                <a:off x="2208" y="2226"/>
                <a:ext cx="84" cy="30"/>
              </a:xfrm>
              <a:custGeom>
                <a:avLst/>
                <a:gdLst>
                  <a:gd name="T0" fmla="*/ 0 w 84"/>
                  <a:gd name="T1" fmla="*/ 0 h 30"/>
                  <a:gd name="T2" fmla="*/ 60 w 84"/>
                  <a:gd name="T3" fmla="*/ 4 h 30"/>
                  <a:gd name="T4" fmla="*/ 84 w 84"/>
                  <a:gd name="T5" fmla="*/ 20 h 30"/>
                  <a:gd name="T6" fmla="*/ 74 w 84"/>
                  <a:gd name="T7" fmla="*/ 30 h 30"/>
                  <a:gd name="T8" fmla="*/ 44 w 84"/>
                  <a:gd name="T9" fmla="*/ 30 h 30"/>
                  <a:gd name="T10" fmla="*/ 0 w 84"/>
                  <a:gd name="T11" fmla="*/ 0 h 30"/>
                  <a:gd name="T12" fmla="*/ 0 60000 65536"/>
                  <a:gd name="T13" fmla="*/ 0 60000 65536"/>
                  <a:gd name="T14" fmla="*/ 0 60000 65536"/>
                  <a:gd name="T15" fmla="*/ 0 60000 65536"/>
                  <a:gd name="T16" fmla="*/ 0 60000 65536"/>
                  <a:gd name="T17" fmla="*/ 0 60000 65536"/>
                  <a:gd name="T18" fmla="*/ 0 w 84"/>
                  <a:gd name="T19" fmla="*/ 0 h 30"/>
                  <a:gd name="T20" fmla="*/ 84 w 8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84" h="30">
                    <a:moveTo>
                      <a:pt x="0" y="0"/>
                    </a:moveTo>
                    <a:lnTo>
                      <a:pt x="60" y="4"/>
                    </a:lnTo>
                    <a:lnTo>
                      <a:pt x="84" y="20"/>
                    </a:lnTo>
                    <a:lnTo>
                      <a:pt x="74" y="30"/>
                    </a:lnTo>
                    <a:lnTo>
                      <a:pt x="44" y="30"/>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548" name="Freeform 153"/>
              <p:cNvSpPr>
                <a:spLocks noChangeAspect="1"/>
              </p:cNvSpPr>
              <p:nvPr/>
            </p:nvSpPr>
            <p:spPr bwMode="auto">
              <a:xfrm>
                <a:off x="2346" y="2010"/>
                <a:ext cx="84" cy="34"/>
              </a:xfrm>
              <a:custGeom>
                <a:avLst/>
                <a:gdLst>
                  <a:gd name="T0" fmla="*/ 0 w 84"/>
                  <a:gd name="T1" fmla="*/ 0 h 34"/>
                  <a:gd name="T2" fmla="*/ 66 w 84"/>
                  <a:gd name="T3" fmla="*/ 8 h 34"/>
                  <a:gd name="T4" fmla="*/ 84 w 84"/>
                  <a:gd name="T5" fmla="*/ 22 h 34"/>
                  <a:gd name="T6" fmla="*/ 76 w 84"/>
                  <a:gd name="T7" fmla="*/ 34 h 34"/>
                  <a:gd name="T8" fmla="*/ 38 w 84"/>
                  <a:gd name="T9" fmla="*/ 28 h 34"/>
                  <a:gd name="T10" fmla="*/ 0 w 84"/>
                  <a:gd name="T11" fmla="*/ 0 h 34"/>
                  <a:gd name="T12" fmla="*/ 0 60000 65536"/>
                  <a:gd name="T13" fmla="*/ 0 60000 65536"/>
                  <a:gd name="T14" fmla="*/ 0 60000 65536"/>
                  <a:gd name="T15" fmla="*/ 0 60000 65536"/>
                  <a:gd name="T16" fmla="*/ 0 60000 65536"/>
                  <a:gd name="T17" fmla="*/ 0 60000 65536"/>
                  <a:gd name="T18" fmla="*/ 0 w 84"/>
                  <a:gd name="T19" fmla="*/ 0 h 34"/>
                  <a:gd name="T20" fmla="*/ 84 w 8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4" h="34">
                    <a:moveTo>
                      <a:pt x="0" y="0"/>
                    </a:moveTo>
                    <a:lnTo>
                      <a:pt x="66" y="8"/>
                    </a:lnTo>
                    <a:lnTo>
                      <a:pt x="84" y="22"/>
                    </a:lnTo>
                    <a:lnTo>
                      <a:pt x="76" y="34"/>
                    </a:lnTo>
                    <a:lnTo>
                      <a:pt x="38" y="28"/>
                    </a:lnTo>
                    <a:lnTo>
                      <a:pt x="0" y="0"/>
                    </a:lnTo>
                    <a:close/>
                  </a:path>
                </a:pathLst>
              </a:custGeom>
              <a:solidFill>
                <a:srgbClr val="855D1B"/>
              </a:solidFill>
              <a:ln w="6350">
                <a:noFill/>
                <a:round/>
                <a:headEnd type="none" w="sm" len="sm"/>
                <a:tailEnd type="none" w="sm" len="sm"/>
              </a:ln>
            </p:spPr>
            <p:txBody>
              <a:bodyPr wrap="none" anchor="ctr"/>
              <a:lstStyle/>
              <a:p>
                <a:endParaRPr lang="en-US"/>
              </a:p>
            </p:txBody>
          </p:sp>
        </p:grpSp>
        <p:sp>
          <p:nvSpPr>
            <p:cNvPr id="200" name="Freeform 154"/>
            <p:cNvSpPr>
              <a:spLocks noChangeAspect="1"/>
            </p:cNvSpPr>
            <p:nvPr/>
          </p:nvSpPr>
          <p:spPr bwMode="auto">
            <a:xfrm>
              <a:off x="3635" y="3787"/>
              <a:ext cx="217" cy="226"/>
            </a:xfrm>
            <a:custGeom>
              <a:avLst/>
              <a:gdLst>
                <a:gd name="T0" fmla="*/ 988 w 1592"/>
                <a:gd name="T1" fmla="*/ 0 h 1536"/>
                <a:gd name="T2" fmla="*/ 1592 w 1592"/>
                <a:gd name="T3" fmla="*/ 100 h 1536"/>
                <a:gd name="T4" fmla="*/ 584 w 1592"/>
                <a:gd name="T5" fmla="*/ 1536 h 1536"/>
                <a:gd name="T6" fmla="*/ 0 w 1592"/>
                <a:gd name="T7" fmla="*/ 1536 h 1536"/>
                <a:gd name="T8" fmla="*/ 988 w 1592"/>
                <a:gd name="T9" fmla="*/ 0 h 1536"/>
                <a:gd name="T10" fmla="*/ 0 60000 65536"/>
                <a:gd name="T11" fmla="*/ 0 60000 65536"/>
                <a:gd name="T12" fmla="*/ 0 60000 65536"/>
                <a:gd name="T13" fmla="*/ 0 60000 65536"/>
                <a:gd name="T14" fmla="*/ 0 60000 65536"/>
                <a:gd name="T15" fmla="*/ 0 w 1592"/>
                <a:gd name="T16" fmla="*/ 0 h 1536"/>
                <a:gd name="T17" fmla="*/ 1592 w 1592"/>
                <a:gd name="T18" fmla="*/ 1536 h 1536"/>
              </a:gdLst>
              <a:ahLst/>
              <a:cxnLst>
                <a:cxn ang="T10">
                  <a:pos x="T0" y="T1"/>
                </a:cxn>
                <a:cxn ang="T11">
                  <a:pos x="T2" y="T3"/>
                </a:cxn>
                <a:cxn ang="T12">
                  <a:pos x="T4" y="T5"/>
                </a:cxn>
                <a:cxn ang="T13">
                  <a:pos x="T6" y="T7"/>
                </a:cxn>
                <a:cxn ang="T14">
                  <a:pos x="T8" y="T9"/>
                </a:cxn>
              </a:cxnLst>
              <a:rect l="T15" t="T16" r="T17" b="T18"/>
              <a:pathLst>
                <a:path w="1592" h="1536">
                  <a:moveTo>
                    <a:pt x="988" y="0"/>
                  </a:moveTo>
                  <a:lnTo>
                    <a:pt x="1592" y="100"/>
                  </a:lnTo>
                  <a:lnTo>
                    <a:pt x="584" y="1536"/>
                  </a:lnTo>
                  <a:lnTo>
                    <a:pt x="0" y="1536"/>
                  </a:lnTo>
                  <a:lnTo>
                    <a:pt x="988" y="0"/>
                  </a:lnTo>
                  <a:close/>
                </a:path>
              </a:pathLst>
            </a:custGeom>
            <a:gradFill rotWithShape="0">
              <a:gsLst>
                <a:gs pos="0">
                  <a:srgbClr val="93661D"/>
                </a:gs>
                <a:gs pos="100000">
                  <a:srgbClr val="32230A"/>
                </a:gs>
              </a:gsLst>
              <a:lin ang="5400000" scaled="1"/>
            </a:gradFill>
            <a:ln w="6350">
              <a:noFill/>
              <a:round/>
              <a:headEnd type="none" w="sm" len="sm"/>
              <a:tailEnd type="none" w="sm" len="sm"/>
            </a:ln>
          </p:spPr>
          <p:txBody>
            <a:bodyPr wrap="none" anchor="ctr"/>
            <a:lstStyle/>
            <a:p>
              <a:endParaRPr lang="en-US"/>
            </a:p>
          </p:txBody>
        </p:sp>
        <p:sp>
          <p:nvSpPr>
            <p:cNvPr id="201" name="Freeform 155"/>
            <p:cNvSpPr>
              <a:spLocks noChangeAspect="1"/>
            </p:cNvSpPr>
            <p:nvPr/>
          </p:nvSpPr>
          <p:spPr bwMode="auto">
            <a:xfrm>
              <a:off x="3771" y="3951"/>
              <a:ext cx="22" cy="64"/>
            </a:xfrm>
            <a:custGeom>
              <a:avLst/>
              <a:gdLst>
                <a:gd name="T0" fmla="*/ 165 w 165"/>
                <a:gd name="T1" fmla="*/ 9 h 438"/>
                <a:gd name="T2" fmla="*/ 69 w 165"/>
                <a:gd name="T3" fmla="*/ 438 h 438"/>
                <a:gd name="T4" fmla="*/ 27 w 165"/>
                <a:gd name="T5" fmla="*/ 438 h 438"/>
                <a:gd name="T6" fmla="*/ 0 w 165"/>
                <a:gd name="T7" fmla="*/ 426 h 438"/>
                <a:gd name="T8" fmla="*/ 99 w 165"/>
                <a:gd name="T9" fmla="*/ 0 h 438"/>
                <a:gd name="T10" fmla="*/ 135 w 165"/>
                <a:gd name="T11" fmla="*/ 6 h 438"/>
                <a:gd name="T12" fmla="*/ 165 w 165"/>
                <a:gd name="T13" fmla="*/ 9 h 438"/>
                <a:gd name="T14" fmla="*/ 0 60000 65536"/>
                <a:gd name="T15" fmla="*/ 0 60000 65536"/>
                <a:gd name="T16" fmla="*/ 0 60000 65536"/>
                <a:gd name="T17" fmla="*/ 0 60000 65536"/>
                <a:gd name="T18" fmla="*/ 0 60000 65536"/>
                <a:gd name="T19" fmla="*/ 0 60000 65536"/>
                <a:gd name="T20" fmla="*/ 0 60000 65536"/>
                <a:gd name="T21" fmla="*/ 0 w 165"/>
                <a:gd name="T22" fmla="*/ 0 h 438"/>
                <a:gd name="T23" fmla="*/ 165 w 165"/>
                <a:gd name="T24" fmla="*/ 438 h 4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438">
                  <a:moveTo>
                    <a:pt x="165" y="9"/>
                  </a:moveTo>
                  <a:lnTo>
                    <a:pt x="69" y="438"/>
                  </a:lnTo>
                  <a:lnTo>
                    <a:pt x="27" y="438"/>
                  </a:lnTo>
                  <a:lnTo>
                    <a:pt x="0" y="426"/>
                  </a:lnTo>
                  <a:lnTo>
                    <a:pt x="99" y="0"/>
                  </a:lnTo>
                  <a:lnTo>
                    <a:pt x="135" y="6"/>
                  </a:lnTo>
                  <a:lnTo>
                    <a:pt x="165" y="9"/>
                  </a:lnTo>
                  <a:close/>
                </a:path>
              </a:pathLst>
            </a:custGeom>
            <a:solidFill>
              <a:srgbClr val="6F4D17"/>
            </a:solidFill>
            <a:ln w="12700">
              <a:noFill/>
              <a:round/>
              <a:headEnd type="none" w="sm" len="sm"/>
              <a:tailEnd type="none" w="sm" len="sm"/>
            </a:ln>
          </p:spPr>
          <p:txBody>
            <a:bodyPr wrap="none" anchor="ctr"/>
            <a:lstStyle/>
            <a:p>
              <a:endParaRPr lang="en-US"/>
            </a:p>
          </p:txBody>
        </p:sp>
        <p:sp>
          <p:nvSpPr>
            <p:cNvPr id="202" name="Line 156"/>
            <p:cNvSpPr>
              <a:spLocks noChangeAspect="1" noChangeShapeType="1"/>
            </p:cNvSpPr>
            <p:nvPr/>
          </p:nvSpPr>
          <p:spPr bwMode="auto">
            <a:xfrm flipV="1">
              <a:off x="3774" y="3962"/>
              <a:ext cx="11" cy="52"/>
            </a:xfrm>
            <a:prstGeom prst="line">
              <a:avLst/>
            </a:prstGeom>
            <a:noFill/>
            <a:ln w="12700">
              <a:solidFill>
                <a:srgbClr val="543B12"/>
              </a:solidFill>
              <a:round/>
              <a:headEnd type="none" w="sm" len="sm"/>
              <a:tailEnd type="none" w="sm" len="sm"/>
            </a:ln>
          </p:spPr>
          <p:txBody>
            <a:bodyPr wrap="none" anchor="ctr"/>
            <a:lstStyle/>
            <a:p>
              <a:endParaRPr lang="en-US"/>
            </a:p>
          </p:txBody>
        </p:sp>
        <p:sp>
          <p:nvSpPr>
            <p:cNvPr id="203" name="Freeform 157"/>
            <p:cNvSpPr>
              <a:spLocks noChangeAspect="1"/>
            </p:cNvSpPr>
            <p:nvPr/>
          </p:nvSpPr>
          <p:spPr bwMode="auto">
            <a:xfrm>
              <a:off x="3780" y="3891"/>
              <a:ext cx="26" cy="74"/>
            </a:xfrm>
            <a:custGeom>
              <a:avLst/>
              <a:gdLst>
                <a:gd name="T0" fmla="*/ 184 w 184"/>
                <a:gd name="T1" fmla="*/ 0 h 468"/>
                <a:gd name="T2" fmla="*/ 169 w 184"/>
                <a:gd name="T3" fmla="*/ 30 h 468"/>
                <a:gd name="T4" fmla="*/ 166 w 184"/>
                <a:gd name="T5" fmla="*/ 78 h 468"/>
                <a:gd name="T6" fmla="*/ 154 w 184"/>
                <a:gd name="T7" fmla="*/ 141 h 468"/>
                <a:gd name="T8" fmla="*/ 145 w 184"/>
                <a:gd name="T9" fmla="*/ 192 h 468"/>
                <a:gd name="T10" fmla="*/ 136 w 184"/>
                <a:gd name="T11" fmla="*/ 219 h 468"/>
                <a:gd name="T12" fmla="*/ 124 w 184"/>
                <a:gd name="T13" fmla="*/ 273 h 468"/>
                <a:gd name="T14" fmla="*/ 109 w 184"/>
                <a:gd name="T15" fmla="*/ 330 h 468"/>
                <a:gd name="T16" fmla="*/ 106 w 184"/>
                <a:gd name="T17" fmla="*/ 366 h 468"/>
                <a:gd name="T18" fmla="*/ 97 w 184"/>
                <a:gd name="T19" fmla="*/ 375 h 468"/>
                <a:gd name="T20" fmla="*/ 91 w 184"/>
                <a:gd name="T21" fmla="*/ 399 h 468"/>
                <a:gd name="T22" fmla="*/ 49 w 184"/>
                <a:gd name="T23" fmla="*/ 387 h 468"/>
                <a:gd name="T24" fmla="*/ 37 w 184"/>
                <a:gd name="T25" fmla="*/ 411 h 468"/>
                <a:gd name="T26" fmla="*/ 22 w 184"/>
                <a:gd name="T27" fmla="*/ 468 h 468"/>
                <a:gd name="T28" fmla="*/ 25 w 184"/>
                <a:gd name="T29" fmla="*/ 429 h 468"/>
                <a:gd name="T30" fmla="*/ 31 w 184"/>
                <a:gd name="T31" fmla="*/ 387 h 468"/>
                <a:gd name="T32" fmla="*/ 37 w 184"/>
                <a:gd name="T33" fmla="*/ 369 h 468"/>
                <a:gd name="T34" fmla="*/ 55 w 184"/>
                <a:gd name="T35" fmla="*/ 318 h 468"/>
                <a:gd name="T36" fmla="*/ 73 w 184"/>
                <a:gd name="T37" fmla="*/ 255 h 468"/>
                <a:gd name="T38" fmla="*/ 76 w 184"/>
                <a:gd name="T39" fmla="*/ 234 h 468"/>
                <a:gd name="T40" fmla="*/ 82 w 184"/>
                <a:gd name="T41" fmla="*/ 216 h 468"/>
                <a:gd name="T42" fmla="*/ 88 w 184"/>
                <a:gd name="T43" fmla="*/ 183 h 468"/>
                <a:gd name="T44" fmla="*/ 94 w 184"/>
                <a:gd name="T45" fmla="*/ 165 h 468"/>
                <a:gd name="T46" fmla="*/ 97 w 184"/>
                <a:gd name="T47" fmla="*/ 144 h 468"/>
                <a:gd name="T48" fmla="*/ 109 w 184"/>
                <a:gd name="T49" fmla="*/ 126 h 468"/>
                <a:gd name="T50" fmla="*/ 127 w 184"/>
                <a:gd name="T51" fmla="*/ 51 h 468"/>
                <a:gd name="T52" fmla="*/ 154 w 184"/>
                <a:gd name="T53" fmla="*/ 39 h 468"/>
                <a:gd name="T54" fmla="*/ 163 w 184"/>
                <a:gd name="T55" fmla="*/ 36 h 468"/>
                <a:gd name="T56" fmla="*/ 169 w 184"/>
                <a:gd name="T57" fmla="*/ 27 h 468"/>
                <a:gd name="T58" fmla="*/ 172 w 184"/>
                <a:gd name="T59" fmla="*/ 15 h 468"/>
                <a:gd name="T60" fmla="*/ 181 w 184"/>
                <a:gd name="T61" fmla="*/ 6 h 468"/>
                <a:gd name="T62" fmla="*/ 184 w 184"/>
                <a:gd name="T63" fmla="*/ 0 h 4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4"/>
                <a:gd name="T97" fmla="*/ 0 h 468"/>
                <a:gd name="T98" fmla="*/ 184 w 184"/>
                <a:gd name="T99" fmla="*/ 468 h 4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4" h="468">
                  <a:moveTo>
                    <a:pt x="184" y="0"/>
                  </a:moveTo>
                  <a:cubicBezTo>
                    <a:pt x="181" y="11"/>
                    <a:pt x="169" y="30"/>
                    <a:pt x="169" y="30"/>
                  </a:cubicBezTo>
                  <a:cubicBezTo>
                    <a:pt x="167" y="50"/>
                    <a:pt x="162" y="60"/>
                    <a:pt x="166" y="78"/>
                  </a:cubicBezTo>
                  <a:cubicBezTo>
                    <a:pt x="164" y="103"/>
                    <a:pt x="167" y="121"/>
                    <a:pt x="154" y="141"/>
                  </a:cubicBezTo>
                  <a:cubicBezTo>
                    <a:pt x="152" y="162"/>
                    <a:pt x="150" y="173"/>
                    <a:pt x="145" y="192"/>
                  </a:cubicBezTo>
                  <a:cubicBezTo>
                    <a:pt x="149" y="207"/>
                    <a:pt x="149" y="210"/>
                    <a:pt x="136" y="219"/>
                  </a:cubicBezTo>
                  <a:cubicBezTo>
                    <a:pt x="130" y="236"/>
                    <a:pt x="128" y="255"/>
                    <a:pt x="124" y="273"/>
                  </a:cubicBezTo>
                  <a:cubicBezTo>
                    <a:pt x="122" y="303"/>
                    <a:pt x="127" y="312"/>
                    <a:pt x="109" y="330"/>
                  </a:cubicBezTo>
                  <a:cubicBezTo>
                    <a:pt x="108" y="342"/>
                    <a:pt x="109" y="354"/>
                    <a:pt x="106" y="366"/>
                  </a:cubicBezTo>
                  <a:cubicBezTo>
                    <a:pt x="105" y="370"/>
                    <a:pt x="99" y="371"/>
                    <a:pt x="97" y="375"/>
                  </a:cubicBezTo>
                  <a:cubicBezTo>
                    <a:pt x="94" y="379"/>
                    <a:pt x="91" y="397"/>
                    <a:pt x="91" y="399"/>
                  </a:cubicBezTo>
                  <a:cubicBezTo>
                    <a:pt x="70" y="396"/>
                    <a:pt x="66" y="393"/>
                    <a:pt x="49" y="387"/>
                  </a:cubicBezTo>
                  <a:cubicBezTo>
                    <a:pt x="38" y="394"/>
                    <a:pt x="32" y="397"/>
                    <a:pt x="37" y="411"/>
                  </a:cubicBezTo>
                  <a:cubicBezTo>
                    <a:pt x="34" y="432"/>
                    <a:pt x="26" y="447"/>
                    <a:pt x="22" y="468"/>
                  </a:cubicBezTo>
                  <a:cubicBezTo>
                    <a:pt x="0" y="461"/>
                    <a:pt x="13" y="441"/>
                    <a:pt x="25" y="429"/>
                  </a:cubicBezTo>
                  <a:cubicBezTo>
                    <a:pt x="33" y="404"/>
                    <a:pt x="21" y="443"/>
                    <a:pt x="31" y="387"/>
                  </a:cubicBezTo>
                  <a:cubicBezTo>
                    <a:pt x="32" y="381"/>
                    <a:pt x="37" y="369"/>
                    <a:pt x="37" y="369"/>
                  </a:cubicBezTo>
                  <a:cubicBezTo>
                    <a:pt x="40" y="348"/>
                    <a:pt x="44" y="335"/>
                    <a:pt x="55" y="318"/>
                  </a:cubicBezTo>
                  <a:cubicBezTo>
                    <a:pt x="61" y="296"/>
                    <a:pt x="66" y="276"/>
                    <a:pt x="73" y="255"/>
                  </a:cubicBezTo>
                  <a:cubicBezTo>
                    <a:pt x="74" y="248"/>
                    <a:pt x="74" y="241"/>
                    <a:pt x="76" y="234"/>
                  </a:cubicBezTo>
                  <a:cubicBezTo>
                    <a:pt x="77" y="228"/>
                    <a:pt x="82" y="216"/>
                    <a:pt x="82" y="216"/>
                  </a:cubicBezTo>
                  <a:cubicBezTo>
                    <a:pt x="84" y="201"/>
                    <a:pt x="84" y="196"/>
                    <a:pt x="88" y="183"/>
                  </a:cubicBezTo>
                  <a:cubicBezTo>
                    <a:pt x="90" y="177"/>
                    <a:pt x="94" y="165"/>
                    <a:pt x="94" y="165"/>
                  </a:cubicBezTo>
                  <a:cubicBezTo>
                    <a:pt x="95" y="158"/>
                    <a:pt x="94" y="151"/>
                    <a:pt x="97" y="144"/>
                  </a:cubicBezTo>
                  <a:cubicBezTo>
                    <a:pt x="100" y="137"/>
                    <a:pt x="109" y="126"/>
                    <a:pt x="109" y="126"/>
                  </a:cubicBezTo>
                  <a:cubicBezTo>
                    <a:pt x="111" y="106"/>
                    <a:pt x="111" y="67"/>
                    <a:pt x="127" y="51"/>
                  </a:cubicBezTo>
                  <a:cubicBezTo>
                    <a:pt x="134" y="44"/>
                    <a:pt x="145" y="42"/>
                    <a:pt x="154" y="39"/>
                  </a:cubicBezTo>
                  <a:cubicBezTo>
                    <a:pt x="157" y="38"/>
                    <a:pt x="163" y="36"/>
                    <a:pt x="163" y="36"/>
                  </a:cubicBezTo>
                  <a:cubicBezTo>
                    <a:pt x="165" y="33"/>
                    <a:pt x="168" y="30"/>
                    <a:pt x="169" y="27"/>
                  </a:cubicBezTo>
                  <a:cubicBezTo>
                    <a:pt x="171" y="23"/>
                    <a:pt x="170" y="19"/>
                    <a:pt x="172" y="15"/>
                  </a:cubicBezTo>
                  <a:cubicBezTo>
                    <a:pt x="174" y="11"/>
                    <a:pt x="178" y="9"/>
                    <a:pt x="181" y="6"/>
                  </a:cubicBezTo>
                  <a:cubicBezTo>
                    <a:pt x="182" y="4"/>
                    <a:pt x="183" y="2"/>
                    <a:pt x="184" y="0"/>
                  </a:cubicBez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204" name="Freeform 158"/>
            <p:cNvSpPr>
              <a:spLocks noChangeAspect="1"/>
            </p:cNvSpPr>
            <p:nvPr/>
          </p:nvSpPr>
          <p:spPr bwMode="auto">
            <a:xfrm>
              <a:off x="3734" y="3718"/>
              <a:ext cx="49" cy="38"/>
            </a:xfrm>
            <a:custGeom>
              <a:avLst/>
              <a:gdLst>
                <a:gd name="T0" fmla="*/ 0 w 360"/>
                <a:gd name="T1" fmla="*/ 0 h 256"/>
                <a:gd name="T2" fmla="*/ 248 w 360"/>
                <a:gd name="T3" fmla="*/ 52 h 256"/>
                <a:gd name="T4" fmla="*/ 360 w 360"/>
                <a:gd name="T5" fmla="*/ 256 h 256"/>
                <a:gd name="T6" fmla="*/ 100 w 360"/>
                <a:gd name="T7" fmla="*/ 212 h 256"/>
                <a:gd name="T8" fmla="*/ 0 w 360"/>
                <a:gd name="T9" fmla="*/ 0 h 256"/>
                <a:gd name="T10" fmla="*/ 0 60000 65536"/>
                <a:gd name="T11" fmla="*/ 0 60000 65536"/>
                <a:gd name="T12" fmla="*/ 0 60000 65536"/>
                <a:gd name="T13" fmla="*/ 0 60000 65536"/>
                <a:gd name="T14" fmla="*/ 0 60000 65536"/>
                <a:gd name="T15" fmla="*/ 0 w 360"/>
                <a:gd name="T16" fmla="*/ 0 h 256"/>
                <a:gd name="T17" fmla="*/ 360 w 360"/>
                <a:gd name="T18" fmla="*/ 256 h 256"/>
              </a:gdLst>
              <a:ahLst/>
              <a:cxnLst>
                <a:cxn ang="T10">
                  <a:pos x="T0" y="T1"/>
                </a:cxn>
                <a:cxn ang="T11">
                  <a:pos x="T2" y="T3"/>
                </a:cxn>
                <a:cxn ang="T12">
                  <a:pos x="T4" y="T5"/>
                </a:cxn>
                <a:cxn ang="T13">
                  <a:pos x="T6" y="T7"/>
                </a:cxn>
                <a:cxn ang="T14">
                  <a:pos x="T8" y="T9"/>
                </a:cxn>
              </a:cxnLst>
              <a:rect l="T15" t="T16" r="T17" b="T18"/>
              <a:pathLst>
                <a:path w="360" h="256">
                  <a:moveTo>
                    <a:pt x="0" y="0"/>
                  </a:moveTo>
                  <a:lnTo>
                    <a:pt x="248" y="52"/>
                  </a:lnTo>
                  <a:lnTo>
                    <a:pt x="360" y="256"/>
                  </a:lnTo>
                  <a:lnTo>
                    <a:pt x="100" y="212"/>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5" name="Freeform 159"/>
            <p:cNvSpPr>
              <a:spLocks noChangeAspect="1"/>
            </p:cNvSpPr>
            <p:nvPr/>
          </p:nvSpPr>
          <p:spPr bwMode="auto">
            <a:xfrm>
              <a:off x="3753" y="3755"/>
              <a:ext cx="50" cy="36"/>
            </a:xfrm>
            <a:custGeom>
              <a:avLst/>
              <a:gdLst>
                <a:gd name="T0" fmla="*/ 0 w 368"/>
                <a:gd name="T1" fmla="*/ 0 h 248"/>
                <a:gd name="T2" fmla="*/ 256 w 368"/>
                <a:gd name="T3" fmla="*/ 52 h 248"/>
                <a:gd name="T4" fmla="*/ 368 w 368"/>
                <a:gd name="T5" fmla="*/ 248 h 248"/>
                <a:gd name="T6" fmla="*/ 96 w 368"/>
                <a:gd name="T7" fmla="*/ 204 h 248"/>
                <a:gd name="T8" fmla="*/ 0 w 368"/>
                <a:gd name="T9" fmla="*/ 0 h 248"/>
                <a:gd name="T10" fmla="*/ 0 60000 65536"/>
                <a:gd name="T11" fmla="*/ 0 60000 65536"/>
                <a:gd name="T12" fmla="*/ 0 60000 65536"/>
                <a:gd name="T13" fmla="*/ 0 60000 65536"/>
                <a:gd name="T14" fmla="*/ 0 60000 65536"/>
                <a:gd name="T15" fmla="*/ 0 w 368"/>
                <a:gd name="T16" fmla="*/ 0 h 248"/>
                <a:gd name="T17" fmla="*/ 368 w 368"/>
                <a:gd name="T18" fmla="*/ 248 h 248"/>
              </a:gdLst>
              <a:ahLst/>
              <a:cxnLst>
                <a:cxn ang="T10">
                  <a:pos x="T0" y="T1"/>
                </a:cxn>
                <a:cxn ang="T11">
                  <a:pos x="T2" y="T3"/>
                </a:cxn>
                <a:cxn ang="T12">
                  <a:pos x="T4" y="T5"/>
                </a:cxn>
                <a:cxn ang="T13">
                  <a:pos x="T6" y="T7"/>
                </a:cxn>
                <a:cxn ang="T14">
                  <a:pos x="T8" y="T9"/>
                </a:cxn>
              </a:cxnLst>
              <a:rect l="T15" t="T16" r="T17" b="T18"/>
              <a:pathLst>
                <a:path w="368" h="248">
                  <a:moveTo>
                    <a:pt x="0" y="0"/>
                  </a:moveTo>
                  <a:lnTo>
                    <a:pt x="256" y="52"/>
                  </a:lnTo>
                  <a:lnTo>
                    <a:pt x="368" y="248"/>
                  </a:lnTo>
                  <a:lnTo>
                    <a:pt x="96" y="204"/>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6" name="Freeform 160"/>
            <p:cNvSpPr>
              <a:spLocks noChangeAspect="1"/>
            </p:cNvSpPr>
            <p:nvPr/>
          </p:nvSpPr>
          <p:spPr bwMode="auto">
            <a:xfrm>
              <a:off x="3782" y="3729"/>
              <a:ext cx="49" cy="36"/>
            </a:xfrm>
            <a:custGeom>
              <a:avLst/>
              <a:gdLst>
                <a:gd name="T0" fmla="*/ 0 w 360"/>
                <a:gd name="T1" fmla="*/ 0 h 244"/>
                <a:gd name="T2" fmla="*/ 232 w 360"/>
                <a:gd name="T3" fmla="*/ 48 h 244"/>
                <a:gd name="T4" fmla="*/ 360 w 360"/>
                <a:gd name="T5" fmla="*/ 244 h 244"/>
                <a:gd name="T6" fmla="*/ 120 w 360"/>
                <a:gd name="T7" fmla="*/ 200 h 244"/>
                <a:gd name="T8" fmla="*/ 0 w 360"/>
                <a:gd name="T9" fmla="*/ 0 h 244"/>
                <a:gd name="T10" fmla="*/ 0 60000 65536"/>
                <a:gd name="T11" fmla="*/ 0 60000 65536"/>
                <a:gd name="T12" fmla="*/ 0 60000 65536"/>
                <a:gd name="T13" fmla="*/ 0 60000 65536"/>
                <a:gd name="T14" fmla="*/ 0 60000 65536"/>
                <a:gd name="T15" fmla="*/ 0 w 360"/>
                <a:gd name="T16" fmla="*/ 0 h 244"/>
                <a:gd name="T17" fmla="*/ 360 w 360"/>
                <a:gd name="T18" fmla="*/ 244 h 244"/>
              </a:gdLst>
              <a:ahLst/>
              <a:cxnLst>
                <a:cxn ang="T10">
                  <a:pos x="T0" y="T1"/>
                </a:cxn>
                <a:cxn ang="T11">
                  <a:pos x="T2" y="T3"/>
                </a:cxn>
                <a:cxn ang="T12">
                  <a:pos x="T4" y="T5"/>
                </a:cxn>
                <a:cxn ang="T13">
                  <a:pos x="T6" y="T7"/>
                </a:cxn>
                <a:cxn ang="T14">
                  <a:pos x="T8" y="T9"/>
                </a:cxn>
              </a:cxnLst>
              <a:rect l="T15" t="T16" r="T17" b="T18"/>
              <a:pathLst>
                <a:path w="360" h="244">
                  <a:moveTo>
                    <a:pt x="0" y="0"/>
                  </a:moveTo>
                  <a:lnTo>
                    <a:pt x="232" y="48"/>
                  </a:lnTo>
                  <a:lnTo>
                    <a:pt x="360" y="244"/>
                  </a:lnTo>
                  <a:lnTo>
                    <a:pt x="120" y="200"/>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7" name="Freeform 161"/>
            <p:cNvSpPr>
              <a:spLocks noChangeAspect="1"/>
            </p:cNvSpPr>
            <p:nvPr/>
          </p:nvSpPr>
          <p:spPr bwMode="auto">
            <a:xfrm>
              <a:off x="3802" y="3765"/>
              <a:ext cx="49" cy="36"/>
            </a:xfrm>
            <a:custGeom>
              <a:avLst/>
              <a:gdLst>
                <a:gd name="T0" fmla="*/ 0 w 360"/>
                <a:gd name="T1" fmla="*/ 0 h 248"/>
                <a:gd name="T2" fmla="*/ 236 w 360"/>
                <a:gd name="T3" fmla="*/ 40 h 248"/>
                <a:gd name="T4" fmla="*/ 360 w 360"/>
                <a:gd name="T5" fmla="*/ 248 h 248"/>
                <a:gd name="T6" fmla="*/ 124 w 360"/>
                <a:gd name="T7" fmla="*/ 212 h 248"/>
                <a:gd name="T8" fmla="*/ 0 w 360"/>
                <a:gd name="T9" fmla="*/ 0 h 248"/>
                <a:gd name="T10" fmla="*/ 0 60000 65536"/>
                <a:gd name="T11" fmla="*/ 0 60000 65536"/>
                <a:gd name="T12" fmla="*/ 0 60000 65536"/>
                <a:gd name="T13" fmla="*/ 0 60000 65536"/>
                <a:gd name="T14" fmla="*/ 0 60000 65536"/>
                <a:gd name="T15" fmla="*/ 0 w 360"/>
                <a:gd name="T16" fmla="*/ 0 h 248"/>
                <a:gd name="T17" fmla="*/ 360 w 360"/>
                <a:gd name="T18" fmla="*/ 248 h 248"/>
              </a:gdLst>
              <a:ahLst/>
              <a:cxnLst>
                <a:cxn ang="T10">
                  <a:pos x="T0" y="T1"/>
                </a:cxn>
                <a:cxn ang="T11">
                  <a:pos x="T2" y="T3"/>
                </a:cxn>
                <a:cxn ang="T12">
                  <a:pos x="T4" y="T5"/>
                </a:cxn>
                <a:cxn ang="T13">
                  <a:pos x="T6" y="T7"/>
                </a:cxn>
                <a:cxn ang="T14">
                  <a:pos x="T8" y="T9"/>
                </a:cxn>
              </a:cxnLst>
              <a:rect l="T15" t="T16" r="T17" b="T18"/>
              <a:pathLst>
                <a:path w="360" h="248">
                  <a:moveTo>
                    <a:pt x="0" y="0"/>
                  </a:moveTo>
                  <a:lnTo>
                    <a:pt x="236" y="40"/>
                  </a:lnTo>
                  <a:lnTo>
                    <a:pt x="360" y="248"/>
                  </a:lnTo>
                  <a:lnTo>
                    <a:pt x="124" y="212"/>
                  </a:lnTo>
                  <a:lnTo>
                    <a:pt x="0" y="0"/>
                  </a:lnTo>
                  <a:close/>
                </a:path>
              </a:pathLst>
            </a:custGeom>
            <a:solidFill>
              <a:srgbClr val="FFFAEF"/>
            </a:solidFill>
            <a:ln w="6350">
              <a:noFill/>
              <a:round/>
              <a:headEnd type="none" w="sm" len="sm"/>
              <a:tailEnd type="none" w="sm" len="sm"/>
            </a:ln>
          </p:spPr>
          <p:txBody>
            <a:bodyPr wrap="none" anchor="ctr"/>
            <a:lstStyle/>
            <a:p>
              <a:endParaRPr lang="en-US"/>
            </a:p>
          </p:txBody>
        </p:sp>
        <p:sp>
          <p:nvSpPr>
            <p:cNvPr id="208" name="Freeform 162"/>
            <p:cNvSpPr>
              <a:spLocks noChangeAspect="1"/>
            </p:cNvSpPr>
            <p:nvPr/>
          </p:nvSpPr>
          <p:spPr bwMode="auto">
            <a:xfrm>
              <a:off x="3608" y="3718"/>
              <a:ext cx="140" cy="259"/>
            </a:xfrm>
            <a:custGeom>
              <a:avLst/>
              <a:gdLst>
                <a:gd name="T0" fmla="*/ 924 w 1028"/>
                <a:gd name="T1" fmla="*/ 0 h 1760"/>
                <a:gd name="T2" fmla="*/ 1028 w 1028"/>
                <a:gd name="T3" fmla="*/ 220 h 1760"/>
                <a:gd name="T4" fmla="*/ 80 w 1028"/>
                <a:gd name="T5" fmla="*/ 1760 h 1760"/>
                <a:gd name="T6" fmla="*/ 4 w 1028"/>
                <a:gd name="T7" fmla="*/ 1576 h 1760"/>
                <a:gd name="T8" fmla="*/ 32 w 1028"/>
                <a:gd name="T9" fmla="*/ 1580 h 1760"/>
                <a:gd name="T10" fmla="*/ 0 w 1028"/>
                <a:gd name="T11" fmla="*/ 1532 h 1760"/>
                <a:gd name="T12" fmla="*/ 924 w 1028"/>
                <a:gd name="T13" fmla="*/ 0 h 1760"/>
                <a:gd name="T14" fmla="*/ 0 60000 65536"/>
                <a:gd name="T15" fmla="*/ 0 60000 65536"/>
                <a:gd name="T16" fmla="*/ 0 60000 65536"/>
                <a:gd name="T17" fmla="*/ 0 60000 65536"/>
                <a:gd name="T18" fmla="*/ 0 60000 65536"/>
                <a:gd name="T19" fmla="*/ 0 60000 65536"/>
                <a:gd name="T20" fmla="*/ 0 60000 65536"/>
                <a:gd name="T21" fmla="*/ 0 w 1028"/>
                <a:gd name="T22" fmla="*/ 0 h 1760"/>
                <a:gd name="T23" fmla="*/ 1028 w 1028"/>
                <a:gd name="T24" fmla="*/ 1760 h 17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8" h="1760">
                  <a:moveTo>
                    <a:pt x="924" y="0"/>
                  </a:moveTo>
                  <a:lnTo>
                    <a:pt x="1028" y="220"/>
                  </a:lnTo>
                  <a:lnTo>
                    <a:pt x="80" y="1760"/>
                  </a:lnTo>
                  <a:cubicBezTo>
                    <a:pt x="55" y="1699"/>
                    <a:pt x="15" y="1613"/>
                    <a:pt x="4" y="1576"/>
                  </a:cubicBezTo>
                  <a:lnTo>
                    <a:pt x="32" y="1580"/>
                  </a:lnTo>
                  <a:lnTo>
                    <a:pt x="0" y="1532"/>
                  </a:lnTo>
                  <a:lnTo>
                    <a:pt x="924" y="0"/>
                  </a:lnTo>
                  <a:close/>
                </a:path>
              </a:pathLst>
            </a:custGeom>
            <a:solidFill>
              <a:srgbClr val="FFEDC9"/>
            </a:solidFill>
            <a:ln w="6350">
              <a:noFill/>
              <a:round/>
              <a:headEnd type="none" w="sm" len="sm"/>
              <a:tailEnd type="none" w="sm" len="sm"/>
            </a:ln>
          </p:spPr>
          <p:txBody>
            <a:bodyPr wrap="none" anchor="ctr"/>
            <a:lstStyle/>
            <a:p>
              <a:endParaRPr lang="en-US"/>
            </a:p>
          </p:txBody>
        </p:sp>
        <p:sp>
          <p:nvSpPr>
            <p:cNvPr id="209" name="Freeform 163"/>
            <p:cNvSpPr>
              <a:spLocks noChangeAspect="1"/>
            </p:cNvSpPr>
            <p:nvPr/>
          </p:nvSpPr>
          <p:spPr bwMode="auto">
            <a:xfrm>
              <a:off x="3623" y="3754"/>
              <a:ext cx="145" cy="261"/>
            </a:xfrm>
            <a:custGeom>
              <a:avLst/>
              <a:gdLst>
                <a:gd name="T0" fmla="*/ 948 w 1064"/>
                <a:gd name="T1" fmla="*/ 0 h 1776"/>
                <a:gd name="T2" fmla="*/ 1064 w 1064"/>
                <a:gd name="T3" fmla="*/ 228 h 1776"/>
                <a:gd name="T4" fmla="*/ 80 w 1064"/>
                <a:gd name="T5" fmla="*/ 1776 h 1776"/>
                <a:gd name="T6" fmla="*/ 8 w 1064"/>
                <a:gd name="T7" fmla="*/ 1588 h 1776"/>
                <a:gd name="T8" fmla="*/ 20 w 1064"/>
                <a:gd name="T9" fmla="*/ 1584 h 1776"/>
                <a:gd name="T10" fmla="*/ 0 w 1064"/>
                <a:gd name="T11" fmla="*/ 1532 h 1776"/>
                <a:gd name="T12" fmla="*/ 948 w 1064"/>
                <a:gd name="T13" fmla="*/ 0 h 1776"/>
                <a:gd name="T14" fmla="*/ 0 60000 65536"/>
                <a:gd name="T15" fmla="*/ 0 60000 65536"/>
                <a:gd name="T16" fmla="*/ 0 60000 65536"/>
                <a:gd name="T17" fmla="*/ 0 60000 65536"/>
                <a:gd name="T18" fmla="*/ 0 60000 65536"/>
                <a:gd name="T19" fmla="*/ 0 60000 65536"/>
                <a:gd name="T20" fmla="*/ 0 60000 65536"/>
                <a:gd name="T21" fmla="*/ 0 w 1064"/>
                <a:gd name="T22" fmla="*/ 0 h 1776"/>
                <a:gd name="T23" fmla="*/ 1064 w 1064"/>
                <a:gd name="T24" fmla="*/ 1776 h 17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4" h="1776">
                  <a:moveTo>
                    <a:pt x="948" y="0"/>
                  </a:moveTo>
                  <a:lnTo>
                    <a:pt x="1064" y="228"/>
                  </a:lnTo>
                  <a:lnTo>
                    <a:pt x="80" y="1776"/>
                  </a:lnTo>
                  <a:cubicBezTo>
                    <a:pt x="56" y="1713"/>
                    <a:pt x="28" y="1652"/>
                    <a:pt x="8" y="1588"/>
                  </a:cubicBezTo>
                  <a:cubicBezTo>
                    <a:pt x="7" y="1584"/>
                    <a:pt x="20" y="1584"/>
                    <a:pt x="20" y="1584"/>
                  </a:cubicBezTo>
                  <a:lnTo>
                    <a:pt x="0" y="1532"/>
                  </a:lnTo>
                  <a:lnTo>
                    <a:pt x="948" y="0"/>
                  </a:lnTo>
                  <a:close/>
                </a:path>
              </a:pathLst>
            </a:custGeom>
            <a:solidFill>
              <a:srgbClr val="FFEDC9"/>
            </a:solidFill>
            <a:ln w="6350">
              <a:noFill/>
              <a:round/>
              <a:headEnd type="none" w="sm" len="sm"/>
              <a:tailEnd type="none" w="sm" len="sm"/>
            </a:ln>
          </p:spPr>
          <p:txBody>
            <a:bodyPr wrap="none" anchor="ctr"/>
            <a:lstStyle/>
            <a:p>
              <a:endParaRPr lang="en-US"/>
            </a:p>
          </p:txBody>
        </p:sp>
        <p:sp>
          <p:nvSpPr>
            <p:cNvPr id="210" name="Freeform 164"/>
            <p:cNvSpPr>
              <a:spLocks noChangeAspect="1"/>
            </p:cNvSpPr>
            <p:nvPr/>
          </p:nvSpPr>
          <p:spPr bwMode="auto">
            <a:xfrm>
              <a:off x="3734" y="3746"/>
              <a:ext cx="22" cy="27"/>
            </a:xfrm>
            <a:custGeom>
              <a:avLst/>
              <a:gdLst>
                <a:gd name="T0" fmla="*/ 0 w 156"/>
                <a:gd name="T1" fmla="*/ 132 h 180"/>
                <a:gd name="T2" fmla="*/ 76 w 156"/>
                <a:gd name="T3" fmla="*/ 8 h 180"/>
                <a:gd name="T4" fmla="*/ 100 w 156"/>
                <a:gd name="T5" fmla="*/ 16 h 180"/>
                <a:gd name="T6" fmla="*/ 108 w 156"/>
                <a:gd name="T7" fmla="*/ 0 h 180"/>
                <a:gd name="T8" fmla="*/ 156 w 156"/>
                <a:gd name="T9" fmla="*/ 8 h 180"/>
                <a:gd name="T10" fmla="*/ 68 w 156"/>
                <a:gd name="T11" fmla="*/ 180 h 180"/>
                <a:gd name="T12" fmla="*/ 20 w 156"/>
                <a:gd name="T13" fmla="*/ 164 h 180"/>
                <a:gd name="T14" fmla="*/ 0 w 156"/>
                <a:gd name="T15" fmla="*/ 132 h 180"/>
                <a:gd name="T16" fmla="*/ 0 60000 65536"/>
                <a:gd name="T17" fmla="*/ 0 60000 65536"/>
                <a:gd name="T18" fmla="*/ 0 60000 65536"/>
                <a:gd name="T19" fmla="*/ 0 60000 65536"/>
                <a:gd name="T20" fmla="*/ 0 60000 65536"/>
                <a:gd name="T21" fmla="*/ 0 60000 65536"/>
                <a:gd name="T22" fmla="*/ 0 60000 65536"/>
                <a:gd name="T23" fmla="*/ 0 60000 65536"/>
                <a:gd name="T24" fmla="*/ 0 w 156"/>
                <a:gd name="T25" fmla="*/ 0 h 180"/>
                <a:gd name="T26" fmla="*/ 156 w 156"/>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 h="180">
                  <a:moveTo>
                    <a:pt x="0" y="132"/>
                  </a:moveTo>
                  <a:cubicBezTo>
                    <a:pt x="25" y="91"/>
                    <a:pt x="44" y="45"/>
                    <a:pt x="76" y="8"/>
                  </a:cubicBezTo>
                  <a:cubicBezTo>
                    <a:pt x="82" y="2"/>
                    <a:pt x="100" y="16"/>
                    <a:pt x="100" y="16"/>
                  </a:cubicBezTo>
                  <a:cubicBezTo>
                    <a:pt x="109" y="3"/>
                    <a:pt x="108" y="9"/>
                    <a:pt x="108" y="0"/>
                  </a:cubicBezTo>
                  <a:lnTo>
                    <a:pt x="156" y="8"/>
                  </a:lnTo>
                  <a:lnTo>
                    <a:pt x="68" y="180"/>
                  </a:lnTo>
                  <a:lnTo>
                    <a:pt x="20" y="164"/>
                  </a:lnTo>
                  <a:lnTo>
                    <a:pt x="0" y="132"/>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1" name="Freeform 165"/>
            <p:cNvSpPr>
              <a:spLocks noChangeAspect="1"/>
            </p:cNvSpPr>
            <p:nvPr/>
          </p:nvSpPr>
          <p:spPr bwMode="auto">
            <a:xfrm>
              <a:off x="3782" y="3752"/>
              <a:ext cx="22" cy="26"/>
            </a:xfrm>
            <a:custGeom>
              <a:avLst/>
              <a:gdLst>
                <a:gd name="T0" fmla="*/ 8 w 164"/>
                <a:gd name="T1" fmla="*/ 27 h 179"/>
                <a:gd name="T2" fmla="*/ 40 w 164"/>
                <a:gd name="T3" fmla="*/ 39 h 179"/>
                <a:gd name="T4" fmla="*/ 60 w 164"/>
                <a:gd name="T5" fmla="*/ 3 h 179"/>
                <a:gd name="T6" fmla="*/ 72 w 164"/>
                <a:gd name="T7" fmla="*/ 11 h 179"/>
                <a:gd name="T8" fmla="*/ 96 w 164"/>
                <a:gd name="T9" fmla="*/ 23 h 179"/>
                <a:gd name="T10" fmla="*/ 104 w 164"/>
                <a:gd name="T11" fmla="*/ 43 h 179"/>
                <a:gd name="T12" fmla="*/ 112 w 164"/>
                <a:gd name="T13" fmla="*/ 31 h 179"/>
                <a:gd name="T14" fmla="*/ 124 w 164"/>
                <a:gd name="T15" fmla="*/ 19 h 179"/>
                <a:gd name="T16" fmla="*/ 164 w 164"/>
                <a:gd name="T17" fmla="*/ 27 h 179"/>
                <a:gd name="T18" fmla="*/ 140 w 164"/>
                <a:gd name="T19" fmla="*/ 95 h 179"/>
                <a:gd name="T20" fmla="*/ 104 w 164"/>
                <a:gd name="T21" fmla="*/ 179 h 179"/>
                <a:gd name="T22" fmla="*/ 44 w 164"/>
                <a:gd name="T23" fmla="*/ 75 h 179"/>
                <a:gd name="T24" fmla="*/ 0 w 164"/>
                <a:gd name="T25" fmla="*/ 59 h 179"/>
                <a:gd name="T26" fmla="*/ 8 w 164"/>
                <a:gd name="T27" fmla="*/ 27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179"/>
                <a:gd name="T44" fmla="*/ 164 w 164"/>
                <a:gd name="T45" fmla="*/ 179 h 1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179">
                  <a:moveTo>
                    <a:pt x="8" y="27"/>
                  </a:moveTo>
                  <a:cubicBezTo>
                    <a:pt x="19" y="30"/>
                    <a:pt x="32" y="31"/>
                    <a:pt x="40" y="39"/>
                  </a:cubicBezTo>
                  <a:cubicBezTo>
                    <a:pt x="47" y="27"/>
                    <a:pt x="50" y="12"/>
                    <a:pt x="60" y="3"/>
                  </a:cubicBezTo>
                  <a:cubicBezTo>
                    <a:pt x="64" y="0"/>
                    <a:pt x="68" y="9"/>
                    <a:pt x="72" y="11"/>
                  </a:cubicBezTo>
                  <a:cubicBezTo>
                    <a:pt x="97" y="22"/>
                    <a:pt x="96" y="10"/>
                    <a:pt x="96" y="23"/>
                  </a:cubicBezTo>
                  <a:cubicBezTo>
                    <a:pt x="96" y="25"/>
                    <a:pt x="83" y="51"/>
                    <a:pt x="104" y="43"/>
                  </a:cubicBezTo>
                  <a:cubicBezTo>
                    <a:pt x="108" y="41"/>
                    <a:pt x="109" y="35"/>
                    <a:pt x="112" y="31"/>
                  </a:cubicBezTo>
                  <a:cubicBezTo>
                    <a:pt x="116" y="27"/>
                    <a:pt x="124" y="19"/>
                    <a:pt x="124" y="19"/>
                  </a:cubicBezTo>
                  <a:lnTo>
                    <a:pt x="164" y="27"/>
                  </a:lnTo>
                  <a:lnTo>
                    <a:pt x="140" y="95"/>
                  </a:lnTo>
                  <a:lnTo>
                    <a:pt x="104" y="179"/>
                  </a:lnTo>
                  <a:lnTo>
                    <a:pt x="44" y="75"/>
                  </a:lnTo>
                  <a:lnTo>
                    <a:pt x="0" y="59"/>
                  </a:lnTo>
                  <a:lnTo>
                    <a:pt x="8" y="27"/>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2" name="Freeform 166"/>
            <p:cNvSpPr>
              <a:spLocks noChangeAspect="1"/>
            </p:cNvSpPr>
            <p:nvPr/>
          </p:nvSpPr>
          <p:spPr bwMode="auto">
            <a:xfrm>
              <a:off x="3753" y="3781"/>
              <a:ext cx="21" cy="30"/>
            </a:xfrm>
            <a:custGeom>
              <a:avLst/>
              <a:gdLst>
                <a:gd name="T0" fmla="*/ 80 w 155"/>
                <a:gd name="T1" fmla="*/ 31 h 203"/>
                <a:gd name="T2" fmla="*/ 0 w 155"/>
                <a:gd name="T3" fmla="*/ 159 h 203"/>
                <a:gd name="T4" fmla="*/ 24 w 155"/>
                <a:gd name="T5" fmla="*/ 191 h 203"/>
                <a:gd name="T6" fmla="*/ 64 w 155"/>
                <a:gd name="T7" fmla="*/ 203 h 203"/>
                <a:gd name="T8" fmla="*/ 116 w 155"/>
                <a:gd name="T9" fmla="*/ 123 h 203"/>
                <a:gd name="T10" fmla="*/ 152 w 155"/>
                <a:gd name="T11" fmla="*/ 19 h 203"/>
                <a:gd name="T12" fmla="*/ 100 w 155"/>
                <a:gd name="T13" fmla="*/ 43 h 203"/>
                <a:gd name="T14" fmla="*/ 80 w 155"/>
                <a:gd name="T15" fmla="*/ 31 h 203"/>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203"/>
                <a:gd name="T26" fmla="*/ 155 w 155"/>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203">
                  <a:moveTo>
                    <a:pt x="80" y="31"/>
                  </a:moveTo>
                  <a:lnTo>
                    <a:pt x="0" y="159"/>
                  </a:lnTo>
                  <a:lnTo>
                    <a:pt x="24" y="191"/>
                  </a:lnTo>
                  <a:lnTo>
                    <a:pt x="64" y="203"/>
                  </a:lnTo>
                  <a:cubicBezTo>
                    <a:pt x="80" y="192"/>
                    <a:pt x="101" y="154"/>
                    <a:pt x="116" y="123"/>
                  </a:cubicBezTo>
                  <a:cubicBezTo>
                    <a:pt x="131" y="92"/>
                    <a:pt x="155" y="32"/>
                    <a:pt x="152" y="19"/>
                  </a:cubicBezTo>
                  <a:cubicBezTo>
                    <a:pt x="101" y="0"/>
                    <a:pt x="122" y="9"/>
                    <a:pt x="100" y="43"/>
                  </a:cubicBezTo>
                  <a:cubicBezTo>
                    <a:pt x="81" y="38"/>
                    <a:pt x="86" y="44"/>
                    <a:pt x="80" y="31"/>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3" name="Freeform 167"/>
            <p:cNvSpPr>
              <a:spLocks noChangeAspect="1"/>
            </p:cNvSpPr>
            <p:nvPr/>
          </p:nvSpPr>
          <p:spPr bwMode="auto">
            <a:xfrm>
              <a:off x="3760" y="3758"/>
              <a:ext cx="35"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14" name="Freeform 168"/>
            <p:cNvSpPr>
              <a:spLocks noChangeAspect="1"/>
            </p:cNvSpPr>
            <p:nvPr/>
          </p:nvSpPr>
          <p:spPr bwMode="auto">
            <a:xfrm>
              <a:off x="3741" y="3722"/>
              <a:ext cx="35"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15" name="Line 169"/>
            <p:cNvSpPr>
              <a:spLocks noChangeAspect="1" noChangeShapeType="1"/>
            </p:cNvSpPr>
            <p:nvPr/>
          </p:nvSpPr>
          <p:spPr bwMode="auto">
            <a:xfrm flipH="1">
              <a:off x="3620" y="3753"/>
              <a:ext cx="109" cy="197"/>
            </a:xfrm>
            <a:prstGeom prst="line">
              <a:avLst/>
            </a:prstGeom>
            <a:noFill/>
            <a:ln w="19050">
              <a:solidFill>
                <a:srgbClr val="F0DAB6"/>
              </a:solidFill>
              <a:round/>
              <a:headEnd type="none" w="sm" len="sm"/>
              <a:tailEnd type="none" w="sm" len="sm"/>
            </a:ln>
          </p:spPr>
          <p:txBody>
            <a:bodyPr wrap="none" anchor="ctr"/>
            <a:lstStyle/>
            <a:p>
              <a:endParaRPr lang="en-US"/>
            </a:p>
          </p:txBody>
        </p:sp>
        <p:sp>
          <p:nvSpPr>
            <p:cNvPr id="216" name="Line 170"/>
            <p:cNvSpPr>
              <a:spLocks noChangeAspect="1" noChangeShapeType="1"/>
            </p:cNvSpPr>
            <p:nvPr/>
          </p:nvSpPr>
          <p:spPr bwMode="auto">
            <a:xfrm flipH="1">
              <a:off x="3635" y="3778"/>
              <a:ext cx="119" cy="208"/>
            </a:xfrm>
            <a:prstGeom prst="line">
              <a:avLst/>
            </a:prstGeom>
            <a:noFill/>
            <a:ln w="19050">
              <a:solidFill>
                <a:srgbClr val="F0DAB6"/>
              </a:solidFill>
              <a:round/>
              <a:headEnd type="none" w="sm" len="sm"/>
              <a:tailEnd type="none" w="sm" len="sm"/>
            </a:ln>
          </p:spPr>
          <p:txBody>
            <a:bodyPr wrap="none" anchor="ctr"/>
            <a:lstStyle/>
            <a:p>
              <a:endParaRPr lang="en-US"/>
            </a:p>
          </p:txBody>
        </p:sp>
        <p:sp>
          <p:nvSpPr>
            <p:cNvPr id="217" name="Freeform 171"/>
            <p:cNvSpPr>
              <a:spLocks noChangeAspect="1"/>
            </p:cNvSpPr>
            <p:nvPr/>
          </p:nvSpPr>
          <p:spPr bwMode="auto">
            <a:xfrm>
              <a:off x="3768" y="3794"/>
              <a:ext cx="48" cy="61"/>
            </a:xfrm>
            <a:custGeom>
              <a:avLst/>
              <a:gdLst>
                <a:gd name="T0" fmla="*/ 0 w 356"/>
                <a:gd name="T1" fmla="*/ 400 h 412"/>
                <a:gd name="T2" fmla="*/ 260 w 356"/>
                <a:gd name="T3" fmla="*/ 0 h 412"/>
                <a:gd name="T4" fmla="*/ 356 w 356"/>
                <a:gd name="T5" fmla="*/ 20 h 412"/>
                <a:gd name="T6" fmla="*/ 96 w 356"/>
                <a:gd name="T7" fmla="*/ 412 h 412"/>
                <a:gd name="T8" fmla="*/ 0 w 356"/>
                <a:gd name="T9" fmla="*/ 400 h 412"/>
                <a:gd name="T10" fmla="*/ 0 60000 65536"/>
                <a:gd name="T11" fmla="*/ 0 60000 65536"/>
                <a:gd name="T12" fmla="*/ 0 60000 65536"/>
                <a:gd name="T13" fmla="*/ 0 60000 65536"/>
                <a:gd name="T14" fmla="*/ 0 60000 65536"/>
                <a:gd name="T15" fmla="*/ 0 w 356"/>
                <a:gd name="T16" fmla="*/ 0 h 412"/>
                <a:gd name="T17" fmla="*/ 356 w 356"/>
                <a:gd name="T18" fmla="*/ 412 h 412"/>
              </a:gdLst>
              <a:ahLst/>
              <a:cxnLst>
                <a:cxn ang="T10">
                  <a:pos x="T0" y="T1"/>
                </a:cxn>
                <a:cxn ang="T11">
                  <a:pos x="T2" y="T3"/>
                </a:cxn>
                <a:cxn ang="T12">
                  <a:pos x="T4" y="T5"/>
                </a:cxn>
                <a:cxn ang="T13">
                  <a:pos x="T6" y="T7"/>
                </a:cxn>
                <a:cxn ang="T14">
                  <a:pos x="T8" y="T9"/>
                </a:cxn>
              </a:cxnLst>
              <a:rect l="T15" t="T16" r="T17" b="T18"/>
              <a:pathLst>
                <a:path w="356" h="412">
                  <a:moveTo>
                    <a:pt x="0" y="400"/>
                  </a:moveTo>
                  <a:lnTo>
                    <a:pt x="260" y="0"/>
                  </a:lnTo>
                  <a:lnTo>
                    <a:pt x="356" y="20"/>
                  </a:lnTo>
                  <a:lnTo>
                    <a:pt x="96" y="412"/>
                  </a:lnTo>
                  <a:lnTo>
                    <a:pt x="0" y="400"/>
                  </a:lnTo>
                  <a:close/>
                </a:path>
              </a:pathLst>
            </a:custGeom>
            <a:solidFill>
              <a:srgbClr val="160A00"/>
            </a:solidFill>
            <a:ln w="6350">
              <a:noFill/>
              <a:round/>
              <a:headEnd type="none" w="sm" len="sm"/>
              <a:tailEnd type="none" w="sm" len="sm"/>
            </a:ln>
          </p:spPr>
          <p:txBody>
            <a:bodyPr wrap="none" anchor="ctr"/>
            <a:lstStyle/>
            <a:p>
              <a:endParaRPr lang="en-US"/>
            </a:p>
          </p:txBody>
        </p:sp>
        <p:sp>
          <p:nvSpPr>
            <p:cNvPr id="218" name="Freeform 172"/>
            <p:cNvSpPr>
              <a:spLocks noChangeAspect="1"/>
            </p:cNvSpPr>
            <p:nvPr/>
          </p:nvSpPr>
          <p:spPr bwMode="auto">
            <a:xfrm>
              <a:off x="3793" y="3790"/>
              <a:ext cx="34" cy="29"/>
            </a:xfrm>
            <a:custGeom>
              <a:avLst/>
              <a:gdLst>
                <a:gd name="T0" fmla="*/ 72 w 251"/>
                <a:gd name="T1" fmla="*/ 35 h 199"/>
                <a:gd name="T2" fmla="*/ 100 w 251"/>
                <a:gd name="T3" fmla="*/ 39 h 199"/>
                <a:gd name="T4" fmla="*/ 124 w 251"/>
                <a:gd name="T5" fmla="*/ 7 h 199"/>
                <a:gd name="T6" fmla="*/ 168 w 251"/>
                <a:gd name="T7" fmla="*/ 15 h 199"/>
                <a:gd name="T8" fmla="*/ 168 w 251"/>
                <a:gd name="T9" fmla="*/ 47 h 199"/>
                <a:gd name="T10" fmla="*/ 180 w 251"/>
                <a:gd name="T11" fmla="*/ 47 h 199"/>
                <a:gd name="T12" fmla="*/ 196 w 251"/>
                <a:gd name="T13" fmla="*/ 15 h 199"/>
                <a:gd name="T14" fmla="*/ 240 w 251"/>
                <a:gd name="T15" fmla="*/ 31 h 199"/>
                <a:gd name="T16" fmla="*/ 140 w 251"/>
                <a:gd name="T17" fmla="*/ 199 h 199"/>
                <a:gd name="T18" fmla="*/ 100 w 251"/>
                <a:gd name="T19" fmla="*/ 195 h 199"/>
                <a:gd name="T20" fmla="*/ 72 w 251"/>
                <a:gd name="T21" fmla="*/ 167 h 199"/>
                <a:gd name="T22" fmla="*/ 20 w 251"/>
                <a:gd name="T23" fmla="*/ 179 h 199"/>
                <a:gd name="T24" fmla="*/ 0 w 251"/>
                <a:gd name="T25" fmla="*/ 139 h 199"/>
                <a:gd name="T26" fmla="*/ 72 w 251"/>
                <a:gd name="T27" fmla="*/ 35 h 1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99"/>
                <a:gd name="T44" fmla="*/ 251 w 251"/>
                <a:gd name="T45" fmla="*/ 199 h 1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99">
                  <a:moveTo>
                    <a:pt x="72" y="35"/>
                  </a:moveTo>
                  <a:cubicBezTo>
                    <a:pt x="89" y="41"/>
                    <a:pt x="80" y="39"/>
                    <a:pt x="100" y="39"/>
                  </a:cubicBezTo>
                  <a:lnTo>
                    <a:pt x="124" y="7"/>
                  </a:lnTo>
                  <a:cubicBezTo>
                    <a:pt x="139" y="10"/>
                    <a:pt x="156" y="6"/>
                    <a:pt x="168" y="15"/>
                  </a:cubicBezTo>
                  <a:cubicBezTo>
                    <a:pt x="177" y="21"/>
                    <a:pt x="159" y="41"/>
                    <a:pt x="168" y="47"/>
                  </a:cubicBezTo>
                  <a:cubicBezTo>
                    <a:pt x="171" y="49"/>
                    <a:pt x="176" y="47"/>
                    <a:pt x="180" y="47"/>
                  </a:cubicBezTo>
                  <a:lnTo>
                    <a:pt x="196" y="15"/>
                  </a:lnTo>
                  <a:cubicBezTo>
                    <a:pt x="211" y="20"/>
                    <a:pt x="251" y="0"/>
                    <a:pt x="240" y="31"/>
                  </a:cubicBezTo>
                  <a:lnTo>
                    <a:pt x="140" y="199"/>
                  </a:lnTo>
                  <a:cubicBezTo>
                    <a:pt x="127" y="198"/>
                    <a:pt x="113" y="198"/>
                    <a:pt x="100" y="195"/>
                  </a:cubicBezTo>
                  <a:cubicBezTo>
                    <a:pt x="86" y="192"/>
                    <a:pt x="84" y="175"/>
                    <a:pt x="72" y="167"/>
                  </a:cubicBezTo>
                  <a:cubicBezTo>
                    <a:pt x="57" y="189"/>
                    <a:pt x="48" y="183"/>
                    <a:pt x="20" y="179"/>
                  </a:cubicBezTo>
                  <a:cubicBezTo>
                    <a:pt x="11" y="166"/>
                    <a:pt x="11" y="150"/>
                    <a:pt x="0" y="139"/>
                  </a:cubicBezTo>
                  <a:lnTo>
                    <a:pt x="72" y="35"/>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19" name="Freeform 173"/>
            <p:cNvSpPr>
              <a:spLocks noChangeAspect="1"/>
            </p:cNvSpPr>
            <p:nvPr/>
          </p:nvSpPr>
          <p:spPr bwMode="auto">
            <a:xfrm>
              <a:off x="3840" y="3796"/>
              <a:ext cx="23" cy="29"/>
            </a:xfrm>
            <a:custGeom>
              <a:avLst/>
              <a:gdLst>
                <a:gd name="T0" fmla="*/ 84 w 164"/>
                <a:gd name="T1" fmla="*/ 34 h 194"/>
                <a:gd name="T2" fmla="*/ 112 w 164"/>
                <a:gd name="T3" fmla="*/ 42 h 194"/>
                <a:gd name="T4" fmla="*/ 124 w 164"/>
                <a:gd name="T5" fmla="*/ 14 h 194"/>
                <a:gd name="T6" fmla="*/ 164 w 164"/>
                <a:gd name="T7" fmla="*/ 34 h 194"/>
                <a:gd name="T8" fmla="*/ 64 w 164"/>
                <a:gd name="T9" fmla="*/ 194 h 194"/>
                <a:gd name="T10" fmla="*/ 28 w 164"/>
                <a:gd name="T11" fmla="*/ 190 h 194"/>
                <a:gd name="T12" fmla="*/ 0 w 164"/>
                <a:gd name="T13" fmla="*/ 150 h 194"/>
                <a:gd name="T14" fmla="*/ 84 w 164"/>
                <a:gd name="T15" fmla="*/ 34 h 194"/>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94"/>
                <a:gd name="T26" fmla="*/ 164 w 164"/>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94">
                  <a:moveTo>
                    <a:pt x="84" y="34"/>
                  </a:moveTo>
                  <a:cubicBezTo>
                    <a:pt x="100" y="45"/>
                    <a:pt x="91" y="42"/>
                    <a:pt x="112" y="42"/>
                  </a:cubicBezTo>
                  <a:cubicBezTo>
                    <a:pt x="116" y="33"/>
                    <a:pt x="115" y="19"/>
                    <a:pt x="124" y="14"/>
                  </a:cubicBezTo>
                  <a:cubicBezTo>
                    <a:pt x="148" y="0"/>
                    <a:pt x="154" y="24"/>
                    <a:pt x="164" y="34"/>
                  </a:cubicBezTo>
                  <a:lnTo>
                    <a:pt x="64" y="194"/>
                  </a:lnTo>
                  <a:lnTo>
                    <a:pt x="28" y="190"/>
                  </a:lnTo>
                  <a:lnTo>
                    <a:pt x="0" y="150"/>
                  </a:lnTo>
                  <a:lnTo>
                    <a:pt x="84" y="34"/>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20" name="Freeform 174"/>
            <p:cNvSpPr>
              <a:spLocks noChangeAspect="1"/>
            </p:cNvSpPr>
            <p:nvPr/>
          </p:nvSpPr>
          <p:spPr bwMode="auto">
            <a:xfrm>
              <a:off x="3829" y="3761"/>
              <a:ext cx="13" cy="13"/>
            </a:xfrm>
            <a:custGeom>
              <a:avLst/>
              <a:gdLst>
                <a:gd name="T0" fmla="*/ 12 w 96"/>
                <a:gd name="T1" fmla="*/ 32 h 92"/>
                <a:gd name="T2" fmla="*/ 0 w 96"/>
                <a:gd name="T3" fmla="*/ 64 h 92"/>
                <a:gd name="T4" fmla="*/ 40 w 96"/>
                <a:gd name="T5" fmla="*/ 64 h 92"/>
                <a:gd name="T6" fmla="*/ 56 w 96"/>
                <a:gd name="T7" fmla="*/ 92 h 92"/>
                <a:gd name="T8" fmla="*/ 96 w 96"/>
                <a:gd name="T9" fmla="*/ 24 h 92"/>
                <a:gd name="T10" fmla="*/ 52 w 96"/>
                <a:gd name="T11" fmla="*/ 0 h 92"/>
                <a:gd name="T12" fmla="*/ 36 w 96"/>
                <a:gd name="T13" fmla="*/ 36 h 92"/>
                <a:gd name="T14" fmla="*/ 12 w 96"/>
                <a:gd name="T15" fmla="*/ 32 h 92"/>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92"/>
                <a:gd name="T26" fmla="*/ 96 w 96"/>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92">
                  <a:moveTo>
                    <a:pt x="12" y="32"/>
                  </a:moveTo>
                  <a:lnTo>
                    <a:pt x="0" y="64"/>
                  </a:lnTo>
                  <a:lnTo>
                    <a:pt x="40" y="64"/>
                  </a:lnTo>
                  <a:lnTo>
                    <a:pt x="56" y="92"/>
                  </a:lnTo>
                  <a:lnTo>
                    <a:pt x="96" y="24"/>
                  </a:lnTo>
                  <a:lnTo>
                    <a:pt x="52" y="0"/>
                  </a:lnTo>
                  <a:lnTo>
                    <a:pt x="36" y="36"/>
                  </a:lnTo>
                  <a:lnTo>
                    <a:pt x="12" y="32"/>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21" name="Freeform 175"/>
            <p:cNvSpPr>
              <a:spLocks noChangeAspect="1"/>
            </p:cNvSpPr>
            <p:nvPr/>
          </p:nvSpPr>
          <p:spPr bwMode="auto">
            <a:xfrm>
              <a:off x="3790" y="3733"/>
              <a:ext cx="33" cy="30"/>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22" name="Freeform 176"/>
            <p:cNvSpPr>
              <a:spLocks noChangeAspect="1"/>
            </p:cNvSpPr>
            <p:nvPr/>
          </p:nvSpPr>
          <p:spPr bwMode="auto">
            <a:xfrm>
              <a:off x="3811" y="3768"/>
              <a:ext cx="32" cy="31"/>
            </a:xfrm>
            <a:custGeom>
              <a:avLst/>
              <a:gdLst>
                <a:gd name="T0" fmla="*/ 0 w 257"/>
                <a:gd name="T1" fmla="*/ 69 h 213"/>
                <a:gd name="T2" fmla="*/ 112 w 257"/>
                <a:gd name="T3" fmla="*/ 89 h 213"/>
                <a:gd name="T4" fmla="*/ 72 w 257"/>
                <a:gd name="T5" fmla="*/ 5 h 213"/>
                <a:gd name="T6" fmla="*/ 88 w 257"/>
                <a:gd name="T7" fmla="*/ 9 h 213"/>
                <a:gd name="T8" fmla="*/ 132 w 257"/>
                <a:gd name="T9" fmla="*/ 97 h 213"/>
                <a:gd name="T10" fmla="*/ 248 w 257"/>
                <a:gd name="T11" fmla="*/ 117 h 213"/>
                <a:gd name="T12" fmla="*/ 256 w 257"/>
                <a:gd name="T13" fmla="*/ 133 h 213"/>
                <a:gd name="T14" fmla="*/ 140 w 257"/>
                <a:gd name="T15" fmla="*/ 113 h 213"/>
                <a:gd name="T16" fmla="*/ 180 w 257"/>
                <a:gd name="T17" fmla="*/ 209 h 213"/>
                <a:gd name="T18" fmla="*/ 116 w 257"/>
                <a:gd name="T19" fmla="*/ 101 h 213"/>
                <a:gd name="T20" fmla="*/ 0 w 257"/>
                <a:gd name="T21" fmla="*/ 89 h 213"/>
                <a:gd name="T22" fmla="*/ 0 w 257"/>
                <a:gd name="T23" fmla="*/ 69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7"/>
                <a:gd name="T37" fmla="*/ 0 h 213"/>
                <a:gd name="T38" fmla="*/ 257 w 257"/>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7" h="213">
                  <a:moveTo>
                    <a:pt x="0" y="69"/>
                  </a:moveTo>
                  <a:lnTo>
                    <a:pt x="112" y="89"/>
                  </a:lnTo>
                  <a:cubicBezTo>
                    <a:pt x="99" y="61"/>
                    <a:pt x="81" y="35"/>
                    <a:pt x="72" y="5"/>
                  </a:cubicBezTo>
                  <a:cubicBezTo>
                    <a:pt x="70" y="0"/>
                    <a:pt x="88" y="9"/>
                    <a:pt x="88" y="9"/>
                  </a:cubicBezTo>
                  <a:lnTo>
                    <a:pt x="132" y="97"/>
                  </a:lnTo>
                  <a:lnTo>
                    <a:pt x="248" y="117"/>
                  </a:lnTo>
                  <a:cubicBezTo>
                    <a:pt x="257" y="130"/>
                    <a:pt x="256" y="124"/>
                    <a:pt x="256" y="133"/>
                  </a:cubicBezTo>
                  <a:lnTo>
                    <a:pt x="140" y="113"/>
                  </a:lnTo>
                  <a:cubicBezTo>
                    <a:pt x="194" y="213"/>
                    <a:pt x="228" y="209"/>
                    <a:pt x="180" y="209"/>
                  </a:cubicBezTo>
                  <a:lnTo>
                    <a:pt x="116" y="101"/>
                  </a:lnTo>
                  <a:lnTo>
                    <a:pt x="0" y="89"/>
                  </a:lnTo>
                  <a:lnTo>
                    <a:pt x="0" y="69"/>
                  </a:lnTo>
                  <a:close/>
                </a:path>
              </a:pathLst>
            </a:custGeom>
            <a:gradFill rotWithShape="0">
              <a:gsLst>
                <a:gs pos="0">
                  <a:srgbClr val="FFFFFF"/>
                </a:gs>
                <a:gs pos="100000">
                  <a:srgbClr val="F0DAB6"/>
                </a:gs>
              </a:gsLst>
              <a:lin ang="18900000" scaled="1"/>
            </a:gradFill>
            <a:ln w="6350">
              <a:noFill/>
              <a:round/>
              <a:headEnd type="none" w="sm" len="sm"/>
              <a:tailEnd type="none" w="sm" len="sm"/>
            </a:ln>
          </p:spPr>
          <p:txBody>
            <a:bodyPr wrap="none" anchor="ctr"/>
            <a:lstStyle/>
            <a:p>
              <a:endParaRPr lang="en-US"/>
            </a:p>
          </p:txBody>
        </p:sp>
        <p:sp>
          <p:nvSpPr>
            <p:cNvPr id="223" name="Freeform 177"/>
            <p:cNvSpPr>
              <a:spLocks noChangeAspect="1"/>
            </p:cNvSpPr>
            <p:nvPr/>
          </p:nvSpPr>
          <p:spPr bwMode="auto">
            <a:xfrm>
              <a:off x="3743" y="3777"/>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4" name="Freeform 178"/>
            <p:cNvSpPr>
              <a:spLocks noChangeAspect="1"/>
            </p:cNvSpPr>
            <p:nvPr/>
          </p:nvSpPr>
          <p:spPr bwMode="auto">
            <a:xfrm>
              <a:off x="3750" y="3777"/>
              <a:ext cx="11" cy="19"/>
            </a:xfrm>
            <a:custGeom>
              <a:avLst/>
              <a:gdLst>
                <a:gd name="T0" fmla="*/ 0 w 84"/>
                <a:gd name="T1" fmla="*/ 60 h 124"/>
                <a:gd name="T2" fmla="*/ 40 w 84"/>
                <a:gd name="T3" fmla="*/ 0 h 124"/>
                <a:gd name="T4" fmla="*/ 84 w 84"/>
                <a:gd name="T5" fmla="*/ 76 h 124"/>
                <a:gd name="T6" fmla="*/ 56 w 84"/>
                <a:gd name="T7" fmla="*/ 124 h 124"/>
                <a:gd name="T8" fmla="*/ 28 w 84"/>
                <a:gd name="T9" fmla="*/ 104 h 124"/>
                <a:gd name="T10" fmla="*/ 44 w 84"/>
                <a:gd name="T11" fmla="*/ 76 h 124"/>
                <a:gd name="T12" fmla="*/ 0 w 84"/>
                <a:gd name="T13" fmla="*/ 60 h 124"/>
                <a:gd name="T14" fmla="*/ 0 60000 65536"/>
                <a:gd name="T15" fmla="*/ 0 60000 65536"/>
                <a:gd name="T16" fmla="*/ 0 60000 65536"/>
                <a:gd name="T17" fmla="*/ 0 60000 65536"/>
                <a:gd name="T18" fmla="*/ 0 60000 65536"/>
                <a:gd name="T19" fmla="*/ 0 60000 65536"/>
                <a:gd name="T20" fmla="*/ 0 60000 65536"/>
                <a:gd name="T21" fmla="*/ 0 w 84"/>
                <a:gd name="T22" fmla="*/ 0 h 124"/>
                <a:gd name="T23" fmla="*/ 84 w 84"/>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24">
                  <a:moveTo>
                    <a:pt x="0" y="60"/>
                  </a:moveTo>
                  <a:lnTo>
                    <a:pt x="40" y="0"/>
                  </a:lnTo>
                  <a:lnTo>
                    <a:pt x="84" y="76"/>
                  </a:lnTo>
                  <a:lnTo>
                    <a:pt x="56" y="124"/>
                  </a:lnTo>
                  <a:lnTo>
                    <a:pt x="28" y="104"/>
                  </a:lnTo>
                  <a:lnTo>
                    <a:pt x="44" y="76"/>
                  </a:lnTo>
                  <a:lnTo>
                    <a:pt x="0" y="60"/>
                  </a:lnTo>
                  <a:close/>
                </a:path>
              </a:pathLst>
            </a:custGeom>
            <a:solidFill>
              <a:srgbClr val="DAA248"/>
            </a:solidFill>
            <a:ln w="6350">
              <a:noFill/>
              <a:round/>
              <a:headEnd type="none" w="sm" len="sm"/>
              <a:tailEnd type="none" w="sm" len="sm"/>
            </a:ln>
          </p:spPr>
          <p:txBody>
            <a:bodyPr wrap="none" anchor="ctr"/>
            <a:lstStyle/>
            <a:p>
              <a:endParaRPr lang="en-US"/>
            </a:p>
          </p:txBody>
        </p:sp>
        <p:sp>
          <p:nvSpPr>
            <p:cNvPr id="225" name="Freeform 179"/>
            <p:cNvSpPr>
              <a:spLocks noChangeAspect="1"/>
            </p:cNvSpPr>
            <p:nvPr/>
          </p:nvSpPr>
          <p:spPr bwMode="auto">
            <a:xfrm>
              <a:off x="3750" y="3770"/>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6" name="Freeform 180"/>
            <p:cNvSpPr>
              <a:spLocks noChangeAspect="1"/>
            </p:cNvSpPr>
            <p:nvPr/>
          </p:nvSpPr>
          <p:spPr bwMode="auto">
            <a:xfrm>
              <a:off x="3723" y="3737"/>
              <a:ext cx="15"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7" name="Freeform 181"/>
            <p:cNvSpPr>
              <a:spLocks noChangeAspect="1"/>
            </p:cNvSpPr>
            <p:nvPr/>
          </p:nvSpPr>
          <p:spPr bwMode="auto">
            <a:xfrm>
              <a:off x="3730" y="3738"/>
              <a:ext cx="11" cy="18"/>
            </a:xfrm>
            <a:custGeom>
              <a:avLst/>
              <a:gdLst>
                <a:gd name="T0" fmla="*/ 0 w 84"/>
                <a:gd name="T1" fmla="*/ 60 h 124"/>
                <a:gd name="T2" fmla="*/ 40 w 84"/>
                <a:gd name="T3" fmla="*/ 0 h 124"/>
                <a:gd name="T4" fmla="*/ 84 w 84"/>
                <a:gd name="T5" fmla="*/ 76 h 124"/>
                <a:gd name="T6" fmla="*/ 56 w 84"/>
                <a:gd name="T7" fmla="*/ 124 h 124"/>
                <a:gd name="T8" fmla="*/ 28 w 84"/>
                <a:gd name="T9" fmla="*/ 104 h 124"/>
                <a:gd name="T10" fmla="*/ 44 w 84"/>
                <a:gd name="T11" fmla="*/ 76 h 124"/>
                <a:gd name="T12" fmla="*/ 0 w 84"/>
                <a:gd name="T13" fmla="*/ 60 h 124"/>
                <a:gd name="T14" fmla="*/ 0 60000 65536"/>
                <a:gd name="T15" fmla="*/ 0 60000 65536"/>
                <a:gd name="T16" fmla="*/ 0 60000 65536"/>
                <a:gd name="T17" fmla="*/ 0 60000 65536"/>
                <a:gd name="T18" fmla="*/ 0 60000 65536"/>
                <a:gd name="T19" fmla="*/ 0 60000 65536"/>
                <a:gd name="T20" fmla="*/ 0 60000 65536"/>
                <a:gd name="T21" fmla="*/ 0 w 84"/>
                <a:gd name="T22" fmla="*/ 0 h 124"/>
                <a:gd name="T23" fmla="*/ 84 w 84"/>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24">
                  <a:moveTo>
                    <a:pt x="0" y="60"/>
                  </a:moveTo>
                  <a:lnTo>
                    <a:pt x="40" y="0"/>
                  </a:lnTo>
                  <a:lnTo>
                    <a:pt x="84" y="76"/>
                  </a:lnTo>
                  <a:lnTo>
                    <a:pt x="56" y="124"/>
                  </a:lnTo>
                  <a:lnTo>
                    <a:pt x="28" y="104"/>
                  </a:lnTo>
                  <a:lnTo>
                    <a:pt x="44" y="76"/>
                  </a:lnTo>
                  <a:lnTo>
                    <a:pt x="0" y="60"/>
                  </a:lnTo>
                  <a:close/>
                </a:path>
              </a:pathLst>
            </a:custGeom>
            <a:solidFill>
              <a:srgbClr val="DAA248"/>
            </a:solidFill>
            <a:ln w="6350">
              <a:noFill/>
              <a:round/>
              <a:headEnd type="none" w="sm" len="sm"/>
              <a:tailEnd type="none" w="sm" len="sm"/>
            </a:ln>
          </p:spPr>
          <p:txBody>
            <a:bodyPr wrap="none" anchor="ctr"/>
            <a:lstStyle/>
            <a:p>
              <a:endParaRPr lang="en-US"/>
            </a:p>
          </p:txBody>
        </p:sp>
        <p:sp>
          <p:nvSpPr>
            <p:cNvPr id="228" name="Freeform 182"/>
            <p:cNvSpPr>
              <a:spLocks noChangeAspect="1"/>
            </p:cNvSpPr>
            <p:nvPr/>
          </p:nvSpPr>
          <p:spPr bwMode="auto">
            <a:xfrm>
              <a:off x="3730" y="3730"/>
              <a:ext cx="14" cy="20"/>
            </a:xfrm>
            <a:custGeom>
              <a:avLst/>
              <a:gdLst>
                <a:gd name="T0" fmla="*/ 32 w 104"/>
                <a:gd name="T1" fmla="*/ 0 h 136"/>
                <a:gd name="T2" fmla="*/ 104 w 104"/>
                <a:gd name="T3" fmla="*/ 108 h 136"/>
                <a:gd name="T4" fmla="*/ 84 w 104"/>
                <a:gd name="T5" fmla="*/ 136 h 136"/>
                <a:gd name="T6" fmla="*/ 0 w 104"/>
                <a:gd name="T7" fmla="*/ 4 h 136"/>
                <a:gd name="T8" fmla="*/ 32 w 104"/>
                <a:gd name="T9" fmla="*/ 0 h 136"/>
                <a:gd name="T10" fmla="*/ 0 60000 65536"/>
                <a:gd name="T11" fmla="*/ 0 60000 65536"/>
                <a:gd name="T12" fmla="*/ 0 60000 65536"/>
                <a:gd name="T13" fmla="*/ 0 60000 65536"/>
                <a:gd name="T14" fmla="*/ 0 60000 65536"/>
                <a:gd name="T15" fmla="*/ 0 w 104"/>
                <a:gd name="T16" fmla="*/ 0 h 136"/>
                <a:gd name="T17" fmla="*/ 104 w 104"/>
                <a:gd name="T18" fmla="*/ 136 h 136"/>
              </a:gdLst>
              <a:ahLst/>
              <a:cxnLst>
                <a:cxn ang="T10">
                  <a:pos x="T0" y="T1"/>
                </a:cxn>
                <a:cxn ang="T11">
                  <a:pos x="T2" y="T3"/>
                </a:cxn>
                <a:cxn ang="T12">
                  <a:pos x="T4" y="T5"/>
                </a:cxn>
                <a:cxn ang="T13">
                  <a:pos x="T6" y="T7"/>
                </a:cxn>
                <a:cxn ang="T14">
                  <a:pos x="T8" y="T9"/>
                </a:cxn>
              </a:cxnLst>
              <a:rect l="T15" t="T16" r="T17" b="T18"/>
              <a:pathLst>
                <a:path w="104" h="136">
                  <a:moveTo>
                    <a:pt x="32" y="0"/>
                  </a:moveTo>
                  <a:lnTo>
                    <a:pt x="104" y="108"/>
                  </a:lnTo>
                  <a:lnTo>
                    <a:pt x="84" y="136"/>
                  </a:lnTo>
                  <a:lnTo>
                    <a:pt x="0" y="4"/>
                  </a:lnTo>
                  <a:lnTo>
                    <a:pt x="32"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29" name="Freeform 183"/>
            <p:cNvSpPr>
              <a:spLocks noChangeAspect="1"/>
            </p:cNvSpPr>
            <p:nvPr/>
          </p:nvSpPr>
          <p:spPr bwMode="auto">
            <a:xfrm>
              <a:off x="3693" y="3786"/>
              <a:ext cx="37" cy="69"/>
            </a:xfrm>
            <a:custGeom>
              <a:avLst/>
              <a:gdLst>
                <a:gd name="T0" fmla="*/ 10 w 270"/>
                <a:gd name="T1" fmla="*/ 16 h 469"/>
                <a:gd name="T2" fmla="*/ 14 w 270"/>
                <a:gd name="T3" fmla="*/ 40 h 469"/>
                <a:gd name="T4" fmla="*/ 18 w 270"/>
                <a:gd name="T5" fmla="*/ 40 h 469"/>
                <a:gd name="T6" fmla="*/ 134 w 270"/>
                <a:gd name="T7" fmla="*/ 220 h 469"/>
                <a:gd name="T8" fmla="*/ 130 w 270"/>
                <a:gd name="T9" fmla="*/ 240 h 469"/>
                <a:gd name="T10" fmla="*/ 146 w 270"/>
                <a:gd name="T11" fmla="*/ 272 h 469"/>
                <a:gd name="T12" fmla="*/ 122 w 270"/>
                <a:gd name="T13" fmla="*/ 292 h 469"/>
                <a:gd name="T14" fmla="*/ 158 w 270"/>
                <a:gd name="T15" fmla="*/ 292 h 469"/>
                <a:gd name="T16" fmla="*/ 234 w 270"/>
                <a:gd name="T17" fmla="*/ 460 h 469"/>
                <a:gd name="T18" fmla="*/ 270 w 270"/>
                <a:gd name="T19" fmla="*/ 468 h 469"/>
                <a:gd name="T20" fmla="*/ 150 w 270"/>
                <a:gd name="T21" fmla="*/ 220 h 469"/>
                <a:gd name="T22" fmla="*/ 150 w 270"/>
                <a:gd name="T23" fmla="*/ 196 h 469"/>
                <a:gd name="T24" fmla="*/ 90 w 270"/>
                <a:gd name="T25" fmla="*/ 144 h 469"/>
                <a:gd name="T26" fmla="*/ 30 w 270"/>
                <a:gd name="T27" fmla="*/ 0 h 469"/>
                <a:gd name="T28" fmla="*/ 10 w 270"/>
                <a:gd name="T29" fmla="*/ 16 h 4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0"/>
                <a:gd name="T46" fmla="*/ 0 h 469"/>
                <a:gd name="T47" fmla="*/ 270 w 270"/>
                <a:gd name="T48" fmla="*/ 469 h 46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0" h="469">
                  <a:moveTo>
                    <a:pt x="10" y="16"/>
                  </a:moveTo>
                  <a:cubicBezTo>
                    <a:pt x="3" y="78"/>
                    <a:pt x="0" y="54"/>
                    <a:pt x="14" y="40"/>
                  </a:cubicBezTo>
                  <a:cubicBezTo>
                    <a:pt x="15" y="39"/>
                    <a:pt x="17" y="40"/>
                    <a:pt x="18" y="40"/>
                  </a:cubicBezTo>
                  <a:cubicBezTo>
                    <a:pt x="101" y="198"/>
                    <a:pt x="70" y="156"/>
                    <a:pt x="134" y="220"/>
                  </a:cubicBezTo>
                  <a:cubicBezTo>
                    <a:pt x="124" y="234"/>
                    <a:pt x="124" y="228"/>
                    <a:pt x="130" y="240"/>
                  </a:cubicBezTo>
                  <a:cubicBezTo>
                    <a:pt x="135" y="251"/>
                    <a:pt x="145" y="260"/>
                    <a:pt x="146" y="272"/>
                  </a:cubicBezTo>
                  <a:cubicBezTo>
                    <a:pt x="147" y="282"/>
                    <a:pt x="122" y="292"/>
                    <a:pt x="122" y="292"/>
                  </a:cubicBezTo>
                  <a:lnTo>
                    <a:pt x="158" y="292"/>
                  </a:lnTo>
                  <a:lnTo>
                    <a:pt x="234" y="460"/>
                  </a:lnTo>
                  <a:cubicBezTo>
                    <a:pt x="262" y="469"/>
                    <a:pt x="250" y="468"/>
                    <a:pt x="270" y="468"/>
                  </a:cubicBezTo>
                  <a:lnTo>
                    <a:pt x="150" y="220"/>
                  </a:lnTo>
                  <a:lnTo>
                    <a:pt x="150" y="196"/>
                  </a:lnTo>
                  <a:lnTo>
                    <a:pt x="90" y="144"/>
                  </a:lnTo>
                  <a:lnTo>
                    <a:pt x="30" y="0"/>
                  </a:lnTo>
                  <a:lnTo>
                    <a:pt x="10" y="16"/>
                  </a:lnTo>
                  <a:close/>
                </a:path>
              </a:pathLst>
            </a:custGeom>
            <a:solidFill>
              <a:srgbClr val="DAA248"/>
            </a:solidFill>
            <a:ln w="12700">
              <a:noFill/>
              <a:round/>
              <a:headEnd type="none" w="sm" len="sm"/>
              <a:tailEnd type="none" w="sm" len="sm"/>
            </a:ln>
          </p:spPr>
          <p:txBody>
            <a:bodyPr wrap="none" anchor="ctr"/>
            <a:lstStyle/>
            <a:p>
              <a:endParaRPr lang="en-US"/>
            </a:p>
          </p:txBody>
        </p:sp>
        <p:sp>
          <p:nvSpPr>
            <p:cNvPr id="230" name="Freeform 184"/>
            <p:cNvSpPr>
              <a:spLocks noChangeAspect="1"/>
            </p:cNvSpPr>
            <p:nvPr/>
          </p:nvSpPr>
          <p:spPr bwMode="auto">
            <a:xfrm>
              <a:off x="3691" y="3776"/>
              <a:ext cx="41" cy="77"/>
            </a:xfrm>
            <a:custGeom>
              <a:avLst/>
              <a:gdLst>
                <a:gd name="T0" fmla="*/ 0 w 300"/>
                <a:gd name="T1" fmla="*/ 24 h 520"/>
                <a:gd name="T2" fmla="*/ 24 w 300"/>
                <a:gd name="T3" fmla="*/ 48 h 520"/>
                <a:gd name="T4" fmla="*/ 120 w 300"/>
                <a:gd name="T5" fmla="*/ 232 h 520"/>
                <a:gd name="T6" fmla="*/ 156 w 300"/>
                <a:gd name="T7" fmla="*/ 260 h 520"/>
                <a:gd name="T8" fmla="*/ 144 w 300"/>
                <a:gd name="T9" fmla="*/ 288 h 520"/>
                <a:gd name="T10" fmla="*/ 256 w 300"/>
                <a:gd name="T11" fmla="*/ 492 h 520"/>
                <a:gd name="T12" fmla="*/ 284 w 300"/>
                <a:gd name="T13" fmla="*/ 520 h 520"/>
                <a:gd name="T14" fmla="*/ 300 w 300"/>
                <a:gd name="T15" fmla="*/ 492 h 520"/>
                <a:gd name="T16" fmla="*/ 164 w 300"/>
                <a:gd name="T17" fmla="*/ 232 h 520"/>
                <a:gd name="T18" fmla="*/ 48 w 300"/>
                <a:gd name="T19" fmla="*/ 4 h 520"/>
                <a:gd name="T20" fmla="*/ 16 w 300"/>
                <a:gd name="T21" fmla="*/ 0 h 520"/>
                <a:gd name="T22" fmla="*/ 0 w 300"/>
                <a:gd name="T23" fmla="*/ 24 h 5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0"/>
                <a:gd name="T37" fmla="*/ 0 h 520"/>
                <a:gd name="T38" fmla="*/ 300 w 300"/>
                <a:gd name="T39" fmla="*/ 520 h 5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0" h="520">
                  <a:moveTo>
                    <a:pt x="0" y="24"/>
                  </a:moveTo>
                  <a:lnTo>
                    <a:pt x="24" y="48"/>
                  </a:lnTo>
                  <a:lnTo>
                    <a:pt x="120" y="232"/>
                  </a:lnTo>
                  <a:lnTo>
                    <a:pt x="156" y="260"/>
                  </a:lnTo>
                  <a:cubicBezTo>
                    <a:pt x="172" y="282"/>
                    <a:pt x="172" y="288"/>
                    <a:pt x="144" y="288"/>
                  </a:cubicBezTo>
                  <a:lnTo>
                    <a:pt x="256" y="492"/>
                  </a:lnTo>
                  <a:lnTo>
                    <a:pt x="284" y="520"/>
                  </a:lnTo>
                  <a:lnTo>
                    <a:pt x="300" y="492"/>
                  </a:lnTo>
                  <a:lnTo>
                    <a:pt x="164" y="232"/>
                  </a:lnTo>
                  <a:lnTo>
                    <a:pt x="48" y="4"/>
                  </a:lnTo>
                  <a:lnTo>
                    <a:pt x="16" y="0"/>
                  </a:lnTo>
                  <a:lnTo>
                    <a:pt x="0" y="24"/>
                  </a:lnTo>
                  <a:close/>
                </a:path>
              </a:pathLst>
            </a:custGeom>
            <a:solidFill>
              <a:srgbClr val="FFFBF3"/>
            </a:solidFill>
            <a:ln w="6350">
              <a:noFill/>
              <a:round/>
              <a:headEnd type="none" w="sm" len="sm"/>
              <a:tailEnd type="none" w="sm" len="sm"/>
            </a:ln>
          </p:spPr>
          <p:txBody>
            <a:bodyPr wrap="none" anchor="ctr"/>
            <a:lstStyle/>
            <a:p>
              <a:endParaRPr lang="en-US"/>
            </a:p>
          </p:txBody>
        </p:sp>
        <p:sp>
          <p:nvSpPr>
            <p:cNvPr id="231" name="Freeform 185"/>
            <p:cNvSpPr>
              <a:spLocks noChangeAspect="1"/>
            </p:cNvSpPr>
            <p:nvPr/>
          </p:nvSpPr>
          <p:spPr bwMode="auto">
            <a:xfrm>
              <a:off x="3653" y="3861"/>
              <a:ext cx="190" cy="158"/>
            </a:xfrm>
            <a:custGeom>
              <a:avLst/>
              <a:gdLst>
                <a:gd name="T0" fmla="*/ 579 w 1392"/>
                <a:gd name="T1" fmla="*/ 48 h 1076"/>
                <a:gd name="T2" fmla="*/ 606 w 1392"/>
                <a:gd name="T3" fmla="*/ 162 h 1076"/>
                <a:gd name="T4" fmla="*/ 210 w 1392"/>
                <a:gd name="T5" fmla="*/ 789 h 1076"/>
                <a:gd name="T6" fmla="*/ 111 w 1392"/>
                <a:gd name="T7" fmla="*/ 789 h 1076"/>
                <a:gd name="T8" fmla="*/ 72 w 1392"/>
                <a:gd name="T9" fmla="*/ 849 h 1076"/>
                <a:gd name="T10" fmla="*/ 165 w 1392"/>
                <a:gd name="T11" fmla="*/ 849 h 1076"/>
                <a:gd name="T12" fmla="*/ 0 w 1392"/>
                <a:gd name="T13" fmla="*/ 1050 h 1076"/>
                <a:gd name="T14" fmla="*/ 0 w 1392"/>
                <a:gd name="T15" fmla="*/ 1074 h 1076"/>
                <a:gd name="T16" fmla="*/ 24 w 1392"/>
                <a:gd name="T17" fmla="*/ 1053 h 1076"/>
                <a:gd name="T18" fmla="*/ 195 w 1392"/>
                <a:gd name="T19" fmla="*/ 855 h 1076"/>
                <a:gd name="T20" fmla="*/ 606 w 1392"/>
                <a:gd name="T21" fmla="*/ 870 h 1076"/>
                <a:gd name="T22" fmla="*/ 468 w 1392"/>
                <a:gd name="T23" fmla="*/ 1071 h 1076"/>
                <a:gd name="T24" fmla="*/ 492 w 1392"/>
                <a:gd name="T25" fmla="*/ 1071 h 1076"/>
                <a:gd name="T26" fmla="*/ 627 w 1392"/>
                <a:gd name="T27" fmla="*/ 870 h 1076"/>
                <a:gd name="T28" fmla="*/ 729 w 1392"/>
                <a:gd name="T29" fmla="*/ 873 h 1076"/>
                <a:gd name="T30" fmla="*/ 753 w 1392"/>
                <a:gd name="T31" fmla="*/ 822 h 1076"/>
                <a:gd name="T32" fmla="*/ 678 w 1392"/>
                <a:gd name="T33" fmla="*/ 819 h 1076"/>
                <a:gd name="T34" fmla="*/ 1074 w 1392"/>
                <a:gd name="T35" fmla="*/ 249 h 1076"/>
                <a:gd name="T36" fmla="*/ 1095 w 1392"/>
                <a:gd name="T37" fmla="*/ 252 h 1076"/>
                <a:gd name="T38" fmla="*/ 1104 w 1392"/>
                <a:gd name="T39" fmla="*/ 234 h 1076"/>
                <a:gd name="T40" fmla="*/ 1125 w 1392"/>
                <a:gd name="T41" fmla="*/ 201 h 1076"/>
                <a:gd name="T42" fmla="*/ 1263 w 1392"/>
                <a:gd name="T43" fmla="*/ 129 h 1076"/>
                <a:gd name="T44" fmla="*/ 1200 w 1392"/>
                <a:gd name="T45" fmla="*/ 123 h 1076"/>
                <a:gd name="T46" fmla="*/ 1197 w 1392"/>
                <a:gd name="T47" fmla="*/ 87 h 1076"/>
                <a:gd name="T48" fmla="*/ 1383 w 1392"/>
                <a:gd name="T49" fmla="*/ 108 h 1076"/>
                <a:gd name="T50" fmla="*/ 1392 w 1392"/>
                <a:gd name="T51" fmla="*/ 90 h 1076"/>
                <a:gd name="T52" fmla="*/ 621 w 1392"/>
                <a:gd name="T53" fmla="*/ 0 h 1076"/>
                <a:gd name="T54" fmla="*/ 597 w 1392"/>
                <a:gd name="T55" fmla="*/ 18 h 1076"/>
                <a:gd name="T56" fmla="*/ 609 w 1392"/>
                <a:gd name="T57" fmla="*/ 36 h 1076"/>
                <a:gd name="T58" fmla="*/ 624 w 1392"/>
                <a:gd name="T59" fmla="*/ 18 h 1076"/>
                <a:gd name="T60" fmla="*/ 693 w 1392"/>
                <a:gd name="T61" fmla="*/ 30 h 1076"/>
                <a:gd name="T62" fmla="*/ 654 w 1392"/>
                <a:gd name="T63" fmla="*/ 54 h 1076"/>
                <a:gd name="T64" fmla="*/ 579 w 1392"/>
                <a:gd name="T65" fmla="*/ 48 h 10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2"/>
                <a:gd name="T100" fmla="*/ 0 h 1076"/>
                <a:gd name="T101" fmla="*/ 1392 w 1392"/>
                <a:gd name="T102" fmla="*/ 1076 h 10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2" h="1076">
                  <a:moveTo>
                    <a:pt x="579" y="48"/>
                  </a:moveTo>
                  <a:lnTo>
                    <a:pt x="606" y="162"/>
                  </a:lnTo>
                  <a:lnTo>
                    <a:pt x="210" y="789"/>
                  </a:lnTo>
                  <a:lnTo>
                    <a:pt x="111" y="789"/>
                  </a:lnTo>
                  <a:lnTo>
                    <a:pt x="72" y="849"/>
                  </a:lnTo>
                  <a:lnTo>
                    <a:pt x="165" y="849"/>
                  </a:lnTo>
                  <a:lnTo>
                    <a:pt x="0" y="1050"/>
                  </a:lnTo>
                  <a:cubicBezTo>
                    <a:pt x="0" y="1058"/>
                    <a:pt x="0" y="1066"/>
                    <a:pt x="0" y="1074"/>
                  </a:cubicBezTo>
                  <a:cubicBezTo>
                    <a:pt x="29" y="1067"/>
                    <a:pt x="24" y="1076"/>
                    <a:pt x="24" y="1053"/>
                  </a:cubicBezTo>
                  <a:lnTo>
                    <a:pt x="195" y="855"/>
                  </a:lnTo>
                  <a:lnTo>
                    <a:pt x="606" y="870"/>
                  </a:lnTo>
                  <a:lnTo>
                    <a:pt x="468" y="1071"/>
                  </a:lnTo>
                  <a:lnTo>
                    <a:pt x="492" y="1071"/>
                  </a:lnTo>
                  <a:lnTo>
                    <a:pt x="627" y="870"/>
                  </a:lnTo>
                  <a:lnTo>
                    <a:pt x="729" y="873"/>
                  </a:lnTo>
                  <a:lnTo>
                    <a:pt x="753" y="822"/>
                  </a:lnTo>
                  <a:lnTo>
                    <a:pt x="678" y="819"/>
                  </a:lnTo>
                  <a:lnTo>
                    <a:pt x="1074" y="249"/>
                  </a:lnTo>
                  <a:cubicBezTo>
                    <a:pt x="1081" y="252"/>
                    <a:pt x="1088" y="259"/>
                    <a:pt x="1095" y="252"/>
                  </a:cubicBezTo>
                  <a:cubicBezTo>
                    <a:pt x="1100" y="247"/>
                    <a:pt x="1104" y="234"/>
                    <a:pt x="1104" y="234"/>
                  </a:cubicBezTo>
                  <a:lnTo>
                    <a:pt x="1125" y="201"/>
                  </a:lnTo>
                  <a:lnTo>
                    <a:pt x="1263" y="129"/>
                  </a:lnTo>
                  <a:lnTo>
                    <a:pt x="1200" y="123"/>
                  </a:lnTo>
                  <a:lnTo>
                    <a:pt x="1197" y="87"/>
                  </a:lnTo>
                  <a:lnTo>
                    <a:pt x="1383" y="108"/>
                  </a:lnTo>
                  <a:lnTo>
                    <a:pt x="1392" y="90"/>
                  </a:lnTo>
                  <a:lnTo>
                    <a:pt x="621" y="0"/>
                  </a:lnTo>
                  <a:lnTo>
                    <a:pt x="597" y="18"/>
                  </a:lnTo>
                  <a:lnTo>
                    <a:pt x="609" y="36"/>
                  </a:lnTo>
                  <a:lnTo>
                    <a:pt x="624" y="18"/>
                  </a:lnTo>
                  <a:lnTo>
                    <a:pt x="693" y="30"/>
                  </a:lnTo>
                  <a:lnTo>
                    <a:pt x="654" y="54"/>
                  </a:lnTo>
                  <a:lnTo>
                    <a:pt x="579" y="48"/>
                  </a:lnTo>
                  <a:close/>
                </a:path>
              </a:pathLst>
            </a:custGeom>
            <a:gradFill rotWithShape="0">
              <a:gsLst>
                <a:gs pos="0">
                  <a:srgbClr val="B47D24"/>
                </a:gs>
                <a:gs pos="100000">
                  <a:srgbClr val="482200"/>
                </a:gs>
              </a:gsLst>
              <a:lin ang="5400000" scaled="1"/>
            </a:gradFill>
            <a:ln w="3175">
              <a:noFill/>
              <a:round/>
              <a:headEnd type="none" w="sm" len="sm"/>
              <a:tailEnd type="none" w="sm" len="sm"/>
            </a:ln>
          </p:spPr>
          <p:txBody>
            <a:bodyPr wrap="none" anchor="ctr"/>
            <a:lstStyle/>
            <a:p>
              <a:endParaRPr lang="en-US"/>
            </a:p>
          </p:txBody>
        </p:sp>
        <p:sp>
          <p:nvSpPr>
            <p:cNvPr id="232" name="Freeform 186"/>
            <p:cNvSpPr>
              <a:spLocks noChangeAspect="1"/>
            </p:cNvSpPr>
            <p:nvPr/>
          </p:nvSpPr>
          <p:spPr bwMode="auto">
            <a:xfrm>
              <a:off x="3752" y="3866"/>
              <a:ext cx="59" cy="11"/>
            </a:xfrm>
            <a:custGeom>
              <a:avLst/>
              <a:gdLst>
                <a:gd name="T0" fmla="*/ 18 w 435"/>
                <a:gd name="T1" fmla="*/ 0 h 78"/>
                <a:gd name="T2" fmla="*/ 0 w 435"/>
                <a:gd name="T3" fmla="*/ 30 h 78"/>
                <a:gd name="T4" fmla="*/ 417 w 435"/>
                <a:gd name="T5" fmla="*/ 78 h 78"/>
                <a:gd name="T6" fmla="*/ 435 w 435"/>
                <a:gd name="T7" fmla="*/ 51 h 78"/>
                <a:gd name="T8" fmla="*/ 18 w 435"/>
                <a:gd name="T9" fmla="*/ 0 h 78"/>
                <a:gd name="T10" fmla="*/ 0 60000 65536"/>
                <a:gd name="T11" fmla="*/ 0 60000 65536"/>
                <a:gd name="T12" fmla="*/ 0 60000 65536"/>
                <a:gd name="T13" fmla="*/ 0 60000 65536"/>
                <a:gd name="T14" fmla="*/ 0 60000 65536"/>
                <a:gd name="T15" fmla="*/ 0 w 435"/>
                <a:gd name="T16" fmla="*/ 0 h 78"/>
                <a:gd name="T17" fmla="*/ 435 w 435"/>
                <a:gd name="T18" fmla="*/ 78 h 78"/>
              </a:gdLst>
              <a:ahLst/>
              <a:cxnLst>
                <a:cxn ang="T10">
                  <a:pos x="T0" y="T1"/>
                </a:cxn>
                <a:cxn ang="T11">
                  <a:pos x="T2" y="T3"/>
                </a:cxn>
                <a:cxn ang="T12">
                  <a:pos x="T4" y="T5"/>
                </a:cxn>
                <a:cxn ang="T13">
                  <a:pos x="T6" y="T7"/>
                </a:cxn>
                <a:cxn ang="T14">
                  <a:pos x="T8" y="T9"/>
                </a:cxn>
              </a:cxnLst>
              <a:rect l="T15" t="T16" r="T17" b="T18"/>
              <a:pathLst>
                <a:path w="435" h="78">
                  <a:moveTo>
                    <a:pt x="18" y="0"/>
                  </a:moveTo>
                  <a:lnTo>
                    <a:pt x="0" y="30"/>
                  </a:lnTo>
                  <a:lnTo>
                    <a:pt x="417" y="78"/>
                  </a:lnTo>
                  <a:lnTo>
                    <a:pt x="435" y="51"/>
                  </a:lnTo>
                  <a:lnTo>
                    <a:pt x="18" y="0"/>
                  </a:lnTo>
                  <a:close/>
                </a:path>
              </a:pathLst>
            </a:custGeom>
            <a:solidFill>
              <a:srgbClr val="482200"/>
            </a:solidFill>
            <a:ln w="6350">
              <a:noFill/>
              <a:round/>
              <a:headEnd type="none" w="sm" len="sm"/>
              <a:tailEnd type="none" w="sm" len="sm"/>
            </a:ln>
          </p:spPr>
          <p:txBody>
            <a:bodyPr wrap="none" anchor="ctr"/>
            <a:lstStyle/>
            <a:p>
              <a:endParaRPr lang="en-US"/>
            </a:p>
          </p:txBody>
        </p:sp>
        <p:sp>
          <p:nvSpPr>
            <p:cNvPr id="233" name="Freeform 187"/>
            <p:cNvSpPr>
              <a:spLocks noChangeAspect="1"/>
            </p:cNvSpPr>
            <p:nvPr/>
          </p:nvSpPr>
          <p:spPr bwMode="auto">
            <a:xfrm>
              <a:off x="3729" y="3874"/>
              <a:ext cx="77" cy="39"/>
            </a:xfrm>
            <a:custGeom>
              <a:avLst/>
              <a:gdLst>
                <a:gd name="T0" fmla="*/ 150 w 564"/>
                <a:gd name="T1" fmla="*/ 0 h 267"/>
                <a:gd name="T2" fmla="*/ 0 w 564"/>
                <a:gd name="T3" fmla="*/ 228 h 267"/>
                <a:gd name="T4" fmla="*/ 414 w 564"/>
                <a:gd name="T5" fmla="*/ 267 h 267"/>
                <a:gd name="T6" fmla="*/ 564 w 564"/>
                <a:gd name="T7" fmla="*/ 51 h 267"/>
                <a:gd name="T8" fmla="*/ 150 w 564"/>
                <a:gd name="T9" fmla="*/ 0 h 267"/>
                <a:gd name="T10" fmla="*/ 0 60000 65536"/>
                <a:gd name="T11" fmla="*/ 0 60000 65536"/>
                <a:gd name="T12" fmla="*/ 0 60000 65536"/>
                <a:gd name="T13" fmla="*/ 0 60000 65536"/>
                <a:gd name="T14" fmla="*/ 0 60000 65536"/>
                <a:gd name="T15" fmla="*/ 0 w 564"/>
                <a:gd name="T16" fmla="*/ 0 h 267"/>
                <a:gd name="T17" fmla="*/ 564 w 564"/>
                <a:gd name="T18" fmla="*/ 267 h 267"/>
              </a:gdLst>
              <a:ahLst/>
              <a:cxnLst>
                <a:cxn ang="T10">
                  <a:pos x="T0" y="T1"/>
                </a:cxn>
                <a:cxn ang="T11">
                  <a:pos x="T2" y="T3"/>
                </a:cxn>
                <a:cxn ang="T12">
                  <a:pos x="T4" y="T5"/>
                </a:cxn>
                <a:cxn ang="T13">
                  <a:pos x="T6" y="T7"/>
                </a:cxn>
                <a:cxn ang="T14">
                  <a:pos x="T8" y="T9"/>
                </a:cxn>
              </a:cxnLst>
              <a:rect l="T15" t="T16" r="T17" b="T18"/>
              <a:pathLst>
                <a:path w="564" h="267">
                  <a:moveTo>
                    <a:pt x="150" y="0"/>
                  </a:moveTo>
                  <a:lnTo>
                    <a:pt x="0" y="228"/>
                  </a:lnTo>
                  <a:lnTo>
                    <a:pt x="414" y="267"/>
                  </a:lnTo>
                  <a:lnTo>
                    <a:pt x="564" y="51"/>
                  </a:lnTo>
                  <a:lnTo>
                    <a:pt x="150" y="0"/>
                  </a:lnTo>
                  <a:close/>
                </a:path>
              </a:pathLst>
            </a:custGeom>
            <a:solidFill>
              <a:srgbClr val="46310E"/>
            </a:solidFill>
            <a:ln w="6350">
              <a:noFill/>
              <a:round/>
              <a:headEnd type="none" w="sm" len="sm"/>
              <a:tailEnd type="none" w="sm" len="sm"/>
            </a:ln>
          </p:spPr>
          <p:txBody>
            <a:bodyPr wrap="none" anchor="ctr"/>
            <a:lstStyle/>
            <a:p>
              <a:endParaRPr lang="en-US"/>
            </a:p>
          </p:txBody>
        </p:sp>
        <p:sp>
          <p:nvSpPr>
            <p:cNvPr id="234" name="Freeform 188"/>
            <p:cNvSpPr>
              <a:spLocks noChangeAspect="1"/>
            </p:cNvSpPr>
            <p:nvPr/>
          </p:nvSpPr>
          <p:spPr bwMode="auto">
            <a:xfrm>
              <a:off x="3686" y="3912"/>
              <a:ext cx="94" cy="69"/>
            </a:xfrm>
            <a:custGeom>
              <a:avLst/>
              <a:gdLst>
                <a:gd name="T0" fmla="*/ 687 w 687"/>
                <a:gd name="T1" fmla="*/ 57 h 468"/>
                <a:gd name="T2" fmla="*/ 402 w 687"/>
                <a:gd name="T3" fmla="*/ 468 h 468"/>
                <a:gd name="T4" fmla="*/ 0 w 687"/>
                <a:gd name="T5" fmla="*/ 441 h 468"/>
                <a:gd name="T6" fmla="*/ 294 w 687"/>
                <a:gd name="T7" fmla="*/ 0 h 468"/>
                <a:gd name="T8" fmla="*/ 651 w 687"/>
                <a:gd name="T9" fmla="*/ 33 h 468"/>
                <a:gd name="T10" fmla="*/ 687 w 687"/>
                <a:gd name="T11" fmla="*/ 57 h 468"/>
                <a:gd name="T12" fmla="*/ 0 60000 65536"/>
                <a:gd name="T13" fmla="*/ 0 60000 65536"/>
                <a:gd name="T14" fmla="*/ 0 60000 65536"/>
                <a:gd name="T15" fmla="*/ 0 60000 65536"/>
                <a:gd name="T16" fmla="*/ 0 60000 65536"/>
                <a:gd name="T17" fmla="*/ 0 60000 65536"/>
                <a:gd name="T18" fmla="*/ 0 w 687"/>
                <a:gd name="T19" fmla="*/ 0 h 468"/>
                <a:gd name="T20" fmla="*/ 687 w 687"/>
                <a:gd name="T21" fmla="*/ 468 h 468"/>
              </a:gdLst>
              <a:ahLst/>
              <a:cxnLst>
                <a:cxn ang="T12">
                  <a:pos x="T0" y="T1"/>
                </a:cxn>
                <a:cxn ang="T13">
                  <a:pos x="T2" y="T3"/>
                </a:cxn>
                <a:cxn ang="T14">
                  <a:pos x="T4" y="T5"/>
                </a:cxn>
                <a:cxn ang="T15">
                  <a:pos x="T6" y="T7"/>
                </a:cxn>
                <a:cxn ang="T16">
                  <a:pos x="T8" y="T9"/>
                </a:cxn>
                <a:cxn ang="T17">
                  <a:pos x="T10" y="T11"/>
                </a:cxn>
              </a:cxnLst>
              <a:rect l="T18" t="T19" r="T20" b="T21"/>
              <a:pathLst>
                <a:path w="687" h="468">
                  <a:moveTo>
                    <a:pt x="687" y="57"/>
                  </a:moveTo>
                  <a:lnTo>
                    <a:pt x="402" y="468"/>
                  </a:lnTo>
                  <a:lnTo>
                    <a:pt x="0" y="441"/>
                  </a:lnTo>
                  <a:lnTo>
                    <a:pt x="294" y="0"/>
                  </a:lnTo>
                  <a:lnTo>
                    <a:pt x="651" y="33"/>
                  </a:lnTo>
                  <a:lnTo>
                    <a:pt x="687" y="57"/>
                  </a:lnTo>
                  <a:close/>
                </a:path>
              </a:pathLst>
            </a:custGeom>
            <a:solidFill>
              <a:srgbClr val="46310E"/>
            </a:solidFill>
            <a:ln w="6350">
              <a:noFill/>
              <a:round/>
              <a:headEnd type="none" w="sm" len="sm"/>
              <a:tailEnd type="none" w="sm" len="sm"/>
            </a:ln>
          </p:spPr>
          <p:txBody>
            <a:bodyPr wrap="none" anchor="ctr"/>
            <a:lstStyle/>
            <a:p>
              <a:endParaRPr lang="en-US"/>
            </a:p>
          </p:txBody>
        </p:sp>
        <p:sp>
          <p:nvSpPr>
            <p:cNvPr id="235" name="Freeform 189"/>
            <p:cNvSpPr>
              <a:spLocks noChangeAspect="1"/>
            </p:cNvSpPr>
            <p:nvPr/>
          </p:nvSpPr>
          <p:spPr bwMode="auto">
            <a:xfrm>
              <a:off x="3668" y="3980"/>
              <a:ext cx="11" cy="3"/>
            </a:xfrm>
            <a:custGeom>
              <a:avLst/>
              <a:gdLst>
                <a:gd name="T0" fmla="*/ 18 w 84"/>
                <a:gd name="T1" fmla="*/ 0 h 24"/>
                <a:gd name="T2" fmla="*/ 0 w 84"/>
                <a:gd name="T3" fmla="*/ 21 h 24"/>
                <a:gd name="T4" fmla="*/ 69 w 84"/>
                <a:gd name="T5" fmla="*/ 24 h 24"/>
                <a:gd name="T6" fmla="*/ 84 w 84"/>
                <a:gd name="T7" fmla="*/ 0 h 24"/>
                <a:gd name="T8" fmla="*/ 18 w 84"/>
                <a:gd name="T9" fmla="*/ 0 h 24"/>
                <a:gd name="T10" fmla="*/ 0 60000 65536"/>
                <a:gd name="T11" fmla="*/ 0 60000 65536"/>
                <a:gd name="T12" fmla="*/ 0 60000 65536"/>
                <a:gd name="T13" fmla="*/ 0 60000 65536"/>
                <a:gd name="T14" fmla="*/ 0 60000 65536"/>
                <a:gd name="T15" fmla="*/ 0 w 84"/>
                <a:gd name="T16" fmla="*/ 0 h 24"/>
                <a:gd name="T17" fmla="*/ 84 w 84"/>
                <a:gd name="T18" fmla="*/ 24 h 24"/>
              </a:gdLst>
              <a:ahLst/>
              <a:cxnLst>
                <a:cxn ang="T10">
                  <a:pos x="T0" y="T1"/>
                </a:cxn>
                <a:cxn ang="T11">
                  <a:pos x="T2" y="T3"/>
                </a:cxn>
                <a:cxn ang="T12">
                  <a:pos x="T4" y="T5"/>
                </a:cxn>
                <a:cxn ang="T13">
                  <a:pos x="T6" y="T7"/>
                </a:cxn>
                <a:cxn ang="T14">
                  <a:pos x="T8" y="T9"/>
                </a:cxn>
              </a:cxnLst>
              <a:rect l="T15" t="T16" r="T17" b="T18"/>
              <a:pathLst>
                <a:path w="84" h="24">
                  <a:moveTo>
                    <a:pt x="18" y="0"/>
                  </a:moveTo>
                  <a:lnTo>
                    <a:pt x="0" y="21"/>
                  </a:lnTo>
                  <a:lnTo>
                    <a:pt x="69" y="24"/>
                  </a:lnTo>
                  <a:lnTo>
                    <a:pt x="84" y="0"/>
                  </a:lnTo>
                  <a:lnTo>
                    <a:pt x="18" y="0"/>
                  </a:lnTo>
                  <a:close/>
                </a:path>
              </a:pathLst>
            </a:custGeom>
            <a:solidFill>
              <a:schemeClr val="tx1"/>
            </a:solidFill>
            <a:ln w="6350">
              <a:noFill/>
              <a:round/>
              <a:headEnd type="none" w="sm" len="sm"/>
              <a:tailEnd type="none" w="sm" len="sm"/>
            </a:ln>
          </p:spPr>
          <p:txBody>
            <a:bodyPr wrap="none" anchor="ctr"/>
            <a:lstStyle/>
            <a:p>
              <a:endParaRPr lang="en-US"/>
            </a:p>
          </p:txBody>
        </p:sp>
        <p:sp>
          <p:nvSpPr>
            <p:cNvPr id="236" name="Freeform 190"/>
            <p:cNvSpPr>
              <a:spLocks noChangeAspect="1"/>
            </p:cNvSpPr>
            <p:nvPr/>
          </p:nvSpPr>
          <p:spPr bwMode="auto">
            <a:xfrm>
              <a:off x="3682" y="3980"/>
              <a:ext cx="56" cy="6"/>
            </a:xfrm>
            <a:custGeom>
              <a:avLst/>
              <a:gdLst>
                <a:gd name="T0" fmla="*/ 15 w 408"/>
                <a:gd name="T1" fmla="*/ 0 h 42"/>
                <a:gd name="T2" fmla="*/ 0 w 408"/>
                <a:gd name="T3" fmla="*/ 24 h 42"/>
                <a:gd name="T4" fmla="*/ 399 w 408"/>
                <a:gd name="T5" fmla="*/ 42 h 42"/>
                <a:gd name="T6" fmla="*/ 408 w 408"/>
                <a:gd name="T7" fmla="*/ 21 h 42"/>
                <a:gd name="T8" fmla="*/ 15 w 408"/>
                <a:gd name="T9" fmla="*/ 0 h 42"/>
                <a:gd name="T10" fmla="*/ 0 60000 65536"/>
                <a:gd name="T11" fmla="*/ 0 60000 65536"/>
                <a:gd name="T12" fmla="*/ 0 60000 65536"/>
                <a:gd name="T13" fmla="*/ 0 60000 65536"/>
                <a:gd name="T14" fmla="*/ 0 60000 65536"/>
                <a:gd name="T15" fmla="*/ 0 w 408"/>
                <a:gd name="T16" fmla="*/ 0 h 42"/>
                <a:gd name="T17" fmla="*/ 408 w 408"/>
                <a:gd name="T18" fmla="*/ 42 h 42"/>
              </a:gdLst>
              <a:ahLst/>
              <a:cxnLst>
                <a:cxn ang="T10">
                  <a:pos x="T0" y="T1"/>
                </a:cxn>
                <a:cxn ang="T11">
                  <a:pos x="T2" y="T3"/>
                </a:cxn>
                <a:cxn ang="T12">
                  <a:pos x="T4" y="T5"/>
                </a:cxn>
                <a:cxn ang="T13">
                  <a:pos x="T6" y="T7"/>
                </a:cxn>
                <a:cxn ang="T14">
                  <a:pos x="T8" y="T9"/>
                </a:cxn>
              </a:cxnLst>
              <a:rect l="T15" t="T16" r="T17" b="T18"/>
              <a:pathLst>
                <a:path w="408" h="42">
                  <a:moveTo>
                    <a:pt x="15" y="0"/>
                  </a:moveTo>
                  <a:lnTo>
                    <a:pt x="0" y="24"/>
                  </a:lnTo>
                  <a:lnTo>
                    <a:pt x="399" y="42"/>
                  </a:lnTo>
                  <a:lnTo>
                    <a:pt x="408" y="21"/>
                  </a:lnTo>
                  <a:lnTo>
                    <a:pt x="15" y="0"/>
                  </a:lnTo>
                  <a:close/>
                </a:path>
              </a:pathLst>
            </a:custGeom>
            <a:solidFill>
              <a:schemeClr val="tx1"/>
            </a:solidFill>
            <a:ln w="6350">
              <a:noFill/>
              <a:round/>
              <a:headEnd type="none" w="sm" len="sm"/>
              <a:tailEnd type="none" w="sm" len="sm"/>
            </a:ln>
          </p:spPr>
          <p:txBody>
            <a:bodyPr wrap="none" anchor="ctr"/>
            <a:lstStyle/>
            <a:p>
              <a:endParaRPr lang="en-US"/>
            </a:p>
          </p:txBody>
        </p:sp>
        <p:sp>
          <p:nvSpPr>
            <p:cNvPr id="237" name="Freeform 191"/>
            <p:cNvSpPr>
              <a:spLocks noChangeAspect="1"/>
            </p:cNvSpPr>
            <p:nvPr/>
          </p:nvSpPr>
          <p:spPr bwMode="auto">
            <a:xfrm>
              <a:off x="3710" y="3916"/>
              <a:ext cx="60" cy="55"/>
            </a:xfrm>
            <a:custGeom>
              <a:avLst/>
              <a:gdLst>
                <a:gd name="T0" fmla="*/ 417 w 441"/>
                <a:gd name="T1" fmla="*/ 3 h 375"/>
                <a:gd name="T2" fmla="*/ 3 w 441"/>
                <a:gd name="T3" fmla="*/ 348 h 375"/>
                <a:gd name="T4" fmla="*/ 0 w 441"/>
                <a:gd name="T5" fmla="*/ 375 h 375"/>
                <a:gd name="T6" fmla="*/ 441 w 441"/>
                <a:gd name="T7" fmla="*/ 0 h 375"/>
                <a:gd name="T8" fmla="*/ 417 w 441"/>
                <a:gd name="T9" fmla="*/ 3 h 375"/>
                <a:gd name="T10" fmla="*/ 0 60000 65536"/>
                <a:gd name="T11" fmla="*/ 0 60000 65536"/>
                <a:gd name="T12" fmla="*/ 0 60000 65536"/>
                <a:gd name="T13" fmla="*/ 0 60000 65536"/>
                <a:gd name="T14" fmla="*/ 0 60000 65536"/>
                <a:gd name="T15" fmla="*/ 0 w 441"/>
                <a:gd name="T16" fmla="*/ 0 h 375"/>
                <a:gd name="T17" fmla="*/ 441 w 441"/>
                <a:gd name="T18" fmla="*/ 375 h 375"/>
              </a:gdLst>
              <a:ahLst/>
              <a:cxnLst>
                <a:cxn ang="T10">
                  <a:pos x="T0" y="T1"/>
                </a:cxn>
                <a:cxn ang="T11">
                  <a:pos x="T2" y="T3"/>
                </a:cxn>
                <a:cxn ang="T12">
                  <a:pos x="T4" y="T5"/>
                </a:cxn>
                <a:cxn ang="T13">
                  <a:pos x="T6" y="T7"/>
                </a:cxn>
                <a:cxn ang="T14">
                  <a:pos x="T8" y="T9"/>
                </a:cxn>
              </a:cxnLst>
              <a:rect l="T15" t="T16" r="T17" b="T18"/>
              <a:pathLst>
                <a:path w="441" h="375">
                  <a:moveTo>
                    <a:pt x="417" y="3"/>
                  </a:moveTo>
                  <a:lnTo>
                    <a:pt x="3" y="348"/>
                  </a:lnTo>
                  <a:lnTo>
                    <a:pt x="0" y="375"/>
                  </a:lnTo>
                  <a:lnTo>
                    <a:pt x="441" y="0"/>
                  </a:lnTo>
                  <a:lnTo>
                    <a:pt x="417" y="3"/>
                  </a:lnTo>
                  <a:close/>
                </a:path>
              </a:pathLst>
            </a:custGeom>
            <a:solidFill>
              <a:srgbClr val="D5952D"/>
            </a:solidFill>
            <a:ln w="6350">
              <a:noFill/>
              <a:round/>
              <a:headEnd type="none" w="sm" len="sm"/>
              <a:tailEnd type="none" w="sm" len="sm"/>
            </a:ln>
          </p:spPr>
          <p:txBody>
            <a:bodyPr wrap="none" anchor="ctr"/>
            <a:lstStyle/>
            <a:p>
              <a:endParaRPr lang="en-US"/>
            </a:p>
          </p:txBody>
        </p:sp>
        <p:sp>
          <p:nvSpPr>
            <p:cNvPr id="238" name="Freeform 192"/>
            <p:cNvSpPr>
              <a:spLocks noChangeAspect="1"/>
            </p:cNvSpPr>
            <p:nvPr/>
          </p:nvSpPr>
          <p:spPr bwMode="auto">
            <a:xfrm>
              <a:off x="3709" y="3923"/>
              <a:ext cx="59" cy="56"/>
            </a:xfrm>
            <a:custGeom>
              <a:avLst/>
              <a:gdLst>
                <a:gd name="T0" fmla="*/ 434 w 434"/>
                <a:gd name="T1" fmla="*/ 0 h 382"/>
                <a:gd name="T2" fmla="*/ 236 w 434"/>
                <a:gd name="T3" fmla="*/ 291 h 382"/>
                <a:gd name="T4" fmla="*/ 269 w 434"/>
                <a:gd name="T5" fmla="*/ 309 h 382"/>
                <a:gd name="T6" fmla="*/ 233 w 434"/>
                <a:gd name="T7" fmla="*/ 315 h 382"/>
                <a:gd name="T8" fmla="*/ 266 w 434"/>
                <a:gd name="T9" fmla="*/ 354 h 382"/>
                <a:gd name="T10" fmla="*/ 230 w 434"/>
                <a:gd name="T11" fmla="*/ 369 h 382"/>
                <a:gd name="T12" fmla="*/ 152 w 434"/>
                <a:gd name="T13" fmla="*/ 351 h 382"/>
                <a:gd name="T14" fmla="*/ 32 w 434"/>
                <a:gd name="T15" fmla="*/ 372 h 382"/>
                <a:gd name="T16" fmla="*/ 26 w 434"/>
                <a:gd name="T17" fmla="*/ 381 h 382"/>
                <a:gd name="T18" fmla="*/ 17 w 434"/>
                <a:gd name="T19" fmla="*/ 378 h 382"/>
                <a:gd name="T20" fmla="*/ 62 w 434"/>
                <a:gd name="T21" fmla="*/ 312 h 382"/>
                <a:gd name="T22" fmla="*/ 191 w 434"/>
                <a:gd name="T23" fmla="*/ 213 h 382"/>
                <a:gd name="T24" fmla="*/ 98 w 434"/>
                <a:gd name="T25" fmla="*/ 312 h 382"/>
                <a:gd name="T26" fmla="*/ 215 w 434"/>
                <a:gd name="T27" fmla="*/ 300 h 382"/>
                <a:gd name="T28" fmla="*/ 272 w 434"/>
                <a:gd name="T29" fmla="*/ 183 h 382"/>
                <a:gd name="T30" fmla="*/ 293 w 434"/>
                <a:gd name="T31" fmla="*/ 189 h 382"/>
                <a:gd name="T32" fmla="*/ 341 w 434"/>
                <a:gd name="T33" fmla="*/ 117 h 382"/>
                <a:gd name="T34" fmla="*/ 305 w 434"/>
                <a:gd name="T35" fmla="*/ 114 h 382"/>
                <a:gd name="T36" fmla="*/ 434 w 434"/>
                <a:gd name="T37" fmla="*/ 0 h 3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382"/>
                <a:gd name="T59" fmla="*/ 434 w 434"/>
                <a:gd name="T60" fmla="*/ 382 h 3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382">
                  <a:moveTo>
                    <a:pt x="434" y="0"/>
                  </a:moveTo>
                  <a:lnTo>
                    <a:pt x="236" y="291"/>
                  </a:lnTo>
                  <a:cubicBezTo>
                    <a:pt x="253" y="295"/>
                    <a:pt x="277" y="296"/>
                    <a:pt x="269" y="309"/>
                  </a:cubicBezTo>
                  <a:cubicBezTo>
                    <a:pt x="268" y="310"/>
                    <a:pt x="240" y="314"/>
                    <a:pt x="233" y="315"/>
                  </a:cubicBezTo>
                  <a:cubicBezTo>
                    <a:pt x="207" y="353"/>
                    <a:pt x="226" y="350"/>
                    <a:pt x="266" y="354"/>
                  </a:cubicBezTo>
                  <a:cubicBezTo>
                    <a:pt x="259" y="376"/>
                    <a:pt x="253" y="372"/>
                    <a:pt x="230" y="369"/>
                  </a:cubicBezTo>
                  <a:cubicBezTo>
                    <a:pt x="204" y="360"/>
                    <a:pt x="179" y="351"/>
                    <a:pt x="152" y="351"/>
                  </a:cubicBezTo>
                  <a:cubicBezTo>
                    <a:pt x="0" y="342"/>
                    <a:pt x="91" y="333"/>
                    <a:pt x="32" y="372"/>
                  </a:cubicBezTo>
                  <a:cubicBezTo>
                    <a:pt x="30" y="375"/>
                    <a:pt x="29" y="380"/>
                    <a:pt x="26" y="381"/>
                  </a:cubicBezTo>
                  <a:cubicBezTo>
                    <a:pt x="23" y="382"/>
                    <a:pt x="17" y="378"/>
                    <a:pt x="17" y="378"/>
                  </a:cubicBezTo>
                  <a:cubicBezTo>
                    <a:pt x="40" y="287"/>
                    <a:pt x="29" y="319"/>
                    <a:pt x="62" y="312"/>
                  </a:cubicBezTo>
                  <a:lnTo>
                    <a:pt x="191" y="213"/>
                  </a:lnTo>
                  <a:lnTo>
                    <a:pt x="98" y="312"/>
                  </a:lnTo>
                  <a:lnTo>
                    <a:pt x="215" y="300"/>
                  </a:lnTo>
                  <a:lnTo>
                    <a:pt x="272" y="183"/>
                  </a:lnTo>
                  <a:lnTo>
                    <a:pt x="293" y="189"/>
                  </a:lnTo>
                  <a:lnTo>
                    <a:pt x="341" y="117"/>
                  </a:lnTo>
                  <a:lnTo>
                    <a:pt x="305" y="114"/>
                  </a:lnTo>
                  <a:lnTo>
                    <a:pt x="434" y="0"/>
                  </a:lnTo>
                  <a:close/>
                </a:path>
              </a:pathLst>
            </a:custGeom>
            <a:solidFill>
              <a:srgbClr val="120D04"/>
            </a:solidFill>
            <a:ln w="6350">
              <a:noFill/>
              <a:round/>
              <a:headEnd type="none" w="sm" len="sm"/>
              <a:tailEnd type="none" w="sm" len="sm"/>
            </a:ln>
          </p:spPr>
          <p:txBody>
            <a:bodyPr wrap="none" anchor="ctr"/>
            <a:lstStyle/>
            <a:p>
              <a:endParaRPr lang="en-US"/>
            </a:p>
          </p:txBody>
        </p:sp>
        <p:sp>
          <p:nvSpPr>
            <p:cNvPr id="239" name="Freeform 193"/>
            <p:cNvSpPr>
              <a:spLocks noChangeAspect="1"/>
            </p:cNvSpPr>
            <p:nvPr/>
          </p:nvSpPr>
          <p:spPr bwMode="auto">
            <a:xfrm>
              <a:off x="3719" y="3912"/>
              <a:ext cx="47" cy="27"/>
            </a:xfrm>
            <a:custGeom>
              <a:avLst/>
              <a:gdLst>
                <a:gd name="T0" fmla="*/ 351 w 351"/>
                <a:gd name="T1" fmla="*/ 27 h 180"/>
                <a:gd name="T2" fmla="*/ 324 w 351"/>
                <a:gd name="T3" fmla="*/ 51 h 180"/>
                <a:gd name="T4" fmla="*/ 279 w 351"/>
                <a:gd name="T5" fmla="*/ 57 h 180"/>
                <a:gd name="T6" fmla="*/ 165 w 351"/>
                <a:gd name="T7" fmla="*/ 180 h 180"/>
                <a:gd name="T8" fmla="*/ 0 w 351"/>
                <a:gd name="T9" fmla="*/ 165 h 180"/>
                <a:gd name="T10" fmla="*/ 6 w 351"/>
                <a:gd name="T11" fmla="*/ 111 h 180"/>
                <a:gd name="T12" fmla="*/ 96 w 351"/>
                <a:gd name="T13" fmla="*/ 0 h 180"/>
                <a:gd name="T14" fmla="*/ 12 w 351"/>
                <a:gd name="T15" fmla="*/ 153 h 180"/>
                <a:gd name="T16" fmla="*/ 153 w 351"/>
                <a:gd name="T17" fmla="*/ 162 h 180"/>
                <a:gd name="T18" fmla="*/ 264 w 351"/>
                <a:gd name="T19" fmla="*/ 45 h 180"/>
                <a:gd name="T20" fmla="*/ 330 w 351"/>
                <a:gd name="T21" fmla="*/ 42 h 180"/>
                <a:gd name="T22" fmla="*/ 351 w 351"/>
                <a:gd name="T23" fmla="*/ 27 h 1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1"/>
                <a:gd name="T37" fmla="*/ 0 h 180"/>
                <a:gd name="T38" fmla="*/ 351 w 351"/>
                <a:gd name="T39" fmla="*/ 180 h 1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1" h="180">
                  <a:moveTo>
                    <a:pt x="351" y="27"/>
                  </a:moveTo>
                  <a:lnTo>
                    <a:pt x="324" y="51"/>
                  </a:lnTo>
                  <a:lnTo>
                    <a:pt x="279" y="57"/>
                  </a:lnTo>
                  <a:lnTo>
                    <a:pt x="165" y="180"/>
                  </a:lnTo>
                  <a:lnTo>
                    <a:pt x="0" y="165"/>
                  </a:lnTo>
                  <a:lnTo>
                    <a:pt x="6" y="111"/>
                  </a:lnTo>
                  <a:lnTo>
                    <a:pt x="96" y="0"/>
                  </a:lnTo>
                  <a:lnTo>
                    <a:pt x="12" y="153"/>
                  </a:lnTo>
                  <a:lnTo>
                    <a:pt x="153" y="162"/>
                  </a:lnTo>
                  <a:lnTo>
                    <a:pt x="264" y="45"/>
                  </a:lnTo>
                  <a:lnTo>
                    <a:pt x="330" y="42"/>
                  </a:lnTo>
                  <a:lnTo>
                    <a:pt x="351" y="27"/>
                  </a:lnTo>
                  <a:close/>
                </a:path>
              </a:pathLst>
            </a:custGeom>
            <a:solidFill>
              <a:srgbClr val="120D04"/>
            </a:solidFill>
            <a:ln w="6350">
              <a:noFill/>
              <a:round/>
              <a:headEnd type="none" w="sm" len="sm"/>
              <a:tailEnd type="none" w="sm" len="sm"/>
            </a:ln>
          </p:spPr>
          <p:txBody>
            <a:bodyPr wrap="none" anchor="ctr"/>
            <a:lstStyle/>
            <a:p>
              <a:endParaRPr lang="en-US"/>
            </a:p>
          </p:txBody>
        </p:sp>
        <p:sp>
          <p:nvSpPr>
            <p:cNvPr id="240" name="Freeform 194"/>
            <p:cNvSpPr>
              <a:spLocks noChangeAspect="1"/>
            </p:cNvSpPr>
            <p:nvPr/>
          </p:nvSpPr>
          <p:spPr bwMode="auto">
            <a:xfrm>
              <a:off x="3731" y="3853"/>
              <a:ext cx="113" cy="21"/>
            </a:xfrm>
            <a:custGeom>
              <a:avLst/>
              <a:gdLst>
                <a:gd name="T0" fmla="*/ 0 w 832"/>
                <a:gd name="T1" fmla="*/ 0 h 144"/>
                <a:gd name="T2" fmla="*/ 724 w 832"/>
                <a:gd name="T3" fmla="*/ 80 h 144"/>
                <a:gd name="T4" fmla="*/ 796 w 832"/>
                <a:gd name="T5" fmla="*/ 88 h 144"/>
                <a:gd name="T6" fmla="*/ 812 w 832"/>
                <a:gd name="T7" fmla="*/ 144 h 144"/>
                <a:gd name="T8" fmla="*/ 52 w 832"/>
                <a:gd name="T9" fmla="*/ 56 h 144"/>
                <a:gd name="T10" fmla="*/ 24 w 832"/>
                <a:gd name="T11" fmla="*/ 72 h 144"/>
                <a:gd name="T12" fmla="*/ 0 w 832"/>
                <a:gd name="T13" fmla="*/ 0 h 144"/>
                <a:gd name="T14" fmla="*/ 0 60000 65536"/>
                <a:gd name="T15" fmla="*/ 0 60000 65536"/>
                <a:gd name="T16" fmla="*/ 0 60000 65536"/>
                <a:gd name="T17" fmla="*/ 0 60000 65536"/>
                <a:gd name="T18" fmla="*/ 0 60000 65536"/>
                <a:gd name="T19" fmla="*/ 0 60000 65536"/>
                <a:gd name="T20" fmla="*/ 0 60000 65536"/>
                <a:gd name="T21" fmla="*/ 0 w 832"/>
                <a:gd name="T22" fmla="*/ 0 h 144"/>
                <a:gd name="T23" fmla="*/ 832 w 83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2" h="144">
                  <a:moveTo>
                    <a:pt x="0" y="0"/>
                  </a:moveTo>
                  <a:lnTo>
                    <a:pt x="724" y="80"/>
                  </a:lnTo>
                  <a:cubicBezTo>
                    <a:pt x="770" y="126"/>
                    <a:pt x="758" y="126"/>
                    <a:pt x="796" y="88"/>
                  </a:cubicBezTo>
                  <a:cubicBezTo>
                    <a:pt x="809" y="110"/>
                    <a:pt x="832" y="124"/>
                    <a:pt x="812" y="144"/>
                  </a:cubicBezTo>
                  <a:lnTo>
                    <a:pt x="52" y="56"/>
                  </a:lnTo>
                  <a:lnTo>
                    <a:pt x="24" y="72"/>
                  </a:lnTo>
                  <a:lnTo>
                    <a:pt x="0" y="0"/>
                  </a:lnTo>
                  <a:close/>
                </a:path>
              </a:pathLst>
            </a:custGeom>
            <a:solidFill>
              <a:srgbClr val="E3B873"/>
            </a:solidFill>
            <a:ln w="6350">
              <a:noFill/>
              <a:round/>
              <a:headEnd type="none" w="sm" len="sm"/>
              <a:tailEnd type="none" w="sm" len="sm"/>
            </a:ln>
          </p:spPr>
          <p:txBody>
            <a:bodyPr wrap="none" anchor="ctr"/>
            <a:lstStyle/>
            <a:p>
              <a:endParaRPr lang="en-US"/>
            </a:p>
          </p:txBody>
        </p:sp>
        <p:sp>
          <p:nvSpPr>
            <p:cNvPr id="241" name="Freeform 195"/>
            <p:cNvSpPr>
              <a:spLocks noChangeAspect="1"/>
            </p:cNvSpPr>
            <p:nvPr/>
          </p:nvSpPr>
          <p:spPr bwMode="auto">
            <a:xfrm>
              <a:off x="3729" y="3876"/>
              <a:ext cx="63" cy="37"/>
            </a:xfrm>
            <a:custGeom>
              <a:avLst/>
              <a:gdLst>
                <a:gd name="T0" fmla="*/ 232 w 464"/>
                <a:gd name="T1" fmla="*/ 0 h 252"/>
                <a:gd name="T2" fmla="*/ 160 w 464"/>
                <a:gd name="T3" fmla="*/ 32 h 252"/>
                <a:gd name="T4" fmla="*/ 104 w 464"/>
                <a:gd name="T5" fmla="*/ 136 h 252"/>
                <a:gd name="T6" fmla="*/ 360 w 464"/>
                <a:gd name="T7" fmla="*/ 160 h 252"/>
                <a:gd name="T8" fmla="*/ 328 w 464"/>
                <a:gd name="T9" fmla="*/ 4 h 252"/>
                <a:gd name="T10" fmla="*/ 372 w 464"/>
                <a:gd name="T11" fmla="*/ 176 h 252"/>
                <a:gd name="T12" fmla="*/ 396 w 464"/>
                <a:gd name="T13" fmla="*/ 156 h 252"/>
                <a:gd name="T14" fmla="*/ 368 w 464"/>
                <a:gd name="T15" fmla="*/ 12 h 252"/>
                <a:gd name="T16" fmla="*/ 412 w 464"/>
                <a:gd name="T17" fmla="*/ 96 h 252"/>
                <a:gd name="T18" fmla="*/ 456 w 464"/>
                <a:gd name="T19" fmla="*/ 24 h 252"/>
                <a:gd name="T20" fmla="*/ 404 w 464"/>
                <a:gd name="T21" fmla="*/ 168 h 252"/>
                <a:gd name="T22" fmla="*/ 464 w 464"/>
                <a:gd name="T23" fmla="*/ 176 h 252"/>
                <a:gd name="T24" fmla="*/ 444 w 464"/>
                <a:gd name="T25" fmla="*/ 196 h 252"/>
                <a:gd name="T26" fmla="*/ 104 w 464"/>
                <a:gd name="T27" fmla="*/ 156 h 252"/>
                <a:gd name="T28" fmla="*/ 84 w 464"/>
                <a:gd name="T29" fmla="*/ 180 h 252"/>
                <a:gd name="T30" fmla="*/ 420 w 464"/>
                <a:gd name="T31" fmla="*/ 220 h 252"/>
                <a:gd name="T32" fmla="*/ 408 w 464"/>
                <a:gd name="T33" fmla="*/ 252 h 252"/>
                <a:gd name="T34" fmla="*/ 0 w 464"/>
                <a:gd name="T35" fmla="*/ 212 h 252"/>
                <a:gd name="T36" fmla="*/ 148 w 464"/>
                <a:gd name="T37" fmla="*/ 20 h 252"/>
                <a:gd name="T38" fmla="*/ 232 w 464"/>
                <a:gd name="T39" fmla="*/ 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4"/>
                <a:gd name="T61" fmla="*/ 0 h 252"/>
                <a:gd name="T62" fmla="*/ 464 w 464"/>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4" h="252">
                  <a:moveTo>
                    <a:pt x="232" y="0"/>
                  </a:moveTo>
                  <a:lnTo>
                    <a:pt x="160" y="32"/>
                  </a:lnTo>
                  <a:lnTo>
                    <a:pt x="104" y="136"/>
                  </a:lnTo>
                  <a:lnTo>
                    <a:pt x="360" y="160"/>
                  </a:lnTo>
                  <a:lnTo>
                    <a:pt x="328" y="4"/>
                  </a:lnTo>
                  <a:lnTo>
                    <a:pt x="372" y="176"/>
                  </a:lnTo>
                  <a:lnTo>
                    <a:pt x="396" y="156"/>
                  </a:lnTo>
                  <a:lnTo>
                    <a:pt x="368" y="12"/>
                  </a:lnTo>
                  <a:lnTo>
                    <a:pt x="412" y="96"/>
                  </a:lnTo>
                  <a:lnTo>
                    <a:pt x="456" y="24"/>
                  </a:lnTo>
                  <a:lnTo>
                    <a:pt x="404" y="168"/>
                  </a:lnTo>
                  <a:lnTo>
                    <a:pt x="464" y="176"/>
                  </a:lnTo>
                  <a:lnTo>
                    <a:pt x="444" y="196"/>
                  </a:lnTo>
                  <a:lnTo>
                    <a:pt x="104" y="156"/>
                  </a:lnTo>
                  <a:lnTo>
                    <a:pt x="84" y="180"/>
                  </a:lnTo>
                  <a:lnTo>
                    <a:pt x="420" y="220"/>
                  </a:lnTo>
                  <a:lnTo>
                    <a:pt x="408" y="252"/>
                  </a:lnTo>
                  <a:lnTo>
                    <a:pt x="0" y="212"/>
                  </a:lnTo>
                  <a:lnTo>
                    <a:pt x="148" y="20"/>
                  </a:lnTo>
                  <a:lnTo>
                    <a:pt x="232" y="0"/>
                  </a:lnTo>
                  <a:close/>
                </a:path>
              </a:pathLst>
            </a:custGeom>
            <a:solidFill>
              <a:srgbClr val="120D04"/>
            </a:solidFill>
            <a:ln w="6350">
              <a:noFill/>
              <a:round/>
              <a:headEnd type="none" w="sm" len="sm"/>
              <a:tailEnd type="none" w="sm" len="sm"/>
            </a:ln>
          </p:spPr>
          <p:txBody>
            <a:bodyPr wrap="none" anchor="ctr"/>
            <a:lstStyle/>
            <a:p>
              <a:endParaRPr lang="en-US"/>
            </a:p>
          </p:txBody>
        </p:sp>
        <p:sp>
          <p:nvSpPr>
            <p:cNvPr id="242" name="Freeform 196"/>
            <p:cNvSpPr>
              <a:spLocks noChangeAspect="1"/>
            </p:cNvSpPr>
            <p:nvPr/>
          </p:nvSpPr>
          <p:spPr bwMode="auto">
            <a:xfrm>
              <a:off x="3731" y="3849"/>
              <a:ext cx="122" cy="16"/>
            </a:xfrm>
            <a:custGeom>
              <a:avLst/>
              <a:gdLst>
                <a:gd name="T0" fmla="*/ 12 w 898"/>
                <a:gd name="T1" fmla="*/ 0 h 112"/>
                <a:gd name="T2" fmla="*/ 692 w 898"/>
                <a:gd name="T3" fmla="*/ 100 h 112"/>
                <a:gd name="T4" fmla="*/ 728 w 898"/>
                <a:gd name="T5" fmla="*/ 112 h 112"/>
                <a:gd name="T6" fmla="*/ 0 w 898"/>
                <a:gd name="T7" fmla="*/ 32 h 112"/>
                <a:gd name="T8" fmla="*/ 12 w 898"/>
                <a:gd name="T9" fmla="*/ 0 h 112"/>
                <a:gd name="T10" fmla="*/ 0 60000 65536"/>
                <a:gd name="T11" fmla="*/ 0 60000 65536"/>
                <a:gd name="T12" fmla="*/ 0 60000 65536"/>
                <a:gd name="T13" fmla="*/ 0 60000 65536"/>
                <a:gd name="T14" fmla="*/ 0 60000 65536"/>
                <a:gd name="T15" fmla="*/ 0 w 898"/>
                <a:gd name="T16" fmla="*/ 0 h 112"/>
                <a:gd name="T17" fmla="*/ 898 w 898"/>
                <a:gd name="T18" fmla="*/ 112 h 112"/>
              </a:gdLst>
              <a:ahLst/>
              <a:cxnLst>
                <a:cxn ang="T10">
                  <a:pos x="T0" y="T1"/>
                </a:cxn>
                <a:cxn ang="T11">
                  <a:pos x="T2" y="T3"/>
                </a:cxn>
                <a:cxn ang="T12">
                  <a:pos x="T4" y="T5"/>
                </a:cxn>
                <a:cxn ang="T13">
                  <a:pos x="T6" y="T7"/>
                </a:cxn>
                <a:cxn ang="T14">
                  <a:pos x="T8" y="T9"/>
                </a:cxn>
              </a:cxnLst>
              <a:rect l="T15" t="T16" r="T17" b="T18"/>
              <a:pathLst>
                <a:path w="898" h="112">
                  <a:moveTo>
                    <a:pt x="12" y="0"/>
                  </a:moveTo>
                  <a:cubicBezTo>
                    <a:pt x="898" y="107"/>
                    <a:pt x="428" y="34"/>
                    <a:pt x="692" y="100"/>
                  </a:cubicBezTo>
                  <a:cubicBezTo>
                    <a:pt x="704" y="108"/>
                    <a:pt x="713" y="112"/>
                    <a:pt x="728" y="112"/>
                  </a:cubicBezTo>
                  <a:lnTo>
                    <a:pt x="0" y="32"/>
                  </a:lnTo>
                  <a:lnTo>
                    <a:pt x="12"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43" name="Freeform 197"/>
            <p:cNvSpPr>
              <a:spLocks noChangeAspect="1"/>
            </p:cNvSpPr>
            <p:nvPr/>
          </p:nvSpPr>
          <p:spPr bwMode="auto">
            <a:xfrm>
              <a:off x="3621" y="3921"/>
              <a:ext cx="9" cy="20"/>
            </a:xfrm>
            <a:custGeom>
              <a:avLst/>
              <a:gdLst>
                <a:gd name="T0" fmla="*/ 0 w 72"/>
                <a:gd name="T1" fmla="*/ 96 h 140"/>
                <a:gd name="T2" fmla="*/ 4 w 72"/>
                <a:gd name="T3" fmla="*/ 140 h 140"/>
                <a:gd name="T4" fmla="*/ 72 w 72"/>
                <a:gd name="T5" fmla="*/ 40 h 140"/>
                <a:gd name="T6" fmla="*/ 60 w 72"/>
                <a:gd name="T7" fmla="*/ 0 h 140"/>
                <a:gd name="T8" fmla="*/ 0 w 72"/>
                <a:gd name="T9" fmla="*/ 96 h 140"/>
                <a:gd name="T10" fmla="*/ 0 60000 65536"/>
                <a:gd name="T11" fmla="*/ 0 60000 65536"/>
                <a:gd name="T12" fmla="*/ 0 60000 65536"/>
                <a:gd name="T13" fmla="*/ 0 60000 65536"/>
                <a:gd name="T14" fmla="*/ 0 60000 65536"/>
                <a:gd name="T15" fmla="*/ 0 w 72"/>
                <a:gd name="T16" fmla="*/ 0 h 140"/>
                <a:gd name="T17" fmla="*/ 72 w 72"/>
                <a:gd name="T18" fmla="*/ 140 h 140"/>
              </a:gdLst>
              <a:ahLst/>
              <a:cxnLst>
                <a:cxn ang="T10">
                  <a:pos x="T0" y="T1"/>
                </a:cxn>
                <a:cxn ang="T11">
                  <a:pos x="T2" y="T3"/>
                </a:cxn>
                <a:cxn ang="T12">
                  <a:pos x="T4" y="T5"/>
                </a:cxn>
                <a:cxn ang="T13">
                  <a:pos x="T6" y="T7"/>
                </a:cxn>
                <a:cxn ang="T14">
                  <a:pos x="T8" y="T9"/>
                </a:cxn>
              </a:cxnLst>
              <a:rect l="T15" t="T16" r="T17" b="T18"/>
              <a:pathLst>
                <a:path w="72" h="140">
                  <a:moveTo>
                    <a:pt x="0" y="96"/>
                  </a:moveTo>
                  <a:lnTo>
                    <a:pt x="4" y="140"/>
                  </a:lnTo>
                  <a:lnTo>
                    <a:pt x="72" y="40"/>
                  </a:lnTo>
                  <a:lnTo>
                    <a:pt x="60" y="0"/>
                  </a:lnTo>
                  <a:lnTo>
                    <a:pt x="0" y="96"/>
                  </a:lnTo>
                  <a:close/>
                </a:path>
              </a:pathLst>
            </a:custGeom>
            <a:solidFill>
              <a:srgbClr val="EACC9A"/>
            </a:solidFill>
            <a:ln w="6350">
              <a:noFill/>
              <a:round/>
              <a:headEnd type="none" w="sm" len="sm"/>
              <a:tailEnd type="none" w="sm" len="sm"/>
            </a:ln>
          </p:spPr>
          <p:txBody>
            <a:bodyPr wrap="none" anchor="ctr"/>
            <a:lstStyle/>
            <a:p>
              <a:endParaRPr lang="en-US"/>
            </a:p>
          </p:txBody>
        </p:sp>
        <p:sp>
          <p:nvSpPr>
            <p:cNvPr id="244" name="Freeform 198"/>
            <p:cNvSpPr>
              <a:spLocks noChangeAspect="1"/>
            </p:cNvSpPr>
            <p:nvPr/>
          </p:nvSpPr>
          <p:spPr bwMode="auto">
            <a:xfrm>
              <a:off x="3661" y="3892"/>
              <a:ext cx="59" cy="78"/>
            </a:xfrm>
            <a:custGeom>
              <a:avLst/>
              <a:gdLst>
                <a:gd name="T0" fmla="*/ 24 w 436"/>
                <a:gd name="T1" fmla="*/ 492 h 532"/>
                <a:gd name="T2" fmla="*/ 112 w 436"/>
                <a:gd name="T3" fmla="*/ 504 h 532"/>
                <a:gd name="T4" fmla="*/ 436 w 436"/>
                <a:gd name="T5" fmla="*/ 0 h 532"/>
                <a:gd name="T6" fmla="*/ 428 w 436"/>
                <a:gd name="T7" fmla="*/ 68 h 532"/>
                <a:gd name="T8" fmla="*/ 120 w 436"/>
                <a:gd name="T9" fmla="*/ 532 h 532"/>
                <a:gd name="T10" fmla="*/ 0 w 436"/>
                <a:gd name="T11" fmla="*/ 520 h 532"/>
                <a:gd name="T12" fmla="*/ 24 w 436"/>
                <a:gd name="T13" fmla="*/ 492 h 532"/>
                <a:gd name="T14" fmla="*/ 0 60000 65536"/>
                <a:gd name="T15" fmla="*/ 0 60000 65536"/>
                <a:gd name="T16" fmla="*/ 0 60000 65536"/>
                <a:gd name="T17" fmla="*/ 0 60000 65536"/>
                <a:gd name="T18" fmla="*/ 0 60000 65536"/>
                <a:gd name="T19" fmla="*/ 0 60000 65536"/>
                <a:gd name="T20" fmla="*/ 0 60000 65536"/>
                <a:gd name="T21" fmla="*/ 0 w 436"/>
                <a:gd name="T22" fmla="*/ 0 h 532"/>
                <a:gd name="T23" fmla="*/ 436 w 436"/>
                <a:gd name="T24" fmla="*/ 532 h 5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6" h="532">
                  <a:moveTo>
                    <a:pt x="24" y="492"/>
                  </a:moveTo>
                  <a:lnTo>
                    <a:pt x="112" y="504"/>
                  </a:lnTo>
                  <a:lnTo>
                    <a:pt x="436" y="0"/>
                  </a:lnTo>
                  <a:lnTo>
                    <a:pt x="428" y="68"/>
                  </a:lnTo>
                  <a:lnTo>
                    <a:pt x="120" y="532"/>
                  </a:lnTo>
                  <a:lnTo>
                    <a:pt x="0" y="520"/>
                  </a:lnTo>
                  <a:lnTo>
                    <a:pt x="24" y="492"/>
                  </a:lnTo>
                  <a:close/>
                </a:path>
              </a:pathLst>
            </a:custGeom>
            <a:solidFill>
              <a:srgbClr val="6F4D17"/>
            </a:solidFill>
            <a:ln w="6350">
              <a:noFill/>
              <a:round/>
              <a:headEnd type="none" w="sm" len="sm"/>
              <a:tailEnd type="none" w="sm" len="sm"/>
            </a:ln>
          </p:spPr>
          <p:txBody>
            <a:bodyPr wrap="none" anchor="ctr"/>
            <a:lstStyle/>
            <a:p>
              <a:endParaRPr lang="en-US"/>
            </a:p>
          </p:txBody>
        </p:sp>
        <p:sp>
          <p:nvSpPr>
            <p:cNvPr id="245" name="Freeform 199"/>
            <p:cNvSpPr>
              <a:spLocks noChangeAspect="1"/>
            </p:cNvSpPr>
            <p:nvPr/>
          </p:nvSpPr>
          <p:spPr bwMode="auto">
            <a:xfrm>
              <a:off x="3682" y="3934"/>
              <a:ext cx="13" cy="12"/>
            </a:xfrm>
            <a:custGeom>
              <a:avLst/>
              <a:gdLst>
                <a:gd name="T0" fmla="*/ 0 w 94"/>
                <a:gd name="T1" fmla="*/ 78 h 82"/>
                <a:gd name="T2" fmla="*/ 44 w 94"/>
                <a:gd name="T3" fmla="*/ 82 h 82"/>
                <a:gd name="T4" fmla="*/ 94 w 94"/>
                <a:gd name="T5" fmla="*/ 2 h 82"/>
                <a:gd name="T6" fmla="*/ 60 w 94"/>
                <a:gd name="T7" fmla="*/ 0 h 82"/>
                <a:gd name="T8" fmla="*/ 0 w 94"/>
                <a:gd name="T9" fmla="*/ 78 h 82"/>
                <a:gd name="T10" fmla="*/ 0 60000 65536"/>
                <a:gd name="T11" fmla="*/ 0 60000 65536"/>
                <a:gd name="T12" fmla="*/ 0 60000 65536"/>
                <a:gd name="T13" fmla="*/ 0 60000 65536"/>
                <a:gd name="T14" fmla="*/ 0 60000 65536"/>
                <a:gd name="T15" fmla="*/ 0 w 94"/>
                <a:gd name="T16" fmla="*/ 0 h 82"/>
                <a:gd name="T17" fmla="*/ 94 w 94"/>
                <a:gd name="T18" fmla="*/ 82 h 82"/>
              </a:gdLst>
              <a:ahLst/>
              <a:cxnLst>
                <a:cxn ang="T10">
                  <a:pos x="T0" y="T1"/>
                </a:cxn>
                <a:cxn ang="T11">
                  <a:pos x="T2" y="T3"/>
                </a:cxn>
                <a:cxn ang="T12">
                  <a:pos x="T4" y="T5"/>
                </a:cxn>
                <a:cxn ang="T13">
                  <a:pos x="T6" y="T7"/>
                </a:cxn>
                <a:cxn ang="T14">
                  <a:pos x="T8" y="T9"/>
                </a:cxn>
              </a:cxnLst>
              <a:rect l="T15" t="T16" r="T17" b="T18"/>
              <a:pathLst>
                <a:path w="94" h="82">
                  <a:moveTo>
                    <a:pt x="0" y="78"/>
                  </a:moveTo>
                  <a:lnTo>
                    <a:pt x="44" y="82"/>
                  </a:lnTo>
                  <a:lnTo>
                    <a:pt x="94" y="2"/>
                  </a:lnTo>
                  <a:lnTo>
                    <a:pt x="60" y="0"/>
                  </a:lnTo>
                  <a:lnTo>
                    <a:pt x="0" y="78"/>
                  </a:lnTo>
                  <a:close/>
                </a:path>
              </a:pathLst>
            </a:custGeom>
            <a:solidFill>
              <a:srgbClr val="A57321"/>
            </a:solidFill>
            <a:ln w="6350">
              <a:noFill/>
              <a:round/>
              <a:headEnd type="none" w="sm" len="sm"/>
              <a:tailEnd type="none" w="sm" len="sm"/>
            </a:ln>
          </p:spPr>
          <p:txBody>
            <a:bodyPr wrap="none" anchor="ctr"/>
            <a:lstStyle/>
            <a:p>
              <a:endParaRPr lang="en-US"/>
            </a:p>
          </p:txBody>
        </p:sp>
        <p:sp>
          <p:nvSpPr>
            <p:cNvPr id="246" name="Freeform 200"/>
            <p:cNvSpPr>
              <a:spLocks noChangeAspect="1"/>
            </p:cNvSpPr>
            <p:nvPr/>
          </p:nvSpPr>
          <p:spPr bwMode="auto">
            <a:xfrm>
              <a:off x="3677" y="3930"/>
              <a:ext cx="13" cy="16"/>
            </a:xfrm>
            <a:custGeom>
              <a:avLst/>
              <a:gdLst>
                <a:gd name="T0" fmla="*/ 50 w 98"/>
                <a:gd name="T1" fmla="*/ 10 h 108"/>
                <a:gd name="T2" fmla="*/ 88 w 98"/>
                <a:gd name="T3" fmla="*/ 34 h 108"/>
                <a:gd name="T4" fmla="*/ 44 w 98"/>
                <a:gd name="T5" fmla="*/ 94 h 108"/>
                <a:gd name="T6" fmla="*/ 8 w 98"/>
                <a:gd name="T7" fmla="*/ 72 h 108"/>
                <a:gd name="T8" fmla="*/ 0 w 98"/>
                <a:gd name="T9" fmla="*/ 82 h 108"/>
                <a:gd name="T10" fmla="*/ 42 w 98"/>
                <a:gd name="T11" fmla="*/ 108 h 108"/>
                <a:gd name="T12" fmla="*/ 98 w 98"/>
                <a:gd name="T13" fmla="*/ 28 h 108"/>
                <a:gd name="T14" fmla="*/ 58 w 98"/>
                <a:gd name="T15" fmla="*/ 0 h 108"/>
                <a:gd name="T16" fmla="*/ 50 w 98"/>
                <a:gd name="T17" fmla="*/ 1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108"/>
                <a:gd name="T29" fmla="*/ 98 w 98"/>
                <a:gd name="T30" fmla="*/ 108 h 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108">
                  <a:moveTo>
                    <a:pt x="50" y="10"/>
                  </a:moveTo>
                  <a:lnTo>
                    <a:pt x="88" y="34"/>
                  </a:lnTo>
                  <a:lnTo>
                    <a:pt x="44" y="94"/>
                  </a:lnTo>
                  <a:lnTo>
                    <a:pt x="8" y="72"/>
                  </a:lnTo>
                  <a:lnTo>
                    <a:pt x="0" y="82"/>
                  </a:lnTo>
                  <a:lnTo>
                    <a:pt x="42" y="108"/>
                  </a:lnTo>
                  <a:lnTo>
                    <a:pt x="98" y="28"/>
                  </a:lnTo>
                  <a:lnTo>
                    <a:pt x="58" y="0"/>
                  </a:lnTo>
                  <a:lnTo>
                    <a:pt x="50" y="10"/>
                  </a:lnTo>
                  <a:close/>
                </a:path>
              </a:pathLst>
            </a:custGeom>
            <a:solidFill>
              <a:srgbClr val="DAA248"/>
            </a:solidFill>
            <a:ln w="6350">
              <a:noFill/>
              <a:round/>
              <a:headEnd type="none" w="sm" len="sm"/>
              <a:tailEnd type="none" w="sm" len="sm"/>
            </a:ln>
          </p:spPr>
          <p:txBody>
            <a:bodyPr wrap="none" anchor="ctr"/>
            <a:lstStyle/>
            <a:p>
              <a:endParaRPr lang="en-US"/>
            </a:p>
          </p:txBody>
        </p:sp>
        <p:sp>
          <p:nvSpPr>
            <p:cNvPr id="247" name="Freeform 201"/>
            <p:cNvSpPr>
              <a:spLocks noChangeAspect="1"/>
            </p:cNvSpPr>
            <p:nvPr/>
          </p:nvSpPr>
          <p:spPr bwMode="auto">
            <a:xfrm>
              <a:off x="3696" y="3898"/>
              <a:ext cx="13" cy="17"/>
            </a:xfrm>
            <a:custGeom>
              <a:avLst/>
              <a:gdLst>
                <a:gd name="T0" fmla="*/ 0 w 96"/>
                <a:gd name="T1" fmla="*/ 82 h 112"/>
                <a:gd name="T2" fmla="*/ 38 w 96"/>
                <a:gd name="T3" fmla="*/ 112 h 112"/>
                <a:gd name="T4" fmla="*/ 96 w 96"/>
                <a:gd name="T5" fmla="*/ 26 h 112"/>
                <a:gd name="T6" fmla="*/ 50 w 96"/>
                <a:gd name="T7" fmla="*/ 0 h 112"/>
                <a:gd name="T8" fmla="*/ 44 w 96"/>
                <a:gd name="T9" fmla="*/ 10 h 112"/>
                <a:gd name="T10" fmla="*/ 82 w 96"/>
                <a:gd name="T11" fmla="*/ 32 h 112"/>
                <a:gd name="T12" fmla="*/ 36 w 96"/>
                <a:gd name="T13" fmla="*/ 96 h 112"/>
                <a:gd name="T14" fmla="*/ 6 w 96"/>
                <a:gd name="T15" fmla="*/ 72 h 112"/>
                <a:gd name="T16" fmla="*/ 0 w 96"/>
                <a:gd name="T17" fmla="*/ 8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112"/>
                <a:gd name="T29" fmla="*/ 96 w 96"/>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112">
                  <a:moveTo>
                    <a:pt x="0" y="82"/>
                  </a:moveTo>
                  <a:lnTo>
                    <a:pt x="38" y="112"/>
                  </a:lnTo>
                  <a:lnTo>
                    <a:pt x="96" y="26"/>
                  </a:lnTo>
                  <a:lnTo>
                    <a:pt x="50" y="0"/>
                  </a:lnTo>
                  <a:lnTo>
                    <a:pt x="44" y="10"/>
                  </a:lnTo>
                  <a:lnTo>
                    <a:pt x="82" y="32"/>
                  </a:lnTo>
                  <a:lnTo>
                    <a:pt x="36" y="96"/>
                  </a:lnTo>
                  <a:lnTo>
                    <a:pt x="6" y="72"/>
                  </a:lnTo>
                  <a:lnTo>
                    <a:pt x="0" y="82"/>
                  </a:lnTo>
                  <a:close/>
                </a:path>
              </a:pathLst>
            </a:custGeom>
            <a:solidFill>
              <a:srgbClr val="DAA248"/>
            </a:solidFill>
            <a:ln w="6350">
              <a:noFill/>
              <a:round/>
              <a:headEnd type="none" w="sm" len="sm"/>
              <a:tailEnd type="none" w="sm" len="sm"/>
            </a:ln>
          </p:spPr>
          <p:txBody>
            <a:bodyPr wrap="none" anchor="ctr"/>
            <a:lstStyle/>
            <a:p>
              <a:endParaRPr lang="en-US"/>
            </a:p>
          </p:txBody>
        </p:sp>
        <p:sp>
          <p:nvSpPr>
            <p:cNvPr id="248" name="Freeform 202"/>
            <p:cNvSpPr>
              <a:spLocks noChangeAspect="1"/>
            </p:cNvSpPr>
            <p:nvPr/>
          </p:nvSpPr>
          <p:spPr bwMode="auto">
            <a:xfrm>
              <a:off x="3701" y="3902"/>
              <a:ext cx="13" cy="13"/>
            </a:xfrm>
            <a:custGeom>
              <a:avLst/>
              <a:gdLst>
                <a:gd name="T0" fmla="*/ 0 w 98"/>
                <a:gd name="T1" fmla="*/ 82 h 84"/>
                <a:gd name="T2" fmla="*/ 42 w 98"/>
                <a:gd name="T3" fmla="*/ 84 h 84"/>
                <a:gd name="T4" fmla="*/ 98 w 98"/>
                <a:gd name="T5" fmla="*/ 4 h 84"/>
                <a:gd name="T6" fmla="*/ 60 w 98"/>
                <a:gd name="T7" fmla="*/ 0 h 84"/>
                <a:gd name="T8" fmla="*/ 0 w 98"/>
                <a:gd name="T9" fmla="*/ 82 h 84"/>
                <a:gd name="T10" fmla="*/ 0 60000 65536"/>
                <a:gd name="T11" fmla="*/ 0 60000 65536"/>
                <a:gd name="T12" fmla="*/ 0 60000 65536"/>
                <a:gd name="T13" fmla="*/ 0 60000 65536"/>
                <a:gd name="T14" fmla="*/ 0 60000 65536"/>
                <a:gd name="T15" fmla="*/ 0 w 98"/>
                <a:gd name="T16" fmla="*/ 0 h 84"/>
                <a:gd name="T17" fmla="*/ 98 w 98"/>
                <a:gd name="T18" fmla="*/ 84 h 84"/>
              </a:gdLst>
              <a:ahLst/>
              <a:cxnLst>
                <a:cxn ang="T10">
                  <a:pos x="T0" y="T1"/>
                </a:cxn>
                <a:cxn ang="T11">
                  <a:pos x="T2" y="T3"/>
                </a:cxn>
                <a:cxn ang="T12">
                  <a:pos x="T4" y="T5"/>
                </a:cxn>
                <a:cxn ang="T13">
                  <a:pos x="T6" y="T7"/>
                </a:cxn>
                <a:cxn ang="T14">
                  <a:pos x="T8" y="T9"/>
                </a:cxn>
              </a:cxnLst>
              <a:rect l="T15" t="T16" r="T17" b="T18"/>
              <a:pathLst>
                <a:path w="98" h="84">
                  <a:moveTo>
                    <a:pt x="0" y="82"/>
                  </a:moveTo>
                  <a:lnTo>
                    <a:pt x="42" y="84"/>
                  </a:lnTo>
                  <a:lnTo>
                    <a:pt x="98" y="4"/>
                  </a:lnTo>
                  <a:lnTo>
                    <a:pt x="60" y="0"/>
                  </a:lnTo>
                  <a:lnTo>
                    <a:pt x="0" y="82"/>
                  </a:lnTo>
                  <a:close/>
                </a:path>
              </a:pathLst>
            </a:custGeom>
            <a:solidFill>
              <a:srgbClr val="A57321"/>
            </a:solidFill>
            <a:ln w="6350">
              <a:noFill/>
              <a:round/>
              <a:headEnd type="none" w="sm" len="sm"/>
              <a:tailEnd type="none" w="sm" len="sm"/>
            </a:ln>
          </p:spPr>
          <p:txBody>
            <a:bodyPr wrap="none" anchor="ctr"/>
            <a:lstStyle/>
            <a:p>
              <a:endParaRPr lang="en-US"/>
            </a:p>
          </p:txBody>
        </p:sp>
        <p:sp>
          <p:nvSpPr>
            <p:cNvPr id="249" name="Freeform 203"/>
            <p:cNvSpPr>
              <a:spLocks noChangeAspect="1"/>
            </p:cNvSpPr>
            <p:nvPr/>
          </p:nvSpPr>
          <p:spPr bwMode="auto">
            <a:xfrm>
              <a:off x="3684" y="3930"/>
              <a:ext cx="12" cy="4"/>
            </a:xfrm>
            <a:custGeom>
              <a:avLst/>
              <a:gdLst>
                <a:gd name="T0" fmla="*/ 0 w 84"/>
                <a:gd name="T1" fmla="*/ 0 h 30"/>
                <a:gd name="T2" fmla="*/ 60 w 84"/>
                <a:gd name="T3" fmla="*/ 4 h 30"/>
                <a:gd name="T4" fmla="*/ 84 w 84"/>
                <a:gd name="T5" fmla="*/ 20 h 30"/>
                <a:gd name="T6" fmla="*/ 74 w 84"/>
                <a:gd name="T7" fmla="*/ 30 h 30"/>
                <a:gd name="T8" fmla="*/ 44 w 84"/>
                <a:gd name="T9" fmla="*/ 30 h 30"/>
                <a:gd name="T10" fmla="*/ 0 w 84"/>
                <a:gd name="T11" fmla="*/ 0 h 30"/>
                <a:gd name="T12" fmla="*/ 0 60000 65536"/>
                <a:gd name="T13" fmla="*/ 0 60000 65536"/>
                <a:gd name="T14" fmla="*/ 0 60000 65536"/>
                <a:gd name="T15" fmla="*/ 0 60000 65536"/>
                <a:gd name="T16" fmla="*/ 0 60000 65536"/>
                <a:gd name="T17" fmla="*/ 0 60000 65536"/>
                <a:gd name="T18" fmla="*/ 0 w 84"/>
                <a:gd name="T19" fmla="*/ 0 h 30"/>
                <a:gd name="T20" fmla="*/ 84 w 8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84" h="30">
                  <a:moveTo>
                    <a:pt x="0" y="0"/>
                  </a:moveTo>
                  <a:lnTo>
                    <a:pt x="60" y="4"/>
                  </a:lnTo>
                  <a:lnTo>
                    <a:pt x="84" y="20"/>
                  </a:lnTo>
                  <a:lnTo>
                    <a:pt x="74" y="30"/>
                  </a:lnTo>
                  <a:lnTo>
                    <a:pt x="44" y="30"/>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250" name="Freeform 204"/>
            <p:cNvSpPr>
              <a:spLocks noChangeAspect="1"/>
            </p:cNvSpPr>
            <p:nvPr/>
          </p:nvSpPr>
          <p:spPr bwMode="auto">
            <a:xfrm>
              <a:off x="3703" y="3898"/>
              <a:ext cx="11" cy="5"/>
            </a:xfrm>
            <a:custGeom>
              <a:avLst/>
              <a:gdLst>
                <a:gd name="T0" fmla="*/ 0 w 84"/>
                <a:gd name="T1" fmla="*/ 0 h 34"/>
                <a:gd name="T2" fmla="*/ 66 w 84"/>
                <a:gd name="T3" fmla="*/ 8 h 34"/>
                <a:gd name="T4" fmla="*/ 84 w 84"/>
                <a:gd name="T5" fmla="*/ 22 h 34"/>
                <a:gd name="T6" fmla="*/ 76 w 84"/>
                <a:gd name="T7" fmla="*/ 34 h 34"/>
                <a:gd name="T8" fmla="*/ 38 w 84"/>
                <a:gd name="T9" fmla="*/ 28 h 34"/>
                <a:gd name="T10" fmla="*/ 0 w 84"/>
                <a:gd name="T11" fmla="*/ 0 h 34"/>
                <a:gd name="T12" fmla="*/ 0 60000 65536"/>
                <a:gd name="T13" fmla="*/ 0 60000 65536"/>
                <a:gd name="T14" fmla="*/ 0 60000 65536"/>
                <a:gd name="T15" fmla="*/ 0 60000 65536"/>
                <a:gd name="T16" fmla="*/ 0 60000 65536"/>
                <a:gd name="T17" fmla="*/ 0 60000 65536"/>
                <a:gd name="T18" fmla="*/ 0 w 84"/>
                <a:gd name="T19" fmla="*/ 0 h 34"/>
                <a:gd name="T20" fmla="*/ 84 w 84"/>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84" h="34">
                  <a:moveTo>
                    <a:pt x="0" y="0"/>
                  </a:moveTo>
                  <a:lnTo>
                    <a:pt x="66" y="8"/>
                  </a:lnTo>
                  <a:lnTo>
                    <a:pt x="84" y="22"/>
                  </a:lnTo>
                  <a:lnTo>
                    <a:pt x="76" y="34"/>
                  </a:lnTo>
                  <a:lnTo>
                    <a:pt x="38" y="28"/>
                  </a:lnTo>
                  <a:lnTo>
                    <a:pt x="0" y="0"/>
                  </a:lnTo>
                  <a:close/>
                </a:path>
              </a:pathLst>
            </a:custGeom>
            <a:solidFill>
              <a:srgbClr val="855D1B"/>
            </a:solidFill>
            <a:ln w="6350">
              <a:noFill/>
              <a:round/>
              <a:headEnd type="none" w="sm" len="sm"/>
              <a:tailEnd type="none" w="sm" len="sm"/>
            </a:ln>
          </p:spPr>
          <p:txBody>
            <a:bodyPr wrap="none" anchor="ctr"/>
            <a:lstStyle/>
            <a:p>
              <a:endParaRPr lang="en-US"/>
            </a:p>
          </p:txBody>
        </p:sp>
        <p:sp>
          <p:nvSpPr>
            <p:cNvPr id="251" name="Freeform 205"/>
            <p:cNvSpPr>
              <a:spLocks noChangeAspect="1"/>
            </p:cNvSpPr>
            <p:nvPr/>
          </p:nvSpPr>
          <p:spPr bwMode="auto">
            <a:xfrm>
              <a:off x="3691" y="4007"/>
              <a:ext cx="13" cy="8"/>
            </a:xfrm>
            <a:custGeom>
              <a:avLst/>
              <a:gdLst>
                <a:gd name="T0" fmla="*/ 27 w 99"/>
                <a:gd name="T1" fmla="*/ 0 h 54"/>
                <a:gd name="T2" fmla="*/ 3 w 99"/>
                <a:gd name="T3" fmla="*/ 3 h 54"/>
                <a:gd name="T4" fmla="*/ 0 w 99"/>
                <a:gd name="T5" fmla="*/ 12 h 54"/>
                <a:gd name="T6" fmla="*/ 0 w 99"/>
                <a:gd name="T7" fmla="*/ 42 h 54"/>
                <a:gd name="T8" fmla="*/ 21 w 99"/>
                <a:gd name="T9" fmla="*/ 54 h 54"/>
                <a:gd name="T10" fmla="*/ 96 w 99"/>
                <a:gd name="T11" fmla="*/ 48 h 54"/>
                <a:gd name="T12" fmla="*/ 99 w 99"/>
                <a:gd name="T13" fmla="*/ 27 h 54"/>
                <a:gd name="T14" fmla="*/ 27 w 99"/>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99"/>
                <a:gd name="T25" fmla="*/ 0 h 54"/>
                <a:gd name="T26" fmla="*/ 99 w 9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 h="54">
                  <a:moveTo>
                    <a:pt x="27" y="0"/>
                  </a:moveTo>
                  <a:cubicBezTo>
                    <a:pt x="19" y="1"/>
                    <a:pt x="10" y="0"/>
                    <a:pt x="3" y="3"/>
                  </a:cubicBezTo>
                  <a:cubicBezTo>
                    <a:pt x="0" y="4"/>
                    <a:pt x="0" y="12"/>
                    <a:pt x="0" y="12"/>
                  </a:cubicBezTo>
                  <a:lnTo>
                    <a:pt x="0" y="42"/>
                  </a:lnTo>
                  <a:lnTo>
                    <a:pt x="21" y="54"/>
                  </a:lnTo>
                  <a:lnTo>
                    <a:pt x="96" y="48"/>
                  </a:lnTo>
                  <a:lnTo>
                    <a:pt x="99" y="27"/>
                  </a:lnTo>
                  <a:lnTo>
                    <a:pt x="27" y="0"/>
                  </a:lnTo>
                  <a:close/>
                </a:path>
              </a:pathLst>
            </a:custGeom>
            <a:solidFill>
              <a:srgbClr val="E8C58C"/>
            </a:solidFill>
            <a:ln w="6350">
              <a:noFill/>
              <a:round/>
              <a:headEnd type="none" w="sm" len="sm"/>
              <a:tailEnd type="none" w="sm" len="sm"/>
            </a:ln>
          </p:spPr>
          <p:txBody>
            <a:bodyPr wrap="none" anchor="ctr"/>
            <a:lstStyle/>
            <a:p>
              <a:endParaRPr lang="en-US"/>
            </a:p>
          </p:txBody>
        </p:sp>
        <p:sp>
          <p:nvSpPr>
            <p:cNvPr id="252" name="Freeform 206"/>
            <p:cNvSpPr>
              <a:spLocks noChangeAspect="1"/>
            </p:cNvSpPr>
            <p:nvPr/>
          </p:nvSpPr>
          <p:spPr bwMode="auto">
            <a:xfrm>
              <a:off x="3655" y="3988"/>
              <a:ext cx="45" cy="33"/>
            </a:xfrm>
            <a:custGeom>
              <a:avLst/>
              <a:gdLst>
                <a:gd name="T0" fmla="*/ 304 w 332"/>
                <a:gd name="T1" fmla="*/ 0 h 228"/>
                <a:gd name="T2" fmla="*/ 20 w 332"/>
                <a:gd name="T3" fmla="*/ 188 h 228"/>
                <a:gd name="T4" fmla="*/ 0 w 332"/>
                <a:gd name="T5" fmla="*/ 228 h 228"/>
                <a:gd name="T6" fmla="*/ 244 w 332"/>
                <a:gd name="T7" fmla="*/ 68 h 228"/>
                <a:gd name="T8" fmla="*/ 320 w 332"/>
                <a:gd name="T9" fmla="*/ 76 h 228"/>
                <a:gd name="T10" fmla="*/ 320 w 332"/>
                <a:gd name="T11" fmla="*/ 56 h 228"/>
                <a:gd name="T12" fmla="*/ 272 w 332"/>
                <a:gd name="T13" fmla="*/ 44 h 228"/>
                <a:gd name="T14" fmla="*/ 332 w 332"/>
                <a:gd name="T15" fmla="*/ 8 h 228"/>
                <a:gd name="T16" fmla="*/ 304 w 332"/>
                <a:gd name="T17" fmla="*/ 0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2"/>
                <a:gd name="T28" fmla="*/ 0 h 228"/>
                <a:gd name="T29" fmla="*/ 332 w 332"/>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2" h="228">
                  <a:moveTo>
                    <a:pt x="304" y="0"/>
                  </a:moveTo>
                  <a:lnTo>
                    <a:pt x="20" y="188"/>
                  </a:lnTo>
                  <a:lnTo>
                    <a:pt x="0" y="228"/>
                  </a:lnTo>
                  <a:lnTo>
                    <a:pt x="244" y="68"/>
                  </a:lnTo>
                  <a:lnTo>
                    <a:pt x="320" y="76"/>
                  </a:lnTo>
                  <a:cubicBezTo>
                    <a:pt x="320" y="69"/>
                    <a:pt x="320" y="63"/>
                    <a:pt x="320" y="56"/>
                  </a:cubicBezTo>
                  <a:lnTo>
                    <a:pt x="272" y="44"/>
                  </a:lnTo>
                  <a:lnTo>
                    <a:pt x="332" y="8"/>
                  </a:lnTo>
                  <a:lnTo>
                    <a:pt x="304"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254" name="Freeform 207"/>
            <p:cNvSpPr>
              <a:spLocks noChangeAspect="1"/>
            </p:cNvSpPr>
            <p:nvPr/>
          </p:nvSpPr>
          <p:spPr bwMode="auto">
            <a:xfrm>
              <a:off x="3700" y="3946"/>
              <a:ext cx="17" cy="66"/>
            </a:xfrm>
            <a:custGeom>
              <a:avLst/>
              <a:gdLst>
                <a:gd name="T0" fmla="*/ 99 w 129"/>
                <a:gd name="T1" fmla="*/ 0 h 453"/>
                <a:gd name="T2" fmla="*/ 129 w 129"/>
                <a:gd name="T3" fmla="*/ 3 h 453"/>
                <a:gd name="T4" fmla="*/ 33 w 129"/>
                <a:gd name="T5" fmla="*/ 453 h 453"/>
                <a:gd name="T6" fmla="*/ 0 w 129"/>
                <a:gd name="T7" fmla="*/ 453 h 453"/>
                <a:gd name="T8" fmla="*/ 99 w 129"/>
                <a:gd name="T9" fmla="*/ 0 h 453"/>
                <a:gd name="T10" fmla="*/ 0 60000 65536"/>
                <a:gd name="T11" fmla="*/ 0 60000 65536"/>
                <a:gd name="T12" fmla="*/ 0 60000 65536"/>
                <a:gd name="T13" fmla="*/ 0 60000 65536"/>
                <a:gd name="T14" fmla="*/ 0 60000 65536"/>
                <a:gd name="T15" fmla="*/ 0 w 129"/>
                <a:gd name="T16" fmla="*/ 0 h 453"/>
                <a:gd name="T17" fmla="*/ 129 w 129"/>
                <a:gd name="T18" fmla="*/ 453 h 453"/>
              </a:gdLst>
              <a:ahLst/>
              <a:cxnLst>
                <a:cxn ang="T10">
                  <a:pos x="T0" y="T1"/>
                </a:cxn>
                <a:cxn ang="T11">
                  <a:pos x="T2" y="T3"/>
                </a:cxn>
                <a:cxn ang="T12">
                  <a:pos x="T4" y="T5"/>
                </a:cxn>
                <a:cxn ang="T13">
                  <a:pos x="T6" y="T7"/>
                </a:cxn>
                <a:cxn ang="T14">
                  <a:pos x="T8" y="T9"/>
                </a:cxn>
              </a:cxnLst>
              <a:rect l="T15" t="T16" r="T17" b="T18"/>
              <a:pathLst>
                <a:path w="129" h="453">
                  <a:moveTo>
                    <a:pt x="99" y="0"/>
                  </a:moveTo>
                  <a:lnTo>
                    <a:pt x="129" y="3"/>
                  </a:lnTo>
                  <a:lnTo>
                    <a:pt x="33" y="453"/>
                  </a:lnTo>
                  <a:lnTo>
                    <a:pt x="0" y="453"/>
                  </a:lnTo>
                  <a:lnTo>
                    <a:pt x="99" y="0"/>
                  </a:lnTo>
                  <a:close/>
                </a:path>
              </a:pathLst>
            </a:custGeom>
            <a:solidFill>
              <a:srgbClr val="A57321"/>
            </a:solidFill>
            <a:ln w="6350">
              <a:noFill/>
              <a:round/>
              <a:headEnd type="none" w="sm" len="sm"/>
              <a:tailEnd type="none" w="sm" len="sm"/>
            </a:ln>
          </p:spPr>
          <p:txBody>
            <a:bodyPr wrap="none" anchor="ctr"/>
            <a:lstStyle/>
            <a:p>
              <a:endParaRPr lang="en-US"/>
            </a:p>
          </p:txBody>
        </p:sp>
        <p:sp>
          <p:nvSpPr>
            <p:cNvPr id="255" name="Freeform 208"/>
            <p:cNvSpPr>
              <a:spLocks noChangeAspect="1"/>
            </p:cNvSpPr>
            <p:nvPr/>
          </p:nvSpPr>
          <p:spPr bwMode="auto">
            <a:xfrm>
              <a:off x="3694" y="3942"/>
              <a:ext cx="19" cy="70"/>
            </a:xfrm>
            <a:custGeom>
              <a:avLst/>
              <a:gdLst>
                <a:gd name="T0" fmla="*/ 99 w 141"/>
                <a:gd name="T1" fmla="*/ 0 h 477"/>
                <a:gd name="T2" fmla="*/ 141 w 141"/>
                <a:gd name="T3" fmla="*/ 27 h 477"/>
                <a:gd name="T4" fmla="*/ 42 w 141"/>
                <a:gd name="T5" fmla="*/ 477 h 477"/>
                <a:gd name="T6" fmla="*/ 12 w 141"/>
                <a:gd name="T7" fmla="*/ 477 h 477"/>
                <a:gd name="T8" fmla="*/ 0 w 141"/>
                <a:gd name="T9" fmla="*/ 459 h 477"/>
                <a:gd name="T10" fmla="*/ 99 w 141"/>
                <a:gd name="T11" fmla="*/ 0 h 477"/>
                <a:gd name="T12" fmla="*/ 0 60000 65536"/>
                <a:gd name="T13" fmla="*/ 0 60000 65536"/>
                <a:gd name="T14" fmla="*/ 0 60000 65536"/>
                <a:gd name="T15" fmla="*/ 0 60000 65536"/>
                <a:gd name="T16" fmla="*/ 0 60000 65536"/>
                <a:gd name="T17" fmla="*/ 0 60000 65536"/>
                <a:gd name="T18" fmla="*/ 0 w 141"/>
                <a:gd name="T19" fmla="*/ 0 h 477"/>
                <a:gd name="T20" fmla="*/ 141 w 141"/>
                <a:gd name="T21" fmla="*/ 477 h 477"/>
              </a:gdLst>
              <a:ahLst/>
              <a:cxnLst>
                <a:cxn ang="T12">
                  <a:pos x="T0" y="T1"/>
                </a:cxn>
                <a:cxn ang="T13">
                  <a:pos x="T2" y="T3"/>
                </a:cxn>
                <a:cxn ang="T14">
                  <a:pos x="T4" y="T5"/>
                </a:cxn>
                <a:cxn ang="T15">
                  <a:pos x="T6" y="T7"/>
                </a:cxn>
                <a:cxn ang="T16">
                  <a:pos x="T8" y="T9"/>
                </a:cxn>
                <a:cxn ang="T17">
                  <a:pos x="T10" y="T11"/>
                </a:cxn>
              </a:cxnLst>
              <a:rect l="T18" t="T19" r="T20" b="T21"/>
              <a:pathLst>
                <a:path w="141" h="477">
                  <a:moveTo>
                    <a:pt x="99" y="0"/>
                  </a:moveTo>
                  <a:lnTo>
                    <a:pt x="141" y="27"/>
                  </a:lnTo>
                  <a:lnTo>
                    <a:pt x="42" y="477"/>
                  </a:lnTo>
                  <a:lnTo>
                    <a:pt x="12" y="477"/>
                  </a:lnTo>
                  <a:lnTo>
                    <a:pt x="0" y="459"/>
                  </a:lnTo>
                  <a:lnTo>
                    <a:pt x="99" y="0"/>
                  </a:lnTo>
                  <a:close/>
                </a:path>
              </a:pathLst>
            </a:custGeom>
            <a:solidFill>
              <a:srgbClr val="F1DCB9"/>
            </a:solidFill>
            <a:ln w="6350">
              <a:noFill/>
              <a:round/>
              <a:headEnd type="none" w="sm" len="sm"/>
              <a:tailEnd type="none" w="sm" len="sm"/>
            </a:ln>
          </p:spPr>
          <p:txBody>
            <a:bodyPr wrap="none" anchor="ctr"/>
            <a:lstStyle/>
            <a:p>
              <a:endParaRPr lang="en-US"/>
            </a:p>
          </p:txBody>
        </p:sp>
        <p:sp>
          <p:nvSpPr>
            <p:cNvPr id="256" name="Line 209"/>
            <p:cNvSpPr>
              <a:spLocks noChangeAspect="1" noChangeShapeType="1"/>
            </p:cNvSpPr>
            <p:nvPr/>
          </p:nvSpPr>
          <p:spPr bwMode="auto">
            <a:xfrm flipH="1">
              <a:off x="3697" y="3945"/>
              <a:ext cx="13" cy="65"/>
            </a:xfrm>
            <a:prstGeom prst="line">
              <a:avLst/>
            </a:prstGeom>
            <a:noFill/>
            <a:ln w="19050">
              <a:solidFill>
                <a:srgbClr val="855D1B"/>
              </a:solidFill>
              <a:round/>
              <a:headEnd type="none" w="sm" len="sm"/>
              <a:tailEnd type="none" w="sm" len="sm"/>
            </a:ln>
          </p:spPr>
          <p:txBody>
            <a:bodyPr wrap="none" anchor="ctr"/>
            <a:lstStyle/>
            <a:p>
              <a:endParaRPr lang="en-US"/>
            </a:p>
          </p:txBody>
        </p:sp>
        <p:sp>
          <p:nvSpPr>
            <p:cNvPr id="257" name="Line 210"/>
            <p:cNvSpPr>
              <a:spLocks noChangeAspect="1" noChangeShapeType="1"/>
            </p:cNvSpPr>
            <p:nvPr/>
          </p:nvSpPr>
          <p:spPr bwMode="auto">
            <a:xfrm flipH="1">
              <a:off x="3700" y="3946"/>
              <a:ext cx="14" cy="69"/>
            </a:xfrm>
            <a:prstGeom prst="line">
              <a:avLst/>
            </a:prstGeom>
            <a:noFill/>
            <a:ln w="19050">
              <a:solidFill>
                <a:srgbClr val="855D1B"/>
              </a:solidFill>
              <a:round/>
              <a:headEnd type="none" w="sm" len="sm"/>
              <a:tailEnd type="none" w="sm" len="sm"/>
            </a:ln>
          </p:spPr>
          <p:txBody>
            <a:bodyPr wrap="none" anchor="ctr"/>
            <a:lstStyle/>
            <a:p>
              <a:endParaRPr lang="en-US"/>
            </a:p>
          </p:txBody>
        </p:sp>
        <p:sp>
          <p:nvSpPr>
            <p:cNvPr id="259" name="Freeform 211"/>
            <p:cNvSpPr>
              <a:spLocks noChangeAspect="1"/>
            </p:cNvSpPr>
            <p:nvPr/>
          </p:nvSpPr>
          <p:spPr bwMode="auto">
            <a:xfrm>
              <a:off x="3619" y="3918"/>
              <a:ext cx="11" cy="18"/>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0" name="Freeform 212"/>
            <p:cNvSpPr>
              <a:spLocks noChangeAspect="1"/>
            </p:cNvSpPr>
            <p:nvPr/>
          </p:nvSpPr>
          <p:spPr bwMode="auto">
            <a:xfrm>
              <a:off x="3627" y="3891"/>
              <a:ext cx="38" cy="77"/>
            </a:xfrm>
            <a:custGeom>
              <a:avLst/>
              <a:gdLst>
                <a:gd name="T0" fmla="*/ 0 w 300"/>
                <a:gd name="T1" fmla="*/ 24 h 520"/>
                <a:gd name="T2" fmla="*/ 24 w 300"/>
                <a:gd name="T3" fmla="*/ 48 h 520"/>
                <a:gd name="T4" fmla="*/ 120 w 300"/>
                <a:gd name="T5" fmla="*/ 232 h 520"/>
                <a:gd name="T6" fmla="*/ 156 w 300"/>
                <a:gd name="T7" fmla="*/ 260 h 520"/>
                <a:gd name="T8" fmla="*/ 144 w 300"/>
                <a:gd name="T9" fmla="*/ 288 h 520"/>
                <a:gd name="T10" fmla="*/ 256 w 300"/>
                <a:gd name="T11" fmla="*/ 492 h 520"/>
                <a:gd name="T12" fmla="*/ 284 w 300"/>
                <a:gd name="T13" fmla="*/ 520 h 520"/>
                <a:gd name="T14" fmla="*/ 300 w 300"/>
                <a:gd name="T15" fmla="*/ 492 h 520"/>
                <a:gd name="T16" fmla="*/ 164 w 300"/>
                <a:gd name="T17" fmla="*/ 232 h 520"/>
                <a:gd name="T18" fmla="*/ 48 w 300"/>
                <a:gd name="T19" fmla="*/ 4 h 520"/>
                <a:gd name="T20" fmla="*/ 16 w 300"/>
                <a:gd name="T21" fmla="*/ 0 h 520"/>
                <a:gd name="T22" fmla="*/ 0 w 300"/>
                <a:gd name="T23" fmla="*/ 24 h 5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0"/>
                <a:gd name="T37" fmla="*/ 0 h 520"/>
                <a:gd name="T38" fmla="*/ 300 w 300"/>
                <a:gd name="T39" fmla="*/ 520 h 5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0" h="520">
                  <a:moveTo>
                    <a:pt x="0" y="24"/>
                  </a:moveTo>
                  <a:lnTo>
                    <a:pt x="24" y="48"/>
                  </a:lnTo>
                  <a:lnTo>
                    <a:pt x="120" y="232"/>
                  </a:lnTo>
                  <a:lnTo>
                    <a:pt x="156" y="260"/>
                  </a:lnTo>
                  <a:cubicBezTo>
                    <a:pt x="172" y="282"/>
                    <a:pt x="172" y="288"/>
                    <a:pt x="144" y="288"/>
                  </a:cubicBezTo>
                  <a:lnTo>
                    <a:pt x="256" y="492"/>
                  </a:lnTo>
                  <a:lnTo>
                    <a:pt x="284" y="520"/>
                  </a:lnTo>
                  <a:lnTo>
                    <a:pt x="300" y="492"/>
                  </a:lnTo>
                  <a:lnTo>
                    <a:pt x="164" y="232"/>
                  </a:lnTo>
                  <a:lnTo>
                    <a:pt x="48" y="4"/>
                  </a:lnTo>
                  <a:lnTo>
                    <a:pt x="16" y="0"/>
                  </a:lnTo>
                  <a:lnTo>
                    <a:pt x="0" y="24"/>
                  </a:lnTo>
                  <a:close/>
                </a:path>
              </a:pathLst>
            </a:custGeom>
            <a:solidFill>
              <a:srgbClr val="FFFBF3"/>
            </a:solidFill>
            <a:ln w="6350">
              <a:noFill/>
              <a:round/>
              <a:headEnd type="none" w="sm" len="sm"/>
              <a:tailEnd type="none" w="sm" len="sm"/>
            </a:ln>
          </p:spPr>
          <p:txBody>
            <a:bodyPr wrap="none" anchor="ctr"/>
            <a:lstStyle/>
            <a:p>
              <a:endParaRPr lang="en-US"/>
            </a:p>
          </p:txBody>
        </p:sp>
        <p:sp>
          <p:nvSpPr>
            <p:cNvPr id="261" name="Freeform 213"/>
            <p:cNvSpPr>
              <a:spLocks noChangeAspect="1"/>
            </p:cNvSpPr>
            <p:nvPr/>
          </p:nvSpPr>
          <p:spPr bwMode="auto">
            <a:xfrm>
              <a:off x="3626" y="3936"/>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2" name="Freeform 214"/>
            <p:cNvSpPr>
              <a:spLocks noChangeAspect="1"/>
            </p:cNvSpPr>
            <p:nvPr/>
          </p:nvSpPr>
          <p:spPr bwMode="auto">
            <a:xfrm>
              <a:off x="3635" y="3960"/>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3" name="Freeform 215"/>
            <p:cNvSpPr>
              <a:spLocks noChangeAspect="1"/>
            </p:cNvSpPr>
            <p:nvPr/>
          </p:nvSpPr>
          <p:spPr bwMode="auto">
            <a:xfrm>
              <a:off x="3641" y="3975"/>
              <a:ext cx="11" cy="21"/>
            </a:xfrm>
            <a:custGeom>
              <a:avLst/>
              <a:gdLst>
                <a:gd name="T0" fmla="*/ 8 w 80"/>
                <a:gd name="T1" fmla="*/ 92 h 144"/>
                <a:gd name="T2" fmla="*/ 16 w 80"/>
                <a:gd name="T3" fmla="*/ 144 h 144"/>
                <a:gd name="T4" fmla="*/ 80 w 80"/>
                <a:gd name="T5" fmla="*/ 36 h 144"/>
                <a:gd name="T6" fmla="*/ 76 w 80"/>
                <a:gd name="T7" fmla="*/ 0 h 144"/>
                <a:gd name="T8" fmla="*/ 8 w 80"/>
                <a:gd name="T9" fmla="*/ 92 h 144"/>
                <a:gd name="T10" fmla="*/ 0 60000 65536"/>
                <a:gd name="T11" fmla="*/ 0 60000 65536"/>
                <a:gd name="T12" fmla="*/ 0 60000 65536"/>
                <a:gd name="T13" fmla="*/ 0 60000 65536"/>
                <a:gd name="T14" fmla="*/ 0 60000 65536"/>
                <a:gd name="T15" fmla="*/ 0 w 80"/>
                <a:gd name="T16" fmla="*/ 0 h 144"/>
                <a:gd name="T17" fmla="*/ 80 w 80"/>
                <a:gd name="T18" fmla="*/ 144 h 144"/>
              </a:gdLst>
              <a:ahLst/>
              <a:cxnLst>
                <a:cxn ang="T10">
                  <a:pos x="T0" y="T1"/>
                </a:cxn>
                <a:cxn ang="T11">
                  <a:pos x="T2" y="T3"/>
                </a:cxn>
                <a:cxn ang="T12">
                  <a:pos x="T4" y="T5"/>
                </a:cxn>
                <a:cxn ang="T13">
                  <a:pos x="T6" y="T7"/>
                </a:cxn>
                <a:cxn ang="T14">
                  <a:pos x="T8" y="T9"/>
                </a:cxn>
              </a:cxnLst>
              <a:rect l="T15" t="T16" r="T17" b="T18"/>
              <a:pathLst>
                <a:path w="80" h="144">
                  <a:moveTo>
                    <a:pt x="8" y="92"/>
                  </a:moveTo>
                  <a:cubicBezTo>
                    <a:pt x="5" y="113"/>
                    <a:pt x="0" y="128"/>
                    <a:pt x="16" y="144"/>
                  </a:cubicBezTo>
                  <a:lnTo>
                    <a:pt x="80" y="36"/>
                  </a:lnTo>
                  <a:lnTo>
                    <a:pt x="76" y="0"/>
                  </a:lnTo>
                  <a:lnTo>
                    <a:pt x="8" y="92"/>
                  </a:lnTo>
                  <a:close/>
                </a:path>
              </a:pathLst>
            </a:custGeom>
            <a:solidFill>
              <a:srgbClr val="EACC9A"/>
            </a:solidFill>
            <a:ln w="12700">
              <a:noFill/>
              <a:round/>
              <a:headEnd type="none" w="sm" len="sm"/>
              <a:tailEnd type="none" w="sm" len="sm"/>
            </a:ln>
          </p:spPr>
          <p:txBody>
            <a:bodyPr wrap="none" anchor="ctr"/>
            <a:lstStyle/>
            <a:p>
              <a:endParaRPr lang="en-US"/>
            </a:p>
          </p:txBody>
        </p:sp>
        <p:sp>
          <p:nvSpPr>
            <p:cNvPr id="264" name="Freeform 216"/>
            <p:cNvSpPr>
              <a:spLocks noChangeAspect="1"/>
            </p:cNvSpPr>
            <p:nvPr/>
          </p:nvSpPr>
          <p:spPr bwMode="auto">
            <a:xfrm>
              <a:off x="3626" y="3934"/>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5" name="Freeform 217"/>
            <p:cNvSpPr>
              <a:spLocks noChangeAspect="1"/>
            </p:cNvSpPr>
            <p:nvPr/>
          </p:nvSpPr>
          <p:spPr bwMode="auto">
            <a:xfrm>
              <a:off x="3634" y="3957"/>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6" name="Freeform 218"/>
            <p:cNvSpPr>
              <a:spLocks noChangeAspect="1"/>
            </p:cNvSpPr>
            <p:nvPr/>
          </p:nvSpPr>
          <p:spPr bwMode="auto">
            <a:xfrm>
              <a:off x="3641" y="3973"/>
              <a:ext cx="11" cy="17"/>
            </a:xfrm>
            <a:custGeom>
              <a:avLst/>
              <a:gdLst>
                <a:gd name="T0" fmla="*/ 0 w 84"/>
                <a:gd name="T1" fmla="*/ 100 h 119"/>
                <a:gd name="T2" fmla="*/ 60 w 84"/>
                <a:gd name="T3" fmla="*/ 4 h 119"/>
                <a:gd name="T4" fmla="*/ 72 w 84"/>
                <a:gd name="T5" fmla="*/ 12 h 119"/>
                <a:gd name="T6" fmla="*/ 84 w 84"/>
                <a:gd name="T7" fmla="*/ 12 h 119"/>
                <a:gd name="T8" fmla="*/ 24 w 84"/>
                <a:gd name="T9" fmla="*/ 112 h 119"/>
                <a:gd name="T10" fmla="*/ 0 w 84"/>
                <a:gd name="T11" fmla="*/ 100 h 119"/>
                <a:gd name="T12" fmla="*/ 0 60000 65536"/>
                <a:gd name="T13" fmla="*/ 0 60000 65536"/>
                <a:gd name="T14" fmla="*/ 0 60000 65536"/>
                <a:gd name="T15" fmla="*/ 0 60000 65536"/>
                <a:gd name="T16" fmla="*/ 0 60000 65536"/>
                <a:gd name="T17" fmla="*/ 0 60000 65536"/>
                <a:gd name="T18" fmla="*/ 0 w 84"/>
                <a:gd name="T19" fmla="*/ 0 h 119"/>
                <a:gd name="T20" fmla="*/ 84 w 84"/>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84" h="119">
                  <a:moveTo>
                    <a:pt x="0" y="100"/>
                  </a:moveTo>
                  <a:cubicBezTo>
                    <a:pt x="20" y="68"/>
                    <a:pt x="36" y="33"/>
                    <a:pt x="60" y="4"/>
                  </a:cubicBezTo>
                  <a:cubicBezTo>
                    <a:pt x="63" y="0"/>
                    <a:pt x="67" y="10"/>
                    <a:pt x="72" y="12"/>
                  </a:cubicBezTo>
                  <a:cubicBezTo>
                    <a:pt x="76" y="13"/>
                    <a:pt x="80" y="12"/>
                    <a:pt x="84" y="12"/>
                  </a:cubicBezTo>
                  <a:cubicBezTo>
                    <a:pt x="64" y="45"/>
                    <a:pt x="47" y="81"/>
                    <a:pt x="24" y="112"/>
                  </a:cubicBezTo>
                  <a:cubicBezTo>
                    <a:pt x="19" y="119"/>
                    <a:pt x="0" y="100"/>
                    <a:pt x="0" y="100"/>
                  </a:cubicBezTo>
                  <a:close/>
                </a:path>
              </a:pathLst>
            </a:custGeom>
            <a:solidFill>
              <a:srgbClr val="FFFAEF"/>
            </a:solidFill>
            <a:ln w="6350">
              <a:noFill/>
              <a:round/>
              <a:headEnd type="none" w="sm" len="sm"/>
              <a:tailEnd type="none" w="sm" len="sm"/>
            </a:ln>
          </p:spPr>
          <p:txBody>
            <a:bodyPr wrap="none" anchor="ctr"/>
            <a:lstStyle/>
            <a:p>
              <a:endParaRPr lang="en-US"/>
            </a:p>
          </p:txBody>
        </p:sp>
        <p:sp>
          <p:nvSpPr>
            <p:cNvPr id="267" name="Freeform 219"/>
            <p:cNvSpPr>
              <a:spLocks noChangeAspect="1"/>
            </p:cNvSpPr>
            <p:nvPr/>
          </p:nvSpPr>
          <p:spPr bwMode="auto">
            <a:xfrm>
              <a:off x="3622" y="3988"/>
              <a:ext cx="14" cy="21"/>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68" name="Freeform 220"/>
            <p:cNvSpPr>
              <a:spLocks noChangeAspect="1"/>
            </p:cNvSpPr>
            <p:nvPr/>
          </p:nvSpPr>
          <p:spPr bwMode="auto">
            <a:xfrm>
              <a:off x="3608" y="3951"/>
              <a:ext cx="14" cy="21"/>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69" name="Freeform 221"/>
            <p:cNvSpPr>
              <a:spLocks noChangeAspect="1"/>
            </p:cNvSpPr>
            <p:nvPr/>
          </p:nvSpPr>
          <p:spPr bwMode="auto">
            <a:xfrm>
              <a:off x="3612" y="3951"/>
              <a:ext cx="9" cy="17"/>
            </a:xfrm>
            <a:custGeom>
              <a:avLst/>
              <a:gdLst>
                <a:gd name="T0" fmla="*/ 36 w 64"/>
                <a:gd name="T1" fmla="*/ 0 h 112"/>
                <a:gd name="T2" fmla="*/ 64 w 64"/>
                <a:gd name="T3" fmla="*/ 76 h 112"/>
                <a:gd name="T4" fmla="*/ 48 w 64"/>
                <a:gd name="T5" fmla="*/ 112 h 112"/>
                <a:gd name="T6" fmla="*/ 16 w 64"/>
                <a:gd name="T7" fmla="*/ 88 h 112"/>
                <a:gd name="T8" fmla="*/ 36 w 64"/>
                <a:gd name="T9" fmla="*/ 64 h 112"/>
                <a:gd name="T10" fmla="*/ 0 w 64"/>
                <a:gd name="T11" fmla="*/ 44 h 112"/>
                <a:gd name="T12" fmla="*/ 36 w 64"/>
                <a:gd name="T13" fmla="*/ 0 h 112"/>
                <a:gd name="T14" fmla="*/ 0 60000 65536"/>
                <a:gd name="T15" fmla="*/ 0 60000 65536"/>
                <a:gd name="T16" fmla="*/ 0 60000 65536"/>
                <a:gd name="T17" fmla="*/ 0 60000 65536"/>
                <a:gd name="T18" fmla="*/ 0 60000 65536"/>
                <a:gd name="T19" fmla="*/ 0 60000 65536"/>
                <a:gd name="T20" fmla="*/ 0 60000 65536"/>
                <a:gd name="T21" fmla="*/ 0 w 64"/>
                <a:gd name="T22" fmla="*/ 0 h 112"/>
                <a:gd name="T23" fmla="*/ 64 w 64"/>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2">
                  <a:moveTo>
                    <a:pt x="36" y="0"/>
                  </a:moveTo>
                  <a:lnTo>
                    <a:pt x="64" y="76"/>
                  </a:lnTo>
                  <a:lnTo>
                    <a:pt x="48" y="112"/>
                  </a:lnTo>
                  <a:lnTo>
                    <a:pt x="16" y="88"/>
                  </a:lnTo>
                  <a:lnTo>
                    <a:pt x="36" y="64"/>
                  </a:lnTo>
                  <a:lnTo>
                    <a:pt x="0" y="44"/>
                  </a:lnTo>
                  <a:lnTo>
                    <a:pt x="36"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70" name="Freeform 222"/>
            <p:cNvSpPr>
              <a:spLocks noChangeAspect="1"/>
            </p:cNvSpPr>
            <p:nvPr/>
          </p:nvSpPr>
          <p:spPr bwMode="auto">
            <a:xfrm>
              <a:off x="3628" y="3990"/>
              <a:ext cx="8" cy="16"/>
            </a:xfrm>
            <a:custGeom>
              <a:avLst/>
              <a:gdLst>
                <a:gd name="T0" fmla="*/ 36 w 64"/>
                <a:gd name="T1" fmla="*/ 0 h 112"/>
                <a:gd name="T2" fmla="*/ 64 w 64"/>
                <a:gd name="T3" fmla="*/ 76 h 112"/>
                <a:gd name="T4" fmla="*/ 48 w 64"/>
                <a:gd name="T5" fmla="*/ 112 h 112"/>
                <a:gd name="T6" fmla="*/ 16 w 64"/>
                <a:gd name="T7" fmla="*/ 88 h 112"/>
                <a:gd name="T8" fmla="*/ 36 w 64"/>
                <a:gd name="T9" fmla="*/ 64 h 112"/>
                <a:gd name="T10" fmla="*/ 0 w 64"/>
                <a:gd name="T11" fmla="*/ 44 h 112"/>
                <a:gd name="T12" fmla="*/ 36 w 64"/>
                <a:gd name="T13" fmla="*/ 0 h 112"/>
                <a:gd name="T14" fmla="*/ 0 60000 65536"/>
                <a:gd name="T15" fmla="*/ 0 60000 65536"/>
                <a:gd name="T16" fmla="*/ 0 60000 65536"/>
                <a:gd name="T17" fmla="*/ 0 60000 65536"/>
                <a:gd name="T18" fmla="*/ 0 60000 65536"/>
                <a:gd name="T19" fmla="*/ 0 60000 65536"/>
                <a:gd name="T20" fmla="*/ 0 60000 65536"/>
                <a:gd name="T21" fmla="*/ 0 w 64"/>
                <a:gd name="T22" fmla="*/ 0 h 112"/>
                <a:gd name="T23" fmla="*/ 64 w 64"/>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12">
                  <a:moveTo>
                    <a:pt x="36" y="0"/>
                  </a:moveTo>
                  <a:lnTo>
                    <a:pt x="64" y="76"/>
                  </a:lnTo>
                  <a:lnTo>
                    <a:pt x="48" y="112"/>
                  </a:lnTo>
                  <a:lnTo>
                    <a:pt x="16" y="88"/>
                  </a:lnTo>
                  <a:lnTo>
                    <a:pt x="36" y="64"/>
                  </a:lnTo>
                  <a:lnTo>
                    <a:pt x="0" y="44"/>
                  </a:lnTo>
                  <a:lnTo>
                    <a:pt x="36" y="0"/>
                  </a:lnTo>
                  <a:close/>
                </a:path>
              </a:pathLst>
            </a:custGeom>
            <a:solidFill>
              <a:srgbClr val="DAA248"/>
            </a:solidFill>
            <a:ln w="6350">
              <a:noFill/>
              <a:round/>
              <a:headEnd type="none" w="sm" len="sm"/>
              <a:tailEnd type="none" w="sm" len="sm"/>
            </a:ln>
          </p:spPr>
          <p:txBody>
            <a:bodyPr wrap="none" anchor="ctr"/>
            <a:lstStyle/>
            <a:p>
              <a:endParaRPr lang="en-US"/>
            </a:p>
          </p:txBody>
        </p:sp>
        <p:sp>
          <p:nvSpPr>
            <p:cNvPr id="271" name="Freeform 223"/>
            <p:cNvSpPr>
              <a:spLocks noChangeAspect="1"/>
            </p:cNvSpPr>
            <p:nvPr/>
          </p:nvSpPr>
          <p:spPr bwMode="auto">
            <a:xfrm>
              <a:off x="3628" y="3980"/>
              <a:ext cx="14" cy="20"/>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73" name="Freeform 224"/>
            <p:cNvSpPr>
              <a:spLocks noChangeAspect="1"/>
            </p:cNvSpPr>
            <p:nvPr/>
          </p:nvSpPr>
          <p:spPr bwMode="auto">
            <a:xfrm>
              <a:off x="3614" y="3943"/>
              <a:ext cx="14" cy="20"/>
            </a:xfrm>
            <a:custGeom>
              <a:avLst/>
              <a:gdLst>
                <a:gd name="T0" fmla="*/ 0 w 100"/>
                <a:gd name="T1" fmla="*/ 0 h 140"/>
                <a:gd name="T2" fmla="*/ 64 w 100"/>
                <a:gd name="T3" fmla="*/ 140 h 140"/>
                <a:gd name="T4" fmla="*/ 80 w 100"/>
                <a:gd name="T5" fmla="*/ 120 h 140"/>
                <a:gd name="T6" fmla="*/ 100 w 100"/>
                <a:gd name="T7" fmla="*/ 116 h 140"/>
                <a:gd name="T8" fmla="*/ 40 w 100"/>
                <a:gd name="T9" fmla="*/ 8 h 140"/>
                <a:gd name="T10" fmla="*/ 0 w 100"/>
                <a:gd name="T11" fmla="*/ 0 h 140"/>
                <a:gd name="T12" fmla="*/ 0 60000 65536"/>
                <a:gd name="T13" fmla="*/ 0 60000 65536"/>
                <a:gd name="T14" fmla="*/ 0 60000 65536"/>
                <a:gd name="T15" fmla="*/ 0 60000 65536"/>
                <a:gd name="T16" fmla="*/ 0 60000 65536"/>
                <a:gd name="T17" fmla="*/ 0 60000 65536"/>
                <a:gd name="T18" fmla="*/ 0 w 100"/>
                <a:gd name="T19" fmla="*/ 0 h 140"/>
                <a:gd name="T20" fmla="*/ 100 w 100"/>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100" h="140">
                  <a:moveTo>
                    <a:pt x="0" y="0"/>
                  </a:moveTo>
                  <a:lnTo>
                    <a:pt x="64" y="140"/>
                  </a:lnTo>
                  <a:lnTo>
                    <a:pt x="80" y="120"/>
                  </a:lnTo>
                  <a:cubicBezTo>
                    <a:pt x="95" y="115"/>
                    <a:pt x="88" y="116"/>
                    <a:pt x="100" y="116"/>
                  </a:cubicBezTo>
                  <a:lnTo>
                    <a:pt x="40" y="8"/>
                  </a:lnTo>
                  <a:lnTo>
                    <a:pt x="0" y="0"/>
                  </a:lnTo>
                  <a:close/>
                </a:path>
              </a:pathLst>
            </a:custGeom>
            <a:solidFill>
              <a:srgbClr val="FFFBF3"/>
            </a:solidFill>
            <a:ln w="12700">
              <a:noFill/>
              <a:round/>
              <a:headEnd type="none" w="sm" len="sm"/>
              <a:tailEnd type="none" w="sm" len="sm"/>
            </a:ln>
          </p:spPr>
          <p:txBody>
            <a:bodyPr wrap="none" anchor="ctr"/>
            <a:lstStyle/>
            <a:p>
              <a:endParaRPr lang="en-US"/>
            </a:p>
          </p:txBody>
        </p:sp>
        <p:sp>
          <p:nvSpPr>
            <p:cNvPr id="274" name="Freeform 225"/>
            <p:cNvSpPr>
              <a:spLocks noChangeAspect="1"/>
            </p:cNvSpPr>
            <p:nvPr/>
          </p:nvSpPr>
          <p:spPr bwMode="auto">
            <a:xfrm>
              <a:off x="3664" y="3893"/>
              <a:ext cx="57" cy="84"/>
            </a:xfrm>
            <a:custGeom>
              <a:avLst/>
              <a:gdLst>
                <a:gd name="T0" fmla="*/ 0 w 424"/>
                <a:gd name="T1" fmla="*/ 528 h 576"/>
                <a:gd name="T2" fmla="*/ 28 w 424"/>
                <a:gd name="T3" fmla="*/ 576 h 576"/>
                <a:gd name="T4" fmla="*/ 140 w 424"/>
                <a:gd name="T5" fmla="*/ 572 h 576"/>
                <a:gd name="T6" fmla="*/ 392 w 424"/>
                <a:gd name="T7" fmla="*/ 172 h 576"/>
                <a:gd name="T8" fmla="*/ 424 w 424"/>
                <a:gd name="T9" fmla="*/ 0 h 576"/>
                <a:gd name="T10" fmla="*/ 96 w 424"/>
                <a:gd name="T11" fmla="*/ 524 h 576"/>
                <a:gd name="T12" fmla="*/ 0 w 424"/>
                <a:gd name="T13" fmla="*/ 528 h 576"/>
                <a:gd name="T14" fmla="*/ 0 60000 65536"/>
                <a:gd name="T15" fmla="*/ 0 60000 65536"/>
                <a:gd name="T16" fmla="*/ 0 60000 65536"/>
                <a:gd name="T17" fmla="*/ 0 60000 65536"/>
                <a:gd name="T18" fmla="*/ 0 60000 65536"/>
                <a:gd name="T19" fmla="*/ 0 60000 65536"/>
                <a:gd name="T20" fmla="*/ 0 60000 65536"/>
                <a:gd name="T21" fmla="*/ 0 w 424"/>
                <a:gd name="T22" fmla="*/ 0 h 576"/>
                <a:gd name="T23" fmla="*/ 424 w 424"/>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4" h="576">
                  <a:moveTo>
                    <a:pt x="0" y="528"/>
                  </a:moveTo>
                  <a:lnTo>
                    <a:pt x="28" y="576"/>
                  </a:lnTo>
                  <a:lnTo>
                    <a:pt x="140" y="572"/>
                  </a:lnTo>
                  <a:lnTo>
                    <a:pt x="392" y="172"/>
                  </a:lnTo>
                  <a:lnTo>
                    <a:pt x="424" y="0"/>
                  </a:lnTo>
                  <a:lnTo>
                    <a:pt x="96" y="524"/>
                  </a:lnTo>
                  <a:lnTo>
                    <a:pt x="0" y="528"/>
                  </a:lnTo>
                  <a:close/>
                </a:path>
              </a:pathLst>
            </a:custGeom>
            <a:solidFill>
              <a:srgbClr val="EACC9A"/>
            </a:solidFill>
            <a:ln w="12700">
              <a:noFill/>
              <a:round/>
              <a:headEnd type="none" w="sm" len="sm"/>
              <a:tailEnd type="none" w="sm" len="sm"/>
            </a:ln>
          </p:spPr>
          <p:txBody>
            <a:bodyPr wrap="none" anchor="ctr"/>
            <a:lstStyle/>
            <a:p>
              <a:endParaRPr lang="en-US"/>
            </a:p>
          </p:txBody>
        </p:sp>
        <p:sp>
          <p:nvSpPr>
            <p:cNvPr id="275" name="Freeform 226"/>
            <p:cNvSpPr>
              <a:spLocks noChangeAspect="1"/>
            </p:cNvSpPr>
            <p:nvPr/>
          </p:nvSpPr>
          <p:spPr bwMode="auto">
            <a:xfrm>
              <a:off x="3663" y="3899"/>
              <a:ext cx="56" cy="75"/>
            </a:xfrm>
            <a:custGeom>
              <a:avLst/>
              <a:gdLst>
                <a:gd name="T0" fmla="*/ 380 w 412"/>
                <a:gd name="T1" fmla="*/ 124 h 508"/>
                <a:gd name="T2" fmla="*/ 344 w 412"/>
                <a:gd name="T3" fmla="*/ 184 h 508"/>
                <a:gd name="T4" fmla="*/ 320 w 412"/>
                <a:gd name="T5" fmla="*/ 200 h 508"/>
                <a:gd name="T6" fmla="*/ 284 w 412"/>
                <a:gd name="T7" fmla="*/ 244 h 508"/>
                <a:gd name="T8" fmla="*/ 240 w 412"/>
                <a:gd name="T9" fmla="*/ 320 h 508"/>
                <a:gd name="T10" fmla="*/ 228 w 412"/>
                <a:gd name="T11" fmla="*/ 364 h 508"/>
                <a:gd name="T12" fmla="*/ 188 w 412"/>
                <a:gd name="T13" fmla="*/ 416 h 508"/>
                <a:gd name="T14" fmla="*/ 160 w 412"/>
                <a:gd name="T15" fmla="*/ 460 h 508"/>
                <a:gd name="T16" fmla="*/ 112 w 412"/>
                <a:gd name="T17" fmla="*/ 508 h 508"/>
                <a:gd name="T18" fmla="*/ 104 w 412"/>
                <a:gd name="T19" fmla="*/ 496 h 508"/>
                <a:gd name="T20" fmla="*/ 92 w 412"/>
                <a:gd name="T21" fmla="*/ 492 h 508"/>
                <a:gd name="T22" fmla="*/ 0 w 412"/>
                <a:gd name="T23" fmla="*/ 476 h 508"/>
                <a:gd name="T24" fmla="*/ 16 w 412"/>
                <a:gd name="T25" fmla="*/ 456 h 508"/>
                <a:gd name="T26" fmla="*/ 112 w 412"/>
                <a:gd name="T27" fmla="*/ 464 h 508"/>
                <a:gd name="T28" fmla="*/ 412 w 412"/>
                <a:gd name="T29" fmla="*/ 0 h 508"/>
                <a:gd name="T30" fmla="*/ 380 w 412"/>
                <a:gd name="T31" fmla="*/ 124 h 5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2"/>
                <a:gd name="T49" fmla="*/ 0 h 508"/>
                <a:gd name="T50" fmla="*/ 412 w 412"/>
                <a:gd name="T51" fmla="*/ 508 h 5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2" h="508">
                  <a:moveTo>
                    <a:pt x="380" y="124"/>
                  </a:moveTo>
                  <a:cubicBezTo>
                    <a:pt x="363" y="141"/>
                    <a:pt x="359" y="170"/>
                    <a:pt x="344" y="184"/>
                  </a:cubicBezTo>
                  <a:cubicBezTo>
                    <a:pt x="337" y="190"/>
                    <a:pt x="320" y="200"/>
                    <a:pt x="320" y="200"/>
                  </a:cubicBezTo>
                  <a:cubicBezTo>
                    <a:pt x="314" y="218"/>
                    <a:pt x="299" y="234"/>
                    <a:pt x="284" y="244"/>
                  </a:cubicBezTo>
                  <a:cubicBezTo>
                    <a:pt x="275" y="272"/>
                    <a:pt x="256" y="295"/>
                    <a:pt x="240" y="320"/>
                  </a:cubicBezTo>
                  <a:cubicBezTo>
                    <a:pt x="224" y="343"/>
                    <a:pt x="238" y="341"/>
                    <a:pt x="228" y="364"/>
                  </a:cubicBezTo>
                  <a:cubicBezTo>
                    <a:pt x="220" y="383"/>
                    <a:pt x="203" y="401"/>
                    <a:pt x="188" y="416"/>
                  </a:cubicBezTo>
                  <a:cubicBezTo>
                    <a:pt x="184" y="441"/>
                    <a:pt x="186" y="454"/>
                    <a:pt x="160" y="460"/>
                  </a:cubicBezTo>
                  <a:cubicBezTo>
                    <a:pt x="144" y="484"/>
                    <a:pt x="139" y="499"/>
                    <a:pt x="112" y="508"/>
                  </a:cubicBezTo>
                  <a:cubicBezTo>
                    <a:pt x="109" y="504"/>
                    <a:pt x="108" y="499"/>
                    <a:pt x="104" y="496"/>
                  </a:cubicBezTo>
                  <a:cubicBezTo>
                    <a:pt x="101" y="493"/>
                    <a:pt x="92" y="492"/>
                    <a:pt x="92" y="492"/>
                  </a:cubicBezTo>
                  <a:lnTo>
                    <a:pt x="0" y="476"/>
                  </a:lnTo>
                  <a:lnTo>
                    <a:pt x="16" y="456"/>
                  </a:lnTo>
                  <a:lnTo>
                    <a:pt x="112" y="464"/>
                  </a:lnTo>
                  <a:lnTo>
                    <a:pt x="412" y="0"/>
                  </a:lnTo>
                  <a:lnTo>
                    <a:pt x="380" y="124"/>
                  </a:lnTo>
                  <a:close/>
                </a:path>
              </a:pathLst>
            </a:custGeom>
            <a:solidFill>
              <a:srgbClr val="A57321"/>
            </a:solidFill>
            <a:ln w="12700">
              <a:noFill/>
              <a:round/>
              <a:headEnd type="none" w="sm" len="sm"/>
              <a:tailEnd type="none" w="sm" len="sm"/>
            </a:ln>
          </p:spPr>
          <p:txBody>
            <a:bodyPr wrap="none" anchor="ctr"/>
            <a:lstStyle/>
            <a:p>
              <a:endParaRPr lang="en-US"/>
            </a:p>
          </p:txBody>
        </p:sp>
        <p:sp>
          <p:nvSpPr>
            <p:cNvPr id="276" name="Freeform 227"/>
            <p:cNvSpPr>
              <a:spLocks noChangeAspect="1"/>
            </p:cNvSpPr>
            <p:nvPr/>
          </p:nvSpPr>
          <p:spPr bwMode="auto">
            <a:xfrm>
              <a:off x="3664" y="3907"/>
              <a:ext cx="50" cy="60"/>
            </a:xfrm>
            <a:custGeom>
              <a:avLst/>
              <a:gdLst>
                <a:gd name="T0" fmla="*/ 364 w 364"/>
                <a:gd name="T1" fmla="*/ 0 h 408"/>
                <a:gd name="T2" fmla="*/ 84 w 364"/>
                <a:gd name="T3" fmla="*/ 408 h 408"/>
                <a:gd name="T4" fmla="*/ 0 w 364"/>
                <a:gd name="T5" fmla="*/ 404 h 408"/>
                <a:gd name="T6" fmla="*/ 0 60000 65536"/>
                <a:gd name="T7" fmla="*/ 0 60000 65536"/>
                <a:gd name="T8" fmla="*/ 0 60000 65536"/>
                <a:gd name="T9" fmla="*/ 0 w 364"/>
                <a:gd name="T10" fmla="*/ 0 h 408"/>
                <a:gd name="T11" fmla="*/ 364 w 364"/>
                <a:gd name="T12" fmla="*/ 408 h 408"/>
              </a:gdLst>
              <a:ahLst/>
              <a:cxnLst>
                <a:cxn ang="T6">
                  <a:pos x="T0" y="T1"/>
                </a:cxn>
                <a:cxn ang="T7">
                  <a:pos x="T2" y="T3"/>
                </a:cxn>
                <a:cxn ang="T8">
                  <a:pos x="T4" y="T5"/>
                </a:cxn>
              </a:cxnLst>
              <a:rect l="T9" t="T10" r="T11" b="T12"/>
              <a:pathLst>
                <a:path w="364" h="408">
                  <a:moveTo>
                    <a:pt x="364" y="0"/>
                  </a:moveTo>
                  <a:lnTo>
                    <a:pt x="84" y="408"/>
                  </a:lnTo>
                  <a:lnTo>
                    <a:pt x="0" y="404"/>
                  </a:lnTo>
                </a:path>
              </a:pathLst>
            </a:custGeom>
            <a:noFill/>
            <a:ln w="28575">
              <a:solidFill>
                <a:srgbClr val="DAA248"/>
              </a:solidFill>
              <a:round/>
              <a:headEnd type="none" w="sm" len="sm"/>
              <a:tailEnd type="none" w="sm" len="sm"/>
            </a:ln>
          </p:spPr>
          <p:txBody>
            <a:bodyPr wrap="none" anchor="ctr"/>
            <a:lstStyle/>
            <a:p>
              <a:endParaRPr lang="en-US"/>
            </a:p>
          </p:txBody>
        </p:sp>
        <p:sp>
          <p:nvSpPr>
            <p:cNvPr id="277" name="Freeform 228"/>
            <p:cNvSpPr>
              <a:spLocks noChangeAspect="1"/>
            </p:cNvSpPr>
            <p:nvPr/>
          </p:nvSpPr>
          <p:spPr bwMode="auto">
            <a:xfrm>
              <a:off x="3727" y="3857"/>
              <a:ext cx="9" cy="12"/>
            </a:xfrm>
            <a:custGeom>
              <a:avLst/>
              <a:gdLst>
                <a:gd name="T0" fmla="*/ 0 w 64"/>
                <a:gd name="T1" fmla="*/ 0 h 76"/>
                <a:gd name="T2" fmla="*/ 36 w 64"/>
                <a:gd name="T3" fmla="*/ 76 h 76"/>
                <a:gd name="T4" fmla="*/ 64 w 64"/>
                <a:gd name="T5" fmla="*/ 72 h 76"/>
                <a:gd name="T6" fmla="*/ 36 w 64"/>
                <a:gd name="T7" fmla="*/ 16 h 76"/>
                <a:gd name="T8" fmla="*/ 0 w 64"/>
                <a:gd name="T9" fmla="*/ 0 h 76"/>
                <a:gd name="T10" fmla="*/ 0 60000 65536"/>
                <a:gd name="T11" fmla="*/ 0 60000 65536"/>
                <a:gd name="T12" fmla="*/ 0 60000 65536"/>
                <a:gd name="T13" fmla="*/ 0 60000 65536"/>
                <a:gd name="T14" fmla="*/ 0 60000 65536"/>
                <a:gd name="T15" fmla="*/ 0 w 64"/>
                <a:gd name="T16" fmla="*/ 0 h 76"/>
                <a:gd name="T17" fmla="*/ 64 w 64"/>
                <a:gd name="T18" fmla="*/ 76 h 76"/>
              </a:gdLst>
              <a:ahLst/>
              <a:cxnLst>
                <a:cxn ang="T10">
                  <a:pos x="T0" y="T1"/>
                </a:cxn>
                <a:cxn ang="T11">
                  <a:pos x="T2" y="T3"/>
                </a:cxn>
                <a:cxn ang="T12">
                  <a:pos x="T4" y="T5"/>
                </a:cxn>
                <a:cxn ang="T13">
                  <a:pos x="T6" y="T7"/>
                </a:cxn>
                <a:cxn ang="T14">
                  <a:pos x="T8" y="T9"/>
                </a:cxn>
              </a:cxnLst>
              <a:rect l="T15" t="T16" r="T17" b="T18"/>
              <a:pathLst>
                <a:path w="64" h="76">
                  <a:moveTo>
                    <a:pt x="0" y="0"/>
                  </a:moveTo>
                  <a:lnTo>
                    <a:pt x="36" y="76"/>
                  </a:lnTo>
                  <a:lnTo>
                    <a:pt x="64" y="72"/>
                  </a:lnTo>
                  <a:lnTo>
                    <a:pt x="36" y="16"/>
                  </a:lnTo>
                  <a:lnTo>
                    <a:pt x="0" y="0"/>
                  </a:lnTo>
                  <a:close/>
                </a:path>
              </a:pathLst>
            </a:custGeom>
            <a:solidFill>
              <a:srgbClr val="EACC9A"/>
            </a:solidFill>
            <a:ln w="12700">
              <a:noFill/>
              <a:round/>
              <a:headEnd type="none" w="sm" len="sm"/>
              <a:tailEnd type="none" w="sm" len="sm"/>
            </a:ln>
          </p:spPr>
          <p:txBody>
            <a:bodyPr wrap="none" anchor="ctr"/>
            <a:lstStyle/>
            <a:p>
              <a:endParaRPr lang="en-US"/>
            </a:p>
          </p:txBody>
        </p:sp>
        <p:sp>
          <p:nvSpPr>
            <p:cNvPr id="278" name="Freeform 229"/>
            <p:cNvSpPr>
              <a:spLocks noChangeAspect="1"/>
            </p:cNvSpPr>
            <p:nvPr/>
          </p:nvSpPr>
          <p:spPr bwMode="auto">
            <a:xfrm>
              <a:off x="3707" y="3991"/>
              <a:ext cx="11" cy="27"/>
            </a:xfrm>
            <a:custGeom>
              <a:avLst/>
              <a:gdLst>
                <a:gd name="T0" fmla="*/ 44 w 80"/>
                <a:gd name="T1" fmla="*/ 16 h 180"/>
                <a:gd name="T2" fmla="*/ 80 w 80"/>
                <a:gd name="T3" fmla="*/ 180 h 180"/>
                <a:gd name="T4" fmla="*/ 28 w 80"/>
                <a:gd name="T5" fmla="*/ 176 h 180"/>
                <a:gd name="T6" fmla="*/ 0 w 80"/>
                <a:gd name="T7" fmla="*/ 48 h 180"/>
                <a:gd name="T8" fmla="*/ 8 w 80"/>
                <a:gd name="T9" fmla="*/ 0 h 180"/>
                <a:gd name="T10" fmla="*/ 44 w 80"/>
                <a:gd name="T11" fmla="*/ 16 h 180"/>
                <a:gd name="T12" fmla="*/ 0 60000 65536"/>
                <a:gd name="T13" fmla="*/ 0 60000 65536"/>
                <a:gd name="T14" fmla="*/ 0 60000 65536"/>
                <a:gd name="T15" fmla="*/ 0 60000 65536"/>
                <a:gd name="T16" fmla="*/ 0 60000 65536"/>
                <a:gd name="T17" fmla="*/ 0 60000 65536"/>
                <a:gd name="T18" fmla="*/ 0 w 80"/>
                <a:gd name="T19" fmla="*/ 0 h 180"/>
                <a:gd name="T20" fmla="*/ 80 w 80"/>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80" h="180">
                  <a:moveTo>
                    <a:pt x="44" y="16"/>
                  </a:moveTo>
                  <a:lnTo>
                    <a:pt x="80" y="180"/>
                  </a:lnTo>
                  <a:lnTo>
                    <a:pt x="28" y="176"/>
                  </a:lnTo>
                  <a:lnTo>
                    <a:pt x="0" y="48"/>
                  </a:lnTo>
                  <a:lnTo>
                    <a:pt x="8" y="0"/>
                  </a:lnTo>
                  <a:lnTo>
                    <a:pt x="44" y="16"/>
                  </a:lnTo>
                  <a:close/>
                </a:path>
              </a:pathLst>
            </a:custGeom>
            <a:solidFill>
              <a:srgbClr val="6F4D17"/>
            </a:solidFill>
            <a:ln w="12700">
              <a:noFill/>
              <a:round/>
              <a:headEnd type="none" w="sm" len="sm"/>
              <a:tailEnd type="none" w="sm" len="sm"/>
            </a:ln>
          </p:spPr>
          <p:txBody>
            <a:bodyPr wrap="none" anchor="ctr"/>
            <a:lstStyle/>
            <a:p>
              <a:endParaRPr lang="en-US"/>
            </a:p>
          </p:txBody>
        </p:sp>
        <p:sp>
          <p:nvSpPr>
            <p:cNvPr id="279" name="Freeform 230"/>
            <p:cNvSpPr>
              <a:spLocks noChangeAspect="1"/>
            </p:cNvSpPr>
            <p:nvPr/>
          </p:nvSpPr>
          <p:spPr bwMode="auto">
            <a:xfrm>
              <a:off x="3687" y="4012"/>
              <a:ext cx="23" cy="23"/>
            </a:xfrm>
            <a:custGeom>
              <a:avLst/>
              <a:gdLst>
                <a:gd name="T0" fmla="*/ 141 w 174"/>
                <a:gd name="T1" fmla="*/ 17 h 158"/>
                <a:gd name="T2" fmla="*/ 123 w 174"/>
                <a:gd name="T3" fmla="*/ 29 h 158"/>
                <a:gd name="T4" fmla="*/ 87 w 174"/>
                <a:gd name="T5" fmla="*/ 23 h 158"/>
                <a:gd name="T6" fmla="*/ 42 w 174"/>
                <a:gd name="T7" fmla="*/ 29 h 158"/>
                <a:gd name="T8" fmla="*/ 33 w 174"/>
                <a:gd name="T9" fmla="*/ 47 h 158"/>
                <a:gd name="T10" fmla="*/ 9 w 174"/>
                <a:gd name="T11" fmla="*/ 53 h 158"/>
                <a:gd name="T12" fmla="*/ 0 w 174"/>
                <a:gd name="T13" fmla="*/ 113 h 158"/>
                <a:gd name="T14" fmla="*/ 99 w 174"/>
                <a:gd name="T15" fmla="*/ 158 h 158"/>
                <a:gd name="T16" fmla="*/ 153 w 174"/>
                <a:gd name="T17" fmla="*/ 155 h 158"/>
                <a:gd name="T18" fmla="*/ 156 w 174"/>
                <a:gd name="T19" fmla="*/ 122 h 158"/>
                <a:gd name="T20" fmla="*/ 153 w 174"/>
                <a:gd name="T21" fmla="*/ 98 h 158"/>
                <a:gd name="T22" fmla="*/ 150 w 174"/>
                <a:gd name="T23" fmla="*/ 44 h 158"/>
                <a:gd name="T24" fmla="*/ 147 w 174"/>
                <a:gd name="T25" fmla="*/ 23 h 158"/>
                <a:gd name="T26" fmla="*/ 126 w 174"/>
                <a:gd name="T27" fmla="*/ 32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4"/>
                <a:gd name="T43" fmla="*/ 0 h 158"/>
                <a:gd name="T44" fmla="*/ 174 w 174"/>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4" h="158">
                  <a:moveTo>
                    <a:pt x="141" y="17"/>
                  </a:moveTo>
                  <a:cubicBezTo>
                    <a:pt x="135" y="21"/>
                    <a:pt x="130" y="30"/>
                    <a:pt x="123" y="29"/>
                  </a:cubicBezTo>
                  <a:cubicBezTo>
                    <a:pt x="111" y="27"/>
                    <a:pt x="87" y="23"/>
                    <a:pt x="87" y="23"/>
                  </a:cubicBezTo>
                  <a:cubicBezTo>
                    <a:pt x="72" y="25"/>
                    <a:pt x="56" y="22"/>
                    <a:pt x="42" y="29"/>
                  </a:cubicBezTo>
                  <a:cubicBezTo>
                    <a:pt x="31" y="35"/>
                    <a:pt x="40" y="40"/>
                    <a:pt x="33" y="47"/>
                  </a:cubicBezTo>
                  <a:cubicBezTo>
                    <a:pt x="27" y="53"/>
                    <a:pt x="15" y="41"/>
                    <a:pt x="9" y="53"/>
                  </a:cubicBezTo>
                  <a:lnTo>
                    <a:pt x="0" y="113"/>
                  </a:lnTo>
                  <a:lnTo>
                    <a:pt x="99" y="158"/>
                  </a:lnTo>
                  <a:lnTo>
                    <a:pt x="153" y="155"/>
                  </a:lnTo>
                  <a:cubicBezTo>
                    <a:pt x="154" y="144"/>
                    <a:pt x="153" y="133"/>
                    <a:pt x="156" y="122"/>
                  </a:cubicBezTo>
                  <a:cubicBezTo>
                    <a:pt x="159" y="110"/>
                    <a:pt x="174" y="105"/>
                    <a:pt x="153" y="98"/>
                  </a:cubicBezTo>
                  <a:cubicBezTo>
                    <a:pt x="157" y="79"/>
                    <a:pt x="156" y="62"/>
                    <a:pt x="150" y="44"/>
                  </a:cubicBezTo>
                  <a:cubicBezTo>
                    <a:pt x="149" y="37"/>
                    <a:pt x="149" y="30"/>
                    <a:pt x="147" y="23"/>
                  </a:cubicBezTo>
                  <a:cubicBezTo>
                    <a:pt x="140" y="0"/>
                    <a:pt x="136" y="32"/>
                    <a:pt x="126" y="32"/>
                  </a:cubicBezTo>
                </a:path>
              </a:pathLst>
            </a:custGeom>
            <a:solidFill>
              <a:srgbClr val="F1DCB9"/>
            </a:solidFill>
            <a:ln w="6350">
              <a:noFill/>
              <a:round/>
              <a:headEnd type="none" w="sm" len="sm"/>
              <a:tailEnd type="none" w="sm" len="sm"/>
            </a:ln>
          </p:spPr>
          <p:txBody>
            <a:bodyPr wrap="none" anchor="ctr"/>
            <a:lstStyle/>
            <a:p>
              <a:endParaRPr lang="en-US"/>
            </a:p>
          </p:txBody>
        </p:sp>
        <p:sp>
          <p:nvSpPr>
            <p:cNvPr id="280" name="Freeform 231"/>
            <p:cNvSpPr>
              <a:spLocks noChangeAspect="1"/>
            </p:cNvSpPr>
            <p:nvPr/>
          </p:nvSpPr>
          <p:spPr bwMode="auto">
            <a:xfrm>
              <a:off x="3688" y="4019"/>
              <a:ext cx="14" cy="9"/>
            </a:xfrm>
            <a:custGeom>
              <a:avLst/>
              <a:gdLst>
                <a:gd name="T0" fmla="*/ 102 w 102"/>
                <a:gd name="T1" fmla="*/ 9 h 66"/>
                <a:gd name="T2" fmla="*/ 90 w 102"/>
                <a:gd name="T3" fmla="*/ 66 h 66"/>
                <a:gd name="T4" fmla="*/ 48 w 102"/>
                <a:gd name="T5" fmla="*/ 57 h 66"/>
                <a:gd name="T6" fmla="*/ 30 w 102"/>
                <a:gd name="T7" fmla="*/ 45 h 66"/>
                <a:gd name="T8" fmla="*/ 0 w 102"/>
                <a:gd name="T9" fmla="*/ 18 h 66"/>
                <a:gd name="T10" fmla="*/ 33 w 102"/>
                <a:gd name="T11" fmla="*/ 33 h 66"/>
                <a:gd name="T12" fmla="*/ 39 w 102"/>
                <a:gd name="T13" fmla="*/ 0 h 66"/>
                <a:gd name="T14" fmla="*/ 57 w 102"/>
                <a:gd name="T15" fmla="*/ 30 h 66"/>
                <a:gd name="T16" fmla="*/ 63 w 102"/>
                <a:gd name="T17" fmla="*/ 9 h 66"/>
                <a:gd name="T18" fmla="*/ 81 w 102"/>
                <a:gd name="T19" fmla="*/ 3 h 66"/>
                <a:gd name="T20" fmla="*/ 102 w 102"/>
                <a:gd name="T21" fmla="*/ 9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66"/>
                <a:gd name="T35" fmla="*/ 102 w 10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66">
                  <a:moveTo>
                    <a:pt x="102" y="9"/>
                  </a:moveTo>
                  <a:cubicBezTo>
                    <a:pt x="91" y="25"/>
                    <a:pt x="90" y="66"/>
                    <a:pt x="90" y="66"/>
                  </a:cubicBezTo>
                  <a:cubicBezTo>
                    <a:pt x="60" y="62"/>
                    <a:pt x="74" y="66"/>
                    <a:pt x="48" y="57"/>
                  </a:cubicBezTo>
                  <a:cubicBezTo>
                    <a:pt x="41" y="55"/>
                    <a:pt x="30" y="45"/>
                    <a:pt x="30" y="45"/>
                  </a:cubicBezTo>
                  <a:cubicBezTo>
                    <a:pt x="24" y="36"/>
                    <a:pt x="9" y="24"/>
                    <a:pt x="0" y="18"/>
                  </a:cubicBezTo>
                  <a:cubicBezTo>
                    <a:pt x="17" y="7"/>
                    <a:pt x="17" y="28"/>
                    <a:pt x="33" y="33"/>
                  </a:cubicBezTo>
                  <a:cubicBezTo>
                    <a:pt x="41" y="21"/>
                    <a:pt x="35" y="14"/>
                    <a:pt x="39" y="0"/>
                  </a:cubicBezTo>
                  <a:cubicBezTo>
                    <a:pt x="55" y="8"/>
                    <a:pt x="53" y="12"/>
                    <a:pt x="57" y="30"/>
                  </a:cubicBezTo>
                  <a:cubicBezTo>
                    <a:pt x="59" y="23"/>
                    <a:pt x="57" y="14"/>
                    <a:pt x="63" y="9"/>
                  </a:cubicBezTo>
                  <a:cubicBezTo>
                    <a:pt x="68" y="5"/>
                    <a:pt x="81" y="3"/>
                    <a:pt x="81" y="3"/>
                  </a:cubicBezTo>
                  <a:cubicBezTo>
                    <a:pt x="88" y="5"/>
                    <a:pt x="102" y="9"/>
                    <a:pt x="102" y="9"/>
                  </a:cubicBezTo>
                  <a:close/>
                </a:path>
              </a:pathLst>
            </a:custGeom>
            <a:solidFill>
              <a:srgbClr val="A57321"/>
            </a:solidFill>
            <a:ln w="6350">
              <a:noFill/>
              <a:round/>
              <a:headEnd type="none" w="sm" len="sm"/>
              <a:tailEnd type="none" w="sm" len="sm"/>
            </a:ln>
          </p:spPr>
          <p:txBody>
            <a:bodyPr wrap="none" anchor="ctr"/>
            <a:lstStyle/>
            <a:p>
              <a:endParaRPr lang="en-US"/>
            </a:p>
          </p:txBody>
        </p:sp>
        <p:sp>
          <p:nvSpPr>
            <p:cNvPr id="281" name="Freeform 232"/>
            <p:cNvSpPr>
              <a:spLocks noChangeAspect="1"/>
            </p:cNvSpPr>
            <p:nvPr/>
          </p:nvSpPr>
          <p:spPr bwMode="auto">
            <a:xfrm>
              <a:off x="3687" y="4015"/>
              <a:ext cx="23" cy="21"/>
            </a:xfrm>
            <a:custGeom>
              <a:avLst/>
              <a:gdLst>
                <a:gd name="T0" fmla="*/ 143 w 167"/>
                <a:gd name="T1" fmla="*/ 6 h 144"/>
                <a:gd name="T2" fmla="*/ 125 w 167"/>
                <a:gd name="T3" fmla="*/ 48 h 144"/>
                <a:gd name="T4" fmla="*/ 128 w 167"/>
                <a:gd name="T5" fmla="*/ 78 h 144"/>
                <a:gd name="T6" fmla="*/ 113 w 167"/>
                <a:gd name="T7" fmla="*/ 102 h 144"/>
                <a:gd name="T8" fmla="*/ 98 w 167"/>
                <a:gd name="T9" fmla="*/ 126 h 144"/>
                <a:gd name="T10" fmla="*/ 80 w 167"/>
                <a:gd name="T11" fmla="*/ 120 h 144"/>
                <a:gd name="T12" fmla="*/ 77 w 167"/>
                <a:gd name="T13" fmla="*/ 111 h 144"/>
                <a:gd name="T14" fmla="*/ 11 w 167"/>
                <a:gd name="T15" fmla="*/ 93 h 144"/>
                <a:gd name="T16" fmla="*/ 2 w 167"/>
                <a:gd name="T17" fmla="*/ 93 h 144"/>
                <a:gd name="T18" fmla="*/ 95 w 167"/>
                <a:gd name="T19" fmla="*/ 138 h 144"/>
                <a:gd name="T20" fmla="*/ 158 w 167"/>
                <a:gd name="T21" fmla="*/ 108 h 144"/>
                <a:gd name="T22" fmla="*/ 167 w 167"/>
                <a:gd name="T23" fmla="*/ 84 h 144"/>
                <a:gd name="T24" fmla="*/ 161 w 167"/>
                <a:gd name="T25" fmla="*/ 48 h 144"/>
                <a:gd name="T26" fmla="*/ 143 w 167"/>
                <a:gd name="T27" fmla="*/ 0 h 144"/>
                <a:gd name="T28" fmla="*/ 125 w 167"/>
                <a:gd name="T29" fmla="*/ 39 h 144"/>
                <a:gd name="T30" fmla="*/ 131 w 167"/>
                <a:gd name="T31" fmla="*/ 57 h 144"/>
                <a:gd name="T32" fmla="*/ 134 w 167"/>
                <a:gd name="T33" fmla="*/ 66 h 144"/>
                <a:gd name="T34" fmla="*/ 119 w 167"/>
                <a:gd name="T35" fmla="*/ 93 h 144"/>
                <a:gd name="T36" fmla="*/ 107 w 167"/>
                <a:gd name="T37" fmla="*/ 114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7"/>
                <a:gd name="T58" fmla="*/ 0 h 144"/>
                <a:gd name="T59" fmla="*/ 167 w 167"/>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7" h="144">
                  <a:moveTo>
                    <a:pt x="143" y="6"/>
                  </a:moveTo>
                  <a:cubicBezTo>
                    <a:pt x="133" y="19"/>
                    <a:pt x="129" y="32"/>
                    <a:pt x="125" y="48"/>
                  </a:cubicBezTo>
                  <a:cubicBezTo>
                    <a:pt x="133" y="60"/>
                    <a:pt x="136" y="65"/>
                    <a:pt x="128" y="78"/>
                  </a:cubicBezTo>
                  <a:cubicBezTo>
                    <a:pt x="133" y="92"/>
                    <a:pt x="123" y="92"/>
                    <a:pt x="113" y="102"/>
                  </a:cubicBezTo>
                  <a:cubicBezTo>
                    <a:pt x="109" y="114"/>
                    <a:pt x="102" y="114"/>
                    <a:pt x="98" y="126"/>
                  </a:cubicBezTo>
                  <a:cubicBezTo>
                    <a:pt x="92" y="124"/>
                    <a:pt x="82" y="126"/>
                    <a:pt x="80" y="120"/>
                  </a:cubicBezTo>
                  <a:cubicBezTo>
                    <a:pt x="79" y="117"/>
                    <a:pt x="80" y="113"/>
                    <a:pt x="77" y="111"/>
                  </a:cubicBezTo>
                  <a:cubicBezTo>
                    <a:pt x="61" y="100"/>
                    <a:pt x="30" y="96"/>
                    <a:pt x="11" y="93"/>
                  </a:cubicBezTo>
                  <a:cubicBezTo>
                    <a:pt x="0" y="86"/>
                    <a:pt x="2" y="83"/>
                    <a:pt x="2" y="93"/>
                  </a:cubicBezTo>
                  <a:lnTo>
                    <a:pt x="95" y="138"/>
                  </a:lnTo>
                  <a:cubicBezTo>
                    <a:pt x="154" y="129"/>
                    <a:pt x="149" y="144"/>
                    <a:pt x="158" y="108"/>
                  </a:cubicBezTo>
                  <a:cubicBezTo>
                    <a:pt x="153" y="88"/>
                    <a:pt x="161" y="101"/>
                    <a:pt x="167" y="84"/>
                  </a:cubicBezTo>
                  <a:cubicBezTo>
                    <a:pt x="149" y="78"/>
                    <a:pt x="156" y="63"/>
                    <a:pt x="161" y="48"/>
                  </a:cubicBezTo>
                  <a:cubicBezTo>
                    <a:pt x="155" y="31"/>
                    <a:pt x="148" y="16"/>
                    <a:pt x="143" y="0"/>
                  </a:cubicBezTo>
                  <a:cubicBezTo>
                    <a:pt x="131" y="12"/>
                    <a:pt x="134" y="25"/>
                    <a:pt x="125" y="39"/>
                  </a:cubicBezTo>
                  <a:cubicBezTo>
                    <a:pt x="127" y="45"/>
                    <a:pt x="129" y="51"/>
                    <a:pt x="131" y="57"/>
                  </a:cubicBezTo>
                  <a:cubicBezTo>
                    <a:pt x="132" y="60"/>
                    <a:pt x="134" y="66"/>
                    <a:pt x="134" y="66"/>
                  </a:cubicBezTo>
                  <a:cubicBezTo>
                    <a:pt x="131" y="80"/>
                    <a:pt x="133" y="88"/>
                    <a:pt x="119" y="93"/>
                  </a:cubicBezTo>
                  <a:cubicBezTo>
                    <a:pt x="116" y="101"/>
                    <a:pt x="107" y="107"/>
                    <a:pt x="107" y="114"/>
                  </a:cubicBezTo>
                </a:path>
              </a:pathLst>
            </a:custGeom>
            <a:solidFill>
              <a:srgbClr val="A57321"/>
            </a:solidFill>
            <a:ln w="6350">
              <a:noFill/>
              <a:round/>
              <a:headEnd type="none" w="sm" len="sm"/>
              <a:tailEnd type="none" w="sm" len="sm"/>
            </a:ln>
          </p:spPr>
          <p:txBody>
            <a:bodyPr wrap="none" anchor="ctr"/>
            <a:lstStyle/>
            <a:p>
              <a:endParaRPr lang="en-US"/>
            </a:p>
          </p:txBody>
        </p:sp>
        <p:sp>
          <p:nvSpPr>
            <p:cNvPr id="282" name="Freeform 233"/>
            <p:cNvSpPr>
              <a:spLocks noChangeAspect="1"/>
            </p:cNvSpPr>
            <p:nvPr/>
          </p:nvSpPr>
          <p:spPr bwMode="auto">
            <a:xfrm>
              <a:off x="3640" y="4025"/>
              <a:ext cx="51" cy="22"/>
            </a:xfrm>
            <a:custGeom>
              <a:avLst/>
              <a:gdLst>
                <a:gd name="T0" fmla="*/ 378 w 378"/>
                <a:gd name="T1" fmla="*/ 141 h 150"/>
                <a:gd name="T2" fmla="*/ 63 w 378"/>
                <a:gd name="T3" fmla="*/ 150 h 150"/>
                <a:gd name="T4" fmla="*/ 48 w 378"/>
                <a:gd name="T5" fmla="*/ 114 h 150"/>
                <a:gd name="T6" fmla="*/ 0 w 378"/>
                <a:gd name="T7" fmla="*/ 90 h 150"/>
                <a:gd name="T8" fmla="*/ 0 w 378"/>
                <a:gd name="T9" fmla="*/ 66 h 150"/>
                <a:gd name="T10" fmla="*/ 60 w 378"/>
                <a:gd name="T11" fmla="*/ 57 h 150"/>
                <a:gd name="T12" fmla="*/ 66 w 378"/>
                <a:gd name="T13" fmla="*/ 24 h 150"/>
                <a:gd name="T14" fmla="*/ 78 w 378"/>
                <a:gd name="T15" fmla="*/ 27 h 150"/>
                <a:gd name="T16" fmla="*/ 87 w 378"/>
                <a:gd name="T17" fmla="*/ 9 h 150"/>
                <a:gd name="T18" fmla="*/ 93 w 378"/>
                <a:gd name="T19" fmla="*/ 0 h 150"/>
                <a:gd name="T20" fmla="*/ 201 w 378"/>
                <a:gd name="T21" fmla="*/ 63 h 150"/>
                <a:gd name="T22" fmla="*/ 375 w 378"/>
                <a:gd name="T23" fmla="*/ 51 h 150"/>
                <a:gd name="T24" fmla="*/ 378 w 378"/>
                <a:gd name="T25" fmla="*/ 141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8"/>
                <a:gd name="T40" fmla="*/ 0 h 150"/>
                <a:gd name="T41" fmla="*/ 378 w 378"/>
                <a:gd name="T42" fmla="*/ 150 h 1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8" h="150">
                  <a:moveTo>
                    <a:pt x="378" y="141"/>
                  </a:moveTo>
                  <a:lnTo>
                    <a:pt x="63" y="150"/>
                  </a:lnTo>
                  <a:lnTo>
                    <a:pt x="48" y="114"/>
                  </a:lnTo>
                  <a:lnTo>
                    <a:pt x="0" y="90"/>
                  </a:lnTo>
                  <a:lnTo>
                    <a:pt x="0" y="66"/>
                  </a:lnTo>
                  <a:lnTo>
                    <a:pt x="60" y="57"/>
                  </a:lnTo>
                  <a:lnTo>
                    <a:pt x="66" y="24"/>
                  </a:lnTo>
                  <a:cubicBezTo>
                    <a:pt x="70" y="25"/>
                    <a:pt x="74" y="28"/>
                    <a:pt x="78" y="27"/>
                  </a:cubicBezTo>
                  <a:cubicBezTo>
                    <a:pt x="83" y="25"/>
                    <a:pt x="85" y="13"/>
                    <a:pt x="87" y="9"/>
                  </a:cubicBezTo>
                  <a:cubicBezTo>
                    <a:pt x="89" y="6"/>
                    <a:pt x="93" y="0"/>
                    <a:pt x="93" y="0"/>
                  </a:cubicBezTo>
                  <a:lnTo>
                    <a:pt x="201" y="63"/>
                  </a:lnTo>
                  <a:lnTo>
                    <a:pt x="375" y="51"/>
                  </a:lnTo>
                  <a:lnTo>
                    <a:pt x="378" y="141"/>
                  </a:lnTo>
                  <a:close/>
                </a:path>
              </a:pathLst>
            </a:custGeom>
            <a:solidFill>
              <a:srgbClr val="F1DCB9"/>
            </a:solidFill>
            <a:ln w="6350">
              <a:noFill/>
              <a:round/>
              <a:headEnd type="none" w="sm" len="sm"/>
              <a:tailEnd type="none" w="sm" len="sm"/>
            </a:ln>
          </p:spPr>
          <p:txBody>
            <a:bodyPr wrap="none" anchor="ctr"/>
            <a:lstStyle/>
            <a:p>
              <a:endParaRPr lang="en-US"/>
            </a:p>
          </p:txBody>
        </p:sp>
        <p:sp>
          <p:nvSpPr>
            <p:cNvPr id="284" name="Freeform 234"/>
            <p:cNvSpPr>
              <a:spLocks noChangeAspect="1"/>
            </p:cNvSpPr>
            <p:nvPr/>
          </p:nvSpPr>
          <p:spPr bwMode="auto">
            <a:xfrm>
              <a:off x="3645" y="4029"/>
              <a:ext cx="16" cy="12"/>
            </a:xfrm>
            <a:custGeom>
              <a:avLst/>
              <a:gdLst>
                <a:gd name="T0" fmla="*/ 25 w 112"/>
                <a:gd name="T1" fmla="*/ 15 h 78"/>
                <a:gd name="T2" fmla="*/ 55 w 112"/>
                <a:gd name="T3" fmla="*/ 42 h 78"/>
                <a:gd name="T4" fmla="*/ 109 w 112"/>
                <a:gd name="T5" fmla="*/ 45 h 78"/>
                <a:gd name="T6" fmla="*/ 112 w 112"/>
                <a:gd name="T7" fmla="*/ 78 h 78"/>
                <a:gd name="T8" fmla="*/ 28 w 112"/>
                <a:gd name="T9" fmla="*/ 60 h 78"/>
                <a:gd name="T10" fmla="*/ 7 w 112"/>
                <a:gd name="T11" fmla="*/ 42 h 78"/>
                <a:gd name="T12" fmla="*/ 25 w 112"/>
                <a:gd name="T13" fmla="*/ 15 h 78"/>
                <a:gd name="T14" fmla="*/ 0 60000 65536"/>
                <a:gd name="T15" fmla="*/ 0 60000 65536"/>
                <a:gd name="T16" fmla="*/ 0 60000 65536"/>
                <a:gd name="T17" fmla="*/ 0 60000 65536"/>
                <a:gd name="T18" fmla="*/ 0 60000 65536"/>
                <a:gd name="T19" fmla="*/ 0 60000 65536"/>
                <a:gd name="T20" fmla="*/ 0 60000 65536"/>
                <a:gd name="T21" fmla="*/ 0 w 112"/>
                <a:gd name="T22" fmla="*/ 0 h 78"/>
                <a:gd name="T23" fmla="*/ 112 w 112"/>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78">
                  <a:moveTo>
                    <a:pt x="25" y="15"/>
                  </a:moveTo>
                  <a:lnTo>
                    <a:pt x="55" y="42"/>
                  </a:lnTo>
                  <a:lnTo>
                    <a:pt x="109" y="45"/>
                  </a:lnTo>
                  <a:lnTo>
                    <a:pt x="112" y="78"/>
                  </a:lnTo>
                  <a:lnTo>
                    <a:pt x="28" y="60"/>
                  </a:lnTo>
                  <a:lnTo>
                    <a:pt x="7" y="42"/>
                  </a:lnTo>
                  <a:cubicBezTo>
                    <a:pt x="0" y="0"/>
                    <a:pt x="10" y="46"/>
                    <a:pt x="25" y="15"/>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285" name="Freeform 235"/>
            <p:cNvSpPr>
              <a:spLocks noChangeAspect="1"/>
            </p:cNvSpPr>
            <p:nvPr/>
          </p:nvSpPr>
          <p:spPr bwMode="auto">
            <a:xfrm>
              <a:off x="3639" y="4038"/>
              <a:ext cx="10" cy="4"/>
            </a:xfrm>
            <a:custGeom>
              <a:avLst/>
              <a:gdLst>
                <a:gd name="T0" fmla="*/ 0 w 70"/>
                <a:gd name="T1" fmla="*/ 3 h 33"/>
                <a:gd name="T2" fmla="*/ 69 w 70"/>
                <a:gd name="T3" fmla="*/ 0 h 33"/>
                <a:gd name="T4" fmla="*/ 54 w 70"/>
                <a:gd name="T5" fmla="*/ 33 h 33"/>
                <a:gd name="T6" fmla="*/ 0 w 70"/>
                <a:gd name="T7" fmla="*/ 3 h 33"/>
                <a:gd name="T8" fmla="*/ 0 60000 65536"/>
                <a:gd name="T9" fmla="*/ 0 60000 65536"/>
                <a:gd name="T10" fmla="*/ 0 60000 65536"/>
                <a:gd name="T11" fmla="*/ 0 60000 65536"/>
                <a:gd name="T12" fmla="*/ 0 w 70"/>
                <a:gd name="T13" fmla="*/ 0 h 33"/>
                <a:gd name="T14" fmla="*/ 70 w 70"/>
                <a:gd name="T15" fmla="*/ 33 h 33"/>
              </a:gdLst>
              <a:ahLst/>
              <a:cxnLst>
                <a:cxn ang="T8">
                  <a:pos x="T0" y="T1"/>
                </a:cxn>
                <a:cxn ang="T9">
                  <a:pos x="T2" y="T3"/>
                </a:cxn>
                <a:cxn ang="T10">
                  <a:pos x="T4" y="T5"/>
                </a:cxn>
                <a:cxn ang="T11">
                  <a:pos x="T6" y="T7"/>
                </a:cxn>
              </a:cxnLst>
              <a:rect l="T12" t="T13" r="T14" b="T15"/>
              <a:pathLst>
                <a:path w="70" h="33">
                  <a:moveTo>
                    <a:pt x="0" y="3"/>
                  </a:moveTo>
                  <a:lnTo>
                    <a:pt x="69" y="0"/>
                  </a:lnTo>
                  <a:cubicBezTo>
                    <a:pt x="68" y="8"/>
                    <a:pt x="70" y="33"/>
                    <a:pt x="54" y="33"/>
                  </a:cubicBezTo>
                  <a:lnTo>
                    <a:pt x="0" y="3"/>
                  </a:lnTo>
                  <a:close/>
                </a:path>
              </a:pathLst>
            </a:custGeom>
            <a:solidFill>
              <a:srgbClr val="DAA248"/>
            </a:solidFill>
            <a:ln w="12700">
              <a:noFill/>
              <a:round/>
              <a:headEnd type="none" w="sm" len="sm"/>
              <a:tailEnd type="none" w="sm" len="sm"/>
            </a:ln>
          </p:spPr>
          <p:txBody>
            <a:bodyPr wrap="none" anchor="ctr"/>
            <a:lstStyle/>
            <a:p>
              <a:endParaRPr lang="en-US"/>
            </a:p>
          </p:txBody>
        </p:sp>
        <p:sp>
          <p:nvSpPr>
            <p:cNvPr id="286" name="Freeform 236"/>
            <p:cNvSpPr>
              <a:spLocks noChangeAspect="1"/>
            </p:cNvSpPr>
            <p:nvPr/>
          </p:nvSpPr>
          <p:spPr bwMode="auto">
            <a:xfrm>
              <a:off x="3648" y="4038"/>
              <a:ext cx="13" cy="9"/>
            </a:xfrm>
            <a:custGeom>
              <a:avLst/>
              <a:gdLst>
                <a:gd name="T0" fmla="*/ 0 w 96"/>
                <a:gd name="T1" fmla="*/ 36 h 62"/>
                <a:gd name="T2" fmla="*/ 15 w 96"/>
                <a:gd name="T3" fmla="*/ 6 h 62"/>
                <a:gd name="T4" fmla="*/ 87 w 96"/>
                <a:gd name="T5" fmla="*/ 21 h 62"/>
                <a:gd name="T6" fmla="*/ 90 w 96"/>
                <a:gd name="T7" fmla="*/ 57 h 62"/>
                <a:gd name="T8" fmla="*/ 96 w 96"/>
                <a:gd name="T9" fmla="*/ 15 h 62"/>
                <a:gd name="T10" fmla="*/ 9 w 96"/>
                <a:gd name="T11" fmla="*/ 0 h 62"/>
                <a:gd name="T12" fmla="*/ 0 w 96"/>
                <a:gd name="T13" fmla="*/ 36 h 62"/>
                <a:gd name="T14" fmla="*/ 0 60000 65536"/>
                <a:gd name="T15" fmla="*/ 0 60000 65536"/>
                <a:gd name="T16" fmla="*/ 0 60000 65536"/>
                <a:gd name="T17" fmla="*/ 0 60000 65536"/>
                <a:gd name="T18" fmla="*/ 0 60000 65536"/>
                <a:gd name="T19" fmla="*/ 0 60000 65536"/>
                <a:gd name="T20" fmla="*/ 0 60000 65536"/>
                <a:gd name="T21" fmla="*/ 0 w 96"/>
                <a:gd name="T22" fmla="*/ 0 h 62"/>
                <a:gd name="T23" fmla="*/ 96 w 9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62">
                  <a:moveTo>
                    <a:pt x="0" y="36"/>
                  </a:moveTo>
                  <a:lnTo>
                    <a:pt x="15" y="6"/>
                  </a:lnTo>
                  <a:lnTo>
                    <a:pt x="87" y="21"/>
                  </a:lnTo>
                  <a:cubicBezTo>
                    <a:pt x="73" y="62"/>
                    <a:pt x="62" y="57"/>
                    <a:pt x="90" y="57"/>
                  </a:cubicBezTo>
                  <a:lnTo>
                    <a:pt x="96" y="15"/>
                  </a:lnTo>
                  <a:lnTo>
                    <a:pt x="9" y="0"/>
                  </a:lnTo>
                  <a:lnTo>
                    <a:pt x="0" y="36"/>
                  </a:lnTo>
                  <a:close/>
                </a:path>
              </a:pathLst>
            </a:custGeom>
            <a:solidFill>
              <a:srgbClr val="DAA248"/>
            </a:solidFill>
            <a:ln w="12700">
              <a:noFill/>
              <a:round/>
              <a:headEnd type="none" w="sm" len="sm"/>
              <a:tailEnd type="none" w="sm" len="sm"/>
            </a:ln>
          </p:spPr>
          <p:txBody>
            <a:bodyPr wrap="none" anchor="ctr"/>
            <a:lstStyle/>
            <a:p>
              <a:endParaRPr lang="en-US"/>
            </a:p>
          </p:txBody>
        </p:sp>
        <p:sp>
          <p:nvSpPr>
            <p:cNvPr id="288" name="Freeform 237"/>
            <p:cNvSpPr>
              <a:spLocks noChangeAspect="1"/>
            </p:cNvSpPr>
            <p:nvPr/>
          </p:nvSpPr>
          <p:spPr bwMode="auto">
            <a:xfrm>
              <a:off x="3668" y="4035"/>
              <a:ext cx="12" cy="7"/>
            </a:xfrm>
            <a:custGeom>
              <a:avLst/>
              <a:gdLst>
                <a:gd name="T0" fmla="*/ 84 w 87"/>
                <a:gd name="T1" fmla="*/ 0 h 45"/>
                <a:gd name="T2" fmla="*/ 0 w 87"/>
                <a:gd name="T3" fmla="*/ 6 h 45"/>
                <a:gd name="T4" fmla="*/ 3 w 87"/>
                <a:gd name="T5" fmla="*/ 33 h 45"/>
                <a:gd name="T6" fmla="*/ 36 w 87"/>
                <a:gd name="T7" fmla="*/ 39 h 45"/>
                <a:gd name="T8" fmla="*/ 39 w 87"/>
                <a:gd name="T9" fmla="*/ 12 h 45"/>
                <a:gd name="T10" fmla="*/ 48 w 87"/>
                <a:gd name="T11" fmla="*/ 15 h 45"/>
                <a:gd name="T12" fmla="*/ 51 w 87"/>
                <a:gd name="T13" fmla="*/ 45 h 45"/>
                <a:gd name="T14" fmla="*/ 87 w 87"/>
                <a:gd name="T15" fmla="*/ 39 h 45"/>
                <a:gd name="T16" fmla="*/ 84 w 87"/>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45"/>
                <a:gd name="T29" fmla="*/ 87 w 87"/>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45">
                  <a:moveTo>
                    <a:pt x="84" y="0"/>
                  </a:moveTo>
                  <a:lnTo>
                    <a:pt x="0" y="6"/>
                  </a:lnTo>
                  <a:lnTo>
                    <a:pt x="3" y="33"/>
                  </a:lnTo>
                  <a:cubicBezTo>
                    <a:pt x="14" y="35"/>
                    <a:pt x="26" y="45"/>
                    <a:pt x="36" y="39"/>
                  </a:cubicBezTo>
                  <a:cubicBezTo>
                    <a:pt x="44" y="34"/>
                    <a:pt x="35" y="20"/>
                    <a:pt x="39" y="12"/>
                  </a:cubicBezTo>
                  <a:cubicBezTo>
                    <a:pt x="40" y="9"/>
                    <a:pt x="48" y="15"/>
                    <a:pt x="48" y="15"/>
                  </a:cubicBezTo>
                  <a:lnTo>
                    <a:pt x="51" y="45"/>
                  </a:lnTo>
                  <a:lnTo>
                    <a:pt x="87" y="39"/>
                  </a:lnTo>
                  <a:lnTo>
                    <a:pt x="84" y="0"/>
                  </a:lnTo>
                  <a:close/>
                </a:path>
              </a:pathLst>
            </a:custGeom>
            <a:solidFill>
              <a:schemeClr val="bg2"/>
            </a:solidFill>
            <a:ln w="12700">
              <a:noFill/>
              <a:round/>
              <a:headEnd type="none" w="sm" len="sm"/>
              <a:tailEnd type="none" w="sm" len="sm"/>
            </a:ln>
          </p:spPr>
          <p:txBody>
            <a:bodyPr wrap="none" anchor="ctr"/>
            <a:lstStyle/>
            <a:p>
              <a:endParaRPr lang="en-US"/>
            </a:p>
          </p:txBody>
        </p:sp>
        <p:sp>
          <p:nvSpPr>
            <p:cNvPr id="289" name="Freeform 238"/>
            <p:cNvSpPr>
              <a:spLocks noChangeAspect="1"/>
            </p:cNvSpPr>
            <p:nvPr/>
          </p:nvSpPr>
          <p:spPr bwMode="auto">
            <a:xfrm>
              <a:off x="3662" y="4037"/>
              <a:ext cx="7" cy="10"/>
            </a:xfrm>
            <a:custGeom>
              <a:avLst/>
              <a:gdLst>
                <a:gd name="T0" fmla="*/ 9 w 47"/>
                <a:gd name="T1" fmla="*/ 13 h 63"/>
                <a:gd name="T2" fmla="*/ 0 w 47"/>
                <a:gd name="T3" fmla="*/ 49 h 63"/>
                <a:gd name="T4" fmla="*/ 39 w 47"/>
                <a:gd name="T5" fmla="*/ 40 h 63"/>
                <a:gd name="T6" fmla="*/ 27 w 47"/>
                <a:gd name="T7" fmla="*/ 10 h 63"/>
                <a:gd name="T8" fmla="*/ 9 w 47"/>
                <a:gd name="T9" fmla="*/ 13 h 63"/>
                <a:gd name="T10" fmla="*/ 0 60000 65536"/>
                <a:gd name="T11" fmla="*/ 0 60000 65536"/>
                <a:gd name="T12" fmla="*/ 0 60000 65536"/>
                <a:gd name="T13" fmla="*/ 0 60000 65536"/>
                <a:gd name="T14" fmla="*/ 0 60000 65536"/>
                <a:gd name="T15" fmla="*/ 0 w 47"/>
                <a:gd name="T16" fmla="*/ 0 h 63"/>
                <a:gd name="T17" fmla="*/ 47 w 47"/>
                <a:gd name="T18" fmla="*/ 63 h 63"/>
              </a:gdLst>
              <a:ahLst/>
              <a:cxnLst>
                <a:cxn ang="T10">
                  <a:pos x="T0" y="T1"/>
                </a:cxn>
                <a:cxn ang="T11">
                  <a:pos x="T2" y="T3"/>
                </a:cxn>
                <a:cxn ang="T12">
                  <a:pos x="T4" y="T5"/>
                </a:cxn>
                <a:cxn ang="T13">
                  <a:pos x="T6" y="T7"/>
                </a:cxn>
                <a:cxn ang="T14">
                  <a:pos x="T8" y="T9"/>
                </a:cxn>
              </a:cxnLst>
              <a:rect l="T15" t="T16" r="T17" b="T18"/>
              <a:pathLst>
                <a:path w="47" h="63">
                  <a:moveTo>
                    <a:pt x="9" y="13"/>
                  </a:moveTo>
                  <a:cubicBezTo>
                    <a:pt x="5" y="25"/>
                    <a:pt x="4" y="37"/>
                    <a:pt x="0" y="49"/>
                  </a:cubicBezTo>
                  <a:cubicBezTo>
                    <a:pt x="15" y="54"/>
                    <a:pt x="47" y="63"/>
                    <a:pt x="39" y="40"/>
                  </a:cubicBezTo>
                  <a:cubicBezTo>
                    <a:pt x="37" y="15"/>
                    <a:pt x="46" y="0"/>
                    <a:pt x="27" y="10"/>
                  </a:cubicBezTo>
                  <a:cubicBezTo>
                    <a:pt x="13" y="17"/>
                    <a:pt x="23" y="18"/>
                    <a:pt x="9" y="13"/>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290" name="Freeform 239"/>
            <p:cNvSpPr>
              <a:spLocks noChangeAspect="1"/>
            </p:cNvSpPr>
            <p:nvPr/>
          </p:nvSpPr>
          <p:spPr bwMode="auto">
            <a:xfrm>
              <a:off x="3684" y="4032"/>
              <a:ext cx="8" cy="8"/>
            </a:xfrm>
            <a:custGeom>
              <a:avLst/>
              <a:gdLst>
                <a:gd name="T0" fmla="*/ 45 w 54"/>
                <a:gd name="T1" fmla="*/ 0 h 55"/>
                <a:gd name="T2" fmla="*/ 9 w 54"/>
                <a:gd name="T3" fmla="*/ 12 h 55"/>
                <a:gd name="T4" fmla="*/ 3 w 54"/>
                <a:gd name="T5" fmla="*/ 30 h 55"/>
                <a:gd name="T6" fmla="*/ 0 w 54"/>
                <a:gd name="T7" fmla="*/ 39 h 55"/>
                <a:gd name="T8" fmla="*/ 24 w 54"/>
                <a:gd name="T9" fmla="*/ 30 h 55"/>
                <a:gd name="T10" fmla="*/ 54 w 54"/>
                <a:gd name="T11" fmla="*/ 54 h 55"/>
                <a:gd name="T12" fmla="*/ 45 w 54"/>
                <a:gd name="T13" fmla="*/ 0 h 55"/>
                <a:gd name="T14" fmla="*/ 0 60000 65536"/>
                <a:gd name="T15" fmla="*/ 0 60000 65536"/>
                <a:gd name="T16" fmla="*/ 0 60000 65536"/>
                <a:gd name="T17" fmla="*/ 0 60000 65536"/>
                <a:gd name="T18" fmla="*/ 0 60000 65536"/>
                <a:gd name="T19" fmla="*/ 0 60000 65536"/>
                <a:gd name="T20" fmla="*/ 0 60000 65536"/>
                <a:gd name="T21" fmla="*/ 0 w 54"/>
                <a:gd name="T22" fmla="*/ 0 h 55"/>
                <a:gd name="T23" fmla="*/ 54 w 54"/>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5">
                  <a:moveTo>
                    <a:pt x="45" y="0"/>
                  </a:moveTo>
                  <a:cubicBezTo>
                    <a:pt x="29" y="3"/>
                    <a:pt x="22" y="4"/>
                    <a:pt x="9" y="12"/>
                  </a:cubicBezTo>
                  <a:cubicBezTo>
                    <a:pt x="7" y="18"/>
                    <a:pt x="5" y="24"/>
                    <a:pt x="3" y="30"/>
                  </a:cubicBezTo>
                  <a:cubicBezTo>
                    <a:pt x="2" y="33"/>
                    <a:pt x="0" y="39"/>
                    <a:pt x="0" y="39"/>
                  </a:cubicBezTo>
                  <a:cubicBezTo>
                    <a:pt x="14" y="44"/>
                    <a:pt x="11" y="34"/>
                    <a:pt x="24" y="30"/>
                  </a:cubicBezTo>
                  <a:cubicBezTo>
                    <a:pt x="28" y="55"/>
                    <a:pt x="32" y="54"/>
                    <a:pt x="54" y="54"/>
                  </a:cubicBezTo>
                  <a:lnTo>
                    <a:pt x="45" y="0"/>
                  </a:lnTo>
                  <a:close/>
                </a:path>
              </a:pathLst>
            </a:custGeom>
            <a:solidFill>
              <a:srgbClr val="A57321"/>
            </a:solidFill>
            <a:ln w="12700">
              <a:noFill/>
              <a:round/>
              <a:headEnd type="none" w="sm" len="sm"/>
              <a:tailEnd type="none" w="sm" len="sm"/>
            </a:ln>
          </p:spPr>
          <p:txBody>
            <a:bodyPr wrap="none" anchor="ctr"/>
            <a:lstStyle/>
            <a:p>
              <a:endParaRPr lang="en-US"/>
            </a:p>
          </p:txBody>
        </p:sp>
        <p:sp>
          <p:nvSpPr>
            <p:cNvPr id="291" name="Freeform 240"/>
            <p:cNvSpPr>
              <a:spLocks noChangeAspect="1"/>
            </p:cNvSpPr>
            <p:nvPr/>
          </p:nvSpPr>
          <p:spPr bwMode="auto">
            <a:xfrm>
              <a:off x="3672" y="3882"/>
              <a:ext cx="18" cy="32"/>
            </a:xfrm>
            <a:custGeom>
              <a:avLst/>
              <a:gdLst>
                <a:gd name="T0" fmla="*/ 0 w 132"/>
                <a:gd name="T1" fmla="*/ 171 h 219"/>
                <a:gd name="T2" fmla="*/ 18 w 132"/>
                <a:gd name="T3" fmla="*/ 219 h 219"/>
                <a:gd name="T4" fmla="*/ 132 w 132"/>
                <a:gd name="T5" fmla="*/ 45 h 219"/>
                <a:gd name="T6" fmla="*/ 114 w 132"/>
                <a:gd name="T7" fmla="*/ 0 h 219"/>
                <a:gd name="T8" fmla="*/ 0 w 132"/>
                <a:gd name="T9" fmla="*/ 171 h 219"/>
                <a:gd name="T10" fmla="*/ 0 60000 65536"/>
                <a:gd name="T11" fmla="*/ 0 60000 65536"/>
                <a:gd name="T12" fmla="*/ 0 60000 65536"/>
                <a:gd name="T13" fmla="*/ 0 60000 65536"/>
                <a:gd name="T14" fmla="*/ 0 60000 65536"/>
                <a:gd name="T15" fmla="*/ 0 w 132"/>
                <a:gd name="T16" fmla="*/ 0 h 219"/>
                <a:gd name="T17" fmla="*/ 132 w 132"/>
                <a:gd name="T18" fmla="*/ 219 h 219"/>
              </a:gdLst>
              <a:ahLst/>
              <a:cxnLst>
                <a:cxn ang="T10">
                  <a:pos x="T0" y="T1"/>
                </a:cxn>
                <a:cxn ang="T11">
                  <a:pos x="T2" y="T3"/>
                </a:cxn>
                <a:cxn ang="T12">
                  <a:pos x="T4" y="T5"/>
                </a:cxn>
                <a:cxn ang="T13">
                  <a:pos x="T6" y="T7"/>
                </a:cxn>
                <a:cxn ang="T14">
                  <a:pos x="T8" y="T9"/>
                </a:cxn>
              </a:cxnLst>
              <a:rect l="T15" t="T16" r="T17" b="T18"/>
              <a:pathLst>
                <a:path w="132" h="219">
                  <a:moveTo>
                    <a:pt x="0" y="171"/>
                  </a:moveTo>
                  <a:lnTo>
                    <a:pt x="18" y="219"/>
                  </a:lnTo>
                  <a:lnTo>
                    <a:pt x="132" y="45"/>
                  </a:lnTo>
                  <a:lnTo>
                    <a:pt x="114" y="0"/>
                  </a:lnTo>
                  <a:lnTo>
                    <a:pt x="0" y="171"/>
                  </a:lnTo>
                  <a:close/>
                </a:path>
              </a:pathLst>
            </a:custGeom>
            <a:solidFill>
              <a:schemeClr val="bg1"/>
            </a:solidFill>
            <a:ln w="12700">
              <a:noFill/>
              <a:round/>
              <a:headEnd type="none" w="sm" len="sm"/>
              <a:tailEnd type="none" w="sm" len="sm"/>
            </a:ln>
          </p:spPr>
          <p:txBody>
            <a:bodyPr wrap="none" anchor="ctr"/>
            <a:lstStyle/>
            <a:p>
              <a:endParaRPr lang="en-US"/>
            </a:p>
          </p:txBody>
        </p:sp>
        <p:sp>
          <p:nvSpPr>
            <p:cNvPr id="292" name="Freeform 241"/>
            <p:cNvSpPr>
              <a:spLocks noChangeAspect="1"/>
            </p:cNvSpPr>
            <p:nvPr/>
          </p:nvSpPr>
          <p:spPr bwMode="auto">
            <a:xfrm>
              <a:off x="3675" y="3883"/>
              <a:ext cx="15" cy="31"/>
            </a:xfrm>
            <a:custGeom>
              <a:avLst/>
              <a:gdLst>
                <a:gd name="T0" fmla="*/ 0 w 114"/>
                <a:gd name="T1" fmla="*/ 213 h 213"/>
                <a:gd name="T2" fmla="*/ 114 w 114"/>
                <a:gd name="T3" fmla="*/ 36 h 213"/>
                <a:gd name="T4" fmla="*/ 96 w 114"/>
                <a:gd name="T5" fmla="*/ 0 h 213"/>
                <a:gd name="T6" fmla="*/ 0 60000 65536"/>
                <a:gd name="T7" fmla="*/ 0 60000 65536"/>
                <a:gd name="T8" fmla="*/ 0 60000 65536"/>
                <a:gd name="T9" fmla="*/ 0 w 114"/>
                <a:gd name="T10" fmla="*/ 0 h 213"/>
                <a:gd name="T11" fmla="*/ 114 w 114"/>
                <a:gd name="T12" fmla="*/ 213 h 213"/>
              </a:gdLst>
              <a:ahLst/>
              <a:cxnLst>
                <a:cxn ang="T6">
                  <a:pos x="T0" y="T1"/>
                </a:cxn>
                <a:cxn ang="T7">
                  <a:pos x="T2" y="T3"/>
                </a:cxn>
                <a:cxn ang="T8">
                  <a:pos x="T4" y="T5"/>
                </a:cxn>
              </a:cxnLst>
              <a:rect l="T9" t="T10" r="T11" b="T12"/>
              <a:pathLst>
                <a:path w="114" h="213">
                  <a:moveTo>
                    <a:pt x="0" y="213"/>
                  </a:moveTo>
                  <a:lnTo>
                    <a:pt x="114" y="36"/>
                  </a:lnTo>
                  <a:lnTo>
                    <a:pt x="96" y="0"/>
                  </a:lnTo>
                </a:path>
              </a:pathLst>
            </a:custGeom>
            <a:noFill/>
            <a:ln w="12700">
              <a:solidFill>
                <a:schemeClr val="bg2"/>
              </a:solidFill>
              <a:round/>
              <a:headEnd type="none" w="sm" len="sm"/>
              <a:tailEnd type="none" w="sm" len="sm"/>
            </a:ln>
          </p:spPr>
          <p:txBody>
            <a:bodyPr wrap="none" anchor="ctr"/>
            <a:lstStyle/>
            <a:p>
              <a:endParaRPr lang="en-US"/>
            </a:p>
          </p:txBody>
        </p:sp>
        <p:sp>
          <p:nvSpPr>
            <p:cNvPr id="293" name="Freeform 242"/>
            <p:cNvSpPr>
              <a:spLocks noChangeAspect="1"/>
            </p:cNvSpPr>
            <p:nvPr/>
          </p:nvSpPr>
          <p:spPr bwMode="auto">
            <a:xfrm>
              <a:off x="3648" y="3986"/>
              <a:ext cx="28" cy="30"/>
            </a:xfrm>
            <a:custGeom>
              <a:avLst/>
              <a:gdLst>
                <a:gd name="T0" fmla="*/ 204 w 204"/>
                <a:gd name="T1" fmla="*/ 0 h 210"/>
                <a:gd name="T2" fmla="*/ 45 w 204"/>
                <a:gd name="T3" fmla="*/ 210 h 210"/>
                <a:gd name="T4" fmla="*/ 0 w 204"/>
                <a:gd name="T5" fmla="*/ 180 h 210"/>
                <a:gd name="T6" fmla="*/ 135 w 204"/>
                <a:gd name="T7" fmla="*/ 0 h 210"/>
                <a:gd name="T8" fmla="*/ 204 w 204"/>
                <a:gd name="T9" fmla="*/ 0 h 210"/>
                <a:gd name="T10" fmla="*/ 0 60000 65536"/>
                <a:gd name="T11" fmla="*/ 0 60000 65536"/>
                <a:gd name="T12" fmla="*/ 0 60000 65536"/>
                <a:gd name="T13" fmla="*/ 0 60000 65536"/>
                <a:gd name="T14" fmla="*/ 0 60000 65536"/>
                <a:gd name="T15" fmla="*/ 0 w 204"/>
                <a:gd name="T16" fmla="*/ 0 h 210"/>
                <a:gd name="T17" fmla="*/ 204 w 204"/>
                <a:gd name="T18" fmla="*/ 210 h 210"/>
              </a:gdLst>
              <a:ahLst/>
              <a:cxnLst>
                <a:cxn ang="T10">
                  <a:pos x="T0" y="T1"/>
                </a:cxn>
                <a:cxn ang="T11">
                  <a:pos x="T2" y="T3"/>
                </a:cxn>
                <a:cxn ang="T12">
                  <a:pos x="T4" y="T5"/>
                </a:cxn>
                <a:cxn ang="T13">
                  <a:pos x="T6" y="T7"/>
                </a:cxn>
                <a:cxn ang="T14">
                  <a:pos x="T8" y="T9"/>
                </a:cxn>
              </a:cxnLst>
              <a:rect l="T15" t="T16" r="T17" b="T18"/>
              <a:pathLst>
                <a:path w="204" h="210">
                  <a:moveTo>
                    <a:pt x="204" y="0"/>
                  </a:moveTo>
                  <a:lnTo>
                    <a:pt x="45" y="210"/>
                  </a:lnTo>
                  <a:lnTo>
                    <a:pt x="0" y="180"/>
                  </a:lnTo>
                  <a:lnTo>
                    <a:pt x="135" y="0"/>
                  </a:lnTo>
                  <a:lnTo>
                    <a:pt x="204" y="0"/>
                  </a:lnTo>
                  <a:close/>
                </a:path>
              </a:pathLst>
            </a:custGeom>
            <a:solidFill>
              <a:srgbClr val="A57321"/>
            </a:solidFill>
            <a:ln w="12700">
              <a:noFill/>
              <a:round/>
              <a:headEnd type="none" w="sm" len="sm"/>
              <a:tailEnd type="none" w="sm" len="sm"/>
            </a:ln>
          </p:spPr>
          <p:txBody>
            <a:bodyPr wrap="none" anchor="ctr"/>
            <a:lstStyle/>
            <a:p>
              <a:endParaRPr lang="en-US"/>
            </a:p>
          </p:txBody>
        </p:sp>
        <p:sp>
          <p:nvSpPr>
            <p:cNvPr id="294" name="Freeform 243"/>
            <p:cNvSpPr>
              <a:spLocks noChangeAspect="1"/>
            </p:cNvSpPr>
            <p:nvPr/>
          </p:nvSpPr>
          <p:spPr bwMode="auto">
            <a:xfrm>
              <a:off x="3654" y="3995"/>
              <a:ext cx="16" cy="21"/>
            </a:xfrm>
            <a:custGeom>
              <a:avLst/>
              <a:gdLst>
                <a:gd name="T0" fmla="*/ 117 w 117"/>
                <a:gd name="T1" fmla="*/ 1 h 142"/>
                <a:gd name="T2" fmla="*/ 93 w 117"/>
                <a:gd name="T3" fmla="*/ 4 h 142"/>
                <a:gd name="T4" fmla="*/ 87 w 117"/>
                <a:gd name="T5" fmla="*/ 25 h 142"/>
                <a:gd name="T6" fmla="*/ 69 w 117"/>
                <a:gd name="T7" fmla="*/ 31 h 142"/>
                <a:gd name="T8" fmla="*/ 45 w 117"/>
                <a:gd name="T9" fmla="*/ 67 h 142"/>
                <a:gd name="T10" fmla="*/ 24 w 117"/>
                <a:gd name="T11" fmla="*/ 94 h 142"/>
                <a:gd name="T12" fmla="*/ 0 w 117"/>
                <a:gd name="T13" fmla="*/ 130 h 142"/>
                <a:gd name="T14" fmla="*/ 3 w 117"/>
                <a:gd name="T15" fmla="*/ 142 h 142"/>
                <a:gd name="T16" fmla="*/ 117 w 117"/>
                <a:gd name="T17" fmla="*/ 1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42"/>
                <a:gd name="T29" fmla="*/ 117 w 117"/>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42">
                  <a:moveTo>
                    <a:pt x="117" y="1"/>
                  </a:moveTo>
                  <a:cubicBezTo>
                    <a:pt x="109" y="2"/>
                    <a:pt x="100" y="0"/>
                    <a:pt x="93" y="4"/>
                  </a:cubicBezTo>
                  <a:cubicBezTo>
                    <a:pt x="90" y="6"/>
                    <a:pt x="91" y="22"/>
                    <a:pt x="87" y="25"/>
                  </a:cubicBezTo>
                  <a:cubicBezTo>
                    <a:pt x="82" y="29"/>
                    <a:pt x="69" y="31"/>
                    <a:pt x="69" y="31"/>
                  </a:cubicBezTo>
                  <a:cubicBezTo>
                    <a:pt x="65" y="47"/>
                    <a:pt x="59" y="58"/>
                    <a:pt x="45" y="67"/>
                  </a:cubicBezTo>
                  <a:cubicBezTo>
                    <a:pt x="31" y="89"/>
                    <a:pt x="38" y="80"/>
                    <a:pt x="24" y="94"/>
                  </a:cubicBezTo>
                  <a:cubicBezTo>
                    <a:pt x="19" y="109"/>
                    <a:pt x="11" y="119"/>
                    <a:pt x="0" y="130"/>
                  </a:cubicBezTo>
                  <a:cubicBezTo>
                    <a:pt x="1" y="134"/>
                    <a:pt x="3" y="142"/>
                    <a:pt x="3" y="142"/>
                  </a:cubicBezTo>
                  <a:lnTo>
                    <a:pt x="117" y="1"/>
                  </a:lnTo>
                  <a:close/>
                </a:path>
              </a:pathLst>
            </a:custGeom>
            <a:solidFill>
              <a:srgbClr val="E2C088"/>
            </a:solidFill>
            <a:ln w="12700">
              <a:noFill/>
              <a:round/>
              <a:headEnd type="none" w="sm" len="sm"/>
              <a:tailEnd type="none" w="sm" len="sm"/>
            </a:ln>
          </p:spPr>
          <p:txBody>
            <a:bodyPr wrap="none" anchor="ctr"/>
            <a:lstStyle/>
            <a:p>
              <a:endParaRPr lang="en-US"/>
            </a:p>
          </p:txBody>
        </p:sp>
        <p:sp>
          <p:nvSpPr>
            <p:cNvPr id="295" name="Freeform 244"/>
            <p:cNvSpPr>
              <a:spLocks noChangeAspect="1"/>
            </p:cNvSpPr>
            <p:nvPr/>
          </p:nvSpPr>
          <p:spPr bwMode="auto">
            <a:xfrm>
              <a:off x="3627" y="3998"/>
              <a:ext cx="20" cy="24"/>
            </a:xfrm>
            <a:custGeom>
              <a:avLst/>
              <a:gdLst>
                <a:gd name="T0" fmla="*/ 87 w 146"/>
                <a:gd name="T1" fmla="*/ 9 h 159"/>
                <a:gd name="T2" fmla="*/ 27 w 146"/>
                <a:gd name="T3" fmla="*/ 105 h 159"/>
                <a:gd name="T4" fmla="*/ 0 w 146"/>
                <a:gd name="T5" fmla="*/ 93 h 159"/>
                <a:gd name="T6" fmla="*/ 57 w 146"/>
                <a:gd name="T7" fmla="*/ 159 h 159"/>
                <a:gd name="T8" fmla="*/ 90 w 146"/>
                <a:gd name="T9" fmla="*/ 147 h 159"/>
                <a:gd name="T10" fmla="*/ 144 w 146"/>
                <a:gd name="T11" fmla="*/ 33 h 159"/>
                <a:gd name="T12" fmla="*/ 129 w 146"/>
                <a:gd name="T13" fmla="*/ 30 h 159"/>
                <a:gd name="T14" fmla="*/ 120 w 146"/>
                <a:gd name="T15" fmla="*/ 12 h 159"/>
                <a:gd name="T16" fmla="*/ 87 w 146"/>
                <a:gd name="T17" fmla="*/ 9 h 1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159"/>
                <a:gd name="T29" fmla="*/ 146 w 146"/>
                <a:gd name="T30" fmla="*/ 159 h 1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159">
                  <a:moveTo>
                    <a:pt x="87" y="9"/>
                  </a:moveTo>
                  <a:lnTo>
                    <a:pt x="27" y="105"/>
                  </a:lnTo>
                  <a:lnTo>
                    <a:pt x="0" y="93"/>
                  </a:lnTo>
                  <a:cubicBezTo>
                    <a:pt x="20" y="128"/>
                    <a:pt x="22" y="147"/>
                    <a:pt x="57" y="159"/>
                  </a:cubicBezTo>
                  <a:cubicBezTo>
                    <a:pt x="63" y="158"/>
                    <a:pt x="79" y="158"/>
                    <a:pt x="90" y="147"/>
                  </a:cubicBezTo>
                  <a:cubicBezTo>
                    <a:pt x="108" y="109"/>
                    <a:pt x="131" y="73"/>
                    <a:pt x="144" y="33"/>
                  </a:cubicBezTo>
                  <a:cubicBezTo>
                    <a:pt x="146" y="28"/>
                    <a:pt x="133" y="33"/>
                    <a:pt x="129" y="30"/>
                  </a:cubicBezTo>
                  <a:cubicBezTo>
                    <a:pt x="96" y="11"/>
                    <a:pt x="146" y="31"/>
                    <a:pt x="120" y="12"/>
                  </a:cubicBezTo>
                  <a:cubicBezTo>
                    <a:pt x="108" y="4"/>
                    <a:pt x="93" y="0"/>
                    <a:pt x="87" y="9"/>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296" name="Freeform 245"/>
            <p:cNvSpPr>
              <a:spLocks noChangeAspect="1"/>
            </p:cNvSpPr>
            <p:nvPr/>
          </p:nvSpPr>
          <p:spPr bwMode="auto">
            <a:xfrm>
              <a:off x="3677" y="3929"/>
              <a:ext cx="4" cy="5"/>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97" name="Freeform 246"/>
            <p:cNvSpPr>
              <a:spLocks noChangeAspect="1"/>
            </p:cNvSpPr>
            <p:nvPr/>
          </p:nvSpPr>
          <p:spPr bwMode="auto">
            <a:xfrm>
              <a:off x="3696" y="3897"/>
              <a:ext cx="4" cy="6"/>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298" name="Freeform 247"/>
            <p:cNvSpPr>
              <a:spLocks noChangeAspect="1"/>
            </p:cNvSpPr>
            <p:nvPr/>
          </p:nvSpPr>
          <p:spPr bwMode="auto">
            <a:xfrm>
              <a:off x="3660" y="3891"/>
              <a:ext cx="5" cy="5"/>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00" name="Freeform 248"/>
            <p:cNvSpPr>
              <a:spLocks noChangeAspect="1"/>
            </p:cNvSpPr>
            <p:nvPr/>
          </p:nvSpPr>
          <p:spPr bwMode="auto">
            <a:xfrm>
              <a:off x="3679" y="3859"/>
              <a:ext cx="4" cy="6"/>
            </a:xfrm>
            <a:custGeom>
              <a:avLst/>
              <a:gdLst>
                <a:gd name="T0" fmla="*/ 10 w 31"/>
                <a:gd name="T1" fmla="*/ 6 h 36"/>
                <a:gd name="T2" fmla="*/ 1 w 31"/>
                <a:gd name="T3" fmla="*/ 9 h 36"/>
                <a:gd name="T4" fmla="*/ 7 w 31"/>
                <a:gd name="T5" fmla="*/ 27 h 36"/>
                <a:gd name="T6" fmla="*/ 10 w 31"/>
                <a:gd name="T7" fmla="*/ 36 h 36"/>
                <a:gd name="T8" fmla="*/ 10 w 31"/>
                <a:gd name="T9" fmla="*/ 15 h 36"/>
                <a:gd name="T10" fmla="*/ 10 w 31"/>
                <a:gd name="T11" fmla="*/ 6 h 36"/>
                <a:gd name="T12" fmla="*/ 0 60000 65536"/>
                <a:gd name="T13" fmla="*/ 0 60000 65536"/>
                <a:gd name="T14" fmla="*/ 0 60000 65536"/>
                <a:gd name="T15" fmla="*/ 0 60000 65536"/>
                <a:gd name="T16" fmla="*/ 0 60000 65536"/>
                <a:gd name="T17" fmla="*/ 0 60000 65536"/>
                <a:gd name="T18" fmla="*/ 0 w 31"/>
                <a:gd name="T19" fmla="*/ 0 h 36"/>
                <a:gd name="T20" fmla="*/ 31 w 31"/>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31" h="36">
                  <a:moveTo>
                    <a:pt x="10" y="6"/>
                  </a:moveTo>
                  <a:cubicBezTo>
                    <a:pt x="7" y="7"/>
                    <a:pt x="1" y="6"/>
                    <a:pt x="1" y="9"/>
                  </a:cubicBezTo>
                  <a:cubicBezTo>
                    <a:pt x="0" y="15"/>
                    <a:pt x="5" y="21"/>
                    <a:pt x="7" y="27"/>
                  </a:cubicBezTo>
                  <a:cubicBezTo>
                    <a:pt x="8" y="30"/>
                    <a:pt x="10" y="36"/>
                    <a:pt x="10" y="36"/>
                  </a:cubicBezTo>
                  <a:cubicBezTo>
                    <a:pt x="31" y="31"/>
                    <a:pt x="28" y="21"/>
                    <a:pt x="10" y="15"/>
                  </a:cubicBezTo>
                  <a:cubicBezTo>
                    <a:pt x="7" y="2"/>
                    <a:pt x="4" y="0"/>
                    <a:pt x="10" y="6"/>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01" name="Freeform 249"/>
            <p:cNvSpPr>
              <a:spLocks noChangeAspect="1"/>
            </p:cNvSpPr>
            <p:nvPr/>
          </p:nvSpPr>
          <p:spPr bwMode="auto">
            <a:xfrm>
              <a:off x="3679" y="3999"/>
              <a:ext cx="14" cy="14"/>
            </a:xfrm>
            <a:custGeom>
              <a:avLst/>
              <a:gdLst>
                <a:gd name="T0" fmla="*/ 0 w 105"/>
                <a:gd name="T1" fmla="*/ 96 h 96"/>
                <a:gd name="T2" fmla="*/ 60 w 105"/>
                <a:gd name="T3" fmla="*/ 39 h 96"/>
                <a:gd name="T4" fmla="*/ 105 w 105"/>
                <a:gd name="T5" fmla="*/ 0 h 96"/>
                <a:gd name="T6" fmla="*/ 0 60000 65536"/>
                <a:gd name="T7" fmla="*/ 0 60000 65536"/>
                <a:gd name="T8" fmla="*/ 0 60000 65536"/>
                <a:gd name="T9" fmla="*/ 0 w 105"/>
                <a:gd name="T10" fmla="*/ 0 h 96"/>
                <a:gd name="T11" fmla="*/ 105 w 105"/>
                <a:gd name="T12" fmla="*/ 96 h 96"/>
              </a:gdLst>
              <a:ahLst/>
              <a:cxnLst>
                <a:cxn ang="T6">
                  <a:pos x="T0" y="T1"/>
                </a:cxn>
                <a:cxn ang="T7">
                  <a:pos x="T2" y="T3"/>
                </a:cxn>
                <a:cxn ang="T8">
                  <a:pos x="T4" y="T5"/>
                </a:cxn>
              </a:cxnLst>
              <a:rect l="T9" t="T10" r="T11" b="T12"/>
              <a:pathLst>
                <a:path w="105" h="96">
                  <a:moveTo>
                    <a:pt x="0" y="96"/>
                  </a:moveTo>
                  <a:lnTo>
                    <a:pt x="60" y="39"/>
                  </a:lnTo>
                  <a:lnTo>
                    <a:pt x="105" y="0"/>
                  </a:lnTo>
                </a:path>
              </a:pathLst>
            </a:custGeom>
            <a:noFill/>
            <a:ln w="19050">
              <a:solidFill>
                <a:srgbClr val="543B12"/>
              </a:solidFill>
              <a:round/>
              <a:headEnd type="none" w="sm" len="sm"/>
              <a:tailEnd type="none" w="sm" len="sm"/>
            </a:ln>
          </p:spPr>
          <p:txBody>
            <a:bodyPr wrap="none" anchor="ctr"/>
            <a:lstStyle/>
            <a:p>
              <a:endParaRPr lang="en-US"/>
            </a:p>
          </p:txBody>
        </p:sp>
        <p:sp>
          <p:nvSpPr>
            <p:cNvPr id="302" name="Freeform 250"/>
            <p:cNvSpPr>
              <a:spLocks noChangeAspect="1"/>
            </p:cNvSpPr>
            <p:nvPr/>
          </p:nvSpPr>
          <p:spPr bwMode="auto">
            <a:xfrm>
              <a:off x="3682" y="3999"/>
              <a:ext cx="15" cy="14"/>
            </a:xfrm>
            <a:custGeom>
              <a:avLst/>
              <a:gdLst>
                <a:gd name="T0" fmla="*/ 0 w 105"/>
                <a:gd name="T1" fmla="*/ 96 h 96"/>
                <a:gd name="T2" fmla="*/ 60 w 105"/>
                <a:gd name="T3" fmla="*/ 39 h 96"/>
                <a:gd name="T4" fmla="*/ 105 w 105"/>
                <a:gd name="T5" fmla="*/ 0 h 96"/>
                <a:gd name="T6" fmla="*/ 0 60000 65536"/>
                <a:gd name="T7" fmla="*/ 0 60000 65536"/>
                <a:gd name="T8" fmla="*/ 0 60000 65536"/>
                <a:gd name="T9" fmla="*/ 0 w 105"/>
                <a:gd name="T10" fmla="*/ 0 h 96"/>
                <a:gd name="T11" fmla="*/ 105 w 105"/>
                <a:gd name="T12" fmla="*/ 96 h 96"/>
              </a:gdLst>
              <a:ahLst/>
              <a:cxnLst>
                <a:cxn ang="T6">
                  <a:pos x="T0" y="T1"/>
                </a:cxn>
                <a:cxn ang="T7">
                  <a:pos x="T2" y="T3"/>
                </a:cxn>
                <a:cxn ang="T8">
                  <a:pos x="T4" y="T5"/>
                </a:cxn>
              </a:cxnLst>
              <a:rect l="T9" t="T10" r="T11" b="T12"/>
              <a:pathLst>
                <a:path w="105" h="96">
                  <a:moveTo>
                    <a:pt x="0" y="96"/>
                  </a:moveTo>
                  <a:lnTo>
                    <a:pt x="60" y="39"/>
                  </a:lnTo>
                  <a:lnTo>
                    <a:pt x="105" y="0"/>
                  </a:lnTo>
                </a:path>
              </a:pathLst>
            </a:custGeom>
            <a:noFill/>
            <a:ln w="19050">
              <a:solidFill>
                <a:srgbClr val="543B12"/>
              </a:solidFill>
              <a:round/>
              <a:headEnd type="none" w="sm" len="sm"/>
              <a:tailEnd type="none" w="sm" len="sm"/>
            </a:ln>
          </p:spPr>
          <p:txBody>
            <a:bodyPr wrap="none" anchor="ctr"/>
            <a:lstStyle/>
            <a:p>
              <a:endParaRPr lang="en-US"/>
            </a:p>
          </p:txBody>
        </p:sp>
        <p:sp>
          <p:nvSpPr>
            <p:cNvPr id="303" name="Freeform 251"/>
            <p:cNvSpPr>
              <a:spLocks noChangeAspect="1"/>
            </p:cNvSpPr>
            <p:nvPr/>
          </p:nvSpPr>
          <p:spPr bwMode="auto">
            <a:xfrm>
              <a:off x="3707" y="4015"/>
              <a:ext cx="76" cy="8"/>
            </a:xfrm>
            <a:custGeom>
              <a:avLst/>
              <a:gdLst>
                <a:gd name="T0" fmla="*/ 0 w 559"/>
                <a:gd name="T1" fmla="*/ 0 h 54"/>
                <a:gd name="T2" fmla="*/ 30 w 559"/>
                <a:gd name="T3" fmla="*/ 18 h 54"/>
                <a:gd name="T4" fmla="*/ 447 w 559"/>
                <a:gd name="T5" fmla="*/ 27 h 54"/>
                <a:gd name="T6" fmla="*/ 489 w 559"/>
                <a:gd name="T7" fmla="*/ 36 h 54"/>
                <a:gd name="T8" fmla="*/ 555 w 559"/>
                <a:gd name="T9" fmla="*/ 54 h 54"/>
                <a:gd name="T10" fmla="*/ 438 w 559"/>
                <a:gd name="T11" fmla="*/ 45 h 54"/>
                <a:gd name="T12" fmla="*/ 24 w 559"/>
                <a:gd name="T13" fmla="*/ 39 h 54"/>
                <a:gd name="T14" fmla="*/ 0 w 559"/>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559"/>
                <a:gd name="T25" fmla="*/ 0 h 54"/>
                <a:gd name="T26" fmla="*/ 559 w 55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9" h="54">
                  <a:moveTo>
                    <a:pt x="0" y="0"/>
                  </a:moveTo>
                  <a:lnTo>
                    <a:pt x="30" y="18"/>
                  </a:lnTo>
                  <a:lnTo>
                    <a:pt x="447" y="27"/>
                  </a:lnTo>
                  <a:lnTo>
                    <a:pt x="489" y="36"/>
                  </a:lnTo>
                  <a:cubicBezTo>
                    <a:pt x="559" y="42"/>
                    <a:pt x="555" y="20"/>
                    <a:pt x="555" y="54"/>
                  </a:cubicBezTo>
                  <a:lnTo>
                    <a:pt x="438" y="45"/>
                  </a:lnTo>
                  <a:lnTo>
                    <a:pt x="24" y="39"/>
                  </a:lnTo>
                  <a:cubicBezTo>
                    <a:pt x="2" y="24"/>
                    <a:pt x="0" y="24"/>
                    <a:pt x="0" y="0"/>
                  </a:cubicBezTo>
                  <a:close/>
                </a:path>
              </a:pathLst>
            </a:custGeom>
            <a:solidFill>
              <a:srgbClr val="93661D"/>
            </a:solidFill>
            <a:ln w="12700">
              <a:noFill/>
              <a:round/>
              <a:headEnd type="none" w="sm" len="sm"/>
              <a:tailEnd type="none" w="sm" len="sm"/>
            </a:ln>
          </p:spPr>
          <p:txBody>
            <a:bodyPr wrap="none" anchor="ctr"/>
            <a:lstStyle/>
            <a:p>
              <a:endParaRPr lang="en-US"/>
            </a:p>
          </p:txBody>
        </p:sp>
        <p:sp>
          <p:nvSpPr>
            <p:cNvPr id="304" name="Freeform 252"/>
            <p:cNvSpPr>
              <a:spLocks noChangeAspect="1"/>
            </p:cNvSpPr>
            <p:nvPr/>
          </p:nvSpPr>
          <p:spPr bwMode="auto">
            <a:xfrm>
              <a:off x="3707" y="4015"/>
              <a:ext cx="7" cy="7"/>
            </a:xfrm>
            <a:custGeom>
              <a:avLst/>
              <a:gdLst>
                <a:gd name="T0" fmla="*/ 4 w 51"/>
                <a:gd name="T1" fmla="*/ 0 h 45"/>
                <a:gd name="T2" fmla="*/ 43 w 51"/>
                <a:gd name="T3" fmla="*/ 21 h 45"/>
                <a:gd name="T4" fmla="*/ 16 w 51"/>
                <a:gd name="T5" fmla="*/ 33 h 45"/>
                <a:gd name="T6" fmla="*/ 4 w 51"/>
                <a:gd name="T7" fmla="*/ 0 h 45"/>
                <a:gd name="T8" fmla="*/ 0 60000 65536"/>
                <a:gd name="T9" fmla="*/ 0 60000 65536"/>
                <a:gd name="T10" fmla="*/ 0 60000 65536"/>
                <a:gd name="T11" fmla="*/ 0 60000 65536"/>
                <a:gd name="T12" fmla="*/ 0 w 51"/>
                <a:gd name="T13" fmla="*/ 0 h 45"/>
                <a:gd name="T14" fmla="*/ 51 w 51"/>
                <a:gd name="T15" fmla="*/ 45 h 45"/>
              </a:gdLst>
              <a:ahLst/>
              <a:cxnLst>
                <a:cxn ang="T8">
                  <a:pos x="T0" y="T1"/>
                </a:cxn>
                <a:cxn ang="T9">
                  <a:pos x="T2" y="T3"/>
                </a:cxn>
                <a:cxn ang="T10">
                  <a:pos x="T4" y="T5"/>
                </a:cxn>
                <a:cxn ang="T11">
                  <a:pos x="T6" y="T7"/>
                </a:cxn>
              </a:cxnLst>
              <a:rect l="T12" t="T13" r="T14" b="T15"/>
              <a:pathLst>
                <a:path w="51" h="45">
                  <a:moveTo>
                    <a:pt x="4" y="0"/>
                  </a:moveTo>
                  <a:cubicBezTo>
                    <a:pt x="19" y="10"/>
                    <a:pt x="27" y="17"/>
                    <a:pt x="43" y="21"/>
                  </a:cubicBezTo>
                  <a:cubicBezTo>
                    <a:pt x="51" y="45"/>
                    <a:pt x="33" y="39"/>
                    <a:pt x="16" y="33"/>
                  </a:cubicBezTo>
                  <a:cubicBezTo>
                    <a:pt x="3" y="20"/>
                    <a:pt x="0" y="19"/>
                    <a:pt x="4" y="0"/>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305" name="Freeform 253"/>
            <p:cNvSpPr>
              <a:spLocks noChangeAspect="1"/>
            </p:cNvSpPr>
            <p:nvPr/>
          </p:nvSpPr>
          <p:spPr bwMode="auto">
            <a:xfrm>
              <a:off x="3659" y="3999"/>
              <a:ext cx="31" cy="34"/>
            </a:xfrm>
            <a:custGeom>
              <a:avLst/>
              <a:gdLst>
                <a:gd name="T0" fmla="*/ 230 w 230"/>
                <a:gd name="T1" fmla="*/ 75 h 231"/>
                <a:gd name="T2" fmla="*/ 190 w 230"/>
                <a:gd name="T3" fmla="*/ 67 h 231"/>
                <a:gd name="T4" fmla="*/ 158 w 230"/>
                <a:gd name="T5" fmla="*/ 3 h 231"/>
                <a:gd name="T6" fmla="*/ 42 w 230"/>
                <a:gd name="T7" fmla="*/ 51 h 231"/>
                <a:gd name="T8" fmla="*/ 10 w 230"/>
                <a:gd name="T9" fmla="*/ 119 h 231"/>
                <a:gd name="T10" fmla="*/ 102 w 230"/>
                <a:gd name="T11" fmla="*/ 231 h 231"/>
                <a:gd name="T12" fmla="*/ 0 60000 65536"/>
                <a:gd name="T13" fmla="*/ 0 60000 65536"/>
                <a:gd name="T14" fmla="*/ 0 60000 65536"/>
                <a:gd name="T15" fmla="*/ 0 60000 65536"/>
                <a:gd name="T16" fmla="*/ 0 60000 65536"/>
                <a:gd name="T17" fmla="*/ 0 60000 65536"/>
                <a:gd name="T18" fmla="*/ 0 w 230"/>
                <a:gd name="T19" fmla="*/ 0 h 231"/>
                <a:gd name="T20" fmla="*/ 230 w 230"/>
                <a:gd name="T21" fmla="*/ 231 h 231"/>
              </a:gdLst>
              <a:ahLst/>
              <a:cxnLst>
                <a:cxn ang="T12">
                  <a:pos x="T0" y="T1"/>
                </a:cxn>
                <a:cxn ang="T13">
                  <a:pos x="T2" y="T3"/>
                </a:cxn>
                <a:cxn ang="T14">
                  <a:pos x="T4" y="T5"/>
                </a:cxn>
                <a:cxn ang="T15">
                  <a:pos x="T6" y="T7"/>
                </a:cxn>
                <a:cxn ang="T16">
                  <a:pos x="T8" y="T9"/>
                </a:cxn>
                <a:cxn ang="T17">
                  <a:pos x="T10" y="T11"/>
                </a:cxn>
              </a:cxnLst>
              <a:rect l="T18" t="T19" r="T20" b="T21"/>
              <a:pathLst>
                <a:path w="230" h="231">
                  <a:moveTo>
                    <a:pt x="230" y="75"/>
                  </a:moveTo>
                  <a:cubicBezTo>
                    <a:pt x="216" y="77"/>
                    <a:pt x="202" y="79"/>
                    <a:pt x="190" y="67"/>
                  </a:cubicBezTo>
                  <a:cubicBezTo>
                    <a:pt x="178" y="55"/>
                    <a:pt x="183" y="6"/>
                    <a:pt x="158" y="3"/>
                  </a:cubicBezTo>
                  <a:cubicBezTo>
                    <a:pt x="133" y="0"/>
                    <a:pt x="67" y="32"/>
                    <a:pt x="42" y="51"/>
                  </a:cubicBezTo>
                  <a:cubicBezTo>
                    <a:pt x="17" y="70"/>
                    <a:pt x="0" y="89"/>
                    <a:pt x="10" y="119"/>
                  </a:cubicBezTo>
                  <a:cubicBezTo>
                    <a:pt x="20" y="149"/>
                    <a:pt x="61" y="190"/>
                    <a:pt x="102" y="231"/>
                  </a:cubicBezTo>
                </a:path>
              </a:pathLst>
            </a:custGeom>
            <a:noFill/>
            <a:ln w="28575">
              <a:solidFill>
                <a:srgbClr val="DAA248"/>
              </a:solidFill>
              <a:round/>
              <a:headEnd type="none" w="sm" len="sm"/>
              <a:tailEnd type="none" w="sm" len="sm"/>
            </a:ln>
          </p:spPr>
          <p:txBody>
            <a:bodyPr wrap="none" anchor="ctr"/>
            <a:lstStyle/>
            <a:p>
              <a:endParaRPr lang="en-US"/>
            </a:p>
          </p:txBody>
        </p:sp>
        <p:sp>
          <p:nvSpPr>
            <p:cNvPr id="306" name="Freeform 254"/>
            <p:cNvSpPr>
              <a:spLocks noChangeAspect="1"/>
            </p:cNvSpPr>
            <p:nvPr/>
          </p:nvSpPr>
          <p:spPr bwMode="auto">
            <a:xfrm>
              <a:off x="3660" y="3965"/>
              <a:ext cx="11" cy="19"/>
            </a:xfrm>
            <a:custGeom>
              <a:avLst/>
              <a:gdLst>
                <a:gd name="T0" fmla="*/ 0 w 82"/>
                <a:gd name="T1" fmla="*/ 57 h 126"/>
                <a:gd name="T2" fmla="*/ 30 w 82"/>
                <a:gd name="T3" fmla="*/ 126 h 126"/>
                <a:gd name="T4" fmla="*/ 57 w 82"/>
                <a:gd name="T5" fmla="*/ 111 h 126"/>
                <a:gd name="T6" fmla="*/ 48 w 82"/>
                <a:gd name="T7" fmla="*/ 108 h 126"/>
                <a:gd name="T8" fmla="*/ 63 w 82"/>
                <a:gd name="T9" fmla="*/ 78 h 126"/>
                <a:gd name="T10" fmla="*/ 21 w 82"/>
                <a:gd name="T11" fmla="*/ 18 h 126"/>
                <a:gd name="T12" fmla="*/ 21 w 82"/>
                <a:gd name="T13" fmla="*/ 57 h 126"/>
                <a:gd name="T14" fmla="*/ 0 w 82"/>
                <a:gd name="T15" fmla="*/ 57 h 126"/>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126"/>
                <a:gd name="T26" fmla="*/ 82 w 82"/>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126">
                  <a:moveTo>
                    <a:pt x="0" y="57"/>
                  </a:moveTo>
                  <a:lnTo>
                    <a:pt x="30" y="126"/>
                  </a:lnTo>
                  <a:cubicBezTo>
                    <a:pt x="44" y="123"/>
                    <a:pt x="49" y="123"/>
                    <a:pt x="57" y="111"/>
                  </a:cubicBezTo>
                  <a:cubicBezTo>
                    <a:pt x="54" y="110"/>
                    <a:pt x="49" y="111"/>
                    <a:pt x="48" y="108"/>
                  </a:cubicBezTo>
                  <a:cubicBezTo>
                    <a:pt x="43" y="90"/>
                    <a:pt x="82" y="59"/>
                    <a:pt x="63" y="78"/>
                  </a:cubicBezTo>
                  <a:cubicBezTo>
                    <a:pt x="49" y="58"/>
                    <a:pt x="38" y="36"/>
                    <a:pt x="21" y="18"/>
                  </a:cubicBezTo>
                  <a:cubicBezTo>
                    <a:pt x="4" y="0"/>
                    <a:pt x="20" y="54"/>
                    <a:pt x="21" y="57"/>
                  </a:cubicBezTo>
                  <a:cubicBezTo>
                    <a:pt x="16" y="72"/>
                    <a:pt x="9" y="66"/>
                    <a:pt x="0" y="57"/>
                  </a:cubicBezTo>
                  <a:close/>
                </a:path>
              </a:pathLst>
            </a:custGeom>
            <a:solidFill>
              <a:srgbClr val="F5E7CF"/>
            </a:solidFill>
            <a:ln w="12700">
              <a:noFill/>
              <a:round/>
              <a:headEnd type="none" w="sm" len="sm"/>
              <a:tailEnd type="none" w="sm" len="sm"/>
            </a:ln>
          </p:spPr>
          <p:txBody>
            <a:bodyPr wrap="none" anchor="ctr"/>
            <a:lstStyle/>
            <a:p>
              <a:endParaRPr lang="en-US"/>
            </a:p>
          </p:txBody>
        </p:sp>
        <p:sp>
          <p:nvSpPr>
            <p:cNvPr id="307" name="Freeform 255"/>
            <p:cNvSpPr>
              <a:spLocks noChangeAspect="1"/>
            </p:cNvSpPr>
            <p:nvPr/>
          </p:nvSpPr>
          <p:spPr bwMode="auto">
            <a:xfrm>
              <a:off x="3741" y="3984"/>
              <a:ext cx="11" cy="3"/>
            </a:xfrm>
            <a:custGeom>
              <a:avLst/>
              <a:gdLst>
                <a:gd name="T0" fmla="*/ 18 w 78"/>
                <a:gd name="T1" fmla="*/ 3 h 21"/>
                <a:gd name="T2" fmla="*/ 0 w 78"/>
                <a:gd name="T3" fmla="*/ 21 h 21"/>
                <a:gd name="T4" fmla="*/ 66 w 78"/>
                <a:gd name="T5" fmla="*/ 21 h 21"/>
                <a:gd name="T6" fmla="*/ 78 w 78"/>
                <a:gd name="T7" fmla="*/ 0 h 21"/>
                <a:gd name="T8" fmla="*/ 18 w 78"/>
                <a:gd name="T9" fmla="*/ 3 h 21"/>
                <a:gd name="T10" fmla="*/ 0 60000 65536"/>
                <a:gd name="T11" fmla="*/ 0 60000 65536"/>
                <a:gd name="T12" fmla="*/ 0 60000 65536"/>
                <a:gd name="T13" fmla="*/ 0 60000 65536"/>
                <a:gd name="T14" fmla="*/ 0 60000 65536"/>
                <a:gd name="T15" fmla="*/ 0 w 78"/>
                <a:gd name="T16" fmla="*/ 0 h 21"/>
                <a:gd name="T17" fmla="*/ 78 w 78"/>
                <a:gd name="T18" fmla="*/ 21 h 21"/>
              </a:gdLst>
              <a:ahLst/>
              <a:cxnLst>
                <a:cxn ang="T10">
                  <a:pos x="T0" y="T1"/>
                </a:cxn>
                <a:cxn ang="T11">
                  <a:pos x="T2" y="T3"/>
                </a:cxn>
                <a:cxn ang="T12">
                  <a:pos x="T4" y="T5"/>
                </a:cxn>
                <a:cxn ang="T13">
                  <a:pos x="T6" y="T7"/>
                </a:cxn>
                <a:cxn ang="T14">
                  <a:pos x="T8" y="T9"/>
                </a:cxn>
              </a:cxnLst>
              <a:rect l="T15" t="T16" r="T17" b="T18"/>
              <a:pathLst>
                <a:path w="78" h="21">
                  <a:moveTo>
                    <a:pt x="18" y="3"/>
                  </a:moveTo>
                  <a:lnTo>
                    <a:pt x="0" y="21"/>
                  </a:lnTo>
                  <a:lnTo>
                    <a:pt x="66" y="21"/>
                  </a:lnTo>
                  <a:lnTo>
                    <a:pt x="78" y="0"/>
                  </a:lnTo>
                  <a:lnTo>
                    <a:pt x="18" y="3"/>
                  </a:lnTo>
                  <a:close/>
                </a:path>
              </a:pathLst>
            </a:custGeom>
            <a:solidFill>
              <a:schemeClr val="tx1"/>
            </a:solidFill>
            <a:ln w="12700">
              <a:noFill/>
              <a:round/>
              <a:headEnd type="none" w="sm" len="sm"/>
              <a:tailEnd type="none" w="sm" len="sm"/>
            </a:ln>
          </p:spPr>
          <p:txBody>
            <a:bodyPr wrap="none" anchor="ctr"/>
            <a:lstStyle/>
            <a:p>
              <a:endParaRPr lang="en-US"/>
            </a:p>
          </p:txBody>
        </p:sp>
        <p:sp>
          <p:nvSpPr>
            <p:cNvPr id="308" name="Freeform 256"/>
            <p:cNvSpPr>
              <a:spLocks noChangeAspect="1"/>
            </p:cNvSpPr>
            <p:nvPr/>
          </p:nvSpPr>
          <p:spPr bwMode="auto">
            <a:xfrm>
              <a:off x="3550" y="4064"/>
              <a:ext cx="54" cy="21"/>
            </a:xfrm>
            <a:custGeom>
              <a:avLst/>
              <a:gdLst>
                <a:gd name="T0" fmla="*/ 396 w 396"/>
                <a:gd name="T1" fmla="*/ 0 h 147"/>
                <a:gd name="T2" fmla="*/ 0 w 396"/>
                <a:gd name="T3" fmla="*/ 126 h 147"/>
                <a:gd name="T4" fmla="*/ 3 w 396"/>
                <a:gd name="T5" fmla="*/ 147 h 147"/>
                <a:gd name="T6" fmla="*/ 393 w 396"/>
                <a:gd name="T7" fmla="*/ 30 h 147"/>
                <a:gd name="T8" fmla="*/ 396 w 396"/>
                <a:gd name="T9" fmla="*/ 0 h 147"/>
                <a:gd name="T10" fmla="*/ 0 60000 65536"/>
                <a:gd name="T11" fmla="*/ 0 60000 65536"/>
                <a:gd name="T12" fmla="*/ 0 60000 65536"/>
                <a:gd name="T13" fmla="*/ 0 60000 65536"/>
                <a:gd name="T14" fmla="*/ 0 60000 65536"/>
                <a:gd name="T15" fmla="*/ 0 w 396"/>
                <a:gd name="T16" fmla="*/ 0 h 147"/>
                <a:gd name="T17" fmla="*/ 396 w 396"/>
                <a:gd name="T18" fmla="*/ 147 h 147"/>
              </a:gdLst>
              <a:ahLst/>
              <a:cxnLst>
                <a:cxn ang="T10">
                  <a:pos x="T0" y="T1"/>
                </a:cxn>
                <a:cxn ang="T11">
                  <a:pos x="T2" y="T3"/>
                </a:cxn>
                <a:cxn ang="T12">
                  <a:pos x="T4" y="T5"/>
                </a:cxn>
                <a:cxn ang="T13">
                  <a:pos x="T6" y="T7"/>
                </a:cxn>
                <a:cxn ang="T14">
                  <a:pos x="T8" y="T9"/>
                </a:cxn>
              </a:cxnLst>
              <a:rect l="T15" t="T16" r="T17" b="T18"/>
              <a:pathLst>
                <a:path w="396" h="147">
                  <a:moveTo>
                    <a:pt x="396" y="0"/>
                  </a:moveTo>
                  <a:lnTo>
                    <a:pt x="0" y="126"/>
                  </a:lnTo>
                  <a:cubicBezTo>
                    <a:pt x="8" y="139"/>
                    <a:pt x="3" y="134"/>
                    <a:pt x="3" y="147"/>
                  </a:cubicBezTo>
                  <a:lnTo>
                    <a:pt x="393" y="30"/>
                  </a:lnTo>
                  <a:lnTo>
                    <a:pt x="396" y="0"/>
                  </a:lnTo>
                  <a:close/>
                </a:path>
              </a:pathLst>
            </a:custGeom>
            <a:solidFill>
              <a:srgbClr val="F5E7CF"/>
            </a:solidFill>
            <a:ln w="12700">
              <a:noFill/>
              <a:round/>
              <a:headEnd type="none" w="sm" len="sm"/>
              <a:tailEnd type="none" w="sm" len="sm"/>
            </a:ln>
          </p:spPr>
          <p:txBody>
            <a:bodyPr wrap="none" anchor="ctr"/>
            <a:lstStyle/>
            <a:p>
              <a:endParaRPr lang="en-US"/>
            </a:p>
          </p:txBody>
        </p:sp>
        <p:sp>
          <p:nvSpPr>
            <p:cNvPr id="309" name="Freeform 257"/>
            <p:cNvSpPr>
              <a:spLocks noChangeAspect="1"/>
            </p:cNvSpPr>
            <p:nvPr/>
          </p:nvSpPr>
          <p:spPr bwMode="auto">
            <a:xfrm>
              <a:off x="3543" y="4068"/>
              <a:ext cx="61" cy="25"/>
            </a:xfrm>
            <a:custGeom>
              <a:avLst/>
              <a:gdLst>
                <a:gd name="T0" fmla="*/ 448 w 448"/>
                <a:gd name="T1" fmla="*/ 0 h 168"/>
                <a:gd name="T2" fmla="*/ 445 w 448"/>
                <a:gd name="T3" fmla="*/ 48 h 168"/>
                <a:gd name="T4" fmla="*/ 55 w 448"/>
                <a:gd name="T5" fmla="*/ 153 h 168"/>
                <a:gd name="T6" fmla="*/ 22 w 448"/>
                <a:gd name="T7" fmla="*/ 168 h 168"/>
                <a:gd name="T8" fmla="*/ 25 w 448"/>
                <a:gd name="T9" fmla="*/ 144 h 168"/>
                <a:gd name="T10" fmla="*/ 10 w 448"/>
                <a:gd name="T11" fmla="*/ 141 h 168"/>
                <a:gd name="T12" fmla="*/ 31 w 448"/>
                <a:gd name="T13" fmla="*/ 117 h 168"/>
                <a:gd name="T14" fmla="*/ 61 w 448"/>
                <a:gd name="T15" fmla="*/ 117 h 168"/>
                <a:gd name="T16" fmla="*/ 448 w 448"/>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168"/>
                <a:gd name="T29" fmla="*/ 448 w 448"/>
                <a:gd name="T30" fmla="*/ 168 h 1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168">
                  <a:moveTo>
                    <a:pt x="448" y="0"/>
                  </a:moveTo>
                  <a:lnTo>
                    <a:pt x="445" y="48"/>
                  </a:lnTo>
                  <a:lnTo>
                    <a:pt x="55" y="153"/>
                  </a:lnTo>
                  <a:lnTo>
                    <a:pt x="22" y="168"/>
                  </a:lnTo>
                  <a:cubicBezTo>
                    <a:pt x="23" y="160"/>
                    <a:pt x="28" y="151"/>
                    <a:pt x="25" y="144"/>
                  </a:cubicBezTo>
                  <a:cubicBezTo>
                    <a:pt x="23" y="139"/>
                    <a:pt x="13" y="145"/>
                    <a:pt x="10" y="141"/>
                  </a:cubicBezTo>
                  <a:cubicBezTo>
                    <a:pt x="0" y="129"/>
                    <a:pt x="31" y="126"/>
                    <a:pt x="31" y="117"/>
                  </a:cubicBezTo>
                  <a:lnTo>
                    <a:pt x="61" y="117"/>
                  </a:lnTo>
                  <a:lnTo>
                    <a:pt x="448" y="0"/>
                  </a:lnTo>
                  <a:close/>
                </a:path>
              </a:pathLst>
            </a:custGeom>
            <a:solidFill>
              <a:srgbClr val="EACF9E"/>
            </a:solidFill>
            <a:ln w="12700">
              <a:noFill/>
              <a:round/>
              <a:headEnd type="none" w="sm" len="sm"/>
              <a:tailEnd type="none" w="sm" len="sm"/>
            </a:ln>
          </p:spPr>
          <p:txBody>
            <a:bodyPr wrap="none" anchor="ctr"/>
            <a:lstStyle/>
            <a:p>
              <a:endParaRPr lang="en-US"/>
            </a:p>
          </p:txBody>
        </p:sp>
        <p:sp>
          <p:nvSpPr>
            <p:cNvPr id="310" name="Freeform 258"/>
            <p:cNvSpPr>
              <a:spLocks noChangeAspect="1"/>
            </p:cNvSpPr>
            <p:nvPr/>
          </p:nvSpPr>
          <p:spPr bwMode="auto">
            <a:xfrm>
              <a:off x="3603" y="4067"/>
              <a:ext cx="10" cy="10"/>
            </a:xfrm>
            <a:custGeom>
              <a:avLst/>
              <a:gdLst>
                <a:gd name="T0" fmla="*/ 3 w 73"/>
                <a:gd name="T1" fmla="*/ 12 h 72"/>
                <a:gd name="T2" fmla="*/ 30 w 73"/>
                <a:gd name="T3" fmla="*/ 0 h 72"/>
                <a:gd name="T4" fmla="*/ 36 w 73"/>
                <a:gd name="T5" fmla="*/ 27 h 72"/>
                <a:gd name="T6" fmla="*/ 48 w 73"/>
                <a:gd name="T7" fmla="*/ 24 h 72"/>
                <a:gd name="T8" fmla="*/ 45 w 73"/>
                <a:gd name="T9" fmla="*/ 3 h 72"/>
                <a:gd name="T10" fmla="*/ 63 w 73"/>
                <a:gd name="T11" fmla="*/ 33 h 72"/>
                <a:gd name="T12" fmla="*/ 57 w 73"/>
                <a:gd name="T13" fmla="*/ 51 h 72"/>
                <a:gd name="T14" fmla="*/ 72 w 73"/>
                <a:gd name="T15" fmla="*/ 66 h 72"/>
                <a:gd name="T16" fmla="*/ 60 w 73"/>
                <a:gd name="T17" fmla="*/ 72 h 72"/>
                <a:gd name="T18" fmla="*/ 39 w 73"/>
                <a:gd name="T19" fmla="*/ 45 h 72"/>
                <a:gd name="T20" fmla="*/ 0 w 73"/>
                <a:gd name="T21" fmla="*/ 60 h 72"/>
                <a:gd name="T22" fmla="*/ 3 w 73"/>
                <a:gd name="T23" fmla="*/ 12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72"/>
                <a:gd name="T38" fmla="*/ 73 w 73"/>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72">
                  <a:moveTo>
                    <a:pt x="3" y="12"/>
                  </a:moveTo>
                  <a:lnTo>
                    <a:pt x="30" y="0"/>
                  </a:lnTo>
                  <a:cubicBezTo>
                    <a:pt x="33" y="9"/>
                    <a:pt x="30" y="20"/>
                    <a:pt x="36" y="27"/>
                  </a:cubicBezTo>
                  <a:cubicBezTo>
                    <a:pt x="39" y="30"/>
                    <a:pt x="44" y="24"/>
                    <a:pt x="48" y="24"/>
                  </a:cubicBezTo>
                  <a:lnTo>
                    <a:pt x="45" y="3"/>
                  </a:lnTo>
                  <a:cubicBezTo>
                    <a:pt x="51" y="13"/>
                    <a:pt x="60" y="22"/>
                    <a:pt x="63" y="33"/>
                  </a:cubicBezTo>
                  <a:cubicBezTo>
                    <a:pt x="65" y="39"/>
                    <a:pt x="57" y="51"/>
                    <a:pt x="57" y="51"/>
                  </a:cubicBezTo>
                  <a:cubicBezTo>
                    <a:pt x="60" y="53"/>
                    <a:pt x="73" y="60"/>
                    <a:pt x="72" y="66"/>
                  </a:cubicBezTo>
                  <a:cubicBezTo>
                    <a:pt x="71" y="70"/>
                    <a:pt x="63" y="69"/>
                    <a:pt x="60" y="72"/>
                  </a:cubicBezTo>
                  <a:lnTo>
                    <a:pt x="39" y="45"/>
                  </a:lnTo>
                  <a:lnTo>
                    <a:pt x="0" y="60"/>
                  </a:lnTo>
                  <a:lnTo>
                    <a:pt x="3" y="12"/>
                  </a:lnTo>
                  <a:close/>
                </a:path>
              </a:pathLst>
            </a:custGeom>
            <a:solidFill>
              <a:srgbClr val="DFB569"/>
            </a:solidFill>
            <a:ln w="12700">
              <a:noFill/>
              <a:round/>
              <a:headEnd type="none" w="sm" len="sm"/>
              <a:tailEnd type="none" w="sm" len="sm"/>
            </a:ln>
          </p:spPr>
          <p:txBody>
            <a:bodyPr wrap="none" anchor="ctr"/>
            <a:lstStyle/>
            <a:p>
              <a:endParaRPr lang="en-US"/>
            </a:p>
          </p:txBody>
        </p:sp>
        <p:sp>
          <p:nvSpPr>
            <p:cNvPr id="311" name="Freeform 259"/>
            <p:cNvSpPr>
              <a:spLocks noChangeAspect="1"/>
            </p:cNvSpPr>
            <p:nvPr/>
          </p:nvSpPr>
          <p:spPr bwMode="auto">
            <a:xfrm>
              <a:off x="3539" y="4100"/>
              <a:ext cx="67" cy="27"/>
            </a:xfrm>
            <a:custGeom>
              <a:avLst/>
              <a:gdLst>
                <a:gd name="T0" fmla="*/ 495 w 495"/>
                <a:gd name="T1" fmla="*/ 0 h 180"/>
                <a:gd name="T2" fmla="*/ 366 w 495"/>
                <a:gd name="T3" fmla="*/ 48 h 180"/>
                <a:gd name="T4" fmla="*/ 222 w 495"/>
                <a:gd name="T5" fmla="*/ 87 h 180"/>
                <a:gd name="T6" fmla="*/ 99 w 495"/>
                <a:gd name="T7" fmla="*/ 120 h 180"/>
                <a:gd name="T8" fmla="*/ 0 w 495"/>
                <a:gd name="T9" fmla="*/ 156 h 180"/>
                <a:gd name="T10" fmla="*/ 3 w 495"/>
                <a:gd name="T11" fmla="*/ 180 h 180"/>
                <a:gd name="T12" fmla="*/ 120 w 495"/>
                <a:gd name="T13" fmla="*/ 135 h 180"/>
                <a:gd name="T14" fmla="*/ 246 w 495"/>
                <a:gd name="T15" fmla="*/ 102 h 180"/>
                <a:gd name="T16" fmla="*/ 378 w 495"/>
                <a:gd name="T17" fmla="*/ 69 h 180"/>
                <a:gd name="T18" fmla="*/ 393 w 495"/>
                <a:gd name="T19" fmla="*/ 75 h 180"/>
                <a:gd name="T20" fmla="*/ 396 w 495"/>
                <a:gd name="T21" fmla="*/ 57 h 180"/>
                <a:gd name="T22" fmla="*/ 492 w 495"/>
                <a:gd name="T23" fmla="*/ 27 h 180"/>
                <a:gd name="T24" fmla="*/ 495 w 495"/>
                <a:gd name="T25" fmla="*/ 0 h 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5"/>
                <a:gd name="T40" fmla="*/ 0 h 180"/>
                <a:gd name="T41" fmla="*/ 495 w 495"/>
                <a:gd name="T42" fmla="*/ 180 h 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5" h="180">
                  <a:moveTo>
                    <a:pt x="495" y="0"/>
                  </a:moveTo>
                  <a:lnTo>
                    <a:pt x="366" y="48"/>
                  </a:lnTo>
                  <a:lnTo>
                    <a:pt x="222" y="87"/>
                  </a:lnTo>
                  <a:lnTo>
                    <a:pt x="99" y="120"/>
                  </a:lnTo>
                  <a:lnTo>
                    <a:pt x="0" y="156"/>
                  </a:lnTo>
                  <a:lnTo>
                    <a:pt x="3" y="180"/>
                  </a:lnTo>
                  <a:lnTo>
                    <a:pt x="120" y="135"/>
                  </a:lnTo>
                  <a:lnTo>
                    <a:pt x="246" y="102"/>
                  </a:lnTo>
                  <a:lnTo>
                    <a:pt x="378" y="69"/>
                  </a:lnTo>
                  <a:cubicBezTo>
                    <a:pt x="373" y="90"/>
                    <a:pt x="379" y="93"/>
                    <a:pt x="393" y="75"/>
                  </a:cubicBezTo>
                  <a:cubicBezTo>
                    <a:pt x="397" y="63"/>
                    <a:pt x="396" y="69"/>
                    <a:pt x="396" y="57"/>
                  </a:cubicBezTo>
                  <a:lnTo>
                    <a:pt x="492" y="27"/>
                  </a:lnTo>
                  <a:lnTo>
                    <a:pt x="495" y="0"/>
                  </a:lnTo>
                  <a:close/>
                </a:path>
              </a:pathLst>
            </a:custGeom>
            <a:solidFill>
              <a:srgbClr val="EACF9E"/>
            </a:solidFill>
            <a:ln w="6350">
              <a:noFill/>
              <a:round/>
              <a:headEnd type="none" w="sm" len="sm"/>
              <a:tailEnd type="none" w="sm" len="sm"/>
            </a:ln>
          </p:spPr>
          <p:txBody>
            <a:bodyPr wrap="none" anchor="ctr"/>
            <a:lstStyle/>
            <a:p>
              <a:endParaRPr lang="en-US"/>
            </a:p>
          </p:txBody>
        </p:sp>
        <p:sp>
          <p:nvSpPr>
            <p:cNvPr id="312" name="Freeform 260"/>
            <p:cNvSpPr>
              <a:spLocks noChangeAspect="1"/>
            </p:cNvSpPr>
            <p:nvPr/>
          </p:nvSpPr>
          <p:spPr bwMode="auto">
            <a:xfrm>
              <a:off x="3539" y="4102"/>
              <a:ext cx="66" cy="23"/>
            </a:xfrm>
            <a:custGeom>
              <a:avLst/>
              <a:gdLst>
                <a:gd name="T0" fmla="*/ 0 w 480"/>
                <a:gd name="T1" fmla="*/ 153 h 153"/>
                <a:gd name="T2" fmla="*/ 99 w 480"/>
                <a:gd name="T3" fmla="*/ 114 h 153"/>
                <a:gd name="T4" fmla="*/ 369 w 480"/>
                <a:gd name="T5" fmla="*/ 42 h 153"/>
                <a:gd name="T6" fmla="*/ 480 w 480"/>
                <a:gd name="T7" fmla="*/ 0 h 153"/>
                <a:gd name="T8" fmla="*/ 0 60000 65536"/>
                <a:gd name="T9" fmla="*/ 0 60000 65536"/>
                <a:gd name="T10" fmla="*/ 0 60000 65536"/>
                <a:gd name="T11" fmla="*/ 0 60000 65536"/>
                <a:gd name="T12" fmla="*/ 0 w 480"/>
                <a:gd name="T13" fmla="*/ 0 h 153"/>
                <a:gd name="T14" fmla="*/ 480 w 480"/>
                <a:gd name="T15" fmla="*/ 153 h 153"/>
              </a:gdLst>
              <a:ahLst/>
              <a:cxnLst>
                <a:cxn ang="T8">
                  <a:pos x="T0" y="T1"/>
                </a:cxn>
                <a:cxn ang="T9">
                  <a:pos x="T2" y="T3"/>
                </a:cxn>
                <a:cxn ang="T10">
                  <a:pos x="T4" y="T5"/>
                </a:cxn>
                <a:cxn ang="T11">
                  <a:pos x="T6" y="T7"/>
                </a:cxn>
              </a:cxnLst>
              <a:rect l="T12" t="T13" r="T14" b="T15"/>
              <a:pathLst>
                <a:path w="480" h="153">
                  <a:moveTo>
                    <a:pt x="0" y="153"/>
                  </a:moveTo>
                  <a:lnTo>
                    <a:pt x="99" y="114"/>
                  </a:lnTo>
                  <a:lnTo>
                    <a:pt x="369" y="42"/>
                  </a:lnTo>
                  <a:lnTo>
                    <a:pt x="480" y="0"/>
                  </a:lnTo>
                </a:path>
              </a:pathLst>
            </a:custGeom>
            <a:noFill/>
            <a:ln w="12700">
              <a:solidFill>
                <a:srgbClr val="DFB569"/>
              </a:solidFill>
              <a:round/>
              <a:headEnd type="none" w="sm" len="sm"/>
              <a:tailEnd type="none" w="sm" len="sm"/>
            </a:ln>
          </p:spPr>
          <p:txBody>
            <a:bodyPr wrap="none" anchor="ctr"/>
            <a:lstStyle/>
            <a:p>
              <a:endParaRPr lang="en-US"/>
            </a:p>
          </p:txBody>
        </p:sp>
        <p:sp>
          <p:nvSpPr>
            <p:cNvPr id="313" name="Freeform 261"/>
            <p:cNvSpPr>
              <a:spLocks noChangeAspect="1"/>
            </p:cNvSpPr>
            <p:nvPr/>
          </p:nvSpPr>
          <p:spPr bwMode="auto">
            <a:xfrm>
              <a:off x="3721" y="3910"/>
              <a:ext cx="11" cy="8"/>
            </a:xfrm>
            <a:custGeom>
              <a:avLst/>
              <a:gdLst>
                <a:gd name="T0" fmla="*/ 33 w 81"/>
                <a:gd name="T1" fmla="*/ 0 h 57"/>
                <a:gd name="T2" fmla="*/ 81 w 81"/>
                <a:gd name="T3" fmla="*/ 3 h 57"/>
                <a:gd name="T4" fmla="*/ 45 w 81"/>
                <a:gd name="T5" fmla="*/ 57 h 57"/>
                <a:gd name="T6" fmla="*/ 0 w 81"/>
                <a:gd name="T7" fmla="*/ 54 h 57"/>
                <a:gd name="T8" fmla="*/ 33 w 81"/>
                <a:gd name="T9" fmla="*/ 0 h 57"/>
                <a:gd name="T10" fmla="*/ 0 60000 65536"/>
                <a:gd name="T11" fmla="*/ 0 60000 65536"/>
                <a:gd name="T12" fmla="*/ 0 60000 65536"/>
                <a:gd name="T13" fmla="*/ 0 60000 65536"/>
                <a:gd name="T14" fmla="*/ 0 60000 65536"/>
                <a:gd name="T15" fmla="*/ 0 w 81"/>
                <a:gd name="T16" fmla="*/ 0 h 57"/>
                <a:gd name="T17" fmla="*/ 81 w 81"/>
                <a:gd name="T18" fmla="*/ 57 h 57"/>
              </a:gdLst>
              <a:ahLst/>
              <a:cxnLst>
                <a:cxn ang="T10">
                  <a:pos x="T0" y="T1"/>
                </a:cxn>
                <a:cxn ang="T11">
                  <a:pos x="T2" y="T3"/>
                </a:cxn>
                <a:cxn ang="T12">
                  <a:pos x="T4" y="T5"/>
                </a:cxn>
                <a:cxn ang="T13">
                  <a:pos x="T6" y="T7"/>
                </a:cxn>
                <a:cxn ang="T14">
                  <a:pos x="T8" y="T9"/>
                </a:cxn>
              </a:cxnLst>
              <a:rect l="T15" t="T16" r="T17" b="T18"/>
              <a:pathLst>
                <a:path w="81" h="57">
                  <a:moveTo>
                    <a:pt x="33" y="0"/>
                  </a:moveTo>
                  <a:lnTo>
                    <a:pt x="81" y="3"/>
                  </a:lnTo>
                  <a:lnTo>
                    <a:pt x="45" y="57"/>
                  </a:lnTo>
                  <a:lnTo>
                    <a:pt x="0" y="54"/>
                  </a:lnTo>
                  <a:lnTo>
                    <a:pt x="33"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315" name="Freeform 262"/>
            <p:cNvSpPr>
              <a:spLocks noChangeAspect="1"/>
            </p:cNvSpPr>
            <p:nvPr/>
          </p:nvSpPr>
          <p:spPr bwMode="auto">
            <a:xfrm>
              <a:off x="3722" y="3910"/>
              <a:ext cx="9" cy="7"/>
            </a:xfrm>
            <a:custGeom>
              <a:avLst/>
              <a:gdLst>
                <a:gd name="T0" fmla="*/ 33 w 65"/>
                <a:gd name="T1" fmla="*/ 9 h 46"/>
                <a:gd name="T2" fmla="*/ 39 w 65"/>
                <a:gd name="T3" fmla="*/ 43 h 46"/>
                <a:gd name="T4" fmla="*/ 33 w 65"/>
                <a:gd name="T5" fmla="*/ 9 h 46"/>
                <a:gd name="T6" fmla="*/ 0 60000 65536"/>
                <a:gd name="T7" fmla="*/ 0 60000 65536"/>
                <a:gd name="T8" fmla="*/ 0 60000 65536"/>
                <a:gd name="T9" fmla="*/ 0 w 65"/>
                <a:gd name="T10" fmla="*/ 0 h 46"/>
                <a:gd name="T11" fmla="*/ 65 w 65"/>
                <a:gd name="T12" fmla="*/ 46 h 46"/>
              </a:gdLst>
              <a:ahLst/>
              <a:cxnLst>
                <a:cxn ang="T6">
                  <a:pos x="T0" y="T1"/>
                </a:cxn>
                <a:cxn ang="T7">
                  <a:pos x="T2" y="T3"/>
                </a:cxn>
                <a:cxn ang="T8">
                  <a:pos x="T4" y="T5"/>
                </a:cxn>
              </a:cxnLst>
              <a:rect l="T9" t="T10" r="T11" b="T12"/>
              <a:pathLst>
                <a:path w="65" h="46">
                  <a:moveTo>
                    <a:pt x="33" y="9"/>
                  </a:moveTo>
                  <a:cubicBezTo>
                    <a:pt x="7" y="46"/>
                    <a:pt x="0" y="43"/>
                    <a:pt x="39" y="43"/>
                  </a:cubicBezTo>
                  <a:cubicBezTo>
                    <a:pt x="61" y="0"/>
                    <a:pt x="65" y="9"/>
                    <a:pt x="33" y="9"/>
                  </a:cubicBez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17" name="Freeform 263"/>
            <p:cNvSpPr>
              <a:spLocks noChangeAspect="1"/>
            </p:cNvSpPr>
            <p:nvPr/>
          </p:nvSpPr>
          <p:spPr bwMode="auto">
            <a:xfrm>
              <a:off x="3708" y="3878"/>
              <a:ext cx="20" cy="68"/>
            </a:xfrm>
            <a:custGeom>
              <a:avLst/>
              <a:gdLst>
                <a:gd name="T0" fmla="*/ 100 w 145"/>
                <a:gd name="T1" fmla="*/ 22 h 462"/>
                <a:gd name="T2" fmla="*/ 85 w 145"/>
                <a:gd name="T3" fmla="*/ 49 h 462"/>
                <a:gd name="T4" fmla="*/ 79 w 145"/>
                <a:gd name="T5" fmla="*/ 112 h 462"/>
                <a:gd name="T6" fmla="*/ 55 w 145"/>
                <a:gd name="T7" fmla="*/ 190 h 462"/>
                <a:gd name="T8" fmla="*/ 52 w 145"/>
                <a:gd name="T9" fmla="*/ 211 h 462"/>
                <a:gd name="T10" fmla="*/ 46 w 145"/>
                <a:gd name="T11" fmla="*/ 229 h 462"/>
                <a:gd name="T12" fmla="*/ 43 w 145"/>
                <a:gd name="T13" fmla="*/ 283 h 462"/>
                <a:gd name="T14" fmla="*/ 28 w 145"/>
                <a:gd name="T15" fmla="*/ 313 h 462"/>
                <a:gd name="T16" fmla="*/ 19 w 145"/>
                <a:gd name="T17" fmla="*/ 367 h 462"/>
                <a:gd name="T18" fmla="*/ 4 w 145"/>
                <a:gd name="T19" fmla="*/ 421 h 462"/>
                <a:gd name="T20" fmla="*/ 22 w 145"/>
                <a:gd name="T21" fmla="*/ 439 h 462"/>
                <a:gd name="T22" fmla="*/ 28 w 145"/>
                <a:gd name="T23" fmla="*/ 448 h 462"/>
                <a:gd name="T24" fmla="*/ 40 w 145"/>
                <a:gd name="T25" fmla="*/ 451 h 462"/>
                <a:gd name="T26" fmla="*/ 58 w 145"/>
                <a:gd name="T27" fmla="*/ 460 h 462"/>
                <a:gd name="T28" fmla="*/ 70 w 145"/>
                <a:gd name="T29" fmla="*/ 433 h 462"/>
                <a:gd name="T30" fmla="*/ 85 w 145"/>
                <a:gd name="T31" fmla="*/ 364 h 462"/>
                <a:gd name="T32" fmla="*/ 94 w 145"/>
                <a:gd name="T33" fmla="*/ 304 h 462"/>
                <a:gd name="T34" fmla="*/ 118 w 145"/>
                <a:gd name="T35" fmla="*/ 193 h 462"/>
                <a:gd name="T36" fmla="*/ 124 w 145"/>
                <a:gd name="T37" fmla="*/ 133 h 462"/>
                <a:gd name="T38" fmla="*/ 133 w 145"/>
                <a:gd name="T39" fmla="*/ 73 h 462"/>
                <a:gd name="T40" fmla="*/ 127 w 145"/>
                <a:gd name="T41" fmla="*/ 49 h 462"/>
                <a:gd name="T42" fmla="*/ 100 w 145"/>
                <a:gd name="T43" fmla="*/ 22 h 4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5"/>
                <a:gd name="T67" fmla="*/ 0 h 462"/>
                <a:gd name="T68" fmla="*/ 145 w 145"/>
                <a:gd name="T69" fmla="*/ 462 h 4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5" h="462">
                  <a:moveTo>
                    <a:pt x="100" y="22"/>
                  </a:moveTo>
                  <a:cubicBezTo>
                    <a:pt x="94" y="31"/>
                    <a:pt x="91" y="40"/>
                    <a:pt x="85" y="49"/>
                  </a:cubicBezTo>
                  <a:cubicBezTo>
                    <a:pt x="91" y="68"/>
                    <a:pt x="84" y="93"/>
                    <a:pt x="79" y="112"/>
                  </a:cubicBezTo>
                  <a:cubicBezTo>
                    <a:pt x="76" y="141"/>
                    <a:pt x="71" y="165"/>
                    <a:pt x="55" y="190"/>
                  </a:cubicBezTo>
                  <a:cubicBezTo>
                    <a:pt x="54" y="197"/>
                    <a:pt x="54" y="204"/>
                    <a:pt x="52" y="211"/>
                  </a:cubicBezTo>
                  <a:cubicBezTo>
                    <a:pt x="51" y="217"/>
                    <a:pt x="46" y="229"/>
                    <a:pt x="46" y="229"/>
                  </a:cubicBezTo>
                  <a:cubicBezTo>
                    <a:pt x="45" y="247"/>
                    <a:pt x="45" y="265"/>
                    <a:pt x="43" y="283"/>
                  </a:cubicBezTo>
                  <a:cubicBezTo>
                    <a:pt x="42" y="294"/>
                    <a:pt x="28" y="313"/>
                    <a:pt x="28" y="313"/>
                  </a:cubicBezTo>
                  <a:cubicBezTo>
                    <a:pt x="33" y="332"/>
                    <a:pt x="24" y="348"/>
                    <a:pt x="19" y="367"/>
                  </a:cubicBezTo>
                  <a:cubicBezTo>
                    <a:pt x="24" y="381"/>
                    <a:pt x="9" y="405"/>
                    <a:pt x="4" y="421"/>
                  </a:cubicBezTo>
                  <a:cubicBezTo>
                    <a:pt x="10" y="449"/>
                    <a:pt x="0" y="427"/>
                    <a:pt x="22" y="439"/>
                  </a:cubicBezTo>
                  <a:cubicBezTo>
                    <a:pt x="25" y="441"/>
                    <a:pt x="25" y="446"/>
                    <a:pt x="28" y="448"/>
                  </a:cubicBezTo>
                  <a:cubicBezTo>
                    <a:pt x="31" y="450"/>
                    <a:pt x="36" y="450"/>
                    <a:pt x="40" y="451"/>
                  </a:cubicBezTo>
                  <a:cubicBezTo>
                    <a:pt x="42" y="452"/>
                    <a:pt x="54" y="462"/>
                    <a:pt x="58" y="460"/>
                  </a:cubicBezTo>
                  <a:cubicBezTo>
                    <a:pt x="67" y="456"/>
                    <a:pt x="70" y="433"/>
                    <a:pt x="70" y="433"/>
                  </a:cubicBezTo>
                  <a:cubicBezTo>
                    <a:pt x="72" y="404"/>
                    <a:pt x="66" y="383"/>
                    <a:pt x="85" y="364"/>
                  </a:cubicBezTo>
                  <a:cubicBezTo>
                    <a:pt x="87" y="343"/>
                    <a:pt x="91" y="325"/>
                    <a:pt x="94" y="304"/>
                  </a:cubicBezTo>
                  <a:cubicBezTo>
                    <a:pt x="97" y="262"/>
                    <a:pt x="105" y="231"/>
                    <a:pt x="118" y="193"/>
                  </a:cubicBezTo>
                  <a:cubicBezTo>
                    <a:pt x="110" y="168"/>
                    <a:pt x="116" y="157"/>
                    <a:pt x="124" y="133"/>
                  </a:cubicBezTo>
                  <a:cubicBezTo>
                    <a:pt x="127" y="113"/>
                    <a:pt x="129" y="93"/>
                    <a:pt x="133" y="73"/>
                  </a:cubicBezTo>
                  <a:cubicBezTo>
                    <a:pt x="127" y="50"/>
                    <a:pt x="145" y="55"/>
                    <a:pt x="127" y="49"/>
                  </a:cubicBezTo>
                  <a:cubicBezTo>
                    <a:pt x="124" y="41"/>
                    <a:pt x="111" y="0"/>
                    <a:pt x="100" y="22"/>
                  </a:cubicBezTo>
                  <a:close/>
                </a:path>
              </a:pathLst>
            </a:custGeom>
            <a:solidFill>
              <a:schemeClr val="bg2"/>
            </a:solidFill>
            <a:ln w="6350">
              <a:noFill/>
              <a:round/>
              <a:headEnd type="none" w="sm" len="sm"/>
              <a:tailEnd type="none" w="sm" len="sm"/>
            </a:ln>
          </p:spPr>
          <p:txBody>
            <a:bodyPr wrap="none" anchor="ctr"/>
            <a:lstStyle/>
            <a:p>
              <a:endParaRPr lang="en-US"/>
            </a:p>
          </p:txBody>
        </p:sp>
        <p:sp>
          <p:nvSpPr>
            <p:cNvPr id="318" name="Freeform 264"/>
            <p:cNvSpPr>
              <a:spLocks noChangeAspect="1"/>
            </p:cNvSpPr>
            <p:nvPr/>
          </p:nvSpPr>
          <p:spPr bwMode="auto">
            <a:xfrm>
              <a:off x="3708" y="3883"/>
              <a:ext cx="18" cy="63"/>
            </a:xfrm>
            <a:custGeom>
              <a:avLst/>
              <a:gdLst>
                <a:gd name="T0" fmla="*/ 94 w 136"/>
                <a:gd name="T1" fmla="*/ 34 h 430"/>
                <a:gd name="T2" fmla="*/ 94 w 136"/>
                <a:gd name="T3" fmla="*/ 67 h 430"/>
                <a:gd name="T4" fmla="*/ 85 w 136"/>
                <a:gd name="T5" fmla="*/ 100 h 430"/>
                <a:gd name="T6" fmla="*/ 73 w 136"/>
                <a:gd name="T7" fmla="*/ 142 h 430"/>
                <a:gd name="T8" fmla="*/ 61 w 136"/>
                <a:gd name="T9" fmla="*/ 181 h 430"/>
                <a:gd name="T10" fmla="*/ 64 w 136"/>
                <a:gd name="T11" fmla="*/ 199 h 430"/>
                <a:gd name="T12" fmla="*/ 70 w 136"/>
                <a:gd name="T13" fmla="*/ 190 h 430"/>
                <a:gd name="T14" fmla="*/ 82 w 136"/>
                <a:gd name="T15" fmla="*/ 160 h 430"/>
                <a:gd name="T16" fmla="*/ 94 w 136"/>
                <a:gd name="T17" fmla="*/ 124 h 430"/>
                <a:gd name="T18" fmla="*/ 106 w 136"/>
                <a:gd name="T19" fmla="*/ 127 h 430"/>
                <a:gd name="T20" fmla="*/ 88 w 136"/>
                <a:gd name="T21" fmla="*/ 166 h 430"/>
                <a:gd name="T22" fmla="*/ 64 w 136"/>
                <a:gd name="T23" fmla="*/ 208 h 430"/>
                <a:gd name="T24" fmla="*/ 85 w 136"/>
                <a:gd name="T25" fmla="*/ 220 h 430"/>
                <a:gd name="T26" fmla="*/ 76 w 136"/>
                <a:gd name="T27" fmla="*/ 223 h 430"/>
                <a:gd name="T28" fmla="*/ 34 w 136"/>
                <a:gd name="T29" fmla="*/ 295 h 430"/>
                <a:gd name="T30" fmla="*/ 67 w 136"/>
                <a:gd name="T31" fmla="*/ 304 h 430"/>
                <a:gd name="T32" fmla="*/ 4 w 136"/>
                <a:gd name="T33" fmla="*/ 388 h 430"/>
                <a:gd name="T34" fmla="*/ 31 w 136"/>
                <a:gd name="T35" fmla="*/ 364 h 430"/>
                <a:gd name="T36" fmla="*/ 40 w 136"/>
                <a:gd name="T37" fmla="*/ 337 h 430"/>
                <a:gd name="T38" fmla="*/ 43 w 136"/>
                <a:gd name="T39" fmla="*/ 328 h 430"/>
                <a:gd name="T40" fmla="*/ 28 w 136"/>
                <a:gd name="T41" fmla="*/ 316 h 430"/>
                <a:gd name="T42" fmla="*/ 4 w 136"/>
                <a:gd name="T43" fmla="*/ 373 h 430"/>
                <a:gd name="T44" fmla="*/ 13 w 136"/>
                <a:gd name="T45" fmla="*/ 406 h 430"/>
                <a:gd name="T46" fmla="*/ 46 w 136"/>
                <a:gd name="T47" fmla="*/ 430 h 430"/>
                <a:gd name="T48" fmla="*/ 67 w 136"/>
                <a:gd name="T49" fmla="*/ 427 h 430"/>
                <a:gd name="T50" fmla="*/ 94 w 136"/>
                <a:gd name="T51" fmla="*/ 349 h 430"/>
                <a:gd name="T52" fmla="*/ 118 w 136"/>
                <a:gd name="T53" fmla="*/ 190 h 430"/>
                <a:gd name="T54" fmla="*/ 115 w 136"/>
                <a:gd name="T55" fmla="*/ 151 h 430"/>
                <a:gd name="T56" fmla="*/ 124 w 136"/>
                <a:gd name="T57" fmla="*/ 115 h 430"/>
                <a:gd name="T58" fmla="*/ 136 w 136"/>
                <a:gd name="T59" fmla="*/ 46 h 430"/>
                <a:gd name="T60" fmla="*/ 121 w 136"/>
                <a:gd name="T61" fmla="*/ 22 h 430"/>
                <a:gd name="T62" fmla="*/ 112 w 136"/>
                <a:gd name="T63" fmla="*/ 73 h 430"/>
                <a:gd name="T64" fmla="*/ 106 w 136"/>
                <a:gd name="T65" fmla="*/ 91 h 430"/>
                <a:gd name="T66" fmla="*/ 103 w 136"/>
                <a:gd name="T67" fmla="*/ 112 h 430"/>
                <a:gd name="T68" fmla="*/ 103 w 136"/>
                <a:gd name="T69" fmla="*/ 97 h 430"/>
                <a:gd name="T70" fmla="*/ 97 w 136"/>
                <a:gd name="T71" fmla="*/ 70 h 430"/>
                <a:gd name="T72" fmla="*/ 109 w 136"/>
                <a:gd name="T73" fmla="*/ 43 h 430"/>
                <a:gd name="T74" fmla="*/ 106 w 136"/>
                <a:gd name="T75" fmla="*/ 31 h 430"/>
                <a:gd name="T76" fmla="*/ 88 w 136"/>
                <a:gd name="T77" fmla="*/ 25 h 430"/>
                <a:gd name="T78" fmla="*/ 94 w 136"/>
                <a:gd name="T79" fmla="*/ 34 h 4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6"/>
                <a:gd name="T121" fmla="*/ 0 h 430"/>
                <a:gd name="T122" fmla="*/ 136 w 136"/>
                <a:gd name="T123" fmla="*/ 430 h 4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6" h="430">
                  <a:moveTo>
                    <a:pt x="94" y="34"/>
                  </a:moveTo>
                  <a:cubicBezTo>
                    <a:pt x="118" y="40"/>
                    <a:pt x="99" y="51"/>
                    <a:pt x="94" y="67"/>
                  </a:cubicBezTo>
                  <a:cubicBezTo>
                    <a:pt x="99" y="82"/>
                    <a:pt x="96" y="89"/>
                    <a:pt x="85" y="100"/>
                  </a:cubicBezTo>
                  <a:cubicBezTo>
                    <a:pt x="80" y="119"/>
                    <a:pt x="91" y="130"/>
                    <a:pt x="73" y="142"/>
                  </a:cubicBezTo>
                  <a:cubicBezTo>
                    <a:pt x="70" y="157"/>
                    <a:pt x="66" y="167"/>
                    <a:pt x="61" y="181"/>
                  </a:cubicBezTo>
                  <a:cubicBezTo>
                    <a:pt x="62" y="187"/>
                    <a:pt x="60" y="195"/>
                    <a:pt x="64" y="199"/>
                  </a:cubicBezTo>
                  <a:cubicBezTo>
                    <a:pt x="67" y="202"/>
                    <a:pt x="69" y="193"/>
                    <a:pt x="70" y="190"/>
                  </a:cubicBezTo>
                  <a:cubicBezTo>
                    <a:pt x="75" y="179"/>
                    <a:pt x="75" y="171"/>
                    <a:pt x="82" y="160"/>
                  </a:cubicBezTo>
                  <a:cubicBezTo>
                    <a:pt x="85" y="146"/>
                    <a:pt x="91" y="138"/>
                    <a:pt x="94" y="124"/>
                  </a:cubicBezTo>
                  <a:cubicBezTo>
                    <a:pt x="98" y="125"/>
                    <a:pt x="104" y="123"/>
                    <a:pt x="106" y="127"/>
                  </a:cubicBezTo>
                  <a:cubicBezTo>
                    <a:pt x="110" y="134"/>
                    <a:pt x="96" y="161"/>
                    <a:pt x="88" y="166"/>
                  </a:cubicBezTo>
                  <a:cubicBezTo>
                    <a:pt x="82" y="185"/>
                    <a:pt x="81" y="197"/>
                    <a:pt x="64" y="208"/>
                  </a:cubicBezTo>
                  <a:cubicBezTo>
                    <a:pt x="66" y="208"/>
                    <a:pt x="100" y="205"/>
                    <a:pt x="85" y="220"/>
                  </a:cubicBezTo>
                  <a:cubicBezTo>
                    <a:pt x="83" y="222"/>
                    <a:pt x="79" y="222"/>
                    <a:pt x="76" y="223"/>
                  </a:cubicBezTo>
                  <a:cubicBezTo>
                    <a:pt x="67" y="249"/>
                    <a:pt x="43" y="268"/>
                    <a:pt x="34" y="295"/>
                  </a:cubicBezTo>
                  <a:cubicBezTo>
                    <a:pt x="39" y="309"/>
                    <a:pt x="52" y="301"/>
                    <a:pt x="67" y="304"/>
                  </a:cubicBezTo>
                  <a:cubicBezTo>
                    <a:pt x="59" y="338"/>
                    <a:pt x="32" y="369"/>
                    <a:pt x="4" y="388"/>
                  </a:cubicBezTo>
                  <a:lnTo>
                    <a:pt x="31" y="364"/>
                  </a:lnTo>
                  <a:cubicBezTo>
                    <a:pt x="31" y="364"/>
                    <a:pt x="40" y="337"/>
                    <a:pt x="40" y="337"/>
                  </a:cubicBezTo>
                  <a:cubicBezTo>
                    <a:pt x="41" y="334"/>
                    <a:pt x="43" y="328"/>
                    <a:pt x="43" y="328"/>
                  </a:cubicBezTo>
                  <a:cubicBezTo>
                    <a:pt x="36" y="307"/>
                    <a:pt x="42" y="306"/>
                    <a:pt x="28" y="316"/>
                  </a:cubicBezTo>
                  <a:cubicBezTo>
                    <a:pt x="21" y="338"/>
                    <a:pt x="24" y="359"/>
                    <a:pt x="4" y="373"/>
                  </a:cubicBezTo>
                  <a:cubicBezTo>
                    <a:pt x="6" y="388"/>
                    <a:pt x="0" y="402"/>
                    <a:pt x="13" y="406"/>
                  </a:cubicBezTo>
                  <a:cubicBezTo>
                    <a:pt x="22" y="420"/>
                    <a:pt x="33" y="421"/>
                    <a:pt x="46" y="430"/>
                  </a:cubicBezTo>
                  <a:cubicBezTo>
                    <a:pt x="53" y="429"/>
                    <a:pt x="61" y="430"/>
                    <a:pt x="67" y="427"/>
                  </a:cubicBezTo>
                  <a:cubicBezTo>
                    <a:pt x="93" y="416"/>
                    <a:pt x="65" y="359"/>
                    <a:pt x="94" y="349"/>
                  </a:cubicBezTo>
                  <a:cubicBezTo>
                    <a:pt x="96" y="297"/>
                    <a:pt x="101" y="240"/>
                    <a:pt x="118" y="190"/>
                  </a:cubicBezTo>
                  <a:cubicBezTo>
                    <a:pt x="117" y="177"/>
                    <a:pt x="114" y="164"/>
                    <a:pt x="115" y="151"/>
                  </a:cubicBezTo>
                  <a:cubicBezTo>
                    <a:pt x="116" y="139"/>
                    <a:pt x="124" y="115"/>
                    <a:pt x="124" y="115"/>
                  </a:cubicBezTo>
                  <a:cubicBezTo>
                    <a:pt x="127" y="59"/>
                    <a:pt x="125" y="78"/>
                    <a:pt x="136" y="46"/>
                  </a:cubicBezTo>
                  <a:cubicBezTo>
                    <a:pt x="135" y="36"/>
                    <a:pt x="135" y="0"/>
                    <a:pt x="121" y="22"/>
                  </a:cubicBezTo>
                  <a:cubicBezTo>
                    <a:pt x="119" y="39"/>
                    <a:pt x="116" y="56"/>
                    <a:pt x="112" y="73"/>
                  </a:cubicBezTo>
                  <a:cubicBezTo>
                    <a:pt x="110" y="79"/>
                    <a:pt x="106" y="91"/>
                    <a:pt x="106" y="91"/>
                  </a:cubicBezTo>
                  <a:cubicBezTo>
                    <a:pt x="122" y="96"/>
                    <a:pt x="114" y="105"/>
                    <a:pt x="103" y="112"/>
                  </a:cubicBezTo>
                  <a:cubicBezTo>
                    <a:pt x="77" y="107"/>
                    <a:pt x="87" y="102"/>
                    <a:pt x="103" y="97"/>
                  </a:cubicBezTo>
                  <a:cubicBezTo>
                    <a:pt x="99" y="86"/>
                    <a:pt x="91" y="81"/>
                    <a:pt x="97" y="70"/>
                  </a:cubicBezTo>
                  <a:cubicBezTo>
                    <a:pt x="101" y="61"/>
                    <a:pt x="109" y="43"/>
                    <a:pt x="109" y="43"/>
                  </a:cubicBezTo>
                  <a:cubicBezTo>
                    <a:pt x="108" y="39"/>
                    <a:pt x="109" y="34"/>
                    <a:pt x="106" y="31"/>
                  </a:cubicBezTo>
                  <a:cubicBezTo>
                    <a:pt x="101" y="27"/>
                    <a:pt x="84" y="20"/>
                    <a:pt x="88" y="25"/>
                  </a:cubicBezTo>
                  <a:cubicBezTo>
                    <a:pt x="90" y="28"/>
                    <a:pt x="92" y="31"/>
                    <a:pt x="94" y="34"/>
                  </a:cubicBezTo>
                  <a:close/>
                </a:path>
              </a:pathLst>
            </a:custGeom>
            <a:solidFill>
              <a:schemeClr val="tx1"/>
            </a:solidFill>
            <a:ln w="6350">
              <a:solidFill>
                <a:schemeClr val="tx1"/>
              </a:solidFill>
              <a:round/>
              <a:headEnd type="none" w="sm" len="sm"/>
              <a:tailEnd type="none" w="sm" len="sm"/>
            </a:ln>
          </p:spPr>
          <p:txBody>
            <a:bodyPr wrap="none" anchor="ctr"/>
            <a:lstStyle/>
            <a:p>
              <a:endParaRPr lang="en-US"/>
            </a:p>
          </p:txBody>
        </p:sp>
        <p:sp>
          <p:nvSpPr>
            <p:cNvPr id="319" name="Freeform 265"/>
            <p:cNvSpPr>
              <a:spLocks noChangeAspect="1"/>
            </p:cNvSpPr>
            <p:nvPr/>
          </p:nvSpPr>
          <p:spPr bwMode="auto">
            <a:xfrm>
              <a:off x="3721" y="3875"/>
              <a:ext cx="13" cy="20"/>
            </a:xfrm>
            <a:custGeom>
              <a:avLst/>
              <a:gdLst>
                <a:gd name="T0" fmla="*/ 0 w 99"/>
                <a:gd name="T1" fmla="*/ 14 h 133"/>
                <a:gd name="T2" fmla="*/ 3 w 99"/>
                <a:gd name="T3" fmla="*/ 35 h 133"/>
                <a:gd name="T4" fmla="*/ 12 w 99"/>
                <a:gd name="T5" fmla="*/ 38 h 133"/>
                <a:gd name="T6" fmla="*/ 33 w 99"/>
                <a:gd name="T7" fmla="*/ 62 h 133"/>
                <a:gd name="T8" fmla="*/ 54 w 99"/>
                <a:gd name="T9" fmla="*/ 98 h 133"/>
                <a:gd name="T10" fmla="*/ 72 w 99"/>
                <a:gd name="T11" fmla="*/ 110 h 133"/>
                <a:gd name="T12" fmla="*/ 99 w 99"/>
                <a:gd name="T13" fmla="*/ 95 h 133"/>
                <a:gd name="T14" fmla="*/ 96 w 99"/>
                <a:gd name="T15" fmla="*/ 53 h 133"/>
                <a:gd name="T16" fmla="*/ 84 w 99"/>
                <a:gd name="T17" fmla="*/ 35 h 133"/>
                <a:gd name="T18" fmla="*/ 75 w 99"/>
                <a:gd name="T19" fmla="*/ 17 h 133"/>
                <a:gd name="T20" fmla="*/ 48 w 99"/>
                <a:gd name="T21" fmla="*/ 8 h 133"/>
                <a:gd name="T22" fmla="*/ 0 w 99"/>
                <a:gd name="T23" fmla="*/ 14 h 1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33"/>
                <a:gd name="T38" fmla="*/ 99 w 99"/>
                <a:gd name="T39" fmla="*/ 133 h 1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33">
                  <a:moveTo>
                    <a:pt x="0" y="14"/>
                  </a:moveTo>
                  <a:cubicBezTo>
                    <a:pt x="1" y="21"/>
                    <a:pt x="0" y="29"/>
                    <a:pt x="3" y="35"/>
                  </a:cubicBezTo>
                  <a:cubicBezTo>
                    <a:pt x="4" y="38"/>
                    <a:pt x="10" y="36"/>
                    <a:pt x="12" y="38"/>
                  </a:cubicBezTo>
                  <a:cubicBezTo>
                    <a:pt x="47" y="73"/>
                    <a:pt x="7" y="45"/>
                    <a:pt x="33" y="62"/>
                  </a:cubicBezTo>
                  <a:cubicBezTo>
                    <a:pt x="70" y="37"/>
                    <a:pt x="38" y="51"/>
                    <a:pt x="54" y="98"/>
                  </a:cubicBezTo>
                  <a:cubicBezTo>
                    <a:pt x="56" y="105"/>
                    <a:pt x="72" y="110"/>
                    <a:pt x="72" y="110"/>
                  </a:cubicBezTo>
                  <a:cubicBezTo>
                    <a:pt x="87" y="133"/>
                    <a:pt x="94" y="110"/>
                    <a:pt x="99" y="95"/>
                  </a:cubicBezTo>
                  <a:cubicBezTo>
                    <a:pt x="98" y="81"/>
                    <a:pt x="99" y="67"/>
                    <a:pt x="96" y="53"/>
                  </a:cubicBezTo>
                  <a:cubicBezTo>
                    <a:pt x="94" y="46"/>
                    <a:pt x="88" y="41"/>
                    <a:pt x="84" y="35"/>
                  </a:cubicBezTo>
                  <a:cubicBezTo>
                    <a:pt x="80" y="29"/>
                    <a:pt x="80" y="21"/>
                    <a:pt x="75" y="17"/>
                  </a:cubicBezTo>
                  <a:cubicBezTo>
                    <a:pt x="67" y="11"/>
                    <a:pt x="48" y="8"/>
                    <a:pt x="48" y="8"/>
                  </a:cubicBezTo>
                  <a:cubicBezTo>
                    <a:pt x="2" y="11"/>
                    <a:pt x="14" y="0"/>
                    <a:pt x="0" y="14"/>
                  </a:cubicBezTo>
                  <a:close/>
                </a:path>
              </a:pathLst>
            </a:custGeom>
            <a:solidFill>
              <a:srgbClr val="EACC9A"/>
            </a:solidFill>
            <a:ln w="12700">
              <a:noFill/>
              <a:round/>
              <a:headEnd type="none" w="sm" len="sm"/>
              <a:tailEnd type="none" w="sm" len="sm"/>
            </a:ln>
          </p:spPr>
          <p:txBody>
            <a:bodyPr wrap="none" anchor="ctr"/>
            <a:lstStyle/>
            <a:p>
              <a:endParaRPr lang="en-US"/>
            </a:p>
          </p:txBody>
        </p:sp>
        <p:sp>
          <p:nvSpPr>
            <p:cNvPr id="320" name="Freeform 266"/>
            <p:cNvSpPr>
              <a:spLocks noChangeAspect="1"/>
            </p:cNvSpPr>
            <p:nvPr/>
          </p:nvSpPr>
          <p:spPr bwMode="auto">
            <a:xfrm>
              <a:off x="3722" y="3874"/>
              <a:ext cx="14" cy="17"/>
            </a:xfrm>
            <a:custGeom>
              <a:avLst/>
              <a:gdLst>
                <a:gd name="T0" fmla="*/ 0 w 102"/>
                <a:gd name="T1" fmla="*/ 30 h 114"/>
                <a:gd name="T2" fmla="*/ 18 w 102"/>
                <a:gd name="T3" fmla="*/ 0 h 114"/>
                <a:gd name="T4" fmla="*/ 51 w 102"/>
                <a:gd name="T5" fmla="*/ 0 h 114"/>
                <a:gd name="T6" fmla="*/ 69 w 102"/>
                <a:gd name="T7" fmla="*/ 3 h 114"/>
                <a:gd name="T8" fmla="*/ 96 w 102"/>
                <a:gd name="T9" fmla="*/ 63 h 114"/>
                <a:gd name="T10" fmla="*/ 72 w 102"/>
                <a:gd name="T11" fmla="*/ 114 h 114"/>
                <a:gd name="T12" fmla="*/ 45 w 102"/>
                <a:gd name="T13" fmla="*/ 30 h 114"/>
                <a:gd name="T14" fmla="*/ 0 w 102"/>
                <a:gd name="T15" fmla="*/ 30 h 114"/>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114"/>
                <a:gd name="T26" fmla="*/ 102 w 102"/>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114">
                  <a:moveTo>
                    <a:pt x="0" y="30"/>
                  </a:moveTo>
                  <a:cubicBezTo>
                    <a:pt x="8" y="18"/>
                    <a:pt x="5" y="8"/>
                    <a:pt x="18" y="0"/>
                  </a:cubicBezTo>
                  <a:cubicBezTo>
                    <a:pt x="36" y="3"/>
                    <a:pt x="46" y="14"/>
                    <a:pt x="51" y="0"/>
                  </a:cubicBezTo>
                  <a:cubicBezTo>
                    <a:pt x="57" y="1"/>
                    <a:pt x="64" y="0"/>
                    <a:pt x="69" y="3"/>
                  </a:cubicBezTo>
                  <a:cubicBezTo>
                    <a:pt x="89" y="13"/>
                    <a:pt x="77" y="50"/>
                    <a:pt x="96" y="63"/>
                  </a:cubicBezTo>
                  <a:cubicBezTo>
                    <a:pt x="102" y="81"/>
                    <a:pt x="87" y="104"/>
                    <a:pt x="72" y="114"/>
                  </a:cubicBezTo>
                  <a:cubicBezTo>
                    <a:pt x="42" y="104"/>
                    <a:pt x="66" y="51"/>
                    <a:pt x="45" y="30"/>
                  </a:cubicBezTo>
                  <a:cubicBezTo>
                    <a:pt x="29" y="35"/>
                    <a:pt x="13" y="23"/>
                    <a:pt x="0" y="30"/>
                  </a:cubicBezTo>
                  <a:close/>
                </a:path>
              </a:pathLst>
            </a:custGeom>
            <a:solidFill>
              <a:srgbClr val="F5E7CF"/>
            </a:solidFill>
            <a:ln w="12700">
              <a:noFill/>
              <a:round/>
              <a:headEnd type="none" w="sm" len="sm"/>
              <a:tailEnd type="none" w="sm" len="sm"/>
            </a:ln>
          </p:spPr>
          <p:txBody>
            <a:bodyPr wrap="none" anchor="ctr"/>
            <a:lstStyle/>
            <a:p>
              <a:endParaRPr lang="en-US"/>
            </a:p>
          </p:txBody>
        </p:sp>
        <p:sp>
          <p:nvSpPr>
            <p:cNvPr id="321" name="Freeform 267"/>
            <p:cNvSpPr>
              <a:spLocks noChangeAspect="1"/>
            </p:cNvSpPr>
            <p:nvPr/>
          </p:nvSpPr>
          <p:spPr bwMode="auto">
            <a:xfrm>
              <a:off x="3628" y="3896"/>
              <a:ext cx="35" cy="73"/>
            </a:xfrm>
            <a:custGeom>
              <a:avLst/>
              <a:gdLst>
                <a:gd name="T0" fmla="*/ 0 w 254"/>
                <a:gd name="T1" fmla="*/ 0 h 494"/>
                <a:gd name="T2" fmla="*/ 18 w 254"/>
                <a:gd name="T3" fmla="*/ 15 h 494"/>
                <a:gd name="T4" fmla="*/ 105 w 254"/>
                <a:gd name="T5" fmla="*/ 207 h 494"/>
                <a:gd name="T6" fmla="*/ 125 w 254"/>
                <a:gd name="T7" fmla="*/ 225 h 494"/>
                <a:gd name="T8" fmla="*/ 126 w 254"/>
                <a:gd name="T9" fmla="*/ 242 h 494"/>
                <a:gd name="T10" fmla="*/ 138 w 254"/>
                <a:gd name="T11" fmla="*/ 258 h 494"/>
                <a:gd name="T12" fmla="*/ 138 w 254"/>
                <a:gd name="T13" fmla="*/ 272 h 494"/>
                <a:gd name="T14" fmla="*/ 221 w 254"/>
                <a:gd name="T15" fmla="*/ 453 h 494"/>
                <a:gd name="T16" fmla="*/ 254 w 254"/>
                <a:gd name="T17" fmla="*/ 494 h 4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494"/>
                <a:gd name="T29" fmla="*/ 254 w 254"/>
                <a:gd name="T30" fmla="*/ 494 h 4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494">
                  <a:moveTo>
                    <a:pt x="0" y="0"/>
                  </a:moveTo>
                  <a:lnTo>
                    <a:pt x="18" y="15"/>
                  </a:lnTo>
                  <a:lnTo>
                    <a:pt x="105" y="207"/>
                  </a:lnTo>
                  <a:lnTo>
                    <a:pt x="125" y="225"/>
                  </a:lnTo>
                  <a:lnTo>
                    <a:pt x="126" y="242"/>
                  </a:lnTo>
                  <a:lnTo>
                    <a:pt x="138" y="258"/>
                  </a:lnTo>
                  <a:lnTo>
                    <a:pt x="138" y="272"/>
                  </a:lnTo>
                  <a:lnTo>
                    <a:pt x="221" y="453"/>
                  </a:lnTo>
                  <a:lnTo>
                    <a:pt x="254" y="494"/>
                  </a:lnTo>
                </a:path>
              </a:pathLst>
            </a:custGeom>
            <a:noFill/>
            <a:ln w="12700">
              <a:solidFill>
                <a:srgbClr val="DFB569"/>
              </a:solidFill>
              <a:round/>
              <a:headEnd type="none" w="sm" len="sm"/>
              <a:tailEnd type="none" w="sm" len="sm"/>
            </a:ln>
          </p:spPr>
          <p:txBody>
            <a:bodyPr wrap="none" anchor="ctr"/>
            <a:lstStyle/>
            <a:p>
              <a:endParaRPr lang="en-US"/>
            </a:p>
          </p:txBody>
        </p:sp>
        <p:sp>
          <p:nvSpPr>
            <p:cNvPr id="322" name="Freeform 268"/>
            <p:cNvSpPr>
              <a:spLocks noChangeAspect="1"/>
            </p:cNvSpPr>
            <p:nvPr/>
          </p:nvSpPr>
          <p:spPr bwMode="auto">
            <a:xfrm>
              <a:off x="3528" y="4094"/>
              <a:ext cx="8" cy="51"/>
            </a:xfrm>
            <a:custGeom>
              <a:avLst/>
              <a:gdLst>
                <a:gd name="T0" fmla="*/ 31 w 55"/>
                <a:gd name="T1" fmla="*/ 3 h 345"/>
                <a:gd name="T2" fmla="*/ 31 w 55"/>
                <a:gd name="T3" fmla="*/ 186 h 345"/>
                <a:gd name="T4" fmla="*/ 25 w 55"/>
                <a:gd name="T5" fmla="*/ 222 h 345"/>
                <a:gd name="T6" fmla="*/ 28 w 55"/>
                <a:gd name="T7" fmla="*/ 345 h 345"/>
                <a:gd name="T8" fmla="*/ 46 w 55"/>
                <a:gd name="T9" fmla="*/ 345 h 345"/>
                <a:gd name="T10" fmla="*/ 40 w 55"/>
                <a:gd name="T11" fmla="*/ 219 h 345"/>
                <a:gd name="T12" fmla="*/ 49 w 55"/>
                <a:gd name="T13" fmla="*/ 213 h 345"/>
                <a:gd name="T14" fmla="*/ 55 w 55"/>
                <a:gd name="T15" fmla="*/ 204 h 345"/>
                <a:gd name="T16" fmla="*/ 40 w 55"/>
                <a:gd name="T17" fmla="*/ 180 h 345"/>
                <a:gd name="T18" fmla="*/ 49 w 55"/>
                <a:gd name="T19" fmla="*/ 177 h 345"/>
                <a:gd name="T20" fmla="*/ 49 w 55"/>
                <a:gd name="T21" fmla="*/ 0 h 345"/>
                <a:gd name="T22" fmla="*/ 31 w 55"/>
                <a:gd name="T23" fmla="*/ 3 h 3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345"/>
                <a:gd name="T38" fmla="*/ 55 w 55"/>
                <a:gd name="T39" fmla="*/ 345 h 3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345">
                  <a:moveTo>
                    <a:pt x="31" y="3"/>
                  </a:moveTo>
                  <a:lnTo>
                    <a:pt x="31" y="186"/>
                  </a:lnTo>
                  <a:cubicBezTo>
                    <a:pt x="9" y="208"/>
                    <a:pt x="0" y="209"/>
                    <a:pt x="25" y="222"/>
                  </a:cubicBezTo>
                  <a:lnTo>
                    <a:pt x="28" y="345"/>
                  </a:lnTo>
                  <a:lnTo>
                    <a:pt x="46" y="345"/>
                  </a:lnTo>
                  <a:cubicBezTo>
                    <a:pt x="44" y="303"/>
                    <a:pt x="39" y="261"/>
                    <a:pt x="40" y="219"/>
                  </a:cubicBezTo>
                  <a:cubicBezTo>
                    <a:pt x="40" y="215"/>
                    <a:pt x="46" y="216"/>
                    <a:pt x="49" y="213"/>
                  </a:cubicBezTo>
                  <a:cubicBezTo>
                    <a:pt x="52" y="210"/>
                    <a:pt x="53" y="207"/>
                    <a:pt x="55" y="204"/>
                  </a:cubicBezTo>
                  <a:cubicBezTo>
                    <a:pt x="51" y="187"/>
                    <a:pt x="45" y="195"/>
                    <a:pt x="40" y="180"/>
                  </a:cubicBezTo>
                  <a:cubicBezTo>
                    <a:pt x="43" y="179"/>
                    <a:pt x="49" y="177"/>
                    <a:pt x="49" y="177"/>
                  </a:cubicBezTo>
                  <a:lnTo>
                    <a:pt x="49" y="0"/>
                  </a:lnTo>
                  <a:lnTo>
                    <a:pt x="31" y="3"/>
                  </a:lnTo>
                  <a:close/>
                </a:path>
              </a:pathLst>
            </a:custGeom>
            <a:solidFill>
              <a:srgbClr val="F8EFE0"/>
            </a:solidFill>
            <a:ln w="12700">
              <a:noFill/>
              <a:round/>
              <a:headEnd type="none" w="sm" len="sm"/>
              <a:tailEnd type="none" w="sm" len="sm"/>
            </a:ln>
          </p:spPr>
          <p:txBody>
            <a:bodyPr wrap="none" anchor="ctr"/>
            <a:lstStyle/>
            <a:p>
              <a:endParaRPr lang="en-US"/>
            </a:p>
          </p:txBody>
        </p:sp>
        <p:sp>
          <p:nvSpPr>
            <p:cNvPr id="323" name="Freeform 269"/>
            <p:cNvSpPr>
              <a:spLocks noChangeAspect="1"/>
            </p:cNvSpPr>
            <p:nvPr/>
          </p:nvSpPr>
          <p:spPr bwMode="auto">
            <a:xfrm>
              <a:off x="3534" y="4126"/>
              <a:ext cx="4" cy="14"/>
            </a:xfrm>
            <a:custGeom>
              <a:avLst/>
              <a:gdLst>
                <a:gd name="T0" fmla="*/ 6 w 30"/>
                <a:gd name="T1" fmla="*/ 0 h 99"/>
                <a:gd name="T2" fmla="*/ 30 w 30"/>
                <a:gd name="T3" fmla="*/ 9 h 99"/>
                <a:gd name="T4" fmla="*/ 0 w 30"/>
                <a:gd name="T5" fmla="*/ 99 h 99"/>
                <a:gd name="T6" fmla="*/ 6 w 30"/>
                <a:gd name="T7" fmla="*/ 0 h 99"/>
                <a:gd name="T8" fmla="*/ 0 60000 65536"/>
                <a:gd name="T9" fmla="*/ 0 60000 65536"/>
                <a:gd name="T10" fmla="*/ 0 60000 65536"/>
                <a:gd name="T11" fmla="*/ 0 60000 65536"/>
                <a:gd name="T12" fmla="*/ 0 w 30"/>
                <a:gd name="T13" fmla="*/ 0 h 99"/>
                <a:gd name="T14" fmla="*/ 30 w 30"/>
                <a:gd name="T15" fmla="*/ 99 h 99"/>
              </a:gdLst>
              <a:ahLst/>
              <a:cxnLst>
                <a:cxn ang="T8">
                  <a:pos x="T0" y="T1"/>
                </a:cxn>
                <a:cxn ang="T9">
                  <a:pos x="T2" y="T3"/>
                </a:cxn>
                <a:cxn ang="T10">
                  <a:pos x="T4" y="T5"/>
                </a:cxn>
                <a:cxn ang="T11">
                  <a:pos x="T6" y="T7"/>
                </a:cxn>
              </a:cxnLst>
              <a:rect l="T12" t="T13" r="T14" b="T15"/>
              <a:pathLst>
                <a:path w="30" h="99">
                  <a:moveTo>
                    <a:pt x="6" y="0"/>
                  </a:moveTo>
                  <a:cubicBezTo>
                    <a:pt x="19" y="4"/>
                    <a:pt x="16" y="14"/>
                    <a:pt x="30" y="9"/>
                  </a:cubicBezTo>
                  <a:cubicBezTo>
                    <a:pt x="25" y="42"/>
                    <a:pt x="0" y="65"/>
                    <a:pt x="0" y="99"/>
                  </a:cubicBezTo>
                  <a:lnTo>
                    <a:pt x="6" y="0"/>
                  </a:lnTo>
                  <a:close/>
                </a:path>
              </a:pathLst>
            </a:custGeom>
            <a:solidFill>
              <a:srgbClr val="855D1B"/>
            </a:solidFill>
            <a:ln w="12700">
              <a:noFill/>
              <a:round/>
              <a:headEnd type="none" w="sm" len="sm"/>
              <a:tailEnd type="none" w="sm" len="sm"/>
            </a:ln>
          </p:spPr>
          <p:txBody>
            <a:bodyPr wrap="none" anchor="ctr"/>
            <a:lstStyle/>
            <a:p>
              <a:endParaRPr lang="en-US"/>
            </a:p>
          </p:txBody>
        </p:sp>
        <p:sp>
          <p:nvSpPr>
            <p:cNvPr id="324" name="Freeform 270"/>
            <p:cNvSpPr>
              <a:spLocks noChangeAspect="1"/>
            </p:cNvSpPr>
            <p:nvPr/>
          </p:nvSpPr>
          <p:spPr bwMode="auto">
            <a:xfrm>
              <a:off x="3535" y="4095"/>
              <a:ext cx="4" cy="25"/>
            </a:xfrm>
            <a:custGeom>
              <a:avLst/>
              <a:gdLst>
                <a:gd name="T0" fmla="*/ 6 w 30"/>
                <a:gd name="T1" fmla="*/ 1 h 166"/>
                <a:gd name="T2" fmla="*/ 27 w 30"/>
                <a:gd name="T3" fmla="*/ 7 h 166"/>
                <a:gd name="T4" fmla="*/ 18 w 30"/>
                <a:gd name="T5" fmla="*/ 34 h 166"/>
                <a:gd name="T6" fmla="*/ 18 w 30"/>
                <a:gd name="T7" fmla="*/ 166 h 166"/>
                <a:gd name="T8" fmla="*/ 24 w 30"/>
                <a:gd name="T9" fmla="*/ 31 h 166"/>
                <a:gd name="T10" fmla="*/ 6 w 30"/>
                <a:gd name="T11" fmla="*/ 10 h 166"/>
                <a:gd name="T12" fmla="*/ 6 w 30"/>
                <a:gd name="T13" fmla="*/ 1 h 166"/>
                <a:gd name="T14" fmla="*/ 0 60000 65536"/>
                <a:gd name="T15" fmla="*/ 0 60000 65536"/>
                <a:gd name="T16" fmla="*/ 0 60000 65536"/>
                <a:gd name="T17" fmla="*/ 0 60000 65536"/>
                <a:gd name="T18" fmla="*/ 0 60000 65536"/>
                <a:gd name="T19" fmla="*/ 0 60000 65536"/>
                <a:gd name="T20" fmla="*/ 0 60000 65536"/>
                <a:gd name="T21" fmla="*/ 0 w 30"/>
                <a:gd name="T22" fmla="*/ 0 h 166"/>
                <a:gd name="T23" fmla="*/ 30 w 30"/>
                <a:gd name="T24" fmla="*/ 166 h 1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66">
                  <a:moveTo>
                    <a:pt x="6" y="1"/>
                  </a:moveTo>
                  <a:cubicBezTo>
                    <a:pt x="13" y="3"/>
                    <a:pt x="23" y="1"/>
                    <a:pt x="27" y="7"/>
                  </a:cubicBezTo>
                  <a:cubicBezTo>
                    <a:pt x="28" y="8"/>
                    <a:pt x="25" y="34"/>
                    <a:pt x="18" y="34"/>
                  </a:cubicBezTo>
                  <a:lnTo>
                    <a:pt x="18" y="166"/>
                  </a:lnTo>
                  <a:lnTo>
                    <a:pt x="24" y="31"/>
                  </a:lnTo>
                  <a:cubicBezTo>
                    <a:pt x="30" y="13"/>
                    <a:pt x="25" y="13"/>
                    <a:pt x="6" y="10"/>
                  </a:cubicBezTo>
                  <a:cubicBezTo>
                    <a:pt x="3" y="0"/>
                    <a:pt x="0" y="1"/>
                    <a:pt x="6" y="1"/>
                  </a:cubicBezTo>
                  <a:close/>
                </a:path>
              </a:pathLst>
            </a:custGeom>
            <a:solidFill>
              <a:srgbClr val="855D1B"/>
            </a:solidFill>
            <a:ln w="12700">
              <a:noFill/>
              <a:round/>
              <a:headEnd type="none" w="sm" len="sm"/>
              <a:tailEnd type="none" w="sm" len="sm"/>
            </a:ln>
          </p:spPr>
          <p:txBody>
            <a:bodyPr wrap="none" anchor="ctr"/>
            <a:lstStyle/>
            <a:p>
              <a:endParaRPr lang="en-US"/>
            </a:p>
          </p:txBody>
        </p:sp>
        <p:sp>
          <p:nvSpPr>
            <p:cNvPr id="325" name="Freeform 271"/>
            <p:cNvSpPr>
              <a:spLocks noChangeAspect="1"/>
            </p:cNvSpPr>
            <p:nvPr/>
          </p:nvSpPr>
          <p:spPr bwMode="auto">
            <a:xfrm>
              <a:off x="3533" y="4084"/>
              <a:ext cx="16" cy="11"/>
            </a:xfrm>
            <a:custGeom>
              <a:avLst/>
              <a:gdLst>
                <a:gd name="T0" fmla="*/ 60 w 112"/>
                <a:gd name="T1" fmla="*/ 10 h 77"/>
                <a:gd name="T2" fmla="*/ 12 w 112"/>
                <a:gd name="T3" fmla="*/ 35 h 77"/>
                <a:gd name="T4" fmla="*/ 0 w 112"/>
                <a:gd name="T5" fmla="*/ 50 h 77"/>
                <a:gd name="T6" fmla="*/ 2 w 112"/>
                <a:gd name="T7" fmla="*/ 67 h 77"/>
                <a:gd name="T8" fmla="*/ 18 w 112"/>
                <a:gd name="T9" fmla="*/ 77 h 77"/>
                <a:gd name="T10" fmla="*/ 47 w 112"/>
                <a:gd name="T11" fmla="*/ 77 h 77"/>
                <a:gd name="T12" fmla="*/ 45 w 112"/>
                <a:gd name="T13" fmla="*/ 53 h 77"/>
                <a:gd name="T14" fmla="*/ 108 w 112"/>
                <a:gd name="T15" fmla="*/ 4 h 77"/>
                <a:gd name="T16" fmla="*/ 92 w 112"/>
                <a:gd name="T17" fmla="*/ 7 h 77"/>
                <a:gd name="T18" fmla="*/ 29 w 112"/>
                <a:gd name="T19" fmla="*/ 44 h 77"/>
                <a:gd name="T20" fmla="*/ 32 w 112"/>
                <a:gd name="T21" fmla="*/ 38 h 77"/>
                <a:gd name="T22" fmla="*/ 60 w 112"/>
                <a:gd name="T23" fmla="*/ 10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77"/>
                <a:gd name="T38" fmla="*/ 112 w 112"/>
                <a:gd name="T39" fmla="*/ 77 h 7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77">
                  <a:moveTo>
                    <a:pt x="60" y="10"/>
                  </a:moveTo>
                  <a:cubicBezTo>
                    <a:pt x="44" y="18"/>
                    <a:pt x="27" y="26"/>
                    <a:pt x="12" y="35"/>
                  </a:cubicBezTo>
                  <a:cubicBezTo>
                    <a:pt x="8" y="38"/>
                    <a:pt x="8" y="47"/>
                    <a:pt x="0" y="50"/>
                  </a:cubicBezTo>
                  <a:lnTo>
                    <a:pt x="2" y="67"/>
                  </a:lnTo>
                  <a:lnTo>
                    <a:pt x="18" y="77"/>
                  </a:lnTo>
                  <a:lnTo>
                    <a:pt x="47" y="77"/>
                  </a:lnTo>
                  <a:lnTo>
                    <a:pt x="45" y="53"/>
                  </a:lnTo>
                  <a:cubicBezTo>
                    <a:pt x="66" y="37"/>
                    <a:pt x="88" y="21"/>
                    <a:pt x="108" y="4"/>
                  </a:cubicBezTo>
                  <a:cubicBezTo>
                    <a:pt x="112" y="0"/>
                    <a:pt x="94" y="2"/>
                    <a:pt x="92" y="7"/>
                  </a:cubicBezTo>
                  <a:cubicBezTo>
                    <a:pt x="72" y="21"/>
                    <a:pt x="48" y="59"/>
                    <a:pt x="29" y="44"/>
                  </a:cubicBezTo>
                  <a:cubicBezTo>
                    <a:pt x="32" y="39"/>
                    <a:pt x="32" y="42"/>
                    <a:pt x="32" y="38"/>
                  </a:cubicBezTo>
                  <a:lnTo>
                    <a:pt x="60" y="10"/>
                  </a:lnTo>
                  <a:close/>
                </a:path>
              </a:pathLst>
            </a:custGeom>
            <a:solidFill>
              <a:srgbClr val="F8EFE0"/>
            </a:solidFill>
            <a:ln w="12700">
              <a:noFill/>
              <a:round/>
              <a:headEnd type="none" w="sm" len="sm"/>
              <a:tailEnd type="none" w="sm" len="sm"/>
            </a:ln>
          </p:spPr>
          <p:txBody>
            <a:bodyPr wrap="none" anchor="ctr"/>
            <a:lstStyle/>
            <a:p>
              <a:endParaRPr lang="en-US"/>
            </a:p>
          </p:txBody>
        </p:sp>
        <p:sp>
          <p:nvSpPr>
            <p:cNvPr id="326" name="Line 272"/>
            <p:cNvSpPr>
              <a:spLocks noChangeAspect="1" noChangeShapeType="1"/>
            </p:cNvSpPr>
            <p:nvPr/>
          </p:nvSpPr>
          <p:spPr bwMode="auto">
            <a:xfrm flipV="1">
              <a:off x="3547" y="4072"/>
              <a:ext cx="63" cy="20"/>
            </a:xfrm>
            <a:prstGeom prst="line">
              <a:avLst/>
            </a:prstGeom>
            <a:noFill/>
            <a:ln w="12700">
              <a:solidFill>
                <a:srgbClr val="EED8B4"/>
              </a:solidFill>
              <a:round/>
              <a:headEnd type="none" w="sm" len="sm"/>
              <a:tailEnd type="none" w="sm" len="sm"/>
            </a:ln>
          </p:spPr>
          <p:txBody>
            <a:bodyPr wrap="none" anchor="ctr"/>
            <a:lstStyle/>
            <a:p>
              <a:endParaRPr lang="en-US"/>
            </a:p>
          </p:txBody>
        </p:sp>
        <p:sp>
          <p:nvSpPr>
            <p:cNvPr id="327" name="Freeform 273"/>
            <p:cNvSpPr>
              <a:spLocks noChangeAspect="1"/>
            </p:cNvSpPr>
            <p:nvPr/>
          </p:nvSpPr>
          <p:spPr bwMode="auto">
            <a:xfrm>
              <a:off x="3520" y="4147"/>
              <a:ext cx="8" cy="3"/>
            </a:xfrm>
            <a:custGeom>
              <a:avLst/>
              <a:gdLst>
                <a:gd name="T0" fmla="*/ 64 w 64"/>
                <a:gd name="T1" fmla="*/ 0 h 17"/>
                <a:gd name="T2" fmla="*/ 0 w 64"/>
                <a:gd name="T3" fmla="*/ 15 h 17"/>
                <a:gd name="T4" fmla="*/ 55 w 64"/>
                <a:gd name="T5" fmla="*/ 17 h 17"/>
                <a:gd name="T6" fmla="*/ 64 w 64"/>
                <a:gd name="T7" fmla="*/ 0 h 17"/>
                <a:gd name="T8" fmla="*/ 0 60000 65536"/>
                <a:gd name="T9" fmla="*/ 0 60000 65536"/>
                <a:gd name="T10" fmla="*/ 0 60000 65536"/>
                <a:gd name="T11" fmla="*/ 0 60000 65536"/>
                <a:gd name="T12" fmla="*/ 0 w 64"/>
                <a:gd name="T13" fmla="*/ 0 h 17"/>
                <a:gd name="T14" fmla="*/ 64 w 64"/>
                <a:gd name="T15" fmla="*/ 17 h 17"/>
              </a:gdLst>
              <a:ahLst/>
              <a:cxnLst>
                <a:cxn ang="T8">
                  <a:pos x="T0" y="T1"/>
                </a:cxn>
                <a:cxn ang="T9">
                  <a:pos x="T2" y="T3"/>
                </a:cxn>
                <a:cxn ang="T10">
                  <a:pos x="T4" y="T5"/>
                </a:cxn>
                <a:cxn ang="T11">
                  <a:pos x="T6" y="T7"/>
                </a:cxn>
              </a:cxnLst>
              <a:rect l="T12" t="T13" r="T14" b="T15"/>
              <a:pathLst>
                <a:path w="64" h="17">
                  <a:moveTo>
                    <a:pt x="64" y="0"/>
                  </a:moveTo>
                  <a:lnTo>
                    <a:pt x="0" y="15"/>
                  </a:lnTo>
                  <a:lnTo>
                    <a:pt x="55" y="17"/>
                  </a:lnTo>
                  <a:lnTo>
                    <a:pt x="64" y="0"/>
                  </a:lnTo>
                  <a:close/>
                </a:path>
              </a:pathLst>
            </a:custGeom>
            <a:solidFill>
              <a:srgbClr val="F3E4CB"/>
            </a:solidFill>
            <a:ln w="12700">
              <a:noFill/>
              <a:round/>
              <a:headEnd type="none" w="sm" len="sm"/>
              <a:tailEnd type="none" w="sm" len="sm"/>
            </a:ln>
          </p:spPr>
          <p:txBody>
            <a:bodyPr wrap="none" anchor="ctr"/>
            <a:lstStyle/>
            <a:p>
              <a:endParaRPr lang="en-US"/>
            </a:p>
          </p:txBody>
        </p:sp>
        <p:sp>
          <p:nvSpPr>
            <p:cNvPr id="328" name="Freeform 274"/>
            <p:cNvSpPr>
              <a:spLocks noChangeAspect="1"/>
            </p:cNvSpPr>
            <p:nvPr/>
          </p:nvSpPr>
          <p:spPr bwMode="auto">
            <a:xfrm>
              <a:off x="3538" y="4148"/>
              <a:ext cx="13" cy="2"/>
            </a:xfrm>
            <a:custGeom>
              <a:avLst/>
              <a:gdLst>
                <a:gd name="T0" fmla="*/ 0 w 96"/>
                <a:gd name="T1" fmla="*/ 0 h 15"/>
                <a:gd name="T2" fmla="*/ 7 w 96"/>
                <a:gd name="T3" fmla="*/ 10 h 15"/>
                <a:gd name="T4" fmla="*/ 25 w 96"/>
                <a:gd name="T5" fmla="*/ 15 h 15"/>
                <a:gd name="T6" fmla="*/ 60 w 96"/>
                <a:gd name="T7" fmla="*/ 15 h 15"/>
                <a:gd name="T8" fmla="*/ 96 w 96"/>
                <a:gd name="T9" fmla="*/ 4 h 15"/>
                <a:gd name="T10" fmla="*/ 0 w 96"/>
                <a:gd name="T11" fmla="*/ 0 h 15"/>
                <a:gd name="T12" fmla="*/ 0 60000 65536"/>
                <a:gd name="T13" fmla="*/ 0 60000 65536"/>
                <a:gd name="T14" fmla="*/ 0 60000 65536"/>
                <a:gd name="T15" fmla="*/ 0 60000 65536"/>
                <a:gd name="T16" fmla="*/ 0 60000 65536"/>
                <a:gd name="T17" fmla="*/ 0 60000 65536"/>
                <a:gd name="T18" fmla="*/ 0 w 96"/>
                <a:gd name="T19" fmla="*/ 0 h 15"/>
                <a:gd name="T20" fmla="*/ 96 w 9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6" h="15">
                  <a:moveTo>
                    <a:pt x="0" y="0"/>
                  </a:moveTo>
                  <a:lnTo>
                    <a:pt x="7" y="10"/>
                  </a:lnTo>
                  <a:lnTo>
                    <a:pt x="25" y="15"/>
                  </a:lnTo>
                  <a:lnTo>
                    <a:pt x="60" y="15"/>
                  </a:lnTo>
                  <a:lnTo>
                    <a:pt x="96" y="4"/>
                  </a:lnTo>
                  <a:lnTo>
                    <a:pt x="0" y="0"/>
                  </a:lnTo>
                  <a:close/>
                </a:path>
              </a:pathLst>
            </a:custGeom>
            <a:solidFill>
              <a:srgbClr val="F3E4CB"/>
            </a:solidFill>
            <a:ln w="12700">
              <a:noFill/>
              <a:round/>
              <a:headEnd type="none" w="sm" len="sm"/>
              <a:tailEnd type="none" w="sm" len="sm"/>
            </a:ln>
          </p:spPr>
          <p:txBody>
            <a:bodyPr wrap="none" anchor="ctr"/>
            <a:lstStyle/>
            <a:p>
              <a:endParaRPr lang="en-US"/>
            </a:p>
          </p:txBody>
        </p:sp>
        <p:sp>
          <p:nvSpPr>
            <p:cNvPr id="329" name="Freeform 275"/>
            <p:cNvSpPr>
              <a:spLocks noChangeAspect="1"/>
            </p:cNvSpPr>
            <p:nvPr/>
          </p:nvSpPr>
          <p:spPr bwMode="auto">
            <a:xfrm>
              <a:off x="3547" y="4099"/>
              <a:ext cx="42" cy="17"/>
            </a:xfrm>
            <a:custGeom>
              <a:avLst/>
              <a:gdLst>
                <a:gd name="T0" fmla="*/ 0 w 312"/>
                <a:gd name="T1" fmla="*/ 111 h 111"/>
                <a:gd name="T2" fmla="*/ 21 w 312"/>
                <a:gd name="T3" fmla="*/ 93 h 111"/>
                <a:gd name="T4" fmla="*/ 288 w 312"/>
                <a:gd name="T5" fmla="*/ 6 h 111"/>
                <a:gd name="T6" fmla="*/ 312 w 312"/>
                <a:gd name="T7" fmla="*/ 0 h 111"/>
                <a:gd name="T8" fmla="*/ 0 60000 65536"/>
                <a:gd name="T9" fmla="*/ 0 60000 65536"/>
                <a:gd name="T10" fmla="*/ 0 60000 65536"/>
                <a:gd name="T11" fmla="*/ 0 60000 65536"/>
                <a:gd name="T12" fmla="*/ 0 w 312"/>
                <a:gd name="T13" fmla="*/ 0 h 111"/>
                <a:gd name="T14" fmla="*/ 312 w 312"/>
                <a:gd name="T15" fmla="*/ 111 h 111"/>
              </a:gdLst>
              <a:ahLst/>
              <a:cxnLst>
                <a:cxn ang="T8">
                  <a:pos x="T0" y="T1"/>
                </a:cxn>
                <a:cxn ang="T9">
                  <a:pos x="T2" y="T3"/>
                </a:cxn>
                <a:cxn ang="T10">
                  <a:pos x="T4" y="T5"/>
                </a:cxn>
                <a:cxn ang="T11">
                  <a:pos x="T6" y="T7"/>
                </a:cxn>
              </a:cxnLst>
              <a:rect l="T12" t="T13" r="T14" b="T15"/>
              <a:pathLst>
                <a:path w="312" h="111">
                  <a:moveTo>
                    <a:pt x="0" y="111"/>
                  </a:moveTo>
                  <a:lnTo>
                    <a:pt x="21" y="93"/>
                  </a:lnTo>
                  <a:lnTo>
                    <a:pt x="288" y="6"/>
                  </a:lnTo>
                  <a:lnTo>
                    <a:pt x="312" y="0"/>
                  </a:lnTo>
                </a:path>
              </a:pathLst>
            </a:custGeom>
            <a:noFill/>
            <a:ln w="19050">
              <a:solidFill>
                <a:srgbClr val="F3E4CB"/>
              </a:solidFill>
              <a:round/>
              <a:headEnd type="none" w="sm" len="sm"/>
              <a:tailEnd type="none" w="sm" len="sm"/>
            </a:ln>
          </p:spPr>
          <p:txBody>
            <a:bodyPr wrap="none" anchor="ctr"/>
            <a:lstStyle/>
            <a:p>
              <a:endParaRPr lang="en-US"/>
            </a:p>
          </p:txBody>
        </p:sp>
        <p:sp>
          <p:nvSpPr>
            <p:cNvPr id="330" name="Line 276"/>
            <p:cNvSpPr>
              <a:spLocks noChangeAspect="1" noChangeShapeType="1"/>
            </p:cNvSpPr>
            <p:nvPr/>
          </p:nvSpPr>
          <p:spPr bwMode="auto">
            <a:xfrm flipV="1">
              <a:off x="3559" y="4111"/>
              <a:ext cx="8" cy="3"/>
            </a:xfrm>
            <a:prstGeom prst="line">
              <a:avLst/>
            </a:prstGeom>
            <a:noFill/>
            <a:ln w="12700">
              <a:solidFill>
                <a:srgbClr val="4C3E26"/>
              </a:solidFill>
              <a:round/>
              <a:headEnd type="none" w="sm" len="sm"/>
              <a:tailEnd type="none" w="sm" len="sm"/>
            </a:ln>
          </p:spPr>
          <p:txBody>
            <a:bodyPr wrap="none" anchor="ctr"/>
            <a:lstStyle/>
            <a:p>
              <a:endParaRPr lang="en-US"/>
            </a:p>
          </p:txBody>
        </p:sp>
        <p:sp>
          <p:nvSpPr>
            <p:cNvPr id="331" name="Line 277"/>
            <p:cNvSpPr>
              <a:spLocks noChangeAspect="1" noChangeShapeType="1"/>
            </p:cNvSpPr>
            <p:nvPr/>
          </p:nvSpPr>
          <p:spPr bwMode="auto">
            <a:xfrm flipV="1">
              <a:off x="3572" y="4106"/>
              <a:ext cx="11" cy="3"/>
            </a:xfrm>
            <a:prstGeom prst="line">
              <a:avLst/>
            </a:prstGeom>
            <a:noFill/>
            <a:ln w="12700">
              <a:solidFill>
                <a:srgbClr val="4C3E26"/>
              </a:solidFill>
              <a:round/>
              <a:headEnd type="none" w="sm" len="sm"/>
              <a:tailEnd type="none" w="sm" len="sm"/>
            </a:ln>
          </p:spPr>
          <p:txBody>
            <a:bodyPr wrap="none" anchor="ctr"/>
            <a:lstStyle/>
            <a:p>
              <a:endParaRPr lang="en-US"/>
            </a:p>
          </p:txBody>
        </p:sp>
        <p:sp>
          <p:nvSpPr>
            <p:cNvPr id="332" name="Freeform 278"/>
            <p:cNvSpPr>
              <a:spLocks noChangeAspect="1"/>
            </p:cNvSpPr>
            <p:nvPr/>
          </p:nvSpPr>
          <p:spPr bwMode="auto">
            <a:xfrm>
              <a:off x="3590" y="4092"/>
              <a:ext cx="17" cy="9"/>
            </a:xfrm>
            <a:custGeom>
              <a:avLst/>
              <a:gdLst>
                <a:gd name="T0" fmla="*/ 22 w 123"/>
                <a:gd name="T1" fmla="*/ 15 h 61"/>
                <a:gd name="T2" fmla="*/ 64 w 123"/>
                <a:gd name="T3" fmla="*/ 24 h 61"/>
                <a:gd name="T4" fmla="*/ 94 w 123"/>
                <a:gd name="T5" fmla="*/ 57 h 61"/>
                <a:gd name="T6" fmla="*/ 10 w 123"/>
                <a:gd name="T7" fmla="*/ 48 h 61"/>
                <a:gd name="T8" fmla="*/ 13 w 123"/>
                <a:gd name="T9" fmla="*/ 15 h 61"/>
                <a:gd name="T10" fmla="*/ 22 w 123"/>
                <a:gd name="T11" fmla="*/ 15 h 61"/>
                <a:gd name="T12" fmla="*/ 0 60000 65536"/>
                <a:gd name="T13" fmla="*/ 0 60000 65536"/>
                <a:gd name="T14" fmla="*/ 0 60000 65536"/>
                <a:gd name="T15" fmla="*/ 0 60000 65536"/>
                <a:gd name="T16" fmla="*/ 0 60000 65536"/>
                <a:gd name="T17" fmla="*/ 0 60000 65536"/>
                <a:gd name="T18" fmla="*/ 0 w 123"/>
                <a:gd name="T19" fmla="*/ 0 h 61"/>
                <a:gd name="T20" fmla="*/ 123 w 123"/>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23" h="61">
                  <a:moveTo>
                    <a:pt x="22" y="15"/>
                  </a:moveTo>
                  <a:cubicBezTo>
                    <a:pt x="46" y="13"/>
                    <a:pt x="64" y="0"/>
                    <a:pt x="64" y="24"/>
                  </a:cubicBezTo>
                  <a:cubicBezTo>
                    <a:pt x="123" y="19"/>
                    <a:pt x="94" y="18"/>
                    <a:pt x="94" y="57"/>
                  </a:cubicBezTo>
                  <a:cubicBezTo>
                    <a:pt x="66" y="54"/>
                    <a:pt x="35" y="61"/>
                    <a:pt x="10" y="48"/>
                  </a:cubicBezTo>
                  <a:cubicBezTo>
                    <a:pt x="0" y="43"/>
                    <a:pt x="9" y="25"/>
                    <a:pt x="13" y="15"/>
                  </a:cubicBezTo>
                  <a:cubicBezTo>
                    <a:pt x="14" y="12"/>
                    <a:pt x="19" y="15"/>
                    <a:pt x="22" y="15"/>
                  </a:cubicBezTo>
                  <a:close/>
                </a:path>
              </a:pathLst>
            </a:custGeom>
            <a:solidFill>
              <a:srgbClr val="EED8B4"/>
            </a:solidFill>
            <a:ln w="12700">
              <a:noFill/>
              <a:round/>
              <a:headEnd type="none" w="sm" len="sm"/>
              <a:tailEnd type="none" w="sm" len="sm"/>
            </a:ln>
          </p:spPr>
          <p:txBody>
            <a:bodyPr wrap="none" anchor="ctr"/>
            <a:lstStyle/>
            <a:p>
              <a:endParaRPr lang="en-US"/>
            </a:p>
          </p:txBody>
        </p:sp>
        <p:sp>
          <p:nvSpPr>
            <p:cNvPr id="333" name="Freeform 279"/>
            <p:cNvSpPr>
              <a:spLocks noChangeAspect="1"/>
            </p:cNvSpPr>
            <p:nvPr/>
          </p:nvSpPr>
          <p:spPr bwMode="auto">
            <a:xfrm>
              <a:off x="3591" y="4093"/>
              <a:ext cx="4" cy="7"/>
            </a:xfrm>
            <a:custGeom>
              <a:avLst/>
              <a:gdLst>
                <a:gd name="T0" fmla="*/ 18 w 34"/>
                <a:gd name="T1" fmla="*/ 6 h 50"/>
                <a:gd name="T2" fmla="*/ 0 w 34"/>
                <a:gd name="T3" fmla="*/ 30 h 50"/>
                <a:gd name="T4" fmla="*/ 24 w 34"/>
                <a:gd name="T5" fmla="*/ 45 h 50"/>
                <a:gd name="T6" fmla="*/ 27 w 34"/>
                <a:gd name="T7" fmla="*/ 12 h 50"/>
                <a:gd name="T8" fmla="*/ 18 w 34"/>
                <a:gd name="T9" fmla="*/ 6 h 50"/>
                <a:gd name="T10" fmla="*/ 0 60000 65536"/>
                <a:gd name="T11" fmla="*/ 0 60000 65536"/>
                <a:gd name="T12" fmla="*/ 0 60000 65536"/>
                <a:gd name="T13" fmla="*/ 0 60000 65536"/>
                <a:gd name="T14" fmla="*/ 0 60000 65536"/>
                <a:gd name="T15" fmla="*/ 0 w 34"/>
                <a:gd name="T16" fmla="*/ 0 h 50"/>
                <a:gd name="T17" fmla="*/ 34 w 34"/>
                <a:gd name="T18" fmla="*/ 50 h 50"/>
              </a:gdLst>
              <a:ahLst/>
              <a:cxnLst>
                <a:cxn ang="T10">
                  <a:pos x="T0" y="T1"/>
                </a:cxn>
                <a:cxn ang="T11">
                  <a:pos x="T2" y="T3"/>
                </a:cxn>
                <a:cxn ang="T12">
                  <a:pos x="T4" y="T5"/>
                </a:cxn>
                <a:cxn ang="T13">
                  <a:pos x="T6" y="T7"/>
                </a:cxn>
                <a:cxn ang="T14">
                  <a:pos x="T8" y="T9"/>
                </a:cxn>
              </a:cxnLst>
              <a:rect l="T15" t="T16" r="T17" b="T18"/>
              <a:pathLst>
                <a:path w="34" h="50">
                  <a:moveTo>
                    <a:pt x="18" y="6"/>
                  </a:moveTo>
                  <a:cubicBezTo>
                    <a:pt x="8" y="13"/>
                    <a:pt x="4" y="18"/>
                    <a:pt x="0" y="30"/>
                  </a:cubicBezTo>
                  <a:cubicBezTo>
                    <a:pt x="4" y="49"/>
                    <a:pt x="6" y="50"/>
                    <a:pt x="24" y="45"/>
                  </a:cubicBezTo>
                  <a:cubicBezTo>
                    <a:pt x="26" y="36"/>
                    <a:pt x="34" y="21"/>
                    <a:pt x="27" y="12"/>
                  </a:cubicBezTo>
                  <a:cubicBezTo>
                    <a:pt x="17" y="0"/>
                    <a:pt x="18" y="15"/>
                    <a:pt x="18" y="6"/>
                  </a:cubicBezTo>
                  <a:close/>
                </a:path>
              </a:pathLst>
            </a:custGeom>
            <a:solidFill>
              <a:srgbClr val="E6C692"/>
            </a:solidFill>
            <a:ln w="12700">
              <a:noFill/>
              <a:round/>
              <a:headEnd type="none" w="sm" len="sm"/>
              <a:tailEnd type="none" w="sm" len="sm"/>
            </a:ln>
          </p:spPr>
          <p:txBody>
            <a:bodyPr wrap="none" anchor="ctr"/>
            <a:lstStyle/>
            <a:p>
              <a:endParaRPr lang="en-US"/>
            </a:p>
          </p:txBody>
        </p:sp>
        <p:sp>
          <p:nvSpPr>
            <p:cNvPr id="334" name="Freeform 280"/>
            <p:cNvSpPr>
              <a:spLocks noChangeAspect="1"/>
            </p:cNvSpPr>
            <p:nvPr/>
          </p:nvSpPr>
          <p:spPr bwMode="auto">
            <a:xfrm>
              <a:off x="3598" y="4094"/>
              <a:ext cx="0" cy="6"/>
            </a:xfrm>
            <a:custGeom>
              <a:avLst/>
              <a:gdLst>
                <a:gd name="T0" fmla="*/ 3 w 3"/>
                <a:gd name="T1" fmla="*/ 0 h 42"/>
                <a:gd name="T2" fmla="*/ 0 w 3"/>
                <a:gd name="T3" fmla="*/ 42 h 42"/>
                <a:gd name="T4" fmla="*/ 0 60000 65536"/>
                <a:gd name="T5" fmla="*/ 0 60000 65536"/>
                <a:gd name="T6" fmla="*/ 0 w 3"/>
                <a:gd name="T7" fmla="*/ 0 h 42"/>
                <a:gd name="T8" fmla="*/ 0 w 3"/>
                <a:gd name="T9" fmla="*/ 42 h 42"/>
              </a:gdLst>
              <a:ahLst/>
              <a:cxnLst>
                <a:cxn ang="T4">
                  <a:pos x="T0" y="T1"/>
                </a:cxn>
                <a:cxn ang="T5">
                  <a:pos x="T2" y="T3"/>
                </a:cxn>
              </a:cxnLst>
              <a:rect l="T6" t="T7" r="T8" b="T9"/>
              <a:pathLst>
                <a:path w="3" h="42">
                  <a:moveTo>
                    <a:pt x="3" y="0"/>
                  </a:moveTo>
                  <a:cubicBezTo>
                    <a:pt x="0" y="40"/>
                    <a:pt x="0" y="26"/>
                    <a:pt x="0" y="42"/>
                  </a:cubicBezTo>
                </a:path>
              </a:pathLst>
            </a:custGeom>
            <a:noFill/>
            <a:ln w="12700">
              <a:solidFill>
                <a:srgbClr val="E6C692"/>
              </a:solidFill>
              <a:round/>
              <a:headEnd type="none" w="sm" len="sm"/>
              <a:tailEnd type="none" w="sm" len="sm"/>
            </a:ln>
          </p:spPr>
          <p:txBody>
            <a:bodyPr wrap="none" anchor="ctr"/>
            <a:lstStyle/>
            <a:p>
              <a:endParaRPr lang="en-US"/>
            </a:p>
          </p:txBody>
        </p:sp>
        <p:sp>
          <p:nvSpPr>
            <p:cNvPr id="335" name="Line 281"/>
            <p:cNvSpPr>
              <a:spLocks noChangeAspect="1" noChangeShapeType="1"/>
            </p:cNvSpPr>
            <p:nvPr/>
          </p:nvSpPr>
          <p:spPr bwMode="auto">
            <a:xfrm>
              <a:off x="3601" y="4077"/>
              <a:ext cx="0" cy="13"/>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6" name="Line 282"/>
            <p:cNvSpPr>
              <a:spLocks noChangeAspect="1" noChangeShapeType="1"/>
            </p:cNvSpPr>
            <p:nvPr/>
          </p:nvSpPr>
          <p:spPr bwMode="auto">
            <a:xfrm>
              <a:off x="3604" y="4081"/>
              <a:ext cx="6" cy="0"/>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7" name="Line 283"/>
            <p:cNvSpPr>
              <a:spLocks noChangeAspect="1" noChangeShapeType="1"/>
            </p:cNvSpPr>
            <p:nvPr/>
          </p:nvSpPr>
          <p:spPr bwMode="auto">
            <a:xfrm>
              <a:off x="3606" y="4082"/>
              <a:ext cx="0" cy="5"/>
            </a:xfrm>
            <a:prstGeom prst="line">
              <a:avLst/>
            </a:prstGeom>
            <a:noFill/>
            <a:ln w="12700">
              <a:solidFill>
                <a:srgbClr val="DEB470"/>
              </a:solidFill>
              <a:round/>
              <a:headEnd type="none" w="sm" len="sm"/>
              <a:tailEnd type="none" w="sm" len="sm"/>
            </a:ln>
          </p:spPr>
          <p:txBody>
            <a:bodyPr wrap="none" anchor="ctr"/>
            <a:lstStyle/>
            <a:p>
              <a:endParaRPr lang="en-US"/>
            </a:p>
          </p:txBody>
        </p:sp>
        <p:sp>
          <p:nvSpPr>
            <p:cNvPr id="338" name="Freeform 284"/>
            <p:cNvSpPr>
              <a:spLocks noChangeAspect="1"/>
            </p:cNvSpPr>
            <p:nvPr/>
          </p:nvSpPr>
          <p:spPr bwMode="auto">
            <a:xfrm>
              <a:off x="3602" y="4067"/>
              <a:ext cx="18" cy="29"/>
            </a:xfrm>
            <a:custGeom>
              <a:avLst/>
              <a:gdLst>
                <a:gd name="T0" fmla="*/ 54 w 132"/>
                <a:gd name="T1" fmla="*/ 117 h 197"/>
                <a:gd name="T2" fmla="*/ 24 w 132"/>
                <a:gd name="T3" fmla="*/ 126 h 197"/>
                <a:gd name="T4" fmla="*/ 0 w 132"/>
                <a:gd name="T5" fmla="*/ 162 h 197"/>
                <a:gd name="T6" fmla="*/ 27 w 132"/>
                <a:gd name="T7" fmla="*/ 165 h 197"/>
                <a:gd name="T8" fmla="*/ 45 w 132"/>
                <a:gd name="T9" fmla="*/ 168 h 197"/>
                <a:gd name="T10" fmla="*/ 63 w 132"/>
                <a:gd name="T11" fmla="*/ 132 h 197"/>
                <a:gd name="T12" fmla="*/ 60 w 132"/>
                <a:gd name="T13" fmla="*/ 111 h 197"/>
                <a:gd name="T14" fmla="*/ 66 w 132"/>
                <a:gd name="T15" fmla="*/ 102 h 197"/>
                <a:gd name="T16" fmla="*/ 132 w 132"/>
                <a:gd name="T17" fmla="*/ 0 h 197"/>
                <a:gd name="T18" fmla="*/ 48 w 132"/>
                <a:gd name="T19" fmla="*/ 6 h 197"/>
                <a:gd name="T20" fmla="*/ 72 w 132"/>
                <a:gd name="T21" fmla="*/ 66 h 197"/>
                <a:gd name="T22" fmla="*/ 75 w 132"/>
                <a:gd name="T23" fmla="*/ 75 h 197"/>
                <a:gd name="T24" fmla="*/ 54 w 132"/>
                <a:gd name="T25" fmla="*/ 117 h 1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2"/>
                <a:gd name="T40" fmla="*/ 0 h 197"/>
                <a:gd name="T41" fmla="*/ 132 w 132"/>
                <a:gd name="T42" fmla="*/ 197 h 1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2" h="197">
                  <a:moveTo>
                    <a:pt x="54" y="117"/>
                  </a:moveTo>
                  <a:cubicBezTo>
                    <a:pt x="32" y="124"/>
                    <a:pt x="42" y="121"/>
                    <a:pt x="24" y="126"/>
                  </a:cubicBezTo>
                  <a:cubicBezTo>
                    <a:pt x="20" y="139"/>
                    <a:pt x="12" y="158"/>
                    <a:pt x="0" y="162"/>
                  </a:cubicBezTo>
                  <a:cubicBezTo>
                    <a:pt x="5" y="178"/>
                    <a:pt x="14" y="169"/>
                    <a:pt x="27" y="165"/>
                  </a:cubicBezTo>
                  <a:cubicBezTo>
                    <a:pt x="38" y="197"/>
                    <a:pt x="26" y="187"/>
                    <a:pt x="45" y="168"/>
                  </a:cubicBezTo>
                  <a:cubicBezTo>
                    <a:pt x="49" y="155"/>
                    <a:pt x="59" y="145"/>
                    <a:pt x="63" y="132"/>
                  </a:cubicBezTo>
                  <a:cubicBezTo>
                    <a:pt x="62" y="125"/>
                    <a:pt x="59" y="118"/>
                    <a:pt x="60" y="111"/>
                  </a:cubicBezTo>
                  <a:cubicBezTo>
                    <a:pt x="60" y="107"/>
                    <a:pt x="66" y="102"/>
                    <a:pt x="66" y="102"/>
                  </a:cubicBezTo>
                  <a:lnTo>
                    <a:pt x="132" y="0"/>
                  </a:lnTo>
                  <a:lnTo>
                    <a:pt x="48" y="6"/>
                  </a:lnTo>
                  <a:cubicBezTo>
                    <a:pt x="53" y="23"/>
                    <a:pt x="56" y="55"/>
                    <a:pt x="72" y="66"/>
                  </a:cubicBezTo>
                  <a:cubicBezTo>
                    <a:pt x="73" y="69"/>
                    <a:pt x="75" y="75"/>
                    <a:pt x="75" y="75"/>
                  </a:cubicBezTo>
                  <a:lnTo>
                    <a:pt x="54" y="117"/>
                  </a:lnTo>
                  <a:close/>
                </a:path>
              </a:pathLst>
            </a:custGeom>
            <a:solidFill>
              <a:srgbClr val="DEB470"/>
            </a:solidFill>
            <a:ln w="12700">
              <a:noFill/>
              <a:round/>
              <a:headEnd type="none" w="sm" len="sm"/>
              <a:tailEnd type="none" w="sm" len="sm"/>
            </a:ln>
          </p:spPr>
          <p:txBody>
            <a:bodyPr wrap="none" anchor="ctr"/>
            <a:lstStyle/>
            <a:p>
              <a:endParaRPr lang="en-US"/>
            </a:p>
          </p:txBody>
        </p:sp>
        <p:sp>
          <p:nvSpPr>
            <p:cNvPr id="339" name="Freeform 285"/>
            <p:cNvSpPr>
              <a:spLocks noChangeAspect="1"/>
            </p:cNvSpPr>
            <p:nvPr/>
          </p:nvSpPr>
          <p:spPr bwMode="auto">
            <a:xfrm>
              <a:off x="3772" y="4028"/>
              <a:ext cx="23" cy="47"/>
            </a:xfrm>
            <a:custGeom>
              <a:avLst/>
              <a:gdLst>
                <a:gd name="T0" fmla="*/ 3 w 165"/>
                <a:gd name="T1" fmla="*/ 3 h 318"/>
                <a:gd name="T2" fmla="*/ 0 w 165"/>
                <a:gd name="T3" fmla="*/ 318 h 318"/>
                <a:gd name="T4" fmla="*/ 165 w 165"/>
                <a:gd name="T5" fmla="*/ 315 h 318"/>
                <a:gd name="T6" fmla="*/ 162 w 165"/>
                <a:gd name="T7" fmla="*/ 0 h 318"/>
                <a:gd name="T8" fmla="*/ 3 w 165"/>
                <a:gd name="T9" fmla="*/ 3 h 318"/>
                <a:gd name="T10" fmla="*/ 0 60000 65536"/>
                <a:gd name="T11" fmla="*/ 0 60000 65536"/>
                <a:gd name="T12" fmla="*/ 0 60000 65536"/>
                <a:gd name="T13" fmla="*/ 0 60000 65536"/>
                <a:gd name="T14" fmla="*/ 0 60000 65536"/>
                <a:gd name="T15" fmla="*/ 0 w 165"/>
                <a:gd name="T16" fmla="*/ 0 h 318"/>
                <a:gd name="T17" fmla="*/ 165 w 165"/>
                <a:gd name="T18" fmla="*/ 318 h 318"/>
              </a:gdLst>
              <a:ahLst/>
              <a:cxnLst>
                <a:cxn ang="T10">
                  <a:pos x="T0" y="T1"/>
                </a:cxn>
                <a:cxn ang="T11">
                  <a:pos x="T2" y="T3"/>
                </a:cxn>
                <a:cxn ang="T12">
                  <a:pos x="T4" y="T5"/>
                </a:cxn>
                <a:cxn ang="T13">
                  <a:pos x="T6" y="T7"/>
                </a:cxn>
                <a:cxn ang="T14">
                  <a:pos x="T8" y="T9"/>
                </a:cxn>
              </a:cxnLst>
              <a:rect l="T15" t="T16" r="T17" b="T18"/>
              <a:pathLst>
                <a:path w="165" h="318">
                  <a:moveTo>
                    <a:pt x="3" y="3"/>
                  </a:moveTo>
                  <a:lnTo>
                    <a:pt x="0" y="318"/>
                  </a:lnTo>
                  <a:lnTo>
                    <a:pt x="165" y="315"/>
                  </a:lnTo>
                  <a:lnTo>
                    <a:pt x="162" y="0"/>
                  </a:lnTo>
                  <a:lnTo>
                    <a:pt x="3" y="3"/>
                  </a:lnTo>
                  <a:close/>
                </a:path>
              </a:pathLst>
            </a:custGeom>
            <a:solidFill>
              <a:srgbClr val="F4E6D0"/>
            </a:solidFill>
            <a:ln w="12700">
              <a:noFill/>
              <a:round/>
              <a:headEnd type="none" w="sm" len="sm"/>
              <a:tailEnd type="none" w="sm" len="sm"/>
            </a:ln>
          </p:spPr>
          <p:txBody>
            <a:bodyPr wrap="none" anchor="ctr"/>
            <a:lstStyle/>
            <a:p>
              <a:endParaRPr lang="en-US"/>
            </a:p>
          </p:txBody>
        </p:sp>
        <p:sp>
          <p:nvSpPr>
            <p:cNvPr id="340" name="Freeform 286"/>
            <p:cNvSpPr>
              <a:spLocks noChangeAspect="1"/>
            </p:cNvSpPr>
            <p:nvPr/>
          </p:nvSpPr>
          <p:spPr bwMode="auto">
            <a:xfrm>
              <a:off x="3732" y="4031"/>
              <a:ext cx="21" cy="44"/>
            </a:xfrm>
            <a:custGeom>
              <a:avLst/>
              <a:gdLst>
                <a:gd name="T0" fmla="*/ 0 w 150"/>
                <a:gd name="T1" fmla="*/ 3 h 297"/>
                <a:gd name="T2" fmla="*/ 0 w 150"/>
                <a:gd name="T3" fmla="*/ 297 h 297"/>
                <a:gd name="T4" fmla="*/ 150 w 150"/>
                <a:gd name="T5" fmla="*/ 297 h 297"/>
                <a:gd name="T6" fmla="*/ 150 w 150"/>
                <a:gd name="T7" fmla="*/ 0 h 297"/>
                <a:gd name="T8" fmla="*/ 0 w 150"/>
                <a:gd name="T9" fmla="*/ 3 h 297"/>
                <a:gd name="T10" fmla="*/ 0 60000 65536"/>
                <a:gd name="T11" fmla="*/ 0 60000 65536"/>
                <a:gd name="T12" fmla="*/ 0 60000 65536"/>
                <a:gd name="T13" fmla="*/ 0 60000 65536"/>
                <a:gd name="T14" fmla="*/ 0 60000 65536"/>
                <a:gd name="T15" fmla="*/ 0 w 150"/>
                <a:gd name="T16" fmla="*/ 0 h 297"/>
                <a:gd name="T17" fmla="*/ 150 w 150"/>
                <a:gd name="T18" fmla="*/ 297 h 297"/>
              </a:gdLst>
              <a:ahLst/>
              <a:cxnLst>
                <a:cxn ang="T10">
                  <a:pos x="T0" y="T1"/>
                </a:cxn>
                <a:cxn ang="T11">
                  <a:pos x="T2" y="T3"/>
                </a:cxn>
                <a:cxn ang="T12">
                  <a:pos x="T4" y="T5"/>
                </a:cxn>
                <a:cxn ang="T13">
                  <a:pos x="T6" y="T7"/>
                </a:cxn>
                <a:cxn ang="T14">
                  <a:pos x="T8" y="T9"/>
                </a:cxn>
              </a:cxnLst>
              <a:rect l="T15" t="T16" r="T17" b="T18"/>
              <a:pathLst>
                <a:path w="150" h="297">
                  <a:moveTo>
                    <a:pt x="0" y="3"/>
                  </a:moveTo>
                  <a:lnTo>
                    <a:pt x="0" y="297"/>
                  </a:lnTo>
                  <a:lnTo>
                    <a:pt x="150" y="297"/>
                  </a:lnTo>
                  <a:lnTo>
                    <a:pt x="150" y="0"/>
                  </a:lnTo>
                  <a:lnTo>
                    <a:pt x="0" y="3"/>
                  </a:lnTo>
                  <a:close/>
                </a:path>
              </a:pathLst>
            </a:custGeom>
            <a:solidFill>
              <a:srgbClr val="F5E7CF"/>
            </a:solidFill>
            <a:ln w="12700">
              <a:noFill/>
              <a:round/>
              <a:headEnd type="none" w="sm" len="sm"/>
              <a:tailEnd type="none" w="sm" len="sm"/>
            </a:ln>
          </p:spPr>
          <p:txBody>
            <a:bodyPr wrap="none" anchor="ctr"/>
            <a:lstStyle/>
            <a:p>
              <a:endParaRPr lang="en-US"/>
            </a:p>
          </p:txBody>
        </p:sp>
        <p:sp>
          <p:nvSpPr>
            <p:cNvPr id="341" name="Freeform 287"/>
            <p:cNvSpPr>
              <a:spLocks noChangeAspect="1"/>
            </p:cNvSpPr>
            <p:nvPr/>
          </p:nvSpPr>
          <p:spPr bwMode="auto">
            <a:xfrm>
              <a:off x="3604" y="4057"/>
              <a:ext cx="79" cy="9"/>
            </a:xfrm>
            <a:custGeom>
              <a:avLst/>
              <a:gdLst>
                <a:gd name="T0" fmla="*/ 3 w 576"/>
                <a:gd name="T1" fmla="*/ 15 h 66"/>
                <a:gd name="T2" fmla="*/ 576 w 576"/>
                <a:gd name="T3" fmla="*/ 0 h 66"/>
                <a:gd name="T4" fmla="*/ 576 w 576"/>
                <a:gd name="T5" fmla="*/ 57 h 66"/>
                <a:gd name="T6" fmla="*/ 0 w 576"/>
                <a:gd name="T7" fmla="*/ 66 h 66"/>
                <a:gd name="T8" fmla="*/ 3 w 576"/>
                <a:gd name="T9" fmla="*/ 15 h 66"/>
                <a:gd name="T10" fmla="*/ 0 60000 65536"/>
                <a:gd name="T11" fmla="*/ 0 60000 65536"/>
                <a:gd name="T12" fmla="*/ 0 60000 65536"/>
                <a:gd name="T13" fmla="*/ 0 60000 65536"/>
                <a:gd name="T14" fmla="*/ 0 60000 65536"/>
                <a:gd name="T15" fmla="*/ 0 w 576"/>
                <a:gd name="T16" fmla="*/ 0 h 66"/>
                <a:gd name="T17" fmla="*/ 576 w 576"/>
                <a:gd name="T18" fmla="*/ 66 h 66"/>
              </a:gdLst>
              <a:ahLst/>
              <a:cxnLst>
                <a:cxn ang="T10">
                  <a:pos x="T0" y="T1"/>
                </a:cxn>
                <a:cxn ang="T11">
                  <a:pos x="T2" y="T3"/>
                </a:cxn>
                <a:cxn ang="T12">
                  <a:pos x="T4" y="T5"/>
                </a:cxn>
                <a:cxn ang="T13">
                  <a:pos x="T6" y="T7"/>
                </a:cxn>
                <a:cxn ang="T14">
                  <a:pos x="T8" y="T9"/>
                </a:cxn>
              </a:cxnLst>
              <a:rect l="T15" t="T16" r="T17" b="T18"/>
              <a:pathLst>
                <a:path w="576" h="66">
                  <a:moveTo>
                    <a:pt x="3" y="15"/>
                  </a:moveTo>
                  <a:lnTo>
                    <a:pt x="576" y="0"/>
                  </a:lnTo>
                  <a:lnTo>
                    <a:pt x="576" y="57"/>
                  </a:lnTo>
                  <a:lnTo>
                    <a:pt x="0" y="66"/>
                  </a:lnTo>
                  <a:lnTo>
                    <a:pt x="3" y="15"/>
                  </a:lnTo>
                  <a:close/>
                </a:path>
              </a:pathLst>
            </a:custGeom>
            <a:solidFill>
              <a:srgbClr val="F5E7CF"/>
            </a:solidFill>
            <a:ln w="12700">
              <a:noFill/>
              <a:round/>
              <a:headEnd type="none" w="sm" len="sm"/>
              <a:tailEnd type="none" w="sm" len="sm"/>
            </a:ln>
          </p:spPr>
          <p:txBody>
            <a:bodyPr wrap="none" anchor="ctr"/>
            <a:lstStyle/>
            <a:p>
              <a:endParaRPr lang="en-US"/>
            </a:p>
          </p:txBody>
        </p:sp>
        <p:sp>
          <p:nvSpPr>
            <p:cNvPr id="342" name="Freeform 288"/>
            <p:cNvSpPr>
              <a:spLocks noChangeAspect="1"/>
            </p:cNvSpPr>
            <p:nvPr/>
          </p:nvSpPr>
          <p:spPr bwMode="auto">
            <a:xfrm>
              <a:off x="3683" y="4057"/>
              <a:ext cx="23" cy="8"/>
            </a:xfrm>
            <a:custGeom>
              <a:avLst/>
              <a:gdLst>
                <a:gd name="T0" fmla="*/ 0 w 171"/>
                <a:gd name="T1" fmla="*/ 0 h 60"/>
                <a:gd name="T2" fmla="*/ 171 w 171"/>
                <a:gd name="T3" fmla="*/ 0 h 60"/>
                <a:gd name="T4" fmla="*/ 171 w 171"/>
                <a:gd name="T5" fmla="*/ 57 h 60"/>
                <a:gd name="T6" fmla="*/ 0 w 171"/>
                <a:gd name="T7" fmla="*/ 60 h 60"/>
                <a:gd name="T8" fmla="*/ 0 w 171"/>
                <a:gd name="T9" fmla="*/ 0 h 60"/>
                <a:gd name="T10" fmla="*/ 0 60000 65536"/>
                <a:gd name="T11" fmla="*/ 0 60000 65536"/>
                <a:gd name="T12" fmla="*/ 0 60000 65536"/>
                <a:gd name="T13" fmla="*/ 0 60000 65536"/>
                <a:gd name="T14" fmla="*/ 0 60000 65536"/>
                <a:gd name="T15" fmla="*/ 0 w 171"/>
                <a:gd name="T16" fmla="*/ 0 h 60"/>
                <a:gd name="T17" fmla="*/ 171 w 171"/>
                <a:gd name="T18" fmla="*/ 60 h 60"/>
              </a:gdLst>
              <a:ahLst/>
              <a:cxnLst>
                <a:cxn ang="T10">
                  <a:pos x="T0" y="T1"/>
                </a:cxn>
                <a:cxn ang="T11">
                  <a:pos x="T2" y="T3"/>
                </a:cxn>
                <a:cxn ang="T12">
                  <a:pos x="T4" y="T5"/>
                </a:cxn>
                <a:cxn ang="T13">
                  <a:pos x="T6" y="T7"/>
                </a:cxn>
                <a:cxn ang="T14">
                  <a:pos x="T8" y="T9"/>
                </a:cxn>
              </a:cxnLst>
              <a:rect l="T15" t="T16" r="T17" b="T18"/>
              <a:pathLst>
                <a:path w="171" h="60">
                  <a:moveTo>
                    <a:pt x="0" y="0"/>
                  </a:moveTo>
                  <a:lnTo>
                    <a:pt x="171" y="0"/>
                  </a:lnTo>
                  <a:lnTo>
                    <a:pt x="171" y="57"/>
                  </a:lnTo>
                  <a:lnTo>
                    <a:pt x="0" y="60"/>
                  </a:lnTo>
                  <a:lnTo>
                    <a:pt x="0" y="0"/>
                  </a:lnTo>
                  <a:close/>
                </a:path>
              </a:pathLst>
            </a:custGeom>
            <a:solidFill>
              <a:srgbClr val="EACC9A"/>
            </a:solidFill>
            <a:ln w="12700">
              <a:noFill/>
              <a:round/>
              <a:headEnd type="none" w="sm" len="sm"/>
              <a:tailEnd type="none" w="sm" len="sm"/>
            </a:ln>
          </p:spPr>
          <p:txBody>
            <a:bodyPr wrap="none" anchor="ctr"/>
            <a:lstStyle/>
            <a:p>
              <a:endParaRPr lang="en-US"/>
            </a:p>
          </p:txBody>
        </p:sp>
        <p:sp>
          <p:nvSpPr>
            <p:cNvPr id="343" name="Freeform 289"/>
            <p:cNvSpPr>
              <a:spLocks noChangeAspect="1"/>
            </p:cNvSpPr>
            <p:nvPr/>
          </p:nvSpPr>
          <p:spPr bwMode="auto">
            <a:xfrm>
              <a:off x="3606" y="4066"/>
              <a:ext cx="97" cy="32"/>
            </a:xfrm>
            <a:custGeom>
              <a:avLst/>
              <a:gdLst>
                <a:gd name="T0" fmla="*/ 7 w 712"/>
                <a:gd name="T1" fmla="*/ 174 h 217"/>
                <a:gd name="T2" fmla="*/ 88 w 712"/>
                <a:gd name="T3" fmla="*/ 9 h 217"/>
                <a:gd name="T4" fmla="*/ 484 w 712"/>
                <a:gd name="T5" fmla="*/ 0 h 217"/>
                <a:gd name="T6" fmla="*/ 571 w 712"/>
                <a:gd name="T7" fmla="*/ 84 h 217"/>
                <a:gd name="T8" fmla="*/ 586 w 712"/>
                <a:gd name="T9" fmla="*/ 105 h 217"/>
                <a:gd name="T10" fmla="*/ 631 w 712"/>
                <a:gd name="T11" fmla="*/ 147 h 217"/>
                <a:gd name="T12" fmla="*/ 712 w 712"/>
                <a:gd name="T13" fmla="*/ 144 h 217"/>
                <a:gd name="T14" fmla="*/ 709 w 712"/>
                <a:gd name="T15" fmla="*/ 156 h 217"/>
                <a:gd name="T16" fmla="*/ 571 w 712"/>
                <a:gd name="T17" fmla="*/ 159 h 217"/>
                <a:gd name="T18" fmla="*/ 553 w 712"/>
                <a:gd name="T19" fmla="*/ 195 h 217"/>
                <a:gd name="T20" fmla="*/ 475 w 712"/>
                <a:gd name="T21" fmla="*/ 33 h 217"/>
                <a:gd name="T22" fmla="*/ 100 w 712"/>
                <a:gd name="T23" fmla="*/ 39 h 217"/>
                <a:gd name="T24" fmla="*/ 16 w 712"/>
                <a:gd name="T25" fmla="*/ 195 h 217"/>
                <a:gd name="T26" fmla="*/ 1 w 712"/>
                <a:gd name="T27" fmla="*/ 213 h 217"/>
                <a:gd name="T28" fmla="*/ 7 w 712"/>
                <a:gd name="T29" fmla="*/ 195 h 217"/>
                <a:gd name="T30" fmla="*/ 7 w 712"/>
                <a:gd name="T31" fmla="*/ 174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12"/>
                <a:gd name="T49" fmla="*/ 0 h 217"/>
                <a:gd name="T50" fmla="*/ 712 w 71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12" h="217">
                  <a:moveTo>
                    <a:pt x="7" y="174"/>
                  </a:moveTo>
                  <a:lnTo>
                    <a:pt x="88" y="9"/>
                  </a:lnTo>
                  <a:lnTo>
                    <a:pt x="484" y="0"/>
                  </a:lnTo>
                  <a:lnTo>
                    <a:pt x="571" y="84"/>
                  </a:lnTo>
                  <a:cubicBezTo>
                    <a:pt x="566" y="102"/>
                    <a:pt x="566" y="105"/>
                    <a:pt x="586" y="105"/>
                  </a:cubicBezTo>
                  <a:lnTo>
                    <a:pt x="631" y="147"/>
                  </a:lnTo>
                  <a:lnTo>
                    <a:pt x="712" y="144"/>
                  </a:lnTo>
                  <a:cubicBezTo>
                    <a:pt x="711" y="148"/>
                    <a:pt x="709" y="156"/>
                    <a:pt x="709" y="156"/>
                  </a:cubicBezTo>
                  <a:lnTo>
                    <a:pt x="571" y="159"/>
                  </a:lnTo>
                  <a:cubicBezTo>
                    <a:pt x="568" y="200"/>
                    <a:pt x="580" y="195"/>
                    <a:pt x="553" y="195"/>
                  </a:cubicBezTo>
                  <a:lnTo>
                    <a:pt x="475" y="33"/>
                  </a:lnTo>
                  <a:lnTo>
                    <a:pt x="100" y="39"/>
                  </a:lnTo>
                  <a:lnTo>
                    <a:pt x="16" y="195"/>
                  </a:lnTo>
                  <a:cubicBezTo>
                    <a:pt x="22" y="212"/>
                    <a:pt x="20" y="217"/>
                    <a:pt x="1" y="213"/>
                  </a:cubicBezTo>
                  <a:cubicBezTo>
                    <a:pt x="4" y="197"/>
                    <a:pt x="0" y="202"/>
                    <a:pt x="7" y="195"/>
                  </a:cubicBezTo>
                  <a:lnTo>
                    <a:pt x="7" y="174"/>
                  </a:lnTo>
                  <a:close/>
                </a:path>
              </a:pathLst>
            </a:custGeom>
            <a:solidFill>
              <a:srgbClr val="F5E7CF"/>
            </a:solidFill>
            <a:ln w="12700">
              <a:noFill/>
              <a:round/>
              <a:headEnd type="none" w="sm" len="sm"/>
              <a:tailEnd type="none" w="sm" len="sm"/>
            </a:ln>
          </p:spPr>
          <p:txBody>
            <a:bodyPr wrap="none" anchor="ctr"/>
            <a:lstStyle/>
            <a:p>
              <a:endParaRPr lang="en-US"/>
            </a:p>
          </p:txBody>
        </p:sp>
        <p:sp>
          <p:nvSpPr>
            <p:cNvPr id="344" name="Freeform 290"/>
            <p:cNvSpPr>
              <a:spLocks noChangeAspect="1"/>
            </p:cNvSpPr>
            <p:nvPr/>
          </p:nvSpPr>
          <p:spPr bwMode="auto">
            <a:xfrm>
              <a:off x="3708" y="4066"/>
              <a:ext cx="9" cy="12"/>
            </a:xfrm>
            <a:custGeom>
              <a:avLst/>
              <a:gdLst>
                <a:gd name="T0" fmla="*/ 0 w 72"/>
                <a:gd name="T1" fmla="*/ 3 h 84"/>
                <a:gd name="T2" fmla="*/ 36 w 72"/>
                <a:gd name="T3" fmla="*/ 84 h 84"/>
                <a:gd name="T4" fmla="*/ 72 w 72"/>
                <a:gd name="T5" fmla="*/ 84 h 84"/>
                <a:gd name="T6" fmla="*/ 66 w 72"/>
                <a:gd name="T7" fmla="*/ 0 h 84"/>
                <a:gd name="T8" fmla="*/ 0 w 72"/>
                <a:gd name="T9" fmla="*/ 3 h 84"/>
                <a:gd name="T10" fmla="*/ 0 60000 65536"/>
                <a:gd name="T11" fmla="*/ 0 60000 65536"/>
                <a:gd name="T12" fmla="*/ 0 60000 65536"/>
                <a:gd name="T13" fmla="*/ 0 60000 65536"/>
                <a:gd name="T14" fmla="*/ 0 60000 65536"/>
                <a:gd name="T15" fmla="*/ 0 w 72"/>
                <a:gd name="T16" fmla="*/ 0 h 84"/>
                <a:gd name="T17" fmla="*/ 72 w 72"/>
                <a:gd name="T18" fmla="*/ 84 h 84"/>
              </a:gdLst>
              <a:ahLst/>
              <a:cxnLst>
                <a:cxn ang="T10">
                  <a:pos x="T0" y="T1"/>
                </a:cxn>
                <a:cxn ang="T11">
                  <a:pos x="T2" y="T3"/>
                </a:cxn>
                <a:cxn ang="T12">
                  <a:pos x="T4" y="T5"/>
                </a:cxn>
                <a:cxn ang="T13">
                  <a:pos x="T6" y="T7"/>
                </a:cxn>
                <a:cxn ang="T14">
                  <a:pos x="T8" y="T9"/>
                </a:cxn>
              </a:cxnLst>
              <a:rect l="T15" t="T16" r="T17" b="T18"/>
              <a:pathLst>
                <a:path w="72" h="84">
                  <a:moveTo>
                    <a:pt x="0" y="3"/>
                  </a:moveTo>
                  <a:lnTo>
                    <a:pt x="36" y="84"/>
                  </a:lnTo>
                  <a:lnTo>
                    <a:pt x="72" y="84"/>
                  </a:lnTo>
                  <a:lnTo>
                    <a:pt x="66" y="0"/>
                  </a:lnTo>
                  <a:lnTo>
                    <a:pt x="0" y="3"/>
                  </a:lnTo>
                  <a:close/>
                </a:path>
              </a:pathLst>
            </a:custGeom>
            <a:solidFill>
              <a:srgbClr val="D09536"/>
            </a:solidFill>
            <a:ln w="12700">
              <a:noFill/>
              <a:round/>
              <a:headEnd type="none" w="sm" len="sm"/>
              <a:tailEnd type="none" w="sm" len="sm"/>
            </a:ln>
          </p:spPr>
          <p:txBody>
            <a:bodyPr wrap="none" anchor="ctr"/>
            <a:lstStyle/>
            <a:p>
              <a:endParaRPr lang="en-US"/>
            </a:p>
          </p:txBody>
        </p:sp>
        <p:sp>
          <p:nvSpPr>
            <p:cNvPr id="345" name="Freeform 291"/>
            <p:cNvSpPr>
              <a:spLocks noChangeAspect="1"/>
            </p:cNvSpPr>
            <p:nvPr/>
          </p:nvSpPr>
          <p:spPr bwMode="auto">
            <a:xfrm>
              <a:off x="3686" y="4079"/>
              <a:ext cx="36" cy="10"/>
            </a:xfrm>
            <a:custGeom>
              <a:avLst/>
              <a:gdLst>
                <a:gd name="T0" fmla="*/ 6 w 267"/>
                <a:gd name="T1" fmla="*/ 0 h 72"/>
                <a:gd name="T2" fmla="*/ 246 w 267"/>
                <a:gd name="T3" fmla="*/ 0 h 72"/>
                <a:gd name="T4" fmla="*/ 258 w 267"/>
                <a:gd name="T5" fmla="*/ 18 h 72"/>
                <a:gd name="T6" fmla="*/ 267 w 267"/>
                <a:gd name="T7" fmla="*/ 45 h 72"/>
                <a:gd name="T8" fmla="*/ 204 w 267"/>
                <a:gd name="T9" fmla="*/ 48 h 72"/>
                <a:gd name="T10" fmla="*/ 201 w 267"/>
                <a:gd name="T11" fmla="*/ 12 h 72"/>
                <a:gd name="T12" fmla="*/ 93 w 267"/>
                <a:gd name="T13" fmla="*/ 21 h 72"/>
                <a:gd name="T14" fmla="*/ 87 w 267"/>
                <a:gd name="T15" fmla="*/ 57 h 72"/>
                <a:gd name="T16" fmla="*/ 153 w 267"/>
                <a:gd name="T17" fmla="*/ 72 h 72"/>
                <a:gd name="T18" fmla="*/ 21 w 267"/>
                <a:gd name="T19" fmla="*/ 69 h 72"/>
                <a:gd name="T20" fmla="*/ 33 w 267"/>
                <a:gd name="T21" fmla="*/ 18 h 72"/>
                <a:gd name="T22" fmla="*/ 0 w 267"/>
                <a:gd name="T23" fmla="*/ 18 h 72"/>
                <a:gd name="T24" fmla="*/ 6 w 267"/>
                <a:gd name="T25" fmla="*/ 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7"/>
                <a:gd name="T40" fmla="*/ 0 h 72"/>
                <a:gd name="T41" fmla="*/ 267 w 267"/>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7" h="72">
                  <a:moveTo>
                    <a:pt x="6" y="0"/>
                  </a:moveTo>
                  <a:lnTo>
                    <a:pt x="246" y="0"/>
                  </a:lnTo>
                  <a:lnTo>
                    <a:pt x="258" y="18"/>
                  </a:lnTo>
                  <a:lnTo>
                    <a:pt x="267" y="45"/>
                  </a:lnTo>
                  <a:lnTo>
                    <a:pt x="204" y="48"/>
                  </a:lnTo>
                  <a:lnTo>
                    <a:pt x="201" y="12"/>
                  </a:lnTo>
                  <a:cubicBezTo>
                    <a:pt x="133" y="22"/>
                    <a:pt x="236" y="26"/>
                    <a:pt x="93" y="21"/>
                  </a:cubicBezTo>
                  <a:cubicBezTo>
                    <a:pt x="65" y="12"/>
                    <a:pt x="96" y="48"/>
                    <a:pt x="87" y="57"/>
                  </a:cubicBezTo>
                  <a:cubicBezTo>
                    <a:pt x="159" y="54"/>
                    <a:pt x="153" y="32"/>
                    <a:pt x="153" y="72"/>
                  </a:cubicBezTo>
                  <a:lnTo>
                    <a:pt x="21" y="69"/>
                  </a:lnTo>
                  <a:lnTo>
                    <a:pt x="33" y="18"/>
                  </a:lnTo>
                  <a:lnTo>
                    <a:pt x="0" y="18"/>
                  </a:lnTo>
                  <a:lnTo>
                    <a:pt x="6" y="0"/>
                  </a:lnTo>
                  <a:close/>
                </a:path>
              </a:pathLst>
            </a:custGeom>
            <a:solidFill>
              <a:srgbClr val="F4E6D0"/>
            </a:solidFill>
            <a:ln w="12700">
              <a:noFill/>
              <a:round/>
              <a:headEnd type="none" w="sm" len="sm"/>
              <a:tailEnd type="none" w="sm" len="sm"/>
            </a:ln>
          </p:spPr>
          <p:txBody>
            <a:bodyPr wrap="none" anchor="ctr"/>
            <a:lstStyle/>
            <a:p>
              <a:endParaRPr lang="en-US"/>
            </a:p>
          </p:txBody>
        </p:sp>
        <p:sp>
          <p:nvSpPr>
            <p:cNvPr id="346" name="Freeform 292"/>
            <p:cNvSpPr>
              <a:spLocks noChangeAspect="1"/>
            </p:cNvSpPr>
            <p:nvPr/>
          </p:nvSpPr>
          <p:spPr bwMode="auto">
            <a:xfrm>
              <a:off x="3683" y="4080"/>
              <a:ext cx="43" cy="20"/>
            </a:xfrm>
            <a:custGeom>
              <a:avLst/>
              <a:gdLst>
                <a:gd name="T0" fmla="*/ 0 w 315"/>
                <a:gd name="T1" fmla="*/ 60 h 135"/>
                <a:gd name="T2" fmla="*/ 0 w 315"/>
                <a:gd name="T3" fmla="*/ 129 h 135"/>
                <a:gd name="T4" fmla="*/ 195 w 315"/>
                <a:gd name="T5" fmla="*/ 129 h 135"/>
                <a:gd name="T6" fmla="*/ 315 w 315"/>
                <a:gd name="T7" fmla="*/ 135 h 135"/>
                <a:gd name="T8" fmla="*/ 315 w 315"/>
                <a:gd name="T9" fmla="*/ 0 h 135"/>
                <a:gd name="T10" fmla="*/ 273 w 315"/>
                <a:gd name="T11" fmla="*/ 0 h 135"/>
                <a:gd name="T12" fmla="*/ 282 w 315"/>
                <a:gd name="T13" fmla="*/ 36 h 135"/>
                <a:gd name="T14" fmla="*/ 210 w 315"/>
                <a:gd name="T15" fmla="*/ 33 h 135"/>
                <a:gd name="T16" fmla="*/ 204 w 315"/>
                <a:gd name="T17" fmla="*/ 57 h 135"/>
                <a:gd name="T18" fmla="*/ 165 w 315"/>
                <a:gd name="T19" fmla="*/ 57 h 135"/>
                <a:gd name="T20" fmla="*/ 0 w 315"/>
                <a:gd name="T21" fmla="*/ 6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5"/>
                <a:gd name="T34" fmla="*/ 0 h 135"/>
                <a:gd name="T35" fmla="*/ 315 w 315"/>
                <a:gd name="T36" fmla="*/ 135 h 1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5" h="135">
                  <a:moveTo>
                    <a:pt x="0" y="60"/>
                  </a:moveTo>
                  <a:lnTo>
                    <a:pt x="0" y="129"/>
                  </a:lnTo>
                  <a:lnTo>
                    <a:pt x="195" y="129"/>
                  </a:lnTo>
                  <a:lnTo>
                    <a:pt x="315" y="135"/>
                  </a:lnTo>
                  <a:lnTo>
                    <a:pt x="315" y="0"/>
                  </a:lnTo>
                  <a:lnTo>
                    <a:pt x="273" y="0"/>
                  </a:lnTo>
                  <a:lnTo>
                    <a:pt x="282" y="36"/>
                  </a:lnTo>
                  <a:lnTo>
                    <a:pt x="210" y="33"/>
                  </a:lnTo>
                  <a:lnTo>
                    <a:pt x="204" y="57"/>
                  </a:lnTo>
                  <a:lnTo>
                    <a:pt x="165" y="57"/>
                  </a:lnTo>
                  <a:lnTo>
                    <a:pt x="0" y="60"/>
                  </a:lnTo>
                  <a:close/>
                </a:path>
              </a:pathLst>
            </a:custGeom>
            <a:solidFill>
              <a:srgbClr val="936823"/>
            </a:solidFill>
            <a:ln w="12700">
              <a:noFill/>
              <a:round/>
              <a:headEnd type="none" w="sm" len="sm"/>
              <a:tailEnd type="none" w="sm" len="sm"/>
            </a:ln>
          </p:spPr>
          <p:txBody>
            <a:bodyPr wrap="none" anchor="ctr"/>
            <a:lstStyle/>
            <a:p>
              <a:endParaRPr lang="en-US"/>
            </a:p>
          </p:txBody>
        </p:sp>
        <p:sp>
          <p:nvSpPr>
            <p:cNvPr id="347" name="Freeform 293"/>
            <p:cNvSpPr>
              <a:spLocks noChangeAspect="1"/>
            </p:cNvSpPr>
            <p:nvPr/>
          </p:nvSpPr>
          <p:spPr bwMode="auto">
            <a:xfrm>
              <a:off x="3684" y="4086"/>
              <a:ext cx="42" cy="15"/>
            </a:xfrm>
            <a:custGeom>
              <a:avLst/>
              <a:gdLst>
                <a:gd name="T0" fmla="*/ 198 w 309"/>
                <a:gd name="T1" fmla="*/ 24 h 99"/>
                <a:gd name="T2" fmla="*/ 159 w 309"/>
                <a:gd name="T3" fmla="*/ 21 h 99"/>
                <a:gd name="T4" fmla="*/ 147 w 309"/>
                <a:gd name="T5" fmla="*/ 30 h 99"/>
                <a:gd name="T6" fmla="*/ 141 w 309"/>
                <a:gd name="T7" fmla="*/ 30 h 99"/>
                <a:gd name="T8" fmla="*/ 42 w 309"/>
                <a:gd name="T9" fmla="*/ 33 h 99"/>
                <a:gd name="T10" fmla="*/ 45 w 309"/>
                <a:gd name="T11" fmla="*/ 54 h 99"/>
                <a:gd name="T12" fmla="*/ 66 w 309"/>
                <a:gd name="T13" fmla="*/ 63 h 99"/>
                <a:gd name="T14" fmla="*/ 0 w 309"/>
                <a:gd name="T15" fmla="*/ 66 h 99"/>
                <a:gd name="T16" fmla="*/ 15 w 309"/>
                <a:gd name="T17" fmla="*/ 90 h 99"/>
                <a:gd name="T18" fmla="*/ 204 w 309"/>
                <a:gd name="T19" fmla="*/ 90 h 99"/>
                <a:gd name="T20" fmla="*/ 309 w 309"/>
                <a:gd name="T21" fmla="*/ 99 h 99"/>
                <a:gd name="T22" fmla="*/ 306 w 309"/>
                <a:gd name="T23" fmla="*/ 0 h 99"/>
                <a:gd name="T24" fmla="*/ 213 w 309"/>
                <a:gd name="T25" fmla="*/ 0 h 99"/>
                <a:gd name="T26" fmla="*/ 198 w 309"/>
                <a:gd name="T27" fmla="*/ 2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99"/>
                <a:gd name="T44" fmla="*/ 309 w 309"/>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99">
                  <a:moveTo>
                    <a:pt x="198" y="24"/>
                  </a:moveTo>
                  <a:cubicBezTo>
                    <a:pt x="185" y="23"/>
                    <a:pt x="172" y="19"/>
                    <a:pt x="159" y="21"/>
                  </a:cubicBezTo>
                  <a:cubicBezTo>
                    <a:pt x="154" y="22"/>
                    <a:pt x="151" y="28"/>
                    <a:pt x="147" y="30"/>
                  </a:cubicBezTo>
                  <a:cubicBezTo>
                    <a:pt x="145" y="31"/>
                    <a:pt x="143" y="30"/>
                    <a:pt x="141" y="30"/>
                  </a:cubicBezTo>
                  <a:lnTo>
                    <a:pt x="42" y="33"/>
                  </a:lnTo>
                  <a:lnTo>
                    <a:pt x="45" y="54"/>
                  </a:lnTo>
                  <a:lnTo>
                    <a:pt x="66" y="63"/>
                  </a:lnTo>
                  <a:lnTo>
                    <a:pt x="0" y="66"/>
                  </a:lnTo>
                  <a:lnTo>
                    <a:pt x="15" y="90"/>
                  </a:lnTo>
                  <a:lnTo>
                    <a:pt x="204" y="90"/>
                  </a:lnTo>
                  <a:lnTo>
                    <a:pt x="309" y="99"/>
                  </a:lnTo>
                  <a:lnTo>
                    <a:pt x="306" y="0"/>
                  </a:lnTo>
                  <a:lnTo>
                    <a:pt x="213" y="0"/>
                  </a:lnTo>
                  <a:lnTo>
                    <a:pt x="198" y="24"/>
                  </a:lnTo>
                  <a:close/>
                </a:path>
              </a:pathLst>
            </a:custGeom>
            <a:solidFill>
              <a:srgbClr val="4C3E26"/>
            </a:solidFill>
            <a:ln w="12700">
              <a:noFill/>
              <a:round/>
              <a:headEnd type="none" w="sm" len="sm"/>
              <a:tailEnd type="none" w="sm" len="sm"/>
            </a:ln>
          </p:spPr>
          <p:txBody>
            <a:bodyPr wrap="none" anchor="ctr"/>
            <a:lstStyle/>
            <a:p>
              <a:endParaRPr lang="en-US"/>
            </a:p>
          </p:txBody>
        </p:sp>
        <p:sp>
          <p:nvSpPr>
            <p:cNvPr id="348" name="Freeform 294"/>
            <p:cNvSpPr>
              <a:spLocks noChangeAspect="1"/>
            </p:cNvSpPr>
            <p:nvPr/>
          </p:nvSpPr>
          <p:spPr bwMode="auto">
            <a:xfrm>
              <a:off x="3712" y="4086"/>
              <a:ext cx="15" cy="12"/>
            </a:xfrm>
            <a:custGeom>
              <a:avLst/>
              <a:gdLst>
                <a:gd name="T0" fmla="*/ 63 w 109"/>
                <a:gd name="T1" fmla="*/ 0 h 81"/>
                <a:gd name="T2" fmla="*/ 105 w 109"/>
                <a:gd name="T3" fmla="*/ 39 h 81"/>
                <a:gd name="T4" fmla="*/ 84 w 109"/>
                <a:gd name="T5" fmla="*/ 48 h 81"/>
                <a:gd name="T6" fmla="*/ 63 w 109"/>
                <a:gd name="T7" fmla="*/ 81 h 81"/>
                <a:gd name="T8" fmla="*/ 0 w 109"/>
                <a:gd name="T9" fmla="*/ 3 h 81"/>
                <a:gd name="T10" fmla="*/ 24 w 109"/>
                <a:gd name="T11" fmla="*/ 3 h 81"/>
                <a:gd name="T12" fmla="*/ 63 w 109"/>
                <a:gd name="T13" fmla="*/ 0 h 81"/>
                <a:gd name="T14" fmla="*/ 0 60000 65536"/>
                <a:gd name="T15" fmla="*/ 0 60000 65536"/>
                <a:gd name="T16" fmla="*/ 0 60000 65536"/>
                <a:gd name="T17" fmla="*/ 0 60000 65536"/>
                <a:gd name="T18" fmla="*/ 0 60000 65536"/>
                <a:gd name="T19" fmla="*/ 0 60000 65536"/>
                <a:gd name="T20" fmla="*/ 0 60000 65536"/>
                <a:gd name="T21" fmla="*/ 0 w 109"/>
                <a:gd name="T22" fmla="*/ 0 h 81"/>
                <a:gd name="T23" fmla="*/ 109 w 109"/>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81">
                  <a:moveTo>
                    <a:pt x="63" y="0"/>
                  </a:moveTo>
                  <a:lnTo>
                    <a:pt x="105" y="39"/>
                  </a:lnTo>
                  <a:cubicBezTo>
                    <a:pt x="99" y="64"/>
                    <a:pt x="109" y="42"/>
                    <a:pt x="84" y="48"/>
                  </a:cubicBezTo>
                  <a:cubicBezTo>
                    <a:pt x="80" y="49"/>
                    <a:pt x="63" y="75"/>
                    <a:pt x="63" y="81"/>
                  </a:cubicBezTo>
                  <a:lnTo>
                    <a:pt x="0" y="3"/>
                  </a:lnTo>
                  <a:lnTo>
                    <a:pt x="24" y="3"/>
                  </a:lnTo>
                  <a:lnTo>
                    <a:pt x="63" y="0"/>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49" name="Freeform 295"/>
            <p:cNvSpPr>
              <a:spLocks noChangeAspect="1"/>
            </p:cNvSpPr>
            <p:nvPr/>
          </p:nvSpPr>
          <p:spPr bwMode="auto">
            <a:xfrm>
              <a:off x="3753" y="4029"/>
              <a:ext cx="4" cy="46"/>
            </a:xfrm>
            <a:custGeom>
              <a:avLst/>
              <a:gdLst>
                <a:gd name="T0" fmla="*/ 0 w 27"/>
                <a:gd name="T1" fmla="*/ 0 h 312"/>
                <a:gd name="T2" fmla="*/ 24 w 27"/>
                <a:gd name="T3" fmla="*/ 42 h 312"/>
                <a:gd name="T4" fmla="*/ 27 w 27"/>
                <a:gd name="T5" fmla="*/ 312 h 312"/>
                <a:gd name="T6" fmla="*/ 3 w 27"/>
                <a:gd name="T7" fmla="*/ 312 h 312"/>
                <a:gd name="T8" fmla="*/ 0 w 27"/>
                <a:gd name="T9" fmla="*/ 0 h 312"/>
                <a:gd name="T10" fmla="*/ 0 60000 65536"/>
                <a:gd name="T11" fmla="*/ 0 60000 65536"/>
                <a:gd name="T12" fmla="*/ 0 60000 65536"/>
                <a:gd name="T13" fmla="*/ 0 60000 65536"/>
                <a:gd name="T14" fmla="*/ 0 60000 65536"/>
                <a:gd name="T15" fmla="*/ 0 w 27"/>
                <a:gd name="T16" fmla="*/ 0 h 312"/>
                <a:gd name="T17" fmla="*/ 27 w 27"/>
                <a:gd name="T18" fmla="*/ 312 h 312"/>
              </a:gdLst>
              <a:ahLst/>
              <a:cxnLst>
                <a:cxn ang="T10">
                  <a:pos x="T0" y="T1"/>
                </a:cxn>
                <a:cxn ang="T11">
                  <a:pos x="T2" y="T3"/>
                </a:cxn>
                <a:cxn ang="T12">
                  <a:pos x="T4" y="T5"/>
                </a:cxn>
                <a:cxn ang="T13">
                  <a:pos x="T6" y="T7"/>
                </a:cxn>
                <a:cxn ang="T14">
                  <a:pos x="T8" y="T9"/>
                </a:cxn>
              </a:cxnLst>
              <a:rect l="T15" t="T16" r="T17" b="T18"/>
              <a:pathLst>
                <a:path w="27" h="312">
                  <a:moveTo>
                    <a:pt x="0" y="0"/>
                  </a:moveTo>
                  <a:lnTo>
                    <a:pt x="24" y="42"/>
                  </a:lnTo>
                  <a:lnTo>
                    <a:pt x="27" y="312"/>
                  </a:lnTo>
                  <a:lnTo>
                    <a:pt x="3" y="312"/>
                  </a:lnTo>
                  <a:lnTo>
                    <a:pt x="0" y="0"/>
                  </a:lnTo>
                  <a:close/>
                </a:path>
              </a:pathLst>
            </a:custGeom>
            <a:solidFill>
              <a:srgbClr val="EDD6B1"/>
            </a:solidFill>
            <a:ln w="6350">
              <a:noFill/>
              <a:round/>
              <a:headEnd type="none" w="sm" len="sm"/>
              <a:tailEnd type="none" w="sm" len="sm"/>
            </a:ln>
          </p:spPr>
          <p:txBody>
            <a:bodyPr wrap="none" anchor="ctr"/>
            <a:lstStyle/>
            <a:p>
              <a:endParaRPr lang="en-US"/>
            </a:p>
          </p:txBody>
        </p:sp>
        <p:sp>
          <p:nvSpPr>
            <p:cNvPr id="350" name="Freeform 296"/>
            <p:cNvSpPr>
              <a:spLocks noChangeAspect="1"/>
            </p:cNvSpPr>
            <p:nvPr/>
          </p:nvSpPr>
          <p:spPr bwMode="auto">
            <a:xfrm>
              <a:off x="3760" y="4039"/>
              <a:ext cx="12" cy="19"/>
            </a:xfrm>
            <a:custGeom>
              <a:avLst/>
              <a:gdLst>
                <a:gd name="T0" fmla="*/ 3 w 87"/>
                <a:gd name="T1" fmla="*/ 33 h 133"/>
                <a:gd name="T2" fmla="*/ 21 w 87"/>
                <a:gd name="T3" fmla="*/ 54 h 133"/>
                <a:gd name="T4" fmla="*/ 18 w 87"/>
                <a:gd name="T5" fmla="*/ 66 h 133"/>
                <a:gd name="T6" fmla="*/ 6 w 87"/>
                <a:gd name="T7" fmla="*/ 69 h 133"/>
                <a:gd name="T8" fmla="*/ 18 w 87"/>
                <a:gd name="T9" fmla="*/ 87 h 133"/>
                <a:gd name="T10" fmla="*/ 39 w 87"/>
                <a:gd name="T11" fmla="*/ 81 h 133"/>
                <a:gd name="T12" fmla="*/ 60 w 87"/>
                <a:gd name="T13" fmla="*/ 114 h 133"/>
                <a:gd name="T14" fmla="*/ 84 w 87"/>
                <a:gd name="T15" fmla="*/ 69 h 133"/>
                <a:gd name="T16" fmla="*/ 81 w 87"/>
                <a:gd name="T17" fmla="*/ 27 h 133"/>
                <a:gd name="T18" fmla="*/ 87 w 87"/>
                <a:gd name="T19" fmla="*/ 0 h 133"/>
                <a:gd name="T20" fmla="*/ 3 w 87"/>
                <a:gd name="T21" fmla="*/ 33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133"/>
                <a:gd name="T35" fmla="*/ 87 w 87"/>
                <a:gd name="T36" fmla="*/ 133 h 1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133">
                  <a:moveTo>
                    <a:pt x="3" y="33"/>
                  </a:moveTo>
                  <a:cubicBezTo>
                    <a:pt x="10" y="44"/>
                    <a:pt x="17" y="42"/>
                    <a:pt x="21" y="54"/>
                  </a:cubicBezTo>
                  <a:cubicBezTo>
                    <a:pt x="20" y="58"/>
                    <a:pt x="21" y="63"/>
                    <a:pt x="18" y="66"/>
                  </a:cubicBezTo>
                  <a:cubicBezTo>
                    <a:pt x="15" y="69"/>
                    <a:pt x="8" y="65"/>
                    <a:pt x="6" y="69"/>
                  </a:cubicBezTo>
                  <a:cubicBezTo>
                    <a:pt x="0" y="78"/>
                    <a:pt x="14" y="84"/>
                    <a:pt x="18" y="87"/>
                  </a:cubicBezTo>
                  <a:cubicBezTo>
                    <a:pt x="24" y="133"/>
                    <a:pt x="20" y="94"/>
                    <a:pt x="39" y="81"/>
                  </a:cubicBezTo>
                  <a:cubicBezTo>
                    <a:pt x="61" y="85"/>
                    <a:pt x="55" y="94"/>
                    <a:pt x="60" y="114"/>
                  </a:cubicBezTo>
                  <a:cubicBezTo>
                    <a:pt x="72" y="97"/>
                    <a:pt x="62" y="75"/>
                    <a:pt x="84" y="69"/>
                  </a:cubicBezTo>
                  <a:cubicBezTo>
                    <a:pt x="80" y="51"/>
                    <a:pt x="77" y="46"/>
                    <a:pt x="81" y="27"/>
                  </a:cubicBezTo>
                  <a:cubicBezTo>
                    <a:pt x="83" y="18"/>
                    <a:pt x="87" y="0"/>
                    <a:pt x="87" y="0"/>
                  </a:cubicBezTo>
                  <a:lnTo>
                    <a:pt x="3" y="33"/>
                  </a:lnTo>
                  <a:close/>
                </a:path>
              </a:pathLst>
            </a:custGeom>
            <a:solidFill>
              <a:srgbClr val="DEB470"/>
            </a:solidFill>
            <a:ln w="12700">
              <a:noFill/>
              <a:round/>
              <a:headEnd type="none" w="sm" len="sm"/>
              <a:tailEnd type="none" w="sm" len="sm"/>
            </a:ln>
          </p:spPr>
          <p:txBody>
            <a:bodyPr wrap="none" anchor="ctr"/>
            <a:lstStyle/>
            <a:p>
              <a:endParaRPr lang="en-US"/>
            </a:p>
          </p:txBody>
        </p:sp>
        <p:sp>
          <p:nvSpPr>
            <p:cNvPr id="351" name="Freeform 297"/>
            <p:cNvSpPr>
              <a:spLocks noChangeAspect="1"/>
            </p:cNvSpPr>
            <p:nvPr/>
          </p:nvSpPr>
          <p:spPr bwMode="auto">
            <a:xfrm>
              <a:off x="3759" y="4038"/>
              <a:ext cx="12" cy="6"/>
            </a:xfrm>
            <a:custGeom>
              <a:avLst/>
              <a:gdLst>
                <a:gd name="T0" fmla="*/ 18 w 93"/>
                <a:gd name="T1" fmla="*/ 3 h 45"/>
                <a:gd name="T2" fmla="*/ 0 w 93"/>
                <a:gd name="T3" fmla="*/ 45 h 45"/>
                <a:gd name="T4" fmla="*/ 78 w 93"/>
                <a:gd name="T5" fmla="*/ 42 h 45"/>
                <a:gd name="T6" fmla="*/ 93 w 93"/>
                <a:gd name="T7" fmla="*/ 0 h 45"/>
                <a:gd name="T8" fmla="*/ 18 w 93"/>
                <a:gd name="T9" fmla="*/ 3 h 45"/>
                <a:gd name="T10" fmla="*/ 0 60000 65536"/>
                <a:gd name="T11" fmla="*/ 0 60000 65536"/>
                <a:gd name="T12" fmla="*/ 0 60000 65536"/>
                <a:gd name="T13" fmla="*/ 0 60000 65536"/>
                <a:gd name="T14" fmla="*/ 0 60000 65536"/>
                <a:gd name="T15" fmla="*/ 0 w 93"/>
                <a:gd name="T16" fmla="*/ 0 h 45"/>
                <a:gd name="T17" fmla="*/ 93 w 93"/>
                <a:gd name="T18" fmla="*/ 45 h 45"/>
              </a:gdLst>
              <a:ahLst/>
              <a:cxnLst>
                <a:cxn ang="T10">
                  <a:pos x="T0" y="T1"/>
                </a:cxn>
                <a:cxn ang="T11">
                  <a:pos x="T2" y="T3"/>
                </a:cxn>
                <a:cxn ang="T12">
                  <a:pos x="T4" y="T5"/>
                </a:cxn>
                <a:cxn ang="T13">
                  <a:pos x="T6" y="T7"/>
                </a:cxn>
                <a:cxn ang="T14">
                  <a:pos x="T8" y="T9"/>
                </a:cxn>
              </a:cxnLst>
              <a:rect l="T15" t="T16" r="T17" b="T18"/>
              <a:pathLst>
                <a:path w="93" h="45">
                  <a:moveTo>
                    <a:pt x="18" y="3"/>
                  </a:moveTo>
                  <a:lnTo>
                    <a:pt x="0" y="45"/>
                  </a:lnTo>
                  <a:lnTo>
                    <a:pt x="78" y="42"/>
                  </a:lnTo>
                  <a:lnTo>
                    <a:pt x="93" y="0"/>
                  </a:lnTo>
                  <a:lnTo>
                    <a:pt x="18" y="3"/>
                  </a:lnTo>
                  <a:close/>
                </a:path>
              </a:pathLst>
            </a:custGeom>
            <a:solidFill>
              <a:srgbClr val="FBF7EF"/>
            </a:solidFill>
            <a:ln w="6350">
              <a:noFill/>
              <a:round/>
              <a:headEnd type="none" w="sm" len="sm"/>
              <a:tailEnd type="none" w="sm" len="sm"/>
            </a:ln>
          </p:spPr>
          <p:txBody>
            <a:bodyPr wrap="none" anchor="ctr"/>
            <a:lstStyle/>
            <a:p>
              <a:endParaRPr lang="en-US"/>
            </a:p>
          </p:txBody>
        </p:sp>
        <p:sp>
          <p:nvSpPr>
            <p:cNvPr id="352" name="Freeform 298"/>
            <p:cNvSpPr>
              <a:spLocks noChangeAspect="1"/>
            </p:cNvSpPr>
            <p:nvPr/>
          </p:nvSpPr>
          <p:spPr bwMode="auto">
            <a:xfrm>
              <a:off x="3754" y="4048"/>
              <a:ext cx="6" cy="15"/>
            </a:xfrm>
            <a:custGeom>
              <a:avLst/>
              <a:gdLst>
                <a:gd name="T0" fmla="*/ 23 w 43"/>
                <a:gd name="T1" fmla="*/ 0 h 102"/>
                <a:gd name="T2" fmla="*/ 41 w 43"/>
                <a:gd name="T3" fmla="*/ 21 h 102"/>
                <a:gd name="T4" fmla="*/ 32 w 43"/>
                <a:gd name="T5" fmla="*/ 54 h 102"/>
                <a:gd name="T6" fmla="*/ 29 w 43"/>
                <a:gd name="T7" fmla="*/ 63 h 102"/>
                <a:gd name="T8" fmla="*/ 23 w 43"/>
                <a:gd name="T9" fmla="*/ 102 h 102"/>
                <a:gd name="T10" fmla="*/ 2 w 43"/>
                <a:gd name="T11" fmla="*/ 66 h 102"/>
                <a:gd name="T12" fmla="*/ 20 w 43"/>
                <a:gd name="T13" fmla="*/ 51 h 102"/>
                <a:gd name="T14" fmla="*/ 23 w 43"/>
                <a:gd name="T15" fmla="*/ 0 h 102"/>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102"/>
                <a:gd name="T26" fmla="*/ 43 w 43"/>
                <a:gd name="T27" fmla="*/ 102 h 1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102">
                  <a:moveTo>
                    <a:pt x="23" y="0"/>
                  </a:moveTo>
                  <a:cubicBezTo>
                    <a:pt x="29" y="7"/>
                    <a:pt x="37" y="12"/>
                    <a:pt x="41" y="21"/>
                  </a:cubicBezTo>
                  <a:cubicBezTo>
                    <a:pt x="43" y="25"/>
                    <a:pt x="32" y="53"/>
                    <a:pt x="32" y="54"/>
                  </a:cubicBezTo>
                  <a:cubicBezTo>
                    <a:pt x="31" y="57"/>
                    <a:pt x="29" y="63"/>
                    <a:pt x="29" y="63"/>
                  </a:cubicBezTo>
                  <a:cubicBezTo>
                    <a:pt x="38" y="77"/>
                    <a:pt x="42" y="96"/>
                    <a:pt x="23" y="102"/>
                  </a:cubicBezTo>
                  <a:cubicBezTo>
                    <a:pt x="12" y="91"/>
                    <a:pt x="10" y="78"/>
                    <a:pt x="2" y="66"/>
                  </a:cubicBezTo>
                  <a:cubicBezTo>
                    <a:pt x="6" y="46"/>
                    <a:pt x="0" y="51"/>
                    <a:pt x="20" y="51"/>
                  </a:cubicBezTo>
                  <a:lnTo>
                    <a:pt x="23" y="0"/>
                  </a:lnTo>
                  <a:close/>
                </a:path>
              </a:pathLst>
            </a:custGeom>
            <a:solidFill>
              <a:srgbClr val="DBB069"/>
            </a:solidFill>
            <a:ln w="12700">
              <a:noFill/>
              <a:round/>
              <a:headEnd type="none" w="sm" len="sm"/>
              <a:tailEnd type="none" w="sm" len="sm"/>
            </a:ln>
          </p:spPr>
          <p:txBody>
            <a:bodyPr wrap="none" anchor="ctr"/>
            <a:lstStyle/>
            <a:p>
              <a:endParaRPr lang="en-US"/>
            </a:p>
          </p:txBody>
        </p:sp>
        <p:sp>
          <p:nvSpPr>
            <p:cNvPr id="353" name="Freeform 299"/>
            <p:cNvSpPr>
              <a:spLocks noChangeAspect="1"/>
            </p:cNvSpPr>
            <p:nvPr/>
          </p:nvSpPr>
          <p:spPr bwMode="auto">
            <a:xfrm>
              <a:off x="3754" y="4048"/>
              <a:ext cx="3" cy="7"/>
            </a:xfrm>
            <a:custGeom>
              <a:avLst/>
              <a:gdLst>
                <a:gd name="T0" fmla="*/ 0 w 21"/>
                <a:gd name="T1" fmla="*/ 0 h 48"/>
                <a:gd name="T2" fmla="*/ 21 w 21"/>
                <a:gd name="T3" fmla="*/ 0 h 48"/>
                <a:gd name="T4" fmla="*/ 18 w 21"/>
                <a:gd name="T5" fmla="*/ 48 h 48"/>
                <a:gd name="T6" fmla="*/ 0 w 21"/>
                <a:gd name="T7" fmla="*/ 48 h 48"/>
                <a:gd name="T8" fmla="*/ 0 w 21"/>
                <a:gd name="T9" fmla="*/ 0 h 48"/>
                <a:gd name="T10" fmla="*/ 0 60000 65536"/>
                <a:gd name="T11" fmla="*/ 0 60000 65536"/>
                <a:gd name="T12" fmla="*/ 0 60000 65536"/>
                <a:gd name="T13" fmla="*/ 0 60000 65536"/>
                <a:gd name="T14" fmla="*/ 0 60000 65536"/>
                <a:gd name="T15" fmla="*/ 0 w 21"/>
                <a:gd name="T16" fmla="*/ 0 h 48"/>
                <a:gd name="T17" fmla="*/ 21 w 21"/>
                <a:gd name="T18" fmla="*/ 48 h 48"/>
              </a:gdLst>
              <a:ahLst/>
              <a:cxnLst>
                <a:cxn ang="T10">
                  <a:pos x="T0" y="T1"/>
                </a:cxn>
                <a:cxn ang="T11">
                  <a:pos x="T2" y="T3"/>
                </a:cxn>
                <a:cxn ang="T12">
                  <a:pos x="T4" y="T5"/>
                </a:cxn>
                <a:cxn ang="T13">
                  <a:pos x="T6" y="T7"/>
                </a:cxn>
                <a:cxn ang="T14">
                  <a:pos x="T8" y="T9"/>
                </a:cxn>
              </a:cxnLst>
              <a:rect l="T15" t="T16" r="T17" b="T18"/>
              <a:pathLst>
                <a:path w="21" h="48">
                  <a:moveTo>
                    <a:pt x="0" y="0"/>
                  </a:moveTo>
                  <a:lnTo>
                    <a:pt x="21" y="0"/>
                  </a:lnTo>
                  <a:lnTo>
                    <a:pt x="18" y="48"/>
                  </a:lnTo>
                  <a:lnTo>
                    <a:pt x="0" y="48"/>
                  </a:lnTo>
                  <a:lnTo>
                    <a:pt x="0" y="0"/>
                  </a:lnTo>
                  <a:close/>
                </a:path>
              </a:pathLst>
            </a:custGeom>
            <a:solidFill>
              <a:srgbClr val="F4E6D0"/>
            </a:solidFill>
            <a:ln w="12700">
              <a:noFill/>
              <a:round/>
              <a:headEnd type="none" w="sm" len="sm"/>
              <a:tailEnd type="none" w="sm" len="sm"/>
            </a:ln>
          </p:spPr>
          <p:txBody>
            <a:bodyPr wrap="none" anchor="ctr"/>
            <a:lstStyle/>
            <a:p>
              <a:endParaRPr lang="en-US"/>
            </a:p>
          </p:txBody>
        </p:sp>
        <p:sp>
          <p:nvSpPr>
            <p:cNvPr id="354" name="Freeform 300"/>
            <p:cNvSpPr>
              <a:spLocks noChangeAspect="1"/>
            </p:cNvSpPr>
            <p:nvPr/>
          </p:nvSpPr>
          <p:spPr bwMode="auto">
            <a:xfrm>
              <a:off x="3734" y="4024"/>
              <a:ext cx="65" cy="11"/>
            </a:xfrm>
            <a:custGeom>
              <a:avLst/>
              <a:gdLst>
                <a:gd name="T0" fmla="*/ 141 w 471"/>
                <a:gd name="T1" fmla="*/ 30 h 72"/>
                <a:gd name="T2" fmla="*/ 168 w 471"/>
                <a:gd name="T3" fmla="*/ 72 h 72"/>
                <a:gd name="T4" fmla="*/ 282 w 471"/>
                <a:gd name="T5" fmla="*/ 60 h 72"/>
                <a:gd name="T6" fmla="*/ 282 w 471"/>
                <a:gd name="T7" fmla="*/ 27 h 72"/>
                <a:gd name="T8" fmla="*/ 447 w 471"/>
                <a:gd name="T9" fmla="*/ 15 h 72"/>
                <a:gd name="T10" fmla="*/ 471 w 471"/>
                <a:gd name="T11" fmla="*/ 0 h 72"/>
                <a:gd name="T12" fmla="*/ 0 w 471"/>
                <a:gd name="T13" fmla="*/ 27 h 72"/>
                <a:gd name="T14" fmla="*/ 141 w 471"/>
                <a:gd name="T15" fmla="*/ 30 h 72"/>
                <a:gd name="T16" fmla="*/ 0 60000 65536"/>
                <a:gd name="T17" fmla="*/ 0 60000 65536"/>
                <a:gd name="T18" fmla="*/ 0 60000 65536"/>
                <a:gd name="T19" fmla="*/ 0 60000 65536"/>
                <a:gd name="T20" fmla="*/ 0 60000 65536"/>
                <a:gd name="T21" fmla="*/ 0 60000 65536"/>
                <a:gd name="T22" fmla="*/ 0 60000 65536"/>
                <a:gd name="T23" fmla="*/ 0 60000 65536"/>
                <a:gd name="T24" fmla="*/ 0 w 471"/>
                <a:gd name="T25" fmla="*/ 0 h 72"/>
                <a:gd name="T26" fmla="*/ 471 w 471"/>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 h="72">
                  <a:moveTo>
                    <a:pt x="141" y="30"/>
                  </a:moveTo>
                  <a:lnTo>
                    <a:pt x="168" y="72"/>
                  </a:lnTo>
                  <a:lnTo>
                    <a:pt x="282" y="60"/>
                  </a:lnTo>
                  <a:lnTo>
                    <a:pt x="282" y="27"/>
                  </a:lnTo>
                  <a:lnTo>
                    <a:pt x="447" y="15"/>
                  </a:lnTo>
                  <a:lnTo>
                    <a:pt x="471" y="0"/>
                  </a:lnTo>
                  <a:lnTo>
                    <a:pt x="0" y="27"/>
                  </a:lnTo>
                  <a:lnTo>
                    <a:pt x="141" y="30"/>
                  </a:lnTo>
                  <a:close/>
                </a:path>
              </a:pathLst>
            </a:custGeom>
            <a:solidFill>
              <a:srgbClr val="936823"/>
            </a:solidFill>
            <a:ln w="12700">
              <a:noFill/>
              <a:round/>
              <a:headEnd type="none" w="sm" len="sm"/>
              <a:tailEnd type="none" w="sm" len="sm"/>
            </a:ln>
          </p:spPr>
          <p:txBody>
            <a:bodyPr wrap="none" anchor="ctr"/>
            <a:lstStyle/>
            <a:p>
              <a:endParaRPr lang="en-US"/>
            </a:p>
          </p:txBody>
        </p:sp>
        <p:sp>
          <p:nvSpPr>
            <p:cNvPr id="355" name="Freeform 301"/>
            <p:cNvSpPr>
              <a:spLocks noChangeAspect="1"/>
            </p:cNvSpPr>
            <p:nvPr/>
          </p:nvSpPr>
          <p:spPr bwMode="auto">
            <a:xfrm>
              <a:off x="3854" y="3892"/>
              <a:ext cx="123" cy="121"/>
            </a:xfrm>
            <a:custGeom>
              <a:avLst/>
              <a:gdLst>
                <a:gd name="T0" fmla="*/ 282 w 900"/>
                <a:gd name="T1" fmla="*/ 96 h 822"/>
                <a:gd name="T2" fmla="*/ 282 w 900"/>
                <a:gd name="T3" fmla="*/ 303 h 822"/>
                <a:gd name="T4" fmla="*/ 219 w 900"/>
                <a:gd name="T5" fmla="*/ 300 h 822"/>
                <a:gd name="T6" fmla="*/ 231 w 900"/>
                <a:gd name="T7" fmla="*/ 702 h 822"/>
                <a:gd name="T8" fmla="*/ 285 w 900"/>
                <a:gd name="T9" fmla="*/ 702 h 822"/>
                <a:gd name="T10" fmla="*/ 288 w 900"/>
                <a:gd name="T11" fmla="*/ 717 h 822"/>
                <a:gd name="T12" fmla="*/ 0 w 900"/>
                <a:gd name="T13" fmla="*/ 723 h 822"/>
                <a:gd name="T14" fmla="*/ 0 w 900"/>
                <a:gd name="T15" fmla="*/ 822 h 822"/>
                <a:gd name="T16" fmla="*/ 261 w 900"/>
                <a:gd name="T17" fmla="*/ 807 h 822"/>
                <a:gd name="T18" fmla="*/ 489 w 900"/>
                <a:gd name="T19" fmla="*/ 780 h 822"/>
                <a:gd name="T20" fmla="*/ 900 w 900"/>
                <a:gd name="T21" fmla="*/ 780 h 822"/>
                <a:gd name="T22" fmla="*/ 900 w 900"/>
                <a:gd name="T23" fmla="*/ 498 h 822"/>
                <a:gd name="T24" fmla="*/ 876 w 900"/>
                <a:gd name="T25" fmla="*/ 495 h 822"/>
                <a:gd name="T26" fmla="*/ 861 w 900"/>
                <a:gd name="T27" fmla="*/ 0 h 822"/>
                <a:gd name="T28" fmla="*/ 573 w 900"/>
                <a:gd name="T29" fmla="*/ 48 h 822"/>
                <a:gd name="T30" fmla="*/ 573 w 900"/>
                <a:gd name="T31" fmla="*/ 60 h 822"/>
                <a:gd name="T32" fmla="*/ 510 w 900"/>
                <a:gd name="T33" fmla="*/ 54 h 822"/>
                <a:gd name="T34" fmla="*/ 282 w 900"/>
                <a:gd name="T35" fmla="*/ 96 h 8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0"/>
                <a:gd name="T55" fmla="*/ 0 h 822"/>
                <a:gd name="T56" fmla="*/ 900 w 900"/>
                <a:gd name="T57" fmla="*/ 822 h 8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0" h="822">
                  <a:moveTo>
                    <a:pt x="282" y="96"/>
                  </a:moveTo>
                  <a:lnTo>
                    <a:pt x="282" y="303"/>
                  </a:lnTo>
                  <a:lnTo>
                    <a:pt x="219" y="300"/>
                  </a:lnTo>
                  <a:lnTo>
                    <a:pt x="231" y="702"/>
                  </a:lnTo>
                  <a:lnTo>
                    <a:pt x="285" y="702"/>
                  </a:lnTo>
                  <a:cubicBezTo>
                    <a:pt x="289" y="713"/>
                    <a:pt x="288" y="708"/>
                    <a:pt x="288" y="717"/>
                  </a:cubicBezTo>
                  <a:lnTo>
                    <a:pt x="0" y="723"/>
                  </a:lnTo>
                  <a:lnTo>
                    <a:pt x="0" y="822"/>
                  </a:lnTo>
                  <a:lnTo>
                    <a:pt x="261" y="807"/>
                  </a:lnTo>
                  <a:lnTo>
                    <a:pt x="489" y="780"/>
                  </a:lnTo>
                  <a:lnTo>
                    <a:pt x="900" y="780"/>
                  </a:lnTo>
                  <a:lnTo>
                    <a:pt x="900" y="498"/>
                  </a:lnTo>
                  <a:lnTo>
                    <a:pt x="876" y="495"/>
                  </a:lnTo>
                  <a:lnTo>
                    <a:pt x="861" y="0"/>
                  </a:lnTo>
                  <a:lnTo>
                    <a:pt x="573" y="48"/>
                  </a:lnTo>
                  <a:cubicBezTo>
                    <a:pt x="573" y="52"/>
                    <a:pt x="573" y="56"/>
                    <a:pt x="573" y="60"/>
                  </a:cubicBezTo>
                  <a:cubicBezTo>
                    <a:pt x="546" y="63"/>
                    <a:pt x="510" y="86"/>
                    <a:pt x="510" y="54"/>
                  </a:cubicBezTo>
                  <a:lnTo>
                    <a:pt x="282" y="96"/>
                  </a:lnTo>
                  <a:close/>
                </a:path>
              </a:pathLst>
            </a:custGeom>
            <a:solidFill>
              <a:srgbClr val="F8EFE0"/>
            </a:solidFill>
            <a:ln w="6350">
              <a:noFill/>
              <a:round/>
              <a:headEnd type="none" w="sm" len="sm"/>
              <a:tailEnd type="none" w="sm" len="sm"/>
            </a:ln>
          </p:spPr>
          <p:txBody>
            <a:bodyPr wrap="none" anchor="ctr"/>
            <a:lstStyle/>
            <a:p>
              <a:endParaRPr lang="en-US"/>
            </a:p>
          </p:txBody>
        </p:sp>
        <p:sp>
          <p:nvSpPr>
            <p:cNvPr id="356" name="Freeform 302"/>
            <p:cNvSpPr>
              <a:spLocks noChangeAspect="1"/>
            </p:cNvSpPr>
            <p:nvPr/>
          </p:nvSpPr>
          <p:spPr bwMode="auto">
            <a:xfrm>
              <a:off x="3893" y="3967"/>
              <a:ext cx="83" cy="12"/>
            </a:xfrm>
            <a:custGeom>
              <a:avLst/>
              <a:gdLst>
                <a:gd name="T0" fmla="*/ 0 w 609"/>
                <a:gd name="T1" fmla="*/ 57 h 84"/>
                <a:gd name="T2" fmla="*/ 12 w 609"/>
                <a:gd name="T3" fmla="*/ 84 h 84"/>
                <a:gd name="T4" fmla="*/ 609 w 609"/>
                <a:gd name="T5" fmla="*/ 24 h 84"/>
                <a:gd name="T6" fmla="*/ 606 w 609"/>
                <a:gd name="T7" fmla="*/ 0 h 84"/>
                <a:gd name="T8" fmla="*/ 0 w 609"/>
                <a:gd name="T9" fmla="*/ 57 h 84"/>
                <a:gd name="T10" fmla="*/ 0 60000 65536"/>
                <a:gd name="T11" fmla="*/ 0 60000 65536"/>
                <a:gd name="T12" fmla="*/ 0 60000 65536"/>
                <a:gd name="T13" fmla="*/ 0 60000 65536"/>
                <a:gd name="T14" fmla="*/ 0 60000 65536"/>
                <a:gd name="T15" fmla="*/ 0 w 609"/>
                <a:gd name="T16" fmla="*/ 0 h 84"/>
                <a:gd name="T17" fmla="*/ 609 w 609"/>
                <a:gd name="T18" fmla="*/ 84 h 84"/>
              </a:gdLst>
              <a:ahLst/>
              <a:cxnLst>
                <a:cxn ang="T10">
                  <a:pos x="T0" y="T1"/>
                </a:cxn>
                <a:cxn ang="T11">
                  <a:pos x="T2" y="T3"/>
                </a:cxn>
                <a:cxn ang="T12">
                  <a:pos x="T4" y="T5"/>
                </a:cxn>
                <a:cxn ang="T13">
                  <a:pos x="T6" y="T7"/>
                </a:cxn>
                <a:cxn ang="T14">
                  <a:pos x="T8" y="T9"/>
                </a:cxn>
              </a:cxnLst>
              <a:rect l="T15" t="T16" r="T17" b="T18"/>
              <a:pathLst>
                <a:path w="609" h="84">
                  <a:moveTo>
                    <a:pt x="0" y="57"/>
                  </a:moveTo>
                  <a:lnTo>
                    <a:pt x="12" y="84"/>
                  </a:lnTo>
                  <a:lnTo>
                    <a:pt x="609" y="24"/>
                  </a:lnTo>
                  <a:lnTo>
                    <a:pt x="606" y="0"/>
                  </a:lnTo>
                  <a:lnTo>
                    <a:pt x="0" y="57"/>
                  </a:lnTo>
                  <a:close/>
                </a:path>
              </a:pathLst>
            </a:custGeom>
            <a:solidFill>
              <a:srgbClr val="DBB069"/>
            </a:solidFill>
            <a:ln w="6350">
              <a:noFill/>
              <a:round/>
              <a:headEnd type="none" w="sm" len="sm"/>
              <a:tailEnd type="none" w="sm" len="sm"/>
            </a:ln>
          </p:spPr>
          <p:txBody>
            <a:bodyPr wrap="none" anchor="ctr"/>
            <a:lstStyle/>
            <a:p>
              <a:endParaRPr lang="en-US"/>
            </a:p>
          </p:txBody>
        </p:sp>
        <p:sp>
          <p:nvSpPr>
            <p:cNvPr id="357" name="Freeform 303"/>
            <p:cNvSpPr>
              <a:spLocks noChangeAspect="1"/>
            </p:cNvSpPr>
            <p:nvPr/>
          </p:nvSpPr>
          <p:spPr bwMode="auto">
            <a:xfrm>
              <a:off x="3923" y="3900"/>
              <a:ext cx="4" cy="72"/>
            </a:xfrm>
            <a:custGeom>
              <a:avLst/>
              <a:gdLst>
                <a:gd name="T0" fmla="*/ 2 w 26"/>
                <a:gd name="T1" fmla="*/ 0 h 490"/>
                <a:gd name="T2" fmla="*/ 5 w 26"/>
                <a:gd name="T3" fmla="*/ 483 h 490"/>
                <a:gd name="T4" fmla="*/ 26 w 26"/>
                <a:gd name="T5" fmla="*/ 477 h 490"/>
                <a:gd name="T6" fmla="*/ 17 w 26"/>
                <a:gd name="T7" fmla="*/ 18 h 490"/>
                <a:gd name="T8" fmla="*/ 2 w 26"/>
                <a:gd name="T9" fmla="*/ 0 h 490"/>
                <a:gd name="T10" fmla="*/ 0 60000 65536"/>
                <a:gd name="T11" fmla="*/ 0 60000 65536"/>
                <a:gd name="T12" fmla="*/ 0 60000 65536"/>
                <a:gd name="T13" fmla="*/ 0 60000 65536"/>
                <a:gd name="T14" fmla="*/ 0 60000 65536"/>
                <a:gd name="T15" fmla="*/ 0 w 26"/>
                <a:gd name="T16" fmla="*/ 0 h 490"/>
                <a:gd name="T17" fmla="*/ 26 w 26"/>
                <a:gd name="T18" fmla="*/ 490 h 490"/>
              </a:gdLst>
              <a:ahLst/>
              <a:cxnLst>
                <a:cxn ang="T10">
                  <a:pos x="T0" y="T1"/>
                </a:cxn>
                <a:cxn ang="T11">
                  <a:pos x="T2" y="T3"/>
                </a:cxn>
                <a:cxn ang="T12">
                  <a:pos x="T4" y="T5"/>
                </a:cxn>
                <a:cxn ang="T13">
                  <a:pos x="T6" y="T7"/>
                </a:cxn>
                <a:cxn ang="T14">
                  <a:pos x="T8" y="T9"/>
                </a:cxn>
              </a:cxnLst>
              <a:rect l="T15" t="T16" r="T17" b="T18"/>
              <a:pathLst>
                <a:path w="26" h="490">
                  <a:moveTo>
                    <a:pt x="2" y="0"/>
                  </a:moveTo>
                  <a:cubicBezTo>
                    <a:pt x="3" y="161"/>
                    <a:pt x="0" y="322"/>
                    <a:pt x="5" y="483"/>
                  </a:cubicBezTo>
                  <a:cubicBezTo>
                    <a:pt x="5" y="490"/>
                    <a:pt x="26" y="477"/>
                    <a:pt x="26" y="477"/>
                  </a:cubicBezTo>
                  <a:lnTo>
                    <a:pt x="17" y="18"/>
                  </a:lnTo>
                  <a:lnTo>
                    <a:pt x="2" y="0"/>
                  </a:lnTo>
                  <a:close/>
                </a:path>
              </a:pathLst>
            </a:custGeom>
            <a:solidFill>
              <a:srgbClr val="EDD6B1"/>
            </a:solidFill>
            <a:ln w="6350">
              <a:noFill/>
              <a:round/>
              <a:headEnd type="none" w="sm" len="sm"/>
              <a:tailEnd type="none" w="sm" len="sm"/>
            </a:ln>
          </p:spPr>
          <p:txBody>
            <a:bodyPr wrap="none" anchor="ctr"/>
            <a:lstStyle/>
            <a:p>
              <a:endParaRPr lang="en-US"/>
            </a:p>
          </p:txBody>
        </p:sp>
        <p:sp>
          <p:nvSpPr>
            <p:cNvPr id="358" name="Line 304"/>
            <p:cNvSpPr>
              <a:spLocks noChangeAspect="1" noChangeShapeType="1"/>
            </p:cNvSpPr>
            <p:nvPr/>
          </p:nvSpPr>
          <p:spPr bwMode="auto">
            <a:xfrm>
              <a:off x="3962" y="3895"/>
              <a:ext cx="2" cy="71"/>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59" name="Line 305"/>
            <p:cNvSpPr>
              <a:spLocks noChangeAspect="1" noChangeShapeType="1"/>
            </p:cNvSpPr>
            <p:nvPr/>
          </p:nvSpPr>
          <p:spPr bwMode="auto">
            <a:xfrm>
              <a:off x="3932" y="3900"/>
              <a:ext cx="2" cy="70"/>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0" name="Line 306"/>
            <p:cNvSpPr>
              <a:spLocks noChangeAspect="1" noChangeShapeType="1"/>
            </p:cNvSpPr>
            <p:nvPr/>
          </p:nvSpPr>
          <p:spPr bwMode="auto">
            <a:xfrm flipH="1">
              <a:off x="3897" y="3937"/>
              <a:ext cx="23" cy="3"/>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1" name="Line 307"/>
            <p:cNvSpPr>
              <a:spLocks noChangeAspect="1" noChangeShapeType="1"/>
            </p:cNvSpPr>
            <p:nvPr/>
          </p:nvSpPr>
          <p:spPr bwMode="auto">
            <a:xfrm flipH="1">
              <a:off x="3934" y="3931"/>
              <a:ext cx="29" cy="4"/>
            </a:xfrm>
            <a:prstGeom prst="line">
              <a:avLst/>
            </a:prstGeom>
            <a:noFill/>
            <a:ln w="12700">
              <a:solidFill>
                <a:srgbClr val="EDD6B1"/>
              </a:solidFill>
              <a:round/>
              <a:headEnd type="none" w="sm" len="sm"/>
              <a:tailEnd type="none" w="sm" len="sm"/>
            </a:ln>
          </p:spPr>
          <p:txBody>
            <a:bodyPr wrap="none" anchor="ctr"/>
            <a:lstStyle/>
            <a:p>
              <a:endParaRPr lang="en-US"/>
            </a:p>
          </p:txBody>
        </p:sp>
        <p:sp>
          <p:nvSpPr>
            <p:cNvPr id="362" name="Line 308"/>
            <p:cNvSpPr>
              <a:spLocks noChangeAspect="1" noChangeShapeType="1"/>
            </p:cNvSpPr>
            <p:nvPr/>
          </p:nvSpPr>
          <p:spPr bwMode="auto">
            <a:xfrm>
              <a:off x="3912" y="3974"/>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3" name="Line 309"/>
            <p:cNvSpPr>
              <a:spLocks noChangeAspect="1" noChangeShapeType="1"/>
            </p:cNvSpPr>
            <p:nvPr/>
          </p:nvSpPr>
          <p:spPr bwMode="auto">
            <a:xfrm>
              <a:off x="3894" y="3977"/>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4" name="Line 310"/>
            <p:cNvSpPr>
              <a:spLocks noChangeAspect="1" noChangeShapeType="1"/>
            </p:cNvSpPr>
            <p:nvPr/>
          </p:nvSpPr>
          <p:spPr bwMode="auto">
            <a:xfrm>
              <a:off x="3956" y="3970"/>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5" name="Line 311"/>
            <p:cNvSpPr>
              <a:spLocks noChangeAspect="1" noChangeShapeType="1"/>
            </p:cNvSpPr>
            <p:nvPr/>
          </p:nvSpPr>
          <p:spPr bwMode="auto">
            <a:xfrm>
              <a:off x="3959" y="3970"/>
              <a:ext cx="0" cy="16"/>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6" name="Line 312"/>
            <p:cNvSpPr>
              <a:spLocks noChangeAspect="1" noChangeShapeType="1"/>
            </p:cNvSpPr>
            <p:nvPr/>
          </p:nvSpPr>
          <p:spPr bwMode="auto">
            <a:xfrm flipH="1">
              <a:off x="3893" y="3966"/>
              <a:ext cx="84" cy="9"/>
            </a:xfrm>
            <a:prstGeom prst="line">
              <a:avLst/>
            </a:prstGeom>
            <a:noFill/>
            <a:ln w="12700">
              <a:solidFill>
                <a:srgbClr val="FBF7EF"/>
              </a:solidFill>
              <a:round/>
              <a:headEnd type="none" w="sm" len="sm"/>
              <a:tailEnd type="none" w="sm" len="sm"/>
            </a:ln>
          </p:spPr>
          <p:txBody>
            <a:bodyPr wrap="none" anchor="ctr"/>
            <a:lstStyle/>
            <a:p>
              <a:endParaRPr lang="en-US"/>
            </a:p>
          </p:txBody>
        </p:sp>
        <p:sp>
          <p:nvSpPr>
            <p:cNvPr id="367" name="Line 313"/>
            <p:cNvSpPr>
              <a:spLocks noChangeAspect="1" noChangeShapeType="1"/>
            </p:cNvSpPr>
            <p:nvPr/>
          </p:nvSpPr>
          <p:spPr bwMode="auto">
            <a:xfrm flipH="1">
              <a:off x="3838" y="3942"/>
              <a:ext cx="3" cy="75"/>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368" name="Line 314"/>
            <p:cNvSpPr>
              <a:spLocks noChangeAspect="1" noChangeShapeType="1"/>
            </p:cNvSpPr>
            <p:nvPr/>
          </p:nvSpPr>
          <p:spPr bwMode="auto">
            <a:xfrm flipH="1">
              <a:off x="3839" y="3942"/>
              <a:ext cx="3" cy="76"/>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69" name="Freeform 315"/>
            <p:cNvSpPr>
              <a:spLocks noChangeAspect="1"/>
            </p:cNvSpPr>
            <p:nvPr/>
          </p:nvSpPr>
          <p:spPr bwMode="auto">
            <a:xfrm>
              <a:off x="3906" y="3940"/>
              <a:ext cx="8" cy="10"/>
            </a:xfrm>
            <a:custGeom>
              <a:avLst/>
              <a:gdLst>
                <a:gd name="T0" fmla="*/ 0 w 63"/>
                <a:gd name="T1" fmla="*/ 6 h 73"/>
                <a:gd name="T2" fmla="*/ 6 w 63"/>
                <a:gd name="T3" fmla="*/ 72 h 73"/>
                <a:gd name="T4" fmla="*/ 36 w 63"/>
                <a:gd name="T5" fmla="*/ 69 h 73"/>
                <a:gd name="T6" fmla="*/ 30 w 63"/>
                <a:gd name="T7" fmla="*/ 60 h 73"/>
                <a:gd name="T8" fmla="*/ 36 w 63"/>
                <a:gd name="T9" fmla="*/ 51 h 73"/>
                <a:gd name="T10" fmla="*/ 45 w 63"/>
                <a:gd name="T11" fmla="*/ 45 h 73"/>
                <a:gd name="T12" fmla="*/ 63 w 63"/>
                <a:gd name="T13" fmla="*/ 48 h 73"/>
                <a:gd name="T14" fmla="*/ 60 w 63"/>
                <a:gd name="T15" fmla="*/ 0 h 73"/>
                <a:gd name="T16" fmla="*/ 0 w 63"/>
                <a:gd name="T17" fmla="*/ 6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3"/>
                <a:gd name="T29" fmla="*/ 63 w 63"/>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3">
                  <a:moveTo>
                    <a:pt x="0" y="6"/>
                  </a:moveTo>
                  <a:lnTo>
                    <a:pt x="6" y="72"/>
                  </a:lnTo>
                  <a:cubicBezTo>
                    <a:pt x="16" y="71"/>
                    <a:pt x="27" y="73"/>
                    <a:pt x="36" y="69"/>
                  </a:cubicBezTo>
                  <a:cubicBezTo>
                    <a:pt x="39" y="67"/>
                    <a:pt x="30" y="64"/>
                    <a:pt x="30" y="60"/>
                  </a:cubicBezTo>
                  <a:cubicBezTo>
                    <a:pt x="30" y="56"/>
                    <a:pt x="33" y="54"/>
                    <a:pt x="36" y="51"/>
                  </a:cubicBezTo>
                  <a:cubicBezTo>
                    <a:pt x="39" y="48"/>
                    <a:pt x="42" y="47"/>
                    <a:pt x="45" y="45"/>
                  </a:cubicBezTo>
                  <a:cubicBezTo>
                    <a:pt x="61" y="48"/>
                    <a:pt x="55" y="48"/>
                    <a:pt x="63" y="48"/>
                  </a:cubicBezTo>
                  <a:lnTo>
                    <a:pt x="60" y="0"/>
                  </a:lnTo>
                  <a:lnTo>
                    <a:pt x="0" y="6"/>
                  </a:lnTo>
                  <a:close/>
                </a:path>
              </a:pathLst>
            </a:custGeom>
            <a:solidFill>
              <a:schemeClr val="tx1"/>
            </a:solidFill>
            <a:ln w="12700">
              <a:solidFill>
                <a:schemeClr val="tx1"/>
              </a:solidFill>
              <a:round/>
              <a:headEnd type="none" w="sm" len="sm"/>
              <a:tailEnd type="none" w="sm" len="sm"/>
            </a:ln>
          </p:spPr>
          <p:txBody>
            <a:bodyPr wrap="none" anchor="ctr"/>
            <a:lstStyle/>
            <a:p>
              <a:endParaRPr lang="en-US"/>
            </a:p>
          </p:txBody>
        </p:sp>
        <p:sp>
          <p:nvSpPr>
            <p:cNvPr id="370" name="Freeform 316"/>
            <p:cNvSpPr>
              <a:spLocks noChangeAspect="1"/>
            </p:cNvSpPr>
            <p:nvPr/>
          </p:nvSpPr>
          <p:spPr bwMode="auto">
            <a:xfrm>
              <a:off x="3938" y="3924"/>
              <a:ext cx="3" cy="7"/>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71" name="Freeform 317"/>
            <p:cNvSpPr>
              <a:spLocks noChangeAspect="1"/>
            </p:cNvSpPr>
            <p:nvPr/>
          </p:nvSpPr>
          <p:spPr bwMode="auto">
            <a:xfrm>
              <a:off x="3935" y="3924"/>
              <a:ext cx="5" cy="7"/>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nvGrpSpPr>
            <p:cNvPr id="372" name="Group 318"/>
            <p:cNvGrpSpPr>
              <a:grpSpLocks noChangeAspect="1"/>
            </p:cNvGrpSpPr>
            <p:nvPr/>
          </p:nvGrpSpPr>
          <p:grpSpPr bwMode="auto">
            <a:xfrm>
              <a:off x="4049" y="3921"/>
              <a:ext cx="6" cy="6"/>
              <a:chOff x="4051" y="2187"/>
              <a:chExt cx="43" cy="46"/>
            </a:xfrm>
          </p:grpSpPr>
          <p:sp>
            <p:nvSpPr>
              <p:cNvPr id="541" name="Freeform 319"/>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42" name="Freeform 320"/>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3" name="Group 321"/>
            <p:cNvGrpSpPr>
              <a:grpSpLocks noChangeAspect="1"/>
            </p:cNvGrpSpPr>
            <p:nvPr/>
          </p:nvGrpSpPr>
          <p:grpSpPr bwMode="auto">
            <a:xfrm>
              <a:off x="3936" y="3954"/>
              <a:ext cx="6" cy="7"/>
              <a:chOff x="4051" y="2187"/>
              <a:chExt cx="43" cy="46"/>
            </a:xfrm>
          </p:grpSpPr>
          <p:sp>
            <p:nvSpPr>
              <p:cNvPr id="539" name="Freeform 322"/>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40" name="Freeform 323"/>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4" name="Group 324"/>
            <p:cNvGrpSpPr>
              <a:grpSpLocks noChangeAspect="1"/>
            </p:cNvGrpSpPr>
            <p:nvPr/>
          </p:nvGrpSpPr>
          <p:grpSpPr bwMode="auto">
            <a:xfrm>
              <a:off x="3955" y="3952"/>
              <a:ext cx="6" cy="7"/>
              <a:chOff x="4051" y="2187"/>
              <a:chExt cx="43" cy="46"/>
            </a:xfrm>
          </p:grpSpPr>
          <p:sp>
            <p:nvSpPr>
              <p:cNvPr id="537" name="Freeform 325"/>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8" name="Freeform 326"/>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5" name="Group 327"/>
            <p:cNvGrpSpPr>
              <a:grpSpLocks noChangeAspect="1"/>
            </p:cNvGrpSpPr>
            <p:nvPr/>
          </p:nvGrpSpPr>
          <p:grpSpPr bwMode="auto">
            <a:xfrm>
              <a:off x="3899" y="3958"/>
              <a:ext cx="6" cy="7"/>
              <a:chOff x="4051" y="2187"/>
              <a:chExt cx="43" cy="46"/>
            </a:xfrm>
          </p:grpSpPr>
          <p:sp>
            <p:nvSpPr>
              <p:cNvPr id="535" name="Freeform 328"/>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6" name="Freeform 329"/>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6" name="Group 330"/>
            <p:cNvGrpSpPr>
              <a:grpSpLocks noChangeAspect="1"/>
            </p:cNvGrpSpPr>
            <p:nvPr/>
          </p:nvGrpSpPr>
          <p:grpSpPr bwMode="auto">
            <a:xfrm>
              <a:off x="3916" y="3956"/>
              <a:ext cx="6" cy="7"/>
              <a:chOff x="4051" y="2187"/>
              <a:chExt cx="43" cy="46"/>
            </a:xfrm>
          </p:grpSpPr>
          <p:sp>
            <p:nvSpPr>
              <p:cNvPr id="533" name="Freeform 331"/>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4" name="Freeform 332"/>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7" name="Group 333"/>
            <p:cNvGrpSpPr>
              <a:grpSpLocks noChangeAspect="1"/>
            </p:cNvGrpSpPr>
            <p:nvPr/>
          </p:nvGrpSpPr>
          <p:grpSpPr bwMode="auto">
            <a:xfrm>
              <a:off x="3899" y="3929"/>
              <a:ext cx="6" cy="6"/>
              <a:chOff x="4051" y="2187"/>
              <a:chExt cx="43" cy="46"/>
            </a:xfrm>
          </p:grpSpPr>
          <p:sp>
            <p:nvSpPr>
              <p:cNvPr id="531" name="Freeform 334"/>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2" name="Freeform 335"/>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grpSp>
          <p:nvGrpSpPr>
            <p:cNvPr id="378" name="Group 336"/>
            <p:cNvGrpSpPr>
              <a:grpSpLocks noChangeAspect="1"/>
            </p:cNvGrpSpPr>
            <p:nvPr/>
          </p:nvGrpSpPr>
          <p:grpSpPr bwMode="auto">
            <a:xfrm>
              <a:off x="3915" y="3926"/>
              <a:ext cx="6" cy="7"/>
              <a:chOff x="4051" y="2187"/>
              <a:chExt cx="43" cy="46"/>
            </a:xfrm>
          </p:grpSpPr>
          <p:sp>
            <p:nvSpPr>
              <p:cNvPr id="529" name="Freeform 337"/>
              <p:cNvSpPr>
                <a:spLocks noChangeAspect="1"/>
              </p:cNvSpPr>
              <p:nvPr/>
            </p:nvSpPr>
            <p:spPr bwMode="auto">
              <a:xfrm>
                <a:off x="4071" y="2187"/>
                <a:ext cx="23" cy="46"/>
              </a:xfrm>
              <a:custGeom>
                <a:avLst/>
                <a:gdLst>
                  <a:gd name="T0" fmla="*/ 3 w 23"/>
                  <a:gd name="T1" fmla="*/ 0 h 46"/>
                  <a:gd name="T2" fmla="*/ 0 w 23"/>
                  <a:gd name="T3" fmla="*/ 12 h 46"/>
                  <a:gd name="T4" fmla="*/ 6 w 23"/>
                  <a:gd name="T5" fmla="*/ 30 h 46"/>
                  <a:gd name="T6" fmla="*/ 9 w 23"/>
                  <a:gd name="T7" fmla="*/ 18 h 46"/>
                  <a:gd name="T8" fmla="*/ 18 w 23"/>
                  <a:gd name="T9" fmla="*/ 15 h 46"/>
                  <a:gd name="T10" fmla="*/ 21 w 23"/>
                  <a:gd name="T11" fmla="*/ 6 h 46"/>
                  <a:gd name="T12" fmla="*/ 3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3" y="0"/>
                    </a:moveTo>
                    <a:cubicBezTo>
                      <a:pt x="2" y="4"/>
                      <a:pt x="0" y="8"/>
                      <a:pt x="0" y="12"/>
                    </a:cubicBezTo>
                    <a:cubicBezTo>
                      <a:pt x="0" y="45"/>
                      <a:pt x="1" y="46"/>
                      <a:pt x="6" y="30"/>
                    </a:cubicBezTo>
                    <a:cubicBezTo>
                      <a:pt x="7" y="26"/>
                      <a:pt x="6" y="21"/>
                      <a:pt x="9" y="18"/>
                    </a:cubicBezTo>
                    <a:cubicBezTo>
                      <a:pt x="11" y="16"/>
                      <a:pt x="15" y="16"/>
                      <a:pt x="18" y="15"/>
                    </a:cubicBezTo>
                    <a:cubicBezTo>
                      <a:pt x="19" y="12"/>
                      <a:pt x="23" y="8"/>
                      <a:pt x="21" y="6"/>
                    </a:cubicBezTo>
                    <a:cubicBezTo>
                      <a:pt x="17" y="2"/>
                      <a:pt x="3" y="0"/>
                      <a:pt x="3"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530" name="Freeform 338"/>
              <p:cNvSpPr>
                <a:spLocks noChangeAspect="1"/>
              </p:cNvSpPr>
              <p:nvPr/>
            </p:nvSpPr>
            <p:spPr bwMode="auto">
              <a:xfrm>
                <a:off x="4051" y="2187"/>
                <a:ext cx="37" cy="45"/>
              </a:xfrm>
              <a:custGeom>
                <a:avLst/>
                <a:gdLst>
                  <a:gd name="T0" fmla="*/ 23 w 37"/>
                  <a:gd name="T1" fmla="*/ 0 h 45"/>
                  <a:gd name="T2" fmla="*/ 11 w 37"/>
                  <a:gd name="T3" fmla="*/ 45 h 45"/>
                  <a:gd name="T4" fmla="*/ 23 w 37"/>
                  <a:gd name="T5" fmla="*/ 0 h 45"/>
                  <a:gd name="T6" fmla="*/ 0 60000 65536"/>
                  <a:gd name="T7" fmla="*/ 0 60000 65536"/>
                  <a:gd name="T8" fmla="*/ 0 60000 65536"/>
                  <a:gd name="T9" fmla="*/ 0 w 37"/>
                  <a:gd name="T10" fmla="*/ 0 h 45"/>
                  <a:gd name="T11" fmla="*/ 37 w 37"/>
                  <a:gd name="T12" fmla="*/ 45 h 45"/>
                </a:gdLst>
                <a:ahLst/>
                <a:cxnLst>
                  <a:cxn ang="T6">
                    <a:pos x="T0" y="T1"/>
                  </a:cxn>
                  <a:cxn ang="T7">
                    <a:pos x="T2" y="T3"/>
                  </a:cxn>
                  <a:cxn ang="T8">
                    <a:pos x="T4" y="T5"/>
                  </a:cxn>
                </a:cxnLst>
                <a:rect l="T9" t="T10" r="T11" b="T12"/>
                <a:pathLst>
                  <a:path w="37" h="45">
                    <a:moveTo>
                      <a:pt x="23" y="0"/>
                    </a:moveTo>
                    <a:cubicBezTo>
                      <a:pt x="0" y="6"/>
                      <a:pt x="9" y="23"/>
                      <a:pt x="11" y="45"/>
                    </a:cubicBezTo>
                    <a:cubicBezTo>
                      <a:pt x="37" y="36"/>
                      <a:pt x="11" y="0"/>
                      <a:pt x="23" y="0"/>
                    </a:cubicBezTo>
                    <a:close/>
                  </a:path>
                </a:pathLst>
              </a:custGeom>
              <a:solidFill>
                <a:srgbClr val="F9F1E3"/>
              </a:solidFill>
              <a:ln w="12700">
                <a:noFill/>
                <a:round/>
                <a:headEnd type="none" w="sm" len="sm"/>
                <a:tailEnd type="none" w="sm" len="sm"/>
              </a:ln>
            </p:spPr>
            <p:txBody>
              <a:bodyPr wrap="none" anchor="ctr"/>
              <a:lstStyle/>
              <a:p>
                <a:endParaRPr lang="en-US"/>
              </a:p>
            </p:txBody>
          </p:sp>
        </p:grpSp>
        <p:sp>
          <p:nvSpPr>
            <p:cNvPr id="379" name="Freeform 339"/>
            <p:cNvSpPr>
              <a:spLocks noChangeAspect="1"/>
            </p:cNvSpPr>
            <p:nvPr/>
          </p:nvSpPr>
          <p:spPr bwMode="auto">
            <a:xfrm>
              <a:off x="3923" y="3900"/>
              <a:ext cx="9" cy="12"/>
            </a:xfrm>
            <a:custGeom>
              <a:avLst/>
              <a:gdLst>
                <a:gd name="T0" fmla="*/ 18 w 69"/>
                <a:gd name="T1" fmla="*/ 11 h 83"/>
                <a:gd name="T2" fmla="*/ 21 w 69"/>
                <a:gd name="T3" fmla="*/ 41 h 83"/>
                <a:gd name="T4" fmla="*/ 36 w 69"/>
                <a:gd name="T5" fmla="*/ 83 h 83"/>
                <a:gd name="T6" fmla="*/ 54 w 69"/>
                <a:gd name="T7" fmla="*/ 77 h 83"/>
                <a:gd name="T8" fmla="*/ 63 w 69"/>
                <a:gd name="T9" fmla="*/ 74 h 83"/>
                <a:gd name="T10" fmla="*/ 36 w 69"/>
                <a:gd name="T11" fmla="*/ 56 h 83"/>
                <a:gd name="T12" fmla="*/ 21 w 69"/>
                <a:gd name="T13" fmla="*/ 32 h 83"/>
                <a:gd name="T14" fmla="*/ 18 w 69"/>
                <a:gd name="T15" fmla="*/ 11 h 83"/>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83"/>
                <a:gd name="T26" fmla="*/ 69 w 6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83">
                  <a:moveTo>
                    <a:pt x="18" y="11"/>
                  </a:moveTo>
                  <a:cubicBezTo>
                    <a:pt x="0" y="17"/>
                    <a:pt x="5" y="36"/>
                    <a:pt x="21" y="41"/>
                  </a:cubicBezTo>
                  <a:cubicBezTo>
                    <a:pt x="26" y="55"/>
                    <a:pt x="28" y="71"/>
                    <a:pt x="36" y="83"/>
                  </a:cubicBezTo>
                  <a:cubicBezTo>
                    <a:pt x="42" y="81"/>
                    <a:pt x="48" y="79"/>
                    <a:pt x="54" y="77"/>
                  </a:cubicBezTo>
                  <a:cubicBezTo>
                    <a:pt x="57" y="76"/>
                    <a:pt x="63" y="74"/>
                    <a:pt x="63" y="74"/>
                  </a:cubicBezTo>
                  <a:cubicBezTo>
                    <a:pt x="69" y="56"/>
                    <a:pt x="51" y="58"/>
                    <a:pt x="36" y="56"/>
                  </a:cubicBezTo>
                  <a:cubicBezTo>
                    <a:pt x="23" y="52"/>
                    <a:pt x="25" y="44"/>
                    <a:pt x="21" y="32"/>
                  </a:cubicBezTo>
                  <a:cubicBezTo>
                    <a:pt x="18" y="7"/>
                    <a:pt x="18" y="0"/>
                    <a:pt x="18" y="11"/>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80" name="Freeform 340"/>
            <p:cNvSpPr>
              <a:spLocks noChangeAspect="1"/>
            </p:cNvSpPr>
            <p:nvPr/>
          </p:nvSpPr>
          <p:spPr bwMode="auto">
            <a:xfrm>
              <a:off x="3928" y="3899"/>
              <a:ext cx="4" cy="7"/>
            </a:xfrm>
            <a:custGeom>
              <a:avLst/>
              <a:gdLst>
                <a:gd name="T0" fmla="*/ 18 w 28"/>
                <a:gd name="T1" fmla="*/ 0 h 47"/>
                <a:gd name="T2" fmla="*/ 0 w 28"/>
                <a:gd name="T3" fmla="*/ 24 h 47"/>
                <a:gd name="T4" fmla="*/ 21 w 28"/>
                <a:gd name="T5" fmla="*/ 42 h 47"/>
                <a:gd name="T6" fmla="*/ 24 w 28"/>
                <a:gd name="T7" fmla="*/ 24 h 47"/>
                <a:gd name="T8" fmla="*/ 27 w 28"/>
                <a:gd name="T9" fmla="*/ 15 h 47"/>
                <a:gd name="T10" fmla="*/ 18 w 28"/>
                <a:gd name="T11" fmla="*/ 12 h 47"/>
                <a:gd name="T12" fmla="*/ 18 w 28"/>
                <a:gd name="T13" fmla="*/ 0 h 47"/>
                <a:gd name="T14" fmla="*/ 0 60000 65536"/>
                <a:gd name="T15" fmla="*/ 0 60000 65536"/>
                <a:gd name="T16" fmla="*/ 0 60000 65536"/>
                <a:gd name="T17" fmla="*/ 0 60000 65536"/>
                <a:gd name="T18" fmla="*/ 0 60000 65536"/>
                <a:gd name="T19" fmla="*/ 0 60000 65536"/>
                <a:gd name="T20" fmla="*/ 0 60000 65536"/>
                <a:gd name="T21" fmla="*/ 0 w 28"/>
                <a:gd name="T22" fmla="*/ 0 h 47"/>
                <a:gd name="T23" fmla="*/ 28 w 28"/>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7">
                  <a:moveTo>
                    <a:pt x="18" y="0"/>
                  </a:moveTo>
                  <a:cubicBezTo>
                    <a:pt x="8" y="7"/>
                    <a:pt x="4" y="12"/>
                    <a:pt x="0" y="24"/>
                  </a:cubicBezTo>
                  <a:cubicBezTo>
                    <a:pt x="9" y="38"/>
                    <a:pt x="2" y="47"/>
                    <a:pt x="21" y="42"/>
                  </a:cubicBezTo>
                  <a:cubicBezTo>
                    <a:pt x="22" y="36"/>
                    <a:pt x="23" y="30"/>
                    <a:pt x="24" y="24"/>
                  </a:cubicBezTo>
                  <a:cubicBezTo>
                    <a:pt x="25" y="21"/>
                    <a:pt x="28" y="18"/>
                    <a:pt x="27" y="15"/>
                  </a:cubicBezTo>
                  <a:cubicBezTo>
                    <a:pt x="26" y="12"/>
                    <a:pt x="20" y="15"/>
                    <a:pt x="18" y="12"/>
                  </a:cubicBezTo>
                  <a:cubicBezTo>
                    <a:pt x="16" y="9"/>
                    <a:pt x="18" y="4"/>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81" name="Line 341"/>
            <p:cNvSpPr>
              <a:spLocks noChangeAspect="1" noChangeShapeType="1"/>
            </p:cNvSpPr>
            <p:nvPr/>
          </p:nvSpPr>
          <p:spPr bwMode="auto">
            <a:xfrm flipV="1">
              <a:off x="3841" y="3929"/>
              <a:ext cx="80" cy="13"/>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2" name="Line 342"/>
            <p:cNvSpPr>
              <a:spLocks noChangeAspect="1" noChangeShapeType="1"/>
            </p:cNvSpPr>
            <p:nvPr/>
          </p:nvSpPr>
          <p:spPr bwMode="auto">
            <a:xfrm flipV="1">
              <a:off x="3841" y="3970"/>
              <a:ext cx="36" cy="4"/>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3" name="Line 343"/>
            <p:cNvSpPr>
              <a:spLocks noChangeAspect="1" noChangeShapeType="1"/>
            </p:cNvSpPr>
            <p:nvPr/>
          </p:nvSpPr>
          <p:spPr bwMode="auto">
            <a:xfrm flipV="1">
              <a:off x="3881" y="3963"/>
              <a:ext cx="38" cy="7"/>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4" name="Line 344"/>
            <p:cNvSpPr>
              <a:spLocks noChangeAspect="1" noChangeShapeType="1"/>
            </p:cNvSpPr>
            <p:nvPr/>
          </p:nvSpPr>
          <p:spPr bwMode="auto">
            <a:xfrm>
              <a:off x="3923" y="3963"/>
              <a:ext cx="56"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5" name="Line 345"/>
            <p:cNvSpPr>
              <a:spLocks noChangeAspect="1" noChangeShapeType="1"/>
            </p:cNvSpPr>
            <p:nvPr/>
          </p:nvSpPr>
          <p:spPr bwMode="auto">
            <a:xfrm>
              <a:off x="3923" y="3929"/>
              <a:ext cx="57"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386" name="Line 346"/>
            <p:cNvSpPr>
              <a:spLocks noChangeAspect="1" noChangeShapeType="1"/>
            </p:cNvSpPr>
            <p:nvPr/>
          </p:nvSpPr>
          <p:spPr bwMode="auto">
            <a:xfrm flipV="1">
              <a:off x="3895" y="3985"/>
              <a:ext cx="81" cy="7"/>
            </a:xfrm>
            <a:prstGeom prst="line">
              <a:avLst/>
            </a:prstGeom>
            <a:noFill/>
            <a:ln w="12700">
              <a:solidFill>
                <a:srgbClr val="F4E6D0"/>
              </a:solidFill>
              <a:round/>
              <a:headEnd type="none" w="sm" len="sm"/>
              <a:tailEnd type="none" w="sm" len="sm"/>
            </a:ln>
          </p:spPr>
          <p:txBody>
            <a:bodyPr wrap="none" anchor="ctr"/>
            <a:lstStyle/>
            <a:p>
              <a:endParaRPr lang="en-US"/>
            </a:p>
          </p:txBody>
        </p:sp>
        <p:sp>
          <p:nvSpPr>
            <p:cNvPr id="387" name="Line 347"/>
            <p:cNvSpPr>
              <a:spLocks noChangeAspect="1" noChangeShapeType="1"/>
            </p:cNvSpPr>
            <p:nvPr/>
          </p:nvSpPr>
          <p:spPr bwMode="auto">
            <a:xfrm flipH="1">
              <a:off x="3922" y="3930"/>
              <a:ext cx="1"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88" name="Line 348"/>
            <p:cNvSpPr>
              <a:spLocks noChangeAspect="1" noChangeShapeType="1"/>
            </p:cNvSpPr>
            <p:nvPr/>
          </p:nvSpPr>
          <p:spPr bwMode="auto">
            <a:xfrm flipH="1">
              <a:off x="3878" y="3935"/>
              <a:ext cx="1"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389" name="Line 349"/>
            <p:cNvSpPr>
              <a:spLocks noChangeAspect="1" noChangeShapeType="1"/>
            </p:cNvSpPr>
            <p:nvPr/>
          </p:nvSpPr>
          <p:spPr bwMode="auto">
            <a:xfrm flipH="1">
              <a:off x="3879" y="3936"/>
              <a:ext cx="1"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390" name="Freeform 350"/>
            <p:cNvSpPr>
              <a:spLocks noChangeAspect="1"/>
            </p:cNvSpPr>
            <p:nvPr/>
          </p:nvSpPr>
          <p:spPr bwMode="auto">
            <a:xfrm>
              <a:off x="3893" y="3989"/>
              <a:ext cx="45" cy="8"/>
            </a:xfrm>
            <a:custGeom>
              <a:avLst/>
              <a:gdLst>
                <a:gd name="T0" fmla="*/ 0 w 327"/>
                <a:gd name="T1" fmla="*/ 27 h 54"/>
                <a:gd name="T2" fmla="*/ 18 w 327"/>
                <a:gd name="T3" fmla="*/ 54 h 54"/>
                <a:gd name="T4" fmla="*/ 327 w 327"/>
                <a:gd name="T5" fmla="*/ 30 h 54"/>
                <a:gd name="T6" fmla="*/ 327 w 327"/>
                <a:gd name="T7" fmla="*/ 0 h 54"/>
                <a:gd name="T8" fmla="*/ 0 w 327"/>
                <a:gd name="T9" fmla="*/ 27 h 54"/>
                <a:gd name="T10" fmla="*/ 0 60000 65536"/>
                <a:gd name="T11" fmla="*/ 0 60000 65536"/>
                <a:gd name="T12" fmla="*/ 0 60000 65536"/>
                <a:gd name="T13" fmla="*/ 0 60000 65536"/>
                <a:gd name="T14" fmla="*/ 0 60000 65536"/>
                <a:gd name="T15" fmla="*/ 0 w 327"/>
                <a:gd name="T16" fmla="*/ 0 h 54"/>
                <a:gd name="T17" fmla="*/ 327 w 327"/>
                <a:gd name="T18" fmla="*/ 54 h 54"/>
              </a:gdLst>
              <a:ahLst/>
              <a:cxnLst>
                <a:cxn ang="T10">
                  <a:pos x="T0" y="T1"/>
                </a:cxn>
                <a:cxn ang="T11">
                  <a:pos x="T2" y="T3"/>
                </a:cxn>
                <a:cxn ang="T12">
                  <a:pos x="T4" y="T5"/>
                </a:cxn>
                <a:cxn ang="T13">
                  <a:pos x="T6" y="T7"/>
                </a:cxn>
                <a:cxn ang="T14">
                  <a:pos x="T8" y="T9"/>
                </a:cxn>
              </a:cxnLst>
              <a:rect l="T15" t="T16" r="T17" b="T18"/>
              <a:pathLst>
                <a:path w="327" h="54">
                  <a:moveTo>
                    <a:pt x="0" y="27"/>
                  </a:moveTo>
                  <a:lnTo>
                    <a:pt x="18" y="54"/>
                  </a:lnTo>
                  <a:lnTo>
                    <a:pt x="327" y="30"/>
                  </a:lnTo>
                  <a:lnTo>
                    <a:pt x="327" y="0"/>
                  </a:lnTo>
                  <a:lnTo>
                    <a:pt x="0" y="27"/>
                  </a:lnTo>
                  <a:close/>
                </a:path>
              </a:pathLst>
            </a:custGeom>
            <a:solidFill>
              <a:srgbClr val="DBB069"/>
            </a:solidFill>
            <a:ln w="6350">
              <a:noFill/>
              <a:round/>
              <a:headEnd type="none" w="sm" len="sm"/>
              <a:tailEnd type="none" w="sm" len="sm"/>
            </a:ln>
          </p:spPr>
          <p:txBody>
            <a:bodyPr wrap="none" anchor="ctr"/>
            <a:lstStyle/>
            <a:p>
              <a:endParaRPr lang="en-US"/>
            </a:p>
          </p:txBody>
        </p:sp>
        <p:sp>
          <p:nvSpPr>
            <p:cNvPr id="391" name="Freeform 351"/>
            <p:cNvSpPr>
              <a:spLocks noChangeAspect="1"/>
            </p:cNvSpPr>
            <p:nvPr/>
          </p:nvSpPr>
          <p:spPr bwMode="auto">
            <a:xfrm>
              <a:off x="3943" y="3986"/>
              <a:ext cx="34" cy="14"/>
            </a:xfrm>
            <a:custGeom>
              <a:avLst/>
              <a:gdLst>
                <a:gd name="T0" fmla="*/ 0 w 252"/>
                <a:gd name="T1" fmla="*/ 21 h 101"/>
                <a:gd name="T2" fmla="*/ 9 w 252"/>
                <a:gd name="T3" fmla="*/ 60 h 101"/>
                <a:gd name="T4" fmla="*/ 252 w 252"/>
                <a:gd name="T5" fmla="*/ 36 h 101"/>
                <a:gd name="T6" fmla="*/ 249 w 252"/>
                <a:gd name="T7" fmla="*/ 0 h 101"/>
                <a:gd name="T8" fmla="*/ 0 w 252"/>
                <a:gd name="T9" fmla="*/ 21 h 101"/>
                <a:gd name="T10" fmla="*/ 0 60000 65536"/>
                <a:gd name="T11" fmla="*/ 0 60000 65536"/>
                <a:gd name="T12" fmla="*/ 0 60000 65536"/>
                <a:gd name="T13" fmla="*/ 0 60000 65536"/>
                <a:gd name="T14" fmla="*/ 0 60000 65536"/>
                <a:gd name="T15" fmla="*/ 0 w 252"/>
                <a:gd name="T16" fmla="*/ 0 h 101"/>
                <a:gd name="T17" fmla="*/ 252 w 252"/>
                <a:gd name="T18" fmla="*/ 101 h 101"/>
              </a:gdLst>
              <a:ahLst/>
              <a:cxnLst>
                <a:cxn ang="T10">
                  <a:pos x="T0" y="T1"/>
                </a:cxn>
                <a:cxn ang="T11">
                  <a:pos x="T2" y="T3"/>
                </a:cxn>
                <a:cxn ang="T12">
                  <a:pos x="T4" y="T5"/>
                </a:cxn>
                <a:cxn ang="T13">
                  <a:pos x="T6" y="T7"/>
                </a:cxn>
                <a:cxn ang="T14">
                  <a:pos x="T8" y="T9"/>
                </a:cxn>
              </a:cxnLst>
              <a:rect l="T15" t="T16" r="T17" b="T18"/>
              <a:pathLst>
                <a:path w="252" h="101">
                  <a:moveTo>
                    <a:pt x="0" y="21"/>
                  </a:moveTo>
                  <a:cubicBezTo>
                    <a:pt x="8" y="101"/>
                    <a:pt x="9" y="90"/>
                    <a:pt x="9" y="60"/>
                  </a:cubicBezTo>
                  <a:lnTo>
                    <a:pt x="252" y="36"/>
                  </a:lnTo>
                  <a:lnTo>
                    <a:pt x="249" y="0"/>
                  </a:lnTo>
                  <a:lnTo>
                    <a:pt x="0" y="21"/>
                  </a:lnTo>
                  <a:close/>
                </a:path>
              </a:pathLst>
            </a:custGeom>
            <a:solidFill>
              <a:srgbClr val="DBB069"/>
            </a:solidFill>
            <a:ln w="6350">
              <a:noFill/>
              <a:round/>
              <a:headEnd type="none" w="sm" len="sm"/>
              <a:tailEnd type="none" w="sm" len="sm"/>
            </a:ln>
          </p:spPr>
          <p:txBody>
            <a:bodyPr wrap="none" anchor="ctr"/>
            <a:lstStyle/>
            <a:p>
              <a:endParaRPr lang="en-US"/>
            </a:p>
          </p:txBody>
        </p:sp>
        <p:sp>
          <p:nvSpPr>
            <p:cNvPr id="392" name="Freeform 352"/>
            <p:cNvSpPr>
              <a:spLocks noChangeAspect="1"/>
            </p:cNvSpPr>
            <p:nvPr/>
          </p:nvSpPr>
          <p:spPr bwMode="auto">
            <a:xfrm>
              <a:off x="3905" y="3993"/>
              <a:ext cx="14" cy="6"/>
            </a:xfrm>
            <a:custGeom>
              <a:avLst/>
              <a:gdLst>
                <a:gd name="T0" fmla="*/ 0 w 102"/>
                <a:gd name="T1" fmla="*/ 9 h 42"/>
                <a:gd name="T2" fmla="*/ 6 w 102"/>
                <a:gd name="T3" fmla="*/ 42 h 42"/>
                <a:gd name="T4" fmla="*/ 102 w 102"/>
                <a:gd name="T5" fmla="*/ 33 h 42"/>
                <a:gd name="T6" fmla="*/ 102 w 102"/>
                <a:gd name="T7" fmla="*/ 0 h 42"/>
                <a:gd name="T8" fmla="*/ 0 w 102"/>
                <a:gd name="T9" fmla="*/ 9 h 42"/>
                <a:gd name="T10" fmla="*/ 0 60000 65536"/>
                <a:gd name="T11" fmla="*/ 0 60000 65536"/>
                <a:gd name="T12" fmla="*/ 0 60000 65536"/>
                <a:gd name="T13" fmla="*/ 0 60000 65536"/>
                <a:gd name="T14" fmla="*/ 0 60000 65536"/>
                <a:gd name="T15" fmla="*/ 0 w 102"/>
                <a:gd name="T16" fmla="*/ 0 h 42"/>
                <a:gd name="T17" fmla="*/ 102 w 102"/>
                <a:gd name="T18" fmla="*/ 42 h 42"/>
              </a:gdLst>
              <a:ahLst/>
              <a:cxnLst>
                <a:cxn ang="T10">
                  <a:pos x="T0" y="T1"/>
                </a:cxn>
                <a:cxn ang="T11">
                  <a:pos x="T2" y="T3"/>
                </a:cxn>
                <a:cxn ang="T12">
                  <a:pos x="T4" y="T5"/>
                </a:cxn>
                <a:cxn ang="T13">
                  <a:pos x="T6" y="T7"/>
                </a:cxn>
                <a:cxn ang="T14">
                  <a:pos x="T8" y="T9"/>
                </a:cxn>
              </a:cxnLst>
              <a:rect l="T15" t="T16" r="T17" b="T18"/>
              <a:pathLst>
                <a:path w="102" h="42">
                  <a:moveTo>
                    <a:pt x="0" y="9"/>
                  </a:moveTo>
                  <a:lnTo>
                    <a:pt x="6" y="42"/>
                  </a:lnTo>
                  <a:lnTo>
                    <a:pt x="102" y="33"/>
                  </a:lnTo>
                  <a:lnTo>
                    <a:pt x="102" y="0"/>
                  </a:lnTo>
                  <a:lnTo>
                    <a:pt x="0" y="9"/>
                  </a:lnTo>
                  <a:close/>
                </a:path>
              </a:pathLst>
            </a:custGeom>
            <a:solidFill>
              <a:schemeClr val="tx1"/>
            </a:solidFill>
            <a:ln w="12700">
              <a:noFill/>
              <a:round/>
              <a:headEnd type="none" w="sm" len="sm"/>
              <a:tailEnd type="none" w="sm" len="sm"/>
            </a:ln>
          </p:spPr>
          <p:txBody>
            <a:bodyPr wrap="none" anchor="ctr"/>
            <a:lstStyle/>
            <a:p>
              <a:endParaRPr lang="en-US"/>
            </a:p>
          </p:txBody>
        </p:sp>
        <p:sp>
          <p:nvSpPr>
            <p:cNvPr id="393" name="Freeform 353"/>
            <p:cNvSpPr>
              <a:spLocks noChangeAspect="1"/>
            </p:cNvSpPr>
            <p:nvPr/>
          </p:nvSpPr>
          <p:spPr bwMode="auto">
            <a:xfrm>
              <a:off x="3896" y="3995"/>
              <a:ext cx="4" cy="5"/>
            </a:xfrm>
            <a:custGeom>
              <a:avLst/>
              <a:gdLst>
                <a:gd name="T0" fmla="*/ 17 w 27"/>
                <a:gd name="T1" fmla="*/ 0 h 36"/>
                <a:gd name="T2" fmla="*/ 8 w 27"/>
                <a:gd name="T3" fmla="*/ 36 h 36"/>
                <a:gd name="T4" fmla="*/ 26 w 27"/>
                <a:gd name="T5" fmla="*/ 15 h 36"/>
                <a:gd name="T6" fmla="*/ 17 w 27"/>
                <a:gd name="T7" fmla="*/ 0 h 36"/>
                <a:gd name="T8" fmla="*/ 0 60000 65536"/>
                <a:gd name="T9" fmla="*/ 0 60000 65536"/>
                <a:gd name="T10" fmla="*/ 0 60000 65536"/>
                <a:gd name="T11" fmla="*/ 0 60000 65536"/>
                <a:gd name="T12" fmla="*/ 0 w 27"/>
                <a:gd name="T13" fmla="*/ 0 h 36"/>
                <a:gd name="T14" fmla="*/ 27 w 27"/>
                <a:gd name="T15" fmla="*/ 36 h 36"/>
              </a:gdLst>
              <a:ahLst/>
              <a:cxnLst>
                <a:cxn ang="T8">
                  <a:pos x="T0" y="T1"/>
                </a:cxn>
                <a:cxn ang="T9">
                  <a:pos x="T2" y="T3"/>
                </a:cxn>
                <a:cxn ang="T10">
                  <a:pos x="T4" y="T5"/>
                </a:cxn>
                <a:cxn ang="T11">
                  <a:pos x="T6" y="T7"/>
                </a:cxn>
              </a:cxnLst>
              <a:rect l="T12" t="T13" r="T14" b="T15"/>
              <a:pathLst>
                <a:path w="27" h="36">
                  <a:moveTo>
                    <a:pt x="17" y="0"/>
                  </a:moveTo>
                  <a:cubicBezTo>
                    <a:pt x="0" y="6"/>
                    <a:pt x="5" y="21"/>
                    <a:pt x="8" y="36"/>
                  </a:cubicBezTo>
                  <a:cubicBezTo>
                    <a:pt x="20" y="32"/>
                    <a:pt x="22" y="27"/>
                    <a:pt x="26" y="15"/>
                  </a:cubicBezTo>
                  <a:cubicBezTo>
                    <a:pt x="22" y="1"/>
                    <a:pt x="27" y="5"/>
                    <a:pt x="17"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394" name="Freeform 354"/>
            <p:cNvSpPr>
              <a:spLocks noChangeAspect="1"/>
            </p:cNvSpPr>
            <p:nvPr/>
          </p:nvSpPr>
          <p:spPr bwMode="auto">
            <a:xfrm>
              <a:off x="3948" y="3989"/>
              <a:ext cx="14" cy="7"/>
            </a:xfrm>
            <a:custGeom>
              <a:avLst/>
              <a:gdLst>
                <a:gd name="T0" fmla="*/ 0 w 102"/>
                <a:gd name="T1" fmla="*/ 9 h 42"/>
                <a:gd name="T2" fmla="*/ 6 w 102"/>
                <a:gd name="T3" fmla="*/ 42 h 42"/>
                <a:gd name="T4" fmla="*/ 102 w 102"/>
                <a:gd name="T5" fmla="*/ 33 h 42"/>
                <a:gd name="T6" fmla="*/ 102 w 102"/>
                <a:gd name="T7" fmla="*/ 0 h 42"/>
                <a:gd name="T8" fmla="*/ 0 w 102"/>
                <a:gd name="T9" fmla="*/ 9 h 42"/>
                <a:gd name="T10" fmla="*/ 0 60000 65536"/>
                <a:gd name="T11" fmla="*/ 0 60000 65536"/>
                <a:gd name="T12" fmla="*/ 0 60000 65536"/>
                <a:gd name="T13" fmla="*/ 0 60000 65536"/>
                <a:gd name="T14" fmla="*/ 0 60000 65536"/>
                <a:gd name="T15" fmla="*/ 0 w 102"/>
                <a:gd name="T16" fmla="*/ 0 h 42"/>
                <a:gd name="T17" fmla="*/ 102 w 102"/>
                <a:gd name="T18" fmla="*/ 42 h 42"/>
              </a:gdLst>
              <a:ahLst/>
              <a:cxnLst>
                <a:cxn ang="T10">
                  <a:pos x="T0" y="T1"/>
                </a:cxn>
                <a:cxn ang="T11">
                  <a:pos x="T2" y="T3"/>
                </a:cxn>
                <a:cxn ang="T12">
                  <a:pos x="T4" y="T5"/>
                </a:cxn>
                <a:cxn ang="T13">
                  <a:pos x="T6" y="T7"/>
                </a:cxn>
                <a:cxn ang="T14">
                  <a:pos x="T8" y="T9"/>
                </a:cxn>
              </a:cxnLst>
              <a:rect l="T15" t="T16" r="T17" b="T18"/>
              <a:pathLst>
                <a:path w="102" h="42">
                  <a:moveTo>
                    <a:pt x="0" y="9"/>
                  </a:moveTo>
                  <a:lnTo>
                    <a:pt x="6" y="42"/>
                  </a:lnTo>
                  <a:lnTo>
                    <a:pt x="102" y="33"/>
                  </a:lnTo>
                  <a:lnTo>
                    <a:pt x="102" y="0"/>
                  </a:lnTo>
                  <a:lnTo>
                    <a:pt x="0" y="9"/>
                  </a:lnTo>
                  <a:close/>
                </a:path>
              </a:pathLst>
            </a:custGeom>
            <a:solidFill>
              <a:schemeClr val="tx1"/>
            </a:solidFill>
            <a:ln w="12700">
              <a:noFill/>
              <a:round/>
              <a:headEnd type="none" w="sm" len="sm"/>
              <a:tailEnd type="none" w="sm" len="sm"/>
            </a:ln>
          </p:spPr>
          <p:txBody>
            <a:bodyPr wrap="none" anchor="ctr"/>
            <a:lstStyle/>
            <a:p>
              <a:endParaRPr lang="en-US"/>
            </a:p>
          </p:txBody>
        </p:sp>
        <p:sp>
          <p:nvSpPr>
            <p:cNvPr id="395" name="Freeform 355"/>
            <p:cNvSpPr>
              <a:spLocks noChangeAspect="1"/>
            </p:cNvSpPr>
            <p:nvPr/>
          </p:nvSpPr>
          <p:spPr bwMode="auto">
            <a:xfrm>
              <a:off x="3973" y="3988"/>
              <a:ext cx="3" cy="5"/>
            </a:xfrm>
            <a:custGeom>
              <a:avLst/>
              <a:gdLst>
                <a:gd name="T0" fmla="*/ 17 w 27"/>
                <a:gd name="T1" fmla="*/ 0 h 36"/>
                <a:gd name="T2" fmla="*/ 8 w 27"/>
                <a:gd name="T3" fmla="*/ 36 h 36"/>
                <a:gd name="T4" fmla="*/ 26 w 27"/>
                <a:gd name="T5" fmla="*/ 15 h 36"/>
                <a:gd name="T6" fmla="*/ 17 w 27"/>
                <a:gd name="T7" fmla="*/ 0 h 36"/>
                <a:gd name="T8" fmla="*/ 0 60000 65536"/>
                <a:gd name="T9" fmla="*/ 0 60000 65536"/>
                <a:gd name="T10" fmla="*/ 0 60000 65536"/>
                <a:gd name="T11" fmla="*/ 0 60000 65536"/>
                <a:gd name="T12" fmla="*/ 0 w 27"/>
                <a:gd name="T13" fmla="*/ 0 h 36"/>
                <a:gd name="T14" fmla="*/ 27 w 27"/>
                <a:gd name="T15" fmla="*/ 36 h 36"/>
              </a:gdLst>
              <a:ahLst/>
              <a:cxnLst>
                <a:cxn ang="T8">
                  <a:pos x="T0" y="T1"/>
                </a:cxn>
                <a:cxn ang="T9">
                  <a:pos x="T2" y="T3"/>
                </a:cxn>
                <a:cxn ang="T10">
                  <a:pos x="T4" y="T5"/>
                </a:cxn>
                <a:cxn ang="T11">
                  <a:pos x="T6" y="T7"/>
                </a:cxn>
              </a:cxnLst>
              <a:rect l="T12" t="T13" r="T14" b="T15"/>
              <a:pathLst>
                <a:path w="27" h="36">
                  <a:moveTo>
                    <a:pt x="17" y="0"/>
                  </a:moveTo>
                  <a:cubicBezTo>
                    <a:pt x="0" y="6"/>
                    <a:pt x="5" y="21"/>
                    <a:pt x="8" y="36"/>
                  </a:cubicBezTo>
                  <a:cubicBezTo>
                    <a:pt x="20" y="32"/>
                    <a:pt x="22" y="27"/>
                    <a:pt x="26" y="15"/>
                  </a:cubicBezTo>
                  <a:cubicBezTo>
                    <a:pt x="22" y="1"/>
                    <a:pt x="27" y="5"/>
                    <a:pt x="17"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396" name="Freeform 356"/>
            <p:cNvSpPr>
              <a:spLocks noChangeAspect="1"/>
            </p:cNvSpPr>
            <p:nvPr/>
          </p:nvSpPr>
          <p:spPr bwMode="auto">
            <a:xfrm>
              <a:off x="3901" y="3985"/>
              <a:ext cx="7" cy="6"/>
            </a:xfrm>
            <a:custGeom>
              <a:avLst/>
              <a:gdLst>
                <a:gd name="T0" fmla="*/ 0 w 48"/>
                <a:gd name="T1" fmla="*/ 12 h 37"/>
                <a:gd name="T2" fmla="*/ 21 w 48"/>
                <a:gd name="T3" fmla="*/ 36 h 37"/>
                <a:gd name="T4" fmla="*/ 42 w 48"/>
                <a:gd name="T5" fmla="*/ 24 h 37"/>
                <a:gd name="T6" fmla="*/ 48 w 48"/>
                <a:gd name="T7" fmla="*/ 6 h 37"/>
                <a:gd name="T8" fmla="*/ 21 w 48"/>
                <a:gd name="T9" fmla="*/ 24 h 37"/>
                <a:gd name="T10" fmla="*/ 0 w 48"/>
                <a:gd name="T11" fmla="*/ 12 h 37"/>
                <a:gd name="T12" fmla="*/ 0 60000 65536"/>
                <a:gd name="T13" fmla="*/ 0 60000 65536"/>
                <a:gd name="T14" fmla="*/ 0 60000 65536"/>
                <a:gd name="T15" fmla="*/ 0 60000 65536"/>
                <a:gd name="T16" fmla="*/ 0 60000 65536"/>
                <a:gd name="T17" fmla="*/ 0 60000 65536"/>
                <a:gd name="T18" fmla="*/ 0 w 48"/>
                <a:gd name="T19" fmla="*/ 0 h 37"/>
                <a:gd name="T20" fmla="*/ 48 w 4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8" h="37">
                  <a:moveTo>
                    <a:pt x="0" y="12"/>
                  </a:moveTo>
                  <a:cubicBezTo>
                    <a:pt x="4" y="24"/>
                    <a:pt x="10" y="29"/>
                    <a:pt x="21" y="36"/>
                  </a:cubicBezTo>
                  <a:cubicBezTo>
                    <a:pt x="35" y="33"/>
                    <a:pt x="36" y="37"/>
                    <a:pt x="42" y="24"/>
                  </a:cubicBezTo>
                  <a:cubicBezTo>
                    <a:pt x="45" y="18"/>
                    <a:pt x="48" y="6"/>
                    <a:pt x="48" y="6"/>
                  </a:cubicBezTo>
                  <a:cubicBezTo>
                    <a:pt x="31" y="0"/>
                    <a:pt x="41" y="17"/>
                    <a:pt x="21" y="24"/>
                  </a:cubicBezTo>
                  <a:cubicBezTo>
                    <a:pt x="13" y="21"/>
                    <a:pt x="6" y="18"/>
                    <a:pt x="0" y="12"/>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7" name="Freeform 357"/>
            <p:cNvSpPr>
              <a:spLocks noChangeAspect="1"/>
            </p:cNvSpPr>
            <p:nvPr/>
          </p:nvSpPr>
          <p:spPr bwMode="auto">
            <a:xfrm>
              <a:off x="3900" y="3982"/>
              <a:ext cx="7" cy="4"/>
            </a:xfrm>
            <a:custGeom>
              <a:avLst/>
              <a:gdLst>
                <a:gd name="T0" fmla="*/ 52 w 52"/>
                <a:gd name="T1" fmla="*/ 0 h 27"/>
                <a:gd name="T2" fmla="*/ 37 w 52"/>
                <a:gd name="T3" fmla="*/ 27 h 27"/>
                <a:gd name="T4" fmla="*/ 28 w 52"/>
                <a:gd name="T5" fmla="*/ 9 h 27"/>
                <a:gd name="T6" fmla="*/ 52 w 52"/>
                <a:gd name="T7" fmla="*/ 0 h 27"/>
                <a:gd name="T8" fmla="*/ 0 60000 65536"/>
                <a:gd name="T9" fmla="*/ 0 60000 65536"/>
                <a:gd name="T10" fmla="*/ 0 60000 65536"/>
                <a:gd name="T11" fmla="*/ 0 60000 65536"/>
                <a:gd name="T12" fmla="*/ 0 w 52"/>
                <a:gd name="T13" fmla="*/ 0 h 27"/>
                <a:gd name="T14" fmla="*/ 52 w 52"/>
                <a:gd name="T15" fmla="*/ 27 h 27"/>
              </a:gdLst>
              <a:ahLst/>
              <a:cxnLst>
                <a:cxn ang="T8">
                  <a:pos x="T0" y="T1"/>
                </a:cxn>
                <a:cxn ang="T9">
                  <a:pos x="T2" y="T3"/>
                </a:cxn>
                <a:cxn ang="T10">
                  <a:pos x="T4" y="T5"/>
                </a:cxn>
                <a:cxn ang="T11">
                  <a:pos x="T6" y="T7"/>
                </a:cxn>
              </a:cxnLst>
              <a:rect l="T12" t="T13" r="T14" b="T15"/>
              <a:pathLst>
                <a:path w="52" h="27">
                  <a:moveTo>
                    <a:pt x="52" y="0"/>
                  </a:moveTo>
                  <a:cubicBezTo>
                    <a:pt x="38" y="5"/>
                    <a:pt x="41" y="14"/>
                    <a:pt x="37" y="27"/>
                  </a:cubicBezTo>
                  <a:cubicBezTo>
                    <a:pt x="27" y="24"/>
                    <a:pt x="0" y="2"/>
                    <a:pt x="28" y="9"/>
                  </a:cubicBezTo>
                  <a:cubicBezTo>
                    <a:pt x="48" y="2"/>
                    <a:pt x="40" y="6"/>
                    <a:pt x="52"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8" name="Freeform 358"/>
            <p:cNvSpPr>
              <a:spLocks noChangeAspect="1"/>
            </p:cNvSpPr>
            <p:nvPr/>
          </p:nvSpPr>
          <p:spPr bwMode="auto">
            <a:xfrm>
              <a:off x="3966" y="3978"/>
              <a:ext cx="7" cy="6"/>
            </a:xfrm>
            <a:custGeom>
              <a:avLst/>
              <a:gdLst>
                <a:gd name="T0" fmla="*/ 0 w 48"/>
                <a:gd name="T1" fmla="*/ 12 h 37"/>
                <a:gd name="T2" fmla="*/ 21 w 48"/>
                <a:gd name="T3" fmla="*/ 36 h 37"/>
                <a:gd name="T4" fmla="*/ 42 w 48"/>
                <a:gd name="T5" fmla="*/ 24 h 37"/>
                <a:gd name="T6" fmla="*/ 48 w 48"/>
                <a:gd name="T7" fmla="*/ 6 h 37"/>
                <a:gd name="T8" fmla="*/ 21 w 48"/>
                <a:gd name="T9" fmla="*/ 24 h 37"/>
                <a:gd name="T10" fmla="*/ 0 w 48"/>
                <a:gd name="T11" fmla="*/ 12 h 37"/>
                <a:gd name="T12" fmla="*/ 0 60000 65536"/>
                <a:gd name="T13" fmla="*/ 0 60000 65536"/>
                <a:gd name="T14" fmla="*/ 0 60000 65536"/>
                <a:gd name="T15" fmla="*/ 0 60000 65536"/>
                <a:gd name="T16" fmla="*/ 0 60000 65536"/>
                <a:gd name="T17" fmla="*/ 0 60000 65536"/>
                <a:gd name="T18" fmla="*/ 0 w 48"/>
                <a:gd name="T19" fmla="*/ 0 h 37"/>
                <a:gd name="T20" fmla="*/ 48 w 4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48" h="37">
                  <a:moveTo>
                    <a:pt x="0" y="12"/>
                  </a:moveTo>
                  <a:cubicBezTo>
                    <a:pt x="4" y="24"/>
                    <a:pt x="10" y="29"/>
                    <a:pt x="21" y="36"/>
                  </a:cubicBezTo>
                  <a:cubicBezTo>
                    <a:pt x="35" y="33"/>
                    <a:pt x="36" y="37"/>
                    <a:pt x="42" y="24"/>
                  </a:cubicBezTo>
                  <a:cubicBezTo>
                    <a:pt x="45" y="18"/>
                    <a:pt x="48" y="6"/>
                    <a:pt x="48" y="6"/>
                  </a:cubicBezTo>
                  <a:cubicBezTo>
                    <a:pt x="31" y="0"/>
                    <a:pt x="41" y="17"/>
                    <a:pt x="21" y="24"/>
                  </a:cubicBezTo>
                  <a:cubicBezTo>
                    <a:pt x="13" y="21"/>
                    <a:pt x="6" y="18"/>
                    <a:pt x="0" y="12"/>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399" name="Freeform 359"/>
            <p:cNvSpPr>
              <a:spLocks noChangeAspect="1"/>
            </p:cNvSpPr>
            <p:nvPr/>
          </p:nvSpPr>
          <p:spPr bwMode="auto">
            <a:xfrm>
              <a:off x="3965" y="3976"/>
              <a:ext cx="7" cy="4"/>
            </a:xfrm>
            <a:custGeom>
              <a:avLst/>
              <a:gdLst>
                <a:gd name="T0" fmla="*/ 52 w 52"/>
                <a:gd name="T1" fmla="*/ 0 h 27"/>
                <a:gd name="T2" fmla="*/ 37 w 52"/>
                <a:gd name="T3" fmla="*/ 27 h 27"/>
                <a:gd name="T4" fmla="*/ 28 w 52"/>
                <a:gd name="T5" fmla="*/ 9 h 27"/>
                <a:gd name="T6" fmla="*/ 52 w 52"/>
                <a:gd name="T7" fmla="*/ 0 h 27"/>
                <a:gd name="T8" fmla="*/ 0 60000 65536"/>
                <a:gd name="T9" fmla="*/ 0 60000 65536"/>
                <a:gd name="T10" fmla="*/ 0 60000 65536"/>
                <a:gd name="T11" fmla="*/ 0 60000 65536"/>
                <a:gd name="T12" fmla="*/ 0 w 52"/>
                <a:gd name="T13" fmla="*/ 0 h 27"/>
                <a:gd name="T14" fmla="*/ 52 w 52"/>
                <a:gd name="T15" fmla="*/ 27 h 27"/>
              </a:gdLst>
              <a:ahLst/>
              <a:cxnLst>
                <a:cxn ang="T8">
                  <a:pos x="T0" y="T1"/>
                </a:cxn>
                <a:cxn ang="T9">
                  <a:pos x="T2" y="T3"/>
                </a:cxn>
                <a:cxn ang="T10">
                  <a:pos x="T4" y="T5"/>
                </a:cxn>
                <a:cxn ang="T11">
                  <a:pos x="T6" y="T7"/>
                </a:cxn>
              </a:cxnLst>
              <a:rect l="T12" t="T13" r="T14" b="T15"/>
              <a:pathLst>
                <a:path w="52" h="27">
                  <a:moveTo>
                    <a:pt x="52" y="0"/>
                  </a:moveTo>
                  <a:cubicBezTo>
                    <a:pt x="38" y="5"/>
                    <a:pt x="41" y="14"/>
                    <a:pt x="37" y="27"/>
                  </a:cubicBezTo>
                  <a:cubicBezTo>
                    <a:pt x="27" y="24"/>
                    <a:pt x="0" y="2"/>
                    <a:pt x="28" y="9"/>
                  </a:cubicBezTo>
                  <a:cubicBezTo>
                    <a:pt x="48" y="2"/>
                    <a:pt x="40" y="6"/>
                    <a:pt x="52"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0" name="Line 360"/>
            <p:cNvSpPr>
              <a:spLocks noChangeAspect="1" noChangeShapeType="1"/>
            </p:cNvSpPr>
            <p:nvPr/>
          </p:nvSpPr>
          <p:spPr bwMode="auto">
            <a:xfrm flipV="1">
              <a:off x="3923" y="4000"/>
              <a:ext cx="54" cy="4"/>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01" name="Line 361"/>
            <p:cNvSpPr>
              <a:spLocks noChangeAspect="1" noChangeShapeType="1"/>
            </p:cNvSpPr>
            <p:nvPr/>
          </p:nvSpPr>
          <p:spPr bwMode="auto">
            <a:xfrm flipV="1">
              <a:off x="3897" y="4004"/>
              <a:ext cx="24" cy="1"/>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02" name="Freeform 362"/>
            <p:cNvSpPr>
              <a:spLocks noChangeAspect="1"/>
            </p:cNvSpPr>
            <p:nvPr/>
          </p:nvSpPr>
          <p:spPr bwMode="auto">
            <a:xfrm>
              <a:off x="3870" y="4001"/>
              <a:ext cx="4"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3" name="Freeform 363"/>
            <p:cNvSpPr>
              <a:spLocks noChangeAspect="1"/>
            </p:cNvSpPr>
            <p:nvPr/>
          </p:nvSpPr>
          <p:spPr bwMode="auto">
            <a:xfrm>
              <a:off x="3883" y="4001"/>
              <a:ext cx="4"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4" name="Freeform 364"/>
            <p:cNvSpPr>
              <a:spLocks noChangeAspect="1"/>
            </p:cNvSpPr>
            <p:nvPr/>
          </p:nvSpPr>
          <p:spPr bwMode="auto">
            <a:xfrm>
              <a:off x="3912" y="4001"/>
              <a:ext cx="3" cy="3"/>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5" name="Freeform 365"/>
            <p:cNvSpPr>
              <a:spLocks noChangeAspect="1"/>
            </p:cNvSpPr>
            <p:nvPr/>
          </p:nvSpPr>
          <p:spPr bwMode="auto">
            <a:xfrm>
              <a:off x="3933" y="3981"/>
              <a:ext cx="4" cy="2"/>
            </a:xfrm>
            <a:custGeom>
              <a:avLst/>
              <a:gdLst>
                <a:gd name="T0" fmla="*/ 18 w 27"/>
                <a:gd name="T1" fmla="*/ 0 h 18"/>
                <a:gd name="T2" fmla="*/ 6 w 27"/>
                <a:gd name="T3" fmla="*/ 15 h 18"/>
                <a:gd name="T4" fmla="*/ 27 w 27"/>
                <a:gd name="T5" fmla="*/ 12 h 18"/>
                <a:gd name="T6" fmla="*/ 18 w 27"/>
                <a:gd name="T7" fmla="*/ 0 h 18"/>
                <a:gd name="T8" fmla="*/ 0 60000 65536"/>
                <a:gd name="T9" fmla="*/ 0 60000 65536"/>
                <a:gd name="T10" fmla="*/ 0 60000 65536"/>
                <a:gd name="T11" fmla="*/ 0 60000 65536"/>
                <a:gd name="T12" fmla="*/ 0 w 27"/>
                <a:gd name="T13" fmla="*/ 0 h 18"/>
                <a:gd name="T14" fmla="*/ 27 w 27"/>
                <a:gd name="T15" fmla="*/ 18 h 18"/>
              </a:gdLst>
              <a:ahLst/>
              <a:cxnLst>
                <a:cxn ang="T8">
                  <a:pos x="T0" y="T1"/>
                </a:cxn>
                <a:cxn ang="T9">
                  <a:pos x="T2" y="T3"/>
                </a:cxn>
                <a:cxn ang="T10">
                  <a:pos x="T4" y="T5"/>
                </a:cxn>
                <a:cxn ang="T11">
                  <a:pos x="T6" y="T7"/>
                </a:cxn>
              </a:cxnLst>
              <a:rect l="T12" t="T13" r="T14" b="T15"/>
              <a:pathLst>
                <a:path w="27" h="18">
                  <a:moveTo>
                    <a:pt x="18" y="0"/>
                  </a:moveTo>
                  <a:cubicBezTo>
                    <a:pt x="12" y="2"/>
                    <a:pt x="0" y="12"/>
                    <a:pt x="6" y="15"/>
                  </a:cubicBezTo>
                  <a:cubicBezTo>
                    <a:pt x="12" y="18"/>
                    <a:pt x="20" y="13"/>
                    <a:pt x="27" y="12"/>
                  </a:cubicBezTo>
                  <a:cubicBezTo>
                    <a:pt x="20" y="2"/>
                    <a:pt x="24" y="6"/>
                    <a:pt x="18" y="0"/>
                  </a:cubicBezTo>
                  <a:close/>
                </a:path>
              </a:pathLst>
            </a:custGeom>
            <a:solidFill>
              <a:srgbClr val="936823"/>
            </a:solidFill>
            <a:ln w="12700">
              <a:noFill/>
              <a:round/>
              <a:headEnd type="none" w="sm" len="sm"/>
              <a:tailEnd type="none" w="sm" len="sm"/>
            </a:ln>
          </p:spPr>
          <p:txBody>
            <a:bodyPr wrap="none" anchor="ctr"/>
            <a:lstStyle/>
            <a:p>
              <a:endParaRPr lang="en-US"/>
            </a:p>
          </p:txBody>
        </p:sp>
        <p:sp>
          <p:nvSpPr>
            <p:cNvPr id="406" name="Line 366"/>
            <p:cNvSpPr>
              <a:spLocks noChangeAspect="1" noChangeShapeType="1"/>
            </p:cNvSpPr>
            <p:nvPr/>
          </p:nvSpPr>
          <p:spPr bwMode="auto">
            <a:xfrm>
              <a:off x="3913" y="3974"/>
              <a:ext cx="0" cy="17"/>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7" name="Line 367"/>
            <p:cNvSpPr>
              <a:spLocks noChangeAspect="1" noChangeShapeType="1"/>
            </p:cNvSpPr>
            <p:nvPr/>
          </p:nvSpPr>
          <p:spPr bwMode="auto">
            <a:xfrm>
              <a:off x="3895" y="3978"/>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8" name="Line 368"/>
            <p:cNvSpPr>
              <a:spLocks noChangeAspect="1" noChangeShapeType="1"/>
            </p:cNvSpPr>
            <p:nvPr/>
          </p:nvSpPr>
          <p:spPr bwMode="auto">
            <a:xfrm>
              <a:off x="3957" y="3971"/>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09" name="Line 369"/>
            <p:cNvSpPr>
              <a:spLocks noChangeAspect="1" noChangeShapeType="1"/>
            </p:cNvSpPr>
            <p:nvPr/>
          </p:nvSpPr>
          <p:spPr bwMode="auto">
            <a:xfrm>
              <a:off x="3960" y="3971"/>
              <a:ext cx="0" cy="16"/>
            </a:xfrm>
            <a:prstGeom prst="line">
              <a:avLst/>
            </a:prstGeom>
            <a:noFill/>
            <a:ln w="12700">
              <a:solidFill>
                <a:srgbClr val="E2C088"/>
              </a:solidFill>
              <a:round/>
              <a:headEnd type="none" w="sm" len="sm"/>
              <a:tailEnd type="none" w="sm" len="sm"/>
            </a:ln>
          </p:spPr>
          <p:txBody>
            <a:bodyPr wrap="none" anchor="ctr"/>
            <a:lstStyle/>
            <a:p>
              <a:endParaRPr lang="en-US"/>
            </a:p>
          </p:txBody>
        </p:sp>
        <p:sp>
          <p:nvSpPr>
            <p:cNvPr id="410" name="Freeform 370"/>
            <p:cNvSpPr>
              <a:spLocks noChangeAspect="1"/>
            </p:cNvSpPr>
            <p:nvPr/>
          </p:nvSpPr>
          <p:spPr bwMode="auto">
            <a:xfrm>
              <a:off x="3979" y="4008"/>
              <a:ext cx="80" cy="28"/>
            </a:xfrm>
            <a:custGeom>
              <a:avLst/>
              <a:gdLst>
                <a:gd name="T0" fmla="*/ 0 w 593"/>
                <a:gd name="T1" fmla="*/ 12 h 195"/>
                <a:gd name="T2" fmla="*/ 30 w 593"/>
                <a:gd name="T3" fmla="*/ 66 h 195"/>
                <a:gd name="T4" fmla="*/ 81 w 593"/>
                <a:gd name="T5" fmla="*/ 177 h 195"/>
                <a:gd name="T6" fmla="*/ 150 w 593"/>
                <a:gd name="T7" fmla="*/ 180 h 195"/>
                <a:gd name="T8" fmla="*/ 165 w 593"/>
                <a:gd name="T9" fmla="*/ 168 h 195"/>
                <a:gd name="T10" fmla="*/ 531 w 593"/>
                <a:gd name="T11" fmla="*/ 174 h 195"/>
                <a:gd name="T12" fmla="*/ 564 w 593"/>
                <a:gd name="T13" fmla="*/ 192 h 195"/>
                <a:gd name="T14" fmla="*/ 570 w 593"/>
                <a:gd name="T15" fmla="*/ 168 h 195"/>
                <a:gd name="T16" fmla="*/ 585 w 593"/>
                <a:gd name="T17" fmla="*/ 24 h 195"/>
                <a:gd name="T18" fmla="*/ 81 w 593"/>
                <a:gd name="T19" fmla="*/ 12 h 195"/>
                <a:gd name="T20" fmla="*/ 54 w 593"/>
                <a:gd name="T21" fmla="*/ 0 h 195"/>
                <a:gd name="T22" fmla="*/ 0 w 593"/>
                <a:gd name="T23" fmla="*/ 12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3"/>
                <a:gd name="T37" fmla="*/ 0 h 195"/>
                <a:gd name="T38" fmla="*/ 593 w 593"/>
                <a:gd name="T39" fmla="*/ 195 h 1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3" h="195">
                  <a:moveTo>
                    <a:pt x="0" y="12"/>
                  </a:moveTo>
                  <a:lnTo>
                    <a:pt x="30" y="66"/>
                  </a:lnTo>
                  <a:lnTo>
                    <a:pt x="81" y="177"/>
                  </a:lnTo>
                  <a:cubicBezTo>
                    <a:pt x="109" y="181"/>
                    <a:pt x="119" y="183"/>
                    <a:pt x="150" y="180"/>
                  </a:cubicBezTo>
                  <a:cubicBezTo>
                    <a:pt x="165" y="175"/>
                    <a:pt x="158" y="168"/>
                    <a:pt x="165" y="168"/>
                  </a:cubicBezTo>
                  <a:lnTo>
                    <a:pt x="531" y="174"/>
                  </a:lnTo>
                  <a:cubicBezTo>
                    <a:pt x="539" y="195"/>
                    <a:pt x="542" y="192"/>
                    <a:pt x="564" y="192"/>
                  </a:cubicBezTo>
                  <a:lnTo>
                    <a:pt x="570" y="168"/>
                  </a:lnTo>
                  <a:cubicBezTo>
                    <a:pt x="593" y="87"/>
                    <a:pt x="585" y="94"/>
                    <a:pt x="585" y="24"/>
                  </a:cubicBezTo>
                  <a:cubicBezTo>
                    <a:pt x="417" y="20"/>
                    <a:pt x="249" y="19"/>
                    <a:pt x="81" y="12"/>
                  </a:cubicBezTo>
                  <a:cubicBezTo>
                    <a:pt x="71" y="12"/>
                    <a:pt x="64" y="1"/>
                    <a:pt x="54" y="0"/>
                  </a:cubicBezTo>
                  <a:cubicBezTo>
                    <a:pt x="35" y="3"/>
                    <a:pt x="18" y="8"/>
                    <a:pt x="0" y="12"/>
                  </a:cubicBezTo>
                  <a:close/>
                </a:path>
              </a:pathLst>
            </a:custGeom>
            <a:solidFill>
              <a:srgbClr val="EDD6B1"/>
            </a:solidFill>
            <a:ln w="6350">
              <a:noFill/>
              <a:round/>
              <a:headEnd type="none" w="sm" len="sm"/>
              <a:tailEnd type="none" w="sm" len="sm"/>
            </a:ln>
          </p:spPr>
          <p:txBody>
            <a:bodyPr wrap="none" anchor="ctr"/>
            <a:lstStyle/>
            <a:p>
              <a:endParaRPr lang="en-US"/>
            </a:p>
          </p:txBody>
        </p:sp>
        <p:sp>
          <p:nvSpPr>
            <p:cNvPr id="411" name="Freeform 371"/>
            <p:cNvSpPr>
              <a:spLocks noChangeAspect="1"/>
            </p:cNvSpPr>
            <p:nvPr/>
          </p:nvSpPr>
          <p:spPr bwMode="auto">
            <a:xfrm>
              <a:off x="3979" y="4008"/>
              <a:ext cx="80" cy="17"/>
            </a:xfrm>
            <a:custGeom>
              <a:avLst/>
              <a:gdLst>
                <a:gd name="T0" fmla="*/ 579 w 586"/>
                <a:gd name="T1" fmla="*/ 33 h 111"/>
                <a:gd name="T2" fmla="*/ 549 w 586"/>
                <a:gd name="T3" fmla="*/ 36 h 111"/>
                <a:gd name="T4" fmla="*/ 543 w 586"/>
                <a:gd name="T5" fmla="*/ 54 h 111"/>
                <a:gd name="T6" fmla="*/ 483 w 586"/>
                <a:gd name="T7" fmla="*/ 54 h 111"/>
                <a:gd name="T8" fmla="*/ 483 w 586"/>
                <a:gd name="T9" fmla="*/ 111 h 111"/>
                <a:gd name="T10" fmla="*/ 168 w 586"/>
                <a:gd name="T11" fmla="*/ 99 h 111"/>
                <a:gd name="T12" fmla="*/ 147 w 586"/>
                <a:gd name="T13" fmla="*/ 96 h 111"/>
                <a:gd name="T14" fmla="*/ 144 w 586"/>
                <a:gd name="T15" fmla="*/ 30 h 111"/>
                <a:gd name="T16" fmla="*/ 93 w 586"/>
                <a:gd name="T17" fmla="*/ 30 h 111"/>
                <a:gd name="T18" fmla="*/ 81 w 586"/>
                <a:gd name="T19" fmla="*/ 12 h 111"/>
                <a:gd name="T20" fmla="*/ 42 w 586"/>
                <a:gd name="T21" fmla="*/ 12 h 111"/>
                <a:gd name="T22" fmla="*/ 30 w 586"/>
                <a:gd name="T23" fmla="*/ 57 h 111"/>
                <a:gd name="T24" fmla="*/ 0 w 586"/>
                <a:gd name="T25" fmla="*/ 9 h 111"/>
                <a:gd name="T26" fmla="*/ 48 w 586"/>
                <a:gd name="T27" fmla="*/ 0 h 111"/>
                <a:gd name="T28" fmla="*/ 84 w 586"/>
                <a:gd name="T29" fmla="*/ 9 h 111"/>
                <a:gd name="T30" fmla="*/ 528 w 586"/>
                <a:gd name="T31" fmla="*/ 18 h 111"/>
                <a:gd name="T32" fmla="*/ 579 w 586"/>
                <a:gd name="T33" fmla="*/ 33 h 1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6"/>
                <a:gd name="T52" fmla="*/ 0 h 111"/>
                <a:gd name="T53" fmla="*/ 586 w 586"/>
                <a:gd name="T54" fmla="*/ 111 h 1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6" h="111">
                  <a:moveTo>
                    <a:pt x="579" y="33"/>
                  </a:moveTo>
                  <a:lnTo>
                    <a:pt x="549" y="36"/>
                  </a:lnTo>
                  <a:lnTo>
                    <a:pt x="543" y="54"/>
                  </a:lnTo>
                  <a:lnTo>
                    <a:pt x="483" y="54"/>
                  </a:lnTo>
                  <a:lnTo>
                    <a:pt x="483" y="111"/>
                  </a:lnTo>
                  <a:lnTo>
                    <a:pt x="168" y="99"/>
                  </a:lnTo>
                  <a:lnTo>
                    <a:pt x="147" y="96"/>
                  </a:lnTo>
                  <a:lnTo>
                    <a:pt x="144" y="30"/>
                  </a:lnTo>
                  <a:lnTo>
                    <a:pt x="93" y="30"/>
                  </a:lnTo>
                  <a:lnTo>
                    <a:pt x="81" y="12"/>
                  </a:lnTo>
                  <a:lnTo>
                    <a:pt x="42" y="12"/>
                  </a:lnTo>
                  <a:lnTo>
                    <a:pt x="30" y="57"/>
                  </a:lnTo>
                  <a:lnTo>
                    <a:pt x="0" y="9"/>
                  </a:lnTo>
                  <a:lnTo>
                    <a:pt x="48" y="0"/>
                  </a:lnTo>
                  <a:lnTo>
                    <a:pt x="84" y="9"/>
                  </a:lnTo>
                  <a:lnTo>
                    <a:pt x="528" y="18"/>
                  </a:lnTo>
                  <a:cubicBezTo>
                    <a:pt x="586" y="21"/>
                    <a:pt x="586" y="4"/>
                    <a:pt x="579" y="33"/>
                  </a:cubicBezTo>
                  <a:close/>
                </a:path>
              </a:pathLst>
            </a:custGeom>
            <a:solidFill>
              <a:srgbClr val="F8EFE0"/>
            </a:solidFill>
            <a:ln w="6350">
              <a:noFill/>
              <a:round/>
              <a:headEnd type="none" w="sm" len="sm"/>
              <a:tailEnd type="none" w="sm" len="sm"/>
            </a:ln>
          </p:spPr>
          <p:txBody>
            <a:bodyPr wrap="none" anchor="ctr"/>
            <a:lstStyle/>
            <a:p>
              <a:endParaRPr lang="en-US"/>
            </a:p>
          </p:txBody>
        </p:sp>
        <p:sp>
          <p:nvSpPr>
            <p:cNvPr id="412" name="Freeform 372"/>
            <p:cNvSpPr>
              <a:spLocks noChangeAspect="1"/>
            </p:cNvSpPr>
            <p:nvPr/>
          </p:nvSpPr>
          <p:spPr bwMode="auto">
            <a:xfrm>
              <a:off x="4000" y="4011"/>
              <a:ext cx="43" cy="12"/>
            </a:xfrm>
            <a:custGeom>
              <a:avLst/>
              <a:gdLst>
                <a:gd name="T0" fmla="*/ 0 w 315"/>
                <a:gd name="T1" fmla="*/ 14 h 77"/>
                <a:gd name="T2" fmla="*/ 0 w 315"/>
                <a:gd name="T3" fmla="*/ 65 h 77"/>
                <a:gd name="T4" fmla="*/ 300 w 315"/>
                <a:gd name="T5" fmla="*/ 77 h 77"/>
                <a:gd name="T6" fmla="*/ 315 w 315"/>
                <a:gd name="T7" fmla="*/ 47 h 77"/>
                <a:gd name="T8" fmla="*/ 312 w 315"/>
                <a:gd name="T9" fmla="*/ 20 h 77"/>
                <a:gd name="T10" fmla="*/ 27 w 315"/>
                <a:gd name="T11" fmla="*/ 5 h 77"/>
                <a:gd name="T12" fmla="*/ 0 w 315"/>
                <a:gd name="T13" fmla="*/ 14 h 77"/>
                <a:gd name="T14" fmla="*/ 0 60000 65536"/>
                <a:gd name="T15" fmla="*/ 0 60000 65536"/>
                <a:gd name="T16" fmla="*/ 0 60000 65536"/>
                <a:gd name="T17" fmla="*/ 0 60000 65536"/>
                <a:gd name="T18" fmla="*/ 0 60000 65536"/>
                <a:gd name="T19" fmla="*/ 0 60000 65536"/>
                <a:gd name="T20" fmla="*/ 0 60000 65536"/>
                <a:gd name="T21" fmla="*/ 0 w 315"/>
                <a:gd name="T22" fmla="*/ 0 h 77"/>
                <a:gd name="T23" fmla="*/ 315 w 315"/>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77">
                  <a:moveTo>
                    <a:pt x="0" y="14"/>
                  </a:moveTo>
                  <a:lnTo>
                    <a:pt x="0" y="65"/>
                  </a:lnTo>
                  <a:lnTo>
                    <a:pt x="300" y="77"/>
                  </a:lnTo>
                  <a:lnTo>
                    <a:pt x="315" y="47"/>
                  </a:lnTo>
                  <a:lnTo>
                    <a:pt x="312" y="20"/>
                  </a:lnTo>
                  <a:cubicBezTo>
                    <a:pt x="217" y="15"/>
                    <a:pt x="122" y="11"/>
                    <a:pt x="27" y="5"/>
                  </a:cubicBezTo>
                  <a:cubicBezTo>
                    <a:pt x="20" y="5"/>
                    <a:pt x="0" y="0"/>
                    <a:pt x="0" y="14"/>
                  </a:cubicBezTo>
                  <a:close/>
                </a:path>
              </a:pathLst>
            </a:custGeom>
            <a:solidFill>
              <a:srgbClr val="AE7C2A"/>
            </a:solidFill>
            <a:ln w="6350">
              <a:noFill/>
              <a:round/>
              <a:headEnd type="none" w="sm" len="sm"/>
              <a:tailEnd type="none" w="sm" len="sm"/>
            </a:ln>
          </p:spPr>
          <p:txBody>
            <a:bodyPr wrap="none" anchor="ctr"/>
            <a:lstStyle/>
            <a:p>
              <a:endParaRPr lang="en-US"/>
            </a:p>
          </p:txBody>
        </p:sp>
        <p:sp>
          <p:nvSpPr>
            <p:cNvPr id="413" name="Freeform 373"/>
            <p:cNvSpPr>
              <a:spLocks noChangeAspect="1"/>
            </p:cNvSpPr>
            <p:nvPr/>
          </p:nvSpPr>
          <p:spPr bwMode="auto">
            <a:xfrm>
              <a:off x="3989" y="4021"/>
              <a:ext cx="23" cy="11"/>
            </a:xfrm>
            <a:custGeom>
              <a:avLst/>
              <a:gdLst>
                <a:gd name="T0" fmla="*/ 12 w 168"/>
                <a:gd name="T1" fmla="*/ 8 h 74"/>
                <a:gd name="T2" fmla="*/ 24 w 168"/>
                <a:gd name="T3" fmla="*/ 74 h 74"/>
                <a:gd name="T4" fmla="*/ 63 w 168"/>
                <a:gd name="T5" fmla="*/ 65 h 74"/>
                <a:gd name="T6" fmla="*/ 90 w 168"/>
                <a:gd name="T7" fmla="*/ 47 h 74"/>
                <a:gd name="T8" fmla="*/ 126 w 168"/>
                <a:gd name="T9" fmla="*/ 62 h 74"/>
                <a:gd name="T10" fmla="*/ 66 w 168"/>
                <a:gd name="T11" fmla="*/ 14 h 74"/>
                <a:gd name="T12" fmla="*/ 12 w 168"/>
                <a:gd name="T13" fmla="*/ 8 h 74"/>
                <a:gd name="T14" fmla="*/ 0 60000 65536"/>
                <a:gd name="T15" fmla="*/ 0 60000 65536"/>
                <a:gd name="T16" fmla="*/ 0 60000 65536"/>
                <a:gd name="T17" fmla="*/ 0 60000 65536"/>
                <a:gd name="T18" fmla="*/ 0 60000 65536"/>
                <a:gd name="T19" fmla="*/ 0 60000 65536"/>
                <a:gd name="T20" fmla="*/ 0 60000 65536"/>
                <a:gd name="T21" fmla="*/ 0 w 168"/>
                <a:gd name="T22" fmla="*/ 0 h 74"/>
                <a:gd name="T23" fmla="*/ 168 w 168"/>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74">
                  <a:moveTo>
                    <a:pt x="12" y="8"/>
                  </a:moveTo>
                  <a:cubicBezTo>
                    <a:pt x="10" y="27"/>
                    <a:pt x="0" y="66"/>
                    <a:pt x="24" y="74"/>
                  </a:cubicBezTo>
                  <a:cubicBezTo>
                    <a:pt x="49" y="66"/>
                    <a:pt x="36" y="69"/>
                    <a:pt x="63" y="65"/>
                  </a:cubicBezTo>
                  <a:cubicBezTo>
                    <a:pt x="84" y="57"/>
                    <a:pt x="73" y="53"/>
                    <a:pt x="90" y="47"/>
                  </a:cubicBezTo>
                  <a:cubicBezTo>
                    <a:pt x="103" y="51"/>
                    <a:pt x="113" y="58"/>
                    <a:pt x="126" y="62"/>
                  </a:cubicBezTo>
                  <a:cubicBezTo>
                    <a:pt x="168" y="0"/>
                    <a:pt x="99" y="16"/>
                    <a:pt x="66" y="14"/>
                  </a:cubicBezTo>
                  <a:cubicBezTo>
                    <a:pt x="45" y="0"/>
                    <a:pt x="61" y="8"/>
                    <a:pt x="12" y="8"/>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414" name="Freeform 374"/>
            <p:cNvSpPr>
              <a:spLocks noChangeAspect="1"/>
            </p:cNvSpPr>
            <p:nvPr/>
          </p:nvSpPr>
          <p:spPr bwMode="auto">
            <a:xfrm>
              <a:off x="3992" y="4015"/>
              <a:ext cx="5" cy="5"/>
            </a:xfrm>
            <a:custGeom>
              <a:avLst/>
              <a:gdLst>
                <a:gd name="T0" fmla="*/ 0 w 36"/>
                <a:gd name="T1" fmla="*/ 0 h 36"/>
                <a:gd name="T2" fmla="*/ 0 w 36"/>
                <a:gd name="T3" fmla="*/ 36 h 36"/>
                <a:gd name="T4" fmla="*/ 36 w 36"/>
                <a:gd name="T5" fmla="*/ 36 h 36"/>
                <a:gd name="T6" fmla="*/ 36 w 36"/>
                <a:gd name="T7" fmla="*/ 0 h 36"/>
                <a:gd name="T8" fmla="*/ 0 w 36"/>
                <a:gd name="T9" fmla="*/ 0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0" y="0"/>
                  </a:moveTo>
                  <a:lnTo>
                    <a:pt x="0" y="36"/>
                  </a:lnTo>
                  <a:lnTo>
                    <a:pt x="36" y="36"/>
                  </a:lnTo>
                  <a:lnTo>
                    <a:pt x="36" y="0"/>
                  </a:lnTo>
                  <a:lnTo>
                    <a:pt x="0" y="0"/>
                  </a:lnTo>
                  <a:close/>
                </a:path>
              </a:pathLst>
            </a:custGeom>
            <a:solidFill>
              <a:schemeClr val="bg2"/>
            </a:solidFill>
            <a:ln w="12700">
              <a:noFill/>
              <a:round/>
              <a:headEnd type="none" w="sm" len="sm"/>
              <a:tailEnd type="none" w="sm" len="sm"/>
            </a:ln>
          </p:spPr>
          <p:txBody>
            <a:bodyPr wrap="none" anchor="ctr"/>
            <a:lstStyle/>
            <a:p>
              <a:endParaRPr lang="en-US"/>
            </a:p>
          </p:txBody>
        </p:sp>
        <p:sp>
          <p:nvSpPr>
            <p:cNvPr id="415" name="Freeform 375"/>
            <p:cNvSpPr>
              <a:spLocks noChangeAspect="1"/>
            </p:cNvSpPr>
            <p:nvPr/>
          </p:nvSpPr>
          <p:spPr bwMode="auto">
            <a:xfrm>
              <a:off x="4000" y="4012"/>
              <a:ext cx="24" cy="9"/>
            </a:xfrm>
            <a:custGeom>
              <a:avLst/>
              <a:gdLst>
                <a:gd name="T0" fmla="*/ 174 w 174"/>
                <a:gd name="T1" fmla="*/ 6 h 63"/>
                <a:gd name="T2" fmla="*/ 156 w 174"/>
                <a:gd name="T3" fmla="*/ 15 h 63"/>
                <a:gd name="T4" fmla="*/ 141 w 174"/>
                <a:gd name="T5" fmla="*/ 39 h 63"/>
                <a:gd name="T6" fmla="*/ 111 w 174"/>
                <a:gd name="T7" fmla="*/ 18 h 63"/>
                <a:gd name="T8" fmla="*/ 93 w 174"/>
                <a:gd name="T9" fmla="*/ 30 h 63"/>
                <a:gd name="T10" fmla="*/ 132 w 174"/>
                <a:gd name="T11" fmla="*/ 48 h 63"/>
                <a:gd name="T12" fmla="*/ 96 w 174"/>
                <a:gd name="T13" fmla="*/ 51 h 63"/>
                <a:gd name="T14" fmla="*/ 72 w 174"/>
                <a:gd name="T15" fmla="*/ 42 h 63"/>
                <a:gd name="T16" fmla="*/ 78 w 174"/>
                <a:gd name="T17" fmla="*/ 60 h 63"/>
                <a:gd name="T18" fmla="*/ 0 w 174"/>
                <a:gd name="T19" fmla="*/ 54 h 63"/>
                <a:gd name="T20" fmla="*/ 3 w 174"/>
                <a:gd name="T21" fmla="*/ 0 h 63"/>
                <a:gd name="T22" fmla="*/ 174 w 174"/>
                <a:gd name="T23" fmla="*/ 6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63"/>
                <a:gd name="T38" fmla="*/ 174 w 174"/>
                <a:gd name="T39" fmla="*/ 63 h 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63">
                  <a:moveTo>
                    <a:pt x="174" y="6"/>
                  </a:moveTo>
                  <a:cubicBezTo>
                    <a:pt x="168" y="10"/>
                    <a:pt x="160" y="10"/>
                    <a:pt x="156" y="15"/>
                  </a:cubicBezTo>
                  <a:cubicBezTo>
                    <a:pt x="133" y="47"/>
                    <a:pt x="164" y="24"/>
                    <a:pt x="141" y="39"/>
                  </a:cubicBezTo>
                  <a:cubicBezTo>
                    <a:pt x="136" y="25"/>
                    <a:pt x="123" y="26"/>
                    <a:pt x="111" y="18"/>
                  </a:cubicBezTo>
                  <a:cubicBezTo>
                    <a:pt x="104" y="19"/>
                    <a:pt x="91" y="18"/>
                    <a:pt x="93" y="30"/>
                  </a:cubicBezTo>
                  <a:cubicBezTo>
                    <a:pt x="95" y="44"/>
                    <a:pt x="124" y="46"/>
                    <a:pt x="132" y="48"/>
                  </a:cubicBezTo>
                  <a:cubicBezTo>
                    <a:pt x="122" y="63"/>
                    <a:pt x="102" y="48"/>
                    <a:pt x="96" y="51"/>
                  </a:cubicBezTo>
                  <a:cubicBezTo>
                    <a:pt x="90" y="45"/>
                    <a:pt x="76" y="27"/>
                    <a:pt x="72" y="42"/>
                  </a:cubicBezTo>
                  <a:cubicBezTo>
                    <a:pt x="70" y="48"/>
                    <a:pt x="78" y="60"/>
                    <a:pt x="78" y="60"/>
                  </a:cubicBezTo>
                  <a:lnTo>
                    <a:pt x="0" y="54"/>
                  </a:lnTo>
                  <a:lnTo>
                    <a:pt x="3" y="0"/>
                  </a:lnTo>
                  <a:lnTo>
                    <a:pt x="174" y="6"/>
                  </a:lnTo>
                  <a:close/>
                </a:path>
              </a:pathLst>
            </a:custGeom>
            <a:solidFill>
              <a:schemeClr val="tx2"/>
            </a:solidFill>
            <a:ln w="12700">
              <a:noFill/>
              <a:round/>
              <a:headEnd type="none" w="sm" len="sm"/>
              <a:tailEnd type="none" w="sm" len="sm"/>
            </a:ln>
          </p:spPr>
          <p:txBody>
            <a:bodyPr wrap="none" anchor="ctr"/>
            <a:lstStyle/>
            <a:p>
              <a:endParaRPr lang="en-US"/>
            </a:p>
          </p:txBody>
        </p:sp>
        <p:sp>
          <p:nvSpPr>
            <p:cNvPr id="416" name="Freeform 376"/>
            <p:cNvSpPr>
              <a:spLocks noChangeAspect="1"/>
            </p:cNvSpPr>
            <p:nvPr/>
          </p:nvSpPr>
          <p:spPr bwMode="auto">
            <a:xfrm>
              <a:off x="4028" y="4013"/>
              <a:ext cx="15" cy="9"/>
            </a:xfrm>
            <a:custGeom>
              <a:avLst/>
              <a:gdLst>
                <a:gd name="T0" fmla="*/ 3 w 108"/>
                <a:gd name="T1" fmla="*/ 3 h 65"/>
                <a:gd name="T2" fmla="*/ 0 w 108"/>
                <a:gd name="T3" fmla="*/ 24 h 65"/>
                <a:gd name="T4" fmla="*/ 45 w 108"/>
                <a:gd name="T5" fmla="*/ 63 h 65"/>
                <a:gd name="T6" fmla="*/ 105 w 108"/>
                <a:gd name="T7" fmla="*/ 30 h 65"/>
                <a:gd name="T8" fmla="*/ 102 w 108"/>
                <a:gd name="T9" fmla="*/ 9 h 65"/>
                <a:gd name="T10" fmla="*/ 63 w 108"/>
                <a:gd name="T11" fmla="*/ 6 h 65"/>
                <a:gd name="T12" fmla="*/ 45 w 108"/>
                <a:gd name="T13" fmla="*/ 0 h 65"/>
                <a:gd name="T14" fmla="*/ 3 w 108"/>
                <a:gd name="T15" fmla="*/ 3 h 65"/>
                <a:gd name="T16" fmla="*/ 0 60000 65536"/>
                <a:gd name="T17" fmla="*/ 0 60000 65536"/>
                <a:gd name="T18" fmla="*/ 0 60000 65536"/>
                <a:gd name="T19" fmla="*/ 0 60000 65536"/>
                <a:gd name="T20" fmla="*/ 0 60000 65536"/>
                <a:gd name="T21" fmla="*/ 0 60000 65536"/>
                <a:gd name="T22" fmla="*/ 0 60000 65536"/>
                <a:gd name="T23" fmla="*/ 0 60000 65536"/>
                <a:gd name="T24" fmla="*/ 0 w 108"/>
                <a:gd name="T25" fmla="*/ 0 h 65"/>
                <a:gd name="T26" fmla="*/ 108 w 108"/>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8" h="65">
                  <a:moveTo>
                    <a:pt x="3" y="3"/>
                  </a:moveTo>
                  <a:cubicBezTo>
                    <a:pt x="2" y="10"/>
                    <a:pt x="0" y="17"/>
                    <a:pt x="0" y="24"/>
                  </a:cubicBezTo>
                  <a:cubicBezTo>
                    <a:pt x="0" y="60"/>
                    <a:pt x="18" y="54"/>
                    <a:pt x="45" y="63"/>
                  </a:cubicBezTo>
                  <a:cubicBezTo>
                    <a:pt x="103" y="59"/>
                    <a:pt x="82" y="65"/>
                    <a:pt x="105" y="30"/>
                  </a:cubicBezTo>
                  <a:cubicBezTo>
                    <a:pt x="104" y="23"/>
                    <a:pt x="108" y="13"/>
                    <a:pt x="102" y="9"/>
                  </a:cubicBezTo>
                  <a:cubicBezTo>
                    <a:pt x="91" y="3"/>
                    <a:pt x="76" y="8"/>
                    <a:pt x="63" y="6"/>
                  </a:cubicBezTo>
                  <a:cubicBezTo>
                    <a:pt x="57" y="5"/>
                    <a:pt x="45" y="0"/>
                    <a:pt x="45" y="0"/>
                  </a:cubicBezTo>
                  <a:cubicBezTo>
                    <a:pt x="9" y="3"/>
                    <a:pt x="23" y="3"/>
                    <a:pt x="3" y="3"/>
                  </a:cubicBezTo>
                  <a:close/>
                </a:path>
              </a:pathLst>
            </a:custGeom>
            <a:solidFill>
              <a:srgbClr val="4C3300"/>
            </a:solidFill>
            <a:ln w="12700">
              <a:noFill/>
              <a:round/>
              <a:headEnd type="none" w="sm" len="sm"/>
              <a:tailEnd type="none" w="sm" len="sm"/>
            </a:ln>
          </p:spPr>
          <p:txBody>
            <a:bodyPr wrap="none" anchor="ctr"/>
            <a:lstStyle/>
            <a:p>
              <a:endParaRPr lang="en-US"/>
            </a:p>
          </p:txBody>
        </p:sp>
        <p:sp>
          <p:nvSpPr>
            <p:cNvPr id="417" name="Freeform 377"/>
            <p:cNvSpPr>
              <a:spLocks noChangeAspect="1"/>
            </p:cNvSpPr>
            <p:nvPr/>
          </p:nvSpPr>
          <p:spPr bwMode="auto">
            <a:xfrm>
              <a:off x="4030" y="4015"/>
              <a:ext cx="11" cy="6"/>
            </a:xfrm>
            <a:custGeom>
              <a:avLst/>
              <a:gdLst>
                <a:gd name="T0" fmla="*/ 70 w 81"/>
                <a:gd name="T1" fmla="*/ 5 h 39"/>
                <a:gd name="T2" fmla="*/ 10 w 81"/>
                <a:gd name="T3" fmla="*/ 8 h 39"/>
                <a:gd name="T4" fmla="*/ 76 w 81"/>
                <a:gd name="T5" fmla="*/ 20 h 39"/>
                <a:gd name="T6" fmla="*/ 79 w 81"/>
                <a:gd name="T7" fmla="*/ 11 h 39"/>
                <a:gd name="T8" fmla="*/ 70 w 81"/>
                <a:gd name="T9" fmla="*/ 5 h 39"/>
                <a:gd name="T10" fmla="*/ 0 60000 65536"/>
                <a:gd name="T11" fmla="*/ 0 60000 65536"/>
                <a:gd name="T12" fmla="*/ 0 60000 65536"/>
                <a:gd name="T13" fmla="*/ 0 60000 65536"/>
                <a:gd name="T14" fmla="*/ 0 60000 65536"/>
                <a:gd name="T15" fmla="*/ 0 w 81"/>
                <a:gd name="T16" fmla="*/ 0 h 39"/>
                <a:gd name="T17" fmla="*/ 81 w 81"/>
                <a:gd name="T18" fmla="*/ 39 h 39"/>
              </a:gdLst>
              <a:ahLst/>
              <a:cxnLst>
                <a:cxn ang="T10">
                  <a:pos x="T0" y="T1"/>
                </a:cxn>
                <a:cxn ang="T11">
                  <a:pos x="T2" y="T3"/>
                </a:cxn>
                <a:cxn ang="T12">
                  <a:pos x="T4" y="T5"/>
                </a:cxn>
                <a:cxn ang="T13">
                  <a:pos x="T6" y="T7"/>
                </a:cxn>
                <a:cxn ang="T14">
                  <a:pos x="T8" y="T9"/>
                </a:cxn>
              </a:cxnLst>
              <a:rect l="T15" t="T16" r="T17" b="T18"/>
              <a:pathLst>
                <a:path w="81" h="39">
                  <a:moveTo>
                    <a:pt x="70" y="5"/>
                  </a:moveTo>
                  <a:cubicBezTo>
                    <a:pt x="50" y="0"/>
                    <a:pt x="30" y="1"/>
                    <a:pt x="10" y="8"/>
                  </a:cubicBezTo>
                  <a:cubicBezTo>
                    <a:pt x="0" y="39"/>
                    <a:pt x="71" y="20"/>
                    <a:pt x="76" y="20"/>
                  </a:cubicBezTo>
                  <a:cubicBezTo>
                    <a:pt x="77" y="17"/>
                    <a:pt x="81" y="14"/>
                    <a:pt x="79" y="11"/>
                  </a:cubicBezTo>
                  <a:cubicBezTo>
                    <a:pt x="72" y="1"/>
                    <a:pt x="62" y="13"/>
                    <a:pt x="70" y="5"/>
                  </a:cubicBezTo>
                  <a:close/>
                </a:path>
              </a:pathLst>
            </a:custGeom>
            <a:solidFill>
              <a:srgbClr val="FF0000"/>
            </a:solidFill>
            <a:ln w="12700">
              <a:noFill/>
              <a:round/>
              <a:headEnd type="none" w="sm" len="sm"/>
              <a:tailEnd type="none" w="sm" len="sm"/>
            </a:ln>
          </p:spPr>
          <p:txBody>
            <a:bodyPr wrap="none" anchor="ctr"/>
            <a:lstStyle/>
            <a:p>
              <a:endParaRPr lang="en-US"/>
            </a:p>
          </p:txBody>
        </p:sp>
        <p:sp>
          <p:nvSpPr>
            <p:cNvPr id="418" name="Line 378"/>
            <p:cNvSpPr>
              <a:spLocks noChangeAspect="1" noChangeShapeType="1"/>
            </p:cNvSpPr>
            <p:nvPr/>
          </p:nvSpPr>
          <p:spPr bwMode="auto">
            <a:xfrm>
              <a:off x="4011" y="4019"/>
              <a:ext cx="5" cy="12"/>
            </a:xfrm>
            <a:prstGeom prst="line">
              <a:avLst/>
            </a:prstGeom>
            <a:noFill/>
            <a:ln w="12700">
              <a:solidFill>
                <a:srgbClr val="4C3300"/>
              </a:solidFill>
              <a:round/>
              <a:headEnd type="none" w="sm" len="sm"/>
              <a:tailEnd type="none" w="sm" len="sm"/>
            </a:ln>
          </p:spPr>
          <p:txBody>
            <a:bodyPr wrap="none" anchor="ctr"/>
            <a:lstStyle/>
            <a:p>
              <a:endParaRPr lang="en-US"/>
            </a:p>
          </p:txBody>
        </p:sp>
        <p:sp>
          <p:nvSpPr>
            <p:cNvPr id="419" name="Line 379"/>
            <p:cNvSpPr>
              <a:spLocks noChangeAspect="1" noChangeShapeType="1"/>
            </p:cNvSpPr>
            <p:nvPr/>
          </p:nvSpPr>
          <p:spPr bwMode="auto">
            <a:xfrm>
              <a:off x="4038" y="4022"/>
              <a:ext cx="5" cy="11"/>
            </a:xfrm>
            <a:prstGeom prst="line">
              <a:avLst/>
            </a:prstGeom>
            <a:noFill/>
            <a:ln w="12700">
              <a:solidFill>
                <a:srgbClr val="4C3300"/>
              </a:solidFill>
              <a:round/>
              <a:headEnd type="none" w="sm" len="sm"/>
              <a:tailEnd type="none" w="sm" len="sm"/>
            </a:ln>
          </p:spPr>
          <p:txBody>
            <a:bodyPr wrap="none" anchor="ctr"/>
            <a:lstStyle/>
            <a:p>
              <a:endParaRPr lang="en-US"/>
            </a:p>
          </p:txBody>
        </p:sp>
        <p:sp>
          <p:nvSpPr>
            <p:cNvPr id="420" name="Freeform 380"/>
            <p:cNvSpPr>
              <a:spLocks noChangeAspect="1"/>
            </p:cNvSpPr>
            <p:nvPr/>
          </p:nvSpPr>
          <p:spPr bwMode="auto">
            <a:xfrm>
              <a:off x="3892" y="3892"/>
              <a:ext cx="80" cy="14"/>
            </a:xfrm>
            <a:custGeom>
              <a:avLst/>
              <a:gdLst>
                <a:gd name="T0" fmla="*/ 0 w 585"/>
                <a:gd name="T1" fmla="*/ 90 h 90"/>
                <a:gd name="T2" fmla="*/ 222 w 585"/>
                <a:gd name="T3" fmla="*/ 57 h 90"/>
                <a:gd name="T4" fmla="*/ 267 w 585"/>
                <a:gd name="T5" fmla="*/ 54 h 90"/>
                <a:gd name="T6" fmla="*/ 291 w 585"/>
                <a:gd name="T7" fmla="*/ 63 h 90"/>
                <a:gd name="T8" fmla="*/ 300 w 585"/>
                <a:gd name="T9" fmla="*/ 45 h 90"/>
                <a:gd name="T10" fmla="*/ 585 w 585"/>
                <a:gd name="T11" fmla="*/ 0 h 90"/>
                <a:gd name="T12" fmla="*/ 0 60000 65536"/>
                <a:gd name="T13" fmla="*/ 0 60000 65536"/>
                <a:gd name="T14" fmla="*/ 0 60000 65536"/>
                <a:gd name="T15" fmla="*/ 0 60000 65536"/>
                <a:gd name="T16" fmla="*/ 0 60000 65536"/>
                <a:gd name="T17" fmla="*/ 0 60000 65536"/>
                <a:gd name="T18" fmla="*/ 0 w 585"/>
                <a:gd name="T19" fmla="*/ 0 h 90"/>
                <a:gd name="T20" fmla="*/ 585 w 585"/>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585" h="90">
                  <a:moveTo>
                    <a:pt x="0" y="90"/>
                  </a:moveTo>
                  <a:lnTo>
                    <a:pt x="222" y="57"/>
                  </a:lnTo>
                  <a:cubicBezTo>
                    <a:pt x="264" y="74"/>
                    <a:pt x="243" y="70"/>
                    <a:pt x="267" y="54"/>
                  </a:cubicBezTo>
                  <a:cubicBezTo>
                    <a:pt x="275" y="56"/>
                    <a:pt x="283" y="64"/>
                    <a:pt x="291" y="63"/>
                  </a:cubicBezTo>
                  <a:cubicBezTo>
                    <a:pt x="298" y="62"/>
                    <a:pt x="300" y="45"/>
                    <a:pt x="300" y="45"/>
                  </a:cubicBezTo>
                  <a:lnTo>
                    <a:pt x="585" y="0"/>
                  </a:lnTo>
                </a:path>
              </a:pathLst>
            </a:custGeom>
            <a:noFill/>
            <a:ln w="19050">
              <a:solidFill>
                <a:srgbClr val="E2C088"/>
              </a:solidFill>
              <a:round/>
              <a:headEnd type="none" w="sm" len="sm"/>
              <a:tailEnd type="none" w="sm" len="sm"/>
            </a:ln>
          </p:spPr>
          <p:txBody>
            <a:bodyPr wrap="none" anchor="ctr"/>
            <a:lstStyle/>
            <a:p>
              <a:endParaRPr lang="en-US"/>
            </a:p>
          </p:txBody>
        </p:sp>
        <p:sp>
          <p:nvSpPr>
            <p:cNvPr id="421" name="Freeform 381"/>
            <p:cNvSpPr>
              <a:spLocks noChangeAspect="1"/>
            </p:cNvSpPr>
            <p:nvPr/>
          </p:nvSpPr>
          <p:spPr bwMode="auto">
            <a:xfrm>
              <a:off x="3893" y="3892"/>
              <a:ext cx="79" cy="13"/>
            </a:xfrm>
            <a:custGeom>
              <a:avLst/>
              <a:gdLst>
                <a:gd name="T0" fmla="*/ 0 w 585"/>
                <a:gd name="T1" fmla="*/ 90 h 90"/>
                <a:gd name="T2" fmla="*/ 222 w 585"/>
                <a:gd name="T3" fmla="*/ 57 h 90"/>
                <a:gd name="T4" fmla="*/ 267 w 585"/>
                <a:gd name="T5" fmla="*/ 54 h 90"/>
                <a:gd name="T6" fmla="*/ 291 w 585"/>
                <a:gd name="T7" fmla="*/ 63 h 90"/>
                <a:gd name="T8" fmla="*/ 300 w 585"/>
                <a:gd name="T9" fmla="*/ 45 h 90"/>
                <a:gd name="T10" fmla="*/ 585 w 585"/>
                <a:gd name="T11" fmla="*/ 0 h 90"/>
                <a:gd name="T12" fmla="*/ 0 60000 65536"/>
                <a:gd name="T13" fmla="*/ 0 60000 65536"/>
                <a:gd name="T14" fmla="*/ 0 60000 65536"/>
                <a:gd name="T15" fmla="*/ 0 60000 65536"/>
                <a:gd name="T16" fmla="*/ 0 60000 65536"/>
                <a:gd name="T17" fmla="*/ 0 60000 65536"/>
                <a:gd name="T18" fmla="*/ 0 w 585"/>
                <a:gd name="T19" fmla="*/ 0 h 90"/>
                <a:gd name="T20" fmla="*/ 585 w 585"/>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585" h="90">
                  <a:moveTo>
                    <a:pt x="0" y="90"/>
                  </a:moveTo>
                  <a:lnTo>
                    <a:pt x="222" y="57"/>
                  </a:lnTo>
                  <a:cubicBezTo>
                    <a:pt x="264" y="74"/>
                    <a:pt x="243" y="70"/>
                    <a:pt x="267" y="54"/>
                  </a:cubicBezTo>
                  <a:cubicBezTo>
                    <a:pt x="275" y="56"/>
                    <a:pt x="283" y="64"/>
                    <a:pt x="291" y="63"/>
                  </a:cubicBezTo>
                  <a:cubicBezTo>
                    <a:pt x="298" y="62"/>
                    <a:pt x="300" y="45"/>
                    <a:pt x="300" y="45"/>
                  </a:cubicBezTo>
                  <a:lnTo>
                    <a:pt x="585" y="0"/>
                  </a:lnTo>
                </a:path>
              </a:pathLst>
            </a:custGeom>
            <a:noFill/>
            <a:ln w="19050">
              <a:solidFill>
                <a:srgbClr val="FCF8F2"/>
              </a:solidFill>
              <a:round/>
              <a:headEnd type="none" w="sm" len="sm"/>
              <a:tailEnd type="none" w="sm" len="sm"/>
            </a:ln>
          </p:spPr>
          <p:txBody>
            <a:bodyPr wrap="none" anchor="ctr"/>
            <a:lstStyle/>
            <a:p>
              <a:endParaRPr lang="en-US"/>
            </a:p>
          </p:txBody>
        </p:sp>
        <p:sp>
          <p:nvSpPr>
            <p:cNvPr id="422" name="Freeform 382"/>
            <p:cNvSpPr>
              <a:spLocks noChangeAspect="1"/>
            </p:cNvSpPr>
            <p:nvPr/>
          </p:nvSpPr>
          <p:spPr bwMode="auto">
            <a:xfrm>
              <a:off x="3983" y="3901"/>
              <a:ext cx="27" cy="48"/>
            </a:xfrm>
            <a:custGeom>
              <a:avLst/>
              <a:gdLst>
                <a:gd name="T0" fmla="*/ 0 w 201"/>
                <a:gd name="T1" fmla="*/ 0 h 327"/>
                <a:gd name="T2" fmla="*/ 6 w 201"/>
                <a:gd name="T3" fmla="*/ 315 h 327"/>
                <a:gd name="T4" fmla="*/ 201 w 201"/>
                <a:gd name="T5" fmla="*/ 327 h 327"/>
                <a:gd name="T6" fmla="*/ 195 w 201"/>
                <a:gd name="T7" fmla="*/ 24 h 327"/>
                <a:gd name="T8" fmla="*/ 0 w 201"/>
                <a:gd name="T9" fmla="*/ 0 h 327"/>
                <a:gd name="T10" fmla="*/ 0 60000 65536"/>
                <a:gd name="T11" fmla="*/ 0 60000 65536"/>
                <a:gd name="T12" fmla="*/ 0 60000 65536"/>
                <a:gd name="T13" fmla="*/ 0 60000 65536"/>
                <a:gd name="T14" fmla="*/ 0 60000 65536"/>
                <a:gd name="T15" fmla="*/ 0 w 201"/>
                <a:gd name="T16" fmla="*/ 0 h 327"/>
                <a:gd name="T17" fmla="*/ 201 w 201"/>
                <a:gd name="T18" fmla="*/ 327 h 327"/>
              </a:gdLst>
              <a:ahLst/>
              <a:cxnLst>
                <a:cxn ang="T10">
                  <a:pos x="T0" y="T1"/>
                </a:cxn>
                <a:cxn ang="T11">
                  <a:pos x="T2" y="T3"/>
                </a:cxn>
                <a:cxn ang="T12">
                  <a:pos x="T4" y="T5"/>
                </a:cxn>
                <a:cxn ang="T13">
                  <a:pos x="T6" y="T7"/>
                </a:cxn>
                <a:cxn ang="T14">
                  <a:pos x="T8" y="T9"/>
                </a:cxn>
              </a:cxnLst>
              <a:rect l="T15" t="T16" r="T17" b="T18"/>
              <a:pathLst>
                <a:path w="201" h="327">
                  <a:moveTo>
                    <a:pt x="0" y="0"/>
                  </a:moveTo>
                  <a:lnTo>
                    <a:pt x="6" y="315"/>
                  </a:lnTo>
                  <a:lnTo>
                    <a:pt x="201" y="327"/>
                  </a:lnTo>
                  <a:lnTo>
                    <a:pt x="195" y="24"/>
                  </a:lnTo>
                  <a:lnTo>
                    <a:pt x="0" y="0"/>
                  </a:lnTo>
                  <a:close/>
                </a:path>
              </a:pathLst>
            </a:custGeom>
            <a:solidFill>
              <a:srgbClr val="4C3300"/>
            </a:solidFill>
            <a:ln w="6350">
              <a:noFill/>
              <a:round/>
              <a:headEnd type="none" w="sm" len="sm"/>
              <a:tailEnd type="none" w="sm" len="sm"/>
            </a:ln>
          </p:spPr>
          <p:txBody>
            <a:bodyPr wrap="none" anchor="ctr"/>
            <a:lstStyle/>
            <a:p>
              <a:endParaRPr lang="en-US"/>
            </a:p>
          </p:txBody>
        </p:sp>
        <p:sp>
          <p:nvSpPr>
            <p:cNvPr id="423" name="Freeform 383"/>
            <p:cNvSpPr>
              <a:spLocks noChangeAspect="1"/>
            </p:cNvSpPr>
            <p:nvPr/>
          </p:nvSpPr>
          <p:spPr bwMode="auto">
            <a:xfrm>
              <a:off x="3975" y="3949"/>
              <a:ext cx="6" cy="10"/>
            </a:xfrm>
            <a:custGeom>
              <a:avLst/>
              <a:gdLst>
                <a:gd name="T0" fmla="*/ 0 w 39"/>
                <a:gd name="T1" fmla="*/ 0 h 63"/>
                <a:gd name="T2" fmla="*/ 39 w 39"/>
                <a:gd name="T3" fmla="*/ 63 h 63"/>
                <a:gd name="T4" fmla="*/ 36 w 39"/>
                <a:gd name="T5" fmla="*/ 0 h 63"/>
                <a:gd name="T6" fmla="*/ 0 w 39"/>
                <a:gd name="T7" fmla="*/ 0 h 63"/>
                <a:gd name="T8" fmla="*/ 0 60000 65536"/>
                <a:gd name="T9" fmla="*/ 0 60000 65536"/>
                <a:gd name="T10" fmla="*/ 0 60000 65536"/>
                <a:gd name="T11" fmla="*/ 0 60000 65536"/>
                <a:gd name="T12" fmla="*/ 0 w 39"/>
                <a:gd name="T13" fmla="*/ 0 h 63"/>
                <a:gd name="T14" fmla="*/ 39 w 39"/>
                <a:gd name="T15" fmla="*/ 63 h 63"/>
              </a:gdLst>
              <a:ahLst/>
              <a:cxnLst>
                <a:cxn ang="T8">
                  <a:pos x="T0" y="T1"/>
                </a:cxn>
                <a:cxn ang="T9">
                  <a:pos x="T2" y="T3"/>
                </a:cxn>
                <a:cxn ang="T10">
                  <a:pos x="T4" y="T5"/>
                </a:cxn>
                <a:cxn ang="T11">
                  <a:pos x="T6" y="T7"/>
                </a:cxn>
              </a:cxnLst>
              <a:rect l="T12" t="T13" r="T14" b="T15"/>
              <a:pathLst>
                <a:path w="39" h="63">
                  <a:moveTo>
                    <a:pt x="0" y="0"/>
                  </a:moveTo>
                  <a:lnTo>
                    <a:pt x="39" y="63"/>
                  </a:lnTo>
                  <a:lnTo>
                    <a:pt x="36" y="0"/>
                  </a:lnTo>
                  <a:lnTo>
                    <a:pt x="0" y="0"/>
                  </a:lnTo>
                  <a:close/>
                </a:path>
              </a:pathLst>
            </a:custGeom>
            <a:solidFill>
              <a:srgbClr val="4C3300"/>
            </a:solidFill>
            <a:ln w="12700">
              <a:noFill/>
              <a:round/>
              <a:headEnd type="none" w="sm" len="sm"/>
              <a:tailEnd type="none" w="sm" len="sm"/>
            </a:ln>
          </p:spPr>
          <p:txBody>
            <a:bodyPr wrap="none" anchor="ctr"/>
            <a:lstStyle/>
            <a:p>
              <a:endParaRPr lang="en-US"/>
            </a:p>
          </p:txBody>
        </p:sp>
        <p:sp>
          <p:nvSpPr>
            <p:cNvPr id="424" name="Freeform 384"/>
            <p:cNvSpPr>
              <a:spLocks noChangeAspect="1"/>
            </p:cNvSpPr>
            <p:nvPr/>
          </p:nvSpPr>
          <p:spPr bwMode="auto">
            <a:xfrm>
              <a:off x="3973" y="3896"/>
              <a:ext cx="6" cy="15"/>
            </a:xfrm>
            <a:custGeom>
              <a:avLst/>
              <a:gdLst>
                <a:gd name="T0" fmla="*/ 15 w 42"/>
                <a:gd name="T1" fmla="*/ 0 h 104"/>
                <a:gd name="T2" fmla="*/ 0 w 42"/>
                <a:gd name="T3" fmla="*/ 45 h 104"/>
                <a:gd name="T4" fmla="*/ 3 w 42"/>
                <a:gd name="T5" fmla="*/ 60 h 104"/>
                <a:gd name="T6" fmla="*/ 33 w 42"/>
                <a:gd name="T7" fmla="*/ 99 h 104"/>
                <a:gd name="T8" fmla="*/ 42 w 42"/>
                <a:gd name="T9" fmla="*/ 72 h 104"/>
                <a:gd name="T10" fmla="*/ 33 w 42"/>
                <a:gd name="T11" fmla="*/ 42 h 104"/>
                <a:gd name="T12" fmla="*/ 15 w 42"/>
                <a:gd name="T13" fmla="*/ 0 h 104"/>
                <a:gd name="T14" fmla="*/ 0 60000 65536"/>
                <a:gd name="T15" fmla="*/ 0 60000 65536"/>
                <a:gd name="T16" fmla="*/ 0 60000 65536"/>
                <a:gd name="T17" fmla="*/ 0 60000 65536"/>
                <a:gd name="T18" fmla="*/ 0 60000 65536"/>
                <a:gd name="T19" fmla="*/ 0 60000 65536"/>
                <a:gd name="T20" fmla="*/ 0 60000 65536"/>
                <a:gd name="T21" fmla="*/ 0 w 42"/>
                <a:gd name="T22" fmla="*/ 0 h 104"/>
                <a:gd name="T23" fmla="*/ 42 w 42"/>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04">
                  <a:moveTo>
                    <a:pt x="15" y="0"/>
                  </a:moveTo>
                  <a:cubicBezTo>
                    <a:pt x="10" y="15"/>
                    <a:pt x="5" y="30"/>
                    <a:pt x="0" y="45"/>
                  </a:cubicBezTo>
                  <a:cubicBezTo>
                    <a:pt x="3" y="58"/>
                    <a:pt x="3" y="53"/>
                    <a:pt x="3" y="60"/>
                  </a:cubicBezTo>
                  <a:cubicBezTo>
                    <a:pt x="13" y="73"/>
                    <a:pt x="19" y="91"/>
                    <a:pt x="33" y="99"/>
                  </a:cubicBezTo>
                  <a:cubicBezTo>
                    <a:pt x="41" y="104"/>
                    <a:pt x="42" y="72"/>
                    <a:pt x="42" y="72"/>
                  </a:cubicBezTo>
                  <a:cubicBezTo>
                    <a:pt x="39" y="62"/>
                    <a:pt x="33" y="42"/>
                    <a:pt x="33" y="42"/>
                  </a:cubicBezTo>
                  <a:cubicBezTo>
                    <a:pt x="29" y="5"/>
                    <a:pt x="33" y="18"/>
                    <a:pt x="15" y="0"/>
                  </a:cubicBezTo>
                  <a:close/>
                </a:path>
              </a:pathLst>
            </a:custGeom>
            <a:solidFill>
              <a:srgbClr val="4C3300"/>
            </a:solidFill>
            <a:ln w="12700">
              <a:noFill/>
              <a:round/>
              <a:headEnd type="none" w="sm" len="sm"/>
              <a:tailEnd type="none" w="sm" len="sm"/>
            </a:ln>
          </p:spPr>
          <p:txBody>
            <a:bodyPr wrap="none" anchor="ctr"/>
            <a:lstStyle/>
            <a:p>
              <a:endParaRPr lang="en-US"/>
            </a:p>
          </p:txBody>
        </p:sp>
        <p:sp>
          <p:nvSpPr>
            <p:cNvPr id="425" name="Freeform 385"/>
            <p:cNvSpPr>
              <a:spLocks noChangeAspect="1"/>
            </p:cNvSpPr>
            <p:nvPr/>
          </p:nvSpPr>
          <p:spPr bwMode="auto">
            <a:xfrm>
              <a:off x="3974" y="3899"/>
              <a:ext cx="4" cy="5"/>
            </a:xfrm>
            <a:custGeom>
              <a:avLst/>
              <a:gdLst>
                <a:gd name="T0" fmla="*/ 15 w 33"/>
                <a:gd name="T1" fmla="*/ 0 h 33"/>
                <a:gd name="T2" fmla="*/ 6 w 33"/>
                <a:gd name="T3" fmla="*/ 33 h 33"/>
                <a:gd name="T4" fmla="*/ 15 w 33"/>
                <a:gd name="T5" fmla="*/ 0 h 33"/>
                <a:gd name="T6" fmla="*/ 0 60000 65536"/>
                <a:gd name="T7" fmla="*/ 0 60000 65536"/>
                <a:gd name="T8" fmla="*/ 0 60000 65536"/>
                <a:gd name="T9" fmla="*/ 0 w 33"/>
                <a:gd name="T10" fmla="*/ 0 h 33"/>
                <a:gd name="T11" fmla="*/ 33 w 33"/>
                <a:gd name="T12" fmla="*/ 33 h 33"/>
              </a:gdLst>
              <a:ahLst/>
              <a:cxnLst>
                <a:cxn ang="T6">
                  <a:pos x="T0" y="T1"/>
                </a:cxn>
                <a:cxn ang="T7">
                  <a:pos x="T2" y="T3"/>
                </a:cxn>
                <a:cxn ang="T8">
                  <a:pos x="T4" y="T5"/>
                </a:cxn>
              </a:cxnLst>
              <a:rect l="T9" t="T10" r="T11" b="T12"/>
              <a:pathLst>
                <a:path w="33" h="33">
                  <a:moveTo>
                    <a:pt x="15" y="0"/>
                  </a:moveTo>
                  <a:cubicBezTo>
                    <a:pt x="0" y="22"/>
                    <a:pt x="2" y="11"/>
                    <a:pt x="6" y="33"/>
                  </a:cubicBezTo>
                  <a:cubicBezTo>
                    <a:pt x="27" y="29"/>
                    <a:pt x="33" y="18"/>
                    <a:pt x="15"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26" name="Freeform 386"/>
            <p:cNvSpPr>
              <a:spLocks noChangeAspect="1"/>
            </p:cNvSpPr>
            <p:nvPr/>
          </p:nvSpPr>
          <p:spPr bwMode="auto">
            <a:xfrm>
              <a:off x="3984" y="3914"/>
              <a:ext cx="30" cy="43"/>
            </a:xfrm>
            <a:custGeom>
              <a:avLst/>
              <a:gdLst>
                <a:gd name="T0" fmla="*/ 0 w 225"/>
                <a:gd name="T1" fmla="*/ 231 h 294"/>
                <a:gd name="T2" fmla="*/ 3 w 225"/>
                <a:gd name="T3" fmla="*/ 285 h 294"/>
                <a:gd name="T4" fmla="*/ 219 w 225"/>
                <a:gd name="T5" fmla="*/ 294 h 294"/>
                <a:gd name="T6" fmla="*/ 225 w 225"/>
                <a:gd name="T7" fmla="*/ 240 h 294"/>
                <a:gd name="T8" fmla="*/ 219 w 225"/>
                <a:gd name="T9" fmla="*/ 18 h 294"/>
                <a:gd name="T10" fmla="*/ 201 w 225"/>
                <a:gd name="T11" fmla="*/ 0 h 294"/>
                <a:gd name="T12" fmla="*/ 207 w 225"/>
                <a:gd name="T13" fmla="*/ 243 h 294"/>
                <a:gd name="T14" fmla="*/ 0 w 225"/>
                <a:gd name="T15" fmla="*/ 231 h 294"/>
                <a:gd name="T16" fmla="*/ 0 60000 65536"/>
                <a:gd name="T17" fmla="*/ 0 60000 65536"/>
                <a:gd name="T18" fmla="*/ 0 60000 65536"/>
                <a:gd name="T19" fmla="*/ 0 60000 65536"/>
                <a:gd name="T20" fmla="*/ 0 60000 65536"/>
                <a:gd name="T21" fmla="*/ 0 60000 65536"/>
                <a:gd name="T22" fmla="*/ 0 60000 65536"/>
                <a:gd name="T23" fmla="*/ 0 60000 65536"/>
                <a:gd name="T24" fmla="*/ 0 w 225"/>
                <a:gd name="T25" fmla="*/ 0 h 294"/>
                <a:gd name="T26" fmla="*/ 225 w 225"/>
                <a:gd name="T27" fmla="*/ 294 h 2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5" h="294">
                  <a:moveTo>
                    <a:pt x="0" y="231"/>
                  </a:moveTo>
                  <a:lnTo>
                    <a:pt x="3" y="285"/>
                  </a:lnTo>
                  <a:lnTo>
                    <a:pt x="219" y="294"/>
                  </a:lnTo>
                  <a:lnTo>
                    <a:pt x="225" y="240"/>
                  </a:lnTo>
                  <a:lnTo>
                    <a:pt x="219" y="18"/>
                  </a:lnTo>
                  <a:lnTo>
                    <a:pt x="201" y="0"/>
                  </a:lnTo>
                  <a:lnTo>
                    <a:pt x="207" y="243"/>
                  </a:lnTo>
                  <a:lnTo>
                    <a:pt x="0" y="231"/>
                  </a:lnTo>
                  <a:close/>
                </a:path>
              </a:pathLst>
            </a:custGeom>
            <a:solidFill>
              <a:srgbClr val="604000"/>
            </a:solidFill>
            <a:ln w="12700">
              <a:noFill/>
              <a:round/>
              <a:headEnd type="none" w="sm" len="sm"/>
              <a:tailEnd type="none" w="sm" len="sm"/>
            </a:ln>
          </p:spPr>
          <p:txBody>
            <a:bodyPr wrap="none" anchor="ctr"/>
            <a:lstStyle/>
            <a:p>
              <a:endParaRPr lang="en-US"/>
            </a:p>
          </p:txBody>
        </p:sp>
        <p:sp>
          <p:nvSpPr>
            <p:cNvPr id="427" name="Freeform 387"/>
            <p:cNvSpPr>
              <a:spLocks noChangeAspect="1"/>
            </p:cNvSpPr>
            <p:nvPr/>
          </p:nvSpPr>
          <p:spPr bwMode="auto">
            <a:xfrm>
              <a:off x="3982" y="3900"/>
              <a:ext cx="28" cy="49"/>
            </a:xfrm>
            <a:custGeom>
              <a:avLst/>
              <a:gdLst>
                <a:gd name="T0" fmla="*/ 0 w 207"/>
                <a:gd name="T1" fmla="*/ 0 h 333"/>
                <a:gd name="T2" fmla="*/ 3 w 207"/>
                <a:gd name="T3" fmla="*/ 321 h 333"/>
                <a:gd name="T4" fmla="*/ 207 w 207"/>
                <a:gd name="T5" fmla="*/ 333 h 333"/>
                <a:gd name="T6" fmla="*/ 207 w 207"/>
                <a:gd name="T7" fmla="*/ 24 h 333"/>
                <a:gd name="T8" fmla="*/ 0 w 207"/>
                <a:gd name="T9" fmla="*/ 0 h 333"/>
                <a:gd name="T10" fmla="*/ 0 60000 65536"/>
                <a:gd name="T11" fmla="*/ 0 60000 65536"/>
                <a:gd name="T12" fmla="*/ 0 60000 65536"/>
                <a:gd name="T13" fmla="*/ 0 60000 65536"/>
                <a:gd name="T14" fmla="*/ 0 60000 65536"/>
                <a:gd name="T15" fmla="*/ 0 w 207"/>
                <a:gd name="T16" fmla="*/ 0 h 333"/>
                <a:gd name="T17" fmla="*/ 207 w 207"/>
                <a:gd name="T18" fmla="*/ 333 h 333"/>
              </a:gdLst>
              <a:ahLst/>
              <a:cxnLst>
                <a:cxn ang="T10">
                  <a:pos x="T0" y="T1"/>
                </a:cxn>
                <a:cxn ang="T11">
                  <a:pos x="T2" y="T3"/>
                </a:cxn>
                <a:cxn ang="T12">
                  <a:pos x="T4" y="T5"/>
                </a:cxn>
                <a:cxn ang="T13">
                  <a:pos x="T6" y="T7"/>
                </a:cxn>
                <a:cxn ang="T14">
                  <a:pos x="T8" y="T9"/>
                </a:cxn>
              </a:cxnLst>
              <a:rect l="T15" t="T16" r="T17" b="T18"/>
              <a:pathLst>
                <a:path w="207" h="333">
                  <a:moveTo>
                    <a:pt x="0" y="0"/>
                  </a:moveTo>
                  <a:lnTo>
                    <a:pt x="3" y="321"/>
                  </a:lnTo>
                  <a:lnTo>
                    <a:pt x="207" y="333"/>
                  </a:lnTo>
                  <a:lnTo>
                    <a:pt x="207" y="24"/>
                  </a:lnTo>
                  <a:lnTo>
                    <a:pt x="0" y="0"/>
                  </a:lnTo>
                  <a:close/>
                </a:path>
              </a:pathLst>
            </a:custGeom>
            <a:noFill/>
            <a:ln w="12700">
              <a:solidFill>
                <a:srgbClr val="AE7C2A"/>
              </a:solidFill>
              <a:round/>
              <a:headEnd type="none" w="sm" len="sm"/>
              <a:tailEnd type="none" w="sm" len="sm"/>
            </a:ln>
          </p:spPr>
          <p:txBody>
            <a:bodyPr wrap="none" anchor="ctr"/>
            <a:lstStyle/>
            <a:p>
              <a:endParaRPr lang="en-US"/>
            </a:p>
          </p:txBody>
        </p:sp>
        <p:sp>
          <p:nvSpPr>
            <p:cNvPr id="428" name="Freeform 388"/>
            <p:cNvSpPr>
              <a:spLocks noChangeAspect="1"/>
            </p:cNvSpPr>
            <p:nvPr/>
          </p:nvSpPr>
          <p:spPr bwMode="auto">
            <a:xfrm>
              <a:off x="3981" y="3899"/>
              <a:ext cx="29" cy="47"/>
            </a:xfrm>
            <a:custGeom>
              <a:avLst/>
              <a:gdLst>
                <a:gd name="T0" fmla="*/ 0 w 219"/>
                <a:gd name="T1" fmla="*/ 324 h 324"/>
                <a:gd name="T2" fmla="*/ 0 w 219"/>
                <a:gd name="T3" fmla="*/ 0 h 324"/>
                <a:gd name="T4" fmla="*/ 219 w 219"/>
                <a:gd name="T5" fmla="*/ 27 h 324"/>
                <a:gd name="T6" fmla="*/ 0 60000 65536"/>
                <a:gd name="T7" fmla="*/ 0 60000 65536"/>
                <a:gd name="T8" fmla="*/ 0 60000 65536"/>
                <a:gd name="T9" fmla="*/ 0 w 219"/>
                <a:gd name="T10" fmla="*/ 0 h 324"/>
                <a:gd name="T11" fmla="*/ 219 w 219"/>
                <a:gd name="T12" fmla="*/ 324 h 324"/>
              </a:gdLst>
              <a:ahLst/>
              <a:cxnLst>
                <a:cxn ang="T6">
                  <a:pos x="T0" y="T1"/>
                </a:cxn>
                <a:cxn ang="T7">
                  <a:pos x="T2" y="T3"/>
                </a:cxn>
                <a:cxn ang="T8">
                  <a:pos x="T4" y="T5"/>
                </a:cxn>
              </a:cxnLst>
              <a:rect l="T9" t="T10" r="T11" b="T12"/>
              <a:pathLst>
                <a:path w="219" h="324">
                  <a:moveTo>
                    <a:pt x="0" y="324"/>
                  </a:moveTo>
                  <a:lnTo>
                    <a:pt x="0" y="0"/>
                  </a:lnTo>
                  <a:lnTo>
                    <a:pt x="219" y="27"/>
                  </a:lnTo>
                </a:path>
              </a:pathLst>
            </a:custGeom>
            <a:noFill/>
            <a:ln w="12700">
              <a:solidFill>
                <a:srgbClr val="F3E4CB"/>
              </a:solidFill>
              <a:round/>
              <a:headEnd type="none" w="sm" len="sm"/>
              <a:tailEnd type="none" w="sm" len="sm"/>
            </a:ln>
          </p:spPr>
          <p:txBody>
            <a:bodyPr wrap="none" anchor="ctr"/>
            <a:lstStyle/>
            <a:p>
              <a:endParaRPr lang="en-US"/>
            </a:p>
          </p:txBody>
        </p:sp>
        <p:sp>
          <p:nvSpPr>
            <p:cNvPr id="429" name="Freeform 389"/>
            <p:cNvSpPr>
              <a:spLocks noChangeAspect="1"/>
            </p:cNvSpPr>
            <p:nvPr/>
          </p:nvSpPr>
          <p:spPr bwMode="auto">
            <a:xfrm>
              <a:off x="3983" y="3901"/>
              <a:ext cx="27" cy="46"/>
            </a:xfrm>
            <a:custGeom>
              <a:avLst/>
              <a:gdLst>
                <a:gd name="T0" fmla="*/ 12 w 198"/>
                <a:gd name="T1" fmla="*/ 312 h 312"/>
                <a:gd name="T2" fmla="*/ 18 w 198"/>
                <a:gd name="T3" fmla="*/ 39 h 312"/>
                <a:gd name="T4" fmla="*/ 195 w 198"/>
                <a:gd name="T5" fmla="*/ 60 h 312"/>
                <a:gd name="T6" fmla="*/ 198 w 198"/>
                <a:gd name="T7" fmla="*/ 24 h 312"/>
                <a:gd name="T8" fmla="*/ 0 w 198"/>
                <a:gd name="T9" fmla="*/ 0 h 312"/>
                <a:gd name="T10" fmla="*/ 12 w 198"/>
                <a:gd name="T11" fmla="*/ 312 h 312"/>
                <a:gd name="T12" fmla="*/ 0 60000 65536"/>
                <a:gd name="T13" fmla="*/ 0 60000 65536"/>
                <a:gd name="T14" fmla="*/ 0 60000 65536"/>
                <a:gd name="T15" fmla="*/ 0 60000 65536"/>
                <a:gd name="T16" fmla="*/ 0 60000 65536"/>
                <a:gd name="T17" fmla="*/ 0 60000 65536"/>
                <a:gd name="T18" fmla="*/ 0 w 198"/>
                <a:gd name="T19" fmla="*/ 0 h 312"/>
                <a:gd name="T20" fmla="*/ 198 w 198"/>
                <a:gd name="T21" fmla="*/ 312 h 312"/>
              </a:gdLst>
              <a:ahLst/>
              <a:cxnLst>
                <a:cxn ang="T12">
                  <a:pos x="T0" y="T1"/>
                </a:cxn>
                <a:cxn ang="T13">
                  <a:pos x="T2" y="T3"/>
                </a:cxn>
                <a:cxn ang="T14">
                  <a:pos x="T4" y="T5"/>
                </a:cxn>
                <a:cxn ang="T15">
                  <a:pos x="T6" y="T7"/>
                </a:cxn>
                <a:cxn ang="T16">
                  <a:pos x="T8" y="T9"/>
                </a:cxn>
                <a:cxn ang="T17">
                  <a:pos x="T10" y="T11"/>
                </a:cxn>
              </a:cxnLst>
              <a:rect l="T18" t="T19" r="T20" b="T21"/>
              <a:pathLst>
                <a:path w="198" h="312">
                  <a:moveTo>
                    <a:pt x="12" y="312"/>
                  </a:moveTo>
                  <a:lnTo>
                    <a:pt x="18" y="39"/>
                  </a:lnTo>
                  <a:lnTo>
                    <a:pt x="195" y="60"/>
                  </a:lnTo>
                  <a:lnTo>
                    <a:pt x="198" y="24"/>
                  </a:lnTo>
                  <a:lnTo>
                    <a:pt x="0" y="0"/>
                  </a:lnTo>
                  <a:lnTo>
                    <a:pt x="12" y="312"/>
                  </a:lnTo>
                  <a:close/>
                </a:path>
              </a:pathLst>
            </a:custGeom>
            <a:solidFill>
              <a:srgbClr val="2A1C00"/>
            </a:solidFill>
            <a:ln w="12700">
              <a:noFill/>
              <a:round/>
              <a:headEnd type="none" w="sm" len="sm"/>
              <a:tailEnd type="none" w="sm" len="sm"/>
            </a:ln>
          </p:spPr>
          <p:txBody>
            <a:bodyPr wrap="none" anchor="ctr"/>
            <a:lstStyle/>
            <a:p>
              <a:endParaRPr lang="en-US"/>
            </a:p>
          </p:txBody>
        </p:sp>
        <p:sp>
          <p:nvSpPr>
            <p:cNvPr id="430" name="Freeform 390"/>
            <p:cNvSpPr>
              <a:spLocks noChangeAspect="1"/>
            </p:cNvSpPr>
            <p:nvPr/>
          </p:nvSpPr>
          <p:spPr bwMode="auto">
            <a:xfrm>
              <a:off x="3975" y="3974"/>
              <a:ext cx="41" cy="25"/>
            </a:xfrm>
            <a:custGeom>
              <a:avLst/>
              <a:gdLst>
                <a:gd name="T0" fmla="*/ 27 w 301"/>
                <a:gd name="T1" fmla="*/ 0 h 171"/>
                <a:gd name="T2" fmla="*/ 33 w 301"/>
                <a:gd name="T3" fmla="*/ 111 h 171"/>
                <a:gd name="T4" fmla="*/ 18 w 301"/>
                <a:gd name="T5" fmla="*/ 132 h 171"/>
                <a:gd name="T6" fmla="*/ 0 w 301"/>
                <a:gd name="T7" fmla="*/ 144 h 171"/>
                <a:gd name="T8" fmla="*/ 18 w 301"/>
                <a:gd name="T9" fmla="*/ 171 h 171"/>
                <a:gd name="T10" fmla="*/ 24 w 301"/>
                <a:gd name="T11" fmla="*/ 147 h 171"/>
                <a:gd name="T12" fmla="*/ 42 w 301"/>
                <a:gd name="T13" fmla="*/ 141 h 171"/>
                <a:gd name="T14" fmla="*/ 84 w 301"/>
                <a:gd name="T15" fmla="*/ 108 h 171"/>
                <a:gd name="T16" fmla="*/ 294 w 301"/>
                <a:gd name="T17" fmla="*/ 120 h 171"/>
                <a:gd name="T18" fmla="*/ 294 w 301"/>
                <a:gd name="T19" fmla="*/ 99 h 171"/>
                <a:gd name="T20" fmla="*/ 51 w 301"/>
                <a:gd name="T21" fmla="*/ 102 h 171"/>
                <a:gd name="T22" fmla="*/ 27 w 301"/>
                <a:gd name="T23" fmla="*/ 0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171"/>
                <a:gd name="T38" fmla="*/ 301 w 301"/>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171">
                  <a:moveTo>
                    <a:pt x="27" y="0"/>
                  </a:moveTo>
                  <a:lnTo>
                    <a:pt x="33" y="111"/>
                  </a:lnTo>
                  <a:cubicBezTo>
                    <a:pt x="27" y="122"/>
                    <a:pt x="28" y="124"/>
                    <a:pt x="18" y="132"/>
                  </a:cubicBezTo>
                  <a:cubicBezTo>
                    <a:pt x="12" y="136"/>
                    <a:pt x="0" y="144"/>
                    <a:pt x="0" y="144"/>
                  </a:cubicBezTo>
                  <a:cubicBezTo>
                    <a:pt x="12" y="152"/>
                    <a:pt x="15" y="157"/>
                    <a:pt x="18" y="171"/>
                  </a:cubicBezTo>
                  <a:cubicBezTo>
                    <a:pt x="21" y="163"/>
                    <a:pt x="18" y="153"/>
                    <a:pt x="24" y="147"/>
                  </a:cubicBezTo>
                  <a:cubicBezTo>
                    <a:pt x="28" y="143"/>
                    <a:pt x="42" y="141"/>
                    <a:pt x="42" y="141"/>
                  </a:cubicBezTo>
                  <a:cubicBezTo>
                    <a:pt x="53" y="125"/>
                    <a:pt x="44" y="110"/>
                    <a:pt x="84" y="108"/>
                  </a:cubicBezTo>
                  <a:cubicBezTo>
                    <a:pt x="154" y="112"/>
                    <a:pt x="224" y="119"/>
                    <a:pt x="294" y="120"/>
                  </a:cubicBezTo>
                  <a:cubicBezTo>
                    <a:pt x="301" y="120"/>
                    <a:pt x="294" y="99"/>
                    <a:pt x="294" y="99"/>
                  </a:cubicBezTo>
                  <a:lnTo>
                    <a:pt x="51" y="102"/>
                  </a:lnTo>
                  <a:cubicBezTo>
                    <a:pt x="47" y="52"/>
                    <a:pt x="64" y="18"/>
                    <a:pt x="27" y="0"/>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1" name="Line 391"/>
            <p:cNvSpPr>
              <a:spLocks noChangeAspect="1" noChangeShapeType="1"/>
            </p:cNvSpPr>
            <p:nvPr/>
          </p:nvSpPr>
          <p:spPr bwMode="auto">
            <a:xfrm>
              <a:off x="3999" y="3956"/>
              <a:ext cx="0" cy="23"/>
            </a:xfrm>
            <a:prstGeom prst="line">
              <a:avLst/>
            </a:prstGeom>
            <a:noFill/>
            <a:ln w="6350">
              <a:solidFill>
                <a:srgbClr val="4C3300"/>
              </a:solidFill>
              <a:round/>
              <a:headEnd type="none" w="sm" len="sm"/>
              <a:tailEnd type="none" w="sm" len="sm"/>
            </a:ln>
          </p:spPr>
          <p:txBody>
            <a:bodyPr wrap="none" anchor="ctr"/>
            <a:lstStyle/>
            <a:p>
              <a:endParaRPr lang="en-US"/>
            </a:p>
          </p:txBody>
        </p:sp>
        <p:sp>
          <p:nvSpPr>
            <p:cNvPr id="432" name="Freeform 392"/>
            <p:cNvSpPr>
              <a:spLocks noChangeAspect="1"/>
            </p:cNvSpPr>
            <p:nvPr/>
          </p:nvSpPr>
          <p:spPr bwMode="auto">
            <a:xfrm>
              <a:off x="3992" y="3957"/>
              <a:ext cx="5" cy="6"/>
            </a:xfrm>
            <a:custGeom>
              <a:avLst/>
              <a:gdLst>
                <a:gd name="T0" fmla="*/ 2 w 39"/>
                <a:gd name="T1" fmla="*/ 7 h 38"/>
                <a:gd name="T2" fmla="*/ 5 w 39"/>
                <a:gd name="T3" fmla="*/ 25 h 38"/>
                <a:gd name="T4" fmla="*/ 26 w 39"/>
                <a:gd name="T5" fmla="*/ 4 h 38"/>
                <a:gd name="T6" fmla="*/ 2 w 39"/>
                <a:gd name="T7" fmla="*/ 7 h 38"/>
                <a:gd name="T8" fmla="*/ 0 60000 65536"/>
                <a:gd name="T9" fmla="*/ 0 60000 65536"/>
                <a:gd name="T10" fmla="*/ 0 60000 65536"/>
                <a:gd name="T11" fmla="*/ 0 60000 65536"/>
                <a:gd name="T12" fmla="*/ 0 w 39"/>
                <a:gd name="T13" fmla="*/ 0 h 38"/>
                <a:gd name="T14" fmla="*/ 39 w 39"/>
                <a:gd name="T15" fmla="*/ 38 h 38"/>
              </a:gdLst>
              <a:ahLst/>
              <a:cxnLst>
                <a:cxn ang="T8">
                  <a:pos x="T0" y="T1"/>
                </a:cxn>
                <a:cxn ang="T9">
                  <a:pos x="T2" y="T3"/>
                </a:cxn>
                <a:cxn ang="T10">
                  <a:pos x="T4" y="T5"/>
                </a:cxn>
                <a:cxn ang="T11">
                  <a:pos x="T6" y="T7"/>
                </a:cxn>
              </a:cxnLst>
              <a:rect l="T12" t="T13" r="T14" b="T15"/>
              <a:pathLst>
                <a:path w="39" h="38">
                  <a:moveTo>
                    <a:pt x="2" y="7"/>
                  </a:moveTo>
                  <a:cubicBezTo>
                    <a:pt x="3" y="13"/>
                    <a:pt x="0" y="22"/>
                    <a:pt x="5" y="25"/>
                  </a:cubicBezTo>
                  <a:cubicBezTo>
                    <a:pt x="28" y="38"/>
                    <a:pt x="39" y="11"/>
                    <a:pt x="26" y="4"/>
                  </a:cubicBezTo>
                  <a:cubicBezTo>
                    <a:pt x="19" y="0"/>
                    <a:pt x="10" y="6"/>
                    <a:pt x="2" y="7"/>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3" name="Freeform 393"/>
            <p:cNvSpPr>
              <a:spLocks noChangeAspect="1"/>
            </p:cNvSpPr>
            <p:nvPr/>
          </p:nvSpPr>
          <p:spPr bwMode="auto">
            <a:xfrm>
              <a:off x="3993" y="3977"/>
              <a:ext cx="6" cy="5"/>
            </a:xfrm>
            <a:custGeom>
              <a:avLst/>
              <a:gdLst>
                <a:gd name="T0" fmla="*/ 2 w 39"/>
                <a:gd name="T1" fmla="*/ 7 h 38"/>
                <a:gd name="T2" fmla="*/ 5 w 39"/>
                <a:gd name="T3" fmla="*/ 25 h 38"/>
                <a:gd name="T4" fmla="*/ 26 w 39"/>
                <a:gd name="T5" fmla="*/ 4 h 38"/>
                <a:gd name="T6" fmla="*/ 2 w 39"/>
                <a:gd name="T7" fmla="*/ 7 h 38"/>
                <a:gd name="T8" fmla="*/ 0 60000 65536"/>
                <a:gd name="T9" fmla="*/ 0 60000 65536"/>
                <a:gd name="T10" fmla="*/ 0 60000 65536"/>
                <a:gd name="T11" fmla="*/ 0 60000 65536"/>
                <a:gd name="T12" fmla="*/ 0 w 39"/>
                <a:gd name="T13" fmla="*/ 0 h 38"/>
                <a:gd name="T14" fmla="*/ 39 w 39"/>
                <a:gd name="T15" fmla="*/ 38 h 38"/>
              </a:gdLst>
              <a:ahLst/>
              <a:cxnLst>
                <a:cxn ang="T8">
                  <a:pos x="T0" y="T1"/>
                </a:cxn>
                <a:cxn ang="T9">
                  <a:pos x="T2" y="T3"/>
                </a:cxn>
                <a:cxn ang="T10">
                  <a:pos x="T4" y="T5"/>
                </a:cxn>
                <a:cxn ang="T11">
                  <a:pos x="T6" y="T7"/>
                </a:cxn>
              </a:cxnLst>
              <a:rect l="T12" t="T13" r="T14" b="T15"/>
              <a:pathLst>
                <a:path w="39" h="38">
                  <a:moveTo>
                    <a:pt x="2" y="7"/>
                  </a:moveTo>
                  <a:cubicBezTo>
                    <a:pt x="3" y="13"/>
                    <a:pt x="0" y="22"/>
                    <a:pt x="5" y="25"/>
                  </a:cubicBezTo>
                  <a:cubicBezTo>
                    <a:pt x="28" y="38"/>
                    <a:pt x="39" y="11"/>
                    <a:pt x="26" y="4"/>
                  </a:cubicBezTo>
                  <a:cubicBezTo>
                    <a:pt x="19" y="0"/>
                    <a:pt x="10" y="6"/>
                    <a:pt x="2" y="7"/>
                  </a:cubicBezTo>
                  <a:close/>
                </a:path>
              </a:pathLst>
            </a:custGeom>
            <a:solidFill>
              <a:srgbClr val="2A1C00"/>
            </a:solidFill>
            <a:ln w="12700">
              <a:noFill/>
              <a:round/>
              <a:headEnd type="none" w="sm" len="sm"/>
              <a:tailEnd type="none" w="sm" len="sm"/>
            </a:ln>
          </p:spPr>
          <p:txBody>
            <a:bodyPr wrap="none" anchor="ctr"/>
            <a:lstStyle/>
            <a:p>
              <a:endParaRPr lang="en-US"/>
            </a:p>
          </p:txBody>
        </p:sp>
        <p:sp>
          <p:nvSpPr>
            <p:cNvPr id="434" name="Line 394"/>
            <p:cNvSpPr>
              <a:spLocks noChangeAspect="1" noChangeShapeType="1"/>
            </p:cNvSpPr>
            <p:nvPr/>
          </p:nvSpPr>
          <p:spPr bwMode="auto">
            <a:xfrm>
              <a:off x="3973" y="3892"/>
              <a:ext cx="39" cy="5"/>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35" name="Line 395"/>
            <p:cNvSpPr>
              <a:spLocks noChangeAspect="1" noChangeShapeType="1"/>
            </p:cNvSpPr>
            <p:nvPr/>
          </p:nvSpPr>
          <p:spPr bwMode="auto">
            <a:xfrm>
              <a:off x="3983" y="3963"/>
              <a:ext cx="67" cy="7"/>
            </a:xfrm>
            <a:prstGeom prst="line">
              <a:avLst/>
            </a:prstGeom>
            <a:noFill/>
            <a:ln w="19050">
              <a:solidFill>
                <a:srgbClr val="AE7C2A"/>
              </a:solidFill>
              <a:round/>
              <a:headEnd type="none" w="sm" len="sm"/>
              <a:tailEnd type="none" w="sm" len="sm"/>
            </a:ln>
          </p:spPr>
          <p:txBody>
            <a:bodyPr wrap="none" anchor="ctr"/>
            <a:lstStyle/>
            <a:p>
              <a:endParaRPr lang="en-US"/>
            </a:p>
          </p:txBody>
        </p:sp>
        <p:sp>
          <p:nvSpPr>
            <p:cNvPr id="436" name="Line 396"/>
            <p:cNvSpPr>
              <a:spLocks noChangeAspect="1" noChangeShapeType="1"/>
            </p:cNvSpPr>
            <p:nvPr/>
          </p:nvSpPr>
          <p:spPr bwMode="auto">
            <a:xfrm>
              <a:off x="3982" y="3930"/>
              <a:ext cx="66" cy="7"/>
            </a:xfrm>
            <a:prstGeom prst="line">
              <a:avLst/>
            </a:prstGeom>
            <a:noFill/>
            <a:ln w="19050">
              <a:solidFill>
                <a:srgbClr val="AE7C2A"/>
              </a:solidFill>
              <a:round/>
              <a:headEnd type="none" w="sm" len="sm"/>
              <a:tailEnd type="none" w="sm" len="sm"/>
            </a:ln>
          </p:spPr>
          <p:txBody>
            <a:bodyPr wrap="none" anchor="ctr"/>
            <a:lstStyle/>
            <a:p>
              <a:endParaRPr lang="en-US"/>
            </a:p>
          </p:txBody>
        </p:sp>
        <p:sp>
          <p:nvSpPr>
            <p:cNvPr id="437" name="Line 397"/>
            <p:cNvSpPr>
              <a:spLocks noChangeAspect="1" noChangeShapeType="1"/>
            </p:cNvSpPr>
            <p:nvPr/>
          </p:nvSpPr>
          <p:spPr bwMode="auto">
            <a:xfrm flipH="1">
              <a:off x="3921" y="3929"/>
              <a:ext cx="0"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438" name="Freeform 398"/>
            <p:cNvSpPr>
              <a:spLocks noChangeAspect="1"/>
            </p:cNvSpPr>
            <p:nvPr/>
          </p:nvSpPr>
          <p:spPr bwMode="auto">
            <a:xfrm>
              <a:off x="4014" y="3969"/>
              <a:ext cx="6" cy="29"/>
            </a:xfrm>
            <a:custGeom>
              <a:avLst/>
              <a:gdLst>
                <a:gd name="T0" fmla="*/ 6 w 42"/>
                <a:gd name="T1" fmla="*/ 0 h 198"/>
                <a:gd name="T2" fmla="*/ 33 w 42"/>
                <a:gd name="T3" fmla="*/ 0 h 198"/>
                <a:gd name="T4" fmla="*/ 36 w 42"/>
                <a:gd name="T5" fmla="*/ 135 h 198"/>
                <a:gd name="T6" fmla="*/ 18 w 42"/>
                <a:gd name="T7" fmla="*/ 180 h 198"/>
                <a:gd name="T8" fmla="*/ 0 w 42"/>
                <a:gd name="T9" fmla="*/ 174 h 198"/>
                <a:gd name="T10" fmla="*/ 6 w 42"/>
                <a:gd name="T11" fmla="*/ 132 h 198"/>
                <a:gd name="T12" fmla="*/ 6 w 42"/>
                <a:gd name="T13" fmla="*/ 0 h 198"/>
                <a:gd name="T14" fmla="*/ 0 60000 65536"/>
                <a:gd name="T15" fmla="*/ 0 60000 65536"/>
                <a:gd name="T16" fmla="*/ 0 60000 65536"/>
                <a:gd name="T17" fmla="*/ 0 60000 65536"/>
                <a:gd name="T18" fmla="*/ 0 60000 65536"/>
                <a:gd name="T19" fmla="*/ 0 60000 65536"/>
                <a:gd name="T20" fmla="*/ 0 60000 65536"/>
                <a:gd name="T21" fmla="*/ 0 w 42"/>
                <a:gd name="T22" fmla="*/ 0 h 198"/>
                <a:gd name="T23" fmla="*/ 42 w 42"/>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98">
                  <a:moveTo>
                    <a:pt x="6" y="0"/>
                  </a:moveTo>
                  <a:lnTo>
                    <a:pt x="33" y="0"/>
                  </a:lnTo>
                  <a:cubicBezTo>
                    <a:pt x="34" y="45"/>
                    <a:pt x="34" y="90"/>
                    <a:pt x="36" y="135"/>
                  </a:cubicBezTo>
                  <a:cubicBezTo>
                    <a:pt x="37" y="156"/>
                    <a:pt x="42" y="172"/>
                    <a:pt x="18" y="180"/>
                  </a:cubicBezTo>
                  <a:cubicBezTo>
                    <a:pt x="12" y="198"/>
                    <a:pt x="3" y="186"/>
                    <a:pt x="0" y="174"/>
                  </a:cubicBezTo>
                  <a:cubicBezTo>
                    <a:pt x="9" y="148"/>
                    <a:pt x="6" y="162"/>
                    <a:pt x="6" y="132"/>
                  </a:cubicBezTo>
                  <a:lnTo>
                    <a:pt x="6" y="0"/>
                  </a:lnTo>
                  <a:close/>
                </a:path>
              </a:pathLst>
            </a:custGeom>
            <a:solidFill>
              <a:srgbClr val="DBB069"/>
            </a:solidFill>
            <a:ln w="12700">
              <a:noFill/>
              <a:round/>
              <a:headEnd type="none" w="sm" len="sm"/>
              <a:tailEnd type="none" w="sm" len="sm"/>
            </a:ln>
          </p:spPr>
          <p:txBody>
            <a:bodyPr wrap="none" anchor="ctr"/>
            <a:lstStyle/>
            <a:p>
              <a:endParaRPr lang="en-US"/>
            </a:p>
          </p:txBody>
        </p:sp>
        <p:sp>
          <p:nvSpPr>
            <p:cNvPr id="439" name="Line 399"/>
            <p:cNvSpPr>
              <a:spLocks noChangeAspect="1" noChangeShapeType="1"/>
            </p:cNvSpPr>
            <p:nvPr/>
          </p:nvSpPr>
          <p:spPr bwMode="auto">
            <a:xfrm flipV="1">
              <a:off x="3923" y="3999"/>
              <a:ext cx="54" cy="4"/>
            </a:xfrm>
            <a:prstGeom prst="line">
              <a:avLst/>
            </a:prstGeom>
            <a:noFill/>
            <a:ln w="12700">
              <a:solidFill>
                <a:srgbClr val="F9F2E7"/>
              </a:solidFill>
              <a:round/>
              <a:headEnd type="none" w="sm" len="sm"/>
              <a:tailEnd type="none" w="sm" len="sm"/>
            </a:ln>
          </p:spPr>
          <p:txBody>
            <a:bodyPr wrap="none" anchor="ctr"/>
            <a:lstStyle/>
            <a:p>
              <a:endParaRPr lang="en-US"/>
            </a:p>
          </p:txBody>
        </p:sp>
        <p:sp>
          <p:nvSpPr>
            <p:cNvPr id="440" name="Line 400"/>
            <p:cNvSpPr>
              <a:spLocks noChangeAspect="1" noChangeShapeType="1"/>
            </p:cNvSpPr>
            <p:nvPr/>
          </p:nvSpPr>
          <p:spPr bwMode="auto">
            <a:xfrm flipV="1">
              <a:off x="3897" y="4003"/>
              <a:ext cx="24" cy="1"/>
            </a:xfrm>
            <a:prstGeom prst="line">
              <a:avLst/>
            </a:prstGeom>
            <a:noFill/>
            <a:ln w="12700">
              <a:solidFill>
                <a:srgbClr val="F9F2E7"/>
              </a:solidFill>
              <a:round/>
              <a:headEnd type="none" w="sm" len="sm"/>
              <a:tailEnd type="none" w="sm" len="sm"/>
            </a:ln>
          </p:spPr>
          <p:txBody>
            <a:bodyPr wrap="none" anchor="ctr"/>
            <a:lstStyle/>
            <a:p>
              <a:endParaRPr lang="en-US"/>
            </a:p>
          </p:txBody>
        </p:sp>
        <p:sp>
          <p:nvSpPr>
            <p:cNvPr id="441" name="Freeform 401"/>
            <p:cNvSpPr>
              <a:spLocks noChangeAspect="1"/>
            </p:cNvSpPr>
            <p:nvPr/>
          </p:nvSpPr>
          <p:spPr bwMode="auto">
            <a:xfrm>
              <a:off x="3932" y="3999"/>
              <a:ext cx="3" cy="7"/>
            </a:xfrm>
            <a:custGeom>
              <a:avLst/>
              <a:gdLst>
                <a:gd name="T0" fmla="*/ 21 w 26"/>
                <a:gd name="T1" fmla="*/ 0 h 49"/>
                <a:gd name="T2" fmla="*/ 0 w 26"/>
                <a:gd name="T3" fmla="*/ 30 h 49"/>
                <a:gd name="T4" fmla="*/ 12 w 26"/>
                <a:gd name="T5" fmla="*/ 45 h 49"/>
                <a:gd name="T6" fmla="*/ 21 w 26"/>
                <a:gd name="T7" fmla="*/ 0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21" y="0"/>
                  </a:moveTo>
                  <a:cubicBezTo>
                    <a:pt x="0" y="4"/>
                    <a:pt x="4" y="9"/>
                    <a:pt x="0" y="30"/>
                  </a:cubicBezTo>
                  <a:cubicBezTo>
                    <a:pt x="1" y="34"/>
                    <a:pt x="1" y="49"/>
                    <a:pt x="12" y="45"/>
                  </a:cubicBezTo>
                  <a:cubicBezTo>
                    <a:pt x="26" y="39"/>
                    <a:pt x="20" y="15"/>
                    <a:pt x="21" y="0"/>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2" name="Freeform 402"/>
            <p:cNvSpPr>
              <a:spLocks noChangeAspect="1"/>
            </p:cNvSpPr>
            <p:nvPr/>
          </p:nvSpPr>
          <p:spPr bwMode="auto">
            <a:xfrm>
              <a:off x="3945" y="3998"/>
              <a:ext cx="7" cy="9"/>
            </a:xfrm>
            <a:custGeom>
              <a:avLst/>
              <a:gdLst>
                <a:gd name="T0" fmla="*/ 42 w 55"/>
                <a:gd name="T1" fmla="*/ 9 h 60"/>
                <a:gd name="T2" fmla="*/ 9 w 55"/>
                <a:gd name="T3" fmla="*/ 42 h 60"/>
                <a:gd name="T4" fmla="*/ 42 w 55"/>
                <a:gd name="T5" fmla="*/ 48 h 60"/>
                <a:gd name="T6" fmla="*/ 51 w 55"/>
                <a:gd name="T7" fmla="*/ 30 h 60"/>
                <a:gd name="T8" fmla="*/ 42 w 55"/>
                <a:gd name="T9" fmla="*/ 9 h 60"/>
                <a:gd name="T10" fmla="*/ 0 60000 65536"/>
                <a:gd name="T11" fmla="*/ 0 60000 65536"/>
                <a:gd name="T12" fmla="*/ 0 60000 65536"/>
                <a:gd name="T13" fmla="*/ 0 60000 65536"/>
                <a:gd name="T14" fmla="*/ 0 60000 65536"/>
                <a:gd name="T15" fmla="*/ 0 w 55"/>
                <a:gd name="T16" fmla="*/ 0 h 60"/>
                <a:gd name="T17" fmla="*/ 55 w 55"/>
                <a:gd name="T18" fmla="*/ 60 h 60"/>
              </a:gdLst>
              <a:ahLst/>
              <a:cxnLst>
                <a:cxn ang="T10">
                  <a:pos x="T0" y="T1"/>
                </a:cxn>
                <a:cxn ang="T11">
                  <a:pos x="T2" y="T3"/>
                </a:cxn>
                <a:cxn ang="T12">
                  <a:pos x="T4" y="T5"/>
                </a:cxn>
                <a:cxn ang="T13">
                  <a:pos x="T6" y="T7"/>
                </a:cxn>
                <a:cxn ang="T14">
                  <a:pos x="T8" y="T9"/>
                </a:cxn>
              </a:cxnLst>
              <a:rect l="T15" t="T16" r="T17" b="T18"/>
              <a:pathLst>
                <a:path w="55" h="60">
                  <a:moveTo>
                    <a:pt x="42" y="9"/>
                  </a:moveTo>
                  <a:cubicBezTo>
                    <a:pt x="16" y="0"/>
                    <a:pt x="23" y="28"/>
                    <a:pt x="9" y="42"/>
                  </a:cubicBezTo>
                  <a:cubicBezTo>
                    <a:pt x="3" y="60"/>
                    <a:pt x="0" y="60"/>
                    <a:pt x="42" y="48"/>
                  </a:cubicBezTo>
                  <a:cubicBezTo>
                    <a:pt x="46" y="47"/>
                    <a:pt x="50" y="33"/>
                    <a:pt x="51" y="30"/>
                  </a:cubicBezTo>
                  <a:cubicBezTo>
                    <a:pt x="48" y="4"/>
                    <a:pt x="55" y="2"/>
                    <a:pt x="42" y="9"/>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3" name="Freeform 403"/>
            <p:cNvSpPr>
              <a:spLocks noChangeAspect="1"/>
            </p:cNvSpPr>
            <p:nvPr/>
          </p:nvSpPr>
          <p:spPr bwMode="auto">
            <a:xfrm>
              <a:off x="3962" y="3996"/>
              <a:ext cx="8" cy="12"/>
            </a:xfrm>
            <a:custGeom>
              <a:avLst/>
              <a:gdLst>
                <a:gd name="T0" fmla="*/ 41 w 59"/>
                <a:gd name="T1" fmla="*/ 1 h 78"/>
                <a:gd name="T2" fmla="*/ 8 w 59"/>
                <a:gd name="T3" fmla="*/ 16 h 78"/>
                <a:gd name="T4" fmla="*/ 8 w 59"/>
                <a:gd name="T5" fmla="*/ 55 h 78"/>
                <a:gd name="T6" fmla="*/ 41 w 59"/>
                <a:gd name="T7" fmla="*/ 55 h 78"/>
                <a:gd name="T8" fmla="*/ 41 w 59"/>
                <a:gd name="T9" fmla="*/ 1 h 78"/>
                <a:gd name="T10" fmla="*/ 0 60000 65536"/>
                <a:gd name="T11" fmla="*/ 0 60000 65536"/>
                <a:gd name="T12" fmla="*/ 0 60000 65536"/>
                <a:gd name="T13" fmla="*/ 0 60000 65536"/>
                <a:gd name="T14" fmla="*/ 0 60000 65536"/>
                <a:gd name="T15" fmla="*/ 0 w 59"/>
                <a:gd name="T16" fmla="*/ 0 h 78"/>
                <a:gd name="T17" fmla="*/ 59 w 59"/>
                <a:gd name="T18" fmla="*/ 78 h 78"/>
              </a:gdLst>
              <a:ahLst/>
              <a:cxnLst>
                <a:cxn ang="T10">
                  <a:pos x="T0" y="T1"/>
                </a:cxn>
                <a:cxn ang="T11">
                  <a:pos x="T2" y="T3"/>
                </a:cxn>
                <a:cxn ang="T12">
                  <a:pos x="T4" y="T5"/>
                </a:cxn>
                <a:cxn ang="T13">
                  <a:pos x="T6" y="T7"/>
                </a:cxn>
                <a:cxn ang="T14">
                  <a:pos x="T8" y="T9"/>
                </a:cxn>
              </a:cxnLst>
              <a:rect l="T15" t="T16" r="T17" b="T18"/>
              <a:pathLst>
                <a:path w="59" h="78">
                  <a:moveTo>
                    <a:pt x="41" y="1"/>
                  </a:moveTo>
                  <a:cubicBezTo>
                    <a:pt x="24" y="3"/>
                    <a:pt x="13" y="0"/>
                    <a:pt x="8" y="16"/>
                  </a:cubicBezTo>
                  <a:cubicBezTo>
                    <a:pt x="20" y="33"/>
                    <a:pt x="24" y="39"/>
                    <a:pt x="8" y="55"/>
                  </a:cubicBezTo>
                  <a:cubicBezTo>
                    <a:pt x="0" y="78"/>
                    <a:pt x="31" y="62"/>
                    <a:pt x="41" y="55"/>
                  </a:cubicBezTo>
                  <a:cubicBezTo>
                    <a:pt x="59" y="28"/>
                    <a:pt x="59" y="28"/>
                    <a:pt x="41" y="1"/>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44" name="Freeform 404"/>
            <p:cNvSpPr>
              <a:spLocks noChangeAspect="1"/>
            </p:cNvSpPr>
            <p:nvPr/>
          </p:nvSpPr>
          <p:spPr bwMode="auto">
            <a:xfrm>
              <a:off x="3832" y="4008"/>
              <a:ext cx="145" cy="25"/>
            </a:xfrm>
            <a:custGeom>
              <a:avLst/>
              <a:gdLst>
                <a:gd name="T0" fmla="*/ 0 w 1071"/>
                <a:gd name="T1" fmla="*/ 168 h 168"/>
                <a:gd name="T2" fmla="*/ 51 w 1071"/>
                <a:gd name="T3" fmla="*/ 51 h 168"/>
                <a:gd name="T4" fmla="*/ 351 w 1071"/>
                <a:gd name="T5" fmla="*/ 36 h 168"/>
                <a:gd name="T6" fmla="*/ 657 w 1071"/>
                <a:gd name="T7" fmla="*/ 0 h 168"/>
                <a:gd name="T8" fmla="*/ 1071 w 1071"/>
                <a:gd name="T9" fmla="*/ 6 h 168"/>
                <a:gd name="T10" fmla="*/ 0 60000 65536"/>
                <a:gd name="T11" fmla="*/ 0 60000 65536"/>
                <a:gd name="T12" fmla="*/ 0 60000 65536"/>
                <a:gd name="T13" fmla="*/ 0 60000 65536"/>
                <a:gd name="T14" fmla="*/ 0 60000 65536"/>
                <a:gd name="T15" fmla="*/ 0 w 1071"/>
                <a:gd name="T16" fmla="*/ 0 h 168"/>
                <a:gd name="T17" fmla="*/ 1071 w 1071"/>
                <a:gd name="T18" fmla="*/ 168 h 168"/>
              </a:gdLst>
              <a:ahLst/>
              <a:cxnLst>
                <a:cxn ang="T10">
                  <a:pos x="T0" y="T1"/>
                </a:cxn>
                <a:cxn ang="T11">
                  <a:pos x="T2" y="T3"/>
                </a:cxn>
                <a:cxn ang="T12">
                  <a:pos x="T4" y="T5"/>
                </a:cxn>
                <a:cxn ang="T13">
                  <a:pos x="T6" y="T7"/>
                </a:cxn>
                <a:cxn ang="T14">
                  <a:pos x="T8" y="T9"/>
                </a:cxn>
              </a:cxnLst>
              <a:rect l="T15" t="T16" r="T17" b="T18"/>
              <a:pathLst>
                <a:path w="1071" h="168">
                  <a:moveTo>
                    <a:pt x="0" y="168"/>
                  </a:moveTo>
                  <a:lnTo>
                    <a:pt x="51" y="51"/>
                  </a:lnTo>
                  <a:lnTo>
                    <a:pt x="351" y="36"/>
                  </a:lnTo>
                  <a:lnTo>
                    <a:pt x="657" y="0"/>
                  </a:lnTo>
                  <a:lnTo>
                    <a:pt x="1071" y="6"/>
                  </a:lnTo>
                </a:path>
              </a:pathLst>
            </a:custGeom>
            <a:noFill/>
            <a:ln w="19050">
              <a:solidFill>
                <a:srgbClr val="F9F2E7"/>
              </a:solidFill>
              <a:round/>
              <a:headEnd type="none" w="sm" len="sm"/>
              <a:tailEnd type="none" w="sm" len="sm"/>
            </a:ln>
          </p:spPr>
          <p:txBody>
            <a:bodyPr wrap="none" anchor="ctr"/>
            <a:lstStyle/>
            <a:p>
              <a:endParaRPr lang="en-US"/>
            </a:p>
          </p:txBody>
        </p:sp>
        <p:sp>
          <p:nvSpPr>
            <p:cNvPr id="445" name="Freeform 405"/>
            <p:cNvSpPr>
              <a:spLocks noChangeAspect="1"/>
            </p:cNvSpPr>
            <p:nvPr/>
          </p:nvSpPr>
          <p:spPr bwMode="auto">
            <a:xfrm>
              <a:off x="3929" y="4059"/>
              <a:ext cx="16" cy="31"/>
            </a:xfrm>
            <a:custGeom>
              <a:avLst/>
              <a:gdLst>
                <a:gd name="T0" fmla="*/ 93 w 117"/>
                <a:gd name="T1" fmla="*/ 3 h 211"/>
                <a:gd name="T2" fmla="*/ 42 w 117"/>
                <a:gd name="T3" fmla="*/ 6 h 211"/>
                <a:gd name="T4" fmla="*/ 33 w 117"/>
                <a:gd name="T5" fmla="*/ 18 h 211"/>
                <a:gd name="T6" fmla="*/ 24 w 117"/>
                <a:gd name="T7" fmla="*/ 21 h 211"/>
                <a:gd name="T8" fmla="*/ 15 w 117"/>
                <a:gd name="T9" fmla="*/ 39 h 211"/>
                <a:gd name="T10" fmla="*/ 60 w 117"/>
                <a:gd name="T11" fmla="*/ 33 h 211"/>
                <a:gd name="T12" fmla="*/ 0 w 117"/>
                <a:gd name="T13" fmla="*/ 183 h 211"/>
                <a:gd name="T14" fmla="*/ 27 w 117"/>
                <a:gd name="T15" fmla="*/ 192 h 211"/>
                <a:gd name="T16" fmla="*/ 87 w 117"/>
                <a:gd name="T17" fmla="*/ 21 h 211"/>
                <a:gd name="T18" fmla="*/ 117 w 117"/>
                <a:gd name="T19" fmla="*/ 12 h 211"/>
                <a:gd name="T20" fmla="*/ 93 w 117"/>
                <a:gd name="T21" fmla="*/ 3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211"/>
                <a:gd name="T35" fmla="*/ 117 w 117"/>
                <a:gd name="T36" fmla="*/ 211 h 2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211">
                  <a:moveTo>
                    <a:pt x="93" y="3"/>
                  </a:moveTo>
                  <a:cubicBezTo>
                    <a:pt x="75" y="0"/>
                    <a:pt x="60" y="0"/>
                    <a:pt x="42" y="6"/>
                  </a:cubicBezTo>
                  <a:cubicBezTo>
                    <a:pt x="39" y="10"/>
                    <a:pt x="37" y="15"/>
                    <a:pt x="33" y="18"/>
                  </a:cubicBezTo>
                  <a:cubicBezTo>
                    <a:pt x="31" y="20"/>
                    <a:pt x="26" y="19"/>
                    <a:pt x="24" y="21"/>
                  </a:cubicBezTo>
                  <a:cubicBezTo>
                    <a:pt x="19" y="26"/>
                    <a:pt x="19" y="33"/>
                    <a:pt x="15" y="39"/>
                  </a:cubicBezTo>
                  <a:cubicBezTo>
                    <a:pt x="27" y="43"/>
                    <a:pt x="68" y="2"/>
                    <a:pt x="60" y="33"/>
                  </a:cubicBezTo>
                  <a:lnTo>
                    <a:pt x="0" y="183"/>
                  </a:lnTo>
                  <a:cubicBezTo>
                    <a:pt x="3" y="197"/>
                    <a:pt x="17" y="211"/>
                    <a:pt x="27" y="192"/>
                  </a:cubicBezTo>
                  <a:lnTo>
                    <a:pt x="87" y="21"/>
                  </a:lnTo>
                  <a:cubicBezTo>
                    <a:pt x="104" y="24"/>
                    <a:pt x="108" y="26"/>
                    <a:pt x="117" y="12"/>
                  </a:cubicBezTo>
                  <a:cubicBezTo>
                    <a:pt x="109" y="7"/>
                    <a:pt x="103" y="3"/>
                    <a:pt x="93" y="3"/>
                  </a:cubicBezTo>
                  <a:close/>
                </a:path>
              </a:pathLst>
            </a:custGeom>
            <a:solidFill>
              <a:srgbClr val="2A1C00"/>
            </a:solidFill>
            <a:ln w="6350">
              <a:noFill/>
              <a:round/>
              <a:headEnd type="none" w="sm" len="sm"/>
              <a:tailEnd type="none" w="sm" len="sm"/>
            </a:ln>
          </p:spPr>
          <p:txBody>
            <a:bodyPr wrap="none" anchor="ctr"/>
            <a:lstStyle/>
            <a:p>
              <a:endParaRPr lang="en-US"/>
            </a:p>
          </p:txBody>
        </p:sp>
        <p:sp>
          <p:nvSpPr>
            <p:cNvPr id="446" name="Freeform 406"/>
            <p:cNvSpPr>
              <a:spLocks noChangeAspect="1"/>
            </p:cNvSpPr>
            <p:nvPr/>
          </p:nvSpPr>
          <p:spPr bwMode="auto">
            <a:xfrm>
              <a:off x="3874" y="4058"/>
              <a:ext cx="16" cy="31"/>
            </a:xfrm>
            <a:custGeom>
              <a:avLst/>
              <a:gdLst>
                <a:gd name="T0" fmla="*/ 93 w 117"/>
                <a:gd name="T1" fmla="*/ 3 h 211"/>
                <a:gd name="T2" fmla="*/ 42 w 117"/>
                <a:gd name="T3" fmla="*/ 6 h 211"/>
                <a:gd name="T4" fmla="*/ 33 w 117"/>
                <a:gd name="T5" fmla="*/ 18 h 211"/>
                <a:gd name="T6" fmla="*/ 24 w 117"/>
                <a:gd name="T7" fmla="*/ 21 h 211"/>
                <a:gd name="T8" fmla="*/ 15 w 117"/>
                <a:gd name="T9" fmla="*/ 39 h 211"/>
                <a:gd name="T10" fmla="*/ 60 w 117"/>
                <a:gd name="T11" fmla="*/ 33 h 211"/>
                <a:gd name="T12" fmla="*/ 0 w 117"/>
                <a:gd name="T13" fmla="*/ 183 h 211"/>
                <a:gd name="T14" fmla="*/ 27 w 117"/>
                <a:gd name="T15" fmla="*/ 192 h 211"/>
                <a:gd name="T16" fmla="*/ 87 w 117"/>
                <a:gd name="T17" fmla="*/ 21 h 211"/>
                <a:gd name="T18" fmla="*/ 117 w 117"/>
                <a:gd name="T19" fmla="*/ 12 h 211"/>
                <a:gd name="T20" fmla="*/ 93 w 117"/>
                <a:gd name="T21" fmla="*/ 3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7"/>
                <a:gd name="T34" fmla="*/ 0 h 211"/>
                <a:gd name="T35" fmla="*/ 117 w 117"/>
                <a:gd name="T36" fmla="*/ 211 h 2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7" h="211">
                  <a:moveTo>
                    <a:pt x="93" y="3"/>
                  </a:moveTo>
                  <a:cubicBezTo>
                    <a:pt x="75" y="0"/>
                    <a:pt x="60" y="0"/>
                    <a:pt x="42" y="6"/>
                  </a:cubicBezTo>
                  <a:cubicBezTo>
                    <a:pt x="39" y="10"/>
                    <a:pt x="37" y="15"/>
                    <a:pt x="33" y="18"/>
                  </a:cubicBezTo>
                  <a:cubicBezTo>
                    <a:pt x="31" y="20"/>
                    <a:pt x="26" y="19"/>
                    <a:pt x="24" y="21"/>
                  </a:cubicBezTo>
                  <a:cubicBezTo>
                    <a:pt x="19" y="26"/>
                    <a:pt x="19" y="33"/>
                    <a:pt x="15" y="39"/>
                  </a:cubicBezTo>
                  <a:cubicBezTo>
                    <a:pt x="27" y="43"/>
                    <a:pt x="68" y="2"/>
                    <a:pt x="60" y="33"/>
                  </a:cubicBezTo>
                  <a:lnTo>
                    <a:pt x="0" y="183"/>
                  </a:lnTo>
                  <a:cubicBezTo>
                    <a:pt x="3" y="197"/>
                    <a:pt x="17" y="211"/>
                    <a:pt x="27" y="192"/>
                  </a:cubicBezTo>
                  <a:lnTo>
                    <a:pt x="87" y="21"/>
                  </a:lnTo>
                  <a:cubicBezTo>
                    <a:pt x="104" y="24"/>
                    <a:pt x="108" y="26"/>
                    <a:pt x="117" y="12"/>
                  </a:cubicBezTo>
                  <a:cubicBezTo>
                    <a:pt x="109" y="7"/>
                    <a:pt x="103" y="3"/>
                    <a:pt x="93" y="3"/>
                  </a:cubicBezTo>
                  <a:close/>
                </a:path>
              </a:pathLst>
            </a:custGeom>
            <a:solidFill>
              <a:srgbClr val="2A1C00"/>
            </a:solidFill>
            <a:ln w="6350">
              <a:noFill/>
              <a:round/>
              <a:headEnd type="none" w="sm" len="sm"/>
              <a:tailEnd type="none" w="sm" len="sm"/>
            </a:ln>
          </p:spPr>
          <p:txBody>
            <a:bodyPr wrap="none" anchor="ctr"/>
            <a:lstStyle/>
            <a:p>
              <a:endParaRPr lang="en-US"/>
            </a:p>
          </p:txBody>
        </p:sp>
        <p:sp>
          <p:nvSpPr>
            <p:cNvPr id="447" name="Freeform 407"/>
            <p:cNvSpPr>
              <a:spLocks noChangeAspect="1"/>
            </p:cNvSpPr>
            <p:nvPr/>
          </p:nvSpPr>
          <p:spPr bwMode="auto">
            <a:xfrm>
              <a:off x="3833" y="4016"/>
              <a:ext cx="40" cy="20"/>
            </a:xfrm>
            <a:custGeom>
              <a:avLst/>
              <a:gdLst>
                <a:gd name="T0" fmla="*/ 147 w 293"/>
                <a:gd name="T1" fmla="*/ 26 h 138"/>
                <a:gd name="T2" fmla="*/ 252 w 293"/>
                <a:gd name="T3" fmla="*/ 35 h 138"/>
                <a:gd name="T4" fmla="*/ 231 w 293"/>
                <a:gd name="T5" fmla="*/ 107 h 138"/>
                <a:gd name="T6" fmla="*/ 3 w 293"/>
                <a:gd name="T7" fmla="*/ 89 h 138"/>
                <a:gd name="T8" fmla="*/ 0 w 293"/>
                <a:gd name="T9" fmla="*/ 119 h 138"/>
                <a:gd name="T10" fmla="*/ 276 w 293"/>
                <a:gd name="T11" fmla="*/ 137 h 138"/>
                <a:gd name="T12" fmla="*/ 279 w 293"/>
                <a:gd name="T13" fmla="*/ 110 h 138"/>
                <a:gd name="T14" fmla="*/ 249 w 293"/>
                <a:gd name="T15" fmla="*/ 101 h 138"/>
                <a:gd name="T16" fmla="*/ 270 w 293"/>
                <a:gd name="T17" fmla="*/ 17 h 138"/>
                <a:gd name="T18" fmla="*/ 165 w 293"/>
                <a:gd name="T19" fmla="*/ 5 h 138"/>
                <a:gd name="T20" fmla="*/ 138 w 293"/>
                <a:gd name="T21" fmla="*/ 20 h 138"/>
                <a:gd name="T22" fmla="*/ 147 w 293"/>
                <a:gd name="T23" fmla="*/ 26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3"/>
                <a:gd name="T37" fmla="*/ 0 h 138"/>
                <a:gd name="T38" fmla="*/ 293 w 293"/>
                <a:gd name="T39" fmla="*/ 138 h 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3" h="138">
                  <a:moveTo>
                    <a:pt x="147" y="26"/>
                  </a:moveTo>
                  <a:lnTo>
                    <a:pt x="252" y="35"/>
                  </a:lnTo>
                  <a:lnTo>
                    <a:pt x="231" y="107"/>
                  </a:lnTo>
                  <a:lnTo>
                    <a:pt x="3" y="89"/>
                  </a:lnTo>
                  <a:lnTo>
                    <a:pt x="0" y="119"/>
                  </a:lnTo>
                  <a:cubicBezTo>
                    <a:pt x="92" y="125"/>
                    <a:pt x="184" y="134"/>
                    <a:pt x="276" y="137"/>
                  </a:cubicBezTo>
                  <a:cubicBezTo>
                    <a:pt x="293" y="138"/>
                    <a:pt x="281" y="111"/>
                    <a:pt x="279" y="110"/>
                  </a:cubicBezTo>
                  <a:cubicBezTo>
                    <a:pt x="268" y="103"/>
                    <a:pt x="263" y="101"/>
                    <a:pt x="249" y="101"/>
                  </a:cubicBezTo>
                  <a:lnTo>
                    <a:pt x="270" y="17"/>
                  </a:lnTo>
                  <a:cubicBezTo>
                    <a:pt x="256" y="0"/>
                    <a:pt x="187" y="4"/>
                    <a:pt x="165" y="5"/>
                  </a:cubicBezTo>
                  <a:cubicBezTo>
                    <a:pt x="143" y="6"/>
                    <a:pt x="141" y="16"/>
                    <a:pt x="138" y="20"/>
                  </a:cubicBezTo>
                  <a:cubicBezTo>
                    <a:pt x="142" y="31"/>
                    <a:pt x="138" y="30"/>
                    <a:pt x="147" y="26"/>
                  </a:cubicBezTo>
                  <a:close/>
                </a:path>
              </a:pathLst>
            </a:custGeom>
            <a:gradFill rotWithShape="0">
              <a:gsLst>
                <a:gs pos="0">
                  <a:srgbClr val="604000"/>
                </a:gs>
                <a:gs pos="100000">
                  <a:srgbClr val="2A1C00"/>
                </a:gs>
              </a:gsLst>
              <a:lin ang="5400000" scaled="1"/>
            </a:gradFill>
            <a:ln w="6350">
              <a:noFill/>
              <a:round/>
              <a:headEnd type="none" w="sm" len="sm"/>
              <a:tailEnd type="none" w="sm" len="sm"/>
            </a:ln>
          </p:spPr>
          <p:txBody>
            <a:bodyPr wrap="none" anchor="ctr"/>
            <a:lstStyle/>
            <a:p>
              <a:endParaRPr lang="en-US"/>
            </a:p>
          </p:txBody>
        </p:sp>
        <p:sp>
          <p:nvSpPr>
            <p:cNvPr id="448" name="Line 408"/>
            <p:cNvSpPr>
              <a:spLocks noChangeAspect="1" noChangeShapeType="1"/>
            </p:cNvSpPr>
            <p:nvPr/>
          </p:nvSpPr>
          <p:spPr bwMode="auto">
            <a:xfrm>
              <a:off x="3870" y="4020"/>
              <a:ext cx="4" cy="6"/>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49" name="Line 409"/>
            <p:cNvSpPr>
              <a:spLocks noChangeAspect="1" noChangeShapeType="1"/>
            </p:cNvSpPr>
            <p:nvPr/>
          </p:nvSpPr>
          <p:spPr bwMode="auto">
            <a:xfrm>
              <a:off x="3879" y="4032"/>
              <a:ext cx="4" cy="6"/>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0" name="Line 410"/>
            <p:cNvSpPr>
              <a:spLocks noChangeAspect="1" noChangeShapeType="1"/>
            </p:cNvSpPr>
            <p:nvPr/>
          </p:nvSpPr>
          <p:spPr bwMode="auto">
            <a:xfrm>
              <a:off x="3881" y="4037"/>
              <a:ext cx="7"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1" name="Line 411"/>
            <p:cNvSpPr>
              <a:spLocks noChangeAspect="1" noChangeShapeType="1"/>
            </p:cNvSpPr>
            <p:nvPr/>
          </p:nvSpPr>
          <p:spPr bwMode="auto">
            <a:xfrm>
              <a:off x="3893" y="4036"/>
              <a:ext cx="8"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2" name="Line 412"/>
            <p:cNvSpPr>
              <a:spLocks noChangeAspect="1" noChangeShapeType="1"/>
            </p:cNvSpPr>
            <p:nvPr/>
          </p:nvSpPr>
          <p:spPr bwMode="auto">
            <a:xfrm>
              <a:off x="3903" y="4035"/>
              <a:ext cx="7" cy="0"/>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3" name="Line 413"/>
            <p:cNvSpPr>
              <a:spLocks noChangeAspect="1" noChangeShapeType="1"/>
            </p:cNvSpPr>
            <p:nvPr/>
          </p:nvSpPr>
          <p:spPr bwMode="auto">
            <a:xfrm flipV="1">
              <a:off x="3921" y="4034"/>
              <a:ext cx="9"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4" name="Line 414"/>
            <p:cNvSpPr>
              <a:spLocks noChangeAspect="1" noChangeShapeType="1"/>
            </p:cNvSpPr>
            <p:nvPr/>
          </p:nvSpPr>
          <p:spPr bwMode="auto">
            <a:xfrm flipV="1">
              <a:off x="3934" y="4033"/>
              <a:ext cx="8"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5" name="Line 415"/>
            <p:cNvSpPr>
              <a:spLocks noChangeAspect="1" noChangeShapeType="1"/>
            </p:cNvSpPr>
            <p:nvPr/>
          </p:nvSpPr>
          <p:spPr bwMode="auto">
            <a:xfrm flipV="1">
              <a:off x="3946" y="4032"/>
              <a:ext cx="8"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6" name="Line 416"/>
            <p:cNvSpPr>
              <a:spLocks noChangeAspect="1" noChangeShapeType="1"/>
            </p:cNvSpPr>
            <p:nvPr/>
          </p:nvSpPr>
          <p:spPr bwMode="auto">
            <a:xfrm flipV="1">
              <a:off x="3958" y="4031"/>
              <a:ext cx="15" cy="1"/>
            </a:xfrm>
            <a:prstGeom prst="line">
              <a:avLst/>
            </a:prstGeom>
            <a:noFill/>
            <a:ln w="19050">
              <a:solidFill>
                <a:srgbClr val="DBB069"/>
              </a:solidFill>
              <a:round/>
              <a:headEnd type="none" w="sm" len="sm"/>
              <a:tailEnd type="none" w="sm" len="sm"/>
            </a:ln>
          </p:spPr>
          <p:txBody>
            <a:bodyPr wrap="none" anchor="ctr"/>
            <a:lstStyle/>
            <a:p>
              <a:endParaRPr lang="en-US"/>
            </a:p>
          </p:txBody>
        </p:sp>
        <p:sp>
          <p:nvSpPr>
            <p:cNvPr id="457" name="Freeform 417"/>
            <p:cNvSpPr>
              <a:spLocks noChangeAspect="1"/>
            </p:cNvSpPr>
            <p:nvPr/>
          </p:nvSpPr>
          <p:spPr bwMode="auto">
            <a:xfrm>
              <a:off x="3979" y="4031"/>
              <a:ext cx="8" cy="4"/>
            </a:xfrm>
            <a:custGeom>
              <a:avLst/>
              <a:gdLst>
                <a:gd name="T0" fmla="*/ 0 w 60"/>
                <a:gd name="T1" fmla="*/ 4 h 28"/>
                <a:gd name="T2" fmla="*/ 36 w 60"/>
                <a:gd name="T3" fmla="*/ 28 h 28"/>
                <a:gd name="T4" fmla="*/ 51 w 60"/>
                <a:gd name="T5" fmla="*/ 25 h 28"/>
                <a:gd name="T6" fmla="*/ 60 w 60"/>
                <a:gd name="T7" fmla="*/ 22 h 28"/>
                <a:gd name="T8" fmla="*/ 0 60000 65536"/>
                <a:gd name="T9" fmla="*/ 0 60000 65536"/>
                <a:gd name="T10" fmla="*/ 0 60000 65536"/>
                <a:gd name="T11" fmla="*/ 0 60000 65536"/>
                <a:gd name="T12" fmla="*/ 0 w 60"/>
                <a:gd name="T13" fmla="*/ 0 h 28"/>
                <a:gd name="T14" fmla="*/ 60 w 60"/>
                <a:gd name="T15" fmla="*/ 28 h 28"/>
              </a:gdLst>
              <a:ahLst/>
              <a:cxnLst>
                <a:cxn ang="T8">
                  <a:pos x="T0" y="T1"/>
                </a:cxn>
                <a:cxn ang="T9">
                  <a:pos x="T2" y="T3"/>
                </a:cxn>
                <a:cxn ang="T10">
                  <a:pos x="T4" y="T5"/>
                </a:cxn>
                <a:cxn ang="T11">
                  <a:pos x="T6" y="T7"/>
                </a:cxn>
              </a:cxnLst>
              <a:rect l="T12" t="T13" r="T14" b="T15"/>
              <a:pathLst>
                <a:path w="60" h="28">
                  <a:moveTo>
                    <a:pt x="0" y="4"/>
                  </a:moveTo>
                  <a:cubicBezTo>
                    <a:pt x="58" y="14"/>
                    <a:pt x="27" y="0"/>
                    <a:pt x="36" y="28"/>
                  </a:cubicBezTo>
                  <a:cubicBezTo>
                    <a:pt x="41" y="27"/>
                    <a:pt x="46" y="26"/>
                    <a:pt x="51" y="25"/>
                  </a:cubicBezTo>
                  <a:cubicBezTo>
                    <a:pt x="54" y="24"/>
                    <a:pt x="60" y="22"/>
                    <a:pt x="60" y="22"/>
                  </a:cubicBezTo>
                </a:path>
              </a:pathLst>
            </a:custGeom>
            <a:noFill/>
            <a:ln w="19050">
              <a:solidFill>
                <a:srgbClr val="DBB069"/>
              </a:solidFill>
              <a:round/>
              <a:headEnd type="none" w="sm" len="sm"/>
              <a:tailEnd type="none" w="sm" len="sm"/>
            </a:ln>
          </p:spPr>
          <p:txBody>
            <a:bodyPr wrap="none" anchor="ctr"/>
            <a:lstStyle/>
            <a:p>
              <a:endParaRPr lang="en-US"/>
            </a:p>
          </p:txBody>
        </p:sp>
        <p:sp>
          <p:nvSpPr>
            <p:cNvPr id="458" name="Freeform 418"/>
            <p:cNvSpPr>
              <a:spLocks noChangeAspect="1"/>
            </p:cNvSpPr>
            <p:nvPr/>
          </p:nvSpPr>
          <p:spPr bwMode="auto">
            <a:xfrm>
              <a:off x="3909" y="4016"/>
              <a:ext cx="6" cy="12"/>
            </a:xfrm>
            <a:custGeom>
              <a:avLst/>
              <a:gdLst>
                <a:gd name="T0" fmla="*/ 24 w 46"/>
                <a:gd name="T1" fmla="*/ 12 h 78"/>
                <a:gd name="T2" fmla="*/ 39 w 46"/>
                <a:gd name="T3" fmla="*/ 48 h 78"/>
                <a:gd name="T4" fmla="*/ 42 w 46"/>
                <a:gd name="T5" fmla="*/ 78 h 78"/>
                <a:gd name="T6" fmla="*/ 33 w 46"/>
                <a:gd name="T7" fmla="*/ 72 h 78"/>
                <a:gd name="T8" fmla="*/ 30 w 46"/>
                <a:gd name="T9" fmla="*/ 63 h 78"/>
                <a:gd name="T10" fmla="*/ 12 w 46"/>
                <a:gd name="T11" fmla="*/ 51 h 78"/>
                <a:gd name="T12" fmla="*/ 0 w 46"/>
                <a:gd name="T13" fmla="*/ 24 h 78"/>
                <a:gd name="T14" fmla="*/ 21 w 46"/>
                <a:gd name="T15" fmla="*/ 6 h 78"/>
                <a:gd name="T16" fmla="*/ 24 w 46"/>
                <a:gd name="T17" fmla="*/ 12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8"/>
                <a:gd name="T29" fmla="*/ 46 w 46"/>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8">
                  <a:moveTo>
                    <a:pt x="24" y="12"/>
                  </a:moveTo>
                  <a:cubicBezTo>
                    <a:pt x="15" y="38"/>
                    <a:pt x="18" y="34"/>
                    <a:pt x="39" y="48"/>
                  </a:cubicBezTo>
                  <a:cubicBezTo>
                    <a:pt x="43" y="59"/>
                    <a:pt x="46" y="66"/>
                    <a:pt x="42" y="78"/>
                  </a:cubicBezTo>
                  <a:cubicBezTo>
                    <a:pt x="39" y="76"/>
                    <a:pt x="35" y="75"/>
                    <a:pt x="33" y="72"/>
                  </a:cubicBezTo>
                  <a:cubicBezTo>
                    <a:pt x="31" y="70"/>
                    <a:pt x="32" y="65"/>
                    <a:pt x="30" y="63"/>
                  </a:cubicBezTo>
                  <a:cubicBezTo>
                    <a:pt x="25" y="58"/>
                    <a:pt x="12" y="51"/>
                    <a:pt x="12" y="51"/>
                  </a:cubicBezTo>
                  <a:cubicBezTo>
                    <a:pt x="7" y="43"/>
                    <a:pt x="0" y="24"/>
                    <a:pt x="0" y="24"/>
                  </a:cubicBezTo>
                  <a:cubicBezTo>
                    <a:pt x="3" y="9"/>
                    <a:pt x="4" y="0"/>
                    <a:pt x="21" y="6"/>
                  </a:cubicBezTo>
                  <a:cubicBezTo>
                    <a:pt x="24" y="16"/>
                    <a:pt x="24" y="18"/>
                    <a:pt x="24" y="12"/>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59" name="Freeform 419"/>
            <p:cNvSpPr>
              <a:spLocks noChangeAspect="1"/>
            </p:cNvSpPr>
            <p:nvPr/>
          </p:nvSpPr>
          <p:spPr bwMode="auto">
            <a:xfrm>
              <a:off x="3877" y="4010"/>
              <a:ext cx="102" cy="20"/>
            </a:xfrm>
            <a:custGeom>
              <a:avLst/>
              <a:gdLst>
                <a:gd name="T0" fmla="*/ 6 w 754"/>
                <a:gd name="T1" fmla="*/ 61 h 142"/>
                <a:gd name="T2" fmla="*/ 30 w 754"/>
                <a:gd name="T3" fmla="*/ 88 h 142"/>
                <a:gd name="T4" fmla="*/ 120 w 754"/>
                <a:gd name="T5" fmla="*/ 76 h 142"/>
                <a:gd name="T6" fmla="*/ 135 w 754"/>
                <a:gd name="T7" fmla="*/ 55 h 142"/>
                <a:gd name="T8" fmla="*/ 195 w 754"/>
                <a:gd name="T9" fmla="*/ 58 h 142"/>
                <a:gd name="T10" fmla="*/ 213 w 754"/>
                <a:gd name="T11" fmla="*/ 64 h 142"/>
                <a:gd name="T12" fmla="*/ 261 w 754"/>
                <a:gd name="T13" fmla="*/ 55 h 142"/>
                <a:gd name="T14" fmla="*/ 258 w 754"/>
                <a:gd name="T15" fmla="*/ 88 h 142"/>
                <a:gd name="T16" fmla="*/ 276 w 754"/>
                <a:gd name="T17" fmla="*/ 112 h 142"/>
                <a:gd name="T18" fmla="*/ 312 w 754"/>
                <a:gd name="T19" fmla="*/ 142 h 142"/>
                <a:gd name="T20" fmla="*/ 303 w 754"/>
                <a:gd name="T21" fmla="*/ 64 h 142"/>
                <a:gd name="T22" fmla="*/ 375 w 754"/>
                <a:gd name="T23" fmla="*/ 67 h 142"/>
                <a:gd name="T24" fmla="*/ 396 w 754"/>
                <a:gd name="T25" fmla="*/ 46 h 142"/>
                <a:gd name="T26" fmla="*/ 438 w 754"/>
                <a:gd name="T27" fmla="*/ 43 h 142"/>
                <a:gd name="T28" fmla="*/ 456 w 754"/>
                <a:gd name="T29" fmla="*/ 34 h 142"/>
                <a:gd name="T30" fmla="*/ 537 w 754"/>
                <a:gd name="T31" fmla="*/ 46 h 142"/>
                <a:gd name="T32" fmla="*/ 576 w 754"/>
                <a:gd name="T33" fmla="*/ 52 h 142"/>
                <a:gd name="T34" fmla="*/ 570 w 754"/>
                <a:gd name="T35" fmla="*/ 25 h 142"/>
                <a:gd name="T36" fmla="*/ 639 w 754"/>
                <a:gd name="T37" fmla="*/ 34 h 142"/>
                <a:gd name="T38" fmla="*/ 666 w 754"/>
                <a:gd name="T39" fmla="*/ 43 h 142"/>
                <a:gd name="T40" fmla="*/ 732 w 754"/>
                <a:gd name="T41" fmla="*/ 37 h 142"/>
                <a:gd name="T42" fmla="*/ 753 w 754"/>
                <a:gd name="T43" fmla="*/ 13 h 142"/>
                <a:gd name="T44" fmla="*/ 747 w 754"/>
                <a:gd name="T45" fmla="*/ 1 h 142"/>
                <a:gd name="T46" fmla="*/ 258 w 754"/>
                <a:gd name="T47" fmla="*/ 13 h 142"/>
                <a:gd name="T48" fmla="*/ 6 w 754"/>
                <a:gd name="T49" fmla="*/ 37 h 142"/>
                <a:gd name="T50" fmla="*/ 6 w 754"/>
                <a:gd name="T51" fmla="*/ 61 h 1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54"/>
                <a:gd name="T79" fmla="*/ 0 h 142"/>
                <a:gd name="T80" fmla="*/ 754 w 754"/>
                <a:gd name="T81" fmla="*/ 142 h 1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54" h="142">
                  <a:moveTo>
                    <a:pt x="6" y="61"/>
                  </a:moveTo>
                  <a:cubicBezTo>
                    <a:pt x="0" y="84"/>
                    <a:pt x="5" y="82"/>
                    <a:pt x="30" y="88"/>
                  </a:cubicBezTo>
                  <a:cubicBezTo>
                    <a:pt x="53" y="87"/>
                    <a:pt x="98" y="91"/>
                    <a:pt x="120" y="76"/>
                  </a:cubicBezTo>
                  <a:cubicBezTo>
                    <a:pt x="127" y="55"/>
                    <a:pt x="120" y="60"/>
                    <a:pt x="135" y="55"/>
                  </a:cubicBezTo>
                  <a:cubicBezTo>
                    <a:pt x="155" y="56"/>
                    <a:pt x="175" y="56"/>
                    <a:pt x="195" y="58"/>
                  </a:cubicBezTo>
                  <a:cubicBezTo>
                    <a:pt x="201" y="59"/>
                    <a:pt x="213" y="64"/>
                    <a:pt x="213" y="64"/>
                  </a:cubicBezTo>
                  <a:cubicBezTo>
                    <a:pt x="233" y="58"/>
                    <a:pt x="242" y="51"/>
                    <a:pt x="261" y="55"/>
                  </a:cubicBezTo>
                  <a:cubicBezTo>
                    <a:pt x="265" y="67"/>
                    <a:pt x="262" y="76"/>
                    <a:pt x="258" y="88"/>
                  </a:cubicBezTo>
                  <a:cubicBezTo>
                    <a:pt x="262" y="104"/>
                    <a:pt x="267" y="99"/>
                    <a:pt x="276" y="112"/>
                  </a:cubicBezTo>
                  <a:cubicBezTo>
                    <a:pt x="314" y="99"/>
                    <a:pt x="287" y="134"/>
                    <a:pt x="312" y="142"/>
                  </a:cubicBezTo>
                  <a:cubicBezTo>
                    <a:pt x="321" y="110"/>
                    <a:pt x="313" y="93"/>
                    <a:pt x="303" y="64"/>
                  </a:cubicBezTo>
                  <a:cubicBezTo>
                    <a:pt x="326" y="52"/>
                    <a:pt x="352" y="55"/>
                    <a:pt x="375" y="67"/>
                  </a:cubicBezTo>
                  <a:cubicBezTo>
                    <a:pt x="402" y="62"/>
                    <a:pt x="421" y="63"/>
                    <a:pt x="396" y="46"/>
                  </a:cubicBezTo>
                  <a:cubicBezTo>
                    <a:pt x="417" y="32"/>
                    <a:pt x="391" y="46"/>
                    <a:pt x="438" y="43"/>
                  </a:cubicBezTo>
                  <a:cubicBezTo>
                    <a:pt x="445" y="43"/>
                    <a:pt x="450" y="36"/>
                    <a:pt x="456" y="34"/>
                  </a:cubicBezTo>
                  <a:cubicBezTo>
                    <a:pt x="491" y="37"/>
                    <a:pt x="504" y="43"/>
                    <a:pt x="537" y="46"/>
                  </a:cubicBezTo>
                  <a:cubicBezTo>
                    <a:pt x="556" y="52"/>
                    <a:pt x="552" y="55"/>
                    <a:pt x="576" y="52"/>
                  </a:cubicBezTo>
                  <a:cubicBezTo>
                    <a:pt x="580" y="40"/>
                    <a:pt x="577" y="36"/>
                    <a:pt x="570" y="25"/>
                  </a:cubicBezTo>
                  <a:cubicBezTo>
                    <a:pt x="582" y="21"/>
                    <a:pt x="623" y="32"/>
                    <a:pt x="639" y="34"/>
                  </a:cubicBezTo>
                  <a:cubicBezTo>
                    <a:pt x="648" y="37"/>
                    <a:pt x="657" y="44"/>
                    <a:pt x="666" y="43"/>
                  </a:cubicBezTo>
                  <a:cubicBezTo>
                    <a:pt x="688" y="41"/>
                    <a:pt x="732" y="37"/>
                    <a:pt x="732" y="37"/>
                  </a:cubicBezTo>
                  <a:cubicBezTo>
                    <a:pt x="739" y="27"/>
                    <a:pt x="746" y="23"/>
                    <a:pt x="753" y="13"/>
                  </a:cubicBezTo>
                  <a:cubicBezTo>
                    <a:pt x="750" y="0"/>
                    <a:pt x="754" y="1"/>
                    <a:pt x="747" y="1"/>
                  </a:cubicBezTo>
                  <a:lnTo>
                    <a:pt x="258" y="13"/>
                  </a:lnTo>
                  <a:lnTo>
                    <a:pt x="6" y="37"/>
                  </a:lnTo>
                  <a:lnTo>
                    <a:pt x="6" y="61"/>
                  </a:lnTo>
                  <a:close/>
                </a:path>
              </a:pathLst>
            </a:custGeom>
            <a:solidFill>
              <a:srgbClr val="2A1C00"/>
            </a:solidFill>
            <a:ln w="12700">
              <a:noFill/>
              <a:round/>
              <a:headEnd type="none" w="sm" len="sm"/>
              <a:tailEnd type="none" w="sm" len="sm"/>
            </a:ln>
          </p:spPr>
          <p:txBody>
            <a:bodyPr wrap="none" anchor="ctr"/>
            <a:lstStyle/>
            <a:p>
              <a:endParaRPr lang="en-US"/>
            </a:p>
          </p:txBody>
        </p:sp>
        <p:sp>
          <p:nvSpPr>
            <p:cNvPr id="460" name="Freeform 420"/>
            <p:cNvSpPr>
              <a:spLocks noChangeAspect="1"/>
            </p:cNvSpPr>
            <p:nvPr/>
          </p:nvSpPr>
          <p:spPr bwMode="auto">
            <a:xfrm>
              <a:off x="3839" y="4009"/>
              <a:ext cx="142" cy="11"/>
            </a:xfrm>
            <a:custGeom>
              <a:avLst/>
              <a:gdLst>
                <a:gd name="T0" fmla="*/ 12 w 1044"/>
                <a:gd name="T1" fmla="*/ 60 h 76"/>
                <a:gd name="T2" fmla="*/ 192 w 1044"/>
                <a:gd name="T3" fmla="*/ 51 h 76"/>
                <a:gd name="T4" fmla="*/ 360 w 1044"/>
                <a:gd name="T5" fmla="*/ 75 h 76"/>
                <a:gd name="T6" fmla="*/ 348 w 1044"/>
                <a:gd name="T7" fmla="*/ 72 h 76"/>
                <a:gd name="T8" fmla="*/ 342 w 1044"/>
                <a:gd name="T9" fmla="*/ 63 h 76"/>
                <a:gd name="T10" fmla="*/ 348 w 1044"/>
                <a:gd name="T11" fmla="*/ 45 h 76"/>
                <a:gd name="T12" fmla="*/ 297 w 1044"/>
                <a:gd name="T13" fmla="*/ 39 h 76"/>
                <a:gd name="T14" fmla="*/ 495 w 1044"/>
                <a:gd name="T15" fmla="*/ 60 h 76"/>
                <a:gd name="T16" fmla="*/ 489 w 1044"/>
                <a:gd name="T17" fmla="*/ 51 h 76"/>
                <a:gd name="T18" fmla="*/ 486 w 1044"/>
                <a:gd name="T19" fmla="*/ 42 h 76"/>
                <a:gd name="T20" fmla="*/ 501 w 1044"/>
                <a:gd name="T21" fmla="*/ 30 h 76"/>
                <a:gd name="T22" fmla="*/ 447 w 1044"/>
                <a:gd name="T23" fmla="*/ 21 h 76"/>
                <a:gd name="T24" fmla="*/ 657 w 1044"/>
                <a:gd name="T25" fmla="*/ 48 h 76"/>
                <a:gd name="T26" fmla="*/ 642 w 1044"/>
                <a:gd name="T27" fmla="*/ 45 h 76"/>
                <a:gd name="T28" fmla="*/ 639 w 1044"/>
                <a:gd name="T29" fmla="*/ 36 h 76"/>
                <a:gd name="T30" fmla="*/ 666 w 1044"/>
                <a:gd name="T31" fmla="*/ 18 h 76"/>
                <a:gd name="T32" fmla="*/ 555 w 1044"/>
                <a:gd name="T33" fmla="*/ 15 h 76"/>
                <a:gd name="T34" fmla="*/ 672 w 1044"/>
                <a:gd name="T35" fmla="*/ 6 h 76"/>
                <a:gd name="T36" fmla="*/ 810 w 1044"/>
                <a:gd name="T37" fmla="*/ 36 h 76"/>
                <a:gd name="T38" fmla="*/ 804 w 1044"/>
                <a:gd name="T39" fmla="*/ 18 h 76"/>
                <a:gd name="T40" fmla="*/ 822 w 1044"/>
                <a:gd name="T41" fmla="*/ 6 h 76"/>
                <a:gd name="T42" fmla="*/ 993 w 1044"/>
                <a:gd name="T43" fmla="*/ 24 h 76"/>
                <a:gd name="T44" fmla="*/ 975 w 1044"/>
                <a:gd name="T45" fmla="*/ 15 h 76"/>
                <a:gd name="T46" fmla="*/ 963 w 1044"/>
                <a:gd name="T47" fmla="*/ 3 h 76"/>
                <a:gd name="T48" fmla="*/ 576 w 1044"/>
                <a:gd name="T49" fmla="*/ 0 h 76"/>
                <a:gd name="T50" fmla="*/ 12 w 1044"/>
                <a:gd name="T51" fmla="*/ 60 h 76"/>
                <a:gd name="T52" fmla="*/ 3 w 1044"/>
                <a:gd name="T53" fmla="*/ 54 h 76"/>
                <a:gd name="T54" fmla="*/ 33 w 1044"/>
                <a:gd name="T55" fmla="*/ 66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44"/>
                <a:gd name="T85" fmla="*/ 0 h 76"/>
                <a:gd name="T86" fmla="*/ 1044 w 1044"/>
                <a:gd name="T87" fmla="*/ 76 h 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44" h="76">
                  <a:moveTo>
                    <a:pt x="12" y="60"/>
                  </a:moveTo>
                  <a:lnTo>
                    <a:pt x="192" y="51"/>
                  </a:lnTo>
                  <a:cubicBezTo>
                    <a:pt x="248" y="59"/>
                    <a:pt x="304" y="67"/>
                    <a:pt x="360" y="75"/>
                  </a:cubicBezTo>
                  <a:cubicBezTo>
                    <a:pt x="364" y="76"/>
                    <a:pt x="351" y="74"/>
                    <a:pt x="348" y="72"/>
                  </a:cubicBezTo>
                  <a:cubicBezTo>
                    <a:pt x="345" y="70"/>
                    <a:pt x="344" y="66"/>
                    <a:pt x="342" y="63"/>
                  </a:cubicBezTo>
                  <a:cubicBezTo>
                    <a:pt x="345" y="44"/>
                    <a:pt x="339" y="45"/>
                    <a:pt x="348" y="45"/>
                  </a:cubicBezTo>
                  <a:lnTo>
                    <a:pt x="297" y="39"/>
                  </a:lnTo>
                  <a:cubicBezTo>
                    <a:pt x="363" y="46"/>
                    <a:pt x="429" y="56"/>
                    <a:pt x="495" y="60"/>
                  </a:cubicBezTo>
                  <a:cubicBezTo>
                    <a:pt x="499" y="60"/>
                    <a:pt x="491" y="54"/>
                    <a:pt x="489" y="51"/>
                  </a:cubicBezTo>
                  <a:cubicBezTo>
                    <a:pt x="488" y="48"/>
                    <a:pt x="487" y="45"/>
                    <a:pt x="486" y="42"/>
                  </a:cubicBezTo>
                  <a:cubicBezTo>
                    <a:pt x="490" y="26"/>
                    <a:pt x="485" y="30"/>
                    <a:pt x="501" y="30"/>
                  </a:cubicBezTo>
                  <a:lnTo>
                    <a:pt x="447" y="21"/>
                  </a:lnTo>
                  <a:cubicBezTo>
                    <a:pt x="517" y="30"/>
                    <a:pt x="587" y="39"/>
                    <a:pt x="657" y="48"/>
                  </a:cubicBezTo>
                  <a:cubicBezTo>
                    <a:pt x="662" y="49"/>
                    <a:pt x="646" y="48"/>
                    <a:pt x="642" y="45"/>
                  </a:cubicBezTo>
                  <a:cubicBezTo>
                    <a:pt x="639" y="43"/>
                    <a:pt x="640" y="39"/>
                    <a:pt x="639" y="36"/>
                  </a:cubicBezTo>
                  <a:cubicBezTo>
                    <a:pt x="644" y="22"/>
                    <a:pt x="654" y="24"/>
                    <a:pt x="666" y="18"/>
                  </a:cubicBezTo>
                  <a:lnTo>
                    <a:pt x="555" y="15"/>
                  </a:lnTo>
                  <a:lnTo>
                    <a:pt x="672" y="6"/>
                  </a:lnTo>
                  <a:cubicBezTo>
                    <a:pt x="718" y="16"/>
                    <a:pt x="763" y="32"/>
                    <a:pt x="810" y="36"/>
                  </a:cubicBezTo>
                  <a:cubicBezTo>
                    <a:pt x="816" y="37"/>
                    <a:pt x="804" y="18"/>
                    <a:pt x="804" y="18"/>
                  </a:cubicBezTo>
                  <a:cubicBezTo>
                    <a:pt x="808" y="1"/>
                    <a:pt x="803" y="6"/>
                    <a:pt x="822" y="6"/>
                  </a:cubicBezTo>
                  <a:cubicBezTo>
                    <a:pt x="879" y="14"/>
                    <a:pt x="1044" y="50"/>
                    <a:pt x="993" y="24"/>
                  </a:cubicBezTo>
                  <a:cubicBezTo>
                    <a:pt x="968" y="12"/>
                    <a:pt x="1001" y="32"/>
                    <a:pt x="975" y="15"/>
                  </a:cubicBezTo>
                  <a:cubicBezTo>
                    <a:pt x="968" y="4"/>
                    <a:pt x="972" y="8"/>
                    <a:pt x="963" y="3"/>
                  </a:cubicBezTo>
                  <a:lnTo>
                    <a:pt x="576" y="0"/>
                  </a:lnTo>
                  <a:cubicBezTo>
                    <a:pt x="388" y="20"/>
                    <a:pt x="200" y="42"/>
                    <a:pt x="12" y="60"/>
                  </a:cubicBezTo>
                  <a:cubicBezTo>
                    <a:pt x="8" y="60"/>
                    <a:pt x="0" y="51"/>
                    <a:pt x="3" y="54"/>
                  </a:cubicBezTo>
                  <a:cubicBezTo>
                    <a:pt x="13" y="64"/>
                    <a:pt x="19" y="66"/>
                    <a:pt x="33" y="66"/>
                  </a:cubicBezTo>
                </a:path>
              </a:pathLst>
            </a:custGeom>
            <a:gradFill rotWithShape="0">
              <a:gsLst>
                <a:gs pos="0">
                  <a:srgbClr val="AE7C2A"/>
                </a:gs>
                <a:gs pos="100000">
                  <a:srgbClr val="604000"/>
                </a:gs>
              </a:gsLst>
              <a:lin ang="5400000" scaled="1"/>
            </a:gradFill>
            <a:ln w="12700">
              <a:noFill/>
              <a:round/>
              <a:headEnd type="none" w="sm" len="sm"/>
              <a:tailEnd type="none" w="sm" len="sm"/>
            </a:ln>
          </p:spPr>
          <p:txBody>
            <a:bodyPr wrap="none" anchor="ctr"/>
            <a:lstStyle/>
            <a:p>
              <a:endParaRPr lang="en-US"/>
            </a:p>
          </p:txBody>
        </p:sp>
        <p:sp>
          <p:nvSpPr>
            <p:cNvPr id="461" name="Freeform 421"/>
            <p:cNvSpPr>
              <a:spLocks noChangeAspect="1"/>
            </p:cNvSpPr>
            <p:nvPr/>
          </p:nvSpPr>
          <p:spPr bwMode="auto">
            <a:xfrm>
              <a:off x="3854" y="4057"/>
              <a:ext cx="12" cy="22"/>
            </a:xfrm>
            <a:custGeom>
              <a:avLst/>
              <a:gdLst>
                <a:gd name="T0" fmla="*/ 42 w 87"/>
                <a:gd name="T1" fmla="*/ 0 h 150"/>
                <a:gd name="T2" fmla="*/ 87 w 87"/>
                <a:gd name="T3" fmla="*/ 75 h 150"/>
                <a:gd name="T4" fmla="*/ 81 w 87"/>
                <a:gd name="T5" fmla="*/ 150 h 150"/>
                <a:gd name="T6" fmla="*/ 15 w 87"/>
                <a:gd name="T7" fmla="*/ 150 h 150"/>
                <a:gd name="T8" fmla="*/ 0 w 87"/>
                <a:gd name="T9" fmla="*/ 72 h 150"/>
                <a:gd name="T10" fmla="*/ 42 w 87"/>
                <a:gd name="T11" fmla="*/ 0 h 150"/>
                <a:gd name="T12" fmla="*/ 0 60000 65536"/>
                <a:gd name="T13" fmla="*/ 0 60000 65536"/>
                <a:gd name="T14" fmla="*/ 0 60000 65536"/>
                <a:gd name="T15" fmla="*/ 0 60000 65536"/>
                <a:gd name="T16" fmla="*/ 0 60000 65536"/>
                <a:gd name="T17" fmla="*/ 0 60000 65536"/>
                <a:gd name="T18" fmla="*/ 0 w 87"/>
                <a:gd name="T19" fmla="*/ 0 h 150"/>
                <a:gd name="T20" fmla="*/ 87 w 87"/>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87" h="150">
                  <a:moveTo>
                    <a:pt x="42" y="0"/>
                  </a:moveTo>
                  <a:lnTo>
                    <a:pt x="87" y="75"/>
                  </a:lnTo>
                  <a:lnTo>
                    <a:pt x="81" y="150"/>
                  </a:lnTo>
                  <a:lnTo>
                    <a:pt x="15" y="150"/>
                  </a:lnTo>
                  <a:lnTo>
                    <a:pt x="0" y="72"/>
                  </a:lnTo>
                  <a:lnTo>
                    <a:pt x="42" y="0"/>
                  </a:lnTo>
                  <a:close/>
                </a:path>
              </a:pathLst>
            </a:custGeom>
            <a:solidFill>
              <a:srgbClr val="BB852D"/>
            </a:solidFill>
            <a:ln w="12700">
              <a:noFill/>
              <a:round/>
              <a:headEnd type="none" w="sm" len="sm"/>
              <a:tailEnd type="none" w="sm" len="sm"/>
            </a:ln>
          </p:spPr>
          <p:txBody>
            <a:bodyPr wrap="none" anchor="ctr"/>
            <a:lstStyle/>
            <a:p>
              <a:endParaRPr lang="en-US"/>
            </a:p>
          </p:txBody>
        </p:sp>
        <p:sp>
          <p:nvSpPr>
            <p:cNvPr id="462" name="Freeform 422"/>
            <p:cNvSpPr>
              <a:spLocks noChangeAspect="1"/>
            </p:cNvSpPr>
            <p:nvPr/>
          </p:nvSpPr>
          <p:spPr bwMode="auto">
            <a:xfrm>
              <a:off x="3841" y="4056"/>
              <a:ext cx="19" cy="24"/>
            </a:xfrm>
            <a:custGeom>
              <a:avLst/>
              <a:gdLst>
                <a:gd name="T0" fmla="*/ 30 w 135"/>
                <a:gd name="T1" fmla="*/ 3 h 165"/>
                <a:gd name="T2" fmla="*/ 24 w 135"/>
                <a:gd name="T3" fmla="*/ 12 h 165"/>
                <a:gd name="T4" fmla="*/ 9 w 135"/>
                <a:gd name="T5" fmla="*/ 15 h 165"/>
                <a:gd name="T6" fmla="*/ 3 w 135"/>
                <a:gd name="T7" fmla="*/ 120 h 165"/>
                <a:gd name="T8" fmla="*/ 0 w 135"/>
                <a:gd name="T9" fmla="*/ 165 h 165"/>
                <a:gd name="T10" fmla="*/ 108 w 135"/>
                <a:gd name="T11" fmla="*/ 165 h 165"/>
                <a:gd name="T12" fmla="*/ 120 w 135"/>
                <a:gd name="T13" fmla="*/ 57 h 165"/>
                <a:gd name="T14" fmla="*/ 135 w 135"/>
                <a:gd name="T15" fmla="*/ 18 h 165"/>
                <a:gd name="T16" fmla="*/ 129 w 135"/>
                <a:gd name="T17" fmla="*/ 0 h 165"/>
                <a:gd name="T18" fmla="*/ 30 w 135"/>
                <a:gd name="T19" fmla="*/ 3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
                <a:gd name="T31" fmla="*/ 0 h 165"/>
                <a:gd name="T32" fmla="*/ 135 w 135"/>
                <a:gd name="T33" fmla="*/ 165 h 1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 h="165">
                  <a:moveTo>
                    <a:pt x="30" y="3"/>
                  </a:moveTo>
                  <a:cubicBezTo>
                    <a:pt x="28" y="6"/>
                    <a:pt x="27" y="10"/>
                    <a:pt x="24" y="12"/>
                  </a:cubicBezTo>
                  <a:cubicBezTo>
                    <a:pt x="20" y="15"/>
                    <a:pt x="10" y="10"/>
                    <a:pt x="9" y="15"/>
                  </a:cubicBezTo>
                  <a:cubicBezTo>
                    <a:pt x="2" y="49"/>
                    <a:pt x="3" y="85"/>
                    <a:pt x="3" y="120"/>
                  </a:cubicBezTo>
                  <a:lnTo>
                    <a:pt x="0" y="165"/>
                  </a:lnTo>
                  <a:lnTo>
                    <a:pt x="108" y="165"/>
                  </a:lnTo>
                  <a:cubicBezTo>
                    <a:pt x="110" y="137"/>
                    <a:pt x="110" y="88"/>
                    <a:pt x="120" y="57"/>
                  </a:cubicBezTo>
                  <a:cubicBezTo>
                    <a:pt x="122" y="42"/>
                    <a:pt x="119" y="23"/>
                    <a:pt x="135" y="18"/>
                  </a:cubicBezTo>
                  <a:cubicBezTo>
                    <a:pt x="133" y="12"/>
                    <a:pt x="129" y="0"/>
                    <a:pt x="129" y="0"/>
                  </a:cubicBezTo>
                  <a:lnTo>
                    <a:pt x="30" y="3"/>
                  </a:lnTo>
                  <a:close/>
                </a:path>
              </a:pathLst>
            </a:custGeom>
            <a:solidFill>
              <a:srgbClr val="EFDDBF"/>
            </a:solidFill>
            <a:ln w="12700">
              <a:noFill/>
              <a:round/>
              <a:headEnd type="none" w="sm" len="sm"/>
              <a:tailEnd type="none" w="sm" len="sm"/>
            </a:ln>
          </p:spPr>
          <p:txBody>
            <a:bodyPr wrap="none" anchor="ctr"/>
            <a:lstStyle/>
            <a:p>
              <a:endParaRPr lang="en-US"/>
            </a:p>
          </p:txBody>
        </p:sp>
        <p:sp>
          <p:nvSpPr>
            <p:cNvPr id="463" name="Freeform 423"/>
            <p:cNvSpPr>
              <a:spLocks noChangeAspect="1"/>
            </p:cNvSpPr>
            <p:nvPr/>
          </p:nvSpPr>
          <p:spPr bwMode="auto">
            <a:xfrm>
              <a:off x="3846" y="4058"/>
              <a:ext cx="8" cy="17"/>
            </a:xfrm>
            <a:custGeom>
              <a:avLst/>
              <a:gdLst>
                <a:gd name="T0" fmla="*/ 26 w 62"/>
                <a:gd name="T1" fmla="*/ 9 h 118"/>
                <a:gd name="T2" fmla="*/ 8 w 62"/>
                <a:gd name="T3" fmla="*/ 36 h 118"/>
                <a:gd name="T4" fmla="*/ 14 w 62"/>
                <a:gd name="T5" fmla="*/ 57 h 118"/>
                <a:gd name="T6" fmla="*/ 17 w 62"/>
                <a:gd name="T7" fmla="*/ 105 h 118"/>
                <a:gd name="T8" fmla="*/ 20 w 62"/>
                <a:gd name="T9" fmla="*/ 117 h 118"/>
                <a:gd name="T10" fmla="*/ 23 w 62"/>
                <a:gd name="T11" fmla="*/ 108 h 118"/>
                <a:gd name="T12" fmla="*/ 35 w 62"/>
                <a:gd name="T13" fmla="*/ 81 h 118"/>
                <a:gd name="T14" fmla="*/ 62 w 62"/>
                <a:gd name="T15" fmla="*/ 54 h 118"/>
                <a:gd name="T16" fmla="*/ 41 w 62"/>
                <a:gd name="T17" fmla="*/ 18 h 118"/>
                <a:gd name="T18" fmla="*/ 29 w 62"/>
                <a:gd name="T19" fmla="*/ 0 h 118"/>
                <a:gd name="T20" fmla="*/ 26 w 62"/>
                <a:gd name="T21" fmla="*/ 9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118"/>
                <a:gd name="T35" fmla="*/ 62 w 62"/>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118">
                  <a:moveTo>
                    <a:pt x="26" y="9"/>
                  </a:moveTo>
                  <a:cubicBezTo>
                    <a:pt x="23" y="23"/>
                    <a:pt x="20" y="28"/>
                    <a:pt x="8" y="36"/>
                  </a:cubicBezTo>
                  <a:cubicBezTo>
                    <a:pt x="0" y="48"/>
                    <a:pt x="0" y="52"/>
                    <a:pt x="14" y="57"/>
                  </a:cubicBezTo>
                  <a:cubicBezTo>
                    <a:pt x="20" y="74"/>
                    <a:pt x="20" y="88"/>
                    <a:pt x="17" y="105"/>
                  </a:cubicBezTo>
                  <a:cubicBezTo>
                    <a:pt x="18" y="109"/>
                    <a:pt x="16" y="115"/>
                    <a:pt x="20" y="117"/>
                  </a:cubicBezTo>
                  <a:cubicBezTo>
                    <a:pt x="23" y="118"/>
                    <a:pt x="22" y="111"/>
                    <a:pt x="23" y="108"/>
                  </a:cubicBezTo>
                  <a:cubicBezTo>
                    <a:pt x="27" y="99"/>
                    <a:pt x="35" y="81"/>
                    <a:pt x="35" y="81"/>
                  </a:cubicBezTo>
                  <a:cubicBezTo>
                    <a:pt x="39" y="55"/>
                    <a:pt x="38" y="59"/>
                    <a:pt x="62" y="54"/>
                  </a:cubicBezTo>
                  <a:cubicBezTo>
                    <a:pt x="59" y="32"/>
                    <a:pt x="61" y="25"/>
                    <a:pt x="41" y="18"/>
                  </a:cubicBezTo>
                  <a:cubicBezTo>
                    <a:pt x="39" y="13"/>
                    <a:pt x="36" y="0"/>
                    <a:pt x="29" y="0"/>
                  </a:cubicBezTo>
                  <a:cubicBezTo>
                    <a:pt x="9" y="0"/>
                    <a:pt x="23" y="9"/>
                    <a:pt x="26" y="9"/>
                  </a:cubicBezTo>
                  <a:close/>
                </a:path>
              </a:pathLst>
            </a:custGeom>
            <a:solidFill>
              <a:schemeClr val="folHlink"/>
            </a:solidFill>
            <a:ln w="12700">
              <a:noFill/>
              <a:round/>
              <a:headEnd type="none" w="sm" len="sm"/>
              <a:tailEnd type="none" w="sm" len="sm"/>
            </a:ln>
          </p:spPr>
          <p:txBody>
            <a:bodyPr wrap="none" anchor="ctr"/>
            <a:lstStyle/>
            <a:p>
              <a:endParaRPr lang="en-US"/>
            </a:p>
          </p:txBody>
        </p:sp>
        <p:sp>
          <p:nvSpPr>
            <p:cNvPr id="464" name="Freeform 424"/>
            <p:cNvSpPr>
              <a:spLocks noChangeAspect="1"/>
            </p:cNvSpPr>
            <p:nvPr/>
          </p:nvSpPr>
          <p:spPr bwMode="auto">
            <a:xfrm>
              <a:off x="3859" y="4107"/>
              <a:ext cx="17" cy="9"/>
            </a:xfrm>
            <a:custGeom>
              <a:avLst/>
              <a:gdLst>
                <a:gd name="T0" fmla="*/ 125 w 125"/>
                <a:gd name="T1" fmla="*/ 31 h 61"/>
                <a:gd name="T2" fmla="*/ 65 w 125"/>
                <a:gd name="T3" fmla="*/ 31 h 61"/>
                <a:gd name="T4" fmla="*/ 41 w 125"/>
                <a:gd name="T5" fmla="*/ 19 h 61"/>
                <a:gd name="T6" fmla="*/ 38 w 125"/>
                <a:gd name="T7" fmla="*/ 52 h 61"/>
                <a:gd name="T8" fmla="*/ 29 w 125"/>
                <a:gd name="T9" fmla="*/ 58 h 61"/>
                <a:gd name="T10" fmla="*/ 20 w 125"/>
                <a:gd name="T11" fmla="*/ 61 h 61"/>
                <a:gd name="T12" fmla="*/ 11 w 125"/>
                <a:gd name="T13" fmla="*/ 58 h 61"/>
                <a:gd name="T14" fmla="*/ 20 w 125"/>
                <a:gd name="T15" fmla="*/ 52 h 61"/>
                <a:gd name="T16" fmla="*/ 32 w 125"/>
                <a:gd name="T17" fmla="*/ 34 h 61"/>
                <a:gd name="T18" fmla="*/ 29 w 125"/>
                <a:gd name="T19" fmla="*/ 22 h 61"/>
                <a:gd name="T20" fmla="*/ 5 w 125"/>
                <a:gd name="T21" fmla="*/ 25 h 61"/>
                <a:gd name="T22" fmla="*/ 26 w 125"/>
                <a:gd name="T23" fmla="*/ 19 h 61"/>
                <a:gd name="T24" fmla="*/ 35 w 125"/>
                <a:gd name="T25" fmla="*/ 16 h 61"/>
                <a:gd name="T26" fmla="*/ 50 w 125"/>
                <a:gd name="T27" fmla="*/ 1 h 61"/>
                <a:gd name="T28" fmla="*/ 53 w 125"/>
                <a:gd name="T29" fmla="*/ 10 h 61"/>
                <a:gd name="T30" fmla="*/ 80 w 125"/>
                <a:gd name="T31" fmla="*/ 16 h 61"/>
                <a:gd name="T32" fmla="*/ 125 w 125"/>
                <a:gd name="T33" fmla="*/ 31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61"/>
                <a:gd name="T53" fmla="*/ 125 w 125"/>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61">
                  <a:moveTo>
                    <a:pt x="125" y="31"/>
                  </a:moveTo>
                  <a:cubicBezTo>
                    <a:pt x="105" y="31"/>
                    <a:pt x="85" y="31"/>
                    <a:pt x="65" y="31"/>
                  </a:cubicBezTo>
                  <a:cubicBezTo>
                    <a:pt x="57" y="27"/>
                    <a:pt x="48" y="14"/>
                    <a:pt x="41" y="19"/>
                  </a:cubicBezTo>
                  <a:cubicBezTo>
                    <a:pt x="32" y="26"/>
                    <a:pt x="41" y="41"/>
                    <a:pt x="38" y="52"/>
                  </a:cubicBezTo>
                  <a:cubicBezTo>
                    <a:pt x="37" y="55"/>
                    <a:pt x="32" y="56"/>
                    <a:pt x="29" y="58"/>
                  </a:cubicBezTo>
                  <a:cubicBezTo>
                    <a:pt x="26" y="59"/>
                    <a:pt x="23" y="60"/>
                    <a:pt x="20" y="61"/>
                  </a:cubicBezTo>
                  <a:cubicBezTo>
                    <a:pt x="17" y="60"/>
                    <a:pt x="11" y="61"/>
                    <a:pt x="11" y="58"/>
                  </a:cubicBezTo>
                  <a:cubicBezTo>
                    <a:pt x="11" y="54"/>
                    <a:pt x="18" y="55"/>
                    <a:pt x="20" y="52"/>
                  </a:cubicBezTo>
                  <a:cubicBezTo>
                    <a:pt x="25" y="47"/>
                    <a:pt x="32" y="34"/>
                    <a:pt x="32" y="34"/>
                  </a:cubicBezTo>
                  <a:cubicBezTo>
                    <a:pt x="31" y="30"/>
                    <a:pt x="33" y="23"/>
                    <a:pt x="29" y="22"/>
                  </a:cubicBezTo>
                  <a:cubicBezTo>
                    <a:pt x="21" y="19"/>
                    <a:pt x="11" y="31"/>
                    <a:pt x="5" y="25"/>
                  </a:cubicBezTo>
                  <a:cubicBezTo>
                    <a:pt x="0" y="20"/>
                    <a:pt x="19" y="21"/>
                    <a:pt x="26" y="19"/>
                  </a:cubicBezTo>
                  <a:cubicBezTo>
                    <a:pt x="29" y="18"/>
                    <a:pt x="32" y="17"/>
                    <a:pt x="35" y="16"/>
                  </a:cubicBezTo>
                  <a:cubicBezTo>
                    <a:pt x="37" y="13"/>
                    <a:pt x="44" y="0"/>
                    <a:pt x="50" y="1"/>
                  </a:cubicBezTo>
                  <a:cubicBezTo>
                    <a:pt x="53" y="2"/>
                    <a:pt x="51" y="8"/>
                    <a:pt x="53" y="10"/>
                  </a:cubicBezTo>
                  <a:cubicBezTo>
                    <a:pt x="60" y="17"/>
                    <a:pt x="71" y="14"/>
                    <a:pt x="80" y="16"/>
                  </a:cubicBezTo>
                  <a:cubicBezTo>
                    <a:pt x="84" y="28"/>
                    <a:pt x="116" y="40"/>
                    <a:pt x="125" y="31"/>
                  </a:cubicBezTo>
                  <a:close/>
                </a:path>
              </a:pathLst>
            </a:custGeom>
            <a:solidFill>
              <a:schemeClr val="tx1"/>
            </a:solidFill>
            <a:ln w="12700">
              <a:noFill/>
              <a:round/>
              <a:headEnd type="none" w="sm" len="sm"/>
              <a:tailEnd type="none" w="sm" len="sm"/>
            </a:ln>
          </p:spPr>
          <p:txBody>
            <a:bodyPr wrap="none" anchor="ctr"/>
            <a:lstStyle/>
            <a:p>
              <a:endParaRPr lang="en-US"/>
            </a:p>
          </p:txBody>
        </p:sp>
        <p:sp>
          <p:nvSpPr>
            <p:cNvPr id="465" name="Freeform 425"/>
            <p:cNvSpPr>
              <a:spLocks noChangeAspect="1"/>
            </p:cNvSpPr>
            <p:nvPr/>
          </p:nvSpPr>
          <p:spPr bwMode="auto">
            <a:xfrm>
              <a:off x="3874" y="4085"/>
              <a:ext cx="92" cy="32"/>
            </a:xfrm>
            <a:custGeom>
              <a:avLst/>
              <a:gdLst>
                <a:gd name="T0" fmla="*/ 12 w 681"/>
                <a:gd name="T1" fmla="*/ 112 h 217"/>
                <a:gd name="T2" fmla="*/ 303 w 681"/>
                <a:gd name="T3" fmla="*/ 169 h 217"/>
                <a:gd name="T4" fmla="*/ 348 w 681"/>
                <a:gd name="T5" fmla="*/ 163 h 217"/>
                <a:gd name="T6" fmla="*/ 366 w 681"/>
                <a:gd name="T7" fmla="*/ 160 h 217"/>
                <a:gd name="T8" fmla="*/ 366 w 681"/>
                <a:gd name="T9" fmla="*/ 136 h 217"/>
                <a:gd name="T10" fmla="*/ 351 w 681"/>
                <a:gd name="T11" fmla="*/ 118 h 217"/>
                <a:gd name="T12" fmla="*/ 393 w 681"/>
                <a:gd name="T13" fmla="*/ 4 h 217"/>
                <a:gd name="T14" fmla="*/ 414 w 681"/>
                <a:gd name="T15" fmla="*/ 28 h 217"/>
                <a:gd name="T16" fmla="*/ 378 w 681"/>
                <a:gd name="T17" fmla="*/ 127 h 217"/>
                <a:gd name="T18" fmla="*/ 381 w 681"/>
                <a:gd name="T19" fmla="*/ 166 h 217"/>
                <a:gd name="T20" fmla="*/ 657 w 681"/>
                <a:gd name="T21" fmla="*/ 160 h 217"/>
                <a:gd name="T22" fmla="*/ 663 w 681"/>
                <a:gd name="T23" fmla="*/ 187 h 217"/>
                <a:gd name="T24" fmla="*/ 681 w 681"/>
                <a:gd name="T25" fmla="*/ 190 h 217"/>
                <a:gd name="T26" fmla="*/ 357 w 681"/>
                <a:gd name="T27" fmla="*/ 196 h 217"/>
                <a:gd name="T28" fmla="*/ 324 w 681"/>
                <a:gd name="T29" fmla="*/ 217 h 217"/>
                <a:gd name="T30" fmla="*/ 300 w 681"/>
                <a:gd name="T31" fmla="*/ 211 h 217"/>
                <a:gd name="T32" fmla="*/ 282 w 681"/>
                <a:gd name="T33" fmla="*/ 181 h 217"/>
                <a:gd name="T34" fmla="*/ 0 w 681"/>
                <a:gd name="T35" fmla="*/ 130 h 217"/>
                <a:gd name="T36" fmla="*/ 12 w 681"/>
                <a:gd name="T37" fmla="*/ 112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1"/>
                <a:gd name="T58" fmla="*/ 0 h 217"/>
                <a:gd name="T59" fmla="*/ 681 w 681"/>
                <a:gd name="T60" fmla="*/ 217 h 2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1" h="217">
                  <a:moveTo>
                    <a:pt x="12" y="112"/>
                  </a:moveTo>
                  <a:lnTo>
                    <a:pt x="303" y="169"/>
                  </a:lnTo>
                  <a:cubicBezTo>
                    <a:pt x="311" y="148"/>
                    <a:pt x="332" y="132"/>
                    <a:pt x="348" y="163"/>
                  </a:cubicBezTo>
                  <a:lnTo>
                    <a:pt x="366" y="160"/>
                  </a:lnTo>
                  <a:lnTo>
                    <a:pt x="366" y="136"/>
                  </a:lnTo>
                  <a:lnTo>
                    <a:pt x="351" y="118"/>
                  </a:lnTo>
                  <a:cubicBezTo>
                    <a:pt x="365" y="80"/>
                    <a:pt x="374" y="40"/>
                    <a:pt x="393" y="4"/>
                  </a:cubicBezTo>
                  <a:cubicBezTo>
                    <a:pt x="395" y="0"/>
                    <a:pt x="414" y="22"/>
                    <a:pt x="414" y="28"/>
                  </a:cubicBezTo>
                  <a:lnTo>
                    <a:pt x="378" y="127"/>
                  </a:lnTo>
                  <a:lnTo>
                    <a:pt x="381" y="166"/>
                  </a:lnTo>
                  <a:lnTo>
                    <a:pt x="657" y="160"/>
                  </a:lnTo>
                  <a:lnTo>
                    <a:pt x="663" y="187"/>
                  </a:lnTo>
                  <a:lnTo>
                    <a:pt x="681" y="190"/>
                  </a:lnTo>
                  <a:cubicBezTo>
                    <a:pt x="573" y="192"/>
                    <a:pt x="465" y="191"/>
                    <a:pt x="357" y="196"/>
                  </a:cubicBezTo>
                  <a:cubicBezTo>
                    <a:pt x="344" y="197"/>
                    <a:pt x="324" y="217"/>
                    <a:pt x="324" y="217"/>
                  </a:cubicBezTo>
                  <a:cubicBezTo>
                    <a:pt x="316" y="215"/>
                    <a:pt x="306" y="217"/>
                    <a:pt x="300" y="211"/>
                  </a:cubicBezTo>
                  <a:cubicBezTo>
                    <a:pt x="293" y="204"/>
                    <a:pt x="290" y="189"/>
                    <a:pt x="282" y="181"/>
                  </a:cubicBezTo>
                  <a:lnTo>
                    <a:pt x="0" y="130"/>
                  </a:lnTo>
                  <a:lnTo>
                    <a:pt x="12" y="112"/>
                  </a:lnTo>
                  <a:close/>
                </a:path>
              </a:pathLst>
            </a:custGeom>
            <a:solidFill>
              <a:srgbClr val="140D00"/>
            </a:solidFill>
            <a:ln w="12700">
              <a:noFill/>
              <a:round/>
              <a:headEnd type="none" w="sm" len="sm"/>
              <a:tailEnd type="none" w="sm" len="sm"/>
            </a:ln>
          </p:spPr>
          <p:txBody>
            <a:bodyPr wrap="none" anchor="ctr"/>
            <a:lstStyle/>
            <a:p>
              <a:endParaRPr lang="en-US"/>
            </a:p>
          </p:txBody>
        </p:sp>
        <p:sp>
          <p:nvSpPr>
            <p:cNvPr id="466" name="Freeform 426"/>
            <p:cNvSpPr>
              <a:spLocks noChangeAspect="1"/>
            </p:cNvSpPr>
            <p:nvPr/>
          </p:nvSpPr>
          <p:spPr bwMode="auto">
            <a:xfrm>
              <a:off x="3789" y="4077"/>
              <a:ext cx="37" cy="37"/>
            </a:xfrm>
            <a:custGeom>
              <a:avLst/>
              <a:gdLst>
                <a:gd name="T0" fmla="*/ 27 w 273"/>
                <a:gd name="T1" fmla="*/ 0 h 255"/>
                <a:gd name="T2" fmla="*/ 207 w 273"/>
                <a:gd name="T3" fmla="*/ 3 h 255"/>
                <a:gd name="T4" fmla="*/ 207 w 273"/>
                <a:gd name="T5" fmla="*/ 66 h 255"/>
                <a:gd name="T6" fmla="*/ 231 w 273"/>
                <a:gd name="T7" fmla="*/ 66 h 255"/>
                <a:gd name="T8" fmla="*/ 273 w 273"/>
                <a:gd name="T9" fmla="*/ 63 h 255"/>
                <a:gd name="T10" fmla="*/ 264 w 273"/>
                <a:gd name="T11" fmla="*/ 246 h 255"/>
                <a:gd name="T12" fmla="*/ 117 w 273"/>
                <a:gd name="T13" fmla="*/ 255 h 255"/>
                <a:gd name="T14" fmla="*/ 21 w 273"/>
                <a:gd name="T15" fmla="*/ 246 h 255"/>
                <a:gd name="T16" fmla="*/ 0 w 273"/>
                <a:gd name="T17" fmla="*/ 100 h 255"/>
                <a:gd name="T18" fmla="*/ 27 w 273"/>
                <a:gd name="T19" fmla="*/ 0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3"/>
                <a:gd name="T31" fmla="*/ 0 h 255"/>
                <a:gd name="T32" fmla="*/ 273 w 273"/>
                <a:gd name="T33" fmla="*/ 255 h 2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3" h="255">
                  <a:moveTo>
                    <a:pt x="27" y="0"/>
                  </a:moveTo>
                  <a:lnTo>
                    <a:pt x="207" y="3"/>
                  </a:lnTo>
                  <a:lnTo>
                    <a:pt x="207" y="66"/>
                  </a:lnTo>
                  <a:lnTo>
                    <a:pt x="231" y="66"/>
                  </a:lnTo>
                  <a:lnTo>
                    <a:pt x="273" y="63"/>
                  </a:lnTo>
                  <a:lnTo>
                    <a:pt x="264" y="246"/>
                  </a:lnTo>
                  <a:lnTo>
                    <a:pt x="117" y="255"/>
                  </a:lnTo>
                  <a:lnTo>
                    <a:pt x="21" y="246"/>
                  </a:lnTo>
                  <a:lnTo>
                    <a:pt x="0" y="100"/>
                  </a:lnTo>
                  <a:lnTo>
                    <a:pt x="27" y="0"/>
                  </a:lnTo>
                  <a:close/>
                </a:path>
              </a:pathLst>
            </a:custGeom>
            <a:solidFill>
              <a:srgbClr val="E7C999"/>
            </a:solidFill>
            <a:ln w="12700">
              <a:noFill/>
              <a:round/>
              <a:headEnd type="none" w="sm" len="sm"/>
              <a:tailEnd type="none" w="sm" len="sm"/>
            </a:ln>
          </p:spPr>
          <p:txBody>
            <a:bodyPr wrap="none" anchor="ctr"/>
            <a:lstStyle/>
            <a:p>
              <a:endParaRPr lang="en-US"/>
            </a:p>
          </p:txBody>
        </p:sp>
        <p:sp>
          <p:nvSpPr>
            <p:cNvPr id="467" name="Line 427"/>
            <p:cNvSpPr>
              <a:spLocks noChangeAspect="1" noChangeShapeType="1"/>
            </p:cNvSpPr>
            <p:nvPr/>
          </p:nvSpPr>
          <p:spPr bwMode="auto">
            <a:xfrm flipV="1">
              <a:off x="3794" y="4087"/>
              <a:ext cx="0" cy="20"/>
            </a:xfrm>
            <a:prstGeom prst="line">
              <a:avLst/>
            </a:prstGeom>
            <a:noFill/>
            <a:ln w="6350">
              <a:solidFill>
                <a:srgbClr val="604000"/>
              </a:solidFill>
              <a:round/>
              <a:headEnd type="none" w="sm" len="sm"/>
              <a:tailEnd type="none" w="sm" len="sm"/>
            </a:ln>
          </p:spPr>
          <p:txBody>
            <a:bodyPr wrap="none" anchor="ctr"/>
            <a:lstStyle/>
            <a:p>
              <a:endParaRPr lang="en-US"/>
            </a:p>
          </p:txBody>
        </p:sp>
        <p:sp>
          <p:nvSpPr>
            <p:cNvPr id="468" name="Freeform 428"/>
            <p:cNvSpPr>
              <a:spLocks noChangeAspect="1"/>
            </p:cNvSpPr>
            <p:nvPr/>
          </p:nvSpPr>
          <p:spPr bwMode="auto">
            <a:xfrm>
              <a:off x="3726" y="4078"/>
              <a:ext cx="68" cy="35"/>
            </a:xfrm>
            <a:custGeom>
              <a:avLst/>
              <a:gdLst>
                <a:gd name="T0" fmla="*/ 3 w 495"/>
                <a:gd name="T1" fmla="*/ 9 h 234"/>
                <a:gd name="T2" fmla="*/ 0 w 495"/>
                <a:gd name="T3" fmla="*/ 234 h 234"/>
                <a:gd name="T4" fmla="*/ 483 w 495"/>
                <a:gd name="T5" fmla="*/ 234 h 234"/>
                <a:gd name="T6" fmla="*/ 495 w 495"/>
                <a:gd name="T7" fmla="*/ 0 h 234"/>
                <a:gd name="T8" fmla="*/ 3 w 495"/>
                <a:gd name="T9" fmla="*/ 9 h 234"/>
                <a:gd name="T10" fmla="*/ 0 60000 65536"/>
                <a:gd name="T11" fmla="*/ 0 60000 65536"/>
                <a:gd name="T12" fmla="*/ 0 60000 65536"/>
                <a:gd name="T13" fmla="*/ 0 60000 65536"/>
                <a:gd name="T14" fmla="*/ 0 60000 65536"/>
                <a:gd name="T15" fmla="*/ 0 w 495"/>
                <a:gd name="T16" fmla="*/ 0 h 234"/>
                <a:gd name="T17" fmla="*/ 495 w 495"/>
                <a:gd name="T18" fmla="*/ 234 h 234"/>
              </a:gdLst>
              <a:ahLst/>
              <a:cxnLst>
                <a:cxn ang="T10">
                  <a:pos x="T0" y="T1"/>
                </a:cxn>
                <a:cxn ang="T11">
                  <a:pos x="T2" y="T3"/>
                </a:cxn>
                <a:cxn ang="T12">
                  <a:pos x="T4" y="T5"/>
                </a:cxn>
                <a:cxn ang="T13">
                  <a:pos x="T6" y="T7"/>
                </a:cxn>
                <a:cxn ang="T14">
                  <a:pos x="T8" y="T9"/>
                </a:cxn>
              </a:cxnLst>
              <a:rect l="T15" t="T16" r="T17" b="T18"/>
              <a:pathLst>
                <a:path w="495" h="234">
                  <a:moveTo>
                    <a:pt x="3" y="9"/>
                  </a:moveTo>
                  <a:lnTo>
                    <a:pt x="0" y="234"/>
                  </a:lnTo>
                  <a:lnTo>
                    <a:pt x="483" y="234"/>
                  </a:lnTo>
                  <a:lnTo>
                    <a:pt x="495" y="0"/>
                  </a:lnTo>
                  <a:lnTo>
                    <a:pt x="3" y="9"/>
                  </a:lnTo>
                  <a:close/>
                </a:path>
              </a:pathLst>
            </a:custGeom>
            <a:solidFill>
              <a:srgbClr val="F4E6D0"/>
            </a:solidFill>
            <a:ln w="12700">
              <a:noFill/>
              <a:round/>
              <a:headEnd type="none" w="sm" len="sm"/>
              <a:tailEnd type="none" w="sm" len="sm"/>
            </a:ln>
          </p:spPr>
          <p:txBody>
            <a:bodyPr wrap="none" anchor="ctr"/>
            <a:lstStyle/>
            <a:p>
              <a:endParaRPr lang="en-US"/>
            </a:p>
          </p:txBody>
        </p:sp>
        <p:sp>
          <p:nvSpPr>
            <p:cNvPr id="469" name="Freeform 429"/>
            <p:cNvSpPr>
              <a:spLocks noChangeAspect="1"/>
            </p:cNvSpPr>
            <p:nvPr/>
          </p:nvSpPr>
          <p:spPr bwMode="auto">
            <a:xfrm>
              <a:off x="3761" y="4065"/>
              <a:ext cx="68" cy="33"/>
            </a:xfrm>
            <a:custGeom>
              <a:avLst/>
              <a:gdLst>
                <a:gd name="T0" fmla="*/ 504 w 504"/>
                <a:gd name="T1" fmla="*/ 0 h 222"/>
                <a:gd name="T2" fmla="*/ 0 w 504"/>
                <a:gd name="T3" fmla="*/ 168 h 222"/>
                <a:gd name="T4" fmla="*/ 6 w 504"/>
                <a:gd name="T5" fmla="*/ 222 h 222"/>
                <a:gd name="T6" fmla="*/ 504 w 504"/>
                <a:gd name="T7" fmla="*/ 54 h 222"/>
                <a:gd name="T8" fmla="*/ 504 w 504"/>
                <a:gd name="T9" fmla="*/ 0 h 222"/>
                <a:gd name="T10" fmla="*/ 0 60000 65536"/>
                <a:gd name="T11" fmla="*/ 0 60000 65536"/>
                <a:gd name="T12" fmla="*/ 0 60000 65536"/>
                <a:gd name="T13" fmla="*/ 0 60000 65536"/>
                <a:gd name="T14" fmla="*/ 0 60000 65536"/>
                <a:gd name="T15" fmla="*/ 0 w 504"/>
                <a:gd name="T16" fmla="*/ 0 h 222"/>
                <a:gd name="T17" fmla="*/ 504 w 504"/>
                <a:gd name="T18" fmla="*/ 222 h 222"/>
              </a:gdLst>
              <a:ahLst/>
              <a:cxnLst>
                <a:cxn ang="T10">
                  <a:pos x="T0" y="T1"/>
                </a:cxn>
                <a:cxn ang="T11">
                  <a:pos x="T2" y="T3"/>
                </a:cxn>
                <a:cxn ang="T12">
                  <a:pos x="T4" y="T5"/>
                </a:cxn>
                <a:cxn ang="T13">
                  <a:pos x="T6" y="T7"/>
                </a:cxn>
                <a:cxn ang="T14">
                  <a:pos x="T8" y="T9"/>
                </a:cxn>
              </a:cxnLst>
              <a:rect l="T15" t="T16" r="T17" b="T18"/>
              <a:pathLst>
                <a:path w="504" h="222">
                  <a:moveTo>
                    <a:pt x="504" y="0"/>
                  </a:moveTo>
                  <a:lnTo>
                    <a:pt x="0" y="168"/>
                  </a:lnTo>
                  <a:lnTo>
                    <a:pt x="6" y="222"/>
                  </a:lnTo>
                  <a:lnTo>
                    <a:pt x="504" y="54"/>
                  </a:lnTo>
                  <a:lnTo>
                    <a:pt x="504" y="0"/>
                  </a:lnTo>
                  <a:close/>
                </a:path>
              </a:pathLst>
            </a:custGeom>
            <a:solidFill>
              <a:srgbClr val="F2E0C4"/>
            </a:solidFill>
            <a:ln w="12700">
              <a:noFill/>
              <a:round/>
              <a:headEnd type="none" w="sm" len="sm"/>
              <a:tailEnd type="none" w="sm" len="sm"/>
            </a:ln>
          </p:spPr>
          <p:txBody>
            <a:bodyPr wrap="none" anchor="ctr"/>
            <a:lstStyle/>
            <a:p>
              <a:endParaRPr lang="en-US"/>
            </a:p>
          </p:txBody>
        </p:sp>
        <p:sp>
          <p:nvSpPr>
            <p:cNvPr id="470" name="Freeform 430"/>
            <p:cNvSpPr>
              <a:spLocks noChangeAspect="1"/>
            </p:cNvSpPr>
            <p:nvPr/>
          </p:nvSpPr>
          <p:spPr bwMode="auto">
            <a:xfrm>
              <a:off x="3754" y="4057"/>
              <a:ext cx="76" cy="29"/>
            </a:xfrm>
            <a:custGeom>
              <a:avLst/>
              <a:gdLst>
                <a:gd name="T0" fmla="*/ 552 w 555"/>
                <a:gd name="T1" fmla="*/ 0 h 198"/>
                <a:gd name="T2" fmla="*/ 78 w 555"/>
                <a:gd name="T3" fmla="*/ 186 h 198"/>
                <a:gd name="T4" fmla="*/ 27 w 555"/>
                <a:gd name="T5" fmla="*/ 177 h 198"/>
                <a:gd name="T6" fmla="*/ 0 w 555"/>
                <a:gd name="T7" fmla="*/ 195 h 198"/>
                <a:gd name="T8" fmla="*/ 57 w 555"/>
                <a:gd name="T9" fmla="*/ 195 h 198"/>
                <a:gd name="T10" fmla="*/ 87 w 555"/>
                <a:gd name="T11" fmla="*/ 198 h 198"/>
                <a:gd name="T12" fmla="*/ 555 w 555"/>
                <a:gd name="T13" fmla="*/ 57 h 198"/>
                <a:gd name="T14" fmla="*/ 552 w 555"/>
                <a:gd name="T15" fmla="*/ 0 h 198"/>
                <a:gd name="T16" fmla="*/ 0 60000 65536"/>
                <a:gd name="T17" fmla="*/ 0 60000 65536"/>
                <a:gd name="T18" fmla="*/ 0 60000 65536"/>
                <a:gd name="T19" fmla="*/ 0 60000 65536"/>
                <a:gd name="T20" fmla="*/ 0 60000 65536"/>
                <a:gd name="T21" fmla="*/ 0 60000 65536"/>
                <a:gd name="T22" fmla="*/ 0 60000 65536"/>
                <a:gd name="T23" fmla="*/ 0 60000 65536"/>
                <a:gd name="T24" fmla="*/ 0 w 555"/>
                <a:gd name="T25" fmla="*/ 0 h 198"/>
                <a:gd name="T26" fmla="*/ 555 w 555"/>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5" h="198">
                  <a:moveTo>
                    <a:pt x="552" y="0"/>
                  </a:moveTo>
                  <a:lnTo>
                    <a:pt x="78" y="186"/>
                  </a:lnTo>
                  <a:lnTo>
                    <a:pt x="27" y="177"/>
                  </a:lnTo>
                  <a:lnTo>
                    <a:pt x="0" y="195"/>
                  </a:lnTo>
                  <a:lnTo>
                    <a:pt x="57" y="195"/>
                  </a:lnTo>
                  <a:lnTo>
                    <a:pt x="87" y="198"/>
                  </a:lnTo>
                  <a:lnTo>
                    <a:pt x="555" y="57"/>
                  </a:lnTo>
                  <a:lnTo>
                    <a:pt x="552" y="0"/>
                  </a:lnTo>
                  <a:close/>
                </a:path>
              </a:pathLst>
            </a:custGeom>
            <a:solidFill>
              <a:srgbClr val="F9F1E3"/>
            </a:solidFill>
            <a:ln w="12700">
              <a:noFill/>
              <a:round/>
              <a:headEnd type="none" w="sm" len="sm"/>
              <a:tailEnd type="none" w="sm" len="sm"/>
            </a:ln>
          </p:spPr>
          <p:txBody>
            <a:bodyPr wrap="none" anchor="ctr"/>
            <a:lstStyle/>
            <a:p>
              <a:endParaRPr lang="en-US"/>
            </a:p>
          </p:txBody>
        </p:sp>
        <p:sp>
          <p:nvSpPr>
            <p:cNvPr id="471" name="Freeform 431"/>
            <p:cNvSpPr>
              <a:spLocks noChangeAspect="1"/>
            </p:cNvSpPr>
            <p:nvPr/>
          </p:nvSpPr>
          <p:spPr bwMode="auto">
            <a:xfrm>
              <a:off x="3751" y="4105"/>
              <a:ext cx="79" cy="37"/>
            </a:xfrm>
            <a:custGeom>
              <a:avLst/>
              <a:gdLst>
                <a:gd name="T0" fmla="*/ 567 w 585"/>
                <a:gd name="T1" fmla="*/ 0 h 251"/>
                <a:gd name="T2" fmla="*/ 429 w 585"/>
                <a:gd name="T3" fmla="*/ 66 h 251"/>
                <a:gd name="T4" fmla="*/ 99 w 585"/>
                <a:gd name="T5" fmla="*/ 165 h 251"/>
                <a:gd name="T6" fmla="*/ 18 w 585"/>
                <a:gd name="T7" fmla="*/ 204 h 251"/>
                <a:gd name="T8" fmla="*/ 9 w 585"/>
                <a:gd name="T9" fmla="*/ 207 h 251"/>
                <a:gd name="T10" fmla="*/ 0 w 585"/>
                <a:gd name="T11" fmla="*/ 234 h 251"/>
                <a:gd name="T12" fmla="*/ 36 w 585"/>
                <a:gd name="T13" fmla="*/ 246 h 251"/>
                <a:gd name="T14" fmla="*/ 156 w 585"/>
                <a:gd name="T15" fmla="*/ 186 h 251"/>
                <a:gd name="T16" fmla="*/ 453 w 585"/>
                <a:gd name="T17" fmla="*/ 93 h 251"/>
                <a:gd name="T18" fmla="*/ 585 w 585"/>
                <a:gd name="T19" fmla="*/ 33 h 251"/>
                <a:gd name="T20" fmla="*/ 570 w 585"/>
                <a:gd name="T21" fmla="*/ 21 h 251"/>
                <a:gd name="T22" fmla="*/ 567 w 585"/>
                <a:gd name="T23" fmla="*/ 0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5"/>
                <a:gd name="T37" fmla="*/ 0 h 251"/>
                <a:gd name="T38" fmla="*/ 585 w 585"/>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5" h="251">
                  <a:moveTo>
                    <a:pt x="567" y="0"/>
                  </a:moveTo>
                  <a:lnTo>
                    <a:pt x="429" y="66"/>
                  </a:lnTo>
                  <a:lnTo>
                    <a:pt x="99" y="165"/>
                  </a:lnTo>
                  <a:cubicBezTo>
                    <a:pt x="72" y="178"/>
                    <a:pt x="45" y="191"/>
                    <a:pt x="18" y="204"/>
                  </a:cubicBezTo>
                  <a:cubicBezTo>
                    <a:pt x="15" y="205"/>
                    <a:pt x="11" y="204"/>
                    <a:pt x="9" y="207"/>
                  </a:cubicBezTo>
                  <a:cubicBezTo>
                    <a:pt x="3" y="215"/>
                    <a:pt x="0" y="234"/>
                    <a:pt x="0" y="234"/>
                  </a:cubicBezTo>
                  <a:cubicBezTo>
                    <a:pt x="6" y="251"/>
                    <a:pt x="18" y="246"/>
                    <a:pt x="36" y="246"/>
                  </a:cubicBezTo>
                  <a:lnTo>
                    <a:pt x="156" y="186"/>
                  </a:lnTo>
                  <a:lnTo>
                    <a:pt x="453" y="93"/>
                  </a:lnTo>
                  <a:lnTo>
                    <a:pt x="585" y="33"/>
                  </a:lnTo>
                  <a:lnTo>
                    <a:pt x="570" y="21"/>
                  </a:lnTo>
                  <a:lnTo>
                    <a:pt x="567" y="0"/>
                  </a:lnTo>
                  <a:close/>
                </a:path>
              </a:pathLst>
            </a:custGeom>
            <a:solidFill>
              <a:srgbClr val="EFDDBF"/>
            </a:solidFill>
            <a:ln w="12700">
              <a:noFill/>
              <a:round/>
              <a:headEnd type="none" w="sm" len="sm"/>
              <a:tailEnd type="none" w="sm" len="sm"/>
            </a:ln>
          </p:spPr>
          <p:txBody>
            <a:bodyPr wrap="none" anchor="ctr"/>
            <a:lstStyle/>
            <a:p>
              <a:endParaRPr lang="en-US"/>
            </a:p>
          </p:txBody>
        </p:sp>
        <p:sp>
          <p:nvSpPr>
            <p:cNvPr id="472" name="Freeform 432"/>
            <p:cNvSpPr>
              <a:spLocks noChangeAspect="1"/>
            </p:cNvSpPr>
            <p:nvPr/>
          </p:nvSpPr>
          <p:spPr bwMode="auto">
            <a:xfrm>
              <a:off x="3757" y="4109"/>
              <a:ext cx="70" cy="29"/>
            </a:xfrm>
            <a:custGeom>
              <a:avLst/>
              <a:gdLst>
                <a:gd name="T0" fmla="*/ 519 w 519"/>
                <a:gd name="T1" fmla="*/ 0 h 198"/>
                <a:gd name="T2" fmla="*/ 402 w 519"/>
                <a:gd name="T3" fmla="*/ 54 h 198"/>
                <a:gd name="T4" fmla="*/ 111 w 519"/>
                <a:gd name="T5" fmla="*/ 144 h 198"/>
                <a:gd name="T6" fmla="*/ 0 w 519"/>
                <a:gd name="T7" fmla="*/ 198 h 198"/>
                <a:gd name="T8" fmla="*/ 0 60000 65536"/>
                <a:gd name="T9" fmla="*/ 0 60000 65536"/>
                <a:gd name="T10" fmla="*/ 0 60000 65536"/>
                <a:gd name="T11" fmla="*/ 0 60000 65536"/>
                <a:gd name="T12" fmla="*/ 0 w 519"/>
                <a:gd name="T13" fmla="*/ 0 h 198"/>
                <a:gd name="T14" fmla="*/ 519 w 519"/>
                <a:gd name="T15" fmla="*/ 198 h 198"/>
              </a:gdLst>
              <a:ahLst/>
              <a:cxnLst>
                <a:cxn ang="T8">
                  <a:pos x="T0" y="T1"/>
                </a:cxn>
                <a:cxn ang="T9">
                  <a:pos x="T2" y="T3"/>
                </a:cxn>
                <a:cxn ang="T10">
                  <a:pos x="T4" y="T5"/>
                </a:cxn>
                <a:cxn ang="T11">
                  <a:pos x="T6" y="T7"/>
                </a:cxn>
              </a:cxnLst>
              <a:rect l="T12" t="T13" r="T14" b="T15"/>
              <a:pathLst>
                <a:path w="519" h="198">
                  <a:moveTo>
                    <a:pt x="519" y="0"/>
                  </a:moveTo>
                  <a:lnTo>
                    <a:pt x="402" y="54"/>
                  </a:lnTo>
                  <a:lnTo>
                    <a:pt x="111" y="144"/>
                  </a:lnTo>
                  <a:lnTo>
                    <a:pt x="0" y="198"/>
                  </a:lnTo>
                </a:path>
              </a:pathLst>
            </a:custGeom>
            <a:noFill/>
            <a:ln w="12700">
              <a:solidFill>
                <a:srgbClr val="DBB069"/>
              </a:solidFill>
              <a:round/>
              <a:headEnd type="none" w="sm" len="sm"/>
              <a:tailEnd type="none" w="sm" len="sm"/>
            </a:ln>
          </p:spPr>
          <p:txBody>
            <a:bodyPr wrap="none" anchor="ctr"/>
            <a:lstStyle/>
            <a:p>
              <a:endParaRPr lang="en-US"/>
            </a:p>
          </p:txBody>
        </p:sp>
        <p:sp>
          <p:nvSpPr>
            <p:cNvPr id="473" name="Freeform 433"/>
            <p:cNvSpPr>
              <a:spLocks noChangeAspect="1"/>
            </p:cNvSpPr>
            <p:nvPr/>
          </p:nvSpPr>
          <p:spPr bwMode="auto">
            <a:xfrm>
              <a:off x="3774" y="4104"/>
              <a:ext cx="6" cy="7"/>
            </a:xfrm>
            <a:custGeom>
              <a:avLst/>
              <a:gdLst>
                <a:gd name="T0" fmla="*/ 39 w 50"/>
                <a:gd name="T1" fmla="*/ 3 h 50"/>
                <a:gd name="T2" fmla="*/ 24 w 50"/>
                <a:gd name="T3" fmla="*/ 18 h 50"/>
                <a:gd name="T4" fmla="*/ 21 w 50"/>
                <a:gd name="T5" fmla="*/ 30 h 50"/>
                <a:gd name="T6" fmla="*/ 24 w 50"/>
                <a:gd name="T7" fmla="*/ 39 h 50"/>
                <a:gd name="T8" fmla="*/ 21 w 50"/>
                <a:gd name="T9" fmla="*/ 48 h 50"/>
                <a:gd name="T10" fmla="*/ 30 w 50"/>
                <a:gd name="T11" fmla="*/ 45 h 50"/>
                <a:gd name="T12" fmla="*/ 45 w 50"/>
                <a:gd name="T13" fmla="*/ 21 h 50"/>
                <a:gd name="T14" fmla="*/ 36 w 50"/>
                <a:gd name="T15" fmla="*/ 0 h 50"/>
                <a:gd name="T16" fmla="*/ 39 w 50"/>
                <a:gd name="T17" fmla="*/ 3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39" y="3"/>
                  </a:moveTo>
                  <a:cubicBezTo>
                    <a:pt x="32" y="4"/>
                    <a:pt x="0" y="10"/>
                    <a:pt x="24" y="18"/>
                  </a:cubicBezTo>
                  <a:cubicBezTo>
                    <a:pt x="23" y="22"/>
                    <a:pt x="21" y="26"/>
                    <a:pt x="21" y="30"/>
                  </a:cubicBezTo>
                  <a:cubicBezTo>
                    <a:pt x="21" y="33"/>
                    <a:pt x="24" y="36"/>
                    <a:pt x="24" y="39"/>
                  </a:cubicBezTo>
                  <a:cubicBezTo>
                    <a:pt x="24" y="42"/>
                    <a:pt x="19" y="46"/>
                    <a:pt x="21" y="48"/>
                  </a:cubicBezTo>
                  <a:cubicBezTo>
                    <a:pt x="23" y="50"/>
                    <a:pt x="27" y="46"/>
                    <a:pt x="30" y="45"/>
                  </a:cubicBezTo>
                  <a:cubicBezTo>
                    <a:pt x="37" y="24"/>
                    <a:pt x="31" y="31"/>
                    <a:pt x="45" y="21"/>
                  </a:cubicBezTo>
                  <a:cubicBezTo>
                    <a:pt x="48" y="12"/>
                    <a:pt x="50" y="0"/>
                    <a:pt x="36" y="0"/>
                  </a:cubicBezTo>
                  <a:cubicBezTo>
                    <a:pt x="35" y="0"/>
                    <a:pt x="38" y="2"/>
                    <a:pt x="39" y="3"/>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74" name="Line 434"/>
            <p:cNvSpPr>
              <a:spLocks noChangeAspect="1" noChangeShapeType="1"/>
            </p:cNvSpPr>
            <p:nvPr/>
          </p:nvSpPr>
          <p:spPr bwMode="auto">
            <a:xfrm>
              <a:off x="3726" y="4113"/>
              <a:ext cx="57" cy="0"/>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75" name="Freeform 435"/>
            <p:cNvSpPr>
              <a:spLocks noChangeAspect="1"/>
            </p:cNvSpPr>
            <p:nvPr/>
          </p:nvSpPr>
          <p:spPr bwMode="auto">
            <a:xfrm>
              <a:off x="3754" y="4089"/>
              <a:ext cx="13" cy="17"/>
            </a:xfrm>
            <a:custGeom>
              <a:avLst/>
              <a:gdLst>
                <a:gd name="T0" fmla="*/ 72 w 96"/>
                <a:gd name="T1" fmla="*/ 0 h 120"/>
                <a:gd name="T2" fmla="*/ 30 w 96"/>
                <a:gd name="T3" fmla="*/ 18 h 120"/>
                <a:gd name="T4" fmla="*/ 12 w 96"/>
                <a:gd name="T5" fmla="*/ 42 h 120"/>
                <a:gd name="T6" fmla="*/ 0 w 96"/>
                <a:gd name="T7" fmla="*/ 63 h 120"/>
                <a:gd name="T8" fmla="*/ 3 w 96"/>
                <a:gd name="T9" fmla="*/ 120 h 120"/>
                <a:gd name="T10" fmla="*/ 36 w 96"/>
                <a:gd name="T11" fmla="*/ 63 h 120"/>
                <a:gd name="T12" fmla="*/ 96 w 96"/>
                <a:gd name="T13" fmla="*/ 45 h 120"/>
                <a:gd name="T14" fmla="*/ 72 w 96"/>
                <a:gd name="T15" fmla="*/ 0 h 120"/>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120"/>
                <a:gd name="T26" fmla="*/ 96 w 96"/>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120">
                  <a:moveTo>
                    <a:pt x="72" y="0"/>
                  </a:moveTo>
                  <a:lnTo>
                    <a:pt x="30" y="18"/>
                  </a:lnTo>
                  <a:lnTo>
                    <a:pt x="12" y="42"/>
                  </a:lnTo>
                  <a:lnTo>
                    <a:pt x="0" y="63"/>
                  </a:lnTo>
                  <a:lnTo>
                    <a:pt x="3" y="120"/>
                  </a:lnTo>
                  <a:lnTo>
                    <a:pt x="36" y="63"/>
                  </a:lnTo>
                  <a:lnTo>
                    <a:pt x="96" y="45"/>
                  </a:lnTo>
                  <a:lnTo>
                    <a:pt x="72" y="0"/>
                  </a:lnTo>
                  <a:close/>
                </a:path>
              </a:pathLst>
            </a:custGeom>
            <a:solidFill>
              <a:srgbClr val="E7C999"/>
            </a:solidFill>
            <a:ln w="12700">
              <a:noFill/>
              <a:round/>
              <a:headEnd type="none" w="sm" len="sm"/>
              <a:tailEnd type="none" w="sm" len="sm"/>
            </a:ln>
          </p:spPr>
          <p:txBody>
            <a:bodyPr wrap="none" anchor="ctr"/>
            <a:lstStyle/>
            <a:p>
              <a:endParaRPr lang="en-US"/>
            </a:p>
          </p:txBody>
        </p:sp>
        <p:sp>
          <p:nvSpPr>
            <p:cNvPr id="476" name="Freeform 436"/>
            <p:cNvSpPr>
              <a:spLocks noChangeAspect="1"/>
            </p:cNvSpPr>
            <p:nvPr/>
          </p:nvSpPr>
          <p:spPr bwMode="auto">
            <a:xfrm>
              <a:off x="3749" y="4084"/>
              <a:ext cx="18" cy="11"/>
            </a:xfrm>
            <a:custGeom>
              <a:avLst/>
              <a:gdLst>
                <a:gd name="T0" fmla="*/ 112 w 130"/>
                <a:gd name="T1" fmla="*/ 0 h 76"/>
                <a:gd name="T2" fmla="*/ 94 w 130"/>
                <a:gd name="T3" fmla="*/ 12 h 76"/>
                <a:gd name="T4" fmla="*/ 31 w 130"/>
                <a:gd name="T5" fmla="*/ 15 h 76"/>
                <a:gd name="T6" fmla="*/ 52 w 130"/>
                <a:gd name="T7" fmla="*/ 36 h 76"/>
                <a:gd name="T8" fmla="*/ 16 w 130"/>
                <a:gd name="T9" fmla="*/ 57 h 76"/>
                <a:gd name="T10" fmla="*/ 7 w 130"/>
                <a:gd name="T11" fmla="*/ 75 h 76"/>
                <a:gd name="T12" fmla="*/ 34 w 130"/>
                <a:gd name="T13" fmla="*/ 57 h 76"/>
                <a:gd name="T14" fmla="*/ 52 w 130"/>
                <a:gd name="T15" fmla="*/ 51 h 76"/>
                <a:gd name="T16" fmla="*/ 85 w 130"/>
                <a:gd name="T17" fmla="*/ 30 h 76"/>
                <a:gd name="T18" fmla="*/ 121 w 130"/>
                <a:gd name="T19" fmla="*/ 33 h 76"/>
                <a:gd name="T20" fmla="*/ 112 w 130"/>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76"/>
                <a:gd name="T35" fmla="*/ 130 w 130"/>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76">
                  <a:moveTo>
                    <a:pt x="112" y="0"/>
                  </a:moveTo>
                  <a:cubicBezTo>
                    <a:pt x="105" y="2"/>
                    <a:pt x="101" y="11"/>
                    <a:pt x="94" y="12"/>
                  </a:cubicBezTo>
                  <a:cubicBezTo>
                    <a:pt x="73" y="16"/>
                    <a:pt x="52" y="14"/>
                    <a:pt x="31" y="15"/>
                  </a:cubicBezTo>
                  <a:cubicBezTo>
                    <a:pt x="24" y="36"/>
                    <a:pt x="40" y="17"/>
                    <a:pt x="52" y="36"/>
                  </a:cubicBezTo>
                  <a:cubicBezTo>
                    <a:pt x="26" y="40"/>
                    <a:pt x="38" y="35"/>
                    <a:pt x="16" y="57"/>
                  </a:cubicBezTo>
                  <a:cubicBezTo>
                    <a:pt x="11" y="62"/>
                    <a:pt x="0" y="76"/>
                    <a:pt x="7" y="75"/>
                  </a:cubicBezTo>
                  <a:cubicBezTo>
                    <a:pt x="30" y="70"/>
                    <a:pt x="18" y="62"/>
                    <a:pt x="34" y="57"/>
                  </a:cubicBezTo>
                  <a:cubicBezTo>
                    <a:pt x="40" y="55"/>
                    <a:pt x="52" y="51"/>
                    <a:pt x="52" y="51"/>
                  </a:cubicBezTo>
                  <a:cubicBezTo>
                    <a:pt x="60" y="39"/>
                    <a:pt x="73" y="38"/>
                    <a:pt x="85" y="30"/>
                  </a:cubicBezTo>
                  <a:cubicBezTo>
                    <a:pt x="99" y="32"/>
                    <a:pt x="108" y="37"/>
                    <a:pt x="121" y="33"/>
                  </a:cubicBezTo>
                  <a:cubicBezTo>
                    <a:pt x="130" y="19"/>
                    <a:pt x="123" y="11"/>
                    <a:pt x="112"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77" name="Freeform 437"/>
            <p:cNvSpPr>
              <a:spLocks noChangeAspect="1"/>
            </p:cNvSpPr>
            <p:nvPr/>
          </p:nvSpPr>
          <p:spPr bwMode="auto">
            <a:xfrm>
              <a:off x="3756" y="4092"/>
              <a:ext cx="6" cy="6"/>
            </a:xfrm>
            <a:custGeom>
              <a:avLst/>
              <a:gdLst>
                <a:gd name="T0" fmla="*/ 30 w 45"/>
                <a:gd name="T1" fmla="*/ 0 h 41"/>
                <a:gd name="T2" fmla="*/ 45 w 45"/>
                <a:gd name="T3" fmla="*/ 27 h 41"/>
                <a:gd name="T4" fmla="*/ 21 w 45"/>
                <a:gd name="T5" fmla="*/ 36 h 41"/>
                <a:gd name="T6" fmla="*/ 18 w 45"/>
                <a:gd name="T7" fmla="*/ 21 h 41"/>
                <a:gd name="T8" fmla="*/ 3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30" y="0"/>
                  </a:moveTo>
                  <a:cubicBezTo>
                    <a:pt x="42" y="8"/>
                    <a:pt x="41" y="14"/>
                    <a:pt x="45" y="27"/>
                  </a:cubicBezTo>
                  <a:cubicBezTo>
                    <a:pt x="40" y="41"/>
                    <a:pt x="35" y="39"/>
                    <a:pt x="21" y="36"/>
                  </a:cubicBezTo>
                  <a:cubicBezTo>
                    <a:pt x="15" y="19"/>
                    <a:pt x="0" y="27"/>
                    <a:pt x="18" y="21"/>
                  </a:cubicBezTo>
                  <a:cubicBezTo>
                    <a:pt x="26" y="8"/>
                    <a:pt x="22" y="15"/>
                    <a:pt x="30" y="0"/>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78" name="Freeform 438"/>
            <p:cNvSpPr>
              <a:spLocks noChangeAspect="1"/>
            </p:cNvSpPr>
            <p:nvPr/>
          </p:nvSpPr>
          <p:spPr bwMode="auto">
            <a:xfrm>
              <a:off x="3747" y="4084"/>
              <a:ext cx="19" cy="21"/>
            </a:xfrm>
            <a:custGeom>
              <a:avLst/>
              <a:gdLst>
                <a:gd name="T0" fmla="*/ 121 w 136"/>
                <a:gd name="T1" fmla="*/ 0 h 144"/>
                <a:gd name="T2" fmla="*/ 130 w 136"/>
                <a:gd name="T3" fmla="*/ 6 h 144"/>
                <a:gd name="T4" fmla="*/ 136 w 136"/>
                <a:gd name="T5" fmla="*/ 24 h 144"/>
                <a:gd name="T6" fmla="*/ 112 w 136"/>
                <a:gd name="T7" fmla="*/ 96 h 144"/>
                <a:gd name="T8" fmla="*/ 79 w 136"/>
                <a:gd name="T9" fmla="*/ 99 h 144"/>
                <a:gd name="T10" fmla="*/ 61 w 136"/>
                <a:gd name="T11" fmla="*/ 123 h 144"/>
                <a:gd name="T12" fmla="*/ 43 w 136"/>
                <a:gd name="T13" fmla="*/ 144 h 144"/>
                <a:gd name="T14" fmla="*/ 7 w 136"/>
                <a:gd name="T15" fmla="*/ 114 h 144"/>
                <a:gd name="T16" fmla="*/ 19 w 136"/>
                <a:gd name="T17" fmla="*/ 60 h 144"/>
                <a:gd name="T18" fmla="*/ 40 w 136"/>
                <a:gd name="T19" fmla="*/ 36 h 144"/>
                <a:gd name="T20" fmla="*/ 70 w 136"/>
                <a:gd name="T21" fmla="*/ 12 h 144"/>
                <a:gd name="T22" fmla="*/ 121 w 136"/>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44"/>
                <a:gd name="T38" fmla="*/ 136 w 136"/>
                <a:gd name="T39" fmla="*/ 144 h 1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44">
                  <a:moveTo>
                    <a:pt x="121" y="0"/>
                  </a:moveTo>
                  <a:cubicBezTo>
                    <a:pt x="124" y="2"/>
                    <a:pt x="128" y="3"/>
                    <a:pt x="130" y="6"/>
                  </a:cubicBezTo>
                  <a:cubicBezTo>
                    <a:pt x="133" y="11"/>
                    <a:pt x="136" y="24"/>
                    <a:pt x="136" y="24"/>
                  </a:cubicBezTo>
                  <a:cubicBezTo>
                    <a:pt x="130" y="49"/>
                    <a:pt x="120" y="72"/>
                    <a:pt x="112" y="96"/>
                  </a:cubicBezTo>
                  <a:cubicBezTo>
                    <a:pt x="109" y="106"/>
                    <a:pt x="90" y="98"/>
                    <a:pt x="79" y="99"/>
                  </a:cubicBezTo>
                  <a:cubicBezTo>
                    <a:pt x="75" y="111"/>
                    <a:pt x="74" y="119"/>
                    <a:pt x="61" y="123"/>
                  </a:cubicBezTo>
                  <a:cubicBezTo>
                    <a:pt x="57" y="135"/>
                    <a:pt x="55" y="140"/>
                    <a:pt x="43" y="144"/>
                  </a:cubicBezTo>
                  <a:cubicBezTo>
                    <a:pt x="36" y="124"/>
                    <a:pt x="23" y="125"/>
                    <a:pt x="7" y="114"/>
                  </a:cubicBezTo>
                  <a:cubicBezTo>
                    <a:pt x="0" y="99"/>
                    <a:pt x="4" y="70"/>
                    <a:pt x="19" y="60"/>
                  </a:cubicBezTo>
                  <a:cubicBezTo>
                    <a:pt x="23" y="48"/>
                    <a:pt x="29" y="43"/>
                    <a:pt x="40" y="36"/>
                  </a:cubicBezTo>
                  <a:cubicBezTo>
                    <a:pt x="53" y="16"/>
                    <a:pt x="41" y="16"/>
                    <a:pt x="70" y="12"/>
                  </a:cubicBezTo>
                  <a:cubicBezTo>
                    <a:pt x="87" y="6"/>
                    <a:pt x="104" y="4"/>
                    <a:pt x="121" y="0"/>
                  </a:cubicBezTo>
                  <a:close/>
                </a:path>
              </a:pathLst>
            </a:custGeom>
            <a:solidFill>
              <a:srgbClr val="F2E0C4"/>
            </a:solidFill>
            <a:ln w="12700">
              <a:noFill/>
              <a:round/>
              <a:headEnd type="none" w="sm" len="sm"/>
              <a:tailEnd type="none" w="sm" len="sm"/>
            </a:ln>
          </p:spPr>
          <p:txBody>
            <a:bodyPr wrap="none" anchor="ctr"/>
            <a:lstStyle/>
            <a:p>
              <a:endParaRPr lang="en-US"/>
            </a:p>
          </p:txBody>
        </p:sp>
        <p:sp>
          <p:nvSpPr>
            <p:cNvPr id="479" name="Freeform 439"/>
            <p:cNvSpPr>
              <a:spLocks noChangeAspect="1"/>
            </p:cNvSpPr>
            <p:nvPr/>
          </p:nvSpPr>
          <p:spPr bwMode="auto">
            <a:xfrm>
              <a:off x="3744" y="4087"/>
              <a:ext cx="19" cy="18"/>
            </a:xfrm>
            <a:custGeom>
              <a:avLst/>
              <a:gdLst>
                <a:gd name="T0" fmla="*/ 80 w 143"/>
                <a:gd name="T1" fmla="*/ 0 h 117"/>
                <a:gd name="T2" fmla="*/ 59 w 143"/>
                <a:gd name="T3" fmla="*/ 18 h 117"/>
                <a:gd name="T4" fmla="*/ 32 w 143"/>
                <a:gd name="T5" fmla="*/ 42 h 117"/>
                <a:gd name="T6" fmla="*/ 8 w 143"/>
                <a:gd name="T7" fmla="*/ 75 h 117"/>
                <a:gd name="T8" fmla="*/ 14 w 143"/>
                <a:gd name="T9" fmla="*/ 96 h 117"/>
                <a:gd name="T10" fmla="*/ 50 w 143"/>
                <a:gd name="T11" fmla="*/ 69 h 117"/>
                <a:gd name="T12" fmla="*/ 35 w 143"/>
                <a:gd name="T13" fmla="*/ 96 h 117"/>
                <a:gd name="T14" fmla="*/ 68 w 143"/>
                <a:gd name="T15" fmla="*/ 117 h 117"/>
                <a:gd name="T16" fmla="*/ 80 w 143"/>
                <a:gd name="T17" fmla="*/ 57 h 117"/>
                <a:gd name="T18" fmla="*/ 92 w 143"/>
                <a:gd name="T19" fmla="*/ 54 h 117"/>
                <a:gd name="T20" fmla="*/ 137 w 143"/>
                <a:gd name="T21" fmla="*/ 18 h 117"/>
                <a:gd name="T22" fmla="*/ 140 w 143"/>
                <a:gd name="T23" fmla="*/ 9 h 117"/>
                <a:gd name="T24" fmla="*/ 101 w 143"/>
                <a:gd name="T25" fmla="*/ 30 h 117"/>
                <a:gd name="T26" fmla="*/ 80 w 143"/>
                <a:gd name="T27" fmla="*/ 36 h 117"/>
                <a:gd name="T28" fmla="*/ 62 w 143"/>
                <a:gd name="T29" fmla="*/ 48 h 117"/>
                <a:gd name="T30" fmla="*/ 53 w 143"/>
                <a:gd name="T31" fmla="*/ 54 h 117"/>
                <a:gd name="T32" fmla="*/ 71 w 143"/>
                <a:gd name="T33" fmla="*/ 33 h 117"/>
                <a:gd name="T34" fmla="*/ 92 w 143"/>
                <a:gd name="T35" fmla="*/ 9 h 117"/>
                <a:gd name="T36" fmla="*/ 80 w 143"/>
                <a:gd name="T37" fmla="*/ 0 h 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3"/>
                <a:gd name="T58" fmla="*/ 0 h 117"/>
                <a:gd name="T59" fmla="*/ 143 w 143"/>
                <a:gd name="T60" fmla="*/ 117 h 1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3" h="117">
                  <a:moveTo>
                    <a:pt x="80" y="0"/>
                  </a:moveTo>
                  <a:cubicBezTo>
                    <a:pt x="69" y="7"/>
                    <a:pt x="71" y="14"/>
                    <a:pt x="59" y="18"/>
                  </a:cubicBezTo>
                  <a:cubicBezTo>
                    <a:pt x="50" y="27"/>
                    <a:pt x="41" y="33"/>
                    <a:pt x="32" y="42"/>
                  </a:cubicBezTo>
                  <a:cubicBezTo>
                    <a:pt x="27" y="57"/>
                    <a:pt x="20" y="67"/>
                    <a:pt x="8" y="75"/>
                  </a:cubicBezTo>
                  <a:cubicBezTo>
                    <a:pt x="0" y="87"/>
                    <a:pt x="0" y="91"/>
                    <a:pt x="14" y="96"/>
                  </a:cubicBezTo>
                  <a:cubicBezTo>
                    <a:pt x="28" y="91"/>
                    <a:pt x="40" y="79"/>
                    <a:pt x="50" y="69"/>
                  </a:cubicBezTo>
                  <a:cubicBezTo>
                    <a:pt x="61" y="85"/>
                    <a:pt x="51" y="91"/>
                    <a:pt x="35" y="96"/>
                  </a:cubicBezTo>
                  <a:cubicBezTo>
                    <a:pt x="55" y="103"/>
                    <a:pt x="63" y="94"/>
                    <a:pt x="68" y="117"/>
                  </a:cubicBezTo>
                  <a:cubicBezTo>
                    <a:pt x="71" y="107"/>
                    <a:pt x="77" y="63"/>
                    <a:pt x="80" y="57"/>
                  </a:cubicBezTo>
                  <a:cubicBezTo>
                    <a:pt x="82" y="53"/>
                    <a:pt x="88" y="55"/>
                    <a:pt x="92" y="54"/>
                  </a:cubicBezTo>
                  <a:cubicBezTo>
                    <a:pt x="99" y="34"/>
                    <a:pt x="117" y="25"/>
                    <a:pt x="137" y="18"/>
                  </a:cubicBezTo>
                  <a:cubicBezTo>
                    <a:pt x="138" y="15"/>
                    <a:pt x="143" y="10"/>
                    <a:pt x="140" y="9"/>
                  </a:cubicBezTo>
                  <a:cubicBezTo>
                    <a:pt x="120" y="6"/>
                    <a:pt x="114" y="22"/>
                    <a:pt x="101" y="30"/>
                  </a:cubicBezTo>
                  <a:cubicBezTo>
                    <a:pt x="95" y="34"/>
                    <a:pt x="86" y="32"/>
                    <a:pt x="80" y="36"/>
                  </a:cubicBezTo>
                  <a:cubicBezTo>
                    <a:pt x="74" y="40"/>
                    <a:pt x="68" y="44"/>
                    <a:pt x="62" y="48"/>
                  </a:cubicBezTo>
                  <a:cubicBezTo>
                    <a:pt x="59" y="50"/>
                    <a:pt x="53" y="54"/>
                    <a:pt x="53" y="54"/>
                  </a:cubicBezTo>
                  <a:cubicBezTo>
                    <a:pt x="32" y="47"/>
                    <a:pt x="62" y="36"/>
                    <a:pt x="71" y="33"/>
                  </a:cubicBezTo>
                  <a:cubicBezTo>
                    <a:pt x="80" y="24"/>
                    <a:pt x="88" y="21"/>
                    <a:pt x="92" y="9"/>
                  </a:cubicBezTo>
                  <a:cubicBezTo>
                    <a:pt x="82" y="2"/>
                    <a:pt x="86" y="6"/>
                    <a:pt x="80" y="0"/>
                  </a:cubicBezTo>
                  <a:close/>
                </a:path>
              </a:pathLst>
            </a:custGeom>
            <a:solidFill>
              <a:srgbClr val="F9F2E7"/>
            </a:solidFill>
            <a:ln w="12700">
              <a:noFill/>
              <a:round/>
              <a:headEnd type="none" w="sm" len="sm"/>
              <a:tailEnd type="none" w="sm" len="sm"/>
            </a:ln>
          </p:spPr>
          <p:txBody>
            <a:bodyPr wrap="none" anchor="ctr"/>
            <a:lstStyle/>
            <a:p>
              <a:endParaRPr lang="en-US"/>
            </a:p>
          </p:txBody>
        </p:sp>
        <p:sp>
          <p:nvSpPr>
            <p:cNvPr id="480" name="Freeform 440"/>
            <p:cNvSpPr>
              <a:spLocks noChangeAspect="1"/>
            </p:cNvSpPr>
            <p:nvPr/>
          </p:nvSpPr>
          <p:spPr bwMode="auto">
            <a:xfrm>
              <a:off x="3725" y="4102"/>
              <a:ext cx="47" cy="72"/>
            </a:xfrm>
            <a:custGeom>
              <a:avLst/>
              <a:gdLst>
                <a:gd name="T0" fmla="*/ 135 w 345"/>
                <a:gd name="T1" fmla="*/ 3 h 492"/>
                <a:gd name="T2" fmla="*/ 138 w 345"/>
                <a:gd name="T3" fmla="*/ 423 h 492"/>
                <a:gd name="T4" fmla="*/ 114 w 345"/>
                <a:gd name="T5" fmla="*/ 441 h 492"/>
                <a:gd name="T6" fmla="*/ 24 w 345"/>
                <a:gd name="T7" fmla="*/ 453 h 492"/>
                <a:gd name="T8" fmla="*/ 3 w 345"/>
                <a:gd name="T9" fmla="*/ 459 h 492"/>
                <a:gd name="T10" fmla="*/ 0 w 345"/>
                <a:gd name="T11" fmla="*/ 489 h 492"/>
                <a:gd name="T12" fmla="*/ 117 w 345"/>
                <a:gd name="T13" fmla="*/ 492 h 492"/>
                <a:gd name="T14" fmla="*/ 249 w 345"/>
                <a:gd name="T15" fmla="*/ 486 h 492"/>
                <a:gd name="T16" fmla="*/ 324 w 345"/>
                <a:gd name="T17" fmla="*/ 477 h 492"/>
                <a:gd name="T18" fmla="*/ 342 w 345"/>
                <a:gd name="T19" fmla="*/ 471 h 492"/>
                <a:gd name="T20" fmla="*/ 339 w 345"/>
                <a:gd name="T21" fmla="*/ 450 h 492"/>
                <a:gd name="T22" fmla="*/ 216 w 345"/>
                <a:gd name="T23" fmla="*/ 438 h 492"/>
                <a:gd name="T24" fmla="*/ 156 w 345"/>
                <a:gd name="T25" fmla="*/ 444 h 492"/>
                <a:gd name="T26" fmla="*/ 165 w 345"/>
                <a:gd name="T27" fmla="*/ 36 h 492"/>
                <a:gd name="T28" fmla="*/ 183 w 345"/>
                <a:gd name="T29" fmla="*/ 18 h 492"/>
                <a:gd name="T30" fmla="*/ 168 w 345"/>
                <a:gd name="T31" fmla="*/ 0 h 492"/>
                <a:gd name="T32" fmla="*/ 135 w 345"/>
                <a:gd name="T33" fmla="*/ 3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5"/>
                <a:gd name="T52" fmla="*/ 0 h 492"/>
                <a:gd name="T53" fmla="*/ 345 w 345"/>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5" h="492">
                  <a:moveTo>
                    <a:pt x="135" y="3"/>
                  </a:moveTo>
                  <a:cubicBezTo>
                    <a:pt x="138" y="143"/>
                    <a:pt x="143" y="352"/>
                    <a:pt x="138" y="423"/>
                  </a:cubicBezTo>
                  <a:lnTo>
                    <a:pt x="114" y="441"/>
                  </a:lnTo>
                  <a:lnTo>
                    <a:pt x="24" y="453"/>
                  </a:lnTo>
                  <a:lnTo>
                    <a:pt x="3" y="459"/>
                  </a:lnTo>
                  <a:lnTo>
                    <a:pt x="0" y="489"/>
                  </a:lnTo>
                  <a:lnTo>
                    <a:pt x="117" y="492"/>
                  </a:lnTo>
                  <a:lnTo>
                    <a:pt x="249" y="486"/>
                  </a:lnTo>
                  <a:lnTo>
                    <a:pt x="324" y="477"/>
                  </a:lnTo>
                  <a:cubicBezTo>
                    <a:pt x="330" y="475"/>
                    <a:pt x="339" y="477"/>
                    <a:pt x="342" y="471"/>
                  </a:cubicBezTo>
                  <a:cubicBezTo>
                    <a:pt x="345" y="465"/>
                    <a:pt x="339" y="450"/>
                    <a:pt x="339" y="450"/>
                  </a:cubicBezTo>
                  <a:lnTo>
                    <a:pt x="216" y="438"/>
                  </a:lnTo>
                  <a:lnTo>
                    <a:pt x="156" y="444"/>
                  </a:lnTo>
                  <a:lnTo>
                    <a:pt x="165" y="36"/>
                  </a:lnTo>
                  <a:cubicBezTo>
                    <a:pt x="149" y="20"/>
                    <a:pt x="167" y="21"/>
                    <a:pt x="183" y="18"/>
                  </a:cubicBezTo>
                  <a:cubicBezTo>
                    <a:pt x="176" y="14"/>
                    <a:pt x="168" y="9"/>
                    <a:pt x="168" y="0"/>
                  </a:cubicBezTo>
                  <a:lnTo>
                    <a:pt x="135" y="3"/>
                  </a:lnTo>
                  <a:close/>
                </a:path>
              </a:pathLst>
            </a:custGeom>
            <a:solidFill>
              <a:srgbClr val="F9F2E7"/>
            </a:solidFill>
            <a:ln w="12700">
              <a:noFill/>
              <a:round/>
              <a:headEnd type="none" w="sm" len="sm"/>
              <a:tailEnd type="none" w="sm" len="sm"/>
            </a:ln>
          </p:spPr>
          <p:txBody>
            <a:bodyPr wrap="none" anchor="ctr"/>
            <a:lstStyle/>
            <a:p>
              <a:endParaRPr lang="en-US"/>
            </a:p>
          </p:txBody>
        </p:sp>
        <p:sp>
          <p:nvSpPr>
            <p:cNvPr id="481" name="Freeform 441"/>
            <p:cNvSpPr>
              <a:spLocks noChangeAspect="1"/>
            </p:cNvSpPr>
            <p:nvPr/>
          </p:nvSpPr>
          <p:spPr bwMode="auto">
            <a:xfrm>
              <a:off x="3726" y="4172"/>
              <a:ext cx="46" cy="2"/>
            </a:xfrm>
            <a:custGeom>
              <a:avLst/>
              <a:gdLst>
                <a:gd name="T0" fmla="*/ 0 w 339"/>
                <a:gd name="T1" fmla="*/ 3 h 12"/>
                <a:gd name="T2" fmla="*/ 63 w 339"/>
                <a:gd name="T3" fmla="*/ 12 h 12"/>
                <a:gd name="T4" fmla="*/ 198 w 339"/>
                <a:gd name="T5" fmla="*/ 12 h 12"/>
                <a:gd name="T6" fmla="*/ 291 w 339"/>
                <a:gd name="T7" fmla="*/ 6 h 12"/>
                <a:gd name="T8" fmla="*/ 339 w 339"/>
                <a:gd name="T9" fmla="*/ 0 h 12"/>
                <a:gd name="T10" fmla="*/ 0 60000 65536"/>
                <a:gd name="T11" fmla="*/ 0 60000 65536"/>
                <a:gd name="T12" fmla="*/ 0 60000 65536"/>
                <a:gd name="T13" fmla="*/ 0 60000 65536"/>
                <a:gd name="T14" fmla="*/ 0 60000 65536"/>
                <a:gd name="T15" fmla="*/ 0 w 339"/>
                <a:gd name="T16" fmla="*/ 0 h 12"/>
                <a:gd name="T17" fmla="*/ 339 w 339"/>
                <a:gd name="T18" fmla="*/ 12 h 12"/>
              </a:gdLst>
              <a:ahLst/>
              <a:cxnLst>
                <a:cxn ang="T10">
                  <a:pos x="T0" y="T1"/>
                </a:cxn>
                <a:cxn ang="T11">
                  <a:pos x="T2" y="T3"/>
                </a:cxn>
                <a:cxn ang="T12">
                  <a:pos x="T4" y="T5"/>
                </a:cxn>
                <a:cxn ang="T13">
                  <a:pos x="T6" y="T7"/>
                </a:cxn>
                <a:cxn ang="T14">
                  <a:pos x="T8" y="T9"/>
                </a:cxn>
              </a:cxnLst>
              <a:rect l="T15" t="T16" r="T17" b="T18"/>
              <a:pathLst>
                <a:path w="339" h="12">
                  <a:moveTo>
                    <a:pt x="0" y="3"/>
                  </a:moveTo>
                  <a:lnTo>
                    <a:pt x="63" y="12"/>
                  </a:lnTo>
                  <a:lnTo>
                    <a:pt x="198" y="12"/>
                  </a:lnTo>
                  <a:lnTo>
                    <a:pt x="291" y="6"/>
                  </a:lnTo>
                  <a:lnTo>
                    <a:pt x="339" y="0"/>
                  </a:lnTo>
                </a:path>
              </a:pathLst>
            </a:custGeom>
            <a:noFill/>
            <a:ln w="28575">
              <a:solidFill>
                <a:srgbClr val="DBB069"/>
              </a:solidFill>
              <a:round/>
              <a:headEnd type="none" w="sm" len="sm"/>
              <a:tailEnd type="none" w="sm" len="sm"/>
            </a:ln>
          </p:spPr>
          <p:txBody>
            <a:bodyPr wrap="none" anchor="ctr"/>
            <a:lstStyle/>
            <a:p>
              <a:endParaRPr lang="en-US"/>
            </a:p>
          </p:txBody>
        </p:sp>
        <p:sp>
          <p:nvSpPr>
            <p:cNvPr id="482" name="Freeform 442"/>
            <p:cNvSpPr>
              <a:spLocks noChangeAspect="1"/>
            </p:cNvSpPr>
            <p:nvPr/>
          </p:nvSpPr>
          <p:spPr bwMode="auto">
            <a:xfrm>
              <a:off x="3746" y="4106"/>
              <a:ext cx="9" cy="61"/>
            </a:xfrm>
            <a:custGeom>
              <a:avLst/>
              <a:gdLst>
                <a:gd name="T0" fmla="*/ 12 w 69"/>
                <a:gd name="T1" fmla="*/ 0 h 417"/>
                <a:gd name="T2" fmla="*/ 0 w 69"/>
                <a:gd name="T3" fmla="*/ 417 h 417"/>
                <a:gd name="T4" fmla="*/ 69 w 69"/>
                <a:gd name="T5" fmla="*/ 411 h 417"/>
                <a:gd name="T6" fmla="*/ 36 w 69"/>
                <a:gd name="T7" fmla="*/ 384 h 417"/>
                <a:gd name="T8" fmla="*/ 45 w 69"/>
                <a:gd name="T9" fmla="*/ 231 h 417"/>
                <a:gd name="T10" fmla="*/ 36 w 69"/>
                <a:gd name="T11" fmla="*/ 0 h 417"/>
                <a:gd name="T12" fmla="*/ 12 w 69"/>
                <a:gd name="T13" fmla="*/ 0 h 417"/>
                <a:gd name="T14" fmla="*/ 0 60000 65536"/>
                <a:gd name="T15" fmla="*/ 0 60000 65536"/>
                <a:gd name="T16" fmla="*/ 0 60000 65536"/>
                <a:gd name="T17" fmla="*/ 0 60000 65536"/>
                <a:gd name="T18" fmla="*/ 0 60000 65536"/>
                <a:gd name="T19" fmla="*/ 0 60000 65536"/>
                <a:gd name="T20" fmla="*/ 0 60000 65536"/>
                <a:gd name="T21" fmla="*/ 0 w 69"/>
                <a:gd name="T22" fmla="*/ 0 h 417"/>
                <a:gd name="T23" fmla="*/ 69 w 69"/>
                <a:gd name="T24" fmla="*/ 417 h 4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17">
                  <a:moveTo>
                    <a:pt x="12" y="0"/>
                  </a:moveTo>
                  <a:lnTo>
                    <a:pt x="0" y="417"/>
                  </a:lnTo>
                  <a:lnTo>
                    <a:pt x="69" y="411"/>
                  </a:lnTo>
                  <a:lnTo>
                    <a:pt x="36" y="384"/>
                  </a:lnTo>
                  <a:lnTo>
                    <a:pt x="45" y="231"/>
                  </a:lnTo>
                  <a:lnTo>
                    <a:pt x="36" y="0"/>
                  </a:lnTo>
                  <a:lnTo>
                    <a:pt x="12" y="0"/>
                  </a:lnTo>
                  <a:close/>
                </a:path>
              </a:pathLst>
            </a:custGeom>
            <a:solidFill>
              <a:srgbClr val="EFDDBF"/>
            </a:solidFill>
            <a:ln w="12700">
              <a:noFill/>
              <a:round/>
              <a:headEnd type="none" w="sm" len="sm"/>
              <a:tailEnd type="none" w="sm" len="sm"/>
            </a:ln>
          </p:spPr>
          <p:txBody>
            <a:bodyPr wrap="none" anchor="ctr"/>
            <a:lstStyle/>
            <a:p>
              <a:endParaRPr lang="en-US"/>
            </a:p>
          </p:txBody>
        </p:sp>
        <p:sp>
          <p:nvSpPr>
            <p:cNvPr id="483" name="Freeform 443"/>
            <p:cNvSpPr>
              <a:spLocks noChangeAspect="1"/>
            </p:cNvSpPr>
            <p:nvPr/>
          </p:nvSpPr>
          <p:spPr bwMode="auto">
            <a:xfrm>
              <a:off x="3747" y="4136"/>
              <a:ext cx="5" cy="8"/>
            </a:xfrm>
            <a:custGeom>
              <a:avLst/>
              <a:gdLst>
                <a:gd name="T0" fmla="*/ 21 w 42"/>
                <a:gd name="T1" fmla="*/ 0 h 55"/>
                <a:gd name="T2" fmla="*/ 15 w 42"/>
                <a:gd name="T3" fmla="*/ 33 h 55"/>
                <a:gd name="T4" fmla="*/ 42 w 42"/>
                <a:gd name="T5" fmla="*/ 42 h 55"/>
                <a:gd name="T6" fmla="*/ 9 w 42"/>
                <a:gd name="T7" fmla="*/ 42 h 55"/>
                <a:gd name="T8" fmla="*/ 21 w 42"/>
                <a:gd name="T9" fmla="*/ 0 h 55"/>
                <a:gd name="T10" fmla="*/ 0 60000 65536"/>
                <a:gd name="T11" fmla="*/ 0 60000 65536"/>
                <a:gd name="T12" fmla="*/ 0 60000 65536"/>
                <a:gd name="T13" fmla="*/ 0 60000 65536"/>
                <a:gd name="T14" fmla="*/ 0 60000 65536"/>
                <a:gd name="T15" fmla="*/ 0 w 42"/>
                <a:gd name="T16" fmla="*/ 0 h 55"/>
                <a:gd name="T17" fmla="*/ 42 w 42"/>
                <a:gd name="T18" fmla="*/ 55 h 55"/>
              </a:gdLst>
              <a:ahLst/>
              <a:cxnLst>
                <a:cxn ang="T10">
                  <a:pos x="T0" y="T1"/>
                </a:cxn>
                <a:cxn ang="T11">
                  <a:pos x="T2" y="T3"/>
                </a:cxn>
                <a:cxn ang="T12">
                  <a:pos x="T4" y="T5"/>
                </a:cxn>
                <a:cxn ang="T13">
                  <a:pos x="T6" y="T7"/>
                </a:cxn>
                <a:cxn ang="T14">
                  <a:pos x="T8" y="T9"/>
                </a:cxn>
              </a:cxnLst>
              <a:rect l="T15" t="T16" r="T17" b="T18"/>
              <a:pathLst>
                <a:path w="42" h="55">
                  <a:moveTo>
                    <a:pt x="21" y="0"/>
                  </a:moveTo>
                  <a:cubicBezTo>
                    <a:pt x="18" y="9"/>
                    <a:pt x="5" y="23"/>
                    <a:pt x="15" y="33"/>
                  </a:cubicBezTo>
                  <a:cubicBezTo>
                    <a:pt x="22" y="40"/>
                    <a:pt x="42" y="42"/>
                    <a:pt x="42" y="42"/>
                  </a:cubicBezTo>
                  <a:cubicBezTo>
                    <a:pt x="29" y="55"/>
                    <a:pt x="23" y="51"/>
                    <a:pt x="9" y="42"/>
                  </a:cubicBezTo>
                  <a:cubicBezTo>
                    <a:pt x="0" y="14"/>
                    <a:pt x="13" y="17"/>
                    <a:pt x="21"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84" name="Freeform 444"/>
            <p:cNvSpPr>
              <a:spLocks noChangeAspect="1"/>
            </p:cNvSpPr>
            <p:nvPr/>
          </p:nvSpPr>
          <p:spPr bwMode="auto">
            <a:xfrm>
              <a:off x="3751" y="4139"/>
              <a:ext cx="6" cy="3"/>
            </a:xfrm>
            <a:custGeom>
              <a:avLst/>
              <a:gdLst>
                <a:gd name="T0" fmla="*/ 1 w 44"/>
                <a:gd name="T1" fmla="*/ 3 h 24"/>
                <a:gd name="T2" fmla="*/ 37 w 44"/>
                <a:gd name="T3" fmla="*/ 21 h 24"/>
                <a:gd name="T4" fmla="*/ 1 w 44"/>
                <a:gd name="T5" fmla="*/ 3 h 24"/>
                <a:gd name="T6" fmla="*/ 0 60000 65536"/>
                <a:gd name="T7" fmla="*/ 0 60000 65536"/>
                <a:gd name="T8" fmla="*/ 0 60000 65536"/>
                <a:gd name="T9" fmla="*/ 0 w 44"/>
                <a:gd name="T10" fmla="*/ 0 h 24"/>
                <a:gd name="T11" fmla="*/ 44 w 44"/>
                <a:gd name="T12" fmla="*/ 24 h 24"/>
              </a:gdLst>
              <a:ahLst/>
              <a:cxnLst>
                <a:cxn ang="T6">
                  <a:pos x="T0" y="T1"/>
                </a:cxn>
                <a:cxn ang="T7">
                  <a:pos x="T2" y="T3"/>
                </a:cxn>
                <a:cxn ang="T8">
                  <a:pos x="T4" y="T5"/>
                </a:cxn>
              </a:cxnLst>
              <a:rect l="T9" t="T10" r="T11" b="T12"/>
              <a:pathLst>
                <a:path w="44" h="24">
                  <a:moveTo>
                    <a:pt x="1" y="3"/>
                  </a:moveTo>
                  <a:cubicBezTo>
                    <a:pt x="16" y="5"/>
                    <a:pt x="44" y="0"/>
                    <a:pt x="37" y="21"/>
                  </a:cubicBezTo>
                  <a:cubicBezTo>
                    <a:pt x="0" y="17"/>
                    <a:pt x="12" y="24"/>
                    <a:pt x="1" y="3"/>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85" name="Freeform 445"/>
            <p:cNvSpPr>
              <a:spLocks noChangeAspect="1"/>
            </p:cNvSpPr>
            <p:nvPr/>
          </p:nvSpPr>
          <p:spPr bwMode="auto">
            <a:xfrm>
              <a:off x="3747" y="4102"/>
              <a:ext cx="7" cy="5"/>
            </a:xfrm>
            <a:custGeom>
              <a:avLst/>
              <a:gdLst>
                <a:gd name="T0" fmla="*/ 11 w 55"/>
                <a:gd name="T1" fmla="*/ 4 h 38"/>
                <a:gd name="T2" fmla="*/ 44 w 55"/>
                <a:gd name="T3" fmla="*/ 7 h 38"/>
                <a:gd name="T4" fmla="*/ 23 w 55"/>
                <a:gd name="T5" fmla="*/ 37 h 38"/>
                <a:gd name="T6" fmla="*/ 2 w 55"/>
                <a:gd name="T7" fmla="*/ 31 h 38"/>
                <a:gd name="T8" fmla="*/ 20 w 55"/>
                <a:gd name="T9" fmla="*/ 25 h 38"/>
                <a:gd name="T10" fmla="*/ 11 w 55"/>
                <a:gd name="T11" fmla="*/ 4 h 38"/>
                <a:gd name="T12" fmla="*/ 0 60000 65536"/>
                <a:gd name="T13" fmla="*/ 0 60000 65536"/>
                <a:gd name="T14" fmla="*/ 0 60000 65536"/>
                <a:gd name="T15" fmla="*/ 0 60000 65536"/>
                <a:gd name="T16" fmla="*/ 0 60000 65536"/>
                <a:gd name="T17" fmla="*/ 0 60000 65536"/>
                <a:gd name="T18" fmla="*/ 0 w 55"/>
                <a:gd name="T19" fmla="*/ 0 h 38"/>
                <a:gd name="T20" fmla="*/ 55 w 55"/>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55" h="38">
                  <a:moveTo>
                    <a:pt x="11" y="4"/>
                  </a:moveTo>
                  <a:cubicBezTo>
                    <a:pt x="22" y="5"/>
                    <a:pt x="35" y="0"/>
                    <a:pt x="44" y="7"/>
                  </a:cubicBezTo>
                  <a:cubicBezTo>
                    <a:pt x="55" y="15"/>
                    <a:pt x="26" y="36"/>
                    <a:pt x="23" y="37"/>
                  </a:cubicBezTo>
                  <a:cubicBezTo>
                    <a:pt x="16" y="35"/>
                    <a:pt x="4" y="38"/>
                    <a:pt x="2" y="31"/>
                  </a:cubicBezTo>
                  <a:cubicBezTo>
                    <a:pt x="0" y="25"/>
                    <a:pt x="20" y="25"/>
                    <a:pt x="20" y="25"/>
                  </a:cubicBezTo>
                  <a:cubicBezTo>
                    <a:pt x="25" y="11"/>
                    <a:pt x="17" y="16"/>
                    <a:pt x="11" y="4"/>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6" name="Freeform 446"/>
            <p:cNvSpPr>
              <a:spLocks noChangeAspect="1"/>
            </p:cNvSpPr>
            <p:nvPr/>
          </p:nvSpPr>
          <p:spPr bwMode="auto">
            <a:xfrm>
              <a:off x="3747" y="4138"/>
              <a:ext cx="7" cy="17"/>
            </a:xfrm>
            <a:custGeom>
              <a:avLst/>
              <a:gdLst>
                <a:gd name="T0" fmla="*/ 6 w 49"/>
                <a:gd name="T1" fmla="*/ 20 h 119"/>
                <a:gd name="T2" fmla="*/ 3 w 49"/>
                <a:gd name="T3" fmla="*/ 101 h 119"/>
                <a:gd name="T4" fmla="*/ 6 w 49"/>
                <a:gd name="T5" fmla="*/ 119 h 119"/>
                <a:gd name="T6" fmla="*/ 21 w 49"/>
                <a:gd name="T7" fmla="*/ 89 h 119"/>
                <a:gd name="T8" fmla="*/ 24 w 49"/>
                <a:gd name="T9" fmla="*/ 80 h 119"/>
                <a:gd name="T10" fmla="*/ 33 w 49"/>
                <a:gd name="T11" fmla="*/ 77 h 119"/>
                <a:gd name="T12" fmla="*/ 45 w 49"/>
                <a:gd name="T13" fmla="*/ 29 h 119"/>
                <a:gd name="T14" fmla="*/ 42 w 49"/>
                <a:gd name="T15" fmla="*/ 8 h 119"/>
                <a:gd name="T16" fmla="*/ 30 w 49"/>
                <a:gd name="T17" fmla="*/ 35 h 119"/>
                <a:gd name="T18" fmla="*/ 6 w 49"/>
                <a:gd name="T19" fmla="*/ 20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
                <a:gd name="T31" fmla="*/ 0 h 119"/>
                <a:gd name="T32" fmla="*/ 49 w 49"/>
                <a:gd name="T33" fmla="*/ 119 h 1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 h="119">
                  <a:moveTo>
                    <a:pt x="6" y="20"/>
                  </a:moveTo>
                  <a:cubicBezTo>
                    <a:pt x="5" y="47"/>
                    <a:pt x="3" y="74"/>
                    <a:pt x="3" y="101"/>
                  </a:cubicBezTo>
                  <a:cubicBezTo>
                    <a:pt x="3" y="107"/>
                    <a:pt x="0" y="119"/>
                    <a:pt x="6" y="119"/>
                  </a:cubicBezTo>
                  <a:cubicBezTo>
                    <a:pt x="17" y="119"/>
                    <a:pt x="14" y="98"/>
                    <a:pt x="21" y="89"/>
                  </a:cubicBezTo>
                  <a:cubicBezTo>
                    <a:pt x="22" y="86"/>
                    <a:pt x="22" y="82"/>
                    <a:pt x="24" y="80"/>
                  </a:cubicBezTo>
                  <a:cubicBezTo>
                    <a:pt x="26" y="78"/>
                    <a:pt x="32" y="80"/>
                    <a:pt x="33" y="77"/>
                  </a:cubicBezTo>
                  <a:cubicBezTo>
                    <a:pt x="49" y="21"/>
                    <a:pt x="23" y="51"/>
                    <a:pt x="45" y="29"/>
                  </a:cubicBezTo>
                  <a:cubicBezTo>
                    <a:pt x="44" y="22"/>
                    <a:pt x="46" y="14"/>
                    <a:pt x="42" y="8"/>
                  </a:cubicBezTo>
                  <a:cubicBezTo>
                    <a:pt x="36" y="0"/>
                    <a:pt x="30" y="35"/>
                    <a:pt x="30" y="35"/>
                  </a:cubicBezTo>
                  <a:cubicBezTo>
                    <a:pt x="19" y="32"/>
                    <a:pt x="11" y="31"/>
                    <a:pt x="6" y="20"/>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7" name="Freeform 447"/>
            <p:cNvSpPr>
              <a:spLocks noChangeAspect="1"/>
            </p:cNvSpPr>
            <p:nvPr/>
          </p:nvSpPr>
          <p:spPr bwMode="auto">
            <a:xfrm>
              <a:off x="3741" y="4164"/>
              <a:ext cx="5" cy="5"/>
            </a:xfrm>
            <a:custGeom>
              <a:avLst/>
              <a:gdLst>
                <a:gd name="T0" fmla="*/ 30 w 39"/>
                <a:gd name="T1" fmla="*/ 7 h 35"/>
                <a:gd name="T2" fmla="*/ 39 w 39"/>
                <a:gd name="T3" fmla="*/ 22 h 35"/>
                <a:gd name="T4" fmla="*/ 30 w 39"/>
                <a:gd name="T5" fmla="*/ 7 h 35"/>
                <a:gd name="T6" fmla="*/ 0 60000 65536"/>
                <a:gd name="T7" fmla="*/ 0 60000 65536"/>
                <a:gd name="T8" fmla="*/ 0 60000 65536"/>
                <a:gd name="T9" fmla="*/ 0 w 39"/>
                <a:gd name="T10" fmla="*/ 0 h 35"/>
                <a:gd name="T11" fmla="*/ 39 w 39"/>
                <a:gd name="T12" fmla="*/ 35 h 35"/>
              </a:gdLst>
              <a:ahLst/>
              <a:cxnLst>
                <a:cxn ang="T6">
                  <a:pos x="T0" y="T1"/>
                </a:cxn>
                <a:cxn ang="T7">
                  <a:pos x="T2" y="T3"/>
                </a:cxn>
                <a:cxn ang="T8">
                  <a:pos x="T4" y="T5"/>
                </a:cxn>
              </a:cxnLst>
              <a:rect l="T9" t="T10" r="T11" b="T12"/>
              <a:pathLst>
                <a:path w="39" h="35">
                  <a:moveTo>
                    <a:pt x="30" y="7"/>
                  </a:moveTo>
                  <a:cubicBezTo>
                    <a:pt x="25" y="28"/>
                    <a:pt x="0" y="35"/>
                    <a:pt x="39" y="22"/>
                  </a:cubicBezTo>
                  <a:cubicBezTo>
                    <a:pt x="33" y="3"/>
                    <a:pt x="37" y="0"/>
                    <a:pt x="30" y="7"/>
                  </a:cubicBezTo>
                  <a:close/>
                </a:path>
              </a:pathLst>
            </a:custGeom>
            <a:solidFill>
              <a:srgbClr val="604000"/>
            </a:solidFill>
            <a:ln w="12700">
              <a:noFill/>
              <a:round/>
              <a:headEnd type="none" w="sm" len="sm"/>
              <a:tailEnd type="none" w="sm" len="sm"/>
            </a:ln>
          </p:spPr>
          <p:txBody>
            <a:bodyPr wrap="none" anchor="ctr"/>
            <a:lstStyle/>
            <a:p>
              <a:endParaRPr lang="en-US"/>
            </a:p>
          </p:txBody>
        </p:sp>
        <p:sp>
          <p:nvSpPr>
            <p:cNvPr id="488" name="Freeform 448"/>
            <p:cNvSpPr>
              <a:spLocks noChangeAspect="1"/>
            </p:cNvSpPr>
            <p:nvPr/>
          </p:nvSpPr>
          <p:spPr bwMode="auto">
            <a:xfrm>
              <a:off x="3747" y="4102"/>
              <a:ext cx="5" cy="5"/>
            </a:xfrm>
            <a:custGeom>
              <a:avLst/>
              <a:gdLst>
                <a:gd name="T0" fmla="*/ 19 w 38"/>
                <a:gd name="T1" fmla="*/ 0 h 37"/>
                <a:gd name="T2" fmla="*/ 22 w 38"/>
                <a:gd name="T3" fmla="*/ 15 h 37"/>
                <a:gd name="T4" fmla="*/ 25 w 38"/>
                <a:gd name="T5" fmla="*/ 24 h 37"/>
                <a:gd name="T6" fmla="*/ 7 w 38"/>
                <a:gd name="T7" fmla="*/ 36 h 37"/>
                <a:gd name="T8" fmla="*/ 37 w 38"/>
                <a:gd name="T9" fmla="*/ 33 h 37"/>
                <a:gd name="T10" fmla="*/ 19 w 38"/>
                <a:gd name="T11" fmla="*/ 0 h 37"/>
                <a:gd name="T12" fmla="*/ 0 60000 65536"/>
                <a:gd name="T13" fmla="*/ 0 60000 65536"/>
                <a:gd name="T14" fmla="*/ 0 60000 65536"/>
                <a:gd name="T15" fmla="*/ 0 60000 65536"/>
                <a:gd name="T16" fmla="*/ 0 60000 65536"/>
                <a:gd name="T17" fmla="*/ 0 60000 65536"/>
                <a:gd name="T18" fmla="*/ 0 w 38"/>
                <a:gd name="T19" fmla="*/ 0 h 37"/>
                <a:gd name="T20" fmla="*/ 38 w 38"/>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8" h="37">
                  <a:moveTo>
                    <a:pt x="19" y="0"/>
                  </a:moveTo>
                  <a:cubicBezTo>
                    <a:pt x="4" y="5"/>
                    <a:pt x="11" y="11"/>
                    <a:pt x="22" y="15"/>
                  </a:cubicBezTo>
                  <a:cubicBezTo>
                    <a:pt x="23" y="18"/>
                    <a:pt x="27" y="21"/>
                    <a:pt x="25" y="24"/>
                  </a:cubicBezTo>
                  <a:cubicBezTo>
                    <a:pt x="21" y="30"/>
                    <a:pt x="0" y="37"/>
                    <a:pt x="7" y="36"/>
                  </a:cubicBezTo>
                  <a:cubicBezTo>
                    <a:pt x="17" y="35"/>
                    <a:pt x="27" y="34"/>
                    <a:pt x="37" y="33"/>
                  </a:cubicBezTo>
                  <a:cubicBezTo>
                    <a:pt x="35" y="19"/>
                    <a:pt x="38" y="0"/>
                    <a:pt x="19" y="0"/>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89" name="Freeform 449"/>
            <p:cNvSpPr>
              <a:spLocks noChangeAspect="1"/>
            </p:cNvSpPr>
            <p:nvPr/>
          </p:nvSpPr>
          <p:spPr bwMode="auto">
            <a:xfrm>
              <a:off x="3734" y="4104"/>
              <a:ext cx="7" cy="7"/>
            </a:xfrm>
            <a:custGeom>
              <a:avLst/>
              <a:gdLst>
                <a:gd name="T0" fmla="*/ 39 w 50"/>
                <a:gd name="T1" fmla="*/ 3 h 50"/>
                <a:gd name="T2" fmla="*/ 24 w 50"/>
                <a:gd name="T3" fmla="*/ 18 h 50"/>
                <a:gd name="T4" fmla="*/ 21 w 50"/>
                <a:gd name="T5" fmla="*/ 30 h 50"/>
                <a:gd name="T6" fmla="*/ 24 w 50"/>
                <a:gd name="T7" fmla="*/ 39 h 50"/>
                <a:gd name="T8" fmla="*/ 21 w 50"/>
                <a:gd name="T9" fmla="*/ 48 h 50"/>
                <a:gd name="T10" fmla="*/ 30 w 50"/>
                <a:gd name="T11" fmla="*/ 45 h 50"/>
                <a:gd name="T12" fmla="*/ 45 w 50"/>
                <a:gd name="T13" fmla="*/ 21 h 50"/>
                <a:gd name="T14" fmla="*/ 36 w 50"/>
                <a:gd name="T15" fmla="*/ 0 h 50"/>
                <a:gd name="T16" fmla="*/ 39 w 50"/>
                <a:gd name="T17" fmla="*/ 3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50"/>
                <a:gd name="T29" fmla="*/ 50 w 5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50">
                  <a:moveTo>
                    <a:pt x="39" y="3"/>
                  </a:moveTo>
                  <a:cubicBezTo>
                    <a:pt x="32" y="4"/>
                    <a:pt x="0" y="10"/>
                    <a:pt x="24" y="18"/>
                  </a:cubicBezTo>
                  <a:cubicBezTo>
                    <a:pt x="23" y="22"/>
                    <a:pt x="21" y="26"/>
                    <a:pt x="21" y="30"/>
                  </a:cubicBezTo>
                  <a:cubicBezTo>
                    <a:pt x="21" y="33"/>
                    <a:pt x="24" y="36"/>
                    <a:pt x="24" y="39"/>
                  </a:cubicBezTo>
                  <a:cubicBezTo>
                    <a:pt x="24" y="42"/>
                    <a:pt x="19" y="46"/>
                    <a:pt x="21" y="48"/>
                  </a:cubicBezTo>
                  <a:cubicBezTo>
                    <a:pt x="23" y="50"/>
                    <a:pt x="27" y="46"/>
                    <a:pt x="30" y="45"/>
                  </a:cubicBezTo>
                  <a:cubicBezTo>
                    <a:pt x="37" y="24"/>
                    <a:pt x="31" y="31"/>
                    <a:pt x="45" y="21"/>
                  </a:cubicBezTo>
                  <a:cubicBezTo>
                    <a:pt x="48" y="12"/>
                    <a:pt x="50" y="0"/>
                    <a:pt x="36" y="0"/>
                  </a:cubicBezTo>
                  <a:cubicBezTo>
                    <a:pt x="35" y="0"/>
                    <a:pt x="38" y="2"/>
                    <a:pt x="39" y="3"/>
                  </a:cubicBezTo>
                  <a:close/>
                </a:path>
              </a:pathLst>
            </a:custGeom>
            <a:solidFill>
              <a:srgbClr val="BB852D"/>
            </a:solidFill>
            <a:ln w="12700">
              <a:noFill/>
              <a:round/>
              <a:headEnd type="none" w="sm" len="sm"/>
              <a:tailEnd type="none" w="sm" len="sm"/>
            </a:ln>
          </p:spPr>
          <p:txBody>
            <a:bodyPr wrap="none" anchor="ctr"/>
            <a:lstStyle/>
            <a:p>
              <a:endParaRPr lang="en-US"/>
            </a:p>
          </p:txBody>
        </p:sp>
        <p:sp>
          <p:nvSpPr>
            <p:cNvPr id="490" name="Line 450"/>
            <p:cNvSpPr>
              <a:spLocks noChangeAspect="1" noChangeShapeType="1"/>
            </p:cNvSpPr>
            <p:nvPr/>
          </p:nvSpPr>
          <p:spPr bwMode="auto">
            <a:xfrm flipV="1">
              <a:off x="3763" y="4072"/>
              <a:ext cx="66" cy="25"/>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491" name="Freeform 451"/>
            <p:cNvSpPr>
              <a:spLocks noChangeAspect="1"/>
            </p:cNvSpPr>
            <p:nvPr/>
          </p:nvSpPr>
          <p:spPr bwMode="auto">
            <a:xfrm>
              <a:off x="3758" y="4103"/>
              <a:ext cx="47" cy="24"/>
            </a:xfrm>
            <a:custGeom>
              <a:avLst/>
              <a:gdLst>
                <a:gd name="T0" fmla="*/ 0 w 327"/>
                <a:gd name="T1" fmla="*/ 153 h 153"/>
                <a:gd name="T2" fmla="*/ 6 w 327"/>
                <a:gd name="T3" fmla="*/ 135 h 153"/>
                <a:gd name="T4" fmla="*/ 327 w 327"/>
                <a:gd name="T5" fmla="*/ 0 h 153"/>
                <a:gd name="T6" fmla="*/ 0 60000 65536"/>
                <a:gd name="T7" fmla="*/ 0 60000 65536"/>
                <a:gd name="T8" fmla="*/ 0 60000 65536"/>
                <a:gd name="T9" fmla="*/ 0 w 327"/>
                <a:gd name="T10" fmla="*/ 0 h 153"/>
                <a:gd name="T11" fmla="*/ 327 w 327"/>
                <a:gd name="T12" fmla="*/ 153 h 153"/>
              </a:gdLst>
              <a:ahLst/>
              <a:cxnLst>
                <a:cxn ang="T6">
                  <a:pos x="T0" y="T1"/>
                </a:cxn>
                <a:cxn ang="T7">
                  <a:pos x="T2" y="T3"/>
                </a:cxn>
                <a:cxn ang="T8">
                  <a:pos x="T4" y="T5"/>
                </a:cxn>
              </a:cxnLst>
              <a:rect l="T9" t="T10" r="T11" b="T12"/>
              <a:pathLst>
                <a:path w="327" h="153">
                  <a:moveTo>
                    <a:pt x="0" y="153"/>
                  </a:moveTo>
                  <a:lnTo>
                    <a:pt x="6" y="135"/>
                  </a:lnTo>
                  <a:lnTo>
                    <a:pt x="327" y="0"/>
                  </a:lnTo>
                </a:path>
              </a:pathLst>
            </a:custGeom>
            <a:noFill/>
            <a:ln w="19050">
              <a:solidFill>
                <a:srgbClr val="F9F2E7"/>
              </a:solidFill>
              <a:round/>
              <a:headEnd type="none" w="sm" len="sm"/>
              <a:tailEnd type="none" w="sm" len="sm"/>
            </a:ln>
          </p:spPr>
          <p:txBody>
            <a:bodyPr wrap="none" anchor="ctr"/>
            <a:lstStyle/>
            <a:p>
              <a:endParaRPr lang="en-US"/>
            </a:p>
          </p:txBody>
        </p:sp>
        <p:sp>
          <p:nvSpPr>
            <p:cNvPr id="492" name="Rectangle 452"/>
            <p:cNvSpPr>
              <a:spLocks noChangeAspect="1" noChangeArrowheads="1"/>
            </p:cNvSpPr>
            <p:nvPr/>
          </p:nvSpPr>
          <p:spPr bwMode="auto">
            <a:xfrm>
              <a:off x="3812" y="4094"/>
              <a:ext cx="15" cy="14"/>
            </a:xfrm>
            <a:prstGeom prst="rect">
              <a:avLst/>
            </a:prstGeom>
            <a:solidFill>
              <a:srgbClr val="F2E0C4"/>
            </a:solidFill>
            <a:ln w="12700">
              <a:noFill/>
              <a:miter lim="800000"/>
              <a:headEnd type="none" w="sm" len="sm"/>
              <a:tailEnd type="none" w="sm" len="sm"/>
            </a:ln>
          </p:spPr>
          <p:txBody>
            <a:bodyPr wrap="none" anchor="ctr"/>
            <a:lstStyle/>
            <a:p>
              <a:endParaRPr lang="en-US"/>
            </a:p>
          </p:txBody>
        </p:sp>
        <p:sp>
          <p:nvSpPr>
            <p:cNvPr id="493" name="Freeform 453"/>
            <p:cNvSpPr>
              <a:spLocks noChangeAspect="1"/>
            </p:cNvSpPr>
            <p:nvPr/>
          </p:nvSpPr>
          <p:spPr bwMode="auto">
            <a:xfrm>
              <a:off x="3765" y="4093"/>
              <a:ext cx="66" cy="11"/>
            </a:xfrm>
            <a:custGeom>
              <a:avLst/>
              <a:gdLst>
                <a:gd name="T0" fmla="*/ 55 w 487"/>
                <a:gd name="T1" fmla="*/ 9 h 75"/>
                <a:gd name="T2" fmla="*/ 319 w 487"/>
                <a:gd name="T3" fmla="*/ 27 h 75"/>
                <a:gd name="T4" fmla="*/ 334 w 487"/>
                <a:gd name="T5" fmla="*/ 12 h 75"/>
                <a:gd name="T6" fmla="*/ 364 w 487"/>
                <a:gd name="T7" fmla="*/ 0 h 75"/>
                <a:gd name="T8" fmla="*/ 478 w 487"/>
                <a:gd name="T9" fmla="*/ 12 h 75"/>
                <a:gd name="T10" fmla="*/ 448 w 487"/>
                <a:gd name="T11" fmla="*/ 39 h 75"/>
                <a:gd name="T12" fmla="*/ 415 w 487"/>
                <a:gd name="T13" fmla="*/ 36 h 75"/>
                <a:gd name="T14" fmla="*/ 394 w 487"/>
                <a:gd name="T15" fmla="*/ 15 h 75"/>
                <a:gd name="T16" fmla="*/ 361 w 487"/>
                <a:gd name="T17" fmla="*/ 45 h 75"/>
                <a:gd name="T18" fmla="*/ 349 w 487"/>
                <a:gd name="T19" fmla="*/ 66 h 75"/>
                <a:gd name="T20" fmla="*/ 346 w 487"/>
                <a:gd name="T21" fmla="*/ 75 h 75"/>
                <a:gd name="T22" fmla="*/ 22 w 487"/>
                <a:gd name="T23" fmla="*/ 48 h 75"/>
                <a:gd name="T24" fmla="*/ 16 w 487"/>
                <a:gd name="T25" fmla="*/ 39 h 75"/>
                <a:gd name="T26" fmla="*/ 7 w 487"/>
                <a:gd name="T27" fmla="*/ 36 h 75"/>
                <a:gd name="T28" fmla="*/ 1 w 487"/>
                <a:gd name="T29" fmla="*/ 27 h 75"/>
                <a:gd name="T30" fmla="*/ 10 w 487"/>
                <a:gd name="T31" fmla="*/ 24 h 75"/>
                <a:gd name="T32" fmla="*/ 55 w 487"/>
                <a:gd name="T33" fmla="*/ 9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7"/>
                <a:gd name="T52" fmla="*/ 0 h 75"/>
                <a:gd name="T53" fmla="*/ 487 w 487"/>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7" h="75">
                  <a:moveTo>
                    <a:pt x="55" y="9"/>
                  </a:moveTo>
                  <a:cubicBezTo>
                    <a:pt x="143" y="15"/>
                    <a:pt x="231" y="24"/>
                    <a:pt x="319" y="27"/>
                  </a:cubicBezTo>
                  <a:cubicBezTo>
                    <a:pt x="326" y="27"/>
                    <a:pt x="328" y="16"/>
                    <a:pt x="334" y="12"/>
                  </a:cubicBezTo>
                  <a:cubicBezTo>
                    <a:pt x="343" y="7"/>
                    <a:pt x="364" y="0"/>
                    <a:pt x="364" y="0"/>
                  </a:cubicBezTo>
                  <a:cubicBezTo>
                    <a:pt x="466" y="10"/>
                    <a:pt x="428" y="4"/>
                    <a:pt x="478" y="12"/>
                  </a:cubicBezTo>
                  <a:cubicBezTo>
                    <a:pt x="487" y="39"/>
                    <a:pt x="475" y="36"/>
                    <a:pt x="448" y="39"/>
                  </a:cubicBezTo>
                  <a:cubicBezTo>
                    <a:pt x="436" y="43"/>
                    <a:pt x="427" y="40"/>
                    <a:pt x="415" y="36"/>
                  </a:cubicBezTo>
                  <a:cubicBezTo>
                    <a:pt x="411" y="24"/>
                    <a:pt x="403" y="24"/>
                    <a:pt x="394" y="15"/>
                  </a:cubicBezTo>
                  <a:cubicBezTo>
                    <a:pt x="367" y="19"/>
                    <a:pt x="369" y="20"/>
                    <a:pt x="361" y="45"/>
                  </a:cubicBezTo>
                  <a:cubicBezTo>
                    <a:pt x="356" y="61"/>
                    <a:pt x="356" y="53"/>
                    <a:pt x="349" y="66"/>
                  </a:cubicBezTo>
                  <a:cubicBezTo>
                    <a:pt x="348" y="69"/>
                    <a:pt x="346" y="75"/>
                    <a:pt x="346" y="75"/>
                  </a:cubicBezTo>
                  <a:cubicBezTo>
                    <a:pt x="238" y="66"/>
                    <a:pt x="130" y="60"/>
                    <a:pt x="22" y="48"/>
                  </a:cubicBezTo>
                  <a:cubicBezTo>
                    <a:pt x="18" y="48"/>
                    <a:pt x="19" y="41"/>
                    <a:pt x="16" y="39"/>
                  </a:cubicBezTo>
                  <a:cubicBezTo>
                    <a:pt x="14" y="37"/>
                    <a:pt x="10" y="37"/>
                    <a:pt x="7" y="36"/>
                  </a:cubicBezTo>
                  <a:cubicBezTo>
                    <a:pt x="5" y="33"/>
                    <a:pt x="0" y="30"/>
                    <a:pt x="1" y="27"/>
                  </a:cubicBezTo>
                  <a:cubicBezTo>
                    <a:pt x="2" y="24"/>
                    <a:pt x="7" y="25"/>
                    <a:pt x="10" y="24"/>
                  </a:cubicBezTo>
                  <a:cubicBezTo>
                    <a:pt x="24" y="17"/>
                    <a:pt x="39" y="9"/>
                    <a:pt x="55" y="9"/>
                  </a:cubicBezTo>
                  <a:close/>
                </a:path>
              </a:pathLst>
            </a:custGeom>
            <a:gradFill rotWithShape="0">
              <a:gsLst>
                <a:gs pos="0">
                  <a:srgbClr val="2A1C00"/>
                </a:gs>
                <a:gs pos="100000">
                  <a:srgbClr val="BB852D"/>
                </a:gs>
              </a:gsLst>
              <a:lin ang="5400000" scaled="1"/>
            </a:gradFill>
            <a:ln w="12700">
              <a:noFill/>
              <a:round/>
              <a:headEnd type="none" w="sm" len="sm"/>
              <a:tailEnd type="none" w="sm" len="sm"/>
            </a:ln>
          </p:spPr>
          <p:txBody>
            <a:bodyPr wrap="none" anchor="ctr"/>
            <a:lstStyle/>
            <a:p>
              <a:endParaRPr lang="en-US"/>
            </a:p>
          </p:txBody>
        </p:sp>
        <p:sp>
          <p:nvSpPr>
            <p:cNvPr id="494" name="Freeform 454"/>
            <p:cNvSpPr>
              <a:spLocks noChangeAspect="1"/>
            </p:cNvSpPr>
            <p:nvPr/>
          </p:nvSpPr>
          <p:spPr bwMode="auto">
            <a:xfrm>
              <a:off x="3764" y="4094"/>
              <a:ext cx="10" cy="7"/>
            </a:xfrm>
            <a:custGeom>
              <a:avLst/>
              <a:gdLst>
                <a:gd name="T0" fmla="*/ 78 w 78"/>
                <a:gd name="T1" fmla="*/ 0 h 48"/>
                <a:gd name="T2" fmla="*/ 54 w 78"/>
                <a:gd name="T3" fmla="*/ 15 h 48"/>
                <a:gd name="T4" fmla="*/ 36 w 78"/>
                <a:gd name="T5" fmla="*/ 27 h 48"/>
                <a:gd name="T6" fmla="*/ 21 w 78"/>
                <a:gd name="T7" fmla="*/ 48 h 48"/>
                <a:gd name="T8" fmla="*/ 0 w 78"/>
                <a:gd name="T9" fmla="*/ 24 h 48"/>
                <a:gd name="T10" fmla="*/ 78 w 78"/>
                <a:gd name="T11" fmla="*/ 0 h 48"/>
                <a:gd name="T12" fmla="*/ 0 60000 65536"/>
                <a:gd name="T13" fmla="*/ 0 60000 65536"/>
                <a:gd name="T14" fmla="*/ 0 60000 65536"/>
                <a:gd name="T15" fmla="*/ 0 60000 65536"/>
                <a:gd name="T16" fmla="*/ 0 60000 65536"/>
                <a:gd name="T17" fmla="*/ 0 60000 65536"/>
                <a:gd name="T18" fmla="*/ 0 w 78"/>
                <a:gd name="T19" fmla="*/ 0 h 48"/>
                <a:gd name="T20" fmla="*/ 78 w 7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78" h="48">
                  <a:moveTo>
                    <a:pt x="78" y="0"/>
                  </a:moveTo>
                  <a:cubicBezTo>
                    <a:pt x="74" y="13"/>
                    <a:pt x="67" y="12"/>
                    <a:pt x="54" y="15"/>
                  </a:cubicBezTo>
                  <a:cubicBezTo>
                    <a:pt x="48" y="19"/>
                    <a:pt x="42" y="23"/>
                    <a:pt x="36" y="27"/>
                  </a:cubicBezTo>
                  <a:cubicBezTo>
                    <a:pt x="27" y="33"/>
                    <a:pt x="31" y="43"/>
                    <a:pt x="21" y="48"/>
                  </a:cubicBezTo>
                  <a:lnTo>
                    <a:pt x="0" y="24"/>
                  </a:lnTo>
                  <a:lnTo>
                    <a:pt x="78" y="0"/>
                  </a:lnTo>
                  <a:close/>
                </a:path>
              </a:pathLst>
            </a:custGeom>
            <a:solidFill>
              <a:schemeClr val="tx1"/>
            </a:solidFill>
            <a:ln w="12700">
              <a:noFill/>
              <a:round/>
              <a:headEnd type="none" w="sm" len="sm"/>
              <a:tailEnd type="none" w="sm" len="sm"/>
            </a:ln>
          </p:spPr>
          <p:txBody>
            <a:bodyPr wrap="none" anchor="ctr"/>
            <a:lstStyle/>
            <a:p>
              <a:endParaRPr lang="en-US"/>
            </a:p>
          </p:txBody>
        </p:sp>
        <p:sp>
          <p:nvSpPr>
            <p:cNvPr id="495" name="Freeform 455"/>
            <p:cNvSpPr>
              <a:spLocks noChangeAspect="1"/>
            </p:cNvSpPr>
            <p:nvPr/>
          </p:nvSpPr>
          <p:spPr bwMode="auto">
            <a:xfrm>
              <a:off x="3759" y="4100"/>
              <a:ext cx="67" cy="31"/>
            </a:xfrm>
            <a:custGeom>
              <a:avLst/>
              <a:gdLst>
                <a:gd name="T0" fmla="*/ 354 w 496"/>
                <a:gd name="T1" fmla="*/ 25 h 210"/>
                <a:gd name="T2" fmla="*/ 6 w 496"/>
                <a:gd name="T3" fmla="*/ 166 h 210"/>
                <a:gd name="T4" fmla="*/ 0 w 496"/>
                <a:gd name="T5" fmla="*/ 184 h 210"/>
                <a:gd name="T6" fmla="*/ 33 w 496"/>
                <a:gd name="T7" fmla="*/ 190 h 210"/>
                <a:gd name="T8" fmla="*/ 51 w 496"/>
                <a:gd name="T9" fmla="*/ 157 h 210"/>
                <a:gd name="T10" fmla="*/ 45 w 496"/>
                <a:gd name="T11" fmla="*/ 172 h 210"/>
                <a:gd name="T12" fmla="*/ 51 w 496"/>
                <a:gd name="T13" fmla="*/ 184 h 210"/>
                <a:gd name="T14" fmla="*/ 90 w 496"/>
                <a:gd name="T15" fmla="*/ 181 h 210"/>
                <a:gd name="T16" fmla="*/ 105 w 496"/>
                <a:gd name="T17" fmla="*/ 178 h 210"/>
                <a:gd name="T18" fmla="*/ 372 w 496"/>
                <a:gd name="T19" fmla="*/ 43 h 210"/>
                <a:gd name="T20" fmla="*/ 381 w 496"/>
                <a:gd name="T21" fmla="*/ 40 h 210"/>
                <a:gd name="T22" fmla="*/ 444 w 496"/>
                <a:gd name="T23" fmla="*/ 61 h 210"/>
                <a:gd name="T24" fmla="*/ 486 w 496"/>
                <a:gd name="T25" fmla="*/ 43 h 210"/>
                <a:gd name="T26" fmla="*/ 459 w 496"/>
                <a:gd name="T27" fmla="*/ 19 h 210"/>
                <a:gd name="T28" fmla="*/ 438 w 496"/>
                <a:gd name="T29" fmla="*/ 40 h 210"/>
                <a:gd name="T30" fmla="*/ 435 w 496"/>
                <a:gd name="T31" fmla="*/ 4 h 210"/>
                <a:gd name="T32" fmla="*/ 423 w 496"/>
                <a:gd name="T33" fmla="*/ 7 h 210"/>
                <a:gd name="T34" fmla="*/ 411 w 496"/>
                <a:gd name="T35" fmla="*/ 34 h 210"/>
                <a:gd name="T36" fmla="*/ 393 w 496"/>
                <a:gd name="T37" fmla="*/ 40 h 210"/>
                <a:gd name="T38" fmla="*/ 387 w 496"/>
                <a:gd name="T39" fmla="*/ 22 h 210"/>
                <a:gd name="T40" fmla="*/ 354 w 496"/>
                <a:gd name="T41" fmla="*/ 25 h 2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6"/>
                <a:gd name="T64" fmla="*/ 0 h 210"/>
                <a:gd name="T65" fmla="*/ 496 w 496"/>
                <a:gd name="T66" fmla="*/ 210 h 2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6" h="210">
                  <a:moveTo>
                    <a:pt x="354" y="25"/>
                  </a:moveTo>
                  <a:cubicBezTo>
                    <a:pt x="238" y="72"/>
                    <a:pt x="120" y="115"/>
                    <a:pt x="6" y="166"/>
                  </a:cubicBezTo>
                  <a:cubicBezTo>
                    <a:pt x="0" y="169"/>
                    <a:pt x="0" y="184"/>
                    <a:pt x="0" y="184"/>
                  </a:cubicBezTo>
                  <a:cubicBezTo>
                    <a:pt x="14" y="193"/>
                    <a:pt x="16" y="193"/>
                    <a:pt x="33" y="190"/>
                  </a:cubicBezTo>
                  <a:cubicBezTo>
                    <a:pt x="27" y="173"/>
                    <a:pt x="34" y="163"/>
                    <a:pt x="51" y="157"/>
                  </a:cubicBezTo>
                  <a:cubicBezTo>
                    <a:pt x="68" y="163"/>
                    <a:pt x="55" y="169"/>
                    <a:pt x="45" y="172"/>
                  </a:cubicBezTo>
                  <a:cubicBezTo>
                    <a:pt x="20" y="210"/>
                    <a:pt x="46" y="185"/>
                    <a:pt x="51" y="184"/>
                  </a:cubicBezTo>
                  <a:cubicBezTo>
                    <a:pt x="64" y="182"/>
                    <a:pt x="77" y="182"/>
                    <a:pt x="90" y="181"/>
                  </a:cubicBezTo>
                  <a:cubicBezTo>
                    <a:pt x="103" y="178"/>
                    <a:pt x="98" y="178"/>
                    <a:pt x="105" y="178"/>
                  </a:cubicBezTo>
                  <a:cubicBezTo>
                    <a:pt x="194" y="133"/>
                    <a:pt x="283" y="88"/>
                    <a:pt x="372" y="43"/>
                  </a:cubicBezTo>
                  <a:cubicBezTo>
                    <a:pt x="375" y="42"/>
                    <a:pt x="381" y="40"/>
                    <a:pt x="381" y="40"/>
                  </a:cubicBezTo>
                  <a:cubicBezTo>
                    <a:pt x="373" y="65"/>
                    <a:pt x="434" y="61"/>
                    <a:pt x="444" y="61"/>
                  </a:cubicBezTo>
                  <a:lnTo>
                    <a:pt x="486" y="43"/>
                  </a:lnTo>
                  <a:cubicBezTo>
                    <a:pt x="496" y="13"/>
                    <a:pt x="490" y="16"/>
                    <a:pt x="459" y="19"/>
                  </a:cubicBezTo>
                  <a:cubicBezTo>
                    <a:pt x="445" y="40"/>
                    <a:pt x="454" y="35"/>
                    <a:pt x="438" y="40"/>
                  </a:cubicBezTo>
                  <a:cubicBezTo>
                    <a:pt x="437" y="28"/>
                    <a:pt x="440" y="15"/>
                    <a:pt x="435" y="4"/>
                  </a:cubicBezTo>
                  <a:cubicBezTo>
                    <a:pt x="433" y="0"/>
                    <a:pt x="426" y="5"/>
                    <a:pt x="423" y="7"/>
                  </a:cubicBezTo>
                  <a:cubicBezTo>
                    <a:pt x="417" y="11"/>
                    <a:pt x="412" y="30"/>
                    <a:pt x="411" y="34"/>
                  </a:cubicBezTo>
                  <a:cubicBezTo>
                    <a:pt x="409" y="40"/>
                    <a:pt x="393" y="40"/>
                    <a:pt x="393" y="40"/>
                  </a:cubicBezTo>
                  <a:cubicBezTo>
                    <a:pt x="389" y="26"/>
                    <a:pt x="392" y="32"/>
                    <a:pt x="387" y="22"/>
                  </a:cubicBezTo>
                  <a:lnTo>
                    <a:pt x="354" y="25"/>
                  </a:lnTo>
                  <a:close/>
                </a:path>
              </a:pathLst>
            </a:custGeom>
            <a:solidFill>
              <a:srgbClr val="604000"/>
            </a:solidFill>
            <a:ln w="12700">
              <a:noFill/>
              <a:round/>
              <a:headEnd type="none" w="sm" len="sm"/>
              <a:tailEnd type="none" w="sm" len="sm"/>
            </a:ln>
          </p:spPr>
          <p:txBody>
            <a:bodyPr wrap="none" anchor="ctr"/>
            <a:lstStyle/>
            <a:p>
              <a:endParaRPr lang="en-US"/>
            </a:p>
          </p:txBody>
        </p:sp>
        <p:sp>
          <p:nvSpPr>
            <p:cNvPr id="496" name="Freeform 456"/>
            <p:cNvSpPr>
              <a:spLocks noChangeAspect="1"/>
            </p:cNvSpPr>
            <p:nvPr/>
          </p:nvSpPr>
          <p:spPr bwMode="auto">
            <a:xfrm>
              <a:off x="3808" y="4097"/>
              <a:ext cx="19" cy="9"/>
            </a:xfrm>
            <a:custGeom>
              <a:avLst/>
              <a:gdLst>
                <a:gd name="T0" fmla="*/ 45 w 138"/>
                <a:gd name="T1" fmla="*/ 0 h 63"/>
                <a:gd name="T2" fmla="*/ 30 w 138"/>
                <a:gd name="T3" fmla="*/ 27 h 63"/>
                <a:gd name="T4" fmla="*/ 33 w 138"/>
                <a:gd name="T5" fmla="*/ 51 h 63"/>
                <a:gd name="T6" fmla="*/ 69 w 138"/>
                <a:gd name="T7" fmla="*/ 12 h 63"/>
                <a:gd name="T8" fmla="*/ 90 w 138"/>
                <a:gd name="T9" fmla="*/ 48 h 63"/>
                <a:gd name="T10" fmla="*/ 102 w 138"/>
                <a:gd name="T11" fmla="*/ 18 h 63"/>
                <a:gd name="T12" fmla="*/ 105 w 138"/>
                <a:gd name="T13" fmla="*/ 39 h 63"/>
                <a:gd name="T14" fmla="*/ 126 w 138"/>
                <a:gd name="T15" fmla="*/ 42 h 63"/>
                <a:gd name="T16" fmla="*/ 129 w 138"/>
                <a:gd name="T17" fmla="*/ 51 h 63"/>
                <a:gd name="T18" fmla="*/ 135 w 138"/>
                <a:gd name="T19" fmla="*/ 60 h 63"/>
                <a:gd name="T20" fmla="*/ 126 w 138"/>
                <a:gd name="T21" fmla="*/ 54 h 63"/>
                <a:gd name="T22" fmla="*/ 96 w 138"/>
                <a:gd name="T23" fmla="*/ 45 h 63"/>
                <a:gd name="T24" fmla="*/ 63 w 138"/>
                <a:gd name="T25" fmla="*/ 54 h 63"/>
                <a:gd name="T26" fmla="*/ 57 w 138"/>
                <a:gd name="T27" fmla="*/ 42 h 63"/>
                <a:gd name="T28" fmla="*/ 48 w 138"/>
                <a:gd name="T29" fmla="*/ 51 h 63"/>
                <a:gd name="T30" fmla="*/ 30 w 138"/>
                <a:gd name="T31" fmla="*/ 57 h 63"/>
                <a:gd name="T32" fmla="*/ 45 w 138"/>
                <a:gd name="T33" fmla="*/ 0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63"/>
                <a:gd name="T53" fmla="*/ 138 w 138"/>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63">
                  <a:moveTo>
                    <a:pt x="45" y="0"/>
                  </a:moveTo>
                  <a:cubicBezTo>
                    <a:pt x="39" y="9"/>
                    <a:pt x="36" y="18"/>
                    <a:pt x="30" y="27"/>
                  </a:cubicBezTo>
                  <a:cubicBezTo>
                    <a:pt x="27" y="40"/>
                    <a:pt x="19" y="46"/>
                    <a:pt x="33" y="51"/>
                  </a:cubicBezTo>
                  <a:cubicBezTo>
                    <a:pt x="50" y="47"/>
                    <a:pt x="63" y="29"/>
                    <a:pt x="69" y="12"/>
                  </a:cubicBezTo>
                  <a:cubicBezTo>
                    <a:pt x="71" y="32"/>
                    <a:pt x="65" y="56"/>
                    <a:pt x="90" y="48"/>
                  </a:cubicBezTo>
                  <a:cubicBezTo>
                    <a:pt x="97" y="38"/>
                    <a:pt x="99" y="30"/>
                    <a:pt x="102" y="18"/>
                  </a:cubicBezTo>
                  <a:cubicBezTo>
                    <a:pt x="103" y="25"/>
                    <a:pt x="100" y="34"/>
                    <a:pt x="105" y="39"/>
                  </a:cubicBezTo>
                  <a:cubicBezTo>
                    <a:pt x="110" y="44"/>
                    <a:pt x="120" y="39"/>
                    <a:pt x="126" y="42"/>
                  </a:cubicBezTo>
                  <a:cubicBezTo>
                    <a:pt x="129" y="43"/>
                    <a:pt x="128" y="48"/>
                    <a:pt x="129" y="51"/>
                  </a:cubicBezTo>
                  <a:cubicBezTo>
                    <a:pt x="131" y="54"/>
                    <a:pt x="138" y="57"/>
                    <a:pt x="135" y="60"/>
                  </a:cubicBezTo>
                  <a:cubicBezTo>
                    <a:pt x="132" y="63"/>
                    <a:pt x="129" y="56"/>
                    <a:pt x="126" y="54"/>
                  </a:cubicBezTo>
                  <a:cubicBezTo>
                    <a:pt x="121" y="38"/>
                    <a:pt x="111" y="42"/>
                    <a:pt x="96" y="45"/>
                  </a:cubicBezTo>
                  <a:cubicBezTo>
                    <a:pt x="84" y="57"/>
                    <a:pt x="79" y="58"/>
                    <a:pt x="63" y="54"/>
                  </a:cubicBezTo>
                  <a:cubicBezTo>
                    <a:pt x="61" y="50"/>
                    <a:pt x="61" y="43"/>
                    <a:pt x="57" y="42"/>
                  </a:cubicBezTo>
                  <a:cubicBezTo>
                    <a:pt x="53" y="41"/>
                    <a:pt x="52" y="49"/>
                    <a:pt x="48" y="51"/>
                  </a:cubicBezTo>
                  <a:cubicBezTo>
                    <a:pt x="42" y="54"/>
                    <a:pt x="30" y="57"/>
                    <a:pt x="30" y="57"/>
                  </a:cubicBezTo>
                  <a:cubicBezTo>
                    <a:pt x="0" y="47"/>
                    <a:pt x="32" y="13"/>
                    <a:pt x="45"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497" name="Freeform 457"/>
            <p:cNvSpPr>
              <a:spLocks noChangeAspect="1"/>
            </p:cNvSpPr>
            <p:nvPr/>
          </p:nvSpPr>
          <p:spPr bwMode="auto">
            <a:xfrm>
              <a:off x="3753" y="4103"/>
              <a:ext cx="76" cy="31"/>
            </a:xfrm>
            <a:custGeom>
              <a:avLst/>
              <a:gdLst>
                <a:gd name="T0" fmla="*/ 13 w 556"/>
                <a:gd name="T1" fmla="*/ 213 h 214"/>
                <a:gd name="T2" fmla="*/ 1 w 556"/>
                <a:gd name="T3" fmla="*/ 210 h 214"/>
                <a:gd name="T4" fmla="*/ 22 w 556"/>
                <a:gd name="T5" fmla="*/ 183 h 214"/>
                <a:gd name="T6" fmla="*/ 76 w 556"/>
                <a:gd name="T7" fmla="*/ 174 h 214"/>
                <a:gd name="T8" fmla="*/ 160 w 556"/>
                <a:gd name="T9" fmla="*/ 159 h 214"/>
                <a:gd name="T10" fmla="*/ 418 w 556"/>
                <a:gd name="T11" fmla="*/ 72 h 214"/>
                <a:gd name="T12" fmla="*/ 454 w 556"/>
                <a:gd name="T13" fmla="*/ 60 h 214"/>
                <a:gd name="T14" fmla="*/ 556 w 556"/>
                <a:gd name="T15" fmla="*/ 0 h 214"/>
                <a:gd name="T16" fmla="*/ 550 w 556"/>
                <a:gd name="T17" fmla="*/ 42 h 214"/>
                <a:gd name="T18" fmla="*/ 13 w 556"/>
                <a:gd name="T19" fmla="*/ 213 h 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6"/>
                <a:gd name="T31" fmla="*/ 0 h 214"/>
                <a:gd name="T32" fmla="*/ 556 w 556"/>
                <a:gd name="T33" fmla="*/ 214 h 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6" h="214">
                  <a:moveTo>
                    <a:pt x="13" y="213"/>
                  </a:moveTo>
                  <a:cubicBezTo>
                    <a:pt x="9" y="212"/>
                    <a:pt x="3" y="214"/>
                    <a:pt x="1" y="210"/>
                  </a:cubicBezTo>
                  <a:cubicBezTo>
                    <a:pt x="0" y="208"/>
                    <a:pt x="20" y="184"/>
                    <a:pt x="22" y="183"/>
                  </a:cubicBezTo>
                  <a:cubicBezTo>
                    <a:pt x="37" y="173"/>
                    <a:pt x="58" y="177"/>
                    <a:pt x="76" y="174"/>
                  </a:cubicBezTo>
                  <a:cubicBezTo>
                    <a:pt x="117" y="153"/>
                    <a:pt x="81" y="187"/>
                    <a:pt x="160" y="159"/>
                  </a:cubicBezTo>
                  <a:lnTo>
                    <a:pt x="418" y="72"/>
                  </a:lnTo>
                  <a:cubicBezTo>
                    <a:pt x="428" y="51"/>
                    <a:pt x="420" y="60"/>
                    <a:pt x="454" y="60"/>
                  </a:cubicBezTo>
                  <a:cubicBezTo>
                    <a:pt x="472" y="52"/>
                    <a:pt x="556" y="31"/>
                    <a:pt x="556" y="0"/>
                  </a:cubicBezTo>
                  <a:lnTo>
                    <a:pt x="550" y="42"/>
                  </a:lnTo>
                  <a:lnTo>
                    <a:pt x="13" y="213"/>
                  </a:lnTo>
                  <a:close/>
                </a:path>
              </a:pathLst>
            </a:custGeom>
            <a:solidFill>
              <a:srgbClr val="F9F2E7"/>
            </a:solidFill>
            <a:ln w="12700">
              <a:noFill/>
              <a:round/>
              <a:headEnd type="none" w="sm" len="sm"/>
              <a:tailEnd type="none" w="sm" len="sm"/>
            </a:ln>
          </p:spPr>
          <p:txBody>
            <a:bodyPr wrap="none" anchor="ctr"/>
            <a:lstStyle/>
            <a:p>
              <a:endParaRPr lang="en-US"/>
            </a:p>
          </p:txBody>
        </p:sp>
        <p:sp>
          <p:nvSpPr>
            <p:cNvPr id="498" name="Freeform 458"/>
            <p:cNvSpPr>
              <a:spLocks noChangeAspect="1"/>
            </p:cNvSpPr>
            <p:nvPr/>
          </p:nvSpPr>
          <p:spPr bwMode="auto">
            <a:xfrm>
              <a:off x="3817" y="4078"/>
              <a:ext cx="11" cy="7"/>
            </a:xfrm>
            <a:custGeom>
              <a:avLst/>
              <a:gdLst>
                <a:gd name="T0" fmla="*/ 60 w 81"/>
                <a:gd name="T1" fmla="*/ 0 h 48"/>
                <a:gd name="T2" fmla="*/ 3 w 81"/>
                <a:gd name="T3" fmla="*/ 0 h 48"/>
                <a:gd name="T4" fmla="*/ 0 w 81"/>
                <a:gd name="T5" fmla="*/ 48 h 48"/>
                <a:gd name="T6" fmla="*/ 81 w 81"/>
                <a:gd name="T7" fmla="*/ 48 h 48"/>
                <a:gd name="T8" fmla="*/ 81 w 81"/>
                <a:gd name="T9" fmla="*/ 0 h 48"/>
                <a:gd name="T10" fmla="*/ 60 w 81"/>
                <a:gd name="T11" fmla="*/ 0 h 48"/>
                <a:gd name="T12" fmla="*/ 0 60000 65536"/>
                <a:gd name="T13" fmla="*/ 0 60000 65536"/>
                <a:gd name="T14" fmla="*/ 0 60000 65536"/>
                <a:gd name="T15" fmla="*/ 0 60000 65536"/>
                <a:gd name="T16" fmla="*/ 0 60000 65536"/>
                <a:gd name="T17" fmla="*/ 0 60000 65536"/>
                <a:gd name="T18" fmla="*/ 0 w 81"/>
                <a:gd name="T19" fmla="*/ 0 h 48"/>
                <a:gd name="T20" fmla="*/ 81 w 81"/>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1" h="48">
                  <a:moveTo>
                    <a:pt x="60" y="0"/>
                  </a:moveTo>
                  <a:lnTo>
                    <a:pt x="3" y="0"/>
                  </a:lnTo>
                  <a:lnTo>
                    <a:pt x="0" y="48"/>
                  </a:lnTo>
                  <a:lnTo>
                    <a:pt x="81" y="48"/>
                  </a:lnTo>
                  <a:lnTo>
                    <a:pt x="81" y="0"/>
                  </a:lnTo>
                  <a:lnTo>
                    <a:pt x="60" y="0"/>
                  </a:lnTo>
                  <a:close/>
                </a:path>
              </a:pathLst>
            </a:custGeom>
            <a:solidFill>
              <a:schemeClr val="tx1"/>
            </a:solidFill>
            <a:ln w="12700">
              <a:noFill/>
              <a:round/>
              <a:headEnd type="none" w="sm" len="sm"/>
              <a:tailEnd type="none" w="sm" len="sm"/>
            </a:ln>
          </p:spPr>
          <p:txBody>
            <a:bodyPr wrap="none" anchor="ctr"/>
            <a:lstStyle/>
            <a:p>
              <a:endParaRPr lang="en-US"/>
            </a:p>
          </p:txBody>
        </p:sp>
        <p:sp>
          <p:nvSpPr>
            <p:cNvPr id="499" name="Freeform 459"/>
            <p:cNvSpPr>
              <a:spLocks noChangeAspect="1"/>
            </p:cNvSpPr>
            <p:nvPr/>
          </p:nvSpPr>
          <p:spPr bwMode="auto">
            <a:xfrm>
              <a:off x="3815" y="4077"/>
              <a:ext cx="15" cy="18"/>
            </a:xfrm>
            <a:custGeom>
              <a:avLst/>
              <a:gdLst>
                <a:gd name="T0" fmla="*/ 25 w 111"/>
                <a:gd name="T1" fmla="*/ 12 h 123"/>
                <a:gd name="T2" fmla="*/ 94 w 111"/>
                <a:gd name="T3" fmla="*/ 0 h 123"/>
                <a:gd name="T4" fmla="*/ 91 w 111"/>
                <a:gd name="T5" fmla="*/ 42 h 123"/>
                <a:gd name="T6" fmla="*/ 100 w 111"/>
                <a:gd name="T7" fmla="*/ 72 h 123"/>
                <a:gd name="T8" fmla="*/ 85 w 111"/>
                <a:gd name="T9" fmla="*/ 123 h 123"/>
                <a:gd name="T10" fmla="*/ 34 w 111"/>
                <a:gd name="T11" fmla="*/ 111 h 123"/>
                <a:gd name="T12" fmla="*/ 37 w 111"/>
                <a:gd name="T13" fmla="*/ 69 h 123"/>
                <a:gd name="T14" fmla="*/ 43 w 111"/>
                <a:gd name="T15" fmla="*/ 51 h 123"/>
                <a:gd name="T16" fmla="*/ 25 w 111"/>
                <a:gd name="T17" fmla="*/ 12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23"/>
                <a:gd name="T29" fmla="*/ 111 w 111"/>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23">
                  <a:moveTo>
                    <a:pt x="25" y="12"/>
                  </a:moveTo>
                  <a:cubicBezTo>
                    <a:pt x="83" y="20"/>
                    <a:pt x="62" y="22"/>
                    <a:pt x="94" y="0"/>
                  </a:cubicBezTo>
                  <a:cubicBezTo>
                    <a:pt x="111" y="11"/>
                    <a:pt x="107" y="31"/>
                    <a:pt x="91" y="42"/>
                  </a:cubicBezTo>
                  <a:cubicBezTo>
                    <a:pt x="82" y="56"/>
                    <a:pt x="85" y="67"/>
                    <a:pt x="100" y="72"/>
                  </a:cubicBezTo>
                  <a:cubicBezTo>
                    <a:pt x="99" y="88"/>
                    <a:pt x="103" y="117"/>
                    <a:pt x="85" y="123"/>
                  </a:cubicBezTo>
                  <a:cubicBezTo>
                    <a:pt x="65" y="116"/>
                    <a:pt x="55" y="114"/>
                    <a:pt x="34" y="111"/>
                  </a:cubicBezTo>
                  <a:cubicBezTo>
                    <a:pt x="0" y="100"/>
                    <a:pt x="30" y="85"/>
                    <a:pt x="37" y="69"/>
                  </a:cubicBezTo>
                  <a:cubicBezTo>
                    <a:pt x="40" y="63"/>
                    <a:pt x="43" y="51"/>
                    <a:pt x="43" y="51"/>
                  </a:cubicBezTo>
                  <a:cubicBezTo>
                    <a:pt x="35" y="10"/>
                    <a:pt x="18" y="55"/>
                    <a:pt x="25" y="12"/>
                  </a:cubicBezTo>
                  <a:close/>
                </a:path>
              </a:pathLst>
            </a:custGeom>
            <a:solidFill>
              <a:srgbClr val="F2E0C4"/>
            </a:solidFill>
            <a:ln w="12700">
              <a:noFill/>
              <a:round/>
              <a:headEnd type="none" w="sm" len="sm"/>
              <a:tailEnd type="none" w="sm" len="sm"/>
            </a:ln>
          </p:spPr>
          <p:txBody>
            <a:bodyPr wrap="none" anchor="ctr"/>
            <a:lstStyle/>
            <a:p>
              <a:endParaRPr lang="en-US"/>
            </a:p>
          </p:txBody>
        </p:sp>
        <p:sp>
          <p:nvSpPr>
            <p:cNvPr id="500" name="Freeform 460"/>
            <p:cNvSpPr>
              <a:spLocks noChangeAspect="1"/>
            </p:cNvSpPr>
            <p:nvPr/>
          </p:nvSpPr>
          <p:spPr bwMode="auto">
            <a:xfrm>
              <a:off x="3817" y="4076"/>
              <a:ext cx="13" cy="19"/>
            </a:xfrm>
            <a:custGeom>
              <a:avLst/>
              <a:gdLst>
                <a:gd name="T0" fmla="*/ 50 w 90"/>
                <a:gd name="T1" fmla="*/ 19 h 129"/>
                <a:gd name="T2" fmla="*/ 35 w 90"/>
                <a:gd name="T3" fmla="*/ 40 h 129"/>
                <a:gd name="T4" fmla="*/ 59 w 90"/>
                <a:gd name="T5" fmla="*/ 61 h 129"/>
                <a:gd name="T6" fmla="*/ 23 w 90"/>
                <a:gd name="T7" fmla="*/ 97 h 129"/>
                <a:gd name="T8" fmla="*/ 23 w 90"/>
                <a:gd name="T9" fmla="*/ 112 h 129"/>
                <a:gd name="T10" fmla="*/ 32 w 90"/>
                <a:gd name="T11" fmla="*/ 118 h 129"/>
                <a:gd name="T12" fmla="*/ 71 w 90"/>
                <a:gd name="T13" fmla="*/ 79 h 129"/>
                <a:gd name="T14" fmla="*/ 80 w 90"/>
                <a:gd name="T15" fmla="*/ 40 h 129"/>
                <a:gd name="T16" fmla="*/ 80 w 90"/>
                <a:gd name="T17" fmla="*/ 4 h 129"/>
                <a:gd name="T18" fmla="*/ 74 w 90"/>
                <a:gd name="T19" fmla="*/ 22 h 129"/>
                <a:gd name="T20" fmla="*/ 62 w 90"/>
                <a:gd name="T21" fmla="*/ 37 h 129"/>
                <a:gd name="T22" fmla="*/ 50 w 90"/>
                <a:gd name="T23" fmla="*/ 19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129"/>
                <a:gd name="T38" fmla="*/ 90 w 90"/>
                <a:gd name="T39" fmla="*/ 129 h 1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129">
                  <a:moveTo>
                    <a:pt x="50" y="19"/>
                  </a:moveTo>
                  <a:cubicBezTo>
                    <a:pt x="43" y="40"/>
                    <a:pt x="50" y="35"/>
                    <a:pt x="35" y="40"/>
                  </a:cubicBezTo>
                  <a:cubicBezTo>
                    <a:pt x="42" y="51"/>
                    <a:pt x="50" y="52"/>
                    <a:pt x="59" y="61"/>
                  </a:cubicBezTo>
                  <a:cubicBezTo>
                    <a:pt x="52" y="89"/>
                    <a:pt x="49" y="88"/>
                    <a:pt x="23" y="97"/>
                  </a:cubicBezTo>
                  <a:cubicBezTo>
                    <a:pt x="19" y="110"/>
                    <a:pt x="0" y="118"/>
                    <a:pt x="23" y="112"/>
                  </a:cubicBezTo>
                  <a:cubicBezTo>
                    <a:pt x="50" y="94"/>
                    <a:pt x="43" y="101"/>
                    <a:pt x="32" y="118"/>
                  </a:cubicBezTo>
                  <a:cubicBezTo>
                    <a:pt x="65" y="129"/>
                    <a:pt x="63" y="102"/>
                    <a:pt x="71" y="79"/>
                  </a:cubicBezTo>
                  <a:cubicBezTo>
                    <a:pt x="68" y="60"/>
                    <a:pt x="57" y="46"/>
                    <a:pt x="80" y="40"/>
                  </a:cubicBezTo>
                  <a:cubicBezTo>
                    <a:pt x="84" y="29"/>
                    <a:pt x="90" y="14"/>
                    <a:pt x="80" y="4"/>
                  </a:cubicBezTo>
                  <a:cubicBezTo>
                    <a:pt x="76" y="0"/>
                    <a:pt x="76" y="16"/>
                    <a:pt x="74" y="22"/>
                  </a:cubicBezTo>
                  <a:cubicBezTo>
                    <a:pt x="70" y="34"/>
                    <a:pt x="74" y="29"/>
                    <a:pt x="62" y="37"/>
                  </a:cubicBezTo>
                  <a:cubicBezTo>
                    <a:pt x="58" y="31"/>
                    <a:pt x="54" y="25"/>
                    <a:pt x="50" y="19"/>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501" name="Freeform 461"/>
            <p:cNvSpPr>
              <a:spLocks noChangeAspect="1"/>
            </p:cNvSpPr>
            <p:nvPr/>
          </p:nvSpPr>
          <p:spPr bwMode="auto">
            <a:xfrm>
              <a:off x="3799" y="4028"/>
              <a:ext cx="34" cy="39"/>
            </a:xfrm>
            <a:custGeom>
              <a:avLst/>
              <a:gdLst>
                <a:gd name="T0" fmla="*/ 225 w 253"/>
                <a:gd name="T1" fmla="*/ 22 h 268"/>
                <a:gd name="T2" fmla="*/ 153 w 253"/>
                <a:gd name="T3" fmla="*/ 22 h 268"/>
                <a:gd name="T4" fmla="*/ 195 w 253"/>
                <a:gd name="T5" fmla="*/ 103 h 268"/>
                <a:gd name="T6" fmla="*/ 192 w 253"/>
                <a:gd name="T7" fmla="*/ 133 h 268"/>
                <a:gd name="T8" fmla="*/ 180 w 253"/>
                <a:gd name="T9" fmla="*/ 130 h 268"/>
                <a:gd name="T10" fmla="*/ 162 w 253"/>
                <a:gd name="T11" fmla="*/ 76 h 268"/>
                <a:gd name="T12" fmla="*/ 153 w 253"/>
                <a:gd name="T13" fmla="*/ 106 h 268"/>
                <a:gd name="T14" fmla="*/ 204 w 253"/>
                <a:gd name="T15" fmla="*/ 199 h 268"/>
                <a:gd name="T16" fmla="*/ 30 w 253"/>
                <a:gd name="T17" fmla="*/ 268 h 268"/>
                <a:gd name="T18" fmla="*/ 39 w 253"/>
                <a:gd name="T19" fmla="*/ 88 h 268"/>
                <a:gd name="T20" fmla="*/ 0 w 253"/>
                <a:gd name="T21" fmla="*/ 28 h 268"/>
                <a:gd name="T22" fmla="*/ 21 w 253"/>
                <a:gd name="T23" fmla="*/ 16 h 268"/>
                <a:gd name="T24" fmla="*/ 24 w 253"/>
                <a:gd name="T25" fmla="*/ 7 h 268"/>
                <a:gd name="T26" fmla="*/ 30 w 253"/>
                <a:gd name="T27" fmla="*/ 7 h 268"/>
                <a:gd name="T28" fmla="*/ 219 w 253"/>
                <a:gd name="T29" fmla="*/ 1 h 268"/>
                <a:gd name="T30" fmla="*/ 234 w 253"/>
                <a:gd name="T31" fmla="*/ 13 h 268"/>
                <a:gd name="T32" fmla="*/ 225 w 253"/>
                <a:gd name="T33" fmla="*/ 22 h 2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3"/>
                <a:gd name="T52" fmla="*/ 0 h 268"/>
                <a:gd name="T53" fmla="*/ 253 w 253"/>
                <a:gd name="T54" fmla="*/ 268 h 2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3" h="268">
                  <a:moveTo>
                    <a:pt x="225" y="22"/>
                  </a:moveTo>
                  <a:lnTo>
                    <a:pt x="153" y="22"/>
                  </a:lnTo>
                  <a:lnTo>
                    <a:pt x="195" y="103"/>
                  </a:lnTo>
                  <a:cubicBezTo>
                    <a:pt x="194" y="113"/>
                    <a:pt x="197" y="124"/>
                    <a:pt x="192" y="133"/>
                  </a:cubicBezTo>
                  <a:cubicBezTo>
                    <a:pt x="190" y="137"/>
                    <a:pt x="180" y="130"/>
                    <a:pt x="180" y="130"/>
                  </a:cubicBezTo>
                  <a:cubicBezTo>
                    <a:pt x="174" y="112"/>
                    <a:pt x="171" y="93"/>
                    <a:pt x="162" y="76"/>
                  </a:cubicBezTo>
                  <a:cubicBezTo>
                    <a:pt x="145" y="45"/>
                    <a:pt x="149" y="102"/>
                    <a:pt x="153" y="106"/>
                  </a:cubicBezTo>
                  <a:lnTo>
                    <a:pt x="204" y="199"/>
                  </a:lnTo>
                  <a:lnTo>
                    <a:pt x="30" y="268"/>
                  </a:lnTo>
                  <a:lnTo>
                    <a:pt x="39" y="88"/>
                  </a:lnTo>
                  <a:cubicBezTo>
                    <a:pt x="34" y="80"/>
                    <a:pt x="18" y="34"/>
                    <a:pt x="0" y="28"/>
                  </a:cubicBezTo>
                  <a:cubicBezTo>
                    <a:pt x="7" y="24"/>
                    <a:pt x="15" y="22"/>
                    <a:pt x="21" y="16"/>
                  </a:cubicBezTo>
                  <a:cubicBezTo>
                    <a:pt x="23" y="14"/>
                    <a:pt x="22" y="9"/>
                    <a:pt x="24" y="7"/>
                  </a:cubicBezTo>
                  <a:cubicBezTo>
                    <a:pt x="25" y="6"/>
                    <a:pt x="28" y="7"/>
                    <a:pt x="30" y="7"/>
                  </a:cubicBezTo>
                  <a:cubicBezTo>
                    <a:pt x="52" y="4"/>
                    <a:pt x="185" y="0"/>
                    <a:pt x="219" y="1"/>
                  </a:cubicBezTo>
                  <a:cubicBezTo>
                    <a:pt x="253" y="2"/>
                    <a:pt x="233" y="9"/>
                    <a:pt x="234" y="13"/>
                  </a:cubicBezTo>
                  <a:cubicBezTo>
                    <a:pt x="224" y="28"/>
                    <a:pt x="225" y="13"/>
                    <a:pt x="225" y="22"/>
                  </a:cubicBezTo>
                  <a:close/>
                </a:path>
              </a:pathLst>
            </a:custGeom>
            <a:gradFill rotWithShape="0">
              <a:gsLst>
                <a:gs pos="0">
                  <a:schemeClr val="tx1"/>
                </a:gs>
                <a:gs pos="100000">
                  <a:srgbClr val="523A14"/>
                </a:gs>
              </a:gsLst>
              <a:lin ang="0" scaled="1"/>
            </a:gradFill>
            <a:ln w="6350">
              <a:noFill/>
              <a:round/>
              <a:headEnd type="none" w="sm" len="sm"/>
              <a:tailEnd type="none" w="sm" len="sm"/>
            </a:ln>
          </p:spPr>
          <p:txBody>
            <a:bodyPr wrap="none" anchor="ctr"/>
            <a:lstStyle/>
            <a:p>
              <a:endParaRPr lang="en-US"/>
            </a:p>
          </p:txBody>
        </p:sp>
        <p:sp>
          <p:nvSpPr>
            <p:cNvPr id="502" name="Line 462"/>
            <p:cNvSpPr>
              <a:spLocks noChangeAspect="1" noChangeShapeType="1"/>
            </p:cNvSpPr>
            <p:nvPr/>
          </p:nvSpPr>
          <p:spPr bwMode="auto">
            <a:xfrm flipV="1">
              <a:off x="3800" y="4030"/>
              <a:ext cx="0" cy="38"/>
            </a:xfrm>
            <a:prstGeom prst="line">
              <a:avLst/>
            </a:prstGeom>
            <a:noFill/>
            <a:ln w="19050">
              <a:solidFill>
                <a:srgbClr val="BB852D"/>
              </a:solidFill>
              <a:round/>
              <a:headEnd type="none" w="sm" len="sm"/>
              <a:tailEnd type="none" w="sm" len="sm"/>
            </a:ln>
          </p:spPr>
          <p:txBody>
            <a:bodyPr wrap="none" anchor="ctr"/>
            <a:lstStyle/>
            <a:p>
              <a:endParaRPr lang="en-US"/>
            </a:p>
          </p:txBody>
        </p:sp>
        <p:sp>
          <p:nvSpPr>
            <p:cNvPr id="503" name="Line 463"/>
            <p:cNvSpPr>
              <a:spLocks noChangeAspect="1" noChangeShapeType="1"/>
            </p:cNvSpPr>
            <p:nvPr/>
          </p:nvSpPr>
          <p:spPr bwMode="auto">
            <a:xfrm flipV="1">
              <a:off x="3799" y="4030"/>
              <a:ext cx="0" cy="38"/>
            </a:xfrm>
            <a:prstGeom prst="line">
              <a:avLst/>
            </a:prstGeom>
            <a:noFill/>
            <a:ln w="19050">
              <a:solidFill>
                <a:srgbClr val="F2E0C4"/>
              </a:solidFill>
              <a:round/>
              <a:headEnd type="none" w="sm" len="sm"/>
              <a:tailEnd type="none" w="sm" len="sm"/>
            </a:ln>
          </p:spPr>
          <p:txBody>
            <a:bodyPr wrap="none" anchor="ctr"/>
            <a:lstStyle/>
            <a:p>
              <a:endParaRPr lang="en-US"/>
            </a:p>
          </p:txBody>
        </p:sp>
        <p:sp>
          <p:nvSpPr>
            <p:cNvPr id="504" name="Freeform 464"/>
            <p:cNvSpPr>
              <a:spLocks noChangeAspect="1"/>
            </p:cNvSpPr>
            <p:nvPr/>
          </p:nvSpPr>
          <p:spPr bwMode="auto">
            <a:xfrm>
              <a:off x="3800" y="4028"/>
              <a:ext cx="30" cy="37"/>
            </a:xfrm>
            <a:custGeom>
              <a:avLst/>
              <a:gdLst>
                <a:gd name="T0" fmla="*/ 12 w 222"/>
                <a:gd name="T1" fmla="*/ 5 h 258"/>
                <a:gd name="T2" fmla="*/ 216 w 222"/>
                <a:gd name="T3" fmla="*/ 2 h 258"/>
                <a:gd name="T4" fmla="*/ 201 w 222"/>
                <a:gd name="T5" fmla="*/ 11 h 258"/>
                <a:gd name="T6" fmla="*/ 12 w 222"/>
                <a:gd name="T7" fmla="*/ 5 h 258"/>
                <a:gd name="T8" fmla="*/ 21 w 222"/>
                <a:gd name="T9" fmla="*/ 14 h 258"/>
                <a:gd name="T10" fmla="*/ 12 w 222"/>
                <a:gd name="T11" fmla="*/ 41 h 258"/>
                <a:gd name="T12" fmla="*/ 57 w 222"/>
                <a:gd name="T13" fmla="*/ 62 h 258"/>
                <a:gd name="T14" fmla="*/ 99 w 222"/>
                <a:gd name="T15" fmla="*/ 86 h 258"/>
                <a:gd name="T16" fmla="*/ 114 w 222"/>
                <a:gd name="T17" fmla="*/ 134 h 258"/>
                <a:gd name="T18" fmla="*/ 72 w 222"/>
                <a:gd name="T19" fmla="*/ 158 h 258"/>
                <a:gd name="T20" fmla="*/ 111 w 222"/>
                <a:gd name="T21" fmla="*/ 179 h 258"/>
                <a:gd name="T22" fmla="*/ 66 w 222"/>
                <a:gd name="T23" fmla="*/ 188 h 258"/>
                <a:gd name="T24" fmla="*/ 54 w 222"/>
                <a:gd name="T25" fmla="*/ 215 h 258"/>
                <a:gd name="T26" fmla="*/ 105 w 222"/>
                <a:gd name="T27" fmla="*/ 209 h 258"/>
                <a:gd name="T28" fmla="*/ 48 w 222"/>
                <a:gd name="T29" fmla="*/ 227 h 258"/>
                <a:gd name="T30" fmla="*/ 48 w 222"/>
                <a:gd name="T31" fmla="*/ 239 h 258"/>
                <a:gd name="T32" fmla="*/ 18 w 222"/>
                <a:gd name="T33" fmla="*/ 245 h 258"/>
                <a:gd name="T34" fmla="*/ 27 w 222"/>
                <a:gd name="T35" fmla="*/ 95 h 258"/>
                <a:gd name="T36" fmla="*/ 0 w 222"/>
                <a:gd name="T37" fmla="*/ 44 h 258"/>
                <a:gd name="T38" fmla="*/ 12 w 222"/>
                <a:gd name="T39" fmla="*/ 5 h 2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2"/>
                <a:gd name="T61" fmla="*/ 0 h 258"/>
                <a:gd name="T62" fmla="*/ 222 w 222"/>
                <a:gd name="T63" fmla="*/ 258 h 2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2" h="258">
                  <a:moveTo>
                    <a:pt x="12" y="5"/>
                  </a:moveTo>
                  <a:cubicBezTo>
                    <a:pt x="80" y="4"/>
                    <a:pt x="148" y="0"/>
                    <a:pt x="216" y="2"/>
                  </a:cubicBezTo>
                  <a:cubicBezTo>
                    <a:pt x="222" y="2"/>
                    <a:pt x="207" y="11"/>
                    <a:pt x="201" y="11"/>
                  </a:cubicBezTo>
                  <a:cubicBezTo>
                    <a:pt x="138" y="9"/>
                    <a:pt x="75" y="4"/>
                    <a:pt x="12" y="5"/>
                  </a:cubicBezTo>
                  <a:cubicBezTo>
                    <a:pt x="8" y="5"/>
                    <a:pt x="21" y="10"/>
                    <a:pt x="21" y="14"/>
                  </a:cubicBezTo>
                  <a:cubicBezTo>
                    <a:pt x="22" y="23"/>
                    <a:pt x="12" y="41"/>
                    <a:pt x="12" y="41"/>
                  </a:cubicBezTo>
                  <a:cubicBezTo>
                    <a:pt x="18" y="66"/>
                    <a:pt x="30" y="60"/>
                    <a:pt x="57" y="62"/>
                  </a:cubicBezTo>
                  <a:cubicBezTo>
                    <a:pt x="62" y="78"/>
                    <a:pt x="84" y="81"/>
                    <a:pt x="99" y="86"/>
                  </a:cubicBezTo>
                  <a:cubicBezTo>
                    <a:pt x="108" y="112"/>
                    <a:pt x="92" y="112"/>
                    <a:pt x="114" y="134"/>
                  </a:cubicBezTo>
                  <a:cubicBezTo>
                    <a:pt x="120" y="153"/>
                    <a:pt x="87" y="154"/>
                    <a:pt x="72" y="158"/>
                  </a:cubicBezTo>
                  <a:cubicBezTo>
                    <a:pt x="78" y="177"/>
                    <a:pt x="97" y="165"/>
                    <a:pt x="111" y="179"/>
                  </a:cubicBezTo>
                  <a:cubicBezTo>
                    <a:pt x="84" y="188"/>
                    <a:pt x="99" y="184"/>
                    <a:pt x="66" y="188"/>
                  </a:cubicBezTo>
                  <a:cubicBezTo>
                    <a:pt x="53" y="191"/>
                    <a:pt x="32" y="208"/>
                    <a:pt x="54" y="215"/>
                  </a:cubicBezTo>
                  <a:cubicBezTo>
                    <a:pt x="79" y="207"/>
                    <a:pt x="67" y="206"/>
                    <a:pt x="105" y="209"/>
                  </a:cubicBezTo>
                  <a:cubicBezTo>
                    <a:pt x="85" y="216"/>
                    <a:pt x="69" y="222"/>
                    <a:pt x="48" y="227"/>
                  </a:cubicBezTo>
                  <a:cubicBezTo>
                    <a:pt x="24" y="243"/>
                    <a:pt x="51" y="258"/>
                    <a:pt x="48" y="239"/>
                  </a:cubicBezTo>
                  <a:lnTo>
                    <a:pt x="18" y="245"/>
                  </a:lnTo>
                  <a:lnTo>
                    <a:pt x="27" y="95"/>
                  </a:lnTo>
                  <a:lnTo>
                    <a:pt x="0" y="44"/>
                  </a:lnTo>
                  <a:lnTo>
                    <a:pt x="12" y="5"/>
                  </a:lnTo>
                  <a:close/>
                </a:path>
              </a:pathLst>
            </a:custGeom>
            <a:solidFill>
              <a:schemeClr val="tx1"/>
            </a:solidFill>
            <a:ln w="12700">
              <a:noFill/>
              <a:round/>
              <a:headEnd type="none" w="sm" len="sm"/>
              <a:tailEnd type="none" w="sm" len="sm"/>
            </a:ln>
          </p:spPr>
          <p:txBody>
            <a:bodyPr wrap="none" anchor="ctr"/>
            <a:lstStyle/>
            <a:p>
              <a:endParaRPr lang="en-US"/>
            </a:p>
          </p:txBody>
        </p:sp>
        <p:sp>
          <p:nvSpPr>
            <p:cNvPr id="505" name="Freeform 465"/>
            <p:cNvSpPr>
              <a:spLocks noChangeAspect="1"/>
            </p:cNvSpPr>
            <p:nvPr/>
          </p:nvSpPr>
          <p:spPr bwMode="auto">
            <a:xfrm>
              <a:off x="3803" y="4045"/>
              <a:ext cx="15" cy="4"/>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6" name="Freeform 466"/>
            <p:cNvSpPr>
              <a:spLocks noChangeAspect="1"/>
            </p:cNvSpPr>
            <p:nvPr/>
          </p:nvSpPr>
          <p:spPr bwMode="auto">
            <a:xfrm>
              <a:off x="3803" y="4049"/>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7" name="Freeform 467"/>
            <p:cNvSpPr>
              <a:spLocks noChangeAspect="1"/>
            </p:cNvSpPr>
            <p:nvPr/>
          </p:nvSpPr>
          <p:spPr bwMode="auto">
            <a:xfrm>
              <a:off x="3803" y="4054"/>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8" name="Freeform 468"/>
            <p:cNvSpPr>
              <a:spLocks noChangeAspect="1"/>
            </p:cNvSpPr>
            <p:nvPr/>
          </p:nvSpPr>
          <p:spPr bwMode="auto">
            <a:xfrm>
              <a:off x="3803" y="4059"/>
              <a:ext cx="15" cy="5"/>
            </a:xfrm>
            <a:custGeom>
              <a:avLst/>
              <a:gdLst>
                <a:gd name="T0" fmla="*/ 0 w 107"/>
                <a:gd name="T1" fmla="*/ 0 h 30"/>
                <a:gd name="T2" fmla="*/ 84 w 107"/>
                <a:gd name="T3" fmla="*/ 18 h 30"/>
                <a:gd name="T4" fmla="*/ 96 w 107"/>
                <a:gd name="T5" fmla="*/ 21 h 30"/>
                <a:gd name="T6" fmla="*/ 105 w 107"/>
                <a:gd name="T7" fmla="*/ 24 h 30"/>
                <a:gd name="T8" fmla="*/ 87 w 107"/>
                <a:gd name="T9" fmla="*/ 30 h 30"/>
                <a:gd name="T10" fmla="*/ 0 w 107"/>
                <a:gd name="T11" fmla="*/ 30 h 30"/>
                <a:gd name="T12" fmla="*/ 0 w 107"/>
                <a:gd name="T13" fmla="*/ 0 h 30"/>
                <a:gd name="T14" fmla="*/ 0 60000 65536"/>
                <a:gd name="T15" fmla="*/ 0 60000 65536"/>
                <a:gd name="T16" fmla="*/ 0 60000 65536"/>
                <a:gd name="T17" fmla="*/ 0 60000 65536"/>
                <a:gd name="T18" fmla="*/ 0 60000 65536"/>
                <a:gd name="T19" fmla="*/ 0 60000 65536"/>
                <a:gd name="T20" fmla="*/ 0 60000 65536"/>
                <a:gd name="T21" fmla="*/ 0 w 107"/>
                <a:gd name="T22" fmla="*/ 0 h 30"/>
                <a:gd name="T23" fmla="*/ 107 w 10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30">
                  <a:moveTo>
                    <a:pt x="0" y="0"/>
                  </a:moveTo>
                  <a:cubicBezTo>
                    <a:pt x="37" y="9"/>
                    <a:pt x="37" y="15"/>
                    <a:pt x="84" y="18"/>
                  </a:cubicBezTo>
                  <a:cubicBezTo>
                    <a:pt x="88" y="19"/>
                    <a:pt x="92" y="20"/>
                    <a:pt x="96" y="21"/>
                  </a:cubicBezTo>
                  <a:cubicBezTo>
                    <a:pt x="99" y="22"/>
                    <a:pt x="107" y="22"/>
                    <a:pt x="105" y="24"/>
                  </a:cubicBezTo>
                  <a:cubicBezTo>
                    <a:pt x="101" y="28"/>
                    <a:pt x="87" y="30"/>
                    <a:pt x="87" y="30"/>
                  </a:cubicBezTo>
                  <a:lnTo>
                    <a:pt x="0" y="30"/>
                  </a:lnTo>
                  <a:lnTo>
                    <a:pt x="0" y="0"/>
                  </a:lnTo>
                  <a:close/>
                </a:path>
              </a:pathLst>
            </a:custGeom>
            <a:gradFill rotWithShape="0">
              <a:gsLst>
                <a:gs pos="0">
                  <a:srgbClr val="DBB069"/>
                </a:gs>
                <a:gs pos="100000">
                  <a:srgbClr val="F9F2E7"/>
                </a:gs>
              </a:gsLst>
              <a:lin ang="0" scaled="1"/>
            </a:gradFill>
            <a:ln w="6350">
              <a:noFill/>
              <a:round/>
              <a:headEnd type="none" w="sm" len="sm"/>
              <a:tailEnd type="none" w="sm" len="sm"/>
            </a:ln>
          </p:spPr>
          <p:txBody>
            <a:bodyPr wrap="none" anchor="ctr"/>
            <a:lstStyle/>
            <a:p>
              <a:endParaRPr lang="en-US"/>
            </a:p>
          </p:txBody>
        </p:sp>
        <p:sp>
          <p:nvSpPr>
            <p:cNvPr id="509" name="Freeform 469"/>
            <p:cNvSpPr>
              <a:spLocks noChangeAspect="1"/>
            </p:cNvSpPr>
            <p:nvPr/>
          </p:nvSpPr>
          <p:spPr bwMode="auto">
            <a:xfrm>
              <a:off x="3802" y="4028"/>
              <a:ext cx="19" cy="13"/>
            </a:xfrm>
            <a:custGeom>
              <a:avLst/>
              <a:gdLst>
                <a:gd name="T0" fmla="*/ 96 w 141"/>
                <a:gd name="T1" fmla="*/ 10 h 89"/>
                <a:gd name="T2" fmla="*/ 51 w 141"/>
                <a:gd name="T3" fmla="*/ 22 h 89"/>
                <a:gd name="T4" fmla="*/ 9 w 141"/>
                <a:gd name="T5" fmla="*/ 25 h 89"/>
                <a:gd name="T6" fmla="*/ 45 w 141"/>
                <a:gd name="T7" fmla="*/ 49 h 89"/>
                <a:gd name="T8" fmla="*/ 69 w 141"/>
                <a:gd name="T9" fmla="*/ 82 h 89"/>
                <a:gd name="T10" fmla="*/ 69 w 141"/>
                <a:gd name="T11" fmla="*/ 49 h 89"/>
                <a:gd name="T12" fmla="*/ 93 w 141"/>
                <a:gd name="T13" fmla="*/ 43 h 89"/>
                <a:gd name="T14" fmla="*/ 114 w 141"/>
                <a:gd name="T15" fmla="*/ 88 h 89"/>
                <a:gd name="T16" fmla="*/ 126 w 141"/>
                <a:gd name="T17" fmla="*/ 85 h 89"/>
                <a:gd name="T18" fmla="*/ 120 w 141"/>
                <a:gd name="T19" fmla="*/ 76 h 89"/>
                <a:gd name="T20" fmla="*/ 114 w 141"/>
                <a:gd name="T21" fmla="*/ 58 h 89"/>
                <a:gd name="T22" fmla="*/ 111 w 141"/>
                <a:gd name="T23" fmla="*/ 49 h 89"/>
                <a:gd name="T24" fmla="*/ 138 w 141"/>
                <a:gd name="T25" fmla="*/ 43 h 89"/>
                <a:gd name="T26" fmla="*/ 129 w 141"/>
                <a:gd name="T27" fmla="*/ 34 h 89"/>
                <a:gd name="T28" fmla="*/ 96 w 141"/>
                <a:gd name="T29" fmla="*/ 1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1"/>
                <a:gd name="T46" fmla="*/ 0 h 89"/>
                <a:gd name="T47" fmla="*/ 141 w 141"/>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1" h="89">
                  <a:moveTo>
                    <a:pt x="96" y="10"/>
                  </a:moveTo>
                  <a:cubicBezTo>
                    <a:pt x="67" y="0"/>
                    <a:pt x="71" y="21"/>
                    <a:pt x="51" y="22"/>
                  </a:cubicBezTo>
                  <a:cubicBezTo>
                    <a:pt x="37" y="23"/>
                    <a:pt x="23" y="24"/>
                    <a:pt x="9" y="25"/>
                  </a:cubicBezTo>
                  <a:cubicBezTo>
                    <a:pt x="0" y="53"/>
                    <a:pt x="17" y="47"/>
                    <a:pt x="45" y="49"/>
                  </a:cubicBezTo>
                  <a:cubicBezTo>
                    <a:pt x="52" y="71"/>
                    <a:pt x="54" y="67"/>
                    <a:pt x="69" y="82"/>
                  </a:cubicBezTo>
                  <a:cubicBezTo>
                    <a:pt x="78" y="69"/>
                    <a:pt x="81" y="61"/>
                    <a:pt x="69" y="49"/>
                  </a:cubicBezTo>
                  <a:cubicBezTo>
                    <a:pt x="77" y="47"/>
                    <a:pt x="85" y="42"/>
                    <a:pt x="93" y="43"/>
                  </a:cubicBezTo>
                  <a:cubicBezTo>
                    <a:pt x="94" y="43"/>
                    <a:pt x="105" y="79"/>
                    <a:pt x="114" y="88"/>
                  </a:cubicBezTo>
                  <a:cubicBezTo>
                    <a:pt x="118" y="87"/>
                    <a:pt x="124" y="89"/>
                    <a:pt x="126" y="85"/>
                  </a:cubicBezTo>
                  <a:cubicBezTo>
                    <a:pt x="128" y="82"/>
                    <a:pt x="121" y="79"/>
                    <a:pt x="120" y="76"/>
                  </a:cubicBezTo>
                  <a:cubicBezTo>
                    <a:pt x="117" y="70"/>
                    <a:pt x="116" y="64"/>
                    <a:pt x="114" y="58"/>
                  </a:cubicBezTo>
                  <a:cubicBezTo>
                    <a:pt x="113" y="55"/>
                    <a:pt x="111" y="49"/>
                    <a:pt x="111" y="49"/>
                  </a:cubicBezTo>
                  <a:cubicBezTo>
                    <a:pt x="120" y="47"/>
                    <a:pt x="131" y="49"/>
                    <a:pt x="138" y="43"/>
                  </a:cubicBezTo>
                  <a:cubicBezTo>
                    <a:pt x="141" y="40"/>
                    <a:pt x="131" y="38"/>
                    <a:pt x="129" y="34"/>
                  </a:cubicBezTo>
                  <a:cubicBezTo>
                    <a:pt x="117" y="12"/>
                    <a:pt x="127" y="10"/>
                    <a:pt x="96" y="10"/>
                  </a:cubicBezTo>
                  <a:close/>
                </a:path>
              </a:pathLst>
            </a:custGeom>
            <a:solidFill>
              <a:schemeClr val="folHlink"/>
            </a:solidFill>
            <a:ln w="12700">
              <a:noFill/>
              <a:round/>
              <a:headEnd type="none" w="sm" len="sm"/>
              <a:tailEnd type="none" w="sm" len="sm"/>
            </a:ln>
          </p:spPr>
          <p:txBody>
            <a:bodyPr wrap="none" anchor="ctr"/>
            <a:lstStyle/>
            <a:p>
              <a:endParaRPr lang="en-US"/>
            </a:p>
          </p:txBody>
        </p:sp>
        <p:sp>
          <p:nvSpPr>
            <p:cNvPr id="510" name="Freeform 470"/>
            <p:cNvSpPr>
              <a:spLocks noChangeAspect="1"/>
            </p:cNvSpPr>
            <p:nvPr/>
          </p:nvSpPr>
          <p:spPr bwMode="auto">
            <a:xfrm>
              <a:off x="3801" y="4029"/>
              <a:ext cx="11" cy="10"/>
            </a:xfrm>
            <a:custGeom>
              <a:avLst/>
              <a:gdLst>
                <a:gd name="T0" fmla="*/ 68 w 84"/>
                <a:gd name="T1" fmla="*/ 1 h 70"/>
                <a:gd name="T2" fmla="*/ 38 w 84"/>
                <a:gd name="T3" fmla="*/ 4 h 70"/>
                <a:gd name="T4" fmla="*/ 20 w 84"/>
                <a:gd name="T5" fmla="*/ 10 h 70"/>
                <a:gd name="T6" fmla="*/ 44 w 84"/>
                <a:gd name="T7" fmla="*/ 43 h 70"/>
                <a:gd name="T8" fmla="*/ 74 w 84"/>
                <a:gd name="T9" fmla="*/ 70 h 70"/>
                <a:gd name="T10" fmla="*/ 83 w 84"/>
                <a:gd name="T11" fmla="*/ 67 h 70"/>
                <a:gd name="T12" fmla="*/ 74 w 84"/>
                <a:gd name="T13" fmla="*/ 61 h 70"/>
                <a:gd name="T14" fmla="*/ 56 w 84"/>
                <a:gd name="T15" fmla="*/ 37 h 70"/>
                <a:gd name="T16" fmla="*/ 26 w 84"/>
                <a:gd name="T17" fmla="*/ 28 h 70"/>
                <a:gd name="T18" fmla="*/ 53 w 84"/>
                <a:gd name="T19" fmla="*/ 16 h 70"/>
                <a:gd name="T20" fmla="*/ 56 w 84"/>
                <a:gd name="T21" fmla="*/ 7 h 70"/>
                <a:gd name="T22" fmla="*/ 80 w 84"/>
                <a:gd name="T23" fmla="*/ 4 h 70"/>
                <a:gd name="T24" fmla="*/ 68 w 84"/>
                <a:gd name="T25" fmla="*/ 1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70"/>
                <a:gd name="T41" fmla="*/ 84 w 8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70">
                  <a:moveTo>
                    <a:pt x="68" y="1"/>
                  </a:moveTo>
                  <a:cubicBezTo>
                    <a:pt x="58" y="2"/>
                    <a:pt x="48" y="2"/>
                    <a:pt x="38" y="4"/>
                  </a:cubicBezTo>
                  <a:cubicBezTo>
                    <a:pt x="32" y="5"/>
                    <a:pt x="20" y="10"/>
                    <a:pt x="20" y="10"/>
                  </a:cubicBezTo>
                  <a:cubicBezTo>
                    <a:pt x="0" y="40"/>
                    <a:pt x="10" y="38"/>
                    <a:pt x="44" y="43"/>
                  </a:cubicBezTo>
                  <a:cubicBezTo>
                    <a:pt x="57" y="52"/>
                    <a:pt x="57" y="64"/>
                    <a:pt x="74" y="70"/>
                  </a:cubicBezTo>
                  <a:cubicBezTo>
                    <a:pt x="77" y="69"/>
                    <a:pt x="83" y="70"/>
                    <a:pt x="83" y="67"/>
                  </a:cubicBezTo>
                  <a:cubicBezTo>
                    <a:pt x="83" y="63"/>
                    <a:pt x="77" y="64"/>
                    <a:pt x="74" y="61"/>
                  </a:cubicBezTo>
                  <a:cubicBezTo>
                    <a:pt x="65" y="52"/>
                    <a:pt x="69" y="43"/>
                    <a:pt x="56" y="37"/>
                  </a:cubicBezTo>
                  <a:cubicBezTo>
                    <a:pt x="46" y="33"/>
                    <a:pt x="26" y="28"/>
                    <a:pt x="26" y="28"/>
                  </a:cubicBezTo>
                  <a:cubicBezTo>
                    <a:pt x="54" y="0"/>
                    <a:pt x="10" y="41"/>
                    <a:pt x="53" y="16"/>
                  </a:cubicBezTo>
                  <a:cubicBezTo>
                    <a:pt x="56" y="14"/>
                    <a:pt x="53" y="8"/>
                    <a:pt x="56" y="7"/>
                  </a:cubicBezTo>
                  <a:cubicBezTo>
                    <a:pt x="63" y="4"/>
                    <a:pt x="73" y="8"/>
                    <a:pt x="80" y="4"/>
                  </a:cubicBezTo>
                  <a:cubicBezTo>
                    <a:pt x="84" y="2"/>
                    <a:pt x="72" y="2"/>
                    <a:pt x="68" y="1"/>
                  </a:cubicBezTo>
                  <a:close/>
                </a:path>
              </a:pathLst>
            </a:custGeom>
            <a:solidFill>
              <a:schemeClr val="bg2"/>
            </a:solidFill>
            <a:ln w="12700">
              <a:noFill/>
              <a:round/>
              <a:headEnd type="none" w="sm" len="sm"/>
              <a:tailEnd type="none" w="sm" len="sm"/>
            </a:ln>
          </p:spPr>
          <p:txBody>
            <a:bodyPr wrap="none" anchor="ctr"/>
            <a:lstStyle/>
            <a:p>
              <a:endParaRPr lang="en-US"/>
            </a:p>
          </p:txBody>
        </p:sp>
        <p:sp>
          <p:nvSpPr>
            <p:cNvPr id="511" name="Freeform 471"/>
            <p:cNvSpPr>
              <a:spLocks noChangeAspect="1"/>
            </p:cNvSpPr>
            <p:nvPr/>
          </p:nvSpPr>
          <p:spPr bwMode="auto">
            <a:xfrm>
              <a:off x="3746" y="3945"/>
              <a:ext cx="26" cy="61"/>
            </a:xfrm>
            <a:custGeom>
              <a:avLst/>
              <a:gdLst>
                <a:gd name="T0" fmla="*/ 168 w 195"/>
                <a:gd name="T1" fmla="*/ 0 h 411"/>
                <a:gd name="T2" fmla="*/ 168 w 195"/>
                <a:gd name="T3" fmla="*/ 165 h 411"/>
                <a:gd name="T4" fmla="*/ 195 w 195"/>
                <a:gd name="T5" fmla="*/ 165 h 411"/>
                <a:gd name="T6" fmla="*/ 195 w 195"/>
                <a:gd name="T7" fmla="*/ 213 h 411"/>
                <a:gd name="T8" fmla="*/ 171 w 195"/>
                <a:gd name="T9" fmla="*/ 213 h 411"/>
                <a:gd name="T10" fmla="*/ 171 w 195"/>
                <a:gd name="T11" fmla="*/ 381 h 411"/>
                <a:gd name="T12" fmla="*/ 75 w 195"/>
                <a:gd name="T13" fmla="*/ 411 h 411"/>
                <a:gd name="T14" fmla="*/ 75 w 195"/>
                <a:gd name="T15" fmla="*/ 249 h 411"/>
                <a:gd name="T16" fmla="*/ 0 w 195"/>
                <a:gd name="T17" fmla="*/ 246 h 411"/>
                <a:gd name="T18" fmla="*/ 168 w 195"/>
                <a:gd name="T19" fmla="*/ 0 h 4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411"/>
                <a:gd name="T32" fmla="*/ 195 w 195"/>
                <a:gd name="T33" fmla="*/ 411 h 4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411">
                  <a:moveTo>
                    <a:pt x="168" y="0"/>
                  </a:moveTo>
                  <a:lnTo>
                    <a:pt x="168" y="165"/>
                  </a:lnTo>
                  <a:lnTo>
                    <a:pt x="195" y="165"/>
                  </a:lnTo>
                  <a:lnTo>
                    <a:pt x="195" y="213"/>
                  </a:lnTo>
                  <a:lnTo>
                    <a:pt x="171" y="213"/>
                  </a:lnTo>
                  <a:lnTo>
                    <a:pt x="171" y="381"/>
                  </a:lnTo>
                  <a:lnTo>
                    <a:pt x="75" y="411"/>
                  </a:lnTo>
                  <a:lnTo>
                    <a:pt x="75" y="249"/>
                  </a:lnTo>
                  <a:lnTo>
                    <a:pt x="0" y="246"/>
                  </a:lnTo>
                  <a:lnTo>
                    <a:pt x="168" y="0"/>
                  </a:lnTo>
                  <a:close/>
                </a:path>
              </a:pathLst>
            </a:custGeom>
            <a:solidFill>
              <a:srgbClr val="120D04"/>
            </a:solidFill>
            <a:ln w="12700">
              <a:noFill/>
              <a:round/>
              <a:headEnd type="none" w="sm" len="sm"/>
              <a:tailEnd type="none" w="sm" len="sm"/>
            </a:ln>
          </p:spPr>
          <p:txBody>
            <a:bodyPr wrap="none" anchor="ctr"/>
            <a:lstStyle/>
            <a:p>
              <a:endParaRPr lang="en-US"/>
            </a:p>
          </p:txBody>
        </p:sp>
        <p:sp>
          <p:nvSpPr>
            <p:cNvPr id="512" name="Line 472"/>
            <p:cNvSpPr>
              <a:spLocks noChangeAspect="1" noChangeShapeType="1"/>
            </p:cNvSpPr>
            <p:nvPr/>
          </p:nvSpPr>
          <p:spPr bwMode="auto">
            <a:xfrm flipH="1">
              <a:off x="3648" y="3986"/>
              <a:ext cx="17" cy="25"/>
            </a:xfrm>
            <a:prstGeom prst="line">
              <a:avLst/>
            </a:prstGeom>
            <a:noFill/>
            <a:ln w="28575">
              <a:solidFill>
                <a:srgbClr val="DBB069"/>
              </a:solidFill>
              <a:round/>
              <a:headEnd type="none" w="sm" len="sm"/>
              <a:tailEnd type="none" w="sm" len="sm"/>
            </a:ln>
          </p:spPr>
          <p:txBody>
            <a:bodyPr wrap="none" anchor="ctr"/>
            <a:lstStyle/>
            <a:p>
              <a:endParaRPr lang="en-US"/>
            </a:p>
          </p:txBody>
        </p:sp>
        <p:sp>
          <p:nvSpPr>
            <p:cNvPr id="513" name="Freeform 473"/>
            <p:cNvSpPr>
              <a:spLocks noChangeAspect="1"/>
            </p:cNvSpPr>
            <p:nvPr/>
          </p:nvSpPr>
          <p:spPr bwMode="auto">
            <a:xfrm>
              <a:off x="3642" y="4012"/>
              <a:ext cx="6" cy="22"/>
            </a:xfrm>
            <a:custGeom>
              <a:avLst/>
              <a:gdLst>
                <a:gd name="T0" fmla="*/ 18 w 42"/>
                <a:gd name="T1" fmla="*/ 6 h 147"/>
                <a:gd name="T2" fmla="*/ 12 w 42"/>
                <a:gd name="T3" fmla="*/ 84 h 147"/>
                <a:gd name="T4" fmla="*/ 0 w 42"/>
                <a:gd name="T5" fmla="*/ 147 h 147"/>
                <a:gd name="T6" fmla="*/ 39 w 42"/>
                <a:gd name="T7" fmla="*/ 138 h 147"/>
                <a:gd name="T8" fmla="*/ 42 w 42"/>
                <a:gd name="T9" fmla="*/ 105 h 147"/>
                <a:gd name="T10" fmla="*/ 39 w 42"/>
                <a:gd name="T11" fmla="*/ 0 h 147"/>
                <a:gd name="T12" fmla="*/ 18 w 42"/>
                <a:gd name="T13" fmla="*/ 6 h 147"/>
                <a:gd name="T14" fmla="*/ 0 60000 65536"/>
                <a:gd name="T15" fmla="*/ 0 60000 65536"/>
                <a:gd name="T16" fmla="*/ 0 60000 65536"/>
                <a:gd name="T17" fmla="*/ 0 60000 65536"/>
                <a:gd name="T18" fmla="*/ 0 60000 65536"/>
                <a:gd name="T19" fmla="*/ 0 60000 65536"/>
                <a:gd name="T20" fmla="*/ 0 60000 65536"/>
                <a:gd name="T21" fmla="*/ 0 w 42"/>
                <a:gd name="T22" fmla="*/ 0 h 147"/>
                <a:gd name="T23" fmla="*/ 42 w 42"/>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147">
                  <a:moveTo>
                    <a:pt x="18" y="6"/>
                  </a:moveTo>
                  <a:lnTo>
                    <a:pt x="12" y="84"/>
                  </a:lnTo>
                  <a:lnTo>
                    <a:pt x="0" y="147"/>
                  </a:lnTo>
                  <a:lnTo>
                    <a:pt x="39" y="138"/>
                  </a:lnTo>
                  <a:lnTo>
                    <a:pt x="42" y="105"/>
                  </a:lnTo>
                  <a:lnTo>
                    <a:pt x="39" y="0"/>
                  </a:lnTo>
                  <a:lnTo>
                    <a:pt x="18" y="6"/>
                  </a:lnTo>
                  <a:close/>
                </a:path>
              </a:pathLst>
            </a:custGeom>
            <a:solidFill>
              <a:srgbClr val="A57321"/>
            </a:solidFill>
            <a:ln w="12700">
              <a:noFill/>
              <a:round/>
              <a:headEnd type="none" w="sm" len="sm"/>
              <a:tailEnd type="none" w="sm" len="sm"/>
            </a:ln>
          </p:spPr>
          <p:txBody>
            <a:bodyPr wrap="none" anchor="ctr"/>
            <a:lstStyle/>
            <a:p>
              <a:endParaRPr lang="en-US"/>
            </a:p>
          </p:txBody>
        </p:sp>
        <p:sp>
          <p:nvSpPr>
            <p:cNvPr id="514" name="Line 474"/>
            <p:cNvSpPr>
              <a:spLocks noChangeAspect="1" noChangeShapeType="1"/>
            </p:cNvSpPr>
            <p:nvPr/>
          </p:nvSpPr>
          <p:spPr bwMode="auto">
            <a:xfrm>
              <a:off x="3981" y="3929"/>
              <a:ext cx="2"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516" name="Line 475"/>
            <p:cNvSpPr>
              <a:spLocks noChangeAspect="1" noChangeShapeType="1"/>
            </p:cNvSpPr>
            <p:nvPr/>
          </p:nvSpPr>
          <p:spPr bwMode="auto">
            <a:xfrm>
              <a:off x="3982" y="3930"/>
              <a:ext cx="3"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17" name="Line 476"/>
            <p:cNvSpPr>
              <a:spLocks noChangeAspect="1" noChangeShapeType="1"/>
            </p:cNvSpPr>
            <p:nvPr/>
          </p:nvSpPr>
          <p:spPr bwMode="auto">
            <a:xfrm>
              <a:off x="4048" y="3936"/>
              <a:ext cx="3" cy="78"/>
            </a:xfrm>
            <a:prstGeom prst="line">
              <a:avLst/>
            </a:prstGeom>
            <a:noFill/>
            <a:ln w="28575">
              <a:solidFill>
                <a:srgbClr val="F9F1E3"/>
              </a:solidFill>
              <a:round/>
              <a:headEnd type="none" w="sm" len="sm"/>
              <a:tailEnd type="none" w="sm" len="sm"/>
            </a:ln>
          </p:spPr>
          <p:txBody>
            <a:bodyPr wrap="none" anchor="ctr"/>
            <a:lstStyle/>
            <a:p>
              <a:endParaRPr lang="en-US"/>
            </a:p>
          </p:txBody>
        </p:sp>
        <p:sp>
          <p:nvSpPr>
            <p:cNvPr id="518" name="Line 477"/>
            <p:cNvSpPr>
              <a:spLocks noChangeAspect="1" noChangeShapeType="1"/>
            </p:cNvSpPr>
            <p:nvPr/>
          </p:nvSpPr>
          <p:spPr bwMode="auto">
            <a:xfrm>
              <a:off x="4050" y="3937"/>
              <a:ext cx="2" cy="78"/>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19" name="Freeform 478"/>
            <p:cNvSpPr>
              <a:spLocks noChangeAspect="1"/>
            </p:cNvSpPr>
            <p:nvPr/>
          </p:nvSpPr>
          <p:spPr bwMode="auto">
            <a:xfrm>
              <a:off x="3872" y="4086"/>
              <a:ext cx="92" cy="30"/>
            </a:xfrm>
            <a:custGeom>
              <a:avLst/>
              <a:gdLst>
                <a:gd name="T0" fmla="*/ 27 w 675"/>
                <a:gd name="T1" fmla="*/ 102 h 201"/>
                <a:gd name="T2" fmla="*/ 321 w 675"/>
                <a:gd name="T3" fmla="*/ 159 h 201"/>
                <a:gd name="T4" fmla="*/ 405 w 675"/>
                <a:gd name="T5" fmla="*/ 0 h 201"/>
                <a:gd name="T6" fmla="*/ 444 w 675"/>
                <a:gd name="T7" fmla="*/ 12 h 201"/>
                <a:gd name="T8" fmla="*/ 384 w 675"/>
                <a:gd name="T9" fmla="*/ 156 h 201"/>
                <a:gd name="T10" fmla="*/ 675 w 675"/>
                <a:gd name="T11" fmla="*/ 153 h 201"/>
                <a:gd name="T12" fmla="*/ 675 w 675"/>
                <a:gd name="T13" fmla="*/ 186 h 201"/>
                <a:gd name="T14" fmla="*/ 324 w 675"/>
                <a:gd name="T15" fmla="*/ 201 h 201"/>
                <a:gd name="T16" fmla="*/ 300 w 675"/>
                <a:gd name="T17" fmla="*/ 177 h 201"/>
                <a:gd name="T18" fmla="*/ 0 w 675"/>
                <a:gd name="T19" fmla="*/ 117 h 201"/>
                <a:gd name="T20" fmla="*/ 27 w 675"/>
                <a:gd name="T21" fmla="*/ 102 h 2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5"/>
                <a:gd name="T34" fmla="*/ 0 h 201"/>
                <a:gd name="T35" fmla="*/ 675 w 675"/>
                <a:gd name="T36" fmla="*/ 201 h 2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5" h="201">
                  <a:moveTo>
                    <a:pt x="27" y="102"/>
                  </a:moveTo>
                  <a:lnTo>
                    <a:pt x="321" y="159"/>
                  </a:lnTo>
                  <a:lnTo>
                    <a:pt x="405" y="0"/>
                  </a:lnTo>
                  <a:lnTo>
                    <a:pt x="444" y="12"/>
                  </a:lnTo>
                  <a:lnTo>
                    <a:pt x="384" y="156"/>
                  </a:lnTo>
                  <a:lnTo>
                    <a:pt x="675" y="153"/>
                  </a:lnTo>
                  <a:lnTo>
                    <a:pt x="675" y="186"/>
                  </a:lnTo>
                  <a:lnTo>
                    <a:pt x="324" y="201"/>
                  </a:lnTo>
                  <a:lnTo>
                    <a:pt x="300" y="177"/>
                  </a:lnTo>
                  <a:lnTo>
                    <a:pt x="0" y="117"/>
                  </a:lnTo>
                  <a:lnTo>
                    <a:pt x="27" y="102"/>
                  </a:lnTo>
                  <a:close/>
                </a:path>
              </a:pathLst>
            </a:custGeom>
            <a:solidFill>
              <a:srgbClr val="1F1607"/>
            </a:solidFill>
            <a:ln w="12700">
              <a:noFill/>
              <a:round/>
              <a:headEnd type="none" w="sm" len="sm"/>
              <a:tailEnd type="none" w="sm" len="sm"/>
            </a:ln>
          </p:spPr>
          <p:txBody>
            <a:bodyPr wrap="none" anchor="ctr"/>
            <a:lstStyle/>
            <a:p>
              <a:endParaRPr lang="en-US"/>
            </a:p>
          </p:txBody>
        </p:sp>
        <p:sp>
          <p:nvSpPr>
            <p:cNvPr id="520" name="Freeform 479"/>
            <p:cNvSpPr>
              <a:spLocks noChangeAspect="1"/>
            </p:cNvSpPr>
            <p:nvPr/>
          </p:nvSpPr>
          <p:spPr bwMode="auto">
            <a:xfrm>
              <a:off x="3966" y="4068"/>
              <a:ext cx="20" cy="16"/>
            </a:xfrm>
            <a:custGeom>
              <a:avLst/>
              <a:gdLst>
                <a:gd name="T0" fmla="*/ 0 w 150"/>
                <a:gd name="T1" fmla="*/ 0 h 111"/>
                <a:gd name="T2" fmla="*/ 33 w 150"/>
                <a:gd name="T3" fmla="*/ 21 h 111"/>
                <a:gd name="T4" fmla="*/ 150 w 150"/>
                <a:gd name="T5" fmla="*/ 75 h 111"/>
                <a:gd name="T6" fmla="*/ 132 w 150"/>
                <a:gd name="T7" fmla="*/ 111 h 111"/>
                <a:gd name="T8" fmla="*/ 51 w 150"/>
                <a:gd name="T9" fmla="*/ 81 h 111"/>
                <a:gd name="T10" fmla="*/ 0 w 150"/>
                <a:gd name="T11" fmla="*/ 0 h 111"/>
                <a:gd name="T12" fmla="*/ 0 60000 65536"/>
                <a:gd name="T13" fmla="*/ 0 60000 65536"/>
                <a:gd name="T14" fmla="*/ 0 60000 65536"/>
                <a:gd name="T15" fmla="*/ 0 60000 65536"/>
                <a:gd name="T16" fmla="*/ 0 60000 65536"/>
                <a:gd name="T17" fmla="*/ 0 60000 65536"/>
                <a:gd name="T18" fmla="*/ 0 w 150"/>
                <a:gd name="T19" fmla="*/ 0 h 111"/>
                <a:gd name="T20" fmla="*/ 150 w 150"/>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50" h="111">
                  <a:moveTo>
                    <a:pt x="0" y="0"/>
                  </a:moveTo>
                  <a:lnTo>
                    <a:pt x="33" y="21"/>
                  </a:lnTo>
                  <a:lnTo>
                    <a:pt x="150" y="75"/>
                  </a:lnTo>
                  <a:cubicBezTo>
                    <a:pt x="147" y="96"/>
                    <a:pt x="150" y="102"/>
                    <a:pt x="132" y="111"/>
                  </a:cubicBezTo>
                  <a:lnTo>
                    <a:pt x="51" y="81"/>
                  </a:lnTo>
                  <a:lnTo>
                    <a:pt x="0" y="0"/>
                  </a:lnTo>
                  <a:close/>
                </a:path>
              </a:pathLst>
            </a:custGeom>
            <a:solidFill>
              <a:srgbClr val="694915"/>
            </a:solidFill>
            <a:ln w="12700">
              <a:noFill/>
              <a:round/>
              <a:headEnd type="none" w="sm" len="sm"/>
              <a:tailEnd type="none" w="sm" len="sm"/>
            </a:ln>
          </p:spPr>
          <p:txBody>
            <a:bodyPr wrap="none" anchor="ctr"/>
            <a:lstStyle/>
            <a:p>
              <a:endParaRPr lang="en-US"/>
            </a:p>
          </p:txBody>
        </p:sp>
        <p:sp>
          <p:nvSpPr>
            <p:cNvPr id="521" name="Freeform 480"/>
            <p:cNvSpPr>
              <a:spLocks noChangeAspect="1"/>
            </p:cNvSpPr>
            <p:nvPr/>
          </p:nvSpPr>
          <p:spPr bwMode="auto">
            <a:xfrm>
              <a:off x="3983" y="4075"/>
              <a:ext cx="7" cy="12"/>
            </a:xfrm>
            <a:custGeom>
              <a:avLst/>
              <a:gdLst>
                <a:gd name="T0" fmla="*/ 18 w 54"/>
                <a:gd name="T1" fmla="*/ 0 h 81"/>
                <a:gd name="T2" fmla="*/ 0 w 54"/>
                <a:gd name="T3" fmla="*/ 63 h 81"/>
                <a:gd name="T4" fmla="*/ 54 w 54"/>
                <a:gd name="T5" fmla="*/ 81 h 81"/>
                <a:gd name="T6" fmla="*/ 18 w 54"/>
                <a:gd name="T7" fmla="*/ 0 h 81"/>
                <a:gd name="T8" fmla="*/ 0 60000 65536"/>
                <a:gd name="T9" fmla="*/ 0 60000 65536"/>
                <a:gd name="T10" fmla="*/ 0 60000 65536"/>
                <a:gd name="T11" fmla="*/ 0 60000 65536"/>
                <a:gd name="T12" fmla="*/ 0 w 54"/>
                <a:gd name="T13" fmla="*/ 0 h 81"/>
                <a:gd name="T14" fmla="*/ 54 w 54"/>
                <a:gd name="T15" fmla="*/ 81 h 81"/>
              </a:gdLst>
              <a:ahLst/>
              <a:cxnLst>
                <a:cxn ang="T8">
                  <a:pos x="T0" y="T1"/>
                </a:cxn>
                <a:cxn ang="T9">
                  <a:pos x="T2" y="T3"/>
                </a:cxn>
                <a:cxn ang="T10">
                  <a:pos x="T4" y="T5"/>
                </a:cxn>
                <a:cxn ang="T11">
                  <a:pos x="T6" y="T7"/>
                </a:cxn>
              </a:cxnLst>
              <a:rect l="T12" t="T13" r="T14" b="T15"/>
              <a:pathLst>
                <a:path w="54" h="81">
                  <a:moveTo>
                    <a:pt x="18" y="0"/>
                  </a:moveTo>
                  <a:cubicBezTo>
                    <a:pt x="16" y="34"/>
                    <a:pt x="26" y="50"/>
                    <a:pt x="0" y="63"/>
                  </a:cubicBezTo>
                  <a:lnTo>
                    <a:pt x="54" y="81"/>
                  </a:lnTo>
                  <a:cubicBezTo>
                    <a:pt x="51" y="59"/>
                    <a:pt x="53" y="0"/>
                    <a:pt x="18" y="0"/>
                  </a:cubicBezTo>
                  <a:close/>
                </a:path>
              </a:pathLst>
            </a:custGeom>
            <a:solidFill>
              <a:srgbClr val="A57321"/>
            </a:solidFill>
            <a:ln w="12700">
              <a:noFill/>
              <a:round/>
              <a:headEnd type="none" w="sm" len="sm"/>
              <a:tailEnd type="none" w="sm" len="sm"/>
            </a:ln>
          </p:spPr>
          <p:txBody>
            <a:bodyPr wrap="none" anchor="ctr"/>
            <a:lstStyle/>
            <a:p>
              <a:endParaRPr lang="en-US"/>
            </a:p>
          </p:txBody>
        </p:sp>
        <p:sp>
          <p:nvSpPr>
            <p:cNvPr id="522" name="Freeform 481"/>
            <p:cNvSpPr>
              <a:spLocks noChangeAspect="1"/>
            </p:cNvSpPr>
            <p:nvPr/>
          </p:nvSpPr>
          <p:spPr bwMode="auto">
            <a:xfrm>
              <a:off x="3990" y="4082"/>
              <a:ext cx="7" cy="12"/>
            </a:xfrm>
            <a:custGeom>
              <a:avLst/>
              <a:gdLst>
                <a:gd name="T0" fmla="*/ 3 w 48"/>
                <a:gd name="T1" fmla="*/ 0 h 87"/>
                <a:gd name="T2" fmla="*/ 30 w 48"/>
                <a:gd name="T3" fmla="*/ 12 h 87"/>
                <a:gd name="T4" fmla="*/ 48 w 48"/>
                <a:gd name="T5" fmla="*/ 33 h 87"/>
                <a:gd name="T6" fmla="*/ 48 w 48"/>
                <a:gd name="T7" fmla="*/ 87 h 87"/>
                <a:gd name="T8" fmla="*/ 3 w 48"/>
                <a:gd name="T9" fmla="*/ 0 h 87"/>
                <a:gd name="T10" fmla="*/ 0 60000 65536"/>
                <a:gd name="T11" fmla="*/ 0 60000 65536"/>
                <a:gd name="T12" fmla="*/ 0 60000 65536"/>
                <a:gd name="T13" fmla="*/ 0 60000 65536"/>
                <a:gd name="T14" fmla="*/ 0 60000 65536"/>
                <a:gd name="T15" fmla="*/ 0 w 48"/>
                <a:gd name="T16" fmla="*/ 0 h 87"/>
                <a:gd name="T17" fmla="*/ 48 w 48"/>
                <a:gd name="T18" fmla="*/ 87 h 87"/>
              </a:gdLst>
              <a:ahLst/>
              <a:cxnLst>
                <a:cxn ang="T10">
                  <a:pos x="T0" y="T1"/>
                </a:cxn>
                <a:cxn ang="T11">
                  <a:pos x="T2" y="T3"/>
                </a:cxn>
                <a:cxn ang="T12">
                  <a:pos x="T4" y="T5"/>
                </a:cxn>
                <a:cxn ang="T13">
                  <a:pos x="T6" y="T7"/>
                </a:cxn>
                <a:cxn ang="T14">
                  <a:pos x="T8" y="T9"/>
                </a:cxn>
              </a:cxnLst>
              <a:rect l="T15" t="T16" r="T17" b="T18"/>
              <a:pathLst>
                <a:path w="48" h="87">
                  <a:moveTo>
                    <a:pt x="3" y="0"/>
                  </a:moveTo>
                  <a:cubicBezTo>
                    <a:pt x="27" y="7"/>
                    <a:pt x="19" y="1"/>
                    <a:pt x="30" y="12"/>
                  </a:cubicBezTo>
                  <a:lnTo>
                    <a:pt x="48" y="33"/>
                  </a:lnTo>
                  <a:lnTo>
                    <a:pt x="48" y="87"/>
                  </a:lnTo>
                  <a:cubicBezTo>
                    <a:pt x="0" y="11"/>
                    <a:pt x="3" y="43"/>
                    <a:pt x="3" y="0"/>
                  </a:cubicBezTo>
                  <a:close/>
                </a:path>
              </a:pathLst>
            </a:custGeom>
            <a:solidFill>
              <a:srgbClr val="DBB069"/>
            </a:solidFill>
            <a:ln w="12700">
              <a:noFill/>
              <a:round/>
              <a:headEnd type="none" w="sm" len="sm"/>
              <a:tailEnd type="none" w="sm" len="sm"/>
            </a:ln>
          </p:spPr>
          <p:txBody>
            <a:bodyPr wrap="none" anchor="ctr"/>
            <a:lstStyle/>
            <a:p>
              <a:endParaRPr lang="en-US"/>
            </a:p>
          </p:txBody>
        </p:sp>
        <p:sp>
          <p:nvSpPr>
            <p:cNvPr id="523" name="Freeform 482"/>
            <p:cNvSpPr>
              <a:spLocks noChangeAspect="1"/>
            </p:cNvSpPr>
            <p:nvPr/>
          </p:nvSpPr>
          <p:spPr bwMode="auto">
            <a:xfrm>
              <a:off x="3985" y="4101"/>
              <a:ext cx="33" cy="49"/>
            </a:xfrm>
            <a:custGeom>
              <a:avLst/>
              <a:gdLst>
                <a:gd name="T0" fmla="*/ 84 w 245"/>
                <a:gd name="T1" fmla="*/ 6 h 330"/>
                <a:gd name="T2" fmla="*/ 81 w 245"/>
                <a:gd name="T3" fmla="*/ 117 h 330"/>
                <a:gd name="T4" fmla="*/ 114 w 245"/>
                <a:gd name="T5" fmla="*/ 129 h 330"/>
                <a:gd name="T6" fmla="*/ 111 w 245"/>
                <a:gd name="T7" fmla="*/ 159 h 330"/>
                <a:gd name="T8" fmla="*/ 87 w 245"/>
                <a:gd name="T9" fmla="*/ 156 h 330"/>
                <a:gd name="T10" fmla="*/ 87 w 245"/>
                <a:gd name="T11" fmla="*/ 273 h 330"/>
                <a:gd name="T12" fmla="*/ 114 w 245"/>
                <a:gd name="T13" fmla="*/ 300 h 330"/>
                <a:gd name="T14" fmla="*/ 195 w 245"/>
                <a:gd name="T15" fmla="*/ 330 h 330"/>
                <a:gd name="T16" fmla="*/ 171 w 245"/>
                <a:gd name="T17" fmla="*/ 327 h 330"/>
                <a:gd name="T18" fmla="*/ 150 w 245"/>
                <a:gd name="T19" fmla="*/ 318 h 330"/>
                <a:gd name="T20" fmla="*/ 99 w 245"/>
                <a:gd name="T21" fmla="*/ 312 h 330"/>
                <a:gd name="T22" fmla="*/ 90 w 245"/>
                <a:gd name="T23" fmla="*/ 318 h 330"/>
                <a:gd name="T24" fmla="*/ 48 w 245"/>
                <a:gd name="T25" fmla="*/ 312 h 330"/>
                <a:gd name="T26" fmla="*/ 60 w 245"/>
                <a:gd name="T27" fmla="*/ 279 h 330"/>
                <a:gd name="T28" fmla="*/ 78 w 245"/>
                <a:gd name="T29" fmla="*/ 264 h 330"/>
                <a:gd name="T30" fmla="*/ 75 w 245"/>
                <a:gd name="T31" fmla="*/ 153 h 330"/>
                <a:gd name="T32" fmla="*/ 3 w 245"/>
                <a:gd name="T33" fmla="*/ 120 h 330"/>
                <a:gd name="T34" fmla="*/ 0 w 245"/>
                <a:gd name="T35" fmla="*/ 90 h 330"/>
                <a:gd name="T36" fmla="*/ 42 w 245"/>
                <a:gd name="T37" fmla="*/ 105 h 330"/>
                <a:gd name="T38" fmla="*/ 42 w 245"/>
                <a:gd name="T39" fmla="*/ 75 h 330"/>
                <a:gd name="T40" fmla="*/ 69 w 245"/>
                <a:gd name="T41" fmla="*/ 0 h 330"/>
                <a:gd name="T42" fmla="*/ 84 w 245"/>
                <a:gd name="T43" fmla="*/ 6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5"/>
                <a:gd name="T67" fmla="*/ 0 h 330"/>
                <a:gd name="T68" fmla="*/ 245 w 245"/>
                <a:gd name="T69" fmla="*/ 330 h 3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5" h="330">
                  <a:moveTo>
                    <a:pt x="84" y="6"/>
                  </a:moveTo>
                  <a:lnTo>
                    <a:pt x="81" y="117"/>
                  </a:lnTo>
                  <a:lnTo>
                    <a:pt x="114" y="129"/>
                  </a:lnTo>
                  <a:lnTo>
                    <a:pt x="111" y="159"/>
                  </a:lnTo>
                  <a:lnTo>
                    <a:pt x="87" y="156"/>
                  </a:lnTo>
                  <a:lnTo>
                    <a:pt x="87" y="273"/>
                  </a:lnTo>
                  <a:lnTo>
                    <a:pt x="114" y="300"/>
                  </a:lnTo>
                  <a:cubicBezTo>
                    <a:pt x="245" y="308"/>
                    <a:pt x="238" y="287"/>
                    <a:pt x="195" y="330"/>
                  </a:cubicBezTo>
                  <a:cubicBezTo>
                    <a:pt x="187" y="329"/>
                    <a:pt x="179" y="329"/>
                    <a:pt x="171" y="327"/>
                  </a:cubicBezTo>
                  <a:cubicBezTo>
                    <a:pt x="163" y="325"/>
                    <a:pt x="160" y="318"/>
                    <a:pt x="150" y="318"/>
                  </a:cubicBezTo>
                  <a:cubicBezTo>
                    <a:pt x="133" y="316"/>
                    <a:pt x="116" y="312"/>
                    <a:pt x="99" y="312"/>
                  </a:cubicBezTo>
                  <a:cubicBezTo>
                    <a:pt x="95" y="312"/>
                    <a:pt x="94" y="317"/>
                    <a:pt x="90" y="318"/>
                  </a:cubicBezTo>
                  <a:cubicBezTo>
                    <a:pt x="81" y="319"/>
                    <a:pt x="57" y="312"/>
                    <a:pt x="48" y="312"/>
                  </a:cubicBezTo>
                  <a:lnTo>
                    <a:pt x="60" y="279"/>
                  </a:lnTo>
                  <a:lnTo>
                    <a:pt x="78" y="264"/>
                  </a:lnTo>
                  <a:lnTo>
                    <a:pt x="75" y="153"/>
                  </a:lnTo>
                  <a:lnTo>
                    <a:pt x="3" y="120"/>
                  </a:lnTo>
                  <a:lnTo>
                    <a:pt x="0" y="90"/>
                  </a:lnTo>
                  <a:lnTo>
                    <a:pt x="42" y="105"/>
                  </a:lnTo>
                  <a:lnTo>
                    <a:pt x="42" y="75"/>
                  </a:lnTo>
                  <a:lnTo>
                    <a:pt x="69" y="0"/>
                  </a:lnTo>
                  <a:lnTo>
                    <a:pt x="84" y="6"/>
                  </a:lnTo>
                  <a:close/>
                </a:path>
              </a:pathLst>
            </a:custGeom>
            <a:gradFill rotWithShape="0">
              <a:gsLst>
                <a:gs pos="0">
                  <a:srgbClr val="DBB069"/>
                </a:gs>
                <a:gs pos="100000">
                  <a:srgbClr val="F5E8D3"/>
                </a:gs>
              </a:gsLst>
              <a:lin ang="0" scaled="1"/>
            </a:gradFill>
            <a:ln w="6350">
              <a:noFill/>
              <a:round/>
              <a:headEnd type="none" w="sm" len="sm"/>
              <a:tailEnd type="none" w="sm" len="sm"/>
            </a:ln>
          </p:spPr>
          <p:txBody>
            <a:bodyPr wrap="none" anchor="ctr"/>
            <a:lstStyle/>
            <a:p>
              <a:endParaRPr lang="en-US"/>
            </a:p>
          </p:txBody>
        </p:sp>
        <p:sp>
          <p:nvSpPr>
            <p:cNvPr id="524" name="Line 483"/>
            <p:cNvSpPr>
              <a:spLocks noChangeAspect="1" noChangeShapeType="1"/>
            </p:cNvSpPr>
            <p:nvPr/>
          </p:nvSpPr>
          <p:spPr bwMode="auto">
            <a:xfrm flipV="1">
              <a:off x="3733" y="4030"/>
              <a:ext cx="19" cy="1"/>
            </a:xfrm>
            <a:prstGeom prst="line">
              <a:avLst/>
            </a:prstGeom>
            <a:noFill/>
            <a:ln w="38100">
              <a:solidFill>
                <a:srgbClr val="FEFCF8"/>
              </a:solidFill>
              <a:round/>
              <a:headEnd type="none" w="sm" len="sm"/>
              <a:tailEnd type="none" w="sm" len="sm"/>
            </a:ln>
          </p:spPr>
          <p:txBody>
            <a:bodyPr wrap="none" anchor="ctr"/>
            <a:lstStyle/>
            <a:p>
              <a:endParaRPr lang="en-US"/>
            </a:p>
          </p:txBody>
        </p:sp>
        <p:sp>
          <p:nvSpPr>
            <p:cNvPr id="525" name="Line 484"/>
            <p:cNvSpPr>
              <a:spLocks noChangeAspect="1" noChangeShapeType="1"/>
            </p:cNvSpPr>
            <p:nvPr/>
          </p:nvSpPr>
          <p:spPr bwMode="auto">
            <a:xfrm flipV="1">
              <a:off x="3775" y="4028"/>
              <a:ext cx="19" cy="1"/>
            </a:xfrm>
            <a:prstGeom prst="line">
              <a:avLst/>
            </a:prstGeom>
            <a:noFill/>
            <a:ln w="38100">
              <a:solidFill>
                <a:srgbClr val="FEFCF8"/>
              </a:solidFill>
              <a:round/>
              <a:headEnd type="none" w="sm" len="sm"/>
              <a:tailEnd type="none" w="sm" len="sm"/>
            </a:ln>
          </p:spPr>
          <p:txBody>
            <a:bodyPr wrap="none" anchor="ctr"/>
            <a:lstStyle/>
            <a:p>
              <a:endParaRPr lang="en-US"/>
            </a:p>
          </p:txBody>
        </p:sp>
        <p:sp>
          <p:nvSpPr>
            <p:cNvPr id="526" name="Line 485"/>
            <p:cNvSpPr>
              <a:spLocks noChangeAspect="1" noChangeShapeType="1"/>
            </p:cNvSpPr>
            <p:nvPr/>
          </p:nvSpPr>
          <p:spPr bwMode="auto">
            <a:xfrm flipV="1">
              <a:off x="3761" y="4060"/>
              <a:ext cx="10" cy="1"/>
            </a:xfrm>
            <a:prstGeom prst="line">
              <a:avLst/>
            </a:prstGeom>
            <a:noFill/>
            <a:ln w="12700">
              <a:solidFill>
                <a:srgbClr val="DBB069"/>
              </a:solidFill>
              <a:round/>
              <a:headEnd type="none" w="sm" len="sm"/>
              <a:tailEnd type="none" w="sm" len="sm"/>
            </a:ln>
          </p:spPr>
          <p:txBody>
            <a:bodyPr wrap="none" anchor="ctr"/>
            <a:lstStyle/>
            <a:p>
              <a:endParaRPr lang="en-US"/>
            </a:p>
          </p:txBody>
        </p:sp>
        <p:sp>
          <p:nvSpPr>
            <p:cNvPr id="527" name="Line 486"/>
            <p:cNvSpPr>
              <a:spLocks noChangeAspect="1" noChangeShapeType="1"/>
            </p:cNvSpPr>
            <p:nvPr/>
          </p:nvSpPr>
          <p:spPr bwMode="auto">
            <a:xfrm>
              <a:off x="3763" y="4062"/>
              <a:ext cx="0" cy="13"/>
            </a:xfrm>
            <a:prstGeom prst="line">
              <a:avLst/>
            </a:prstGeom>
            <a:noFill/>
            <a:ln w="9525">
              <a:solidFill>
                <a:srgbClr val="DBB069"/>
              </a:solidFill>
              <a:round/>
              <a:headEnd type="none" w="sm" len="sm"/>
              <a:tailEnd type="none" w="sm" len="sm"/>
            </a:ln>
          </p:spPr>
          <p:txBody>
            <a:bodyPr wrap="none" anchor="ctr"/>
            <a:lstStyle/>
            <a:p>
              <a:endParaRPr lang="en-US"/>
            </a:p>
          </p:txBody>
        </p:sp>
        <p:sp>
          <p:nvSpPr>
            <p:cNvPr id="528" name="Line 487"/>
            <p:cNvSpPr>
              <a:spLocks noChangeAspect="1" noChangeShapeType="1"/>
            </p:cNvSpPr>
            <p:nvPr/>
          </p:nvSpPr>
          <p:spPr bwMode="auto">
            <a:xfrm>
              <a:off x="3767" y="4061"/>
              <a:ext cx="0" cy="12"/>
            </a:xfrm>
            <a:prstGeom prst="line">
              <a:avLst/>
            </a:prstGeom>
            <a:noFill/>
            <a:ln w="9525">
              <a:solidFill>
                <a:srgbClr val="DBB069"/>
              </a:solidFill>
              <a:round/>
              <a:headEnd type="none" w="sm" len="sm"/>
              <a:tailEnd type="none" w="sm" len="sm"/>
            </a:ln>
          </p:spPr>
          <p:txBody>
            <a:bodyPr wrap="none" anchor="ctr"/>
            <a:lstStyle/>
            <a:p>
              <a:endParaRPr lang="en-US"/>
            </a:p>
          </p:txBody>
        </p:sp>
      </p:grpSp>
      <p:cxnSp>
        <p:nvCxnSpPr>
          <p:cNvPr id="8" name="Straight Connector 7"/>
          <p:cNvCxnSpPr>
            <a:stCxn id="595" idx="3"/>
            <a:endCxn id="145" idx="3"/>
          </p:cNvCxnSpPr>
          <p:nvPr/>
        </p:nvCxnSpPr>
        <p:spPr bwMode="auto">
          <a:xfrm flipH="1">
            <a:off x="3743004" y="5264603"/>
            <a:ext cx="297394" cy="70947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2" name="Straight Connector 591"/>
          <p:cNvCxnSpPr>
            <a:stCxn id="595" idx="3"/>
            <a:endCxn id="5" idx="0"/>
          </p:cNvCxnSpPr>
          <p:nvPr/>
        </p:nvCxnSpPr>
        <p:spPr bwMode="auto">
          <a:xfrm flipH="1">
            <a:off x="3855574" y="5264602"/>
            <a:ext cx="184824" cy="1075238"/>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3" name="Straight Connector 592"/>
          <p:cNvCxnSpPr>
            <a:stCxn id="595" idx="3"/>
            <a:endCxn id="134" idx="1"/>
          </p:cNvCxnSpPr>
          <p:nvPr/>
        </p:nvCxnSpPr>
        <p:spPr bwMode="auto">
          <a:xfrm>
            <a:off x="4040398" y="5264601"/>
            <a:ext cx="451948" cy="644474"/>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25" name="Picture 3" descr="C:\Users\torricna\Desktop\Wiki Codes\Images for map\COTS05 C4ISR Military Vehicles Jeff Lead Fig3_large.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694691" y="5138074"/>
            <a:ext cx="963153" cy="65229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98" name="Straight Connector 597"/>
          <p:cNvCxnSpPr>
            <a:stCxn id="595" idx="3"/>
            <a:endCxn id="25" idx="3"/>
          </p:cNvCxnSpPr>
          <p:nvPr/>
        </p:nvCxnSpPr>
        <p:spPr bwMode="auto">
          <a:xfrm flipH="1">
            <a:off x="3657844" y="5264603"/>
            <a:ext cx="382555" cy="19961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599" name="Straight Connector 598"/>
          <p:cNvCxnSpPr>
            <a:stCxn id="144" idx="2"/>
            <a:endCxn id="591" idx="1"/>
          </p:cNvCxnSpPr>
          <p:nvPr/>
        </p:nvCxnSpPr>
        <p:spPr bwMode="auto">
          <a:xfrm flipH="1">
            <a:off x="8360939" y="2373838"/>
            <a:ext cx="586625" cy="750335"/>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7" name="Straight Connector 606"/>
          <p:cNvCxnSpPr>
            <a:stCxn id="16" idx="2"/>
            <a:endCxn id="591" idx="0"/>
          </p:cNvCxnSpPr>
          <p:nvPr/>
        </p:nvCxnSpPr>
        <p:spPr bwMode="auto">
          <a:xfrm>
            <a:off x="7182751" y="2053514"/>
            <a:ext cx="1222388" cy="105206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8" name="Straight Connector 607"/>
          <p:cNvCxnSpPr>
            <a:stCxn id="138" idx="3"/>
            <a:endCxn id="591" idx="0"/>
          </p:cNvCxnSpPr>
          <p:nvPr/>
        </p:nvCxnSpPr>
        <p:spPr bwMode="auto">
          <a:xfrm>
            <a:off x="7726779" y="2927331"/>
            <a:ext cx="678360" cy="178242"/>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612" name="AutoShape 101"/>
          <p:cNvSpPr>
            <a:spLocks noChangeArrowheads="1"/>
          </p:cNvSpPr>
          <p:nvPr/>
        </p:nvSpPr>
        <p:spPr bwMode="auto">
          <a:xfrm>
            <a:off x="9475337" y="3523133"/>
            <a:ext cx="300587" cy="365085"/>
          </a:xfrm>
          <a:prstGeom prst="roundRect">
            <a:avLst>
              <a:gd name="adj" fmla="val 7907"/>
            </a:avLst>
          </a:prstGeom>
          <a:solidFill>
            <a:srgbClr val="969696">
              <a:alpha val="50195"/>
            </a:srgbClr>
          </a:solidFill>
          <a:ln w="12700" algn="ctr">
            <a:solidFill>
              <a:schemeClr val="tx1"/>
            </a:solidFill>
            <a:round/>
            <a:headEnd/>
            <a:tailEnd/>
          </a:ln>
        </p:spPr>
        <p:txBody>
          <a:bodyPr lIns="48331" tIns="48331" rIns="48331" bIns="48331"/>
          <a:lstStyle/>
          <a:p>
            <a:pPr marL="248366" indent="-248366">
              <a:lnSpc>
                <a:spcPct val="85000"/>
              </a:lnSpc>
              <a:spcBef>
                <a:spcPct val="35000"/>
              </a:spcBef>
              <a:buSzPct val="80000"/>
            </a:pPr>
            <a:endParaRPr lang="en-US" sz="1500" dirty="0"/>
          </a:p>
        </p:txBody>
      </p:sp>
      <p:cxnSp>
        <p:nvCxnSpPr>
          <p:cNvPr id="613" name="Straight Connector 612"/>
          <p:cNvCxnSpPr>
            <a:stCxn id="582" idx="1"/>
            <a:endCxn id="612" idx="3"/>
          </p:cNvCxnSpPr>
          <p:nvPr/>
        </p:nvCxnSpPr>
        <p:spPr bwMode="auto">
          <a:xfrm flipH="1" flipV="1">
            <a:off x="9775923" y="3705675"/>
            <a:ext cx="100232" cy="52287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4" name="Straight Connector 613"/>
          <p:cNvCxnSpPr>
            <a:stCxn id="132" idx="2"/>
            <a:endCxn id="612" idx="1"/>
          </p:cNvCxnSpPr>
          <p:nvPr/>
        </p:nvCxnSpPr>
        <p:spPr bwMode="auto">
          <a:xfrm>
            <a:off x="9177314" y="3393161"/>
            <a:ext cx="298022" cy="31251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6" name="Straight Connector 615"/>
          <p:cNvCxnSpPr>
            <a:stCxn id="1026" idx="1"/>
            <a:endCxn id="612" idx="2"/>
          </p:cNvCxnSpPr>
          <p:nvPr/>
        </p:nvCxnSpPr>
        <p:spPr bwMode="auto">
          <a:xfrm flipH="1" flipV="1">
            <a:off x="9625630" y="3888217"/>
            <a:ext cx="239388" cy="123517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19" name="Straight Connector 618"/>
          <p:cNvCxnSpPr>
            <a:stCxn id="612" idx="0"/>
            <a:endCxn id="316" idx="1"/>
          </p:cNvCxnSpPr>
          <p:nvPr/>
        </p:nvCxnSpPr>
        <p:spPr bwMode="auto">
          <a:xfrm flipV="1">
            <a:off x="9625630" y="1945782"/>
            <a:ext cx="157181" cy="157735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41" name="Straight Connector 640"/>
          <p:cNvCxnSpPr>
            <a:stCxn id="283" idx="1"/>
            <a:endCxn id="142" idx="2"/>
          </p:cNvCxnSpPr>
          <p:nvPr/>
        </p:nvCxnSpPr>
        <p:spPr bwMode="auto">
          <a:xfrm flipH="1" flipV="1">
            <a:off x="5762406" y="3064933"/>
            <a:ext cx="626351" cy="185150"/>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8" name="Picture 3" descr="C:\Users\torricna\Desktop\Wiki Codes\Images for map\F-35B_005.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782441" y="6316332"/>
            <a:ext cx="1109477" cy="7150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49" name="Straight Connector 648"/>
          <p:cNvCxnSpPr>
            <a:stCxn id="576" idx="3"/>
            <a:endCxn id="314" idx="1"/>
          </p:cNvCxnSpPr>
          <p:nvPr/>
        </p:nvCxnSpPr>
        <p:spPr bwMode="auto">
          <a:xfrm>
            <a:off x="8564362" y="5559183"/>
            <a:ext cx="1121634" cy="358704"/>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2" name="Straight Connector 651"/>
          <p:cNvCxnSpPr>
            <a:stCxn id="576" idx="3"/>
            <a:endCxn id="287" idx="1"/>
          </p:cNvCxnSpPr>
          <p:nvPr/>
        </p:nvCxnSpPr>
        <p:spPr bwMode="auto">
          <a:xfrm>
            <a:off x="8564362" y="5559183"/>
            <a:ext cx="1061268" cy="1080158"/>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5" name="Straight Connector 654"/>
          <p:cNvCxnSpPr>
            <a:stCxn id="576" idx="3"/>
            <a:endCxn id="1028" idx="0"/>
          </p:cNvCxnSpPr>
          <p:nvPr/>
        </p:nvCxnSpPr>
        <p:spPr bwMode="auto">
          <a:xfrm>
            <a:off x="8564363" y="5559184"/>
            <a:ext cx="691885" cy="103273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58" name="Straight Connector 657"/>
          <p:cNvCxnSpPr>
            <a:stCxn id="576" idx="3"/>
            <a:endCxn id="18" idx="0"/>
          </p:cNvCxnSpPr>
          <p:nvPr/>
        </p:nvCxnSpPr>
        <p:spPr bwMode="auto">
          <a:xfrm flipH="1">
            <a:off x="8337180" y="5559184"/>
            <a:ext cx="227183" cy="75714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61" name="Straight Connector 660"/>
          <p:cNvCxnSpPr>
            <a:stCxn id="139" idx="3"/>
            <a:endCxn id="576" idx="4"/>
          </p:cNvCxnSpPr>
          <p:nvPr/>
        </p:nvCxnSpPr>
        <p:spPr bwMode="auto">
          <a:xfrm flipV="1">
            <a:off x="7730908" y="5577772"/>
            <a:ext cx="789277" cy="354132"/>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00" name="Picture 2" descr="C:\Users\torricna\Desktop\Wiki Codes\Images for map\140808-A-zz999-999.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20595" t="4688" r="27479" b="20090"/>
          <a:stretch/>
        </p:blipFill>
        <p:spPr bwMode="auto">
          <a:xfrm>
            <a:off x="7144857" y="4964856"/>
            <a:ext cx="586051" cy="54526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20" name="Straight Connector 619"/>
          <p:cNvCxnSpPr>
            <a:stCxn id="580" idx="3"/>
            <a:endCxn id="100" idx="0"/>
          </p:cNvCxnSpPr>
          <p:nvPr/>
        </p:nvCxnSpPr>
        <p:spPr bwMode="auto">
          <a:xfrm flipH="1">
            <a:off x="7437882" y="4727976"/>
            <a:ext cx="276666" cy="236880"/>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118" name="Picture 3" descr="C:\Users\torricna\Desktop\Wiki Codes\Images for map\090528-F-7195G-005.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761482" y="5046133"/>
            <a:ext cx="631192" cy="48090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torricna\Desktop\Wiki Codes\Images for map\MQ-9_Reaper_in_flight_(2007).jpg"/>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t="14849" r="1976" b="10032"/>
          <a:stretch/>
        </p:blipFill>
        <p:spPr bwMode="auto">
          <a:xfrm>
            <a:off x="6700088" y="1516725"/>
            <a:ext cx="965326" cy="53678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3" descr="C:\Users\torricna\Desktop\Wiki Codes\Images for map\F-15E.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745473" y="1775241"/>
            <a:ext cx="702209" cy="48269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0" name="Straight Connector 599"/>
          <p:cNvCxnSpPr>
            <a:stCxn id="29" idx="2"/>
            <a:endCxn id="591" idx="0"/>
          </p:cNvCxnSpPr>
          <p:nvPr/>
        </p:nvCxnSpPr>
        <p:spPr bwMode="auto">
          <a:xfrm>
            <a:off x="8096577" y="2257932"/>
            <a:ext cx="308562" cy="847643"/>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2" name="Picture 2" descr="C:\Users\torricna\Desktop\Wiki Codes\Images for map\MH_60R-pax.jpg"/>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b="25698"/>
          <a:stretch/>
        </p:blipFill>
        <p:spPr bwMode="auto">
          <a:xfrm>
            <a:off x="10019741" y="2756893"/>
            <a:ext cx="1238975" cy="62624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C:\Users\torricna\Desktop\Wiki Codes\Images for map\F-15_eagle_USAF.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991350" y="6274283"/>
            <a:ext cx="871241" cy="5900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1" name="Straight Connector 600"/>
          <p:cNvCxnSpPr>
            <a:endCxn id="576" idx="4"/>
          </p:cNvCxnSpPr>
          <p:nvPr/>
        </p:nvCxnSpPr>
        <p:spPr bwMode="auto">
          <a:xfrm flipV="1">
            <a:off x="7889625" y="5577772"/>
            <a:ext cx="630560" cy="700804"/>
          </a:xfrm>
          <a:prstGeom prst="line">
            <a:avLst/>
          </a:prstGeom>
          <a:solidFill>
            <a:schemeClr val="accent1"/>
          </a:solidFill>
          <a:ln w="9525" cap="flat" cmpd="sng" algn="ctr">
            <a:solidFill>
              <a:schemeClr val="tx1"/>
            </a:solidFill>
            <a:prstDash val="dashDot"/>
            <a:round/>
            <a:headEnd type="none" w="med" len="med"/>
            <a:tailEnd type="none" w="med" len="med"/>
          </a:ln>
          <a:effectLst/>
        </p:spPr>
      </p:cxnSp>
      <p:pic>
        <p:nvPicPr>
          <p:cNvPr id="97" name="Picture 4" descr="C:\Users\torricna\Desktop\Wiki Codes\Images for map\THAAD redstone.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t="1" r="11291" b="4829"/>
          <a:stretch/>
        </p:blipFill>
        <p:spPr bwMode="auto">
          <a:xfrm>
            <a:off x="8370514" y="3607356"/>
            <a:ext cx="852226" cy="61920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torricna\Desktop\Wiki Codes\Images for map\Gray Eagle.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502650" y="4714241"/>
            <a:ext cx="889826" cy="64559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02" name="Straight Connector 601"/>
          <p:cNvCxnSpPr>
            <a:stCxn id="580" idx="6"/>
            <a:endCxn id="10" idx="1"/>
          </p:cNvCxnSpPr>
          <p:nvPr/>
        </p:nvCxnSpPr>
        <p:spPr bwMode="auto">
          <a:xfrm>
            <a:off x="7796500" y="4689687"/>
            <a:ext cx="706150" cy="34735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3" name="Straight Connector 602"/>
          <p:cNvCxnSpPr>
            <a:stCxn id="580" idx="7"/>
            <a:endCxn id="97" idx="1"/>
          </p:cNvCxnSpPr>
          <p:nvPr/>
        </p:nvCxnSpPr>
        <p:spPr bwMode="auto">
          <a:xfrm flipV="1">
            <a:off x="7782441" y="3916958"/>
            <a:ext cx="588075" cy="734436"/>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4" name="Straight Connector 603"/>
          <p:cNvCxnSpPr>
            <a:stCxn id="580" idx="7"/>
            <a:endCxn id="1034" idx="2"/>
          </p:cNvCxnSpPr>
          <p:nvPr/>
        </p:nvCxnSpPr>
        <p:spPr bwMode="auto">
          <a:xfrm flipV="1">
            <a:off x="7782440" y="3990695"/>
            <a:ext cx="64878" cy="66070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05" name="Straight Connector 604"/>
          <p:cNvCxnSpPr>
            <a:stCxn id="118" idx="0"/>
            <a:endCxn id="580" idx="4"/>
          </p:cNvCxnSpPr>
          <p:nvPr/>
        </p:nvCxnSpPr>
        <p:spPr bwMode="auto">
          <a:xfrm flipH="1" flipV="1">
            <a:off x="7748494" y="4743837"/>
            <a:ext cx="328584" cy="302297"/>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
        <p:nvSpPr>
          <p:cNvPr id="606" name="Oval 63"/>
          <p:cNvSpPr>
            <a:spLocks noChangeAspect="1" noChangeArrowheads="1"/>
          </p:cNvSpPr>
          <p:nvPr/>
        </p:nvSpPr>
        <p:spPr bwMode="auto">
          <a:xfrm>
            <a:off x="2821940" y="4380652"/>
            <a:ext cx="96770" cy="89748"/>
          </a:xfrm>
          <a:prstGeom prst="ellipse">
            <a:avLst/>
          </a:prstGeom>
          <a:solidFill>
            <a:srgbClr val="FF0000"/>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7" name="Picture 2" descr="C:\Users\torricna\Desktop\Wiki Codes\Images for map\common-aviation-command-control-system-cac2s-program-lg.jpg"/>
          <p:cNvPicPr>
            <a:picLocks noChangeAspect="1" noChangeArrowheads="1"/>
          </p:cNvPicPr>
          <p:nvPr/>
        </p:nvPicPr>
        <p:blipFill rotWithShape="1">
          <a:blip r:embed="rId39">
            <a:extLst>
              <a:ext uri="{28A0092B-C50C-407E-A947-70E740481C1C}">
                <a14:useLocalDpi xmlns:a14="http://schemas.microsoft.com/office/drawing/2010/main" val="0"/>
              </a:ext>
            </a:extLst>
          </a:blip>
          <a:srcRect t="38699" r="126" b="29593"/>
          <a:stretch/>
        </p:blipFill>
        <p:spPr bwMode="auto">
          <a:xfrm>
            <a:off x="2995201" y="4316310"/>
            <a:ext cx="2083292" cy="559911"/>
          </a:xfrm>
          <a:prstGeom prst="rect">
            <a:avLst/>
          </a:prstGeom>
          <a:noFill/>
          <a:extLst>
            <a:ext uri="{909E8E84-426E-40dd-AFC4-6F175D3DCCD1}">
              <a14:hiddenFill xmlns:a14="http://schemas.microsoft.com/office/drawing/2010/main" xmlns="">
                <a:solidFill>
                  <a:srgbClr val="FFFFFF"/>
                </a:solidFill>
              </a14:hiddenFill>
            </a:ext>
          </a:extLst>
        </p:spPr>
      </p:pic>
      <p:sp>
        <p:nvSpPr>
          <p:cNvPr id="615" name="Oval 108"/>
          <p:cNvSpPr>
            <a:spLocks noChangeAspect="1" noChangeArrowheads="1"/>
          </p:cNvSpPr>
          <p:nvPr/>
        </p:nvSpPr>
        <p:spPr bwMode="auto">
          <a:xfrm>
            <a:off x="2805180" y="4216398"/>
            <a:ext cx="96770" cy="91443"/>
          </a:xfrm>
          <a:prstGeom prst="ellipse">
            <a:avLst/>
          </a:prstGeom>
          <a:solidFill>
            <a:srgbClr val="99CCFF"/>
          </a:solidFill>
          <a:ln w="9525">
            <a:solidFill>
              <a:schemeClr val="tx1"/>
            </a:solidFill>
            <a:round/>
            <a:headEnd/>
            <a:tailEnd/>
          </a:ln>
        </p:spPr>
        <p:txBody>
          <a:bodyPr wrap="none" lIns="96661" tIns="48331" rIns="96661" bIns="48331" anchor="ctr"/>
          <a:lstStyle/>
          <a:p>
            <a:pPr algn="ctr">
              <a:lnSpc>
                <a:spcPct val="90000"/>
              </a:lnSpc>
              <a:spcBef>
                <a:spcPct val="100000"/>
              </a:spcBef>
            </a:pPr>
            <a:endParaRPr lang="en-US" sz="800" b="0"/>
          </a:p>
        </p:txBody>
      </p:sp>
      <p:pic>
        <p:nvPicPr>
          <p:cNvPr id="14" name="Picture 3" descr="C:\Users\torricna\Desktop\Wiki Codes\Images for map\Prowler.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861821" y="2299956"/>
            <a:ext cx="979435" cy="695377"/>
          </a:xfrm>
          <a:prstGeom prst="rect">
            <a:avLst/>
          </a:prstGeom>
          <a:noFill/>
          <a:extLst>
            <a:ext uri="{909E8E84-426E-40dd-AFC4-6F175D3DCCD1}">
              <a14:hiddenFill xmlns:a14="http://schemas.microsoft.com/office/drawing/2010/main" xmlns="">
                <a:solidFill>
                  <a:srgbClr val="FFFFFF"/>
                </a:solidFill>
              </a14:hiddenFill>
            </a:ext>
          </a:extLst>
        </p:spPr>
      </p:pic>
      <p:sp>
        <p:nvSpPr>
          <p:cNvPr id="626" name="AutoShape 101"/>
          <p:cNvSpPr>
            <a:spLocks noChangeArrowheads="1"/>
          </p:cNvSpPr>
          <p:nvPr/>
        </p:nvSpPr>
        <p:spPr bwMode="auto">
          <a:xfrm>
            <a:off x="2654887" y="4165817"/>
            <a:ext cx="300587" cy="365085"/>
          </a:xfrm>
          <a:prstGeom prst="roundRect">
            <a:avLst>
              <a:gd name="adj" fmla="val 7907"/>
            </a:avLst>
          </a:prstGeom>
          <a:solidFill>
            <a:srgbClr val="969696">
              <a:alpha val="50195"/>
            </a:srgbClr>
          </a:solidFill>
          <a:ln w="12700" algn="ctr">
            <a:solidFill>
              <a:schemeClr val="tx1"/>
            </a:solidFill>
            <a:round/>
            <a:headEnd/>
            <a:tailEnd/>
          </a:ln>
        </p:spPr>
        <p:txBody>
          <a:bodyPr lIns="48331" tIns="48331" rIns="48331" bIns="48331"/>
          <a:lstStyle/>
          <a:p>
            <a:pPr marL="248366" indent="-248366">
              <a:lnSpc>
                <a:spcPct val="85000"/>
              </a:lnSpc>
              <a:spcBef>
                <a:spcPct val="35000"/>
              </a:spcBef>
              <a:buSzPct val="80000"/>
            </a:pPr>
            <a:endParaRPr lang="en-US" sz="1500" dirty="0"/>
          </a:p>
        </p:txBody>
      </p:sp>
      <p:cxnSp>
        <p:nvCxnSpPr>
          <p:cNvPr id="627" name="Straight Connector 626"/>
          <p:cNvCxnSpPr>
            <a:stCxn id="626" idx="0"/>
            <a:endCxn id="141" idx="1"/>
          </p:cNvCxnSpPr>
          <p:nvPr/>
        </p:nvCxnSpPr>
        <p:spPr bwMode="auto">
          <a:xfrm flipV="1">
            <a:off x="2805180" y="3797300"/>
            <a:ext cx="690362" cy="368517"/>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28" name="Straight Connector 627"/>
          <p:cNvCxnSpPr>
            <a:stCxn id="626" idx="0"/>
            <a:endCxn id="14" idx="2"/>
          </p:cNvCxnSpPr>
          <p:nvPr/>
        </p:nvCxnSpPr>
        <p:spPr bwMode="auto">
          <a:xfrm flipH="1" flipV="1">
            <a:off x="2351538" y="2995333"/>
            <a:ext cx="453642" cy="117048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29" name="Straight Connector 628"/>
          <p:cNvCxnSpPr>
            <a:stCxn id="626" idx="0"/>
            <a:endCxn id="7" idx="0"/>
          </p:cNvCxnSpPr>
          <p:nvPr/>
        </p:nvCxnSpPr>
        <p:spPr bwMode="auto">
          <a:xfrm>
            <a:off x="2805181" y="4165817"/>
            <a:ext cx="1231667" cy="150493"/>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0" name="Straight Connector 629"/>
          <p:cNvCxnSpPr>
            <a:stCxn id="573" idx="0"/>
            <a:endCxn id="136" idx="1"/>
          </p:cNvCxnSpPr>
          <p:nvPr/>
        </p:nvCxnSpPr>
        <p:spPr bwMode="auto">
          <a:xfrm flipV="1">
            <a:off x="3110356" y="2614587"/>
            <a:ext cx="627449" cy="626451"/>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1" name="Straight Connector 630"/>
          <p:cNvCxnSpPr>
            <a:stCxn id="573" idx="1"/>
            <a:endCxn id="299" idx="2"/>
          </p:cNvCxnSpPr>
          <p:nvPr/>
        </p:nvCxnSpPr>
        <p:spPr bwMode="auto">
          <a:xfrm flipV="1">
            <a:off x="3076143" y="2423541"/>
            <a:ext cx="253173" cy="830889"/>
          </a:xfrm>
          <a:prstGeom prst="line">
            <a:avLst/>
          </a:prstGeom>
          <a:solidFill>
            <a:schemeClr val="accent1"/>
          </a:solidFill>
          <a:ln w="9525" cap="flat" cmpd="sng" algn="ctr">
            <a:solidFill>
              <a:schemeClr val="tx1"/>
            </a:solidFill>
            <a:prstDash val="dashDot"/>
            <a:round/>
            <a:headEnd type="none" w="med" len="med"/>
            <a:tailEnd type="none" w="med" len="med"/>
          </a:ln>
          <a:effectLst/>
        </p:spPr>
      </p:cxnSp>
      <p:cxnSp>
        <p:nvCxnSpPr>
          <p:cNvPr id="632" name="Straight Connector 631"/>
          <p:cNvCxnSpPr>
            <a:stCxn id="612" idx="0"/>
            <a:endCxn id="2" idx="1"/>
          </p:cNvCxnSpPr>
          <p:nvPr/>
        </p:nvCxnSpPr>
        <p:spPr bwMode="auto">
          <a:xfrm flipV="1">
            <a:off x="9625630" y="3070014"/>
            <a:ext cx="394111" cy="453118"/>
          </a:xfrm>
          <a:prstGeom prst="line">
            <a:avLst/>
          </a:prstGeom>
          <a:solidFill>
            <a:schemeClr val="accent1"/>
          </a:solidFill>
          <a:ln w="9525" cap="flat" cmpd="sng" algn="ctr">
            <a:solidFill>
              <a:schemeClr val="tx1"/>
            </a:solidFill>
            <a:prstDash val="dashDot"/>
            <a:round/>
            <a:headEnd type="none" w="med" len="med"/>
            <a:tailEnd type="none" w="med" len="med"/>
          </a:ln>
          <a:effectLst/>
        </p:spPr>
      </p:cxnSp>
    </p:spTree>
    <p:extLst>
      <p:ext uri="{BB962C8B-B14F-4D97-AF65-F5344CB8AC3E}">
        <p14:creationId xmlns:p14="http://schemas.microsoft.com/office/powerpoint/2010/main" val="337143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0565" name="Rectangle 5"/>
          <p:cNvSpPr>
            <a:spLocks noGrp="1" noChangeArrowheads="1"/>
          </p:cNvSpPr>
          <p:nvPr>
            <p:ph type="title"/>
          </p:nvPr>
        </p:nvSpPr>
        <p:spPr/>
        <p:txBody>
          <a:bodyPr/>
          <a:lstStyle/>
          <a:p>
            <a:r>
              <a:rPr lang="en-US" dirty="0"/>
              <a:t>Summary of TENA/JMETC Capabilities</a:t>
            </a:r>
          </a:p>
        </p:txBody>
      </p:sp>
      <p:sp>
        <p:nvSpPr>
          <p:cNvPr id="1090566" name="Rectangle 6"/>
          <p:cNvSpPr>
            <a:spLocks noGrp="1" noChangeArrowheads="1"/>
          </p:cNvSpPr>
          <p:nvPr>
            <p:ph idx="1"/>
          </p:nvPr>
        </p:nvSpPr>
        <p:spPr>
          <a:xfrm>
            <a:off x="230174" y="2814606"/>
            <a:ext cx="12538394" cy="4111625"/>
          </a:xfrm>
        </p:spPr>
        <p:txBody>
          <a:bodyPr/>
          <a:lstStyle/>
          <a:p>
            <a:pPr>
              <a:lnSpc>
                <a:spcPct val="100000"/>
              </a:lnSpc>
            </a:pPr>
            <a:r>
              <a:rPr lang="en-US" dirty="0"/>
              <a:t>A working implementation of the architecture</a:t>
            </a:r>
          </a:p>
          <a:p>
            <a:pPr lvl="1">
              <a:lnSpc>
                <a:spcPct val="100000"/>
              </a:lnSpc>
            </a:pPr>
            <a:r>
              <a:rPr lang="en-US" dirty="0"/>
              <a:t>TENA Middleware currently works on Windows, Linux, and Mac</a:t>
            </a:r>
          </a:p>
          <a:p>
            <a:pPr lvl="1">
              <a:lnSpc>
                <a:spcPct val="100000"/>
              </a:lnSpc>
            </a:pPr>
            <a:r>
              <a:rPr lang="en-US" dirty="0"/>
              <a:t>TENA Repository filled with information, tools, and object models</a:t>
            </a:r>
          </a:p>
          <a:p>
            <a:pPr>
              <a:lnSpc>
                <a:spcPct val="100000"/>
              </a:lnSpc>
            </a:pPr>
            <a:r>
              <a:rPr lang="en-US" dirty="0"/>
              <a:t>A process to develop and expand the architecture</a:t>
            </a:r>
          </a:p>
          <a:p>
            <a:pPr lvl="1">
              <a:lnSpc>
                <a:spcPct val="100000"/>
              </a:lnSpc>
            </a:pPr>
            <a:r>
              <a:rPr lang="en-US" dirty="0"/>
              <a:t>JMETC Users Group and AMT Meetings</a:t>
            </a:r>
          </a:p>
          <a:p>
            <a:pPr>
              <a:lnSpc>
                <a:spcPct val="100000"/>
              </a:lnSpc>
            </a:pPr>
            <a:r>
              <a:rPr lang="en-US" dirty="0"/>
              <a:t>A technical strategy to deploy the architecture</a:t>
            </a:r>
          </a:p>
          <a:p>
            <a:pPr lvl="1">
              <a:lnSpc>
                <a:spcPct val="100000"/>
              </a:lnSpc>
            </a:pPr>
            <a:r>
              <a:rPr lang="en-US" dirty="0"/>
              <a:t>JMETC process brings interoperability and reuse to test ranges</a:t>
            </a:r>
          </a:p>
          <a:p>
            <a:pPr>
              <a:lnSpc>
                <a:spcPct val="100000"/>
              </a:lnSpc>
            </a:pPr>
            <a:r>
              <a:rPr lang="en-US" dirty="0"/>
              <a:t>A persistent network to permanently connect test sites </a:t>
            </a:r>
          </a:p>
          <a:p>
            <a:pPr lvl="1">
              <a:lnSpc>
                <a:spcPct val="100000"/>
              </a:lnSpc>
            </a:pPr>
            <a:r>
              <a:rPr lang="en-US" dirty="0"/>
              <a:t>JMETC network enabled with TENA allows new tests to be performed with much less lead time and expense compared to the past</a:t>
            </a:r>
          </a:p>
        </p:txBody>
      </p:sp>
      <p:sp>
        <p:nvSpPr>
          <p:cNvPr id="1090564" name="AutoShape 4"/>
          <p:cNvSpPr>
            <a:spLocks noChangeArrowheads="1"/>
          </p:cNvSpPr>
          <p:nvPr/>
        </p:nvSpPr>
        <p:spPr bwMode="auto">
          <a:xfrm>
            <a:off x="230174" y="1573216"/>
            <a:ext cx="12538394" cy="1073732"/>
          </a:xfrm>
          <a:prstGeom prst="roundRect">
            <a:avLst>
              <a:gd name="adj" fmla="val 12296"/>
            </a:avLst>
          </a:prstGeom>
          <a:solidFill>
            <a:srgbClr val="F6F3FF"/>
          </a:solidFill>
          <a:ln w="19050">
            <a:solidFill>
              <a:srgbClr val="000000"/>
            </a:solidFill>
            <a:round/>
            <a:headEnd/>
            <a:tailEnd/>
          </a:ln>
          <a:effectLst>
            <a:outerShdw blurRad="63500" dist="71842" dir="2700000" algn="ctr" rotWithShape="0">
              <a:schemeClr val="bg2">
                <a:alpha val="74998"/>
              </a:schemeClr>
            </a:outerShdw>
          </a:effectLst>
          <a:extLst>
            <a:ext uri="{53640926-AAD7-44d8-BBD7-CCE9431645EC}">
              <a14:shadowObscured xmlns:a14="http://schemas.microsoft.com/office/drawing/2010/main" xmlns="" val="1"/>
            </a:ext>
          </a:extLst>
        </p:spPr>
        <p:txBody>
          <a:bodyPr lIns="45683" tIns="45683" rIns="45683" bIns="45683" anchor="ctr" anchorCtr="1"/>
          <a:lstStyle/>
          <a:p>
            <a:pPr eaLnBrk="1" hangingPunct="1">
              <a:lnSpc>
                <a:spcPct val="90000"/>
              </a:lnSpc>
              <a:spcBef>
                <a:spcPct val="50000"/>
              </a:spcBef>
            </a:pPr>
            <a:r>
              <a:rPr lang="en-US" sz="2700" dirty="0">
                <a:solidFill>
                  <a:schemeClr val="tx1"/>
                </a:solidFill>
              </a:rPr>
              <a:t>An </a:t>
            </a:r>
            <a:r>
              <a:rPr lang="en-US" sz="2700" dirty="0">
                <a:solidFill>
                  <a:srgbClr val="FA0000"/>
                </a:solidFill>
              </a:rPr>
              <a:t>Architecture</a:t>
            </a:r>
            <a:r>
              <a:rPr lang="en-US" sz="2700" dirty="0">
                <a:solidFill>
                  <a:schemeClr val="tx1"/>
                </a:solidFill>
              </a:rPr>
              <a:t> for </a:t>
            </a:r>
            <a:r>
              <a:rPr lang="en-US" sz="2700" dirty="0">
                <a:solidFill>
                  <a:srgbClr val="FA0000"/>
                </a:solidFill>
              </a:rPr>
              <a:t>Ranges</a:t>
            </a:r>
            <a:r>
              <a:rPr lang="en-US" sz="2700" dirty="0">
                <a:solidFill>
                  <a:schemeClr val="tx1"/>
                </a:solidFill>
              </a:rPr>
              <a:t>, </a:t>
            </a:r>
            <a:r>
              <a:rPr lang="en-US" sz="2700" dirty="0">
                <a:solidFill>
                  <a:srgbClr val="FA0000"/>
                </a:solidFill>
              </a:rPr>
              <a:t>Facilities</a:t>
            </a:r>
            <a:r>
              <a:rPr lang="en-US" sz="2700" dirty="0">
                <a:solidFill>
                  <a:schemeClr val="tx1"/>
                </a:solidFill>
              </a:rPr>
              <a:t>, and </a:t>
            </a:r>
            <a:r>
              <a:rPr lang="en-US" sz="2700" dirty="0">
                <a:solidFill>
                  <a:srgbClr val="FA0000"/>
                </a:solidFill>
              </a:rPr>
              <a:t>Simulations</a:t>
            </a:r>
            <a:r>
              <a:rPr lang="en-US" sz="2700" dirty="0">
                <a:solidFill>
                  <a:schemeClr val="tx1"/>
                </a:solidFill>
              </a:rPr>
              <a:t> to </a:t>
            </a:r>
            <a:r>
              <a:rPr lang="en-US" sz="2700" dirty="0">
                <a:solidFill>
                  <a:srgbClr val="0000CC"/>
                </a:solidFill>
              </a:rPr>
              <a:t>Interoperate</a:t>
            </a:r>
            <a:r>
              <a:rPr lang="en-US" sz="2700" dirty="0">
                <a:solidFill>
                  <a:schemeClr val="tx1"/>
                </a:solidFill>
              </a:rPr>
              <a:t>, to be </a:t>
            </a:r>
            <a:r>
              <a:rPr lang="en-US" sz="2700" dirty="0">
                <a:solidFill>
                  <a:srgbClr val="0000CC"/>
                </a:solidFill>
              </a:rPr>
              <a:t>Reused</a:t>
            </a:r>
            <a:r>
              <a:rPr lang="en-US" sz="2700" dirty="0">
                <a:solidFill>
                  <a:schemeClr val="tx1"/>
                </a:solidFill>
              </a:rPr>
              <a:t>, to be </a:t>
            </a:r>
            <a:r>
              <a:rPr lang="en-US" sz="2700" dirty="0">
                <a:solidFill>
                  <a:srgbClr val="0000CC"/>
                </a:solidFill>
              </a:rPr>
              <a:t>Composed</a:t>
            </a:r>
            <a:r>
              <a:rPr lang="en-US" sz="2700" dirty="0">
                <a:solidFill>
                  <a:schemeClr val="tx1"/>
                </a:solidFill>
              </a:rPr>
              <a:t> into greater capabilities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2"/>
          <p:cNvSpPr>
            <a:spLocks noGrp="1" noChangeArrowheads="1"/>
          </p:cNvSpPr>
          <p:nvPr>
            <p:ph type="title"/>
          </p:nvPr>
        </p:nvSpPr>
        <p:spPr/>
        <p:txBody>
          <a:bodyPr/>
          <a:lstStyle/>
          <a:p>
            <a:r>
              <a:rPr lang="en-US"/>
              <a:t>Learning Objectives Revisited</a:t>
            </a:r>
            <a:endParaRPr lang="en-US" dirty="0"/>
          </a:p>
        </p:txBody>
      </p:sp>
      <p:sp>
        <p:nvSpPr>
          <p:cNvPr id="1459203" name="Rectangle 3"/>
          <p:cNvSpPr>
            <a:spLocks noGrp="1" noChangeArrowheads="1"/>
          </p:cNvSpPr>
          <p:nvPr>
            <p:ph idx="1"/>
          </p:nvPr>
        </p:nvSpPr>
        <p:spPr/>
        <p:txBody>
          <a:bodyPr/>
          <a:lstStyle/>
          <a:p>
            <a:r>
              <a:rPr lang="en-US" dirty="0"/>
              <a:t>Four major aspects of TENA:</a:t>
            </a:r>
          </a:p>
          <a:p>
            <a:pPr lvl="1"/>
            <a:r>
              <a:rPr lang="en-US" dirty="0"/>
              <a:t>Middleware </a:t>
            </a:r>
            <a:r>
              <a:rPr lang="mr-IN" dirty="0"/>
              <a:t>–</a:t>
            </a:r>
            <a:r>
              <a:rPr lang="en-US" dirty="0"/>
              <a:t> real time interoperability transport mechanism</a:t>
            </a:r>
          </a:p>
          <a:p>
            <a:pPr lvl="1"/>
            <a:r>
              <a:rPr lang="en-US" dirty="0"/>
              <a:t>Data Collection System </a:t>
            </a:r>
            <a:r>
              <a:rPr lang="mr-IN" dirty="0"/>
              <a:t>–</a:t>
            </a:r>
            <a:r>
              <a:rPr lang="en-US" dirty="0"/>
              <a:t> collect event data</a:t>
            </a:r>
          </a:p>
          <a:p>
            <a:pPr lvl="1"/>
            <a:r>
              <a:rPr lang="en-US" dirty="0"/>
              <a:t>Repository </a:t>
            </a:r>
            <a:r>
              <a:rPr lang="mr-IN" dirty="0"/>
              <a:t>–</a:t>
            </a:r>
            <a:r>
              <a:rPr lang="en-US" dirty="0"/>
              <a:t> place for reusable software/documentation</a:t>
            </a:r>
          </a:p>
          <a:p>
            <a:pPr lvl="1"/>
            <a:r>
              <a:rPr lang="en-US" dirty="0"/>
              <a:t>Object Models </a:t>
            </a:r>
            <a:r>
              <a:rPr lang="mr-IN" dirty="0"/>
              <a:t>–</a:t>
            </a:r>
            <a:r>
              <a:rPr lang="en-US" dirty="0"/>
              <a:t> common language for interoperability</a:t>
            </a:r>
          </a:p>
          <a:p>
            <a:r>
              <a:rPr lang="en-US" dirty="0"/>
              <a:t>Some key differences between TENA and DIS or HLA</a:t>
            </a:r>
          </a:p>
          <a:p>
            <a:pPr lvl="1"/>
            <a:r>
              <a:rPr lang="en-US" dirty="0"/>
              <a:t>TENA is a GOTS family of products and is provided for free to all users</a:t>
            </a:r>
          </a:p>
          <a:p>
            <a:pPr lvl="1"/>
            <a:r>
              <a:rPr lang="en-US" dirty="0"/>
              <a:t>TENA is focused on live ranges and LVC, rather than just simulations</a:t>
            </a:r>
          </a:p>
          <a:p>
            <a:pPr lvl="1"/>
            <a:r>
              <a:rPr lang="en-US" dirty="0"/>
              <a:t>TENA uses auto-code generation to provide rapid reliable development</a:t>
            </a:r>
          </a:p>
          <a:p>
            <a:r>
              <a:rPr lang="en-US" dirty="0"/>
              <a:t>JMETC</a:t>
            </a:r>
          </a:p>
          <a:p>
            <a:pPr lvl="1"/>
            <a:r>
              <a:rPr lang="en-US" dirty="0"/>
              <a:t>Purpose is to provide a persistent interoperable suite of tools for testing and training that can be composed rapidly into a Joint Mission Environment</a:t>
            </a:r>
          </a:p>
        </p:txBody>
      </p:sp>
    </p:spTree>
    <p:extLst>
      <p:ext uri="{BB962C8B-B14F-4D97-AF65-F5344CB8AC3E}">
        <p14:creationId xmlns:p14="http://schemas.microsoft.com/office/powerpoint/2010/main" val="289528000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p:nvPr>
        </p:nvSpPr>
        <p:spPr/>
        <p:txBody>
          <a:bodyPr/>
          <a:lstStyle/>
          <a:p>
            <a:r>
              <a:rPr lang="en-US"/>
              <a:t>Important Contact Information</a:t>
            </a:r>
          </a:p>
        </p:txBody>
      </p:sp>
      <p:sp>
        <p:nvSpPr>
          <p:cNvPr id="1428483" name="Rectangle 3"/>
          <p:cNvSpPr>
            <a:spLocks noGrp="1" noChangeArrowheads="1"/>
          </p:cNvSpPr>
          <p:nvPr>
            <p:ph idx="1"/>
          </p:nvPr>
        </p:nvSpPr>
        <p:spPr/>
        <p:txBody>
          <a:bodyPr/>
          <a:lstStyle/>
          <a:p>
            <a:pPr>
              <a:lnSpc>
                <a:spcPct val="85000"/>
              </a:lnSpc>
            </a:pPr>
            <a:r>
              <a:rPr lang="en-US" dirty="0"/>
              <a:t>Both TENA and JMETC provide free technical assistance and training for any interested users.</a:t>
            </a:r>
          </a:p>
          <a:p>
            <a:pPr lvl="1">
              <a:lnSpc>
                <a:spcPct val="85000"/>
              </a:lnSpc>
            </a:pPr>
            <a:endParaRPr lang="en-US" dirty="0"/>
          </a:p>
          <a:p>
            <a:pPr lvl="1">
              <a:lnSpc>
                <a:spcPct val="85000"/>
              </a:lnSpc>
            </a:pPr>
            <a:r>
              <a:rPr lang="en-US" dirty="0"/>
              <a:t>TENA Questions, Feedback, and Requests:  </a:t>
            </a:r>
            <a:r>
              <a:rPr lang="en-US" dirty="0">
                <a:hlinkClick r:id="rId2"/>
              </a:rPr>
              <a:t>feedback@tena-sda.org</a:t>
            </a:r>
            <a:endParaRPr lang="en-US" dirty="0"/>
          </a:p>
          <a:p>
            <a:pPr>
              <a:lnSpc>
                <a:spcPct val="85000"/>
              </a:lnSpc>
            </a:pPr>
            <a:endParaRPr lang="en-US" dirty="0"/>
          </a:p>
          <a:p>
            <a:pPr>
              <a:lnSpc>
                <a:spcPct val="85000"/>
              </a:lnSpc>
            </a:pPr>
            <a:r>
              <a:rPr lang="en-US" dirty="0"/>
              <a:t>All references can be found at the websites below:</a:t>
            </a:r>
          </a:p>
          <a:p>
            <a:pPr>
              <a:lnSpc>
                <a:spcPct val="85000"/>
              </a:lnSpc>
            </a:pPr>
            <a:endParaRPr lang="en-US" dirty="0"/>
          </a:p>
          <a:p>
            <a:pPr lvl="1">
              <a:lnSpc>
                <a:spcPct val="85000"/>
              </a:lnSpc>
            </a:pPr>
            <a:r>
              <a:rPr lang="en-US" dirty="0"/>
              <a:t>TENA Website:  </a:t>
            </a:r>
            <a:r>
              <a:rPr lang="en-US" b="1" dirty="0">
                <a:hlinkClick r:id="rId3"/>
              </a:rPr>
              <a:t>http://www.tena-sda.org</a:t>
            </a:r>
            <a:r>
              <a:rPr lang="en-US" b="1" dirty="0"/>
              <a:t> or </a:t>
            </a:r>
            <a:r>
              <a:rPr lang="en-US" b="1" dirty="0">
                <a:hlinkClick r:id="rId4"/>
              </a:rPr>
              <a:t>https://www.trmc.osd.mil/</a:t>
            </a:r>
            <a:endParaRPr lang="en-US" b="1" dirty="0"/>
          </a:p>
          <a:p>
            <a:pPr marL="0" indent="0">
              <a:lnSpc>
                <a:spcPct val="85000"/>
              </a:lnSpc>
              <a:buNone/>
            </a:pPr>
            <a:endParaRPr lang="en-US" dirty="0"/>
          </a:p>
          <a:p>
            <a:pPr lvl="1">
              <a:lnSpc>
                <a:spcPct val="85000"/>
              </a:lnSpc>
            </a:pPr>
            <a:r>
              <a:rPr lang="en-US" dirty="0">
                <a:solidFill>
                  <a:srgbClr val="000000"/>
                </a:solidFill>
              </a:rPr>
              <a:t>JMETC </a:t>
            </a:r>
            <a:r>
              <a:rPr lang="en-US" dirty="0"/>
              <a:t>Website: </a:t>
            </a:r>
            <a:r>
              <a:rPr lang="en-US" b="1" u="sng" dirty="0">
                <a:solidFill>
                  <a:srgbClr val="000066"/>
                </a:solidFill>
                <a:hlinkClick r:id="rId5"/>
              </a:rPr>
              <a:t>http://www.jmetc.org</a:t>
            </a:r>
            <a:r>
              <a:rPr lang="en-US" b="1" u="sng" dirty="0">
                <a:solidFill>
                  <a:srgbClr val="000066"/>
                </a:solidFill>
              </a:rPr>
              <a:t> </a:t>
            </a:r>
            <a:r>
              <a:rPr lang="en-US" b="1" dirty="0"/>
              <a:t>or </a:t>
            </a:r>
            <a:r>
              <a:rPr lang="en-US" b="1" dirty="0">
                <a:hlinkClick r:id="rId4"/>
              </a:rPr>
              <a:t>https://www.trmc.osd.mil/</a:t>
            </a:r>
            <a:endParaRPr lang="en-US" b="1" dirty="0"/>
          </a:p>
          <a:p>
            <a:pPr lvl="1">
              <a:lnSpc>
                <a:spcPct val="85000"/>
              </a:lnSpc>
            </a:pPr>
            <a:endParaRPr lang="en-US" b="1" dirty="0"/>
          </a:p>
          <a:p>
            <a:pPr lvl="1">
              <a:lnSpc>
                <a:spcPct val="85000"/>
              </a:lnSpc>
            </a:pPr>
            <a:r>
              <a:rPr lang="en-US" dirty="0"/>
              <a:t>KM/BDA and CHEETAS Websites:</a:t>
            </a:r>
            <a:endParaRPr lang="en-US" b="1" dirty="0"/>
          </a:p>
          <a:p>
            <a:pPr lvl="2">
              <a:lnSpc>
                <a:spcPct val="85000"/>
              </a:lnSpc>
            </a:pPr>
            <a:r>
              <a:rPr lang="en-US" b="1" u="sng" dirty="0">
                <a:solidFill>
                  <a:srgbClr val="000066"/>
                </a:solidFill>
                <a:hlinkClick r:id="rId6"/>
              </a:rPr>
              <a:t>https://</a:t>
            </a:r>
            <a:r>
              <a:rPr lang="en-US" b="1" u="sng" dirty="0" err="1">
                <a:solidFill>
                  <a:srgbClr val="000066"/>
                </a:solidFill>
                <a:hlinkClick r:id="rId6"/>
              </a:rPr>
              <a:t>www.trmc.osd.mil</a:t>
            </a:r>
            <a:r>
              <a:rPr lang="en-US" b="1" u="sng" dirty="0">
                <a:solidFill>
                  <a:srgbClr val="000066"/>
                </a:solidFill>
                <a:hlinkClick r:id="rId6"/>
              </a:rPr>
              <a:t>/wiki/display/JMETC/</a:t>
            </a:r>
            <a:r>
              <a:rPr lang="en-US" b="1" u="sng" dirty="0" err="1">
                <a:solidFill>
                  <a:srgbClr val="000066"/>
                </a:solidFill>
                <a:hlinkClick r:id="rId6"/>
              </a:rPr>
              <a:t>Big+Data+Knowledge+Management</a:t>
            </a:r>
            <a:endParaRPr lang="en-US" b="1" u="sng" dirty="0">
              <a:solidFill>
                <a:srgbClr val="000066"/>
              </a:solidFill>
            </a:endParaRPr>
          </a:p>
          <a:p>
            <a:pPr lvl="2">
              <a:lnSpc>
                <a:spcPct val="85000"/>
              </a:lnSpc>
            </a:pPr>
            <a:r>
              <a:rPr lang="en-US" b="1" u="sng" dirty="0">
                <a:solidFill>
                  <a:srgbClr val="000066"/>
                </a:solidFill>
                <a:hlinkClick r:id="rId7"/>
              </a:rPr>
              <a:t>https://</a:t>
            </a:r>
            <a:r>
              <a:rPr lang="en-US" b="1" u="sng" dirty="0" err="1">
                <a:solidFill>
                  <a:srgbClr val="000066"/>
                </a:solidFill>
                <a:hlinkClick r:id="rId7"/>
              </a:rPr>
              <a:t>www.trmc.osd.mil</a:t>
            </a:r>
            <a:r>
              <a:rPr lang="en-US" b="1" u="sng" dirty="0">
                <a:solidFill>
                  <a:srgbClr val="000066"/>
                </a:solidFill>
                <a:hlinkClick r:id="rId7"/>
              </a:rPr>
              <a:t>/wiki/display/CHEETAS/</a:t>
            </a:r>
            <a:endParaRPr lang="en-US" b="1" u="sng" dirty="0">
              <a:solidFill>
                <a:srgbClr val="000066"/>
              </a:solidFill>
            </a:endParaRPr>
          </a:p>
          <a:p>
            <a:pPr>
              <a:lnSpc>
                <a:spcPct val="85000"/>
              </a:lnSpc>
            </a:pPr>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Test and Training Enabling Architecture (TENA) at a Glance</a:t>
            </a:r>
            <a:endParaRPr lang="en-US" dirty="0"/>
          </a:p>
        </p:txBody>
      </p:sp>
      <p:sp>
        <p:nvSpPr>
          <p:cNvPr id="3" name="Content Placeholder 2"/>
          <p:cNvSpPr>
            <a:spLocks noGrp="1"/>
          </p:cNvSpPr>
          <p:nvPr>
            <p:ph idx="1"/>
          </p:nvPr>
        </p:nvSpPr>
        <p:spPr/>
        <p:txBody>
          <a:bodyPr>
            <a:normAutofit/>
          </a:bodyPr>
          <a:lstStyle/>
          <a:p>
            <a:r>
              <a:rPr lang="en-US" dirty="0"/>
              <a:t>What does TENA enable?</a:t>
            </a:r>
          </a:p>
          <a:p>
            <a:pPr lvl="1"/>
            <a:r>
              <a:rPr lang="en-US" dirty="0"/>
              <a:t>Interoperability between inter- and intra-range assets</a:t>
            </a:r>
          </a:p>
          <a:p>
            <a:pPr lvl="1"/>
            <a:r>
              <a:rPr lang="en-US" dirty="0"/>
              <a:t>Elimination of proprietary interfaces to range instrumentation</a:t>
            </a:r>
          </a:p>
          <a:p>
            <a:pPr lvl="1"/>
            <a:r>
              <a:rPr lang="en-US" dirty="0"/>
              <a:t>Efficient incremental upgrades to test and training capabilities</a:t>
            </a:r>
          </a:p>
          <a:p>
            <a:pPr lvl="1"/>
            <a:r>
              <a:rPr lang="en-US" dirty="0"/>
              <a:t>Integration of Live, Virtual, and Constructive assets (locally or distributed)</a:t>
            </a:r>
          </a:p>
          <a:p>
            <a:pPr lvl="1"/>
            <a:r>
              <a:rPr lang="en-US" dirty="0"/>
              <a:t>Sharing and reuse of common capabilities across existing and new investments</a:t>
            </a:r>
          </a:p>
          <a:p>
            <a:r>
              <a:rPr lang="en-US" dirty="0"/>
              <a:t>What is included in the TENA architecture?</a:t>
            </a:r>
          </a:p>
          <a:p>
            <a:pPr lvl="1"/>
            <a:r>
              <a:rPr lang="en-US" dirty="0"/>
              <a:t>A common Middleware for data communication</a:t>
            </a:r>
          </a:p>
          <a:p>
            <a:pPr lvl="1"/>
            <a:r>
              <a:rPr lang="en-US" dirty="0"/>
              <a:t>Customizable data exchange models (object models) that standardize information exchange </a:t>
            </a:r>
          </a:p>
          <a:p>
            <a:pPr lvl="1"/>
            <a:r>
              <a:rPr lang="en-US" dirty="0"/>
              <a:t>Interoperability-enabling, auto-code-generated software libraries</a:t>
            </a:r>
          </a:p>
          <a:p>
            <a:pPr lvl="1"/>
            <a:r>
              <a:rPr lang="en-US" dirty="0"/>
              <a:t>A core set of tools that address common test and training</a:t>
            </a:r>
            <a:br>
              <a:rPr lang="en-US" dirty="0"/>
            </a:br>
            <a:r>
              <a:rPr lang="en-US" dirty="0"/>
              <a:t>requirements</a:t>
            </a:r>
          </a:p>
          <a:p>
            <a:pPr lvl="1"/>
            <a:r>
              <a:rPr lang="en-US" dirty="0"/>
              <a:t>Collaboration mechanisms that facilitate sharing and reuse</a:t>
            </a:r>
          </a:p>
          <a:p>
            <a:pPr lvl="1"/>
            <a:r>
              <a:rPr lang="en-US" dirty="0"/>
              <a:t>A connection to the Knowledge Management/Big Data</a:t>
            </a:r>
            <a:br>
              <a:rPr lang="en-US" dirty="0"/>
            </a:br>
            <a:r>
              <a:rPr lang="en-US" dirty="0"/>
              <a:t>Analysis (KM/BDA) Architecture</a:t>
            </a:r>
          </a:p>
        </p:txBody>
      </p:sp>
      <p:pic>
        <p:nvPicPr>
          <p:cNvPr id="5" name="Picture 4" descr="TENA-Enabled-19-July-2005(Hi-Res)"/>
          <p:cNvPicPr>
            <a:picLocks noChangeAspect="1" noChangeArrowheads="1"/>
          </p:cNvPicPr>
          <p:nvPr/>
        </p:nvPicPr>
        <p:blipFill>
          <a:blip r:embed="rId2" cstate="print">
            <a:extLst>
              <a:ext uri="{28A0092B-C50C-407E-A947-70E740481C1C}">
                <a14:useLocalDpi xmlns:a14="http://schemas.microsoft.com/office/drawing/2010/main" val="0"/>
              </a:ext>
            </a:extLst>
          </a:blip>
          <a:srcRect b="25795"/>
          <a:stretch>
            <a:fillRect/>
          </a:stretch>
        </p:blipFill>
        <p:spPr bwMode="auto">
          <a:xfrm>
            <a:off x="8221214" y="5178391"/>
            <a:ext cx="4321991" cy="1868371"/>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065371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p:txBody>
          <a:bodyPr/>
          <a:lstStyle/>
          <a:p>
            <a:r>
              <a:rPr lang="en-US"/>
              <a:t>TENA is an Open Architecture</a:t>
            </a:r>
          </a:p>
        </p:txBody>
      </p:sp>
      <p:sp>
        <p:nvSpPr>
          <p:cNvPr id="1417219" name="Rectangle 3"/>
          <p:cNvSpPr>
            <a:spLocks noGrp="1" noChangeArrowheads="1"/>
          </p:cNvSpPr>
          <p:nvPr>
            <p:ph idx="1"/>
          </p:nvPr>
        </p:nvSpPr>
        <p:spPr/>
        <p:txBody>
          <a:bodyPr/>
          <a:lstStyle/>
          <a:p>
            <a:r>
              <a:rPr lang="en-US" sz="2000" dirty="0"/>
              <a:t>The Software Engineering Institute defines an Open System as </a:t>
            </a:r>
            <a:r>
              <a:rPr lang="ja-JP" altLang="en-US" sz="2000" dirty="0">
                <a:latin typeface="Arial"/>
              </a:rPr>
              <a:t>“</a:t>
            </a:r>
            <a:r>
              <a:rPr lang="en-US" sz="2000" dirty="0">
                <a:solidFill>
                  <a:srgbClr val="000090"/>
                </a:solidFill>
              </a:rPr>
              <a:t>a collection of interacting software, hardware, and human components designed to satisfy stated needs with interface specifications of its components that are fully defined, available to the public, maintained according to group consensus, in which the implementations of the components conform to the interface specifications</a:t>
            </a:r>
            <a:r>
              <a:rPr lang="en-US" sz="2000" dirty="0">
                <a:solidFill>
                  <a:srgbClr val="000000"/>
                </a:solidFill>
              </a:rPr>
              <a:t>.</a:t>
            </a:r>
            <a:r>
              <a:rPr lang="ja-JP" altLang="en-US" sz="2000" dirty="0">
                <a:latin typeface="Arial"/>
              </a:rPr>
              <a:t>”</a:t>
            </a:r>
            <a:endParaRPr lang="en-US" sz="2000" dirty="0">
              <a:solidFill>
                <a:srgbClr val="0033CC"/>
              </a:solidFill>
            </a:endParaRPr>
          </a:p>
          <a:p>
            <a:r>
              <a:rPr lang="en-US" sz="2000" dirty="0"/>
              <a:t>TENA is maintained according to a consensus of its users assembled as the Joint Technical Exchange (JTEX) TENA Configuration Control Board (CCB)</a:t>
            </a:r>
          </a:p>
          <a:p>
            <a:r>
              <a:rPr lang="en-US" sz="2000" dirty="0"/>
              <a:t>TENA exists and is being used to support real events</a:t>
            </a:r>
          </a:p>
          <a:p>
            <a:pPr lvl="1"/>
            <a:r>
              <a:rPr lang="en-US" sz="1800" dirty="0"/>
              <a:t>Government owned, no proprietary software	</a:t>
            </a:r>
          </a:p>
          <a:p>
            <a:r>
              <a:rPr lang="en-US" sz="2000" dirty="0"/>
              <a:t>TENA is freely releasable (Distribution A) to non-US entities</a:t>
            </a:r>
          </a:p>
          <a:p>
            <a:pPr lvl="1"/>
            <a:r>
              <a:rPr lang="en-US" sz="1800" dirty="0"/>
              <a:t>We have many non-US users in Britain, France, Sweden, Denmark, etc.</a:t>
            </a:r>
          </a:p>
          <a:p>
            <a:r>
              <a:rPr lang="en-US" sz="2000" dirty="0"/>
              <a:t>There are no plans for standardizing TENA in the same way as DIS and HLA have been standardized  using the IEEE</a:t>
            </a:r>
          </a:p>
          <a:p>
            <a:pPr lvl="1"/>
            <a:r>
              <a:rPr lang="en-US" sz="1800" dirty="0"/>
              <a:t>TENA</a:t>
            </a:r>
            <a:r>
              <a:rPr lang="en-US" sz="1800" dirty="0">
                <a:latin typeface="Arial"/>
              </a:rPr>
              <a:t>’</a:t>
            </a:r>
            <a:r>
              <a:rPr lang="en-US" sz="1800" dirty="0"/>
              <a:t>s business model is not the same as the DIS and HLA business models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6" name="Rectangle 2"/>
          <p:cNvSpPr>
            <a:spLocks noGrp="1" noChangeArrowheads="1"/>
          </p:cNvSpPr>
          <p:nvPr>
            <p:ph type="ctrTitle"/>
          </p:nvPr>
        </p:nvSpPr>
        <p:spPr>
          <a:xfrm>
            <a:off x="2656637" y="2127496"/>
            <a:ext cx="8108951" cy="2417763"/>
          </a:xfrm>
        </p:spPr>
        <p:txBody>
          <a:bodyPr/>
          <a:lstStyle/>
          <a:p>
            <a:r>
              <a:rPr lang="en-US" dirty="0"/>
              <a:t>Test and Training Enabling Architecture</a:t>
            </a:r>
            <a:br>
              <a:rPr lang="en-US" dirty="0"/>
            </a:br>
            <a:br>
              <a:rPr lang="en-US" dirty="0"/>
            </a:br>
            <a:r>
              <a:rPr lang="en-US" dirty="0"/>
              <a:t>(TENA)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Architectural Tenets</a:t>
            </a:r>
            <a:br>
              <a:rPr lang="en-US" dirty="0"/>
            </a:br>
            <a:r>
              <a:rPr lang="en-US" dirty="0"/>
              <a:t>of TENA</a:t>
            </a:r>
          </a:p>
        </p:txBody>
      </p:sp>
      <p:sp>
        <p:nvSpPr>
          <p:cNvPr id="3" name="Content Placeholder 2"/>
          <p:cNvSpPr>
            <a:spLocks noGrp="1"/>
          </p:cNvSpPr>
          <p:nvPr>
            <p:ph idx="1"/>
          </p:nvPr>
        </p:nvSpPr>
        <p:spPr/>
        <p:txBody>
          <a:bodyPr>
            <a:normAutofit/>
          </a:bodyPr>
          <a:lstStyle/>
          <a:p>
            <a:r>
              <a:rPr lang="en-US" sz="2000" dirty="0"/>
              <a:t>Promote Computer Enforceable System Interfaces</a:t>
            </a:r>
          </a:p>
          <a:p>
            <a:r>
              <a:rPr lang="en-US" sz="2000" dirty="0"/>
              <a:t>Use Auto-Code Generation to Raise the Abstraction Level</a:t>
            </a:r>
          </a:p>
          <a:p>
            <a:r>
              <a:rPr lang="en-US" sz="2000" dirty="0"/>
              <a:t>Let Computer Detect Interoperability Errors as Early as Possible</a:t>
            </a:r>
          </a:p>
          <a:p>
            <a:r>
              <a:rPr lang="en-US" sz="2000" dirty="0"/>
              <a:t>Design the Middleware to Make it Hard to Use Wrong</a:t>
            </a:r>
          </a:p>
          <a:p>
            <a:r>
              <a:rPr lang="en-US" sz="2000" dirty="0"/>
              <a:t>Anticipate Better Techniques and Technologies</a:t>
            </a:r>
          </a:p>
          <a:p>
            <a:r>
              <a:rPr lang="en-US" sz="2000" dirty="0"/>
              <a:t>Emphasize Live-Virtual-Constructive Interoperability</a:t>
            </a:r>
          </a:p>
        </p:txBody>
      </p:sp>
    </p:spTree>
    <p:extLst>
      <p:ext uri="{BB962C8B-B14F-4D97-AF65-F5344CB8AC3E}">
        <p14:creationId xmlns:p14="http://schemas.microsoft.com/office/powerpoint/2010/main" val="3467484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Theme">
  <a:themeElements>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fontScheme name="TE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triangle" w="med" len="med"/>
        </a:ln>
        <a:effectLst/>
      </a:spPr>
      <a:bodyPr vert="horz" wrap="none" lIns="0" tIns="0" rIns="0" bIns="0" numCol="1" anchor="ctr" anchorCtr="0" compatLnSpc="1">
        <a:prstTxWarp prst="textNoShape">
          <a:avLst/>
        </a:prstTxWarp>
      </a:bodyPr>
      <a:lstStyle>
        <a:defPPr marL="0" marR="0" indent="0" algn="ctr" defTabSz="914400" rtl="0" eaLnBrk="0" fontAlgn="base" latinLnBrk="0" hangingPunct="0">
          <a:lnSpc>
            <a:spcPct val="105000"/>
          </a:lnSpc>
          <a:spcBef>
            <a:spcPct val="40000"/>
          </a:spcBef>
          <a:spcAft>
            <a:spcPct val="0"/>
          </a:spcAft>
          <a:buClrTx/>
          <a:buSzTx/>
          <a:buFontTx/>
          <a:buNone/>
          <a:tabLst/>
          <a:defRPr kumimoji="0" lang="en-US" sz="2400" b="1" i="0" u="none" strike="noStrike" cap="none" normalizeH="0" baseline="0" smtClean="0">
            <a:ln>
              <a:noFill/>
            </a:ln>
            <a:solidFill>
              <a:srgbClr val="0066FF"/>
            </a:solidFill>
            <a:effectLst/>
            <a:latin typeface="Arial" charset="0"/>
          </a:defRPr>
        </a:defPPr>
      </a:lstStyle>
    </a:lnDef>
  </a:objectDefaults>
  <a:extraClrSchemeLst>
    <a:extraClrScheme>
      <a:clrScheme name="TENA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2">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TENA 3">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000099"/>
        </a:hlink>
        <a:folHlink>
          <a:srgbClr val="660066"/>
        </a:folHlink>
      </a:clrScheme>
      <a:clrMap bg1="lt1" tx1="dk1" bg2="lt2" tx2="dk2" accent1="accent1" accent2="accent2" accent3="accent3" accent4="accent4" accent5="accent5" accent6="accent6" hlink="hlink" folHlink="folHlink"/>
    </a:extraClrScheme>
    <a:extraClrScheme>
      <a:clrScheme name="TENA 4">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660066"/>
        </a:folHlink>
      </a:clrScheme>
      <a:clrMap bg1="lt1" tx1="dk1" bg2="lt2" tx2="dk2" accent1="accent1" accent2="accent2" accent3="accent3" accent4="accent4" accent5="accent5" accent6="accent6" hlink="hlink" folHlink="folHlink"/>
    </a:extraClrScheme>
    <a:extraClrScheme>
      <a:clrScheme name="TENA 5">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NA 6">
        <a:dk1>
          <a:srgbClr val="000000"/>
        </a:dk1>
        <a:lt1>
          <a:srgbClr val="FFFFFF"/>
        </a:lt1>
        <a:dk2>
          <a:srgbClr val="000066"/>
        </a:dk2>
        <a:lt2>
          <a:srgbClr val="777777"/>
        </a:lt2>
        <a:accent1>
          <a:srgbClr val="E5F5FF"/>
        </a:accent1>
        <a:accent2>
          <a:srgbClr val="3333CC"/>
        </a:accent2>
        <a:accent3>
          <a:srgbClr val="FFFFFF"/>
        </a:accent3>
        <a:accent4>
          <a:srgbClr val="000000"/>
        </a:accent4>
        <a:accent5>
          <a:srgbClr val="F0F9FF"/>
        </a:accent5>
        <a:accent6>
          <a:srgbClr val="2D2DB9"/>
        </a:accent6>
        <a:hlink>
          <a:srgbClr val="333399"/>
        </a:hlink>
        <a:folHlink>
          <a:srgbClr val="B2B2B2"/>
        </a:folHlink>
      </a:clrScheme>
      <a:clrMap bg1="lt1" tx1="dk1" bg2="lt2" tx2="dk2" accent1="accent1" accent2="accent2" accent3="accent3" accent4="accent4" accent5="accent5" accent6="accent6" hlink="hlink" folHlink="folHlink"/>
    </a:extraClrScheme>
    <a:extraClrScheme>
      <a:clrScheme name="TENA 7">
        <a:dk1>
          <a:srgbClr val="000000"/>
        </a:dk1>
        <a:lt1>
          <a:srgbClr val="FFFFFF"/>
        </a:lt1>
        <a:dk2>
          <a:srgbClr val="000066"/>
        </a:dk2>
        <a:lt2>
          <a:srgbClr val="777777"/>
        </a:lt2>
        <a:accent1>
          <a:srgbClr val="E5F5FF"/>
        </a:accent1>
        <a:accent2>
          <a:srgbClr val="A50021"/>
        </a:accent2>
        <a:accent3>
          <a:srgbClr val="FFFFFF"/>
        </a:accent3>
        <a:accent4>
          <a:srgbClr val="000000"/>
        </a:accent4>
        <a:accent5>
          <a:srgbClr val="F0F9FF"/>
        </a:accent5>
        <a:accent6>
          <a:srgbClr val="95001D"/>
        </a:accent6>
        <a:hlink>
          <a:srgbClr val="333399"/>
        </a:hlink>
        <a:folHlink>
          <a:srgbClr val="FF0000"/>
        </a:folHlink>
      </a:clrScheme>
      <a:clrMap bg1="lt1" tx1="dk1" bg2="lt2" tx2="dk2" accent1="accent1" accent2="accent2" accent3="accent3" accent4="accent4" accent5="accent5" accent6="accent6" hlink="hlink" folHlink="folHlink"/>
    </a:extraClrScheme>
    <a:extraClrScheme>
      <a:clrScheme name="TENA 8">
        <a:dk1>
          <a:srgbClr val="000000"/>
        </a:dk1>
        <a:lt1>
          <a:srgbClr val="FFFFFF"/>
        </a:lt1>
        <a:dk2>
          <a:srgbClr val="000066"/>
        </a:dk2>
        <a:lt2>
          <a:srgbClr val="777777"/>
        </a:lt2>
        <a:accent1>
          <a:srgbClr val="E5F5FF"/>
        </a:accent1>
        <a:accent2>
          <a:srgbClr val="CC0000"/>
        </a:accent2>
        <a:accent3>
          <a:srgbClr val="FFFFFF"/>
        </a:accent3>
        <a:accent4>
          <a:srgbClr val="000000"/>
        </a:accent4>
        <a:accent5>
          <a:srgbClr val="F0F9FF"/>
        </a:accent5>
        <a:accent6>
          <a:srgbClr val="B90000"/>
        </a:accent6>
        <a:hlink>
          <a:srgbClr val="333399"/>
        </a:hlink>
        <a:folHlink>
          <a:srgbClr val="FF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E3F4FF"/>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90000"/>
          </a:lnSpc>
          <a:spcBef>
            <a:spcPct val="10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44236</TotalTime>
  <Words>4801</Words>
  <Application>Microsoft Macintosh PowerPoint</Application>
  <PresentationFormat>Custom</PresentationFormat>
  <Paragraphs>818</Paragraphs>
  <Slides>57</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Arial</vt:lpstr>
      <vt:lpstr>Arial Black</vt:lpstr>
      <vt:lpstr>Comic Sans MS</vt:lpstr>
      <vt:lpstr>Courier New</vt:lpstr>
      <vt:lpstr>Tahoma</vt:lpstr>
      <vt:lpstr>Times New Roman</vt:lpstr>
      <vt:lpstr>Wingdings</vt:lpstr>
      <vt:lpstr>Default Theme</vt:lpstr>
      <vt:lpstr>1_Default Design</vt:lpstr>
      <vt:lpstr>TENA/JMETC: Live-Virtual-Constructive Integration for Test and Training</vt:lpstr>
      <vt:lpstr>Outline</vt:lpstr>
      <vt:lpstr>Learning Objectives</vt:lpstr>
      <vt:lpstr>TENA Mission</vt:lpstr>
      <vt:lpstr>Benefits of TENA</vt:lpstr>
      <vt:lpstr>Test and Training Enabling Architecture (TENA) at a Glance</vt:lpstr>
      <vt:lpstr>TENA is an Open Architecture</vt:lpstr>
      <vt:lpstr>Test and Training Enabling Architecture  (TENA)</vt:lpstr>
      <vt:lpstr>Core Architectural Tenets of TENA</vt:lpstr>
      <vt:lpstr>TENA Architecture Overview </vt:lpstr>
      <vt:lpstr>TENA Interoperability  Architecture Illustration</vt:lpstr>
      <vt:lpstr>Logical Range Simple Example</vt:lpstr>
      <vt:lpstr>Logical Range Simple Example</vt:lpstr>
      <vt:lpstr>Clients and Proxies, Servers and Servants</vt:lpstr>
      <vt:lpstr>TENA Objects are Compiled In</vt:lpstr>
      <vt:lpstr>How hard is it to create a new TENA Object Model?</vt:lpstr>
      <vt:lpstr>The Logical Range Object Model</vt:lpstr>
      <vt:lpstr>TENA Communicates “Objects” in Multiple Formats</vt:lpstr>
      <vt:lpstr>TENA Standard Object Models: A Common Set of Data Definitions for the Entire Range Community</vt:lpstr>
      <vt:lpstr>TSPI v4 with Coordinate Conversions</vt:lpstr>
      <vt:lpstr>TSPI v4 with Coordinate Conversions</vt:lpstr>
      <vt:lpstr>Auto-Code Generation With TENA</vt:lpstr>
      <vt:lpstr>TENA Repository</vt:lpstr>
      <vt:lpstr>TENA Middleware Purpose and Requirements</vt:lpstr>
      <vt:lpstr>Middleware 6.0.8 Computer Platform Support</vt:lpstr>
      <vt:lpstr>TENA Data Collection System Purpose and Requirements</vt:lpstr>
      <vt:lpstr>Better Tools for Analysis</vt:lpstr>
      <vt:lpstr>Knowledge Management/Big Data Analysis Software Architecture</vt:lpstr>
      <vt:lpstr>TENA Communicates Data in Multiple Formats</vt:lpstr>
      <vt:lpstr>TDCS Data Collection (normal data collection)</vt:lpstr>
      <vt:lpstr>TDCS/SQLite to Parquet</vt:lpstr>
      <vt:lpstr>Sqlite to Parquet – Data flow</vt:lpstr>
      <vt:lpstr>Will TENA Meet My Performance Requirements?</vt:lpstr>
      <vt:lpstr>Update Rate vs. “Wiresize” Trade-off (As Demostrated by the TRCE Program)</vt:lpstr>
      <vt:lpstr>TENA Utilities:  Making TENA Easier to Use</vt:lpstr>
      <vt:lpstr>TENA Tools: Helping You to Conduct and Manage Your Event</vt:lpstr>
      <vt:lpstr>TENA Console Application Status Screenshot</vt:lpstr>
      <vt:lpstr>TENA Console Network Monitoring</vt:lpstr>
      <vt:lpstr>How do we integrate TENA into an existing environment?</vt:lpstr>
      <vt:lpstr>Adapter Illustration for a Telemetry Range Systems</vt:lpstr>
      <vt:lpstr>Where Do Adapters Make Sense?</vt:lpstr>
      <vt:lpstr>Current Adapter Library</vt:lpstr>
      <vt:lpstr>Other TENA Integration Methods: Web Binding</vt:lpstr>
      <vt:lpstr>Other TENA Integration Methods: Relay Node</vt:lpstr>
      <vt:lpstr>TENA Information Assurance (IA) Activities</vt:lpstr>
      <vt:lpstr>TENA, HLA, and DIS </vt:lpstr>
      <vt:lpstr>TENA in Training - JPARC</vt:lpstr>
      <vt:lpstr>Lessons for Your Test or Training Events</vt:lpstr>
      <vt:lpstr>The Joint Mission Environment Test Capability  (JMETC)</vt:lpstr>
      <vt:lpstr>The JMETC Mission</vt:lpstr>
      <vt:lpstr>What is JMETC?</vt:lpstr>
      <vt:lpstr>JMETC Provides an Agile Infrastructure for Distributed Testing </vt:lpstr>
      <vt:lpstr>TENA/JMETC Infrastructure Overview</vt:lpstr>
      <vt:lpstr>Sampling of Test and Training Assets Available on JSN</vt:lpstr>
      <vt:lpstr>Summary of TENA/JMETC Capabilities</vt:lpstr>
      <vt:lpstr>Learning Objectives Revisited</vt:lpstr>
      <vt:lpstr>Important Contact Information</vt:lpstr>
    </vt:vector>
  </TitlesOfParts>
  <Manager/>
  <Company>SAIC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TENA IITSEC 2013</dc:title>
  <dc:subject/>
  <dc:creator>Ed Powell</dc:creator>
  <cp:keywords/>
  <dc:description/>
  <cp:lastModifiedBy>Edward Powell</cp:lastModifiedBy>
  <cp:revision>1647</cp:revision>
  <dcterms:created xsi:type="dcterms:W3CDTF">2001-05-15T01:19:28Z</dcterms:created>
  <dcterms:modified xsi:type="dcterms:W3CDTF">2021-09-14T21:31:13Z</dcterms:modified>
  <cp:category/>
</cp:coreProperties>
</file>