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9" r:id="rId4"/>
  </p:sldMasterIdLst>
  <p:notesMasterIdLst>
    <p:notesMasterId r:id="rId51"/>
  </p:notesMasterIdLst>
  <p:handoutMasterIdLst>
    <p:handoutMasterId r:id="rId52"/>
  </p:handoutMasterIdLst>
  <p:sldIdLst>
    <p:sldId id="303" r:id="rId5"/>
    <p:sldId id="304" r:id="rId6"/>
    <p:sldId id="305" r:id="rId7"/>
    <p:sldId id="307" r:id="rId8"/>
    <p:sldId id="308" r:id="rId9"/>
    <p:sldId id="309" r:id="rId10"/>
    <p:sldId id="310" r:id="rId11"/>
    <p:sldId id="311" r:id="rId12"/>
    <p:sldId id="312" r:id="rId13"/>
    <p:sldId id="313" r:id="rId14"/>
    <p:sldId id="314" r:id="rId15"/>
    <p:sldId id="315" r:id="rId16"/>
    <p:sldId id="354" r:id="rId17"/>
    <p:sldId id="342" r:id="rId18"/>
    <p:sldId id="320" r:id="rId19"/>
    <p:sldId id="317" r:id="rId20"/>
    <p:sldId id="318" r:id="rId21"/>
    <p:sldId id="319" r:id="rId22"/>
    <p:sldId id="323" r:id="rId23"/>
    <p:sldId id="324" r:id="rId24"/>
    <p:sldId id="325" r:id="rId25"/>
    <p:sldId id="326" r:id="rId26"/>
    <p:sldId id="336" r:id="rId27"/>
    <p:sldId id="327" r:id="rId28"/>
    <p:sldId id="328" r:id="rId29"/>
    <p:sldId id="329" r:id="rId30"/>
    <p:sldId id="330" r:id="rId31"/>
    <p:sldId id="331" r:id="rId32"/>
    <p:sldId id="343" r:id="rId33"/>
    <p:sldId id="344" r:id="rId34"/>
    <p:sldId id="345" r:id="rId35"/>
    <p:sldId id="333" r:id="rId36"/>
    <p:sldId id="346" r:id="rId37"/>
    <p:sldId id="347" r:id="rId38"/>
    <p:sldId id="340" r:id="rId39"/>
    <p:sldId id="339" r:id="rId40"/>
    <p:sldId id="348" r:id="rId41"/>
    <p:sldId id="349" r:id="rId42"/>
    <p:sldId id="350" r:id="rId43"/>
    <p:sldId id="351" r:id="rId44"/>
    <p:sldId id="355" r:id="rId45"/>
    <p:sldId id="334" r:id="rId46"/>
    <p:sldId id="352" r:id="rId47"/>
    <p:sldId id="337" r:id="rId48"/>
    <p:sldId id="335" r:id="rId49"/>
    <p:sldId id="353" r:id="rId50"/>
  </p:sldIdLst>
  <p:sldSz cx="12192000" cy="6858000"/>
  <p:notesSz cx="6858000" cy="9029700"/>
  <p:defaultTextStyle>
    <a:defPPr>
      <a:defRPr lang="en-US"/>
    </a:defPPr>
    <a:lvl1pPr algn="l" rtl="0" fontAlgn="base">
      <a:spcBef>
        <a:spcPct val="0"/>
      </a:spcBef>
      <a:spcAft>
        <a:spcPct val="0"/>
      </a:spcAft>
      <a:defRPr sz="3200" kern="1200">
        <a:solidFill>
          <a:schemeClr val="tx1"/>
        </a:solidFill>
        <a:latin typeface="Tahoma"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44">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CC"/>
    <a:srgbClr val="CC3300"/>
    <a:srgbClr val="22458A"/>
    <a:srgbClr val="2B56AB"/>
    <a:srgbClr val="0033CC"/>
    <a:srgbClr val="0066CC"/>
    <a:srgbClr val="F77B0B"/>
    <a:srgbClr val="B2F50B"/>
    <a:srgbClr val="F88C2A"/>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00" autoAdjust="0"/>
    <p:restoredTop sz="94658" autoAdjust="0"/>
  </p:normalViewPr>
  <p:slideViewPr>
    <p:cSldViewPr snapToGrid="0">
      <p:cViewPr varScale="1">
        <p:scale>
          <a:sx n="102" d="100"/>
          <a:sy n="102" d="100"/>
        </p:scale>
        <p:origin x="216" y="246"/>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5946"/>
    </p:cViewPr>
  </p:sorterViewPr>
  <p:notesViewPr>
    <p:cSldViewPr snapToGrid="0">
      <p:cViewPr varScale="1">
        <p:scale>
          <a:sx n="70" d="100"/>
          <a:sy n="70" d="100"/>
        </p:scale>
        <p:origin x="-2814" y="-102"/>
      </p:cViewPr>
      <p:guideLst>
        <p:guide orient="horz" pos="2844"/>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presProps" Target="presProp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8546" name="Rectangle 2"/>
          <p:cNvSpPr>
            <a:spLocks noGrp="1" noChangeArrowheads="1"/>
          </p:cNvSpPr>
          <p:nvPr>
            <p:ph type="hdr" sz="quarter"/>
          </p:nvPr>
        </p:nvSpPr>
        <p:spPr bwMode="auto">
          <a:xfrm>
            <a:off x="0" y="0"/>
            <a:ext cx="2971800" cy="452438"/>
          </a:xfrm>
          <a:prstGeom prst="rect">
            <a:avLst/>
          </a:prstGeom>
          <a:noFill/>
          <a:ln w="9525">
            <a:noFill/>
            <a:miter lim="800000"/>
            <a:headEnd/>
            <a:tailEnd/>
          </a:ln>
          <a:effectLst/>
        </p:spPr>
        <p:txBody>
          <a:bodyPr vert="horz" wrap="square" lIns="90773" tIns="45387" rIns="90773" bIns="45387" numCol="1" anchor="t" anchorCtr="0" compatLnSpc="1">
            <a:prstTxWarp prst="textNoShape">
              <a:avLst/>
            </a:prstTxWarp>
          </a:bodyPr>
          <a:lstStyle>
            <a:lvl1pPr defTabSz="908050">
              <a:defRPr sz="1200"/>
            </a:lvl1pPr>
          </a:lstStyle>
          <a:p>
            <a:endParaRPr lang="en-US" dirty="0"/>
          </a:p>
        </p:txBody>
      </p:sp>
      <p:sp>
        <p:nvSpPr>
          <p:cNvPr id="108547" name="Rectangle 3"/>
          <p:cNvSpPr>
            <a:spLocks noGrp="1" noChangeArrowheads="1"/>
          </p:cNvSpPr>
          <p:nvPr>
            <p:ph type="dt" sz="quarter" idx="1"/>
          </p:nvPr>
        </p:nvSpPr>
        <p:spPr bwMode="auto">
          <a:xfrm>
            <a:off x="3886200" y="0"/>
            <a:ext cx="2971800" cy="452438"/>
          </a:xfrm>
          <a:prstGeom prst="rect">
            <a:avLst/>
          </a:prstGeom>
          <a:noFill/>
          <a:ln w="9525">
            <a:noFill/>
            <a:miter lim="800000"/>
            <a:headEnd/>
            <a:tailEnd/>
          </a:ln>
          <a:effectLst/>
        </p:spPr>
        <p:txBody>
          <a:bodyPr vert="horz" wrap="square" lIns="90773" tIns="45387" rIns="90773" bIns="45387" numCol="1" anchor="t" anchorCtr="0" compatLnSpc="1">
            <a:prstTxWarp prst="textNoShape">
              <a:avLst/>
            </a:prstTxWarp>
          </a:bodyPr>
          <a:lstStyle>
            <a:lvl1pPr algn="r" defTabSz="908050">
              <a:defRPr sz="1200"/>
            </a:lvl1pPr>
          </a:lstStyle>
          <a:p>
            <a:endParaRPr lang="en-US" dirty="0"/>
          </a:p>
        </p:txBody>
      </p:sp>
      <p:sp>
        <p:nvSpPr>
          <p:cNvPr id="108548" name="Rectangle 4"/>
          <p:cNvSpPr>
            <a:spLocks noGrp="1" noChangeArrowheads="1"/>
          </p:cNvSpPr>
          <p:nvPr>
            <p:ph type="ftr" sz="quarter" idx="2"/>
          </p:nvPr>
        </p:nvSpPr>
        <p:spPr bwMode="auto">
          <a:xfrm>
            <a:off x="0" y="8577263"/>
            <a:ext cx="2971800" cy="452437"/>
          </a:xfrm>
          <a:prstGeom prst="rect">
            <a:avLst/>
          </a:prstGeom>
          <a:noFill/>
          <a:ln w="9525">
            <a:noFill/>
            <a:miter lim="800000"/>
            <a:headEnd/>
            <a:tailEnd/>
          </a:ln>
          <a:effectLst/>
        </p:spPr>
        <p:txBody>
          <a:bodyPr vert="horz" wrap="square" lIns="90773" tIns="45387" rIns="90773" bIns="45387" numCol="1" anchor="b" anchorCtr="0" compatLnSpc="1">
            <a:prstTxWarp prst="textNoShape">
              <a:avLst/>
            </a:prstTxWarp>
          </a:bodyPr>
          <a:lstStyle>
            <a:lvl1pPr defTabSz="908050">
              <a:defRPr sz="1200"/>
            </a:lvl1pPr>
          </a:lstStyle>
          <a:p>
            <a:endParaRPr lang="en-US" dirty="0"/>
          </a:p>
        </p:txBody>
      </p:sp>
      <p:sp>
        <p:nvSpPr>
          <p:cNvPr id="108549" name="Rectangle 5"/>
          <p:cNvSpPr>
            <a:spLocks noGrp="1" noChangeArrowheads="1"/>
          </p:cNvSpPr>
          <p:nvPr>
            <p:ph type="sldNum" sz="quarter" idx="3"/>
          </p:nvPr>
        </p:nvSpPr>
        <p:spPr bwMode="auto">
          <a:xfrm>
            <a:off x="3886200" y="8577263"/>
            <a:ext cx="2971800" cy="452437"/>
          </a:xfrm>
          <a:prstGeom prst="rect">
            <a:avLst/>
          </a:prstGeom>
          <a:noFill/>
          <a:ln w="9525">
            <a:noFill/>
            <a:miter lim="800000"/>
            <a:headEnd/>
            <a:tailEnd/>
          </a:ln>
          <a:effectLst/>
        </p:spPr>
        <p:txBody>
          <a:bodyPr vert="horz" wrap="square" lIns="90773" tIns="45387" rIns="90773" bIns="45387" numCol="1" anchor="b" anchorCtr="0" compatLnSpc="1">
            <a:prstTxWarp prst="textNoShape">
              <a:avLst/>
            </a:prstTxWarp>
          </a:bodyPr>
          <a:lstStyle>
            <a:lvl1pPr algn="r" defTabSz="908050">
              <a:defRPr sz="1200"/>
            </a:lvl1pPr>
          </a:lstStyle>
          <a:p>
            <a:fld id="{4F2942F5-6495-4924-A5BF-A11924438D24}" type="slidenum">
              <a:rPr lang="en-US"/>
              <a:pPr/>
              <a:t>‹#›</a:t>
            </a:fld>
            <a:endParaRPr lang="en-US" dirty="0"/>
          </a:p>
        </p:txBody>
      </p:sp>
    </p:spTree>
    <p:extLst>
      <p:ext uri="{BB962C8B-B14F-4D97-AF65-F5344CB8AC3E}">
        <p14:creationId xmlns:p14="http://schemas.microsoft.com/office/powerpoint/2010/main" val="40371026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474" name="Rectangle 2"/>
          <p:cNvSpPr>
            <a:spLocks noGrp="1" noChangeArrowheads="1"/>
          </p:cNvSpPr>
          <p:nvPr>
            <p:ph type="hdr" sz="quarter"/>
          </p:nvPr>
        </p:nvSpPr>
        <p:spPr bwMode="auto">
          <a:xfrm>
            <a:off x="0" y="0"/>
            <a:ext cx="2971800" cy="452438"/>
          </a:xfrm>
          <a:prstGeom prst="rect">
            <a:avLst/>
          </a:prstGeom>
          <a:noFill/>
          <a:ln w="9525">
            <a:noFill/>
            <a:miter lim="800000"/>
            <a:headEnd/>
            <a:tailEnd/>
          </a:ln>
          <a:effectLst/>
        </p:spPr>
        <p:txBody>
          <a:bodyPr vert="horz" wrap="square" lIns="90773" tIns="45387" rIns="90773" bIns="45387" numCol="1" anchor="t" anchorCtr="0" compatLnSpc="1">
            <a:prstTxWarp prst="textNoShape">
              <a:avLst/>
            </a:prstTxWarp>
          </a:bodyPr>
          <a:lstStyle>
            <a:lvl1pPr defTabSz="908050">
              <a:defRPr sz="1200"/>
            </a:lvl1pPr>
          </a:lstStyle>
          <a:p>
            <a:endParaRPr lang="en-US" dirty="0"/>
          </a:p>
        </p:txBody>
      </p:sp>
      <p:sp>
        <p:nvSpPr>
          <p:cNvPr id="105475" name="Rectangle 3"/>
          <p:cNvSpPr>
            <a:spLocks noGrp="1" noChangeArrowheads="1"/>
          </p:cNvSpPr>
          <p:nvPr>
            <p:ph type="dt" idx="1"/>
          </p:nvPr>
        </p:nvSpPr>
        <p:spPr bwMode="auto">
          <a:xfrm>
            <a:off x="3886200" y="0"/>
            <a:ext cx="2971800" cy="452438"/>
          </a:xfrm>
          <a:prstGeom prst="rect">
            <a:avLst/>
          </a:prstGeom>
          <a:noFill/>
          <a:ln w="9525">
            <a:noFill/>
            <a:miter lim="800000"/>
            <a:headEnd/>
            <a:tailEnd/>
          </a:ln>
          <a:effectLst/>
        </p:spPr>
        <p:txBody>
          <a:bodyPr vert="horz" wrap="square" lIns="90773" tIns="45387" rIns="90773" bIns="45387" numCol="1" anchor="t" anchorCtr="0" compatLnSpc="1">
            <a:prstTxWarp prst="textNoShape">
              <a:avLst/>
            </a:prstTxWarp>
          </a:bodyPr>
          <a:lstStyle>
            <a:lvl1pPr algn="r" defTabSz="908050">
              <a:defRPr sz="1200"/>
            </a:lvl1pPr>
          </a:lstStyle>
          <a:p>
            <a:endParaRPr lang="en-US" dirty="0"/>
          </a:p>
        </p:txBody>
      </p:sp>
      <p:sp>
        <p:nvSpPr>
          <p:cNvPr id="105476" name="Rectangle 4"/>
          <p:cNvSpPr>
            <a:spLocks noGrp="1" noRot="1" noChangeAspect="1" noChangeArrowheads="1" noTextEdit="1"/>
          </p:cNvSpPr>
          <p:nvPr>
            <p:ph type="sldImg" idx="2"/>
          </p:nvPr>
        </p:nvSpPr>
        <p:spPr bwMode="auto">
          <a:xfrm>
            <a:off x="419100" y="676275"/>
            <a:ext cx="6019800" cy="3386138"/>
          </a:xfrm>
          <a:prstGeom prst="rect">
            <a:avLst/>
          </a:prstGeom>
          <a:noFill/>
          <a:ln w="9525">
            <a:solidFill>
              <a:srgbClr val="000000"/>
            </a:solidFill>
            <a:miter lim="800000"/>
            <a:headEnd/>
            <a:tailEnd/>
          </a:ln>
          <a:effectLst/>
        </p:spPr>
      </p:sp>
      <p:sp>
        <p:nvSpPr>
          <p:cNvPr id="105477" name="Rectangle 5"/>
          <p:cNvSpPr>
            <a:spLocks noGrp="1" noChangeArrowheads="1"/>
          </p:cNvSpPr>
          <p:nvPr>
            <p:ph type="body" sz="quarter" idx="3"/>
          </p:nvPr>
        </p:nvSpPr>
        <p:spPr bwMode="auto">
          <a:xfrm>
            <a:off x="914400" y="4289425"/>
            <a:ext cx="5029200" cy="4064000"/>
          </a:xfrm>
          <a:prstGeom prst="rect">
            <a:avLst/>
          </a:prstGeom>
          <a:noFill/>
          <a:ln w="9525">
            <a:noFill/>
            <a:miter lim="800000"/>
            <a:headEnd/>
            <a:tailEnd/>
          </a:ln>
          <a:effectLst/>
        </p:spPr>
        <p:txBody>
          <a:bodyPr vert="horz" wrap="square" lIns="90773" tIns="45387" rIns="90773" bIns="45387"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5478" name="Rectangle 6"/>
          <p:cNvSpPr>
            <a:spLocks noGrp="1" noChangeArrowheads="1"/>
          </p:cNvSpPr>
          <p:nvPr>
            <p:ph type="ftr" sz="quarter" idx="4"/>
          </p:nvPr>
        </p:nvSpPr>
        <p:spPr bwMode="auto">
          <a:xfrm>
            <a:off x="0" y="8577263"/>
            <a:ext cx="2971800" cy="452437"/>
          </a:xfrm>
          <a:prstGeom prst="rect">
            <a:avLst/>
          </a:prstGeom>
          <a:noFill/>
          <a:ln w="9525">
            <a:noFill/>
            <a:miter lim="800000"/>
            <a:headEnd/>
            <a:tailEnd/>
          </a:ln>
          <a:effectLst/>
        </p:spPr>
        <p:txBody>
          <a:bodyPr vert="horz" wrap="square" lIns="90773" tIns="45387" rIns="90773" bIns="45387" numCol="1" anchor="b" anchorCtr="0" compatLnSpc="1">
            <a:prstTxWarp prst="textNoShape">
              <a:avLst/>
            </a:prstTxWarp>
          </a:bodyPr>
          <a:lstStyle>
            <a:lvl1pPr defTabSz="908050">
              <a:defRPr sz="1200"/>
            </a:lvl1pPr>
          </a:lstStyle>
          <a:p>
            <a:endParaRPr lang="en-US" dirty="0"/>
          </a:p>
        </p:txBody>
      </p:sp>
      <p:sp>
        <p:nvSpPr>
          <p:cNvPr id="105479" name="Rectangle 7"/>
          <p:cNvSpPr>
            <a:spLocks noGrp="1" noChangeArrowheads="1"/>
          </p:cNvSpPr>
          <p:nvPr>
            <p:ph type="sldNum" sz="quarter" idx="5"/>
          </p:nvPr>
        </p:nvSpPr>
        <p:spPr bwMode="auto">
          <a:xfrm>
            <a:off x="3886200" y="8577263"/>
            <a:ext cx="2971800" cy="452437"/>
          </a:xfrm>
          <a:prstGeom prst="rect">
            <a:avLst/>
          </a:prstGeom>
          <a:noFill/>
          <a:ln w="9525">
            <a:noFill/>
            <a:miter lim="800000"/>
            <a:headEnd/>
            <a:tailEnd/>
          </a:ln>
          <a:effectLst/>
        </p:spPr>
        <p:txBody>
          <a:bodyPr vert="horz" wrap="square" lIns="90773" tIns="45387" rIns="90773" bIns="45387" numCol="1" anchor="b" anchorCtr="0" compatLnSpc="1">
            <a:prstTxWarp prst="textNoShape">
              <a:avLst/>
            </a:prstTxWarp>
          </a:bodyPr>
          <a:lstStyle>
            <a:lvl1pPr algn="r" defTabSz="908050">
              <a:defRPr sz="1200"/>
            </a:lvl1pPr>
          </a:lstStyle>
          <a:p>
            <a:fld id="{85D9B890-3B6E-417C-BD92-47816D5AB620}" type="slidenum">
              <a:rPr lang="en-US"/>
              <a:pPr/>
              <a:t>‹#›</a:t>
            </a:fld>
            <a:endParaRPr lang="en-US" dirty="0"/>
          </a:p>
        </p:txBody>
      </p:sp>
    </p:spTree>
    <p:extLst>
      <p:ext uri="{BB962C8B-B14F-4D97-AF65-F5344CB8AC3E}">
        <p14:creationId xmlns:p14="http://schemas.microsoft.com/office/powerpoint/2010/main" val="32805614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600" kern="1200">
        <a:solidFill>
          <a:schemeClr val="tx1"/>
        </a:solidFill>
        <a:latin typeface="Arial" charset="0"/>
        <a:ea typeface="+mn-ea"/>
        <a:cs typeface="+mn-cs"/>
      </a:defRPr>
    </a:lvl1pPr>
    <a:lvl2pPr marL="609585" algn="l" rtl="0" eaLnBrk="0" fontAlgn="base" hangingPunct="0">
      <a:spcBef>
        <a:spcPct val="30000"/>
      </a:spcBef>
      <a:spcAft>
        <a:spcPct val="0"/>
      </a:spcAft>
      <a:defRPr kumimoji="1" sz="1600" kern="1200">
        <a:solidFill>
          <a:schemeClr val="tx1"/>
        </a:solidFill>
        <a:latin typeface="Arial" charset="0"/>
        <a:ea typeface="+mn-ea"/>
        <a:cs typeface="+mn-cs"/>
      </a:defRPr>
    </a:lvl2pPr>
    <a:lvl3pPr marL="1219170" algn="l" rtl="0" eaLnBrk="0" fontAlgn="base" hangingPunct="0">
      <a:spcBef>
        <a:spcPct val="30000"/>
      </a:spcBef>
      <a:spcAft>
        <a:spcPct val="0"/>
      </a:spcAft>
      <a:defRPr kumimoji="1" sz="1600" kern="1200">
        <a:solidFill>
          <a:schemeClr val="tx1"/>
        </a:solidFill>
        <a:latin typeface="Arial" charset="0"/>
        <a:ea typeface="+mn-ea"/>
        <a:cs typeface="+mn-cs"/>
      </a:defRPr>
    </a:lvl3pPr>
    <a:lvl4pPr marL="1828754" algn="l" rtl="0" eaLnBrk="0" fontAlgn="base" hangingPunct="0">
      <a:spcBef>
        <a:spcPct val="30000"/>
      </a:spcBef>
      <a:spcAft>
        <a:spcPct val="0"/>
      </a:spcAft>
      <a:defRPr kumimoji="1" sz="1600" kern="1200">
        <a:solidFill>
          <a:schemeClr val="tx1"/>
        </a:solidFill>
        <a:latin typeface="Arial" charset="0"/>
        <a:ea typeface="+mn-ea"/>
        <a:cs typeface="+mn-cs"/>
      </a:defRPr>
    </a:lvl4pPr>
    <a:lvl5pPr marL="2438339" algn="l" rtl="0" eaLnBrk="0" fontAlgn="base" hangingPunct="0">
      <a:spcBef>
        <a:spcPct val="30000"/>
      </a:spcBef>
      <a:spcAft>
        <a:spcPct val="0"/>
      </a:spcAft>
      <a:defRPr kumimoji="1" sz="1600" kern="1200">
        <a:solidFill>
          <a:schemeClr val="tx1"/>
        </a:solidFill>
        <a:latin typeface="Arial"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C86FA95-754A-4FEF-9130-0A7EC231E6A0}" type="slidenum">
              <a:rPr lang="en-US"/>
              <a:pPr/>
              <a:t>1</a:t>
            </a:fld>
            <a:endParaRPr lang="en-US" dirty="0"/>
          </a:p>
        </p:txBody>
      </p:sp>
      <p:sp>
        <p:nvSpPr>
          <p:cNvPr id="132098" name="Rectangle 2"/>
          <p:cNvSpPr>
            <a:spLocks noGrp="1" noRot="1" noChangeAspect="1" noChangeArrowheads="1" noTextEdit="1"/>
          </p:cNvSpPr>
          <p:nvPr>
            <p:ph type="sldImg"/>
          </p:nvPr>
        </p:nvSpPr>
        <p:spPr>
          <a:xfrm>
            <a:off x="419100" y="676275"/>
            <a:ext cx="6019800" cy="3386138"/>
          </a:xfrm>
          <a:ln/>
        </p:spPr>
      </p:sp>
      <p:sp>
        <p:nvSpPr>
          <p:cNvPr id="13209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7859815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kumimoji="1" lang="en-US" sz="1600" kern="1200" dirty="0">
                <a:solidFill>
                  <a:schemeClr val="tx1"/>
                </a:solidFill>
                <a:effectLst/>
                <a:latin typeface="Arial" charset="0"/>
                <a:ea typeface="+mn-ea"/>
                <a:cs typeface="+mn-cs"/>
              </a:rPr>
              <a:t>Slide 16 – Assuming Project Convergence qualifies as an discovery experiment (and I think some would argue that it’s a demonstration—most likely it’s the fuzzy line area between from the mix of mature and new systems), you only address subjective data.  Same can be said for the Army Network Integration Events (which formally were experiments + operational tests + training events ongoing simultaneously, and yes what a mess that makes).  In PC20 there was a LOT of objective data collected.  Our group supports OTC, and they used our </a:t>
            </a:r>
            <a:r>
              <a:rPr kumimoji="1" lang="en-US" sz="1600" kern="1200" dirty="0" err="1">
                <a:solidFill>
                  <a:schemeClr val="tx1"/>
                </a:solidFill>
                <a:effectLst/>
                <a:latin typeface="Arial" charset="0"/>
                <a:ea typeface="+mn-ea"/>
                <a:cs typeface="+mn-cs"/>
              </a:rPr>
              <a:t>ExCIS</a:t>
            </a:r>
            <a:r>
              <a:rPr kumimoji="1" lang="en-US" sz="1600" kern="1200" dirty="0">
                <a:solidFill>
                  <a:schemeClr val="tx1"/>
                </a:solidFill>
                <a:effectLst/>
                <a:latin typeface="Arial" charset="0"/>
                <a:ea typeface="+mn-ea"/>
                <a:cs typeface="+mn-cs"/>
              </a:rPr>
              <a:t> system to collect TB/day of message traffic.  Other weapons performance data was collected.  The same occurred during NIEs.  That data isn’t used to do hypothesis testing, but it does serve to at least generate some MOPs (e.g., sensor to shooter latency in PC20) and even MOEs.  </a:t>
            </a:r>
          </a:p>
          <a:p>
            <a:r>
              <a:rPr kumimoji="1" lang="en-US" sz="1600" kern="1200" dirty="0">
                <a:solidFill>
                  <a:schemeClr val="tx1"/>
                </a:solidFill>
                <a:effectLst/>
                <a:latin typeface="Arial" charset="0"/>
                <a:ea typeface="+mn-ea"/>
                <a:cs typeface="+mn-cs"/>
              </a:rPr>
              <a:t>Also, this objective data becomes valuable for doing forensic analysis when these new complex SOSs fail.  Without this objective data, it’s hard to tell where </a:t>
            </a:r>
            <a:r>
              <a:rPr kumimoji="1" lang="en-US" sz="1600" kern="1200" dirty="0" err="1">
                <a:solidFill>
                  <a:schemeClr val="tx1"/>
                </a:solidFill>
                <a:effectLst/>
                <a:latin typeface="Arial" charset="0"/>
                <a:ea typeface="+mn-ea"/>
                <a:cs typeface="+mn-cs"/>
              </a:rPr>
              <a:t>where</a:t>
            </a:r>
            <a:r>
              <a:rPr kumimoji="1" lang="en-US" sz="1600" kern="1200" dirty="0">
                <a:solidFill>
                  <a:schemeClr val="tx1"/>
                </a:solidFill>
                <a:effectLst/>
                <a:latin typeface="Arial" charset="0"/>
                <a:ea typeface="+mn-ea"/>
                <a:cs typeface="+mn-cs"/>
              </a:rPr>
              <a:t> the failure point in a SOS occurred.  On this topic of data, discovery experiments also a valuable source about naturally occurring variability and measurement error that later should become critical in design of experiments for developmental and operational testing.  Way back when I had a full head of hair, I worked as a statistician for TVA, designing experiments and then analyzing results.  The question of “what’s the right sample size?” always came up, and without understanding the sources of variability of the measures (whether by natural causes or measurement error) you cannot determine the needed sample size.  We often did trail experiments (some now call this test environment validation in Army OT) prior to the tests, but discovery experiments can often yield this important data. Not saying this goes here, but maybe at the end as a discussion of how discovery experiments provide valuable info for the rest of the lifecycle.  Another opportunity, see my comment on the next slide.</a:t>
            </a:r>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17</a:t>
            </a:fld>
            <a:endParaRPr lang="en-US" dirty="0"/>
          </a:p>
        </p:txBody>
      </p:sp>
    </p:spTree>
    <p:extLst>
      <p:ext uri="{BB962C8B-B14F-4D97-AF65-F5344CB8AC3E}">
        <p14:creationId xmlns:p14="http://schemas.microsoft.com/office/powerpoint/2010/main" val="35993337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18</a:t>
            </a:fld>
            <a:endParaRPr lang="en-US" dirty="0"/>
          </a:p>
        </p:txBody>
      </p:sp>
    </p:spTree>
    <p:extLst>
      <p:ext uri="{BB962C8B-B14F-4D97-AF65-F5344CB8AC3E}">
        <p14:creationId xmlns:p14="http://schemas.microsoft.com/office/powerpoint/2010/main" val="11186360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fro</a:t>
            </a:r>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40</a:t>
            </a:fld>
            <a:endParaRPr lang="en-US" dirty="0"/>
          </a:p>
        </p:txBody>
      </p:sp>
    </p:spTree>
    <p:extLst>
      <p:ext uri="{BB962C8B-B14F-4D97-AF65-F5344CB8AC3E}">
        <p14:creationId xmlns:p14="http://schemas.microsoft.com/office/powerpoint/2010/main" val="331959618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cxnSp>
        <p:nvCxnSpPr>
          <p:cNvPr id="27" name="Straight Connector 26"/>
          <p:cNvCxnSpPr/>
          <p:nvPr/>
        </p:nvCxnSpPr>
        <p:spPr bwMode="auto">
          <a:xfrm>
            <a:off x="0" y="1352225"/>
            <a:ext cx="12192000" cy="0"/>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sp>
        <p:nvSpPr>
          <p:cNvPr id="39" name="Text Placeholder 38"/>
          <p:cNvSpPr>
            <a:spLocks noGrp="1"/>
          </p:cNvSpPr>
          <p:nvPr>
            <p:ph type="body" sz="quarter" idx="10"/>
          </p:nvPr>
        </p:nvSpPr>
        <p:spPr>
          <a:xfrm>
            <a:off x="871093" y="1858346"/>
            <a:ext cx="10449813" cy="1229411"/>
          </a:xfrm>
        </p:spPr>
        <p:txBody>
          <a:bodyPr/>
          <a:lstStyle>
            <a:lvl1pPr marL="0" indent="0" algn="ctr">
              <a:buNone/>
              <a:defRPr sz="2800" b="1">
                <a:solidFill>
                  <a:srgbClr val="CC3300"/>
                </a:solidFill>
                <a:latin typeface="+mj-lt"/>
              </a:defRPr>
            </a:lvl1pPr>
          </a:lstStyle>
          <a:p>
            <a:pPr lvl="0"/>
            <a:r>
              <a:rPr lang="en-US"/>
              <a:t>Click to edit Master text styles</a:t>
            </a:r>
          </a:p>
        </p:txBody>
      </p:sp>
      <p:sp>
        <p:nvSpPr>
          <p:cNvPr id="41" name="Text Placeholder 40"/>
          <p:cNvSpPr>
            <a:spLocks noGrp="1"/>
          </p:cNvSpPr>
          <p:nvPr>
            <p:ph type="body" sz="quarter" idx="11"/>
          </p:nvPr>
        </p:nvSpPr>
        <p:spPr>
          <a:xfrm>
            <a:off x="2070100" y="3565525"/>
            <a:ext cx="8478838" cy="1934127"/>
          </a:xfrm>
        </p:spPr>
        <p:txBody>
          <a:bodyPr/>
          <a:lstStyle>
            <a:lvl1pPr marL="0" indent="0" algn="ctr">
              <a:buNone/>
              <a:defRPr sz="2400" b="1">
                <a:latin typeface="Arial Narrow" charset="0"/>
                <a:ea typeface="Arial Narrow" charset="0"/>
                <a:cs typeface="Arial Narrow" charset="0"/>
              </a:defRPr>
            </a:lvl1pPr>
          </a:lstStyle>
          <a:p>
            <a:pPr lvl="0"/>
            <a:r>
              <a:rPr lang="en-US"/>
              <a:t>Click to edit Master text styles</a:t>
            </a:r>
          </a:p>
        </p:txBody>
      </p:sp>
      <p:grpSp>
        <p:nvGrpSpPr>
          <p:cNvPr id="17" name="Group 16"/>
          <p:cNvGrpSpPr/>
          <p:nvPr userDrawn="1"/>
        </p:nvGrpSpPr>
        <p:grpSpPr>
          <a:xfrm>
            <a:off x="177576" y="6503087"/>
            <a:ext cx="1127548" cy="282877"/>
            <a:chOff x="177576" y="6503087"/>
            <a:chExt cx="1127548" cy="282877"/>
          </a:xfrm>
        </p:grpSpPr>
        <p:sp>
          <p:nvSpPr>
            <p:cNvPr id="18" name="Rectangle 17"/>
            <p:cNvSpPr/>
            <p:nvPr/>
          </p:nvSpPr>
          <p:spPr>
            <a:xfrm>
              <a:off x="468035" y="6508965"/>
              <a:ext cx="837089" cy="276999"/>
            </a:xfrm>
            <a:prstGeom prst="rect">
              <a:avLst/>
            </a:prstGeom>
          </p:spPr>
          <p:txBody>
            <a:bodyPr wrap="none">
              <a:spAutoFit/>
            </a:bodyPr>
            <a:lstStyle/>
            <a:p>
              <a:r>
                <a:rPr lang="en-US" sz="1200" b="1" dirty="0">
                  <a:latin typeface="Arial"/>
                  <a:cs typeface="Arial"/>
                </a:rPr>
                <a:t>@IITSEC</a:t>
              </a:r>
            </a:p>
          </p:txBody>
        </p:sp>
        <p:pic>
          <p:nvPicPr>
            <p:cNvPr id="19" name="Picture 18" descr="twitterlogosmall.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576" y="6503087"/>
              <a:ext cx="424387" cy="257814"/>
            </a:xfrm>
            <a:prstGeom prst="rect">
              <a:avLst/>
            </a:prstGeom>
          </p:spPr>
        </p:pic>
      </p:grpSp>
      <p:grpSp>
        <p:nvGrpSpPr>
          <p:cNvPr id="20" name="Group 19"/>
          <p:cNvGrpSpPr/>
          <p:nvPr userDrawn="1"/>
        </p:nvGrpSpPr>
        <p:grpSpPr>
          <a:xfrm>
            <a:off x="1305124" y="6512595"/>
            <a:ext cx="1338900" cy="276999"/>
            <a:chOff x="2207996" y="6472185"/>
            <a:chExt cx="1338900" cy="276999"/>
          </a:xfrm>
        </p:grpSpPr>
        <p:pic>
          <p:nvPicPr>
            <p:cNvPr id="21" name="Picture 20" descr="YouTube_icon_block.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7996" y="6485179"/>
              <a:ext cx="334590" cy="250942"/>
            </a:xfrm>
            <a:prstGeom prst="rect">
              <a:avLst/>
            </a:prstGeom>
          </p:spPr>
        </p:pic>
        <p:sp>
          <p:nvSpPr>
            <p:cNvPr id="22" name="Rectangle 21"/>
            <p:cNvSpPr/>
            <p:nvPr/>
          </p:nvSpPr>
          <p:spPr>
            <a:xfrm>
              <a:off x="2513023" y="6472185"/>
              <a:ext cx="1033873" cy="276999"/>
            </a:xfrm>
            <a:prstGeom prst="rect">
              <a:avLst/>
            </a:prstGeom>
          </p:spPr>
          <p:txBody>
            <a:bodyPr wrap="none">
              <a:spAutoFit/>
            </a:bodyPr>
            <a:lstStyle/>
            <a:p>
              <a:r>
                <a:rPr lang="en-US" sz="1200" b="1" dirty="0" err="1">
                  <a:latin typeface="Arial"/>
                  <a:cs typeface="Arial"/>
                </a:rPr>
                <a:t>NTSAToday</a:t>
              </a:r>
              <a:endParaRPr lang="en-US" sz="1200" b="1" dirty="0">
                <a:latin typeface="Arial"/>
                <a:cs typeface="Arial"/>
              </a:endParaRPr>
            </a:p>
          </p:txBody>
        </p:sp>
      </p:grpSp>
      <p:grpSp>
        <p:nvGrpSpPr>
          <p:cNvPr id="13" name="Group 12">
            <a:extLst>
              <a:ext uri="{FF2B5EF4-FFF2-40B4-BE49-F238E27FC236}">
                <a16:creationId xmlns:a16="http://schemas.microsoft.com/office/drawing/2014/main" id="{AC5A8E34-9CE4-AF44-8ECF-1A15F5760552}"/>
              </a:ext>
            </a:extLst>
          </p:cNvPr>
          <p:cNvGrpSpPr/>
          <p:nvPr userDrawn="1"/>
        </p:nvGrpSpPr>
        <p:grpSpPr>
          <a:xfrm>
            <a:off x="-163159" y="-7561"/>
            <a:ext cx="12359277" cy="1365965"/>
            <a:chOff x="-163159" y="-7561"/>
            <a:chExt cx="12359277" cy="1365965"/>
          </a:xfrm>
        </p:grpSpPr>
        <p:pic>
          <p:nvPicPr>
            <p:cNvPr id="15" name="Picture 14">
              <a:extLst>
                <a:ext uri="{FF2B5EF4-FFF2-40B4-BE49-F238E27FC236}">
                  <a16:creationId xmlns:a16="http://schemas.microsoft.com/office/drawing/2014/main" id="{FC247CD5-EAF5-7943-9D83-E63C7F85046B}"/>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7561"/>
              <a:ext cx="12196118" cy="1365965"/>
            </a:xfrm>
            <a:prstGeom prst="rect">
              <a:avLst/>
            </a:prstGeom>
          </p:spPr>
        </p:pic>
        <p:pic>
          <p:nvPicPr>
            <p:cNvPr id="16" name="Picture 15" descr="Text, logo&#10;&#10;Description automatically generated">
              <a:extLst>
                <a:ext uri="{FF2B5EF4-FFF2-40B4-BE49-F238E27FC236}">
                  <a16:creationId xmlns:a16="http://schemas.microsoft.com/office/drawing/2014/main" id="{1D9D1263-67F8-0C42-95F2-BCE53D216F2C}"/>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63159" y="235526"/>
              <a:ext cx="2068503" cy="828209"/>
            </a:xfrm>
            <a:prstGeom prst="rect">
              <a:avLst/>
            </a:prstGeom>
          </p:spPr>
        </p:pic>
        <p:pic>
          <p:nvPicPr>
            <p:cNvPr id="23" name="Picture 22" descr="Icon, arrow&#10;&#10;Description automatically generated with medium confidence">
              <a:extLst>
                <a:ext uri="{FF2B5EF4-FFF2-40B4-BE49-F238E27FC236}">
                  <a16:creationId xmlns:a16="http://schemas.microsoft.com/office/drawing/2014/main" id="{6E31FE2B-790A-3E48-ABAD-18A9A978775C}"/>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440272" y="186098"/>
              <a:ext cx="1057750" cy="1057750"/>
            </a:xfrm>
            <a:prstGeom prst="rect">
              <a:avLst/>
            </a:prstGeom>
          </p:spPr>
        </p:pic>
      </p:grpSp>
      <p:pic>
        <p:nvPicPr>
          <p:cNvPr id="24" name="Picture 23" descr="Icon, arrow&#10;&#10;Description automatically generated with medium confidence">
            <a:extLst>
              <a:ext uri="{FF2B5EF4-FFF2-40B4-BE49-F238E27FC236}">
                <a16:creationId xmlns:a16="http://schemas.microsoft.com/office/drawing/2014/main" id="{F48E79DC-45AD-A44E-A823-8346DA7ADD80}"/>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1723965" y="6400801"/>
            <a:ext cx="457199" cy="457199"/>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ulleted Tex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D68E8870-17DE-45C4-A8DD-7644B2422933}" type="slidenum">
              <a:rPr lang="en-US" smtClean="0"/>
              <a:pPr>
                <a:defRPr/>
              </a:pPr>
              <a:t>‹#›</a:t>
            </a:fld>
            <a:endParaRPr lang="en-US" dirty="0"/>
          </a:p>
        </p:txBody>
      </p:sp>
      <p:sp>
        <p:nvSpPr>
          <p:cNvPr id="4" name="Title 3"/>
          <p:cNvSpPr>
            <a:spLocks noGrp="1"/>
          </p:cNvSpPr>
          <p:nvPr>
            <p:ph type="title"/>
          </p:nvPr>
        </p:nvSpPr>
        <p:spPr/>
        <p:txBody>
          <a:bodyPr/>
          <a:lstStyle/>
          <a:p>
            <a:r>
              <a:rPr lang="en-US"/>
              <a:t>Click to edit Master title style</a:t>
            </a:r>
          </a:p>
        </p:txBody>
      </p:sp>
      <p:sp>
        <p:nvSpPr>
          <p:cNvPr id="7" name="Content Placeholder 6"/>
          <p:cNvSpPr>
            <a:spLocks noGrp="1"/>
          </p:cNvSpPr>
          <p:nvPr>
            <p:ph sz="quarter" idx="11"/>
          </p:nvPr>
        </p:nvSpPr>
        <p:spPr>
          <a:xfrm>
            <a:off x="480132" y="1046715"/>
            <a:ext cx="11250613" cy="5075237"/>
          </a:xfrm>
        </p:spPr>
        <p:txBody>
          <a:bodyPr/>
          <a:lstStyle>
            <a:lvl3pPr marL="1523962" indent="-304792">
              <a:buClr>
                <a:schemeClr val="tx1"/>
              </a:buClr>
              <a:buFont typeface="Wingdings" charset="2"/>
              <a:buChar char="v"/>
              <a:defRPr sz="2000">
                <a:latin typeface="Arial Narrow" charset="0"/>
                <a:ea typeface="Arial Narrow" charset="0"/>
                <a:cs typeface="Arial Narrow" charset="0"/>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9810832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ulleted Text and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pPr>
              <a:defRPr/>
            </a:pPr>
            <a:fld id="{D68E8870-17DE-45C4-A8DD-7644B2422933}" type="slidenum">
              <a:rPr lang="en-US" smtClean="0"/>
              <a:pPr>
                <a:defRPr/>
              </a:pPr>
              <a:t>‹#›</a:t>
            </a:fld>
            <a:endParaRPr lang="en-US" dirty="0"/>
          </a:p>
        </p:txBody>
      </p:sp>
      <p:sp>
        <p:nvSpPr>
          <p:cNvPr id="6" name="Picture Placeholder 5"/>
          <p:cNvSpPr>
            <a:spLocks noGrp="1"/>
          </p:cNvSpPr>
          <p:nvPr>
            <p:ph type="pic" sz="quarter" idx="11"/>
          </p:nvPr>
        </p:nvSpPr>
        <p:spPr>
          <a:xfrm>
            <a:off x="6105439" y="989946"/>
            <a:ext cx="5609483" cy="4896678"/>
          </a:xfrm>
        </p:spPr>
        <p:txBody>
          <a:bodyPr/>
          <a:lstStyle/>
          <a:p>
            <a:r>
              <a:rPr lang="en-US"/>
              <a:t>Click icon to add picture</a:t>
            </a:r>
          </a:p>
        </p:txBody>
      </p:sp>
      <p:sp>
        <p:nvSpPr>
          <p:cNvPr id="8" name="Text Placeholder 7"/>
          <p:cNvSpPr>
            <a:spLocks noGrp="1"/>
          </p:cNvSpPr>
          <p:nvPr>
            <p:ph type="body" sz="quarter" idx="12"/>
          </p:nvPr>
        </p:nvSpPr>
        <p:spPr>
          <a:xfrm>
            <a:off x="410817" y="990774"/>
            <a:ext cx="5446091" cy="4895850"/>
          </a:xfrm>
        </p:spPr>
        <p:txBody>
          <a:bodyPr/>
          <a:lstStyle>
            <a:lvl3pPr marL="1523962" indent="-304792">
              <a:defRPr lang="en-US" sz="2000" dirty="0" smtClean="0">
                <a:solidFill>
                  <a:schemeClr val="tx1"/>
                </a:solidFill>
                <a:latin typeface="Arial Narrow" charset="0"/>
                <a:ea typeface="Arial Narrow" charset="0"/>
                <a:cs typeface="Arial Narrow" charset="0"/>
              </a:defRPr>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9332139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D68E8870-17DE-45C4-A8DD-7644B2422933}" type="slidenum">
              <a:rPr lang="en-US" smtClean="0"/>
              <a:pPr>
                <a:defRPr/>
              </a:pPr>
              <a:t>‹#›</a:t>
            </a:fld>
            <a:endParaRPr lang="en-US" dirty="0"/>
          </a:p>
        </p:txBody>
      </p:sp>
    </p:spTree>
    <p:extLst>
      <p:ext uri="{BB962C8B-B14F-4D97-AF65-F5344CB8AC3E}">
        <p14:creationId xmlns:p14="http://schemas.microsoft.com/office/powerpoint/2010/main" val="7831449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10" Type="http://schemas.openxmlformats.org/officeDocument/2006/relationships/image" Target="../media/image5.png"/><Relationship Id="rId4" Type="http://schemas.openxmlformats.org/officeDocument/2006/relationships/slideLayout" Target="../slideLayouts/slideLayout4.xml"/><Relationship Id="rId9"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13063"/>
            <a:ext cx="12192000" cy="708594"/>
          </a:xfrm>
          <a:prstGeom prst="rect">
            <a:avLst/>
          </a:prstGeom>
        </p:spPr>
      </p:pic>
      <p:sp>
        <p:nvSpPr>
          <p:cNvPr id="98314" name="Rectangle 10"/>
          <p:cNvSpPr>
            <a:spLocks noGrp="1" noChangeArrowheads="1"/>
          </p:cNvSpPr>
          <p:nvPr>
            <p:ph type="body" idx="1"/>
          </p:nvPr>
        </p:nvSpPr>
        <p:spPr bwMode="auto">
          <a:xfrm>
            <a:off x="601963" y="989946"/>
            <a:ext cx="11006952" cy="489667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p:txBody>
      </p:sp>
      <p:sp>
        <p:nvSpPr>
          <p:cNvPr id="98324" name="Rectangle 20"/>
          <p:cNvSpPr>
            <a:spLocks noGrp="1" noChangeArrowheads="1"/>
          </p:cNvSpPr>
          <p:nvPr>
            <p:ph type="title"/>
          </p:nvPr>
        </p:nvSpPr>
        <p:spPr bwMode="auto">
          <a:xfrm>
            <a:off x="2397039" y="0"/>
            <a:ext cx="7416800" cy="7951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a:t>Click to edit Master Title</a:t>
            </a:r>
          </a:p>
        </p:txBody>
      </p:sp>
      <p:sp>
        <p:nvSpPr>
          <p:cNvPr id="10" name="Rectangle 3"/>
          <p:cNvSpPr>
            <a:spLocks noGrp="1" noChangeArrowheads="1"/>
          </p:cNvSpPr>
          <p:nvPr>
            <p:ph type="sldNum" sz="quarter" idx="4"/>
          </p:nvPr>
        </p:nvSpPr>
        <p:spPr>
          <a:xfrm>
            <a:off x="10893288" y="6477001"/>
            <a:ext cx="821634" cy="340935"/>
          </a:xfrm>
          <a:prstGeom prst="rect">
            <a:avLst/>
          </a:prstGeom>
        </p:spPr>
        <p:txBody>
          <a:bodyPr/>
          <a:lstStyle>
            <a:lvl1pPr algn="r">
              <a:defRPr sz="2133"/>
            </a:lvl1pPr>
          </a:lstStyle>
          <a:p>
            <a:pPr>
              <a:defRPr/>
            </a:pPr>
            <a:fld id="{D68E8870-17DE-45C4-A8DD-7644B2422933}" type="slidenum">
              <a:rPr lang="en-US" smtClean="0"/>
              <a:pPr>
                <a:defRPr/>
              </a:pPr>
              <a:t>‹#›</a:t>
            </a:fld>
            <a:endParaRPr lang="en-US" dirty="0"/>
          </a:p>
        </p:txBody>
      </p:sp>
      <p:grpSp>
        <p:nvGrpSpPr>
          <p:cNvPr id="6" name="Group 5"/>
          <p:cNvGrpSpPr/>
          <p:nvPr userDrawn="1"/>
        </p:nvGrpSpPr>
        <p:grpSpPr>
          <a:xfrm>
            <a:off x="177576" y="6503087"/>
            <a:ext cx="1127548" cy="282877"/>
            <a:chOff x="177576" y="6503087"/>
            <a:chExt cx="1127548" cy="282877"/>
          </a:xfrm>
        </p:grpSpPr>
        <p:sp>
          <p:nvSpPr>
            <p:cNvPr id="22" name="Rectangle 21"/>
            <p:cNvSpPr/>
            <p:nvPr/>
          </p:nvSpPr>
          <p:spPr>
            <a:xfrm>
              <a:off x="468035" y="6508965"/>
              <a:ext cx="837089" cy="276999"/>
            </a:xfrm>
            <a:prstGeom prst="rect">
              <a:avLst/>
            </a:prstGeom>
          </p:spPr>
          <p:txBody>
            <a:bodyPr wrap="none">
              <a:spAutoFit/>
            </a:bodyPr>
            <a:lstStyle/>
            <a:p>
              <a:r>
                <a:rPr lang="en-US" sz="1200" b="1" dirty="0">
                  <a:latin typeface="Arial"/>
                  <a:cs typeface="Arial"/>
                </a:rPr>
                <a:t>@IITSEC</a:t>
              </a:r>
            </a:p>
          </p:txBody>
        </p:sp>
        <p:pic>
          <p:nvPicPr>
            <p:cNvPr id="23" name="Picture 22" descr="twitterlogosmall.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7576" y="6503087"/>
              <a:ext cx="424387" cy="257814"/>
            </a:xfrm>
            <a:prstGeom prst="rect">
              <a:avLst/>
            </a:prstGeom>
          </p:spPr>
        </p:pic>
      </p:grpSp>
      <p:grpSp>
        <p:nvGrpSpPr>
          <p:cNvPr id="5" name="Group 4"/>
          <p:cNvGrpSpPr/>
          <p:nvPr userDrawn="1"/>
        </p:nvGrpSpPr>
        <p:grpSpPr>
          <a:xfrm>
            <a:off x="1305124" y="6512595"/>
            <a:ext cx="1338900" cy="276999"/>
            <a:chOff x="2207996" y="6472185"/>
            <a:chExt cx="1338900" cy="276999"/>
          </a:xfrm>
        </p:grpSpPr>
        <p:pic>
          <p:nvPicPr>
            <p:cNvPr id="25" name="Picture 24" descr="YouTube_icon_block.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207996" y="6485179"/>
              <a:ext cx="334590" cy="250942"/>
            </a:xfrm>
            <a:prstGeom prst="rect">
              <a:avLst/>
            </a:prstGeom>
          </p:spPr>
        </p:pic>
        <p:sp>
          <p:nvSpPr>
            <p:cNvPr id="26" name="Rectangle 25"/>
            <p:cNvSpPr/>
            <p:nvPr/>
          </p:nvSpPr>
          <p:spPr>
            <a:xfrm>
              <a:off x="2513023" y="6472185"/>
              <a:ext cx="1033873" cy="276999"/>
            </a:xfrm>
            <a:prstGeom prst="rect">
              <a:avLst/>
            </a:prstGeom>
          </p:spPr>
          <p:txBody>
            <a:bodyPr wrap="none">
              <a:spAutoFit/>
            </a:bodyPr>
            <a:lstStyle/>
            <a:p>
              <a:r>
                <a:rPr lang="en-US" sz="1200" b="1" dirty="0" err="1">
                  <a:latin typeface="Arial"/>
                  <a:cs typeface="Arial"/>
                </a:rPr>
                <a:t>NTSAToday</a:t>
              </a:r>
              <a:endParaRPr lang="en-US" sz="1200" b="1" dirty="0">
                <a:latin typeface="Arial"/>
                <a:cs typeface="Arial"/>
              </a:endParaRPr>
            </a:p>
          </p:txBody>
        </p:sp>
      </p:grpSp>
      <p:pic>
        <p:nvPicPr>
          <p:cNvPr id="13" name="Picture 12" descr="A picture containing outdoor, person, weapon&#10;&#10;Description automatically generated">
            <a:extLst>
              <a:ext uri="{FF2B5EF4-FFF2-40B4-BE49-F238E27FC236}">
                <a16:creationId xmlns:a16="http://schemas.microsoft.com/office/drawing/2014/main" id="{B14E10FF-C8D8-FF4A-9BE4-B8E11F206936}"/>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4953" y="-96405"/>
            <a:ext cx="960719" cy="1159892"/>
          </a:xfrm>
          <a:prstGeom prst="rect">
            <a:avLst/>
          </a:prstGeom>
          <a:effectLst>
            <a:outerShdw blurRad="50800" dist="45243" dir="9720000" sx="94000" sy="94000" algn="tl" rotWithShape="0">
              <a:prstClr val="black">
                <a:alpha val="98074"/>
              </a:prstClr>
            </a:outerShdw>
          </a:effectLst>
        </p:spPr>
      </p:pic>
      <p:pic>
        <p:nvPicPr>
          <p:cNvPr id="14" name="Picture 13" descr="Icon, arrow&#10;&#10;Description automatically generated with medium confidence">
            <a:extLst>
              <a:ext uri="{FF2B5EF4-FFF2-40B4-BE49-F238E27FC236}">
                <a16:creationId xmlns:a16="http://schemas.microsoft.com/office/drawing/2014/main" id="{46471D51-9AB8-8342-BBE5-46FBFDA0D49C}"/>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1723965" y="6400801"/>
            <a:ext cx="457199" cy="457199"/>
          </a:xfrm>
          <a:prstGeom prst="rect">
            <a:avLst/>
          </a:prstGeom>
        </p:spPr>
      </p:pic>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78" r:id="rId4"/>
  </p:sldLayoutIdLst>
  <p:txStyles>
    <p:titleStyle>
      <a:lvl1pPr algn="ctr" rtl="0" eaLnBrk="1" fontAlgn="base" hangingPunct="1">
        <a:spcBef>
          <a:spcPct val="0"/>
        </a:spcBef>
        <a:spcAft>
          <a:spcPct val="0"/>
        </a:spcAft>
        <a:defRPr sz="2800" b="1">
          <a:solidFill>
            <a:schemeClr val="bg1"/>
          </a:solidFill>
          <a:latin typeface="+mj-lt"/>
          <a:ea typeface="+mj-ea"/>
          <a:cs typeface="+mj-cs"/>
        </a:defRPr>
      </a:lvl1pPr>
      <a:lvl2pPr algn="l" rtl="0" eaLnBrk="1" fontAlgn="base" hangingPunct="1">
        <a:spcBef>
          <a:spcPct val="0"/>
        </a:spcBef>
        <a:spcAft>
          <a:spcPct val="0"/>
        </a:spcAft>
        <a:defRPr sz="4267" b="1">
          <a:solidFill>
            <a:srgbClr val="F77B0B"/>
          </a:solidFill>
          <a:latin typeface="Tahoma" charset="0"/>
        </a:defRPr>
      </a:lvl2pPr>
      <a:lvl3pPr algn="l" rtl="0" eaLnBrk="1" fontAlgn="base" hangingPunct="1">
        <a:spcBef>
          <a:spcPct val="0"/>
        </a:spcBef>
        <a:spcAft>
          <a:spcPct val="0"/>
        </a:spcAft>
        <a:defRPr sz="4267" b="1">
          <a:solidFill>
            <a:srgbClr val="F77B0B"/>
          </a:solidFill>
          <a:latin typeface="Tahoma" charset="0"/>
        </a:defRPr>
      </a:lvl3pPr>
      <a:lvl4pPr algn="l" rtl="0" eaLnBrk="1" fontAlgn="base" hangingPunct="1">
        <a:spcBef>
          <a:spcPct val="0"/>
        </a:spcBef>
        <a:spcAft>
          <a:spcPct val="0"/>
        </a:spcAft>
        <a:defRPr sz="4267" b="1">
          <a:solidFill>
            <a:srgbClr val="F77B0B"/>
          </a:solidFill>
          <a:latin typeface="Tahoma" charset="0"/>
        </a:defRPr>
      </a:lvl4pPr>
      <a:lvl5pPr algn="l" rtl="0" eaLnBrk="1" fontAlgn="base" hangingPunct="1">
        <a:spcBef>
          <a:spcPct val="0"/>
        </a:spcBef>
        <a:spcAft>
          <a:spcPct val="0"/>
        </a:spcAft>
        <a:defRPr sz="4267" b="1">
          <a:solidFill>
            <a:srgbClr val="F77B0B"/>
          </a:solidFill>
          <a:latin typeface="Tahoma" charset="0"/>
        </a:defRPr>
      </a:lvl5pPr>
      <a:lvl6pPr marL="609585" algn="l" rtl="0" eaLnBrk="1" fontAlgn="base" hangingPunct="1">
        <a:spcBef>
          <a:spcPct val="0"/>
        </a:spcBef>
        <a:spcAft>
          <a:spcPct val="0"/>
        </a:spcAft>
        <a:defRPr sz="4267" b="1">
          <a:solidFill>
            <a:srgbClr val="F77B0B"/>
          </a:solidFill>
          <a:latin typeface="Tahoma" charset="0"/>
        </a:defRPr>
      </a:lvl6pPr>
      <a:lvl7pPr marL="1219170" algn="l" rtl="0" eaLnBrk="1" fontAlgn="base" hangingPunct="1">
        <a:spcBef>
          <a:spcPct val="0"/>
        </a:spcBef>
        <a:spcAft>
          <a:spcPct val="0"/>
        </a:spcAft>
        <a:defRPr sz="4267" b="1">
          <a:solidFill>
            <a:srgbClr val="F77B0B"/>
          </a:solidFill>
          <a:latin typeface="Tahoma" charset="0"/>
        </a:defRPr>
      </a:lvl7pPr>
      <a:lvl8pPr marL="1828754" algn="l" rtl="0" eaLnBrk="1" fontAlgn="base" hangingPunct="1">
        <a:spcBef>
          <a:spcPct val="0"/>
        </a:spcBef>
        <a:spcAft>
          <a:spcPct val="0"/>
        </a:spcAft>
        <a:defRPr sz="4267" b="1">
          <a:solidFill>
            <a:srgbClr val="F77B0B"/>
          </a:solidFill>
          <a:latin typeface="Tahoma" charset="0"/>
        </a:defRPr>
      </a:lvl8pPr>
      <a:lvl9pPr marL="2438339" algn="l" rtl="0" eaLnBrk="1" fontAlgn="base" hangingPunct="1">
        <a:spcBef>
          <a:spcPct val="0"/>
        </a:spcBef>
        <a:spcAft>
          <a:spcPct val="0"/>
        </a:spcAft>
        <a:defRPr sz="4267" b="1">
          <a:solidFill>
            <a:srgbClr val="F77B0B"/>
          </a:solidFill>
          <a:latin typeface="Tahoma" charset="0"/>
        </a:defRPr>
      </a:lvl9pPr>
    </p:titleStyle>
    <p:bodyStyle>
      <a:lvl1pPr marL="457189" indent="-457189" algn="l" rtl="0" eaLnBrk="1" fontAlgn="base" hangingPunct="1">
        <a:spcBef>
          <a:spcPct val="20000"/>
        </a:spcBef>
        <a:spcAft>
          <a:spcPct val="0"/>
        </a:spcAft>
        <a:buClr>
          <a:schemeClr val="tx1"/>
        </a:buClr>
        <a:buSzPct val="75000"/>
        <a:buFont typeface="Wingdings" charset="2"/>
        <a:buChar char="Ø"/>
        <a:defRPr sz="2800">
          <a:solidFill>
            <a:schemeClr val="tx1"/>
          </a:solidFill>
          <a:latin typeface="Arial Narrow" charset="0"/>
          <a:ea typeface="Arial Narrow" charset="0"/>
          <a:cs typeface="Arial Narrow" charset="0"/>
        </a:defRPr>
      </a:lvl1pPr>
      <a:lvl2pPr marL="990575" indent="-38099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Arial Narrow" charset="0"/>
          <a:ea typeface="Arial Narrow" charset="0"/>
          <a:cs typeface="Arial Narrow" charset="0"/>
        </a:defRPr>
      </a:lvl2pPr>
      <a:lvl3pPr marL="1523962" indent="-304792" algn="l" rtl="0" eaLnBrk="1" fontAlgn="base" hangingPunct="1">
        <a:spcBef>
          <a:spcPct val="20000"/>
        </a:spcBef>
        <a:spcAft>
          <a:spcPct val="0"/>
        </a:spcAft>
        <a:buClr>
          <a:schemeClr val="folHlink"/>
        </a:buClr>
        <a:buSzPct val="50000"/>
        <a:buFont typeface="Wingdings" pitchFamily="2" charset="2"/>
        <a:buChar char="n"/>
        <a:defRPr sz="3200">
          <a:solidFill>
            <a:schemeClr val="tx1"/>
          </a:solidFill>
          <a:latin typeface="+mn-lt"/>
        </a:defRPr>
      </a:lvl3pPr>
      <a:lvl4pPr marL="2133547" indent="-304792" algn="l" rtl="0" eaLnBrk="1" fontAlgn="base" hangingPunct="1">
        <a:spcBef>
          <a:spcPct val="20000"/>
        </a:spcBef>
        <a:spcAft>
          <a:spcPct val="0"/>
        </a:spcAft>
        <a:buClr>
          <a:schemeClr val="accent2"/>
        </a:buClr>
        <a:buSzPct val="55000"/>
        <a:buFont typeface="Wingdings" pitchFamily="2" charset="2"/>
        <a:buChar char="n"/>
        <a:defRPr sz="2667">
          <a:solidFill>
            <a:schemeClr val="tx1"/>
          </a:solidFill>
          <a:latin typeface="+mn-lt"/>
        </a:defRPr>
      </a:lvl4pPr>
      <a:lvl5pPr marL="274313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5pPr>
      <a:lvl6pPr marL="335271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6pPr>
      <a:lvl7pPr marL="396230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7pPr>
      <a:lvl8pPr marL="457188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8pPr>
      <a:lvl9pPr marL="5181470"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10.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www.bssim.com/" TargetMode="External"/><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7.emf"/></Relationships>
</file>

<file path=ppt/slides/_rels/slide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7.emf"/></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7.e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s://www.airforcemag.com/goldfein-usaf-navy-experimenting-with-multi-domain-operations/"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s://www.fedscoop.com/tag/project-overmatch/" TargetMode="Externa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3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mailto:kwoods@ida.org" TargetMode="External"/><Relationship Id="rId2" Type="http://schemas.openxmlformats.org/officeDocument/2006/relationships/hyperlink" Target="mailto:snumrich@ida.org"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s://www.nae.edu/File.aspx?id=7327" TargetMode="External"/><Relationship Id="rId2" Type="http://schemas.openxmlformats.org/officeDocument/2006/relationships/hyperlink" Target="http://internationalc2institute.org/codes-of-best-practice/" TargetMode="External"/><Relationship Id="rId1" Type="http://schemas.openxmlformats.org/officeDocument/2006/relationships/slideLayout" Target="../slideLayouts/slideLayout2.xml"/><Relationship Id="rId4" Type="http://schemas.openxmlformats.org/officeDocument/2006/relationships/hyperlink" Target="https://www.usnews.com/topics/author/michael-tyson" TargetMode="External"/></Relationships>
</file>

<file path=ppt/slides/_rels/slide46.xml.rels><?xml version="1.0" encoding="UTF-8" standalone="yes"?>
<Relationships xmlns="http://schemas.openxmlformats.org/package/2006/relationships"><Relationship Id="rId3" Type="http://schemas.openxmlformats.org/officeDocument/2006/relationships/hyperlink" Target="https://crsreports.congress.gov/produt/pdf/IF/IF11493c" TargetMode="External"/><Relationship Id="rId2" Type="http://schemas.openxmlformats.org/officeDocument/2006/relationships/hyperlink" Target="http://www.defense.gov/pubs/pdfs/JOAC_Jan%2012_Signed.pdf" TargetMode="External"/><Relationship Id="rId1" Type="http://schemas.openxmlformats.org/officeDocument/2006/relationships/slideLayout" Target="../slideLayouts/slideLayout2.xml"/><Relationship Id="rId6" Type="http://schemas.openxmlformats.org/officeDocument/2006/relationships/hyperlink" Target="https://armyfuturescommand.com/convergence/" TargetMode="External"/><Relationship Id="rId5" Type="http://schemas.openxmlformats.org/officeDocument/2006/relationships/hyperlink" Target="https://seapowermagazine.org/cno-meets-with-project-overmatch-team-on-fleet-modernization/" TargetMode="External"/><Relationship Id="rId4" Type="http://schemas.openxmlformats.org/officeDocument/2006/relationships/hyperlink" Target="https://crsreports.congress.gov/product/pdf/R/R46725"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yathish.deviantart.com/art/" TargetMode="External"/><Relationship Id="rId2" Type="http://schemas.openxmlformats.org/officeDocument/2006/relationships/image" Target="../media/image1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838821" y="2095016"/>
            <a:ext cx="10449813" cy="712732"/>
          </a:xfrm>
        </p:spPr>
        <p:txBody>
          <a:bodyPr/>
          <a:lstStyle/>
          <a:p>
            <a:r>
              <a:rPr lang="en-US" dirty="0"/>
              <a:t>Experimentation Campaign:  </a:t>
            </a:r>
          </a:p>
          <a:p>
            <a:r>
              <a:rPr lang="en-US" dirty="0"/>
              <a:t>Launching into MDO</a:t>
            </a:r>
          </a:p>
          <a:p>
            <a:r>
              <a:rPr lang="en-US" dirty="0"/>
              <a:t>(Multi-Domain Operations)</a:t>
            </a:r>
          </a:p>
          <a:p>
            <a:endParaRPr lang="en-US" dirty="0"/>
          </a:p>
          <a:p>
            <a:endParaRPr lang="en-US" dirty="0"/>
          </a:p>
        </p:txBody>
      </p:sp>
      <p:sp>
        <p:nvSpPr>
          <p:cNvPr id="10" name="Text Placeholder 9"/>
          <p:cNvSpPr>
            <a:spLocks noGrp="1"/>
          </p:cNvSpPr>
          <p:nvPr>
            <p:ph type="body" sz="quarter" idx="11"/>
          </p:nvPr>
        </p:nvSpPr>
        <p:spPr>
          <a:xfrm>
            <a:off x="1856581" y="3923606"/>
            <a:ext cx="8478838" cy="973148"/>
          </a:xfrm>
        </p:spPr>
        <p:txBody>
          <a:bodyPr/>
          <a:lstStyle/>
          <a:p>
            <a:pPr eaLnBrk="1" hangingPunct="1"/>
            <a:r>
              <a:rPr lang="en-US" dirty="0">
                <a:latin typeface="Arial Narrow" pitchFamily="34" charset="0"/>
              </a:rPr>
              <a:t>S K Numrich, PhD, CMSP, Institute for Defense Analyses</a:t>
            </a:r>
          </a:p>
          <a:p>
            <a:pPr eaLnBrk="1" hangingPunct="1"/>
            <a:r>
              <a:rPr lang="en-US" dirty="0">
                <a:latin typeface="Arial Narrow" pitchFamily="34" charset="0"/>
              </a:rPr>
              <a:t>Kevin Woods, PhD, Institute for Defense Analyses</a:t>
            </a:r>
          </a:p>
          <a:p>
            <a:pPr eaLnBrk="1" hangingPunct="1"/>
            <a:endParaRPr lang="en-US" dirty="0">
              <a:latin typeface="Arial Narrow" pitchFamily="34" charset="0"/>
            </a:endParaRPr>
          </a:p>
          <a:p>
            <a:pPr eaLnBrk="1" hangingPunct="1"/>
            <a:endParaRPr lang="en-US" dirty="0">
              <a:latin typeface="Arial Narrow" pitchFamily="34" charset="0"/>
            </a:endParaRPr>
          </a:p>
          <a:p>
            <a:pPr eaLnBrk="1" hangingPunct="1"/>
            <a:endParaRPr lang="en-US" dirty="0">
              <a:latin typeface="Arial Narrow" pitchFamily="34" charset="0"/>
            </a:endParaRPr>
          </a:p>
          <a:p>
            <a:pPr eaLnBrk="1" hangingPunct="1"/>
            <a:endParaRPr lang="en-US" dirty="0">
              <a:latin typeface="Arial Narrow" pitchFamily="34" charset="0"/>
            </a:endParaRPr>
          </a:p>
          <a:p>
            <a:pPr eaLnBrk="1" hangingPunct="1"/>
            <a:endParaRPr lang="en-US" dirty="0">
              <a:latin typeface="Arial Narrow" pitchFamily="34" charset="0"/>
            </a:endParaRPr>
          </a:p>
          <a:p>
            <a:pPr eaLnBrk="1" hangingPunct="1"/>
            <a:endParaRPr lang="en-US" dirty="0">
              <a:latin typeface="Arial Narrow" pitchFamily="34" charset="0"/>
            </a:endParaRPr>
          </a:p>
          <a:p>
            <a:pPr eaLnBrk="1" hangingPunct="1"/>
            <a:endParaRPr lang="en-US" dirty="0">
              <a:latin typeface="Arial Narrow" pitchFamily="34" charset="0"/>
            </a:endParaRPr>
          </a:p>
          <a:p>
            <a:pPr eaLnBrk="1" hangingPunct="1"/>
            <a:endParaRPr lang="en-US" dirty="0">
              <a:latin typeface="Arial Narrow" pitchFamily="34" charset="0"/>
            </a:endParaRPr>
          </a:p>
          <a:p>
            <a:pPr eaLnBrk="1" hangingPunct="1"/>
            <a:endParaRPr lang="en-US" dirty="0">
              <a:latin typeface="Arial Narrow" pitchFamily="34" charset="0"/>
            </a:endParaRPr>
          </a:p>
          <a:p>
            <a:pPr eaLnBrk="1" hangingPunct="1"/>
            <a:endParaRPr lang="en-US" dirty="0">
              <a:latin typeface="Arial Narrow" pitchFamily="34" charset="0"/>
            </a:endParaRPr>
          </a:p>
          <a:p>
            <a:pPr eaLnBrk="1" hangingPunct="1"/>
            <a:endParaRPr lang="en-US" dirty="0">
              <a:latin typeface="Arial Narrow" pitchFamily="34" charset="0"/>
            </a:endParaRPr>
          </a:p>
          <a:p>
            <a:pPr eaLnBrk="1" hangingPunct="1"/>
            <a:endParaRPr lang="en-US" dirty="0">
              <a:latin typeface="Arial Narrow" pitchFamily="34" charset="0"/>
            </a:endParaRPr>
          </a:p>
          <a:p>
            <a:pPr eaLnBrk="1" hangingPunct="1"/>
            <a:endParaRPr lang="en-US" dirty="0">
              <a:latin typeface="Arial Narrow" pitchFamily="34" charset="0"/>
            </a:endParaRPr>
          </a:p>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40689" y="5264617"/>
            <a:ext cx="1246076" cy="572089"/>
          </a:xfrm>
          <a:prstGeom prst="rect">
            <a:avLst/>
          </a:prstGeom>
        </p:spPr>
      </p:pic>
      <p:pic>
        <p:nvPicPr>
          <p:cNvPr id="5" name="Picture 4" descr="A close up of text on a black background&#10;&#10;Description automatically generated">
            <a:extLst>
              <a:ext uri="{FF2B5EF4-FFF2-40B4-BE49-F238E27FC236}">
                <a16:creationId xmlns:a16="http://schemas.microsoft.com/office/drawing/2014/main" id="{031B38FC-7BA5-4739-B945-ADF871300CD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1801" y="4713874"/>
            <a:ext cx="2586437" cy="1673577"/>
          </a:xfrm>
          <a:prstGeom prst="rect">
            <a:avLst/>
          </a:prstGeom>
        </p:spPr>
      </p:pic>
    </p:spTree>
    <p:extLst>
      <p:ext uri="{BB962C8B-B14F-4D97-AF65-F5344CB8AC3E}">
        <p14:creationId xmlns:p14="http://schemas.microsoft.com/office/powerpoint/2010/main" val="418407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Demonstration Experiments (COBP)</a:t>
            </a:r>
          </a:p>
        </p:txBody>
      </p:sp>
      <p:sp>
        <p:nvSpPr>
          <p:cNvPr id="4" name="Content Placeholder 2"/>
          <p:cNvSpPr>
            <a:spLocks noGrp="1"/>
          </p:cNvSpPr>
          <p:nvPr>
            <p:ph sz="quarter" idx="11"/>
          </p:nvPr>
        </p:nvSpPr>
        <p:spPr>
          <a:xfrm>
            <a:off x="290595" y="1257108"/>
            <a:ext cx="7760226" cy="4558531"/>
          </a:xfrm>
        </p:spPr>
        <p:txBody>
          <a:bodyPr/>
          <a:lstStyle/>
          <a:p>
            <a:pPr>
              <a:lnSpc>
                <a:spcPct val="90000"/>
              </a:lnSpc>
              <a:spcBef>
                <a:spcPts val="1200"/>
              </a:spcBef>
            </a:pPr>
            <a:r>
              <a:rPr lang="en-US" dirty="0"/>
              <a:t>DoD equivalent activities are </a:t>
            </a:r>
            <a:r>
              <a:rPr lang="en-US" b="1" dirty="0"/>
              <a:t>technology demonstrations</a:t>
            </a:r>
            <a:r>
              <a:rPr lang="en-US" dirty="0"/>
              <a:t> used to show operational organizations that some innovation can, under carefully orchestrated conditions, improve the efficiency, effectiveness, or speed of a military activity.</a:t>
            </a:r>
          </a:p>
          <a:p>
            <a:pPr>
              <a:lnSpc>
                <a:spcPct val="90000"/>
              </a:lnSpc>
              <a:spcBef>
                <a:spcPts val="2400"/>
              </a:spcBef>
            </a:pPr>
            <a:r>
              <a:rPr lang="en-US" dirty="0"/>
              <a:t>In such demonstrations, </a:t>
            </a:r>
          </a:p>
          <a:p>
            <a:pPr lvl="1">
              <a:lnSpc>
                <a:spcPct val="90000"/>
              </a:lnSpc>
              <a:spcBef>
                <a:spcPts val="1200"/>
              </a:spcBef>
            </a:pPr>
            <a:r>
              <a:rPr lang="en-US" dirty="0"/>
              <a:t>all the technologies employed are well-established and </a:t>
            </a:r>
          </a:p>
          <a:p>
            <a:pPr lvl="1">
              <a:lnSpc>
                <a:spcPct val="90000"/>
              </a:lnSpc>
              <a:spcBef>
                <a:spcPts val="1200"/>
              </a:spcBef>
            </a:pPr>
            <a:r>
              <a:rPr lang="en-US" dirty="0"/>
              <a:t>the setting (scenario, participants, etc.) is orchestrated </a:t>
            </a:r>
          </a:p>
          <a:p>
            <a:pPr lvl="1">
              <a:lnSpc>
                <a:spcPct val="90000"/>
              </a:lnSpc>
              <a:spcBef>
                <a:spcPts val="1200"/>
              </a:spcBef>
            </a:pPr>
            <a:r>
              <a:rPr lang="en-US" dirty="0"/>
              <a:t>to show that these technologies can be employed efficiently and effectively under the specified conditions.</a:t>
            </a:r>
          </a:p>
        </p:txBody>
      </p:sp>
      <p:sp>
        <p:nvSpPr>
          <p:cNvPr id="6" name="Rectangle 5"/>
          <p:cNvSpPr/>
          <p:nvPr/>
        </p:nvSpPr>
        <p:spPr bwMode="auto">
          <a:xfrm>
            <a:off x="8545109" y="859675"/>
            <a:ext cx="3420980" cy="5602471"/>
          </a:xfrm>
          <a:prstGeom prst="rect">
            <a:avLst/>
          </a:prstGeom>
          <a:solidFill>
            <a:schemeClr val="accent1">
              <a:lumMod val="40000"/>
              <a:lumOff val="60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ahoma" charset="0"/>
              </a:rPr>
              <a:t>Done initially as</a:t>
            </a:r>
          </a:p>
          <a:p>
            <a:pPr marL="0" marR="0" indent="0" algn="ctr" defTabSz="914400" rtl="0" eaLnBrk="1" fontAlgn="base" latinLnBrk="0" hangingPunct="1">
              <a:lnSpc>
                <a:spcPct val="100000"/>
              </a:lnSpc>
              <a:spcBef>
                <a:spcPct val="0"/>
              </a:spcBef>
              <a:spcAft>
                <a:spcPct val="0"/>
              </a:spcAft>
              <a:buClrTx/>
              <a:buSzTx/>
              <a:buFontTx/>
              <a:buNone/>
              <a:tabLst/>
            </a:pPr>
            <a:r>
              <a:rPr lang="en-US" sz="2400" dirty="0"/>
              <a:t>an </a:t>
            </a:r>
            <a:r>
              <a:rPr kumimoji="0" lang="en-US" sz="2400" b="0" i="0" u="none" strike="noStrike" cap="none" normalizeH="0" baseline="0" dirty="0">
                <a:ln>
                  <a:noFill/>
                </a:ln>
                <a:solidFill>
                  <a:schemeClr val="tx1"/>
                </a:solidFill>
                <a:effectLst/>
                <a:latin typeface="Tahoma" charset="0"/>
              </a:rPr>
              <a:t>Hypothesis Test, </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ahoma" charset="0"/>
              </a:rPr>
              <a:t>today the pendulum is </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ahoma" charset="0"/>
              </a:rPr>
              <a:t>a</a:t>
            </a:r>
            <a:r>
              <a:rPr kumimoji="0" lang="en-US" sz="2400" b="0" i="0" u="none" strike="noStrike" cap="none" normalizeH="0" dirty="0">
                <a:ln>
                  <a:noFill/>
                </a:ln>
                <a:solidFill>
                  <a:schemeClr val="tx1"/>
                </a:solidFill>
                <a:effectLst/>
                <a:latin typeface="Tahoma" charset="0"/>
              </a:rPr>
              <a:t> </a:t>
            </a:r>
            <a:r>
              <a:rPr lang="en-US" sz="2400" dirty="0"/>
              <a:t>D</a:t>
            </a:r>
            <a:r>
              <a:rPr kumimoji="0" lang="en-US" sz="2400" b="0" i="0" u="none" strike="noStrike" cap="none" normalizeH="0" dirty="0">
                <a:ln>
                  <a:noFill/>
                </a:ln>
                <a:solidFill>
                  <a:schemeClr val="tx1"/>
                </a:solidFill>
                <a:effectLst/>
                <a:latin typeface="Tahoma" charset="0"/>
              </a:rPr>
              <a:t>emonstration</a:t>
            </a:r>
            <a:endParaRPr kumimoji="0" lang="en-US" sz="2400" b="0" i="0" u="none" strike="noStrike" cap="none" normalizeH="0" baseline="0" dirty="0">
              <a:ln>
                <a:noFill/>
              </a:ln>
              <a:solidFill>
                <a:schemeClr val="tx1"/>
              </a:solidFill>
              <a:effectLst/>
              <a:latin typeface="Tahoma"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15418" y="3237372"/>
            <a:ext cx="3280361" cy="2578267"/>
          </a:xfrm>
          <a:prstGeom prst="rect">
            <a:avLst/>
          </a:prstGeom>
        </p:spPr>
      </p:pic>
      <p:sp>
        <p:nvSpPr>
          <p:cNvPr id="3" name="Slide Number Placeholder 2"/>
          <p:cNvSpPr>
            <a:spLocks noGrp="1"/>
          </p:cNvSpPr>
          <p:nvPr>
            <p:ph type="sldNum" sz="quarter" idx="10"/>
          </p:nvPr>
        </p:nvSpPr>
        <p:spPr/>
        <p:txBody>
          <a:bodyPr/>
          <a:lstStyle/>
          <a:p>
            <a:pPr>
              <a:defRPr/>
            </a:pPr>
            <a:fld id="{D68E8870-17DE-45C4-A8DD-7644B2422933}" type="slidenum">
              <a:rPr lang="en-US" smtClean="0"/>
              <a:pPr>
                <a:defRPr/>
              </a:pPr>
              <a:t>10</a:t>
            </a:fld>
            <a:endParaRPr lang="en-US" dirty="0"/>
          </a:p>
        </p:txBody>
      </p:sp>
    </p:spTree>
    <p:extLst>
      <p:ext uri="{BB962C8B-B14F-4D97-AF65-F5344CB8AC3E}">
        <p14:creationId xmlns:p14="http://schemas.microsoft.com/office/powerpoint/2010/main" val="34527348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8113" y="0"/>
            <a:ext cx="7416800" cy="705610"/>
          </a:xfrm>
        </p:spPr>
        <p:txBody>
          <a:bodyPr/>
          <a:lstStyle/>
          <a:p>
            <a:r>
              <a:rPr lang="en-US" dirty="0"/>
              <a:t>Discovery Experiments (COBP)</a:t>
            </a:r>
          </a:p>
        </p:txBody>
      </p:sp>
      <p:sp>
        <p:nvSpPr>
          <p:cNvPr id="4" name="Content Placeholder 2"/>
          <p:cNvSpPr txBox="1">
            <a:spLocks/>
          </p:cNvSpPr>
          <p:nvPr/>
        </p:nvSpPr>
        <p:spPr bwMode="auto">
          <a:xfrm>
            <a:off x="194977" y="3525880"/>
            <a:ext cx="11410843" cy="31215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457189" indent="-457189" algn="l" rtl="0" eaLnBrk="1" fontAlgn="base" hangingPunct="1">
              <a:spcBef>
                <a:spcPct val="20000"/>
              </a:spcBef>
              <a:spcAft>
                <a:spcPct val="0"/>
              </a:spcAft>
              <a:buClr>
                <a:schemeClr val="tx1"/>
              </a:buClr>
              <a:buSzPct val="75000"/>
              <a:buFont typeface="Wingdings" charset="2"/>
              <a:buChar char="Ø"/>
              <a:defRPr sz="2800">
                <a:solidFill>
                  <a:schemeClr val="tx1"/>
                </a:solidFill>
                <a:latin typeface="Arial Narrow" charset="0"/>
                <a:ea typeface="Arial Narrow" charset="0"/>
                <a:cs typeface="Arial Narrow" charset="0"/>
              </a:defRPr>
            </a:lvl1pPr>
            <a:lvl2pPr marL="990575" indent="-38099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Arial Narrow" charset="0"/>
                <a:ea typeface="Arial Narrow" charset="0"/>
                <a:cs typeface="Arial Narrow" charset="0"/>
              </a:defRPr>
            </a:lvl2pPr>
            <a:lvl3pPr marL="1523962" indent="-304792" algn="l" rtl="0" eaLnBrk="1" fontAlgn="base" hangingPunct="1">
              <a:spcBef>
                <a:spcPct val="20000"/>
              </a:spcBef>
              <a:spcAft>
                <a:spcPct val="0"/>
              </a:spcAft>
              <a:buClr>
                <a:schemeClr val="tx1"/>
              </a:buClr>
              <a:buSzPct val="50000"/>
              <a:buFont typeface="Wingdings" charset="2"/>
              <a:buChar char="v"/>
              <a:defRPr sz="2000">
                <a:solidFill>
                  <a:schemeClr val="tx1"/>
                </a:solidFill>
                <a:latin typeface="Arial Narrow" charset="0"/>
                <a:ea typeface="Arial Narrow" charset="0"/>
                <a:cs typeface="Arial Narrow" charset="0"/>
              </a:defRPr>
            </a:lvl3pPr>
            <a:lvl4pPr marL="2133547" indent="-304792" algn="l" rtl="0" eaLnBrk="1" fontAlgn="base" hangingPunct="1">
              <a:spcBef>
                <a:spcPct val="20000"/>
              </a:spcBef>
              <a:spcAft>
                <a:spcPct val="0"/>
              </a:spcAft>
              <a:buClr>
                <a:schemeClr val="accent2"/>
              </a:buClr>
              <a:buSzPct val="55000"/>
              <a:buFont typeface="Wingdings" pitchFamily="2" charset="2"/>
              <a:buChar char="n"/>
              <a:defRPr sz="2667">
                <a:solidFill>
                  <a:schemeClr val="tx1"/>
                </a:solidFill>
                <a:latin typeface="+mn-lt"/>
              </a:defRPr>
            </a:lvl4pPr>
            <a:lvl5pPr marL="274313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5pPr>
            <a:lvl6pPr marL="335271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6pPr>
            <a:lvl7pPr marL="396230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7pPr>
            <a:lvl8pPr marL="457188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8pPr>
            <a:lvl9pPr marL="5181470"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9pPr>
          </a:lstStyle>
          <a:p>
            <a:pPr>
              <a:lnSpc>
                <a:spcPct val="90000"/>
              </a:lnSpc>
              <a:spcBef>
                <a:spcPts val="1200"/>
              </a:spcBef>
            </a:pPr>
            <a:r>
              <a:rPr lang="en-US" kern="0" dirty="0"/>
              <a:t>Discovery experiments  are best employed starting at the novel idea for a system and then</a:t>
            </a:r>
          </a:p>
          <a:p>
            <a:pPr lvl="1">
              <a:lnSpc>
                <a:spcPct val="90000"/>
              </a:lnSpc>
              <a:spcBef>
                <a:spcPts val="1200"/>
              </a:spcBef>
            </a:pPr>
            <a:r>
              <a:rPr lang="en-US" kern="0" dirty="0"/>
              <a:t>Rather than setting a collection of requirements</a:t>
            </a:r>
          </a:p>
          <a:p>
            <a:pPr lvl="1">
              <a:lnSpc>
                <a:spcPct val="90000"/>
              </a:lnSpc>
              <a:spcBef>
                <a:spcPts val="1200"/>
              </a:spcBef>
            </a:pPr>
            <a:r>
              <a:rPr lang="en-US" kern="0" dirty="0"/>
              <a:t>Discovery experiments use available forms of simulation to refine the concepts </a:t>
            </a:r>
          </a:p>
          <a:p>
            <a:pPr lvl="1">
              <a:lnSpc>
                <a:spcPct val="90000"/>
              </a:lnSpc>
              <a:spcBef>
                <a:spcPts val="1200"/>
              </a:spcBef>
            </a:pPr>
            <a:r>
              <a:rPr lang="en-US" kern="0" dirty="0"/>
              <a:t>Allowing for the possibility that what emerges differs significantly from the initial notion</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27886" y="1359987"/>
            <a:ext cx="4296142" cy="1867277"/>
          </a:xfrm>
          <a:prstGeom prst="rect">
            <a:avLst/>
          </a:prstGeom>
        </p:spPr>
      </p:pic>
      <p:sp>
        <p:nvSpPr>
          <p:cNvPr id="6" name="Rectangle 5"/>
          <p:cNvSpPr/>
          <p:nvPr/>
        </p:nvSpPr>
        <p:spPr>
          <a:xfrm>
            <a:off x="194977" y="1359987"/>
            <a:ext cx="7128734" cy="1643527"/>
          </a:xfrm>
          <a:prstGeom prst="rect">
            <a:avLst/>
          </a:prstGeom>
        </p:spPr>
        <p:txBody>
          <a:bodyPr wrap="square">
            <a:spAutoFit/>
          </a:bodyPr>
          <a:lstStyle/>
          <a:p>
            <a:pPr marL="457200" indent="-457200">
              <a:lnSpc>
                <a:spcPct val="90000"/>
              </a:lnSpc>
              <a:spcBef>
                <a:spcPts val="1200"/>
              </a:spcBef>
              <a:buFont typeface="Wingdings" panose="05000000000000000000" pitchFamily="2" charset="2"/>
              <a:buChar char="Ø"/>
            </a:pPr>
            <a:r>
              <a:rPr lang="en-US" sz="2800" kern="0" dirty="0">
                <a:latin typeface="Arial Narrow" panose="020B0606020202030204" pitchFamily="34" charset="0"/>
              </a:rPr>
              <a:t>Discovery experiments involve introducing novel systems, concepts, organizational structures, technologies, or other elements to a setting where their use can be observed and catalogued. </a:t>
            </a:r>
          </a:p>
        </p:txBody>
      </p:sp>
      <p:sp>
        <p:nvSpPr>
          <p:cNvPr id="3" name="Slide Number Placeholder 2"/>
          <p:cNvSpPr>
            <a:spLocks noGrp="1"/>
          </p:cNvSpPr>
          <p:nvPr>
            <p:ph type="sldNum" sz="quarter" idx="10"/>
          </p:nvPr>
        </p:nvSpPr>
        <p:spPr/>
        <p:txBody>
          <a:bodyPr/>
          <a:lstStyle/>
          <a:p>
            <a:pPr>
              <a:defRPr/>
            </a:pPr>
            <a:fld id="{D68E8870-17DE-45C4-A8DD-7644B2422933}" type="slidenum">
              <a:rPr lang="en-US" smtClean="0"/>
              <a:pPr>
                <a:defRPr/>
              </a:pPr>
              <a:t>11</a:t>
            </a:fld>
            <a:endParaRPr lang="en-US" dirty="0"/>
          </a:p>
        </p:txBody>
      </p:sp>
    </p:spTree>
    <p:extLst>
      <p:ext uri="{BB962C8B-B14F-4D97-AF65-F5344CB8AC3E}">
        <p14:creationId xmlns:p14="http://schemas.microsoft.com/office/powerpoint/2010/main" val="4703382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Let’s Summarize (1)</a:t>
            </a:r>
          </a:p>
        </p:txBody>
      </p:sp>
      <p:sp>
        <p:nvSpPr>
          <p:cNvPr id="4" name="Content Placeholder 2"/>
          <p:cNvSpPr txBox="1">
            <a:spLocks/>
          </p:cNvSpPr>
          <p:nvPr/>
        </p:nvSpPr>
        <p:spPr bwMode="auto">
          <a:xfrm>
            <a:off x="131781" y="804276"/>
            <a:ext cx="11790947" cy="563955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457189" indent="-457189" algn="l" rtl="0" eaLnBrk="1" fontAlgn="base" hangingPunct="1">
              <a:spcBef>
                <a:spcPct val="20000"/>
              </a:spcBef>
              <a:spcAft>
                <a:spcPct val="0"/>
              </a:spcAft>
              <a:buClr>
                <a:schemeClr val="tx1"/>
              </a:buClr>
              <a:buSzPct val="75000"/>
              <a:buFont typeface="Wingdings" charset="2"/>
              <a:buChar char="Ø"/>
              <a:defRPr sz="2800">
                <a:solidFill>
                  <a:schemeClr val="tx1"/>
                </a:solidFill>
                <a:latin typeface="Arial Narrow" charset="0"/>
                <a:ea typeface="Arial Narrow" charset="0"/>
                <a:cs typeface="Arial Narrow" charset="0"/>
              </a:defRPr>
            </a:lvl1pPr>
            <a:lvl2pPr marL="990575" indent="-38099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Arial Narrow" charset="0"/>
                <a:ea typeface="Arial Narrow" charset="0"/>
                <a:cs typeface="Arial Narrow" charset="0"/>
              </a:defRPr>
            </a:lvl2pPr>
            <a:lvl3pPr marL="1523962" indent="-304792" algn="l" rtl="0" eaLnBrk="1" fontAlgn="base" hangingPunct="1">
              <a:spcBef>
                <a:spcPct val="20000"/>
              </a:spcBef>
              <a:spcAft>
                <a:spcPct val="0"/>
              </a:spcAft>
              <a:buClr>
                <a:schemeClr val="tx1"/>
              </a:buClr>
              <a:buSzPct val="50000"/>
              <a:buFont typeface="Wingdings" charset="2"/>
              <a:buChar char="v"/>
              <a:defRPr sz="2000">
                <a:solidFill>
                  <a:schemeClr val="tx1"/>
                </a:solidFill>
                <a:latin typeface="Arial Narrow" charset="0"/>
                <a:ea typeface="Arial Narrow" charset="0"/>
                <a:cs typeface="Arial Narrow" charset="0"/>
              </a:defRPr>
            </a:lvl3pPr>
            <a:lvl4pPr marL="2133547" indent="-304792" algn="l" rtl="0" eaLnBrk="1" fontAlgn="base" hangingPunct="1">
              <a:spcBef>
                <a:spcPct val="20000"/>
              </a:spcBef>
              <a:spcAft>
                <a:spcPct val="0"/>
              </a:spcAft>
              <a:buClr>
                <a:schemeClr val="accent2"/>
              </a:buClr>
              <a:buSzPct val="55000"/>
              <a:buFont typeface="Wingdings" pitchFamily="2" charset="2"/>
              <a:buChar char="n"/>
              <a:defRPr sz="2667">
                <a:solidFill>
                  <a:schemeClr val="tx1"/>
                </a:solidFill>
                <a:latin typeface="+mn-lt"/>
              </a:defRPr>
            </a:lvl4pPr>
            <a:lvl5pPr marL="274313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5pPr>
            <a:lvl6pPr marL="335271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6pPr>
            <a:lvl7pPr marL="396230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7pPr>
            <a:lvl8pPr marL="457188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8pPr>
            <a:lvl9pPr marL="5181470"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9pPr>
          </a:lstStyle>
          <a:p>
            <a:pPr>
              <a:spcBef>
                <a:spcPts val="1800"/>
              </a:spcBef>
            </a:pPr>
            <a:endParaRPr lang="en-US" sz="800" b="1" kern="0" dirty="0"/>
          </a:p>
          <a:p>
            <a:pPr>
              <a:spcBef>
                <a:spcPts val="1800"/>
              </a:spcBef>
            </a:pPr>
            <a:r>
              <a:rPr lang="en-US" b="1" kern="0" dirty="0"/>
              <a:t>Hypothesis Testing Experiments</a:t>
            </a:r>
          </a:p>
          <a:p>
            <a:pPr lvl="1">
              <a:spcBef>
                <a:spcPts val="1200"/>
              </a:spcBef>
            </a:pPr>
            <a:r>
              <a:rPr lang="en-US" kern="0" dirty="0"/>
              <a:t>Goal: Used to advance knowledge </a:t>
            </a:r>
          </a:p>
          <a:p>
            <a:pPr lvl="2">
              <a:spcBef>
                <a:spcPts val="1200"/>
              </a:spcBef>
            </a:pPr>
            <a:r>
              <a:rPr lang="en-US" kern="0" dirty="0"/>
              <a:t>falsify hypotheses (scientific theories – causal relationships) or </a:t>
            </a:r>
          </a:p>
          <a:p>
            <a:pPr lvl="2">
              <a:spcBef>
                <a:spcPts val="1200"/>
              </a:spcBef>
            </a:pPr>
            <a:r>
              <a:rPr lang="en-US" kern="0" dirty="0"/>
              <a:t>seek to identify bounds or limitations in the hypotheses</a:t>
            </a:r>
          </a:p>
          <a:p>
            <a:pPr lvl="1">
              <a:spcBef>
                <a:spcPts val="1200"/>
              </a:spcBef>
            </a:pPr>
            <a:r>
              <a:rPr lang="en-US" kern="0" dirty="0"/>
              <a:t>Conditions:  laboratory-type experiments with constrained conditions</a:t>
            </a:r>
          </a:p>
          <a:p>
            <a:pPr lvl="1">
              <a:spcBef>
                <a:spcPts val="1200"/>
              </a:spcBef>
            </a:pPr>
            <a:r>
              <a:rPr lang="en-US" kern="0" dirty="0"/>
              <a:t>Characteristics of Evidence:</a:t>
            </a:r>
          </a:p>
          <a:p>
            <a:pPr lvl="2">
              <a:spcBef>
                <a:spcPts val="1200"/>
              </a:spcBef>
            </a:pPr>
            <a:r>
              <a:rPr lang="en-US" kern="0" dirty="0"/>
              <a:t>Relies on the collection of </a:t>
            </a:r>
            <a:r>
              <a:rPr lang="en-US" b="1" kern="0" dirty="0"/>
              <a:t>empirical data </a:t>
            </a:r>
            <a:r>
              <a:rPr lang="en-US" kern="0" dirty="0"/>
              <a:t>(valid, reliable, repeatable)</a:t>
            </a:r>
          </a:p>
          <a:p>
            <a:pPr marL="1219170" lvl="2" indent="0">
              <a:buFont typeface="Wingdings" charset="2"/>
              <a:buNone/>
            </a:pPr>
            <a:endParaRPr lang="en-US" kern="0" dirty="0"/>
          </a:p>
        </p:txBody>
      </p:sp>
      <p:sp>
        <p:nvSpPr>
          <p:cNvPr id="3" name="Slide Number Placeholder 2"/>
          <p:cNvSpPr>
            <a:spLocks noGrp="1"/>
          </p:cNvSpPr>
          <p:nvPr>
            <p:ph type="sldNum" sz="quarter" idx="10"/>
          </p:nvPr>
        </p:nvSpPr>
        <p:spPr/>
        <p:txBody>
          <a:bodyPr/>
          <a:lstStyle/>
          <a:p>
            <a:pPr>
              <a:defRPr/>
            </a:pPr>
            <a:fld id="{D68E8870-17DE-45C4-A8DD-7644B2422933}" type="slidenum">
              <a:rPr lang="en-US" smtClean="0"/>
              <a:pPr>
                <a:defRPr/>
              </a:pPr>
              <a:t>12</a:t>
            </a:fld>
            <a:endParaRPr lang="en-US" dirty="0"/>
          </a:p>
        </p:txBody>
      </p:sp>
    </p:spTree>
    <p:extLst>
      <p:ext uri="{BB962C8B-B14F-4D97-AF65-F5344CB8AC3E}">
        <p14:creationId xmlns:p14="http://schemas.microsoft.com/office/powerpoint/2010/main" val="23832155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E274B4-24E9-4B03-B069-AE1D3C1BC85E}"/>
              </a:ext>
            </a:extLst>
          </p:cNvPr>
          <p:cNvSpPr>
            <a:spLocks noGrp="1"/>
          </p:cNvSpPr>
          <p:nvPr>
            <p:ph type="title"/>
          </p:nvPr>
        </p:nvSpPr>
        <p:spPr/>
        <p:txBody>
          <a:bodyPr/>
          <a:lstStyle/>
          <a:p>
            <a:r>
              <a:rPr lang="en-US" dirty="0"/>
              <a:t>Let’s Summarize (2)</a:t>
            </a:r>
          </a:p>
        </p:txBody>
      </p:sp>
      <p:sp>
        <p:nvSpPr>
          <p:cNvPr id="3" name="Content Placeholder 2">
            <a:extLst>
              <a:ext uri="{FF2B5EF4-FFF2-40B4-BE49-F238E27FC236}">
                <a16:creationId xmlns:a16="http://schemas.microsoft.com/office/drawing/2014/main" id="{44732C02-0984-41D1-999F-C7BC6B578B77}"/>
              </a:ext>
            </a:extLst>
          </p:cNvPr>
          <p:cNvSpPr>
            <a:spLocks noGrp="1"/>
          </p:cNvSpPr>
          <p:nvPr>
            <p:ph sz="quarter" idx="11"/>
          </p:nvPr>
        </p:nvSpPr>
        <p:spPr/>
        <p:txBody>
          <a:bodyPr/>
          <a:lstStyle/>
          <a:p>
            <a:pPr>
              <a:spcBef>
                <a:spcPts val="1800"/>
              </a:spcBef>
            </a:pPr>
            <a:r>
              <a:rPr lang="en-US" b="1" dirty="0"/>
              <a:t>Demonstration Experiments (as used in DoD)</a:t>
            </a:r>
          </a:p>
          <a:p>
            <a:pPr lvl="1">
              <a:spcBef>
                <a:spcPts val="1200"/>
              </a:spcBef>
            </a:pPr>
            <a:r>
              <a:rPr lang="en-US" dirty="0"/>
              <a:t>Goal: show that specific technologies can be efficiently and effectively used under the specific conditions of the demonstration</a:t>
            </a:r>
          </a:p>
          <a:p>
            <a:pPr lvl="2">
              <a:spcBef>
                <a:spcPts val="1200"/>
              </a:spcBef>
            </a:pPr>
            <a:r>
              <a:rPr lang="en-US" dirty="0"/>
              <a:t>Seeks to show operational value of a prototype, for example</a:t>
            </a:r>
          </a:p>
          <a:p>
            <a:pPr lvl="1">
              <a:spcBef>
                <a:spcPts val="1200"/>
              </a:spcBef>
            </a:pPr>
            <a:r>
              <a:rPr lang="en-US" dirty="0"/>
              <a:t>Conditions:  Employ well-established technologies (may be prototyped in new devices) in carefully orchestrated conditions (may be part of training exercises)</a:t>
            </a:r>
          </a:p>
          <a:p>
            <a:pPr lvl="1">
              <a:spcBef>
                <a:spcPts val="1200"/>
              </a:spcBef>
            </a:pPr>
            <a:r>
              <a:rPr lang="en-US" dirty="0"/>
              <a:t>Characteristics of Evidence:</a:t>
            </a:r>
          </a:p>
          <a:p>
            <a:pPr lvl="2">
              <a:spcBef>
                <a:spcPts val="1200"/>
              </a:spcBef>
            </a:pPr>
            <a:r>
              <a:rPr lang="en-US" dirty="0"/>
              <a:t>Empirical data collection changes to </a:t>
            </a:r>
            <a:r>
              <a:rPr lang="en-US" b="1" dirty="0"/>
              <a:t>observation</a:t>
            </a:r>
            <a:r>
              <a:rPr lang="en-US" dirty="0"/>
              <a:t>, recording of results and noting conditions under which innovations were demonstrated</a:t>
            </a:r>
          </a:p>
          <a:p>
            <a:endParaRPr lang="en-US" dirty="0"/>
          </a:p>
        </p:txBody>
      </p:sp>
    </p:spTree>
    <p:extLst>
      <p:ext uri="{BB962C8B-B14F-4D97-AF65-F5344CB8AC3E}">
        <p14:creationId xmlns:p14="http://schemas.microsoft.com/office/powerpoint/2010/main" val="34690734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D68E8870-17DE-45C4-A8DD-7644B2422933}" type="slidenum">
              <a:rPr lang="en-US" smtClean="0"/>
              <a:pPr>
                <a:defRPr/>
              </a:pPr>
              <a:t>14</a:t>
            </a:fld>
            <a:endParaRPr lang="en-US" dirty="0"/>
          </a:p>
        </p:txBody>
      </p:sp>
      <p:sp>
        <p:nvSpPr>
          <p:cNvPr id="3" name="Title 2"/>
          <p:cNvSpPr>
            <a:spLocks noGrp="1"/>
          </p:cNvSpPr>
          <p:nvPr>
            <p:ph type="title"/>
          </p:nvPr>
        </p:nvSpPr>
        <p:spPr/>
        <p:txBody>
          <a:bodyPr/>
          <a:lstStyle/>
          <a:p>
            <a:r>
              <a:rPr lang="en-US" dirty="0"/>
              <a:t>Let’s Summarize (3)</a:t>
            </a:r>
          </a:p>
        </p:txBody>
      </p:sp>
      <p:sp>
        <p:nvSpPr>
          <p:cNvPr id="4" name="Content Placeholder 3"/>
          <p:cNvSpPr>
            <a:spLocks noGrp="1"/>
          </p:cNvSpPr>
          <p:nvPr>
            <p:ph sz="quarter" idx="11"/>
          </p:nvPr>
        </p:nvSpPr>
        <p:spPr/>
        <p:txBody>
          <a:bodyPr/>
          <a:lstStyle/>
          <a:p>
            <a:r>
              <a:rPr lang="en-US" b="1" dirty="0"/>
              <a:t>Discovery Experiments (as used in DoD)</a:t>
            </a:r>
          </a:p>
          <a:p>
            <a:pPr lvl="1">
              <a:spcBef>
                <a:spcPts val="1200"/>
              </a:spcBef>
            </a:pPr>
            <a:r>
              <a:rPr lang="en-US" dirty="0"/>
              <a:t>Goals: :  Identify promising paths and dead ends, delineate further exploration and experimentation</a:t>
            </a:r>
          </a:p>
          <a:p>
            <a:pPr lvl="2">
              <a:spcBef>
                <a:spcPts val="0"/>
              </a:spcBef>
            </a:pPr>
            <a:r>
              <a:rPr lang="en-US" dirty="0"/>
              <a:t>force the community to ask rigorous questions about benefits sought, </a:t>
            </a:r>
          </a:p>
          <a:p>
            <a:pPr lvl="2">
              <a:spcBef>
                <a:spcPts val="0"/>
              </a:spcBef>
            </a:pPr>
            <a:r>
              <a:rPr lang="en-US" dirty="0"/>
              <a:t>generate hypotheses, and </a:t>
            </a:r>
          </a:p>
          <a:p>
            <a:pPr lvl="2">
              <a:spcBef>
                <a:spcPts val="0"/>
              </a:spcBef>
            </a:pPr>
            <a:r>
              <a:rPr lang="en-US" dirty="0"/>
              <a:t>lay the foundation for more rigorous types of experiments to test those hypotheses </a:t>
            </a:r>
          </a:p>
          <a:p>
            <a:pPr lvl="1">
              <a:spcBef>
                <a:spcPts val="1200"/>
              </a:spcBef>
            </a:pPr>
            <a:r>
              <a:rPr lang="en-US" dirty="0"/>
              <a:t>Conditions:  uses whatever means are most suitable from tabletop wargames, to constructive or LVC simulations</a:t>
            </a:r>
          </a:p>
          <a:p>
            <a:pPr lvl="1">
              <a:spcBef>
                <a:spcPts val="1200"/>
              </a:spcBef>
            </a:pPr>
            <a:r>
              <a:rPr lang="en-US" dirty="0"/>
              <a:t>Characteristics of Evidence</a:t>
            </a:r>
          </a:p>
          <a:p>
            <a:pPr lvl="2">
              <a:spcBef>
                <a:spcPts val="0"/>
              </a:spcBef>
            </a:pPr>
            <a:r>
              <a:rPr lang="en-US" dirty="0"/>
              <a:t>Uses empirical data and observation to produce findings </a:t>
            </a:r>
          </a:p>
          <a:p>
            <a:pPr lvl="2">
              <a:spcBef>
                <a:spcPts val="0"/>
              </a:spcBef>
            </a:pPr>
            <a:r>
              <a:rPr lang="en-US" dirty="0"/>
              <a:t>Results need not be validated or repeatable, but must be the result of informed and rigorous examination </a:t>
            </a:r>
          </a:p>
          <a:p>
            <a:endParaRPr lang="en-US" sz="3600" dirty="0"/>
          </a:p>
        </p:txBody>
      </p:sp>
    </p:spTree>
    <p:extLst>
      <p:ext uri="{BB962C8B-B14F-4D97-AF65-F5344CB8AC3E}">
        <p14:creationId xmlns:p14="http://schemas.microsoft.com/office/powerpoint/2010/main" val="12209229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Use Discovery Experimentation</a:t>
            </a:r>
          </a:p>
        </p:txBody>
      </p:sp>
      <p:sp>
        <p:nvSpPr>
          <p:cNvPr id="4" name="Content Placeholder 2"/>
          <p:cNvSpPr>
            <a:spLocks noGrp="1"/>
          </p:cNvSpPr>
          <p:nvPr>
            <p:ph sz="quarter" idx="11"/>
          </p:nvPr>
        </p:nvSpPr>
        <p:spPr>
          <a:xfrm>
            <a:off x="352811" y="1081440"/>
            <a:ext cx="11250613" cy="5395561"/>
          </a:xfrm>
        </p:spPr>
        <p:txBody>
          <a:bodyPr/>
          <a:lstStyle/>
          <a:p>
            <a:pPr>
              <a:lnSpc>
                <a:spcPct val="90000"/>
              </a:lnSpc>
            </a:pPr>
            <a:r>
              <a:rPr lang="en-US" sz="2400" dirty="0"/>
              <a:t>Discovery Experimentation: used prior to any decision to see if an innovation has military potential</a:t>
            </a:r>
          </a:p>
          <a:p>
            <a:pPr>
              <a:lnSpc>
                <a:spcPct val="90000"/>
              </a:lnSpc>
              <a:spcBef>
                <a:spcPts val="1800"/>
              </a:spcBef>
            </a:pPr>
            <a:r>
              <a:rPr lang="en-US" sz="2400" dirty="0"/>
              <a:t>Innovations can be</a:t>
            </a:r>
          </a:p>
          <a:p>
            <a:pPr lvl="1">
              <a:lnSpc>
                <a:spcPct val="90000"/>
              </a:lnSpc>
            </a:pPr>
            <a:r>
              <a:rPr lang="en-US" sz="2000" dirty="0"/>
              <a:t>New ways of using current capabilities</a:t>
            </a:r>
          </a:p>
          <a:p>
            <a:pPr lvl="1">
              <a:lnSpc>
                <a:spcPct val="90000"/>
              </a:lnSpc>
            </a:pPr>
            <a:r>
              <a:rPr lang="en-US" sz="2000" dirty="0"/>
              <a:t>Exploring a new capability to discover whether or not it has military potential</a:t>
            </a:r>
          </a:p>
          <a:p>
            <a:pPr lvl="1">
              <a:lnSpc>
                <a:spcPct val="90000"/>
              </a:lnSpc>
            </a:pPr>
            <a:r>
              <a:rPr lang="en-US" sz="2000" dirty="0"/>
              <a:t>Determining training requirement for new TTPs or new technologies</a:t>
            </a:r>
          </a:p>
          <a:p>
            <a:pPr>
              <a:lnSpc>
                <a:spcPct val="90000"/>
              </a:lnSpc>
              <a:spcBef>
                <a:spcPts val="1800"/>
              </a:spcBef>
            </a:pPr>
            <a:r>
              <a:rPr lang="en-US" sz="2400" dirty="0"/>
              <a:t>A well-designed (discovery) experimentation campaign can reduce risk by </a:t>
            </a:r>
          </a:p>
          <a:p>
            <a:pPr lvl="1">
              <a:lnSpc>
                <a:spcPct val="90000"/>
              </a:lnSpc>
            </a:pPr>
            <a:r>
              <a:rPr lang="en-US" sz="2000" dirty="0"/>
              <a:t>Examining a new concept before it is even prototyped to see if it lives up to the promised benefit</a:t>
            </a:r>
          </a:p>
          <a:p>
            <a:pPr lvl="1">
              <a:lnSpc>
                <a:spcPct val="90000"/>
              </a:lnSpc>
            </a:pPr>
            <a:r>
              <a:rPr lang="en-US" sz="2000" dirty="0"/>
              <a:t>Exploring different ways of implementing a new capability as a way of refining design, particularly the user interfaces</a:t>
            </a:r>
          </a:p>
          <a:p>
            <a:pPr lvl="1">
              <a:lnSpc>
                <a:spcPct val="90000"/>
              </a:lnSpc>
            </a:pPr>
            <a:r>
              <a:rPr lang="en-US" sz="2000" dirty="0"/>
              <a:t>Demonstrating early prototypes at a stage in development where change is far less expensive</a:t>
            </a:r>
          </a:p>
          <a:p>
            <a:pPr lvl="1">
              <a:lnSpc>
                <a:spcPct val="90000"/>
              </a:lnSpc>
            </a:pPr>
            <a:r>
              <a:rPr lang="en-US" sz="2000" dirty="0"/>
              <a:t>Using the refined prototype to set the requirements rather than setting requirements and then creating the prototype</a:t>
            </a:r>
          </a:p>
          <a:p>
            <a:pPr marL="609585" lvl="1" indent="0">
              <a:lnSpc>
                <a:spcPct val="90000"/>
              </a:lnSpc>
              <a:buNone/>
            </a:pPr>
            <a:endParaRPr lang="en-US" sz="2000" dirty="0"/>
          </a:p>
          <a:p>
            <a:pPr marL="609585" lvl="1" indent="0">
              <a:lnSpc>
                <a:spcPct val="90000"/>
              </a:lnSpc>
              <a:buNone/>
            </a:pPr>
            <a:endParaRPr lang="en-US" sz="2000" dirty="0"/>
          </a:p>
        </p:txBody>
      </p:sp>
      <p:sp>
        <p:nvSpPr>
          <p:cNvPr id="3" name="Slide Number Placeholder 2"/>
          <p:cNvSpPr>
            <a:spLocks noGrp="1"/>
          </p:cNvSpPr>
          <p:nvPr>
            <p:ph type="sldNum" sz="quarter" idx="10"/>
          </p:nvPr>
        </p:nvSpPr>
        <p:spPr/>
        <p:txBody>
          <a:bodyPr/>
          <a:lstStyle/>
          <a:p>
            <a:pPr>
              <a:defRPr/>
            </a:pPr>
            <a:fld id="{D68E8870-17DE-45C4-A8DD-7644B2422933}" type="slidenum">
              <a:rPr lang="en-US" smtClean="0"/>
              <a:pPr>
                <a:defRPr/>
              </a:pPr>
              <a:t>15</a:t>
            </a:fld>
            <a:endParaRPr lang="en-US" dirty="0"/>
          </a:p>
        </p:txBody>
      </p:sp>
    </p:spTree>
    <p:extLst>
      <p:ext uri="{BB962C8B-B14F-4D97-AF65-F5344CB8AC3E}">
        <p14:creationId xmlns:p14="http://schemas.microsoft.com/office/powerpoint/2010/main" val="235583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7766" y="0"/>
            <a:ext cx="7799906" cy="705610"/>
          </a:xfrm>
        </p:spPr>
        <p:txBody>
          <a:bodyPr/>
          <a:lstStyle/>
          <a:p>
            <a:r>
              <a:rPr lang="en-US" dirty="0"/>
              <a:t>A Bit More on Discovery Experimentation</a:t>
            </a:r>
          </a:p>
        </p:txBody>
      </p:sp>
      <p:sp>
        <p:nvSpPr>
          <p:cNvPr id="3" name="Content Placeholder 2"/>
          <p:cNvSpPr>
            <a:spLocks noGrp="1"/>
          </p:cNvSpPr>
          <p:nvPr>
            <p:ph sz="quarter" idx="11"/>
          </p:nvPr>
        </p:nvSpPr>
        <p:spPr>
          <a:xfrm>
            <a:off x="440102" y="857755"/>
            <a:ext cx="11575233" cy="5075237"/>
          </a:xfrm>
        </p:spPr>
        <p:txBody>
          <a:bodyPr/>
          <a:lstStyle/>
          <a:p>
            <a:pPr>
              <a:lnSpc>
                <a:spcPct val="90000"/>
              </a:lnSpc>
            </a:pPr>
            <a:r>
              <a:rPr lang="en-US" sz="2400" dirty="0"/>
              <a:t>Discovery experimentation is best used BEFORE deciding upon a course of action: buy something, change tactics, introduce new training</a:t>
            </a:r>
          </a:p>
          <a:p>
            <a:pPr>
              <a:lnSpc>
                <a:spcPct val="90000"/>
              </a:lnSpc>
            </a:pPr>
            <a:r>
              <a:rPr lang="en-US" sz="2400" dirty="0"/>
              <a:t>Critical components of discovery experimentation</a:t>
            </a:r>
          </a:p>
          <a:p>
            <a:pPr lvl="1">
              <a:lnSpc>
                <a:spcPct val="90000"/>
              </a:lnSpc>
            </a:pPr>
            <a:r>
              <a:rPr lang="en-US" sz="2000" dirty="0"/>
              <a:t>Best used in a “what if…”, or “suppose…” context – before a real hypothesis exists</a:t>
            </a:r>
          </a:p>
          <a:p>
            <a:pPr lvl="1">
              <a:lnSpc>
                <a:spcPct val="90000"/>
              </a:lnSpc>
            </a:pPr>
            <a:r>
              <a:rPr lang="en-US" sz="2000" dirty="0"/>
              <a:t>Allow for failure – in fact, failure is an important means of refining a notional course of action</a:t>
            </a:r>
          </a:p>
          <a:p>
            <a:pPr lvl="1">
              <a:lnSpc>
                <a:spcPct val="90000"/>
              </a:lnSpc>
            </a:pPr>
            <a:r>
              <a:rPr lang="en-US" sz="2000" dirty="0"/>
              <a:t>Use different types of simulation depending on issue</a:t>
            </a:r>
          </a:p>
          <a:p>
            <a:pPr lvl="1">
              <a:lnSpc>
                <a:spcPct val="90000"/>
              </a:lnSpc>
            </a:pPr>
            <a:r>
              <a:rPr lang="en-US" sz="2000" dirty="0"/>
              <a:t>Always allow for Human-in-the-Loop investigation and </a:t>
            </a:r>
            <a:r>
              <a:rPr lang="en-US" sz="2000" b="1" i="1" dirty="0"/>
              <a:t>feedback</a:t>
            </a:r>
          </a:p>
          <a:p>
            <a:pPr marL="609585" lvl="1" indent="0">
              <a:buNone/>
            </a:pPr>
            <a:endParaRPr lang="en-US" sz="2000" dirty="0"/>
          </a:p>
        </p:txBody>
      </p:sp>
      <p:sp>
        <p:nvSpPr>
          <p:cNvPr id="19" name="TextBox 18"/>
          <p:cNvSpPr txBox="1"/>
          <p:nvPr/>
        </p:nvSpPr>
        <p:spPr>
          <a:xfrm>
            <a:off x="8657807" y="4910003"/>
            <a:ext cx="3244821" cy="1323439"/>
          </a:xfrm>
          <a:prstGeom prst="rect">
            <a:avLst/>
          </a:prstGeom>
          <a:noFill/>
        </p:spPr>
        <p:txBody>
          <a:bodyPr wrap="square" rtlCol="0">
            <a:spAutoFit/>
          </a:bodyPr>
          <a:lstStyle/>
          <a:p>
            <a:r>
              <a:rPr lang="en-US" sz="2000" dirty="0">
                <a:latin typeface="Arial Narrow" panose="020B0606020202030204" pitchFamily="34" charset="0"/>
              </a:rPr>
              <a:t>If the concept is new, simulation may not be able to capture all facets, but can be used to examine some of the “what ifs”</a:t>
            </a:r>
          </a:p>
        </p:txBody>
      </p:sp>
      <p:grpSp>
        <p:nvGrpSpPr>
          <p:cNvPr id="8" name="Group 7">
            <a:extLst>
              <a:ext uri="{FF2B5EF4-FFF2-40B4-BE49-F238E27FC236}">
                <a16:creationId xmlns:a16="http://schemas.microsoft.com/office/drawing/2014/main" id="{5D9861AB-8359-4EA2-939E-1509CE567C04}"/>
              </a:ext>
            </a:extLst>
          </p:cNvPr>
          <p:cNvGrpSpPr/>
          <p:nvPr/>
        </p:nvGrpSpPr>
        <p:grpSpPr>
          <a:xfrm>
            <a:off x="590093" y="3630321"/>
            <a:ext cx="7834633" cy="2731484"/>
            <a:chOff x="590093" y="3630321"/>
            <a:chExt cx="7834633" cy="2731484"/>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8779" y="4807528"/>
              <a:ext cx="1003762" cy="1122218"/>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17511" y="4656885"/>
              <a:ext cx="1423504" cy="1423504"/>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75341" y="4868598"/>
              <a:ext cx="2149385" cy="1432923"/>
            </a:xfrm>
            <a:prstGeom prst="rect">
              <a:avLst/>
            </a:prstGeom>
          </p:spPr>
        </p:pic>
        <p:sp>
          <p:nvSpPr>
            <p:cNvPr id="9" name="Freeform 8"/>
            <p:cNvSpPr/>
            <p:nvPr/>
          </p:nvSpPr>
          <p:spPr bwMode="auto">
            <a:xfrm>
              <a:off x="2043545" y="4743238"/>
              <a:ext cx="1832405" cy="285294"/>
            </a:xfrm>
            <a:custGeom>
              <a:avLst/>
              <a:gdLst>
                <a:gd name="connsiteX0" fmla="*/ 0 w 1832405"/>
                <a:gd name="connsiteY0" fmla="*/ 271439 h 285294"/>
                <a:gd name="connsiteX1" fmla="*/ 665018 w 1832405"/>
                <a:gd name="connsiteY1" fmla="*/ 22057 h 285294"/>
                <a:gd name="connsiteX2" fmla="*/ 1233054 w 1832405"/>
                <a:gd name="connsiteY2" fmla="*/ 35912 h 285294"/>
                <a:gd name="connsiteX3" fmla="*/ 1759527 w 1832405"/>
                <a:gd name="connsiteY3" fmla="*/ 229875 h 285294"/>
                <a:gd name="connsiteX4" fmla="*/ 1814945 w 1832405"/>
                <a:gd name="connsiteY4" fmla="*/ 285294 h 285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2405" h="285294">
                  <a:moveTo>
                    <a:pt x="0" y="271439"/>
                  </a:moveTo>
                  <a:cubicBezTo>
                    <a:pt x="229754" y="166375"/>
                    <a:pt x="459509" y="61311"/>
                    <a:pt x="665018" y="22057"/>
                  </a:cubicBezTo>
                  <a:cubicBezTo>
                    <a:pt x="870527" y="-17197"/>
                    <a:pt x="1050636" y="1276"/>
                    <a:pt x="1233054" y="35912"/>
                  </a:cubicBezTo>
                  <a:cubicBezTo>
                    <a:pt x="1415472" y="70548"/>
                    <a:pt x="1662545" y="188311"/>
                    <a:pt x="1759527" y="229875"/>
                  </a:cubicBezTo>
                  <a:cubicBezTo>
                    <a:pt x="1856509" y="271439"/>
                    <a:pt x="1835727" y="278366"/>
                    <a:pt x="1814945" y="285294"/>
                  </a:cubicBezTo>
                </a:path>
              </a:pathLst>
            </a:custGeom>
            <a:noFill/>
            <a:ln w="57150" cap="flat" cmpd="sng" algn="ctr">
              <a:solidFill>
                <a:srgbClr val="00B0F0"/>
              </a:solidFill>
              <a:prstDash val="solid"/>
              <a:miter lim="800000"/>
              <a:headEnd type="none" w="med" len="med"/>
              <a:tailEnd type="triangl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10" name="Freeform 9"/>
            <p:cNvSpPr/>
            <p:nvPr/>
          </p:nvSpPr>
          <p:spPr bwMode="auto">
            <a:xfrm>
              <a:off x="4395314" y="4807528"/>
              <a:ext cx="1832405" cy="285294"/>
            </a:xfrm>
            <a:custGeom>
              <a:avLst/>
              <a:gdLst>
                <a:gd name="connsiteX0" fmla="*/ 0 w 1832405"/>
                <a:gd name="connsiteY0" fmla="*/ 271439 h 285294"/>
                <a:gd name="connsiteX1" fmla="*/ 665018 w 1832405"/>
                <a:gd name="connsiteY1" fmla="*/ 22057 h 285294"/>
                <a:gd name="connsiteX2" fmla="*/ 1233054 w 1832405"/>
                <a:gd name="connsiteY2" fmla="*/ 35912 h 285294"/>
                <a:gd name="connsiteX3" fmla="*/ 1759527 w 1832405"/>
                <a:gd name="connsiteY3" fmla="*/ 229875 h 285294"/>
                <a:gd name="connsiteX4" fmla="*/ 1814945 w 1832405"/>
                <a:gd name="connsiteY4" fmla="*/ 285294 h 285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2405" h="285294">
                  <a:moveTo>
                    <a:pt x="0" y="271439"/>
                  </a:moveTo>
                  <a:cubicBezTo>
                    <a:pt x="229754" y="166375"/>
                    <a:pt x="459509" y="61311"/>
                    <a:pt x="665018" y="22057"/>
                  </a:cubicBezTo>
                  <a:cubicBezTo>
                    <a:pt x="870527" y="-17197"/>
                    <a:pt x="1050636" y="1276"/>
                    <a:pt x="1233054" y="35912"/>
                  </a:cubicBezTo>
                  <a:cubicBezTo>
                    <a:pt x="1415472" y="70548"/>
                    <a:pt x="1662545" y="188311"/>
                    <a:pt x="1759527" y="229875"/>
                  </a:cubicBezTo>
                  <a:cubicBezTo>
                    <a:pt x="1856509" y="271439"/>
                    <a:pt x="1835727" y="278366"/>
                    <a:pt x="1814945" y="285294"/>
                  </a:cubicBezTo>
                </a:path>
              </a:pathLst>
            </a:custGeom>
            <a:noFill/>
            <a:ln w="57150" cap="flat" cmpd="sng" algn="ctr">
              <a:solidFill>
                <a:srgbClr val="00B0F0"/>
              </a:solidFill>
              <a:prstDash val="solid"/>
              <a:miter lim="800000"/>
              <a:headEnd type="none" w="med" len="med"/>
              <a:tailEnd type="triangl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11" name="Freeform 10"/>
            <p:cNvSpPr/>
            <p:nvPr/>
          </p:nvSpPr>
          <p:spPr bwMode="auto">
            <a:xfrm rot="10800000">
              <a:off x="1957165" y="5714793"/>
              <a:ext cx="1832405" cy="285294"/>
            </a:xfrm>
            <a:custGeom>
              <a:avLst/>
              <a:gdLst>
                <a:gd name="connsiteX0" fmla="*/ 0 w 1832405"/>
                <a:gd name="connsiteY0" fmla="*/ 271439 h 285294"/>
                <a:gd name="connsiteX1" fmla="*/ 665018 w 1832405"/>
                <a:gd name="connsiteY1" fmla="*/ 22057 h 285294"/>
                <a:gd name="connsiteX2" fmla="*/ 1233054 w 1832405"/>
                <a:gd name="connsiteY2" fmla="*/ 35912 h 285294"/>
                <a:gd name="connsiteX3" fmla="*/ 1759527 w 1832405"/>
                <a:gd name="connsiteY3" fmla="*/ 229875 h 285294"/>
                <a:gd name="connsiteX4" fmla="*/ 1814945 w 1832405"/>
                <a:gd name="connsiteY4" fmla="*/ 285294 h 285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2405" h="285294">
                  <a:moveTo>
                    <a:pt x="0" y="271439"/>
                  </a:moveTo>
                  <a:cubicBezTo>
                    <a:pt x="229754" y="166375"/>
                    <a:pt x="459509" y="61311"/>
                    <a:pt x="665018" y="22057"/>
                  </a:cubicBezTo>
                  <a:cubicBezTo>
                    <a:pt x="870527" y="-17197"/>
                    <a:pt x="1050636" y="1276"/>
                    <a:pt x="1233054" y="35912"/>
                  </a:cubicBezTo>
                  <a:cubicBezTo>
                    <a:pt x="1415472" y="70548"/>
                    <a:pt x="1662545" y="188311"/>
                    <a:pt x="1759527" y="229875"/>
                  </a:cubicBezTo>
                  <a:cubicBezTo>
                    <a:pt x="1856509" y="271439"/>
                    <a:pt x="1835727" y="278366"/>
                    <a:pt x="1814945" y="285294"/>
                  </a:cubicBezTo>
                </a:path>
              </a:pathLst>
            </a:custGeom>
            <a:noFill/>
            <a:ln w="57150" cap="flat" cmpd="sng" algn="ctr">
              <a:solidFill>
                <a:srgbClr val="00B0F0"/>
              </a:solidFill>
              <a:prstDash val="solid"/>
              <a:miter lim="800000"/>
              <a:headEnd type="none" w="med" len="med"/>
              <a:tailEnd type="triangl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12" name="Freeform 11"/>
            <p:cNvSpPr/>
            <p:nvPr/>
          </p:nvSpPr>
          <p:spPr bwMode="auto">
            <a:xfrm rot="10800000">
              <a:off x="4350400" y="5742233"/>
              <a:ext cx="1832405" cy="285294"/>
            </a:xfrm>
            <a:custGeom>
              <a:avLst/>
              <a:gdLst>
                <a:gd name="connsiteX0" fmla="*/ 0 w 1832405"/>
                <a:gd name="connsiteY0" fmla="*/ 271439 h 285294"/>
                <a:gd name="connsiteX1" fmla="*/ 665018 w 1832405"/>
                <a:gd name="connsiteY1" fmla="*/ 22057 h 285294"/>
                <a:gd name="connsiteX2" fmla="*/ 1233054 w 1832405"/>
                <a:gd name="connsiteY2" fmla="*/ 35912 h 285294"/>
                <a:gd name="connsiteX3" fmla="*/ 1759527 w 1832405"/>
                <a:gd name="connsiteY3" fmla="*/ 229875 h 285294"/>
                <a:gd name="connsiteX4" fmla="*/ 1814945 w 1832405"/>
                <a:gd name="connsiteY4" fmla="*/ 285294 h 285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2405" h="285294">
                  <a:moveTo>
                    <a:pt x="0" y="271439"/>
                  </a:moveTo>
                  <a:cubicBezTo>
                    <a:pt x="229754" y="166375"/>
                    <a:pt x="459509" y="61311"/>
                    <a:pt x="665018" y="22057"/>
                  </a:cubicBezTo>
                  <a:cubicBezTo>
                    <a:pt x="870527" y="-17197"/>
                    <a:pt x="1050636" y="1276"/>
                    <a:pt x="1233054" y="35912"/>
                  </a:cubicBezTo>
                  <a:cubicBezTo>
                    <a:pt x="1415472" y="70548"/>
                    <a:pt x="1662545" y="188311"/>
                    <a:pt x="1759527" y="229875"/>
                  </a:cubicBezTo>
                  <a:cubicBezTo>
                    <a:pt x="1856509" y="271439"/>
                    <a:pt x="1835727" y="278366"/>
                    <a:pt x="1814945" y="285294"/>
                  </a:cubicBezTo>
                </a:path>
              </a:pathLst>
            </a:custGeom>
            <a:noFill/>
            <a:ln w="57150" cap="flat" cmpd="sng" algn="ctr">
              <a:solidFill>
                <a:srgbClr val="00B0F0"/>
              </a:solidFill>
              <a:prstDash val="solid"/>
              <a:miter lim="800000"/>
              <a:headEnd type="none" w="med" len="med"/>
              <a:tailEnd type="triangl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13" name="TextBox 12"/>
            <p:cNvSpPr txBox="1"/>
            <p:nvPr/>
          </p:nvSpPr>
          <p:spPr>
            <a:xfrm>
              <a:off x="2316412" y="4877661"/>
              <a:ext cx="1245107" cy="523220"/>
            </a:xfrm>
            <a:prstGeom prst="rect">
              <a:avLst/>
            </a:prstGeom>
            <a:noFill/>
          </p:spPr>
          <p:txBody>
            <a:bodyPr wrap="square" rtlCol="0">
              <a:spAutoFit/>
            </a:bodyPr>
            <a:lstStyle/>
            <a:p>
              <a:pPr algn="ctr"/>
              <a:r>
                <a:rPr lang="en-US" sz="1400" dirty="0"/>
                <a:t>Examine by Experts</a:t>
              </a:r>
            </a:p>
          </p:txBody>
        </p:sp>
        <p:sp>
          <p:nvSpPr>
            <p:cNvPr id="14" name="TextBox 13"/>
            <p:cNvSpPr txBox="1"/>
            <p:nvPr/>
          </p:nvSpPr>
          <p:spPr>
            <a:xfrm>
              <a:off x="2203225" y="5476867"/>
              <a:ext cx="1245107" cy="523220"/>
            </a:xfrm>
            <a:prstGeom prst="rect">
              <a:avLst/>
            </a:prstGeom>
            <a:noFill/>
          </p:spPr>
          <p:txBody>
            <a:bodyPr wrap="square" rtlCol="0">
              <a:spAutoFit/>
            </a:bodyPr>
            <a:lstStyle/>
            <a:p>
              <a:pPr algn="ctr"/>
              <a:r>
                <a:rPr lang="en-US" sz="1400" dirty="0"/>
                <a:t>Feedback to Refine</a:t>
              </a:r>
            </a:p>
          </p:txBody>
        </p:sp>
        <p:sp>
          <p:nvSpPr>
            <p:cNvPr id="15" name="Freeform 14"/>
            <p:cNvSpPr/>
            <p:nvPr/>
          </p:nvSpPr>
          <p:spPr bwMode="auto">
            <a:xfrm>
              <a:off x="1957164" y="4381213"/>
              <a:ext cx="4041854" cy="373454"/>
            </a:xfrm>
            <a:custGeom>
              <a:avLst/>
              <a:gdLst>
                <a:gd name="connsiteX0" fmla="*/ 0 w 1832405"/>
                <a:gd name="connsiteY0" fmla="*/ 271439 h 285294"/>
                <a:gd name="connsiteX1" fmla="*/ 665018 w 1832405"/>
                <a:gd name="connsiteY1" fmla="*/ 22057 h 285294"/>
                <a:gd name="connsiteX2" fmla="*/ 1233054 w 1832405"/>
                <a:gd name="connsiteY2" fmla="*/ 35912 h 285294"/>
                <a:gd name="connsiteX3" fmla="*/ 1759527 w 1832405"/>
                <a:gd name="connsiteY3" fmla="*/ 229875 h 285294"/>
                <a:gd name="connsiteX4" fmla="*/ 1814945 w 1832405"/>
                <a:gd name="connsiteY4" fmla="*/ 285294 h 285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2405" h="285294">
                  <a:moveTo>
                    <a:pt x="0" y="271439"/>
                  </a:moveTo>
                  <a:cubicBezTo>
                    <a:pt x="229754" y="166375"/>
                    <a:pt x="459509" y="61311"/>
                    <a:pt x="665018" y="22057"/>
                  </a:cubicBezTo>
                  <a:cubicBezTo>
                    <a:pt x="870527" y="-17197"/>
                    <a:pt x="1050636" y="1276"/>
                    <a:pt x="1233054" y="35912"/>
                  </a:cubicBezTo>
                  <a:cubicBezTo>
                    <a:pt x="1415472" y="70548"/>
                    <a:pt x="1662545" y="188311"/>
                    <a:pt x="1759527" y="229875"/>
                  </a:cubicBezTo>
                  <a:cubicBezTo>
                    <a:pt x="1856509" y="271439"/>
                    <a:pt x="1835727" y="278366"/>
                    <a:pt x="1814945" y="285294"/>
                  </a:cubicBezTo>
                </a:path>
              </a:pathLst>
            </a:custGeom>
            <a:noFill/>
            <a:ln w="57150" cap="flat" cmpd="sng" algn="ctr">
              <a:solidFill>
                <a:srgbClr val="00B0F0"/>
              </a:solidFill>
              <a:prstDash val="solid"/>
              <a:miter lim="800000"/>
              <a:headEnd type="none" w="med" len="med"/>
              <a:tailEnd type="triangl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16" name="Freeform 15"/>
            <p:cNvSpPr/>
            <p:nvPr/>
          </p:nvSpPr>
          <p:spPr bwMode="auto">
            <a:xfrm rot="10800000">
              <a:off x="1984871" y="5988351"/>
              <a:ext cx="4041854" cy="373454"/>
            </a:xfrm>
            <a:custGeom>
              <a:avLst/>
              <a:gdLst>
                <a:gd name="connsiteX0" fmla="*/ 0 w 1832405"/>
                <a:gd name="connsiteY0" fmla="*/ 271439 h 285294"/>
                <a:gd name="connsiteX1" fmla="*/ 665018 w 1832405"/>
                <a:gd name="connsiteY1" fmla="*/ 22057 h 285294"/>
                <a:gd name="connsiteX2" fmla="*/ 1233054 w 1832405"/>
                <a:gd name="connsiteY2" fmla="*/ 35912 h 285294"/>
                <a:gd name="connsiteX3" fmla="*/ 1759527 w 1832405"/>
                <a:gd name="connsiteY3" fmla="*/ 229875 h 285294"/>
                <a:gd name="connsiteX4" fmla="*/ 1814945 w 1832405"/>
                <a:gd name="connsiteY4" fmla="*/ 285294 h 285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2405" h="285294">
                  <a:moveTo>
                    <a:pt x="0" y="271439"/>
                  </a:moveTo>
                  <a:cubicBezTo>
                    <a:pt x="229754" y="166375"/>
                    <a:pt x="459509" y="61311"/>
                    <a:pt x="665018" y="22057"/>
                  </a:cubicBezTo>
                  <a:cubicBezTo>
                    <a:pt x="870527" y="-17197"/>
                    <a:pt x="1050636" y="1276"/>
                    <a:pt x="1233054" y="35912"/>
                  </a:cubicBezTo>
                  <a:cubicBezTo>
                    <a:pt x="1415472" y="70548"/>
                    <a:pt x="1662545" y="188311"/>
                    <a:pt x="1759527" y="229875"/>
                  </a:cubicBezTo>
                  <a:cubicBezTo>
                    <a:pt x="1856509" y="271439"/>
                    <a:pt x="1835727" y="278366"/>
                    <a:pt x="1814945" y="285294"/>
                  </a:cubicBezTo>
                </a:path>
              </a:pathLst>
            </a:custGeom>
            <a:noFill/>
            <a:ln w="57150" cap="flat" cmpd="sng" algn="ctr">
              <a:solidFill>
                <a:srgbClr val="00B0F0"/>
              </a:solidFill>
              <a:prstDash val="solid"/>
              <a:miter lim="800000"/>
              <a:headEnd type="none" w="med" len="med"/>
              <a:tailEnd type="triangl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17" name="TextBox 16"/>
            <p:cNvSpPr txBox="1"/>
            <p:nvPr/>
          </p:nvSpPr>
          <p:spPr>
            <a:xfrm>
              <a:off x="4709745" y="4880755"/>
              <a:ext cx="1245107" cy="523220"/>
            </a:xfrm>
            <a:prstGeom prst="rect">
              <a:avLst/>
            </a:prstGeom>
            <a:noFill/>
          </p:spPr>
          <p:txBody>
            <a:bodyPr wrap="square" rtlCol="0">
              <a:spAutoFit/>
            </a:bodyPr>
            <a:lstStyle/>
            <a:p>
              <a:pPr algn="ctr"/>
              <a:r>
                <a:rPr lang="en-US" sz="1400" dirty="0"/>
                <a:t>Simulate Known Bits</a:t>
              </a:r>
            </a:p>
          </p:txBody>
        </p:sp>
        <p:sp>
          <p:nvSpPr>
            <p:cNvPr id="18" name="TextBox 17"/>
            <p:cNvSpPr txBox="1"/>
            <p:nvPr/>
          </p:nvSpPr>
          <p:spPr>
            <a:xfrm>
              <a:off x="4679290" y="5480623"/>
              <a:ext cx="1245107" cy="523220"/>
            </a:xfrm>
            <a:prstGeom prst="rect">
              <a:avLst/>
            </a:prstGeom>
            <a:noFill/>
          </p:spPr>
          <p:txBody>
            <a:bodyPr wrap="square" rtlCol="0">
              <a:spAutoFit/>
            </a:bodyPr>
            <a:lstStyle/>
            <a:p>
              <a:pPr algn="ctr"/>
              <a:r>
                <a:rPr lang="en-US" sz="1400" dirty="0"/>
                <a:t>Feedback to Refine</a:t>
              </a:r>
            </a:p>
          </p:txBody>
        </p:sp>
        <p:sp>
          <p:nvSpPr>
            <p:cNvPr id="20" name="TextBox 19"/>
            <p:cNvSpPr txBox="1"/>
            <p:nvPr/>
          </p:nvSpPr>
          <p:spPr>
            <a:xfrm>
              <a:off x="6878408" y="3630321"/>
              <a:ext cx="1245107" cy="369332"/>
            </a:xfrm>
            <a:prstGeom prst="rect">
              <a:avLst/>
            </a:prstGeom>
            <a:noFill/>
          </p:spPr>
          <p:txBody>
            <a:bodyPr wrap="square" rtlCol="0">
              <a:spAutoFit/>
            </a:bodyPr>
            <a:lstStyle/>
            <a:p>
              <a:pPr algn="ctr"/>
              <a:r>
                <a:rPr lang="en-US" sz="1800" b="1" dirty="0">
                  <a:solidFill>
                    <a:srgbClr val="00B0F0"/>
                  </a:solidFill>
                </a:rPr>
                <a:t>Simulate</a:t>
              </a:r>
            </a:p>
          </p:txBody>
        </p:sp>
        <p:sp>
          <p:nvSpPr>
            <p:cNvPr id="21" name="TextBox 20"/>
            <p:cNvSpPr txBox="1"/>
            <p:nvPr/>
          </p:nvSpPr>
          <p:spPr>
            <a:xfrm>
              <a:off x="2859066" y="3630322"/>
              <a:ext cx="2743079" cy="646331"/>
            </a:xfrm>
            <a:prstGeom prst="rect">
              <a:avLst/>
            </a:prstGeom>
            <a:noFill/>
          </p:spPr>
          <p:txBody>
            <a:bodyPr wrap="square" rtlCol="0">
              <a:spAutoFit/>
            </a:bodyPr>
            <a:lstStyle/>
            <a:p>
              <a:pPr algn="ctr"/>
              <a:r>
                <a:rPr lang="en-US" sz="1800" b="1" dirty="0">
                  <a:solidFill>
                    <a:srgbClr val="00B0F0"/>
                  </a:solidFill>
                </a:rPr>
                <a:t>BOGSAT and Wargame</a:t>
              </a:r>
            </a:p>
          </p:txBody>
        </p:sp>
        <p:sp>
          <p:nvSpPr>
            <p:cNvPr id="22" name="TextBox 21"/>
            <p:cNvSpPr txBox="1"/>
            <p:nvPr/>
          </p:nvSpPr>
          <p:spPr>
            <a:xfrm>
              <a:off x="590093" y="3630321"/>
              <a:ext cx="1632246" cy="646331"/>
            </a:xfrm>
            <a:prstGeom prst="rect">
              <a:avLst/>
            </a:prstGeom>
            <a:noFill/>
          </p:spPr>
          <p:txBody>
            <a:bodyPr wrap="square" rtlCol="0">
              <a:spAutoFit/>
            </a:bodyPr>
            <a:lstStyle/>
            <a:p>
              <a:pPr algn="ctr"/>
              <a:r>
                <a:rPr lang="en-US" sz="1800" b="1" dirty="0">
                  <a:solidFill>
                    <a:srgbClr val="00B0F0"/>
                  </a:solidFill>
                </a:rPr>
                <a:t>New Concept</a:t>
              </a:r>
            </a:p>
          </p:txBody>
        </p:sp>
      </p:grpSp>
      <p:sp>
        <p:nvSpPr>
          <p:cNvPr id="24" name="TextBox 23"/>
          <p:cNvSpPr txBox="1"/>
          <p:nvPr/>
        </p:nvSpPr>
        <p:spPr>
          <a:xfrm>
            <a:off x="8657807" y="3630321"/>
            <a:ext cx="3244821" cy="707886"/>
          </a:xfrm>
          <a:prstGeom prst="rect">
            <a:avLst/>
          </a:prstGeom>
          <a:noFill/>
        </p:spPr>
        <p:txBody>
          <a:bodyPr wrap="square" rtlCol="0">
            <a:spAutoFit/>
          </a:bodyPr>
          <a:lstStyle/>
          <a:p>
            <a:r>
              <a:rPr lang="en-US" sz="2000" dirty="0">
                <a:latin typeface="Arial Narrow" panose="020B0606020202030204" pitchFamily="34" charset="0"/>
              </a:rPr>
              <a:t>Collect data at every step – observational and empirical </a:t>
            </a:r>
          </a:p>
        </p:txBody>
      </p:sp>
      <p:sp>
        <p:nvSpPr>
          <p:cNvPr id="7" name="Slide Number Placeholder 6"/>
          <p:cNvSpPr>
            <a:spLocks noGrp="1"/>
          </p:cNvSpPr>
          <p:nvPr>
            <p:ph type="sldNum" sz="quarter" idx="10"/>
          </p:nvPr>
        </p:nvSpPr>
        <p:spPr/>
        <p:txBody>
          <a:bodyPr/>
          <a:lstStyle/>
          <a:p>
            <a:pPr>
              <a:defRPr/>
            </a:pPr>
            <a:fld id="{D68E8870-17DE-45C4-A8DD-7644B2422933}" type="slidenum">
              <a:rPr lang="en-US" smtClean="0"/>
              <a:pPr>
                <a:defRPr/>
              </a:pPr>
              <a:t>16</a:t>
            </a:fld>
            <a:endParaRPr lang="en-US" dirty="0"/>
          </a:p>
        </p:txBody>
      </p:sp>
    </p:spTree>
    <p:extLst>
      <p:ext uri="{BB962C8B-B14F-4D97-AF65-F5344CB8AC3E}">
        <p14:creationId xmlns:p14="http://schemas.microsoft.com/office/powerpoint/2010/main" val="4644140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About the Data?</a:t>
            </a:r>
          </a:p>
        </p:txBody>
      </p:sp>
      <p:sp>
        <p:nvSpPr>
          <p:cNvPr id="3" name="Content Placeholder 2"/>
          <p:cNvSpPr>
            <a:spLocks noGrp="1"/>
          </p:cNvSpPr>
          <p:nvPr>
            <p:ph sz="quarter" idx="11"/>
          </p:nvPr>
        </p:nvSpPr>
        <p:spPr>
          <a:xfrm>
            <a:off x="480132" y="856084"/>
            <a:ext cx="11250613" cy="5075237"/>
          </a:xfrm>
        </p:spPr>
        <p:txBody>
          <a:bodyPr/>
          <a:lstStyle/>
          <a:p>
            <a:r>
              <a:rPr lang="en-US" sz="2400" dirty="0"/>
              <a:t>Refining the idea</a:t>
            </a:r>
          </a:p>
          <a:p>
            <a:pPr lvl="1"/>
            <a:r>
              <a:rPr lang="en-US" sz="2000" dirty="0"/>
              <a:t>Collect subjective data in a consistent manner – carefully designed questionnaires to collect results in a formatted manner.</a:t>
            </a:r>
          </a:p>
          <a:p>
            <a:pPr lvl="1"/>
            <a:r>
              <a:rPr lang="en-US" sz="2000" dirty="0"/>
              <a:t>Keep track of all refinements as it may be necessary to step back and regroup – not all refinements are likely to play out</a:t>
            </a:r>
          </a:p>
          <a:p>
            <a:pPr>
              <a:spcBef>
                <a:spcPts val="1800"/>
              </a:spcBef>
            </a:pPr>
            <a:r>
              <a:rPr lang="en-US" sz="2400" dirty="0"/>
              <a:t>Wargaming the idea</a:t>
            </a:r>
          </a:p>
          <a:p>
            <a:pPr lvl="1"/>
            <a:r>
              <a:rPr lang="en-US" sz="2000" dirty="0"/>
              <a:t>Useful part of the refinement process</a:t>
            </a:r>
          </a:p>
          <a:p>
            <a:pPr lvl="1"/>
            <a:r>
              <a:rPr lang="en-US" sz="2000" dirty="0"/>
              <a:t>Collect results as above (observational) and include any computational outcomes (empirical)</a:t>
            </a:r>
          </a:p>
          <a:p>
            <a:pPr>
              <a:spcBef>
                <a:spcPts val="1800"/>
              </a:spcBef>
            </a:pPr>
            <a:r>
              <a:rPr lang="en-US" sz="2400" dirty="0"/>
              <a:t>Simulating the idea in quick-turn, low granularity constructive simulations</a:t>
            </a:r>
          </a:p>
          <a:p>
            <a:pPr lvl="1"/>
            <a:r>
              <a:rPr lang="en-US" sz="2000" dirty="0"/>
              <a:t>Will likely have to work around missing pieces (keep track of the work-around details)</a:t>
            </a:r>
          </a:p>
          <a:p>
            <a:pPr lvl="1"/>
            <a:r>
              <a:rPr lang="en-US" sz="2000" dirty="0"/>
              <a:t>Collect results from performance runs</a:t>
            </a:r>
          </a:p>
          <a:p>
            <a:pPr lvl="1"/>
            <a:r>
              <a:rPr lang="en-US" sz="2000" dirty="0"/>
              <a:t>Experiment with diverse scenarios as appropriate</a:t>
            </a:r>
          </a:p>
        </p:txBody>
      </p:sp>
      <p:sp>
        <p:nvSpPr>
          <p:cNvPr id="4" name="Slide Number Placeholder 3"/>
          <p:cNvSpPr>
            <a:spLocks noGrp="1"/>
          </p:cNvSpPr>
          <p:nvPr>
            <p:ph type="sldNum" sz="quarter" idx="10"/>
          </p:nvPr>
        </p:nvSpPr>
        <p:spPr/>
        <p:txBody>
          <a:bodyPr/>
          <a:lstStyle/>
          <a:p>
            <a:pPr>
              <a:defRPr/>
            </a:pPr>
            <a:fld id="{D68E8870-17DE-45C4-A8DD-7644B2422933}" type="slidenum">
              <a:rPr lang="en-US" smtClean="0"/>
              <a:pPr>
                <a:defRPr/>
              </a:pPr>
              <a:t>17</a:t>
            </a:fld>
            <a:endParaRPr lang="en-US" dirty="0"/>
          </a:p>
        </p:txBody>
      </p:sp>
    </p:spTree>
    <p:extLst>
      <p:ext uri="{BB962C8B-B14F-4D97-AF65-F5344CB8AC3E}">
        <p14:creationId xmlns:p14="http://schemas.microsoft.com/office/powerpoint/2010/main" val="1907477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4709" y="0"/>
            <a:ext cx="9248172" cy="705610"/>
          </a:xfrm>
        </p:spPr>
        <p:txBody>
          <a:bodyPr/>
          <a:lstStyle/>
          <a:p>
            <a:r>
              <a:rPr lang="en-US" dirty="0"/>
              <a:t>This is an Experimentation  Campaign</a:t>
            </a:r>
          </a:p>
        </p:txBody>
      </p:sp>
      <p:pic>
        <p:nvPicPr>
          <p:cNvPr id="4" name="Picture 3">
            <a:extLst>
              <a:ext uri="{FF2B5EF4-FFF2-40B4-BE49-F238E27FC236}">
                <a16:creationId xmlns:a16="http://schemas.microsoft.com/office/drawing/2014/main" id="{E77000DA-AB72-F343-B34D-12AAA7D857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6608" y="1446836"/>
            <a:ext cx="10422696" cy="4919123"/>
          </a:xfrm>
          <a:prstGeom prst="rect">
            <a:avLst/>
          </a:prstGeom>
          <a:ln w="38100">
            <a:noFill/>
          </a:ln>
        </p:spPr>
      </p:pic>
      <p:sp>
        <p:nvSpPr>
          <p:cNvPr id="5" name="TextBox 4"/>
          <p:cNvSpPr txBox="1"/>
          <p:nvPr/>
        </p:nvSpPr>
        <p:spPr>
          <a:xfrm>
            <a:off x="1115243" y="845390"/>
            <a:ext cx="10027104" cy="461665"/>
          </a:xfrm>
          <a:prstGeom prst="rect">
            <a:avLst/>
          </a:prstGeom>
          <a:noFill/>
        </p:spPr>
        <p:txBody>
          <a:bodyPr wrap="none" rtlCol="0">
            <a:spAutoFit/>
          </a:bodyPr>
          <a:lstStyle/>
          <a:p>
            <a:r>
              <a:rPr lang="en-US" sz="2400" dirty="0">
                <a:latin typeface="Arial Narrow" panose="020B0606020202030204" pitchFamily="34" charset="0"/>
              </a:rPr>
              <a:t>The real power behind experimentation is development of an experimentation campaign</a:t>
            </a:r>
          </a:p>
        </p:txBody>
      </p:sp>
      <p:sp>
        <p:nvSpPr>
          <p:cNvPr id="3" name="Slide Number Placeholder 2"/>
          <p:cNvSpPr>
            <a:spLocks noGrp="1"/>
          </p:cNvSpPr>
          <p:nvPr>
            <p:ph type="sldNum" sz="quarter" idx="10"/>
          </p:nvPr>
        </p:nvSpPr>
        <p:spPr/>
        <p:txBody>
          <a:bodyPr/>
          <a:lstStyle/>
          <a:p>
            <a:pPr>
              <a:defRPr/>
            </a:pPr>
            <a:fld id="{D68E8870-17DE-45C4-A8DD-7644B2422933}" type="slidenum">
              <a:rPr lang="en-US" smtClean="0"/>
              <a:pPr>
                <a:defRPr/>
              </a:pPr>
              <a:t>18</a:t>
            </a:fld>
            <a:endParaRPr lang="en-US" dirty="0"/>
          </a:p>
        </p:txBody>
      </p:sp>
      <p:sp>
        <p:nvSpPr>
          <p:cNvPr id="6" name="Cloud Callout 5"/>
          <p:cNvSpPr/>
          <p:nvPr/>
        </p:nvSpPr>
        <p:spPr bwMode="auto">
          <a:xfrm rot="5591532">
            <a:off x="8128148" y="3547851"/>
            <a:ext cx="1838191" cy="4560226"/>
          </a:xfrm>
          <a:prstGeom prst="cloudCallout">
            <a:avLst>
              <a:gd name="adj1" fmla="val 853"/>
              <a:gd name="adj2" fmla="val 44284"/>
            </a:avLst>
          </a:prstGeom>
          <a:solidFill>
            <a:srgbClr val="D9D9D9">
              <a:alpha val="54902"/>
            </a:srgbClr>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Narrow" panose="020B0606020202030204" pitchFamily="34" charset="0"/>
            </a:endParaRPr>
          </a:p>
        </p:txBody>
      </p:sp>
      <p:sp>
        <p:nvSpPr>
          <p:cNvPr id="7" name="TextBox 6"/>
          <p:cNvSpPr txBox="1"/>
          <p:nvPr/>
        </p:nvSpPr>
        <p:spPr>
          <a:xfrm>
            <a:off x="8229607" y="5089300"/>
            <a:ext cx="1837361" cy="1477328"/>
          </a:xfrm>
          <a:prstGeom prst="rect">
            <a:avLst/>
          </a:prstGeom>
          <a:noFill/>
        </p:spPr>
        <p:txBody>
          <a:bodyPr wrap="none" rtlCol="0">
            <a:spAutoFit/>
          </a:bodyPr>
          <a:lstStyle/>
          <a:p>
            <a:pPr algn="ctr"/>
            <a:r>
              <a:rPr lang="en-US" sz="1800" b="1" dirty="0">
                <a:solidFill>
                  <a:schemeClr val="bg1">
                    <a:lumMod val="65000"/>
                  </a:schemeClr>
                </a:solidFill>
                <a:latin typeface="Arial Narrow" panose="020B0606020202030204" pitchFamily="34" charset="0"/>
              </a:rPr>
              <a:t>Grey</a:t>
            </a:r>
          </a:p>
          <a:p>
            <a:pPr algn="ctr"/>
            <a:endParaRPr lang="en-US" sz="1800" b="1" dirty="0">
              <a:solidFill>
                <a:schemeClr val="bg1">
                  <a:lumMod val="65000"/>
                </a:schemeClr>
              </a:solidFill>
              <a:latin typeface="Arial Narrow" panose="020B0606020202030204" pitchFamily="34" charset="0"/>
            </a:endParaRPr>
          </a:p>
          <a:p>
            <a:pPr algn="ctr"/>
            <a:endParaRPr lang="en-US" sz="1800" b="1" dirty="0">
              <a:solidFill>
                <a:schemeClr val="bg1">
                  <a:lumMod val="65000"/>
                </a:schemeClr>
              </a:solidFill>
              <a:latin typeface="Arial Narrow" panose="020B0606020202030204" pitchFamily="34" charset="0"/>
            </a:endParaRPr>
          </a:p>
          <a:p>
            <a:pPr algn="ctr"/>
            <a:endParaRPr lang="en-US" sz="1800" b="1" dirty="0">
              <a:solidFill>
                <a:schemeClr val="bg1">
                  <a:lumMod val="65000"/>
                </a:schemeClr>
              </a:solidFill>
              <a:latin typeface="Arial Narrow" panose="020B0606020202030204" pitchFamily="34" charset="0"/>
            </a:endParaRPr>
          </a:p>
          <a:p>
            <a:pPr algn="ctr"/>
            <a:r>
              <a:rPr lang="en-US" sz="1800" b="1" dirty="0">
                <a:solidFill>
                  <a:schemeClr val="bg1">
                    <a:lumMod val="65000"/>
                  </a:schemeClr>
                </a:solidFill>
                <a:latin typeface="Arial Narrow" panose="020B0606020202030204" pitchFamily="34" charset="0"/>
              </a:rPr>
              <a:t>Actions/Reactions</a:t>
            </a:r>
          </a:p>
        </p:txBody>
      </p:sp>
      <p:sp>
        <p:nvSpPr>
          <p:cNvPr id="8" name="Rectangle: Rounded Corners 7">
            <a:extLst>
              <a:ext uri="{FF2B5EF4-FFF2-40B4-BE49-F238E27FC236}">
                <a16:creationId xmlns:a16="http://schemas.microsoft.com/office/drawing/2014/main" id="{7E460FD5-9AD3-4E05-8E29-9CACD6B255CF}"/>
              </a:ext>
            </a:extLst>
          </p:cNvPr>
          <p:cNvSpPr/>
          <p:nvPr/>
        </p:nvSpPr>
        <p:spPr bwMode="auto">
          <a:xfrm>
            <a:off x="7840418" y="3553592"/>
            <a:ext cx="1307869" cy="705610"/>
          </a:xfrm>
          <a:prstGeom prst="roundRect">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85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Narrow" panose="020B0606020202030204" pitchFamily="34" charset="0"/>
              </a:rPr>
              <a:t>Prototype, Build</a:t>
            </a:r>
          </a:p>
          <a:p>
            <a:pPr marL="0" marR="0" indent="0" algn="ctr" defTabSz="914400" rtl="0" eaLnBrk="1" fontAlgn="base" latinLnBrk="0" hangingPunct="1">
              <a:lnSpc>
                <a:spcPct val="85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Narrow" panose="020B0606020202030204" pitchFamily="34" charset="0"/>
              </a:rPr>
              <a:t>Li</a:t>
            </a:r>
            <a:r>
              <a:rPr lang="en-US" sz="1400" dirty="0">
                <a:latin typeface="Arial Narrow" panose="020B0606020202030204" pitchFamily="34" charset="0"/>
              </a:rPr>
              <a:t>ve Experiments </a:t>
            </a:r>
          </a:p>
          <a:p>
            <a:pPr marL="0" marR="0" indent="0" algn="ctr" defTabSz="914400" rtl="0" eaLnBrk="1" fontAlgn="base" latinLnBrk="0" hangingPunct="1">
              <a:lnSpc>
                <a:spcPct val="85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Narrow" panose="020B0606020202030204" pitchFamily="34" charset="0"/>
              </a:rPr>
              <a:t>and Tests</a:t>
            </a:r>
          </a:p>
        </p:txBody>
      </p:sp>
    </p:spTree>
    <p:extLst>
      <p:ext uri="{BB962C8B-B14F-4D97-AF65-F5344CB8AC3E}">
        <p14:creationId xmlns:p14="http://schemas.microsoft.com/office/powerpoint/2010/main" val="28492830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3740" y="0"/>
            <a:ext cx="8782493" cy="705610"/>
          </a:xfrm>
        </p:spPr>
        <p:txBody>
          <a:bodyPr/>
          <a:lstStyle/>
          <a:p>
            <a:r>
              <a:rPr lang="en-US" dirty="0"/>
              <a:t>Planning and Executing a Discovery Experiment</a:t>
            </a:r>
          </a:p>
        </p:txBody>
      </p:sp>
      <p:sp>
        <p:nvSpPr>
          <p:cNvPr id="3" name="Content Placeholder 2"/>
          <p:cNvSpPr>
            <a:spLocks noGrp="1"/>
          </p:cNvSpPr>
          <p:nvPr>
            <p:ph sz="quarter" idx="11"/>
          </p:nvPr>
        </p:nvSpPr>
        <p:spPr>
          <a:xfrm>
            <a:off x="331277" y="1535812"/>
            <a:ext cx="11250613" cy="2578987"/>
          </a:xfrm>
        </p:spPr>
        <p:txBody>
          <a:bodyPr/>
          <a:lstStyle/>
          <a:p>
            <a:pPr marL="0" indent="0" algn="ctr">
              <a:buNone/>
            </a:pPr>
            <a:r>
              <a:rPr lang="en-US" sz="3600" b="1" dirty="0"/>
              <a:t>It doesn’t have to be complicated</a:t>
            </a:r>
          </a:p>
          <a:p>
            <a:pPr marL="0" indent="0" algn="ctr">
              <a:buNone/>
            </a:pPr>
            <a:r>
              <a:rPr lang="en-US" sz="3600" b="1" dirty="0"/>
              <a:t>It doesn’t have to take years</a:t>
            </a:r>
          </a:p>
          <a:p>
            <a:pPr marL="0" indent="0" algn="ctr">
              <a:buNone/>
            </a:pPr>
            <a:r>
              <a:rPr lang="en-US" sz="3600" b="1" dirty="0"/>
              <a:t>It doesn’t have to be extremely costly</a:t>
            </a:r>
          </a:p>
          <a:p>
            <a:pPr marL="0" indent="0" algn="ctr">
              <a:buNone/>
            </a:pPr>
            <a:endParaRPr lang="en-US" sz="3600" b="1" dirty="0"/>
          </a:p>
          <a:p>
            <a:pPr marL="0" indent="0" algn="ctr">
              <a:buNone/>
            </a:pPr>
            <a:r>
              <a:rPr lang="en-US" sz="3600" b="1" i="1" dirty="0"/>
              <a:t>Weapon-Centric Close Air Support (CAS)</a:t>
            </a:r>
            <a:br>
              <a:rPr lang="en-US" sz="3600" b="1" i="1" dirty="0"/>
            </a:br>
            <a:r>
              <a:rPr lang="en-US" sz="3600" b="1" i="1" dirty="0"/>
              <a:t>Concept Development and Experimentation</a:t>
            </a:r>
          </a:p>
          <a:p>
            <a:pPr marL="0" indent="0" algn="ctr">
              <a:buNone/>
            </a:pPr>
            <a:r>
              <a:rPr lang="en-US" sz="3600" b="1" i="1" dirty="0"/>
              <a:t> abbreviated as WCC Experiment</a:t>
            </a:r>
            <a:br>
              <a:rPr lang="en-US" sz="3600" dirty="0"/>
            </a:br>
            <a:endParaRPr lang="en-US" sz="3600" b="1" dirty="0"/>
          </a:p>
        </p:txBody>
      </p:sp>
      <p:sp>
        <p:nvSpPr>
          <p:cNvPr id="4" name="Slide Number Placeholder 3"/>
          <p:cNvSpPr>
            <a:spLocks noGrp="1"/>
          </p:cNvSpPr>
          <p:nvPr>
            <p:ph type="sldNum" sz="quarter" idx="10"/>
          </p:nvPr>
        </p:nvSpPr>
        <p:spPr/>
        <p:txBody>
          <a:bodyPr/>
          <a:lstStyle/>
          <a:p>
            <a:pPr>
              <a:defRPr/>
            </a:pPr>
            <a:fld id="{D68E8870-17DE-45C4-A8DD-7644B2422933}" type="slidenum">
              <a:rPr lang="en-US" smtClean="0"/>
              <a:pPr>
                <a:defRPr/>
              </a:pPr>
              <a:t>19</a:t>
            </a:fld>
            <a:endParaRPr lang="en-US" dirty="0"/>
          </a:p>
        </p:txBody>
      </p:sp>
    </p:spTree>
    <p:extLst>
      <p:ext uri="{BB962C8B-B14F-4D97-AF65-F5344CB8AC3E}">
        <p14:creationId xmlns:p14="http://schemas.microsoft.com/office/powerpoint/2010/main" val="37570251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5464" y="0"/>
            <a:ext cx="9114592" cy="705610"/>
          </a:xfrm>
        </p:spPr>
        <p:txBody>
          <a:bodyPr/>
          <a:lstStyle/>
          <a:p>
            <a:r>
              <a:rPr lang="en-US" sz="2400" dirty="0"/>
              <a:t>Discovery Experimentation Campaign:  </a:t>
            </a:r>
            <a:br>
              <a:rPr lang="en-US" sz="2400" dirty="0"/>
            </a:br>
            <a:r>
              <a:rPr lang="en-US" sz="2400" dirty="0"/>
              <a:t>Crafting the Future</a:t>
            </a:r>
          </a:p>
        </p:txBody>
      </p:sp>
      <p:sp>
        <p:nvSpPr>
          <p:cNvPr id="3" name="Content Placeholder 2"/>
          <p:cNvSpPr>
            <a:spLocks noGrp="1"/>
          </p:cNvSpPr>
          <p:nvPr>
            <p:ph sz="quarter" idx="11"/>
          </p:nvPr>
        </p:nvSpPr>
        <p:spPr/>
        <p:txBody>
          <a:bodyPr/>
          <a:lstStyle/>
          <a:p>
            <a:pPr marL="0" indent="0" algn="ctr">
              <a:buNone/>
            </a:pPr>
            <a:r>
              <a:rPr lang="en-US" b="1" i="1" dirty="0"/>
              <a:t>or</a:t>
            </a:r>
          </a:p>
          <a:p>
            <a:pPr marL="0" indent="0" algn="ctr">
              <a:buNone/>
            </a:pPr>
            <a:r>
              <a:rPr lang="en-US" dirty="0"/>
              <a:t>How to use </a:t>
            </a:r>
            <a:r>
              <a:rPr lang="en-US" b="1" i="1" dirty="0"/>
              <a:t>simulation</a:t>
            </a:r>
          </a:p>
          <a:p>
            <a:pPr marL="0" indent="0" algn="ctr">
              <a:buNone/>
            </a:pPr>
            <a:r>
              <a:rPr lang="en-US" dirty="0"/>
              <a:t>and human-in-the-loop capabilities of </a:t>
            </a:r>
            <a:r>
              <a:rPr lang="en-US" b="1" i="1" dirty="0"/>
              <a:t>training technology</a:t>
            </a:r>
            <a:r>
              <a:rPr lang="en-US" dirty="0"/>
              <a:t>, in particular,</a:t>
            </a:r>
          </a:p>
          <a:p>
            <a:pPr marL="0" indent="0" algn="ctr">
              <a:buNone/>
            </a:pPr>
            <a:r>
              <a:rPr lang="en-US" dirty="0"/>
              <a:t>to </a:t>
            </a:r>
            <a:r>
              <a:rPr lang="en-US" b="1" i="1" dirty="0"/>
              <a:t>reduce risk </a:t>
            </a:r>
            <a:r>
              <a:rPr lang="en-US" dirty="0"/>
              <a:t>in acquisition;</a:t>
            </a:r>
          </a:p>
          <a:p>
            <a:pPr marL="0" indent="0" algn="ctr">
              <a:buNone/>
            </a:pPr>
            <a:r>
              <a:rPr lang="en-US" dirty="0"/>
              <a:t>to assess military utility </a:t>
            </a:r>
          </a:p>
          <a:p>
            <a:pPr marL="0" indent="0" algn="ctr">
              <a:buNone/>
            </a:pPr>
            <a:r>
              <a:rPr lang="en-US" dirty="0"/>
              <a:t>of new technology; </a:t>
            </a:r>
          </a:p>
          <a:p>
            <a:pPr marL="0" indent="0" algn="ctr">
              <a:buNone/>
            </a:pPr>
            <a:r>
              <a:rPr lang="en-US" dirty="0"/>
              <a:t>or </a:t>
            </a:r>
          </a:p>
          <a:p>
            <a:pPr marL="0" indent="0" algn="ctr">
              <a:buNone/>
            </a:pPr>
            <a:r>
              <a:rPr lang="en-US" dirty="0"/>
              <a:t>revise tactics, techniques, and procedures</a:t>
            </a:r>
          </a:p>
          <a:p>
            <a:pPr marL="0" indent="0" algn="ctr">
              <a:spcBef>
                <a:spcPts val="600"/>
              </a:spcBef>
              <a:buNone/>
            </a:pPr>
            <a:r>
              <a:rPr lang="en-US" dirty="0"/>
              <a:t> in the face of new technology (ours or theirs)</a:t>
            </a:r>
          </a:p>
          <a:p>
            <a:pPr marL="0" indent="0">
              <a:buNone/>
            </a:pPr>
            <a:endParaRPr lang="en-US" dirty="0"/>
          </a:p>
        </p:txBody>
      </p:sp>
      <p:sp>
        <p:nvSpPr>
          <p:cNvPr id="4" name="Slide Number Placeholder 3"/>
          <p:cNvSpPr>
            <a:spLocks noGrp="1"/>
          </p:cNvSpPr>
          <p:nvPr>
            <p:ph type="sldNum" sz="quarter" idx="10"/>
          </p:nvPr>
        </p:nvSpPr>
        <p:spPr/>
        <p:txBody>
          <a:bodyPr/>
          <a:lstStyle/>
          <a:p>
            <a:pPr>
              <a:defRPr/>
            </a:pPr>
            <a:fld id="{D68E8870-17DE-45C4-A8DD-7644B2422933}" type="slidenum">
              <a:rPr lang="en-US" smtClean="0"/>
              <a:pPr>
                <a:defRPr/>
              </a:pPr>
              <a:t>2</a:t>
            </a:fld>
            <a:endParaRPr lang="en-US" dirty="0"/>
          </a:p>
        </p:txBody>
      </p:sp>
    </p:spTree>
    <p:extLst>
      <p:ext uri="{BB962C8B-B14F-4D97-AF65-F5344CB8AC3E}">
        <p14:creationId xmlns:p14="http://schemas.microsoft.com/office/powerpoint/2010/main" val="31197412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dirty="0"/>
              <a:t>Stating and Refining the Concept</a:t>
            </a:r>
          </a:p>
        </p:txBody>
      </p:sp>
      <p:sp>
        <p:nvSpPr>
          <p:cNvPr id="3" name="Content Placeholder 2"/>
          <p:cNvSpPr>
            <a:spLocks noGrp="1"/>
          </p:cNvSpPr>
          <p:nvPr>
            <p:ph sz="quarter" idx="11"/>
          </p:nvPr>
        </p:nvSpPr>
        <p:spPr>
          <a:xfrm>
            <a:off x="292241" y="818615"/>
            <a:ext cx="11250613" cy="5075237"/>
          </a:xfrm>
        </p:spPr>
        <p:txBody>
          <a:bodyPr/>
          <a:lstStyle/>
          <a:p>
            <a:r>
              <a:rPr lang="en-US" dirty="0"/>
              <a:t>General Military Problem Area </a:t>
            </a:r>
            <a:r>
              <a:rPr lang="en-US" sz="2400" b="1" dirty="0">
                <a:solidFill>
                  <a:srgbClr val="00B0F0"/>
                </a:solidFill>
              </a:rPr>
              <a:t>(what keeps you awake at night)</a:t>
            </a:r>
          </a:p>
          <a:p>
            <a:pPr marL="0" indent="0">
              <a:buNone/>
            </a:pPr>
            <a:r>
              <a:rPr lang="en-US" i="1" dirty="0"/>
              <a:t>How can the Joint Force Commander create CAS effects during the early phase (before US forces establish air superiority) of a major conventional operation or campaign without incurring unacceptable risks to the joint force or its mission?</a:t>
            </a:r>
            <a:endParaRPr lang="en-US" dirty="0"/>
          </a:p>
          <a:p>
            <a:pPr>
              <a:spcBef>
                <a:spcPts val="2400"/>
              </a:spcBef>
            </a:pPr>
            <a:r>
              <a:rPr lang="en-US" dirty="0"/>
              <a:t>How to Use Discovery Campaign</a:t>
            </a:r>
          </a:p>
          <a:p>
            <a:pPr lvl="1"/>
            <a:r>
              <a:rPr lang="en-US" b="1" dirty="0">
                <a:solidFill>
                  <a:srgbClr val="00B0F0"/>
                </a:solidFill>
              </a:rPr>
              <a:t>State the problem </a:t>
            </a:r>
            <a:r>
              <a:rPr lang="en-US" dirty="0"/>
              <a:t>space and define the concept</a:t>
            </a:r>
          </a:p>
          <a:p>
            <a:pPr lvl="1"/>
            <a:r>
              <a:rPr lang="en-US" b="1" dirty="0">
                <a:solidFill>
                  <a:srgbClr val="00B0F0"/>
                </a:solidFill>
              </a:rPr>
              <a:t>Refine the concept </a:t>
            </a:r>
            <a:r>
              <a:rPr lang="en-US" dirty="0"/>
              <a:t>and seek a venue for experimentation</a:t>
            </a:r>
          </a:p>
          <a:p>
            <a:pPr lvl="1"/>
            <a:r>
              <a:rPr lang="en-US" b="1" dirty="0">
                <a:solidFill>
                  <a:srgbClr val="00B0F0"/>
                </a:solidFill>
              </a:rPr>
              <a:t>Add the missing pieces </a:t>
            </a:r>
            <a:r>
              <a:rPr lang="en-US" dirty="0"/>
              <a:t>– future capabilities</a:t>
            </a:r>
          </a:p>
          <a:p>
            <a:pPr lvl="1"/>
            <a:r>
              <a:rPr lang="en-US" b="1" dirty="0">
                <a:solidFill>
                  <a:srgbClr val="00B0F0"/>
                </a:solidFill>
              </a:rPr>
              <a:t>Plan and execute </a:t>
            </a:r>
            <a:r>
              <a:rPr lang="en-US" dirty="0"/>
              <a:t>data collection</a:t>
            </a:r>
          </a:p>
          <a:p>
            <a:pPr lvl="1"/>
            <a:r>
              <a:rPr lang="en-US" b="1" dirty="0">
                <a:solidFill>
                  <a:srgbClr val="00B0F0"/>
                </a:solidFill>
              </a:rPr>
              <a:t>Use feedback </a:t>
            </a:r>
            <a:r>
              <a:rPr lang="en-US" dirty="0"/>
              <a:t>to change the environment of the experiment</a:t>
            </a:r>
          </a:p>
          <a:p>
            <a:pPr lvl="1"/>
            <a:r>
              <a:rPr lang="en-US" b="1" dirty="0">
                <a:solidFill>
                  <a:srgbClr val="00B0F0"/>
                </a:solidFill>
              </a:rPr>
              <a:t>Use feed forward </a:t>
            </a:r>
            <a:r>
              <a:rPr lang="en-US" dirty="0"/>
              <a:t>to caveat findings and suggest further investigation</a:t>
            </a:r>
          </a:p>
          <a:p>
            <a:pPr marL="0" indent="0">
              <a:buNone/>
            </a:pPr>
            <a:r>
              <a:rPr lang="en-US" dirty="0"/>
              <a:t>	</a:t>
            </a:r>
          </a:p>
          <a:p>
            <a:endParaRPr lang="en-US" sz="2800" dirty="0"/>
          </a:p>
        </p:txBody>
      </p:sp>
      <p:sp>
        <p:nvSpPr>
          <p:cNvPr id="4" name="Slide Number Placeholder 3"/>
          <p:cNvSpPr>
            <a:spLocks noGrp="1"/>
          </p:cNvSpPr>
          <p:nvPr>
            <p:ph type="sldNum" sz="quarter" idx="10"/>
          </p:nvPr>
        </p:nvSpPr>
        <p:spPr/>
        <p:txBody>
          <a:bodyPr/>
          <a:lstStyle/>
          <a:p>
            <a:pPr>
              <a:defRPr/>
            </a:pPr>
            <a:fld id="{D68E8870-17DE-45C4-A8DD-7644B2422933}" type="slidenum">
              <a:rPr lang="en-US" smtClean="0"/>
              <a:pPr>
                <a:defRPr/>
              </a:pPr>
              <a:t>20</a:t>
            </a:fld>
            <a:endParaRPr lang="en-US" dirty="0"/>
          </a:p>
        </p:txBody>
      </p:sp>
    </p:spTree>
    <p:extLst>
      <p:ext uri="{BB962C8B-B14F-4D97-AF65-F5344CB8AC3E}">
        <p14:creationId xmlns:p14="http://schemas.microsoft.com/office/powerpoint/2010/main" val="30387776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Refining the Concept</a:t>
            </a:r>
          </a:p>
        </p:txBody>
      </p:sp>
      <p:sp>
        <p:nvSpPr>
          <p:cNvPr id="3" name="Content Placeholder 2"/>
          <p:cNvSpPr>
            <a:spLocks noGrp="1"/>
          </p:cNvSpPr>
          <p:nvPr>
            <p:ph sz="quarter" idx="11"/>
          </p:nvPr>
        </p:nvSpPr>
        <p:spPr>
          <a:xfrm>
            <a:off x="363174" y="828794"/>
            <a:ext cx="9215013" cy="1734063"/>
          </a:xfrm>
        </p:spPr>
        <p:txBody>
          <a:bodyPr/>
          <a:lstStyle/>
          <a:p>
            <a:r>
              <a:rPr lang="en-US" dirty="0"/>
              <a:t>Close Air Support (CAS)</a:t>
            </a:r>
          </a:p>
          <a:p>
            <a:pPr lvl="1"/>
            <a:r>
              <a:rPr lang="en-US" dirty="0"/>
              <a:t>CAS is defined as “air action by fixed- and rotary-wing aircraft against hostile targets that are in close proximity to friendly forces and that require detailed integration of each air mission with the fire and movement of those forces.”  (JP3-09.3, p xi”)</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13838" y="828794"/>
            <a:ext cx="1827052" cy="2221001"/>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4727" y="3390900"/>
            <a:ext cx="4398223" cy="2927567"/>
          </a:xfrm>
          <a:prstGeom prst="rect">
            <a:avLst/>
          </a:prstGeom>
        </p:spPr>
      </p:pic>
      <p:sp>
        <p:nvSpPr>
          <p:cNvPr id="6" name="Content Placeholder 2"/>
          <p:cNvSpPr txBox="1">
            <a:spLocks/>
          </p:cNvSpPr>
          <p:nvPr/>
        </p:nvSpPr>
        <p:spPr bwMode="auto">
          <a:xfrm>
            <a:off x="363174" y="3301398"/>
            <a:ext cx="7010432" cy="35165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457189" indent="-457189" algn="l" rtl="0" eaLnBrk="1" fontAlgn="base" hangingPunct="1">
              <a:lnSpc>
                <a:spcPct val="90000"/>
              </a:lnSpc>
              <a:spcBef>
                <a:spcPts val="1800"/>
              </a:spcBef>
              <a:spcAft>
                <a:spcPct val="0"/>
              </a:spcAft>
              <a:buClr>
                <a:schemeClr val="tx1"/>
              </a:buClr>
              <a:buSzPct val="75000"/>
              <a:buFont typeface="Wingdings" charset="2"/>
              <a:buChar char="Ø"/>
              <a:defRPr sz="2400">
                <a:solidFill>
                  <a:schemeClr val="tx1"/>
                </a:solidFill>
                <a:latin typeface="Arial" panose="020B0604020202020204" pitchFamily="34" charset="0"/>
                <a:ea typeface="Arial Narrow" charset="0"/>
                <a:cs typeface="Arial" panose="020B0604020202020204" pitchFamily="34" charset="0"/>
              </a:defRPr>
            </a:lvl1pPr>
            <a:lvl2pPr marL="990575" indent="-380990" algn="l" rtl="0" eaLnBrk="1" fontAlgn="base" hangingPunct="1">
              <a:lnSpc>
                <a:spcPct val="90000"/>
              </a:lnSpc>
              <a:spcBef>
                <a:spcPts val="600"/>
              </a:spcBef>
              <a:spcAft>
                <a:spcPct val="0"/>
              </a:spcAft>
              <a:buClr>
                <a:schemeClr val="tx1"/>
              </a:buClr>
              <a:buSzPct val="75000"/>
              <a:buFont typeface="Wingdings" pitchFamily="2" charset="2"/>
              <a:buChar char="n"/>
              <a:defRPr sz="2000">
                <a:solidFill>
                  <a:schemeClr val="tx1"/>
                </a:solidFill>
                <a:latin typeface="Arial" panose="020B0604020202020204" pitchFamily="34" charset="0"/>
                <a:ea typeface="Arial Narrow" charset="0"/>
                <a:cs typeface="Arial" panose="020B0604020202020204" pitchFamily="34" charset="0"/>
              </a:defRPr>
            </a:lvl2pPr>
            <a:lvl3pPr marL="1523962" indent="-304792" algn="l" rtl="0" eaLnBrk="1" fontAlgn="base" hangingPunct="1">
              <a:lnSpc>
                <a:spcPct val="90000"/>
              </a:lnSpc>
              <a:spcBef>
                <a:spcPts val="600"/>
              </a:spcBef>
              <a:spcAft>
                <a:spcPct val="0"/>
              </a:spcAft>
              <a:buClr>
                <a:schemeClr val="tx1"/>
              </a:buClr>
              <a:buSzPct val="50000"/>
              <a:buFont typeface="Wingdings" charset="2"/>
              <a:buChar char="v"/>
              <a:defRPr sz="1800">
                <a:solidFill>
                  <a:schemeClr val="tx1"/>
                </a:solidFill>
                <a:latin typeface="Arial" panose="020B0604020202020204" pitchFamily="34" charset="0"/>
                <a:ea typeface="Arial Narrow" charset="0"/>
                <a:cs typeface="Arial" panose="020B0604020202020204" pitchFamily="34" charset="0"/>
              </a:defRPr>
            </a:lvl3pPr>
            <a:lvl4pPr marL="2133547" indent="-304792" algn="l" rtl="0" eaLnBrk="1" fontAlgn="base" hangingPunct="1">
              <a:spcBef>
                <a:spcPct val="20000"/>
              </a:spcBef>
              <a:spcAft>
                <a:spcPct val="0"/>
              </a:spcAft>
              <a:buClr>
                <a:schemeClr val="accent2"/>
              </a:buClr>
              <a:buSzPct val="55000"/>
              <a:buFont typeface="Wingdings" pitchFamily="2" charset="2"/>
              <a:buChar char="n"/>
              <a:defRPr sz="2667">
                <a:solidFill>
                  <a:schemeClr val="tx1"/>
                </a:solidFill>
                <a:latin typeface="+mn-lt"/>
              </a:defRPr>
            </a:lvl4pPr>
            <a:lvl5pPr marL="274313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5pPr>
            <a:lvl6pPr marL="335271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6pPr>
            <a:lvl7pPr marL="396230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7pPr>
            <a:lvl8pPr marL="457188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8pPr>
            <a:lvl9pPr marL="5181470"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9pPr>
          </a:lstStyle>
          <a:p>
            <a:r>
              <a:rPr lang="en-US" sz="2000" dirty="0"/>
              <a:t>A </a:t>
            </a:r>
            <a:r>
              <a:rPr lang="en-US" sz="2000" b="1" i="1" dirty="0"/>
              <a:t>contested environment</a:t>
            </a:r>
            <a:r>
              <a:rPr lang="en-US" sz="2000" b="1" dirty="0"/>
              <a:t> </a:t>
            </a:r>
            <a:r>
              <a:rPr lang="en-US" sz="2000" dirty="0"/>
              <a:t>is one where the adversary has the capabilities to deny US ability to operate or can restrict US freedom of action in air, space, or cyberspace. </a:t>
            </a:r>
          </a:p>
          <a:p>
            <a:pPr lvl="1"/>
            <a:r>
              <a:rPr lang="en-US" sz="1600" dirty="0"/>
              <a:t>In a </a:t>
            </a:r>
            <a:r>
              <a:rPr lang="en-US" sz="1600" i="1" dirty="0"/>
              <a:t>highly contested</a:t>
            </a:r>
            <a:r>
              <a:rPr lang="en-US" sz="1600" dirty="0"/>
              <a:t> environment, an adversary possesses the capabilities to interfere prohibitively in one or more domains that requires applying advanced warfighting techniques and capabilities to create desired effects.</a:t>
            </a:r>
          </a:p>
          <a:p>
            <a:pPr marL="609585" lvl="1" indent="0">
              <a:buNone/>
            </a:pPr>
            <a:r>
              <a:rPr lang="en-US" sz="800" dirty="0"/>
              <a:t> </a:t>
            </a:r>
          </a:p>
          <a:p>
            <a:pPr marL="609585" lvl="1" indent="0">
              <a:buNone/>
            </a:pPr>
            <a:endParaRPr lang="en-US" sz="800" dirty="0"/>
          </a:p>
          <a:p>
            <a:pPr marL="609585" lvl="1" indent="0">
              <a:buNone/>
            </a:pPr>
            <a:r>
              <a:rPr lang="en-US" sz="1600" dirty="0"/>
              <a:t>US Air Force, </a:t>
            </a:r>
            <a:r>
              <a:rPr lang="en-US" sz="1600" i="1" dirty="0"/>
              <a:t>Air Force ISR 2023: Delivering Decision Advantage,</a:t>
            </a:r>
            <a:r>
              <a:rPr lang="en-US" sz="1600" dirty="0"/>
              <a:t> (Washington, DC: US Air Force Headquarters, 2013), 7.</a:t>
            </a:r>
          </a:p>
        </p:txBody>
      </p:sp>
      <p:sp>
        <p:nvSpPr>
          <p:cNvPr id="7" name="Slide Number Placeholder 6"/>
          <p:cNvSpPr>
            <a:spLocks noGrp="1"/>
          </p:cNvSpPr>
          <p:nvPr>
            <p:ph type="sldNum" sz="quarter" idx="10"/>
          </p:nvPr>
        </p:nvSpPr>
        <p:spPr/>
        <p:txBody>
          <a:bodyPr/>
          <a:lstStyle/>
          <a:p>
            <a:pPr>
              <a:defRPr/>
            </a:pPr>
            <a:fld id="{D68E8870-17DE-45C4-A8DD-7644B2422933}" type="slidenum">
              <a:rPr lang="en-US" smtClean="0"/>
              <a:pPr>
                <a:defRPr/>
              </a:pPr>
              <a:t>21</a:t>
            </a:fld>
            <a:endParaRPr lang="en-US" dirty="0"/>
          </a:p>
        </p:txBody>
      </p:sp>
    </p:spTree>
    <p:extLst>
      <p:ext uri="{BB962C8B-B14F-4D97-AF65-F5344CB8AC3E}">
        <p14:creationId xmlns:p14="http://schemas.microsoft.com/office/powerpoint/2010/main" val="364372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Workshop and Seminars Clarified Need </a:t>
            </a:r>
          </a:p>
        </p:txBody>
      </p:sp>
      <p:sp>
        <p:nvSpPr>
          <p:cNvPr id="3" name="Content Placeholder 2"/>
          <p:cNvSpPr>
            <a:spLocks noGrp="1"/>
          </p:cNvSpPr>
          <p:nvPr>
            <p:ph sz="quarter" idx="11"/>
          </p:nvPr>
        </p:nvSpPr>
        <p:spPr>
          <a:xfrm>
            <a:off x="205582" y="787019"/>
            <a:ext cx="11509340" cy="5075237"/>
          </a:xfrm>
        </p:spPr>
        <p:txBody>
          <a:bodyPr/>
          <a:lstStyle/>
          <a:p>
            <a:r>
              <a:rPr lang="en-US" sz="2400" dirty="0"/>
              <a:t>Clarifying the Mission Need</a:t>
            </a:r>
          </a:p>
          <a:p>
            <a:pPr lvl="1"/>
            <a:r>
              <a:rPr lang="en-US" sz="2000" dirty="0"/>
              <a:t>A series of workshops and conferences with the CAS community (AF and USMC) confirmed the problem space</a:t>
            </a:r>
          </a:p>
          <a:p>
            <a:pPr lvl="1"/>
            <a:r>
              <a:rPr lang="en-US" sz="2000" dirty="0"/>
              <a:t>CAS mission must be accomplished when the airspace above the battlefield will likely be contested or highly contested, perhaps intermittently. </a:t>
            </a:r>
          </a:p>
          <a:p>
            <a:pPr lvl="1"/>
            <a:r>
              <a:rPr lang="en-US" sz="2000" dirty="0"/>
              <a:t>The necessity of conducting conventional ground maneuver with CAS support against a near-peer without first achieving air superiority is a significant and growing possibility.</a:t>
            </a:r>
          </a:p>
          <a:p>
            <a:pPr>
              <a:spcBef>
                <a:spcPts val="1800"/>
              </a:spcBef>
            </a:pPr>
            <a:r>
              <a:rPr lang="en-US" sz="2400" dirty="0"/>
              <a:t>The Concept</a:t>
            </a:r>
          </a:p>
          <a:p>
            <a:pPr lvl="1"/>
            <a:r>
              <a:rPr lang="en-US" sz="2000" dirty="0"/>
              <a:t>Shift the mission burden of CAS from the platform delivering the munition to the control of the munition from the forward ground element, the Joint Tactical Air Controller (JTAC)</a:t>
            </a:r>
          </a:p>
          <a:p>
            <a:pPr lvl="1"/>
            <a:r>
              <a:rPr lang="en-US" sz="2000" dirty="0"/>
              <a:t>Weapon-Centric CAS became the concept</a:t>
            </a:r>
          </a:p>
          <a:p>
            <a:pPr lvl="2">
              <a:spcBef>
                <a:spcPts val="400"/>
              </a:spcBef>
            </a:pPr>
            <a:r>
              <a:rPr lang="en-US" dirty="0"/>
              <a:t>Allow the ground controller to direct smart weapons (not currently in the AF inventory)</a:t>
            </a:r>
          </a:p>
          <a:p>
            <a:pPr lvl="2">
              <a:spcBef>
                <a:spcPts val="400"/>
              </a:spcBef>
            </a:pPr>
            <a:r>
              <a:rPr lang="en-US" dirty="0"/>
              <a:t>Smart weapons:  Standoff Network Enabled Weapon (SNEW) and Loitering Network Enabled Weapon (LNEW)</a:t>
            </a:r>
          </a:p>
          <a:p>
            <a:pPr lvl="2">
              <a:spcBef>
                <a:spcPts val="400"/>
              </a:spcBef>
            </a:pPr>
            <a:r>
              <a:rPr lang="en-US" dirty="0"/>
              <a:t>Why SNEW: released outside the major danger zone by any capable aircraft</a:t>
            </a:r>
          </a:p>
          <a:p>
            <a:pPr lvl="2">
              <a:spcBef>
                <a:spcPts val="400"/>
              </a:spcBef>
            </a:pPr>
            <a:r>
              <a:rPr lang="en-US" dirty="0"/>
              <a:t>Why LNEW:  released outside the major danger zone, loiter anywhere including close to the front</a:t>
            </a:r>
          </a:p>
          <a:p>
            <a:pPr lvl="1"/>
            <a:endParaRPr lang="en-US" sz="2000" dirty="0"/>
          </a:p>
        </p:txBody>
      </p:sp>
      <p:sp>
        <p:nvSpPr>
          <p:cNvPr id="4" name="Slide Number Placeholder 3"/>
          <p:cNvSpPr>
            <a:spLocks noGrp="1"/>
          </p:cNvSpPr>
          <p:nvPr>
            <p:ph type="sldNum" sz="quarter" idx="10"/>
          </p:nvPr>
        </p:nvSpPr>
        <p:spPr/>
        <p:txBody>
          <a:bodyPr/>
          <a:lstStyle/>
          <a:p>
            <a:pPr>
              <a:defRPr/>
            </a:pPr>
            <a:fld id="{D68E8870-17DE-45C4-A8DD-7644B2422933}" type="slidenum">
              <a:rPr lang="en-US" smtClean="0"/>
              <a:pPr>
                <a:defRPr/>
              </a:pPr>
              <a:t>22</a:t>
            </a:fld>
            <a:endParaRPr lang="en-US" dirty="0"/>
          </a:p>
        </p:txBody>
      </p:sp>
    </p:spTree>
    <p:extLst>
      <p:ext uri="{BB962C8B-B14F-4D97-AF65-F5344CB8AC3E}">
        <p14:creationId xmlns:p14="http://schemas.microsoft.com/office/powerpoint/2010/main" val="1156234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Absent:  Constructive Simulation</a:t>
            </a:r>
          </a:p>
        </p:txBody>
      </p:sp>
      <p:sp>
        <p:nvSpPr>
          <p:cNvPr id="3" name="Content Placeholder 2"/>
          <p:cNvSpPr>
            <a:spLocks noGrp="1"/>
          </p:cNvSpPr>
          <p:nvPr>
            <p:ph sz="quarter" idx="11"/>
          </p:nvPr>
        </p:nvSpPr>
        <p:spPr>
          <a:xfrm>
            <a:off x="480132" y="844696"/>
            <a:ext cx="11250613" cy="5075237"/>
          </a:xfrm>
        </p:spPr>
        <p:txBody>
          <a:bodyPr/>
          <a:lstStyle/>
          <a:p>
            <a:pPr>
              <a:spcBef>
                <a:spcPts val="1800"/>
              </a:spcBef>
            </a:pPr>
            <a:r>
              <a:rPr lang="en-US" sz="2400" dirty="0"/>
              <a:t>Searches across Army and Air Force did not reveal any constructive simulation that included CAS specifically</a:t>
            </a:r>
          </a:p>
          <a:p>
            <a:pPr lvl="1">
              <a:spcBef>
                <a:spcPts val="600"/>
              </a:spcBef>
            </a:pPr>
            <a:r>
              <a:rPr lang="en-US" sz="2000" dirty="0"/>
              <a:t>Repeatable, aggregate simulations could not be run to refine the problem</a:t>
            </a:r>
          </a:p>
          <a:p>
            <a:pPr lvl="1">
              <a:spcBef>
                <a:spcPts val="600"/>
              </a:spcBef>
            </a:pPr>
            <a:r>
              <a:rPr lang="en-US" sz="2000" dirty="0"/>
              <a:t>Refinements had to be done in BOGSATs and with full-time participation of CAS professions (air and ground)</a:t>
            </a:r>
          </a:p>
          <a:p>
            <a:pPr>
              <a:spcBef>
                <a:spcPts val="1800"/>
              </a:spcBef>
            </a:pPr>
            <a:r>
              <a:rPr lang="en-US" sz="2400" dirty="0"/>
              <a:t>Campaign had to skip the constructive simulation and move directly to Human-in-the-Loop simulation</a:t>
            </a:r>
          </a:p>
          <a:p>
            <a:pPr lvl="1">
              <a:spcBef>
                <a:spcPts val="600"/>
              </a:spcBef>
            </a:pPr>
            <a:r>
              <a:rPr lang="en-US" sz="2000" dirty="0"/>
              <a:t>Human-in-the-Loop simulation environment found at a CAS training site (Air Force Research Laboratory)</a:t>
            </a:r>
          </a:p>
          <a:p>
            <a:pPr lvl="1">
              <a:spcBef>
                <a:spcPts val="600"/>
              </a:spcBef>
            </a:pPr>
            <a:r>
              <a:rPr lang="en-US" sz="2000" dirty="0"/>
              <a:t>Army and Air Force provided operational warfighters with the credentials to provide realistic response to any simulated capabilities</a:t>
            </a:r>
          </a:p>
          <a:p>
            <a:pPr>
              <a:spcBef>
                <a:spcPts val="1800"/>
              </a:spcBef>
            </a:pPr>
            <a:r>
              <a:rPr lang="en-US" sz="2400" dirty="0"/>
              <a:t>But there were additional shortcomings</a:t>
            </a:r>
          </a:p>
          <a:p>
            <a:pPr lvl="1">
              <a:spcBef>
                <a:spcPts val="600"/>
              </a:spcBef>
            </a:pPr>
            <a:r>
              <a:rPr lang="en-US" sz="2000" dirty="0"/>
              <a:t>The new concept involved operations not present in the simulation and not part of training for Joint Tactical Air Controllers</a:t>
            </a:r>
          </a:p>
          <a:p>
            <a:pPr lvl="1">
              <a:spcBef>
                <a:spcPts val="600"/>
              </a:spcBef>
            </a:pPr>
            <a:r>
              <a:rPr lang="en-US" sz="2000" dirty="0"/>
              <a:t>Communications, weapons, and operations were not part of traditional CAS</a:t>
            </a:r>
          </a:p>
          <a:p>
            <a:pPr marL="0" indent="0">
              <a:spcBef>
                <a:spcPts val="1800"/>
              </a:spcBef>
              <a:buNone/>
            </a:pPr>
            <a:endParaRPr lang="en-US" sz="2000" dirty="0"/>
          </a:p>
        </p:txBody>
      </p:sp>
      <p:sp>
        <p:nvSpPr>
          <p:cNvPr id="4" name="Slide Number Placeholder 3"/>
          <p:cNvSpPr>
            <a:spLocks noGrp="1"/>
          </p:cNvSpPr>
          <p:nvPr>
            <p:ph type="sldNum" sz="quarter" idx="10"/>
          </p:nvPr>
        </p:nvSpPr>
        <p:spPr/>
        <p:txBody>
          <a:bodyPr/>
          <a:lstStyle/>
          <a:p>
            <a:pPr>
              <a:defRPr/>
            </a:pPr>
            <a:fld id="{D68E8870-17DE-45C4-A8DD-7644B2422933}" type="slidenum">
              <a:rPr lang="en-US" smtClean="0"/>
              <a:pPr>
                <a:defRPr/>
              </a:pPr>
              <a:t>23</a:t>
            </a:fld>
            <a:endParaRPr lang="en-US" dirty="0"/>
          </a:p>
        </p:txBody>
      </p:sp>
    </p:spTree>
    <p:extLst>
      <p:ext uri="{BB962C8B-B14F-4D97-AF65-F5344CB8AC3E}">
        <p14:creationId xmlns:p14="http://schemas.microsoft.com/office/powerpoint/2010/main" val="27601202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Battlespace Environment</a:t>
            </a:r>
          </a:p>
        </p:txBody>
      </p:sp>
      <p:sp>
        <p:nvSpPr>
          <p:cNvPr id="3" name="Content Placeholder 2"/>
          <p:cNvSpPr>
            <a:spLocks noGrp="1"/>
          </p:cNvSpPr>
          <p:nvPr>
            <p:ph sz="quarter" idx="11"/>
          </p:nvPr>
        </p:nvSpPr>
        <p:spPr>
          <a:xfrm>
            <a:off x="0" y="877799"/>
            <a:ext cx="6069956" cy="5075237"/>
          </a:xfrm>
        </p:spPr>
        <p:txBody>
          <a:bodyPr/>
          <a:lstStyle/>
          <a:p>
            <a:pPr>
              <a:spcBef>
                <a:spcPts val="1800"/>
              </a:spcBef>
            </a:pPr>
            <a:r>
              <a:rPr lang="en-US" sz="2000" dirty="0"/>
              <a:t>JTAC:  Joint Tactical Air Controller is the individual usually positioned forward spotting the adversary for the pilot, coordinating airspace over the battle, passing situational awareness to the pilot,  and doing battle damage assessment</a:t>
            </a:r>
          </a:p>
          <a:p>
            <a:pPr>
              <a:spcBef>
                <a:spcPts val="1800"/>
              </a:spcBef>
            </a:pPr>
            <a:r>
              <a:rPr lang="en-US" sz="2000" dirty="0"/>
              <a:t>The need for air-delivered, precision fires is stated by the Battalion commander and coordinated if necessary with a Joint Air Request Net (JARN)</a:t>
            </a:r>
          </a:p>
          <a:p>
            <a:pPr>
              <a:spcBef>
                <a:spcPts val="1800"/>
              </a:spcBef>
            </a:pPr>
            <a:r>
              <a:rPr lang="en-US" sz="2000" dirty="0">
                <a:solidFill>
                  <a:srgbClr val="008BBC"/>
                </a:solidFill>
              </a:rPr>
              <a:t>Starting Point:  New Weapons, Different Communications</a:t>
            </a:r>
          </a:p>
          <a:p>
            <a:pPr lvl="1">
              <a:spcBef>
                <a:spcPts val="600"/>
              </a:spcBef>
            </a:pPr>
            <a:r>
              <a:rPr lang="en-US" sz="1800" dirty="0">
                <a:solidFill>
                  <a:srgbClr val="008BBC"/>
                </a:solidFill>
              </a:rPr>
              <a:t>LNEWs:  loitering weapons, powered and controllable by the pilot (now the JTAC)</a:t>
            </a:r>
          </a:p>
          <a:p>
            <a:pPr lvl="1">
              <a:spcBef>
                <a:spcPts val="600"/>
              </a:spcBef>
            </a:pPr>
            <a:r>
              <a:rPr lang="en-US" sz="1800" dirty="0">
                <a:solidFill>
                  <a:srgbClr val="008BBC"/>
                </a:solidFill>
              </a:rPr>
              <a:t>SNEWs:  gliding weapons with maneuver ability under the control of the pilot (now the JTAC)</a:t>
            </a:r>
          </a:p>
          <a:p>
            <a:pPr lvl="1">
              <a:spcBef>
                <a:spcPts val="600"/>
              </a:spcBef>
            </a:pPr>
            <a:r>
              <a:rPr lang="en-US" sz="1800" dirty="0">
                <a:solidFill>
                  <a:srgbClr val="008BBC"/>
                </a:solidFill>
              </a:rPr>
              <a:t>Both weapons have several technical means for locating a target – GPS and sensors</a:t>
            </a:r>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6134100" y="1616200"/>
            <a:ext cx="5760720" cy="4201795"/>
          </a:xfrm>
          <a:prstGeom prst="rect">
            <a:avLst/>
          </a:prstGeom>
        </p:spPr>
      </p:pic>
      <p:sp>
        <p:nvSpPr>
          <p:cNvPr id="5" name="Slide Number Placeholder 4"/>
          <p:cNvSpPr>
            <a:spLocks noGrp="1"/>
          </p:cNvSpPr>
          <p:nvPr>
            <p:ph type="sldNum" sz="quarter" idx="10"/>
          </p:nvPr>
        </p:nvSpPr>
        <p:spPr/>
        <p:txBody>
          <a:bodyPr/>
          <a:lstStyle/>
          <a:p>
            <a:pPr>
              <a:defRPr/>
            </a:pPr>
            <a:fld id="{D68E8870-17DE-45C4-A8DD-7644B2422933}" type="slidenum">
              <a:rPr lang="en-US" smtClean="0"/>
              <a:pPr>
                <a:defRPr/>
              </a:pPr>
              <a:t>24</a:t>
            </a:fld>
            <a:endParaRPr lang="en-US" dirty="0"/>
          </a:p>
        </p:txBody>
      </p:sp>
    </p:spTree>
    <p:extLst>
      <p:ext uri="{BB962C8B-B14F-4D97-AF65-F5344CB8AC3E}">
        <p14:creationId xmlns:p14="http://schemas.microsoft.com/office/powerpoint/2010/main" val="828512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9321" y="0"/>
            <a:ext cx="7734518" cy="795130"/>
          </a:xfrm>
        </p:spPr>
        <p:txBody>
          <a:bodyPr/>
          <a:lstStyle/>
          <a:p>
            <a:r>
              <a:rPr lang="en-US" dirty="0"/>
              <a:t>The Simulation Environment: HITL Trials</a:t>
            </a:r>
          </a:p>
        </p:txBody>
      </p:sp>
      <p:sp>
        <p:nvSpPr>
          <p:cNvPr id="3" name="Content Placeholder 2"/>
          <p:cNvSpPr>
            <a:spLocks noGrp="1"/>
          </p:cNvSpPr>
          <p:nvPr>
            <p:ph sz="quarter" idx="11"/>
          </p:nvPr>
        </p:nvSpPr>
        <p:spPr>
          <a:xfrm>
            <a:off x="50419" y="897802"/>
            <a:ext cx="6214818" cy="5273919"/>
          </a:xfrm>
        </p:spPr>
        <p:txBody>
          <a:bodyPr/>
          <a:lstStyle/>
          <a:p>
            <a:pPr>
              <a:spcBef>
                <a:spcPts val="600"/>
              </a:spcBef>
            </a:pPr>
            <a:r>
              <a:rPr lang="en-US" sz="1800" dirty="0">
                <a:latin typeface="Arial" panose="020B0604020202020204" pitchFamily="34" charset="0"/>
                <a:cs typeface="Arial" panose="020B0604020202020204" pitchFamily="34" charset="0"/>
              </a:rPr>
              <a:t>AFRL provided the HITL facility for the Discovery Experiments (711</a:t>
            </a:r>
            <a:r>
              <a:rPr lang="en-US" sz="1800" baseline="30000" dirty="0">
                <a:latin typeface="Arial" panose="020B0604020202020204" pitchFamily="34" charset="0"/>
                <a:cs typeface="Arial" panose="020B0604020202020204" pitchFamily="34" charset="0"/>
              </a:rPr>
              <a:t>th</a:t>
            </a:r>
            <a:r>
              <a:rPr lang="en-US" sz="1800" dirty="0">
                <a:latin typeface="Arial" panose="020B0604020202020204" pitchFamily="34" charset="0"/>
                <a:cs typeface="Arial" panose="020B0604020202020204" pitchFamily="34" charset="0"/>
              </a:rPr>
              <a:t> Human Performance Wing, Wright-Patterson Air Force Base, Dayton, Ohio)</a:t>
            </a:r>
          </a:p>
          <a:p>
            <a:pPr>
              <a:spcBef>
                <a:spcPts val="1200"/>
              </a:spcBef>
            </a:pPr>
            <a:r>
              <a:rPr lang="en-US" sz="1800" dirty="0">
                <a:latin typeface="Arial" panose="020B0604020202020204" pitchFamily="34" charset="0"/>
                <a:cs typeface="Arial" panose="020B0604020202020204" pitchFamily="34" charset="0"/>
              </a:rPr>
              <a:t>Integrated Combat Operations Training-Research Testbed (ICOTT): a virtual, human-in-the-loop, simulation environment—allowed real-world operators (JTACs) to employ platforms, sensors, and weapons that do not exist, but were represented in the simulated world that the JTACs used in everyday training..</a:t>
            </a:r>
          </a:p>
          <a:p>
            <a:pPr>
              <a:spcBef>
                <a:spcPts val="1200"/>
              </a:spcBef>
            </a:pPr>
            <a:r>
              <a:rPr lang="en-US" sz="1800" dirty="0">
                <a:latin typeface="Arial" panose="020B0604020202020204" pitchFamily="34" charset="0"/>
                <a:cs typeface="Arial" panose="020B0604020202020204" pitchFamily="34" charset="0"/>
              </a:rPr>
              <a:t>Simulation used:  Modern Air Combat Environment (MACE). MACE is a largely physics-based, many-on-many simulation and threat environment with a large order of battle ideally suited for both stand-alone mission rehearsal and distributed mission simulation.</a:t>
            </a:r>
          </a:p>
          <a:p>
            <a:pPr>
              <a:spcBef>
                <a:spcPts val="600"/>
              </a:spcBef>
            </a:pPr>
            <a:r>
              <a:rPr lang="en-US" sz="1800" b="1" i="1" dirty="0"/>
              <a:t>Needed:</a:t>
            </a:r>
          </a:p>
          <a:p>
            <a:pPr lvl="1">
              <a:spcBef>
                <a:spcPts val="0"/>
              </a:spcBef>
            </a:pPr>
            <a:r>
              <a:rPr lang="en-US" sz="1600" dirty="0"/>
              <a:t>Simulations of LNEW and SNEW</a:t>
            </a:r>
          </a:p>
          <a:p>
            <a:pPr lvl="1">
              <a:spcBef>
                <a:spcPts val="0"/>
              </a:spcBef>
            </a:pPr>
            <a:r>
              <a:rPr lang="en-US" sz="1600" dirty="0"/>
              <a:t>Interface device for controlling LNEW and SNEW</a:t>
            </a:r>
          </a:p>
          <a:p>
            <a:pPr>
              <a:spcBef>
                <a:spcPts val="600"/>
              </a:spcBef>
            </a:pPr>
            <a:r>
              <a:rPr lang="en-US" sz="1800" b="1" i="1" dirty="0"/>
              <a:t>Absent:  </a:t>
            </a:r>
            <a:r>
              <a:rPr lang="en-US" sz="1800" dirty="0"/>
              <a:t>electromagnetic battlespace environment</a:t>
            </a:r>
          </a:p>
          <a:p>
            <a:pPr>
              <a:spcBef>
                <a:spcPts val="600"/>
              </a:spcBef>
            </a:pPr>
            <a:endParaRPr lang="en-US" sz="1800" dirty="0">
              <a:solidFill>
                <a:srgbClr val="FF0000"/>
              </a:solidFill>
            </a:endParaRPr>
          </a:p>
        </p:txBody>
      </p:sp>
      <p:pic>
        <p:nvPicPr>
          <p:cNvPr id="4" name="Pictur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27518" y="3825802"/>
            <a:ext cx="4365440" cy="2335319"/>
          </a:xfrm>
          <a:prstGeom prst="rect">
            <a:avLst/>
          </a:prstGeom>
          <a:noFill/>
          <a:ln>
            <a:noFill/>
          </a:ln>
        </p:spPr>
      </p:pic>
      <p:sp>
        <p:nvSpPr>
          <p:cNvPr id="5" name="TextBox 4"/>
          <p:cNvSpPr txBox="1"/>
          <p:nvPr/>
        </p:nvSpPr>
        <p:spPr>
          <a:xfrm>
            <a:off x="7123441" y="6109284"/>
            <a:ext cx="4573593" cy="584775"/>
          </a:xfrm>
          <a:prstGeom prst="rect">
            <a:avLst/>
          </a:prstGeom>
          <a:noFill/>
        </p:spPr>
        <p:txBody>
          <a:bodyPr wrap="square" rtlCol="0">
            <a:spAutoFit/>
          </a:bodyPr>
          <a:lstStyle/>
          <a:p>
            <a:r>
              <a:rPr lang="en-US" sz="1600" dirty="0"/>
              <a:t>Image courtesy of </a:t>
            </a:r>
            <a:r>
              <a:rPr lang="en-US" sz="1600" dirty="0" err="1"/>
              <a:t>Battelspace</a:t>
            </a:r>
            <a:r>
              <a:rPr lang="en-US" sz="1600" dirty="0"/>
              <a:t> Simulations, Inc.,</a:t>
            </a:r>
            <a:r>
              <a:rPr lang="en-US" sz="1600" dirty="0">
                <a:hlinkClick r:id="rId3"/>
              </a:rPr>
              <a:t> http://www.bssim.com/</a:t>
            </a:r>
            <a:endParaRPr lang="en-US" sz="1600" dirty="0"/>
          </a:p>
        </p:txBody>
      </p:sp>
      <p:sp>
        <p:nvSpPr>
          <p:cNvPr id="6" name="Rectangle 5"/>
          <p:cNvSpPr/>
          <p:nvPr/>
        </p:nvSpPr>
        <p:spPr>
          <a:xfrm>
            <a:off x="6614941" y="804872"/>
            <a:ext cx="5461348" cy="2939266"/>
          </a:xfrm>
          <a:prstGeom prst="rect">
            <a:avLst/>
          </a:prstGeom>
          <a:solidFill>
            <a:srgbClr val="D4DFF4"/>
          </a:solidFill>
        </p:spPr>
        <p:txBody>
          <a:bodyPr wrap="square">
            <a:spAutoFit/>
          </a:bodyPr>
          <a:lstStyle/>
          <a:p>
            <a:pPr marR="0" algn="just">
              <a:lnSpc>
                <a:spcPts val="1600"/>
              </a:lnSpc>
              <a:spcBef>
                <a:spcPts val="0"/>
              </a:spcBef>
              <a:spcAft>
                <a:spcPts val="600"/>
              </a:spcAft>
            </a:pPr>
            <a:r>
              <a:rPr lang="en-US" sz="1800" b="1" kern="800" dirty="0">
                <a:latin typeface="Arial Narrow" panose="020B0606020202030204" pitchFamily="34" charset="0"/>
                <a:ea typeface="Times New Roman" panose="02020603050405020304" pitchFamily="18" charset="0"/>
                <a:cs typeface="Arial" panose="020B0604020202020204" pitchFamily="34" charset="0"/>
              </a:rPr>
              <a:t>As a training venue, the ICOTT facility was designed around a real-time, HITL construct with </a:t>
            </a:r>
          </a:p>
          <a:p>
            <a:pPr marL="285750" marR="0" indent="-285750" algn="just">
              <a:lnSpc>
                <a:spcPts val="1600"/>
              </a:lnSpc>
              <a:spcBef>
                <a:spcPts val="0"/>
              </a:spcBef>
              <a:spcAft>
                <a:spcPts val="600"/>
              </a:spcAft>
              <a:buFont typeface="Arial" panose="020B0604020202020204" pitchFamily="34" charset="0"/>
              <a:buChar char="•"/>
            </a:pPr>
            <a:r>
              <a:rPr lang="en-US" sz="1800" b="1" kern="800" dirty="0">
                <a:latin typeface="Arial Narrow" panose="020B0606020202030204" pitchFamily="34" charset="0"/>
                <a:ea typeface="Times New Roman" panose="02020603050405020304" pitchFamily="18" charset="0"/>
                <a:cs typeface="Arial" panose="020B0604020202020204" pitchFamily="34" charset="0"/>
              </a:rPr>
              <a:t>a core simulation capability, </a:t>
            </a:r>
          </a:p>
          <a:p>
            <a:pPr marL="285750" marR="0" indent="-285750" algn="just">
              <a:lnSpc>
                <a:spcPts val="1600"/>
              </a:lnSpc>
              <a:spcBef>
                <a:spcPts val="0"/>
              </a:spcBef>
              <a:spcAft>
                <a:spcPts val="600"/>
              </a:spcAft>
              <a:buFont typeface="Arial" panose="020B0604020202020204" pitchFamily="34" charset="0"/>
              <a:buChar char="•"/>
            </a:pPr>
            <a:r>
              <a:rPr lang="en-US" sz="1800" b="1" kern="800" dirty="0">
                <a:latin typeface="Arial Narrow" panose="020B0606020202030204" pitchFamily="34" charset="0"/>
                <a:ea typeface="Times New Roman" panose="02020603050405020304" pitchFamily="18" charset="0"/>
                <a:cs typeface="Arial" panose="020B0604020202020204" pitchFamily="34" charset="0"/>
              </a:rPr>
              <a:t>a semi-immersive visual environment for the individual being trained, </a:t>
            </a:r>
          </a:p>
          <a:p>
            <a:pPr marL="285750" marR="0" indent="-285750" algn="just">
              <a:lnSpc>
                <a:spcPts val="1600"/>
              </a:lnSpc>
              <a:spcBef>
                <a:spcPts val="0"/>
              </a:spcBef>
              <a:spcAft>
                <a:spcPts val="600"/>
              </a:spcAft>
              <a:buFont typeface="Arial" panose="020B0604020202020204" pitchFamily="34" charset="0"/>
              <a:buChar char="•"/>
            </a:pPr>
            <a:r>
              <a:rPr lang="en-US" sz="1800" b="1" kern="800" dirty="0">
                <a:latin typeface="Arial Narrow" panose="020B0606020202030204" pitchFamily="34" charset="0"/>
                <a:ea typeface="Times New Roman" panose="02020603050405020304" pitchFamily="18" charset="0"/>
                <a:cs typeface="Arial" panose="020B0604020202020204" pitchFamily="34" charset="0"/>
              </a:rPr>
              <a:t>specialized interface devices (e.g., a laser designator) for the trainee to use, </a:t>
            </a:r>
          </a:p>
          <a:p>
            <a:pPr marL="285750" marR="0" indent="-285750" algn="just">
              <a:lnSpc>
                <a:spcPts val="1600"/>
              </a:lnSpc>
              <a:spcBef>
                <a:spcPts val="0"/>
              </a:spcBef>
              <a:spcAft>
                <a:spcPts val="600"/>
              </a:spcAft>
              <a:buFont typeface="Arial" panose="020B0604020202020204" pitchFamily="34" charset="0"/>
              <a:buChar char="•"/>
            </a:pPr>
            <a:r>
              <a:rPr lang="en-US" sz="1800" b="1" kern="800" dirty="0">
                <a:latin typeface="Arial Narrow" panose="020B0606020202030204" pitchFamily="34" charset="0"/>
                <a:ea typeface="Times New Roman" panose="02020603050405020304" pitchFamily="18" charset="0"/>
                <a:cs typeface="Arial" panose="020B0604020202020204" pitchFamily="34" charset="0"/>
              </a:rPr>
              <a:t>a flexible C2 structure including radio and simulation interfaces, operator stations equipped with computer and radio interfaces, and </a:t>
            </a:r>
          </a:p>
          <a:p>
            <a:pPr marL="285750" marR="0" indent="-285750" algn="just">
              <a:lnSpc>
                <a:spcPts val="1600"/>
              </a:lnSpc>
              <a:spcBef>
                <a:spcPts val="0"/>
              </a:spcBef>
              <a:spcAft>
                <a:spcPts val="600"/>
              </a:spcAft>
              <a:buFont typeface="Arial" panose="020B0604020202020204" pitchFamily="34" charset="0"/>
              <a:buChar char="•"/>
            </a:pPr>
            <a:r>
              <a:rPr lang="en-US" sz="1800" b="1" kern="800" dirty="0">
                <a:latin typeface="Arial Narrow" panose="020B0606020202030204" pitchFamily="34" charset="0"/>
                <a:ea typeface="Times New Roman" panose="02020603050405020304" pitchFamily="18" charset="0"/>
                <a:cs typeface="Arial" panose="020B0604020202020204" pitchFamily="34" charset="0"/>
              </a:rPr>
              <a:t>a wealth of scenarios used for training JTACs and controllers of remotely piloted aircraft.</a:t>
            </a:r>
            <a:endParaRPr lang="en-US" sz="1800" b="1" kern="800" dirty="0">
              <a:effectLst/>
              <a:latin typeface="Arial Narrow" panose="020B0606020202030204" pitchFamily="34" charset="0"/>
              <a:ea typeface="Times New Roman" panose="02020603050405020304" pitchFamily="18" charset="0"/>
              <a:cs typeface="Arial" panose="020B0604020202020204" pitchFamily="34" charset="0"/>
            </a:endParaRPr>
          </a:p>
        </p:txBody>
      </p:sp>
      <p:sp>
        <p:nvSpPr>
          <p:cNvPr id="7" name="Slide Number Placeholder 6"/>
          <p:cNvSpPr>
            <a:spLocks noGrp="1"/>
          </p:cNvSpPr>
          <p:nvPr>
            <p:ph type="sldNum" sz="quarter" idx="10"/>
          </p:nvPr>
        </p:nvSpPr>
        <p:spPr/>
        <p:txBody>
          <a:bodyPr/>
          <a:lstStyle/>
          <a:p>
            <a:pPr>
              <a:defRPr/>
            </a:pPr>
            <a:fld id="{D68E8870-17DE-45C4-A8DD-7644B2422933}" type="slidenum">
              <a:rPr lang="en-US" smtClean="0"/>
              <a:pPr>
                <a:defRPr/>
              </a:pPr>
              <a:t>25</a:t>
            </a:fld>
            <a:endParaRPr lang="en-US" dirty="0"/>
          </a:p>
        </p:txBody>
      </p:sp>
    </p:spTree>
    <p:extLst>
      <p:ext uri="{BB962C8B-B14F-4D97-AF65-F5344CB8AC3E}">
        <p14:creationId xmlns:p14="http://schemas.microsoft.com/office/powerpoint/2010/main" val="3184449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Metrics, Metrics, Metrics</a:t>
            </a:r>
          </a:p>
        </p:txBody>
      </p:sp>
      <p:sp>
        <p:nvSpPr>
          <p:cNvPr id="3" name="Content Placeholder 2"/>
          <p:cNvSpPr>
            <a:spLocks noGrp="1"/>
          </p:cNvSpPr>
          <p:nvPr>
            <p:ph sz="quarter" idx="11"/>
          </p:nvPr>
        </p:nvSpPr>
        <p:spPr>
          <a:xfrm>
            <a:off x="480132" y="854601"/>
            <a:ext cx="11250613" cy="5075237"/>
          </a:xfrm>
        </p:spPr>
        <p:txBody>
          <a:bodyPr/>
          <a:lstStyle/>
          <a:p>
            <a:r>
              <a:rPr lang="en-US" sz="2400" dirty="0"/>
              <a:t>What we might want to know (hard data)</a:t>
            </a:r>
          </a:p>
          <a:p>
            <a:pPr lvl="1"/>
            <a:r>
              <a:rPr lang="en-US" sz="2000" dirty="0"/>
              <a:t>Number of weapons and targets one JTAC can handle</a:t>
            </a:r>
          </a:p>
          <a:p>
            <a:pPr lvl="1"/>
            <a:r>
              <a:rPr lang="en-US" sz="2000" dirty="0"/>
              <a:t>Success ratio:  how many weapons were needed to kill/disable/delay a target</a:t>
            </a:r>
          </a:p>
          <a:p>
            <a:pPr lvl="1"/>
            <a:r>
              <a:rPr lang="en-US" sz="2000" dirty="0"/>
              <a:t>Second tries:  how many times was a second try needed</a:t>
            </a:r>
          </a:p>
          <a:p>
            <a:pPr lvl="1"/>
            <a:r>
              <a:rPr lang="en-US" sz="2000" dirty="0"/>
              <a:t>What weapons were more successful against specific types of targets (moving, stationary)</a:t>
            </a:r>
          </a:p>
          <a:p>
            <a:pPr>
              <a:spcBef>
                <a:spcPts val="1800"/>
              </a:spcBef>
            </a:pPr>
            <a:r>
              <a:rPr lang="en-US" sz="2400" dirty="0"/>
              <a:t>Contextual and performance data (soft data)</a:t>
            </a:r>
          </a:p>
          <a:p>
            <a:pPr lvl="1"/>
            <a:r>
              <a:rPr lang="en-US" sz="2000" dirty="0"/>
              <a:t>What tasks were difficult</a:t>
            </a:r>
          </a:p>
          <a:p>
            <a:pPr lvl="1"/>
            <a:r>
              <a:rPr lang="en-US" sz="2000" dirty="0"/>
              <a:t>What types of difficulties were experienced</a:t>
            </a:r>
          </a:p>
          <a:p>
            <a:pPr lvl="1"/>
            <a:r>
              <a:rPr lang="en-US" sz="2000" dirty="0"/>
              <a:t>How well a scenario went – was execution improved, tasks got easier, etc.</a:t>
            </a:r>
          </a:p>
          <a:p>
            <a:pPr lvl="1"/>
            <a:r>
              <a:rPr lang="en-US" sz="2000" dirty="0"/>
              <a:t>What skills would have been nice to have going into this </a:t>
            </a:r>
          </a:p>
          <a:p>
            <a:pPr lvl="1"/>
            <a:r>
              <a:rPr lang="en-US" sz="2000" dirty="0"/>
              <a:t>Was WCC viable, given their operational experience</a:t>
            </a:r>
          </a:p>
          <a:p>
            <a:pPr>
              <a:spcBef>
                <a:spcPts val="1800"/>
              </a:spcBef>
            </a:pPr>
            <a:r>
              <a:rPr lang="en-US" sz="2400" dirty="0"/>
              <a:t>Subjects were all instructor level JTACs with multiple deployments in combat zones</a:t>
            </a:r>
          </a:p>
        </p:txBody>
      </p:sp>
      <p:sp>
        <p:nvSpPr>
          <p:cNvPr id="4" name="Slide Number Placeholder 3"/>
          <p:cNvSpPr>
            <a:spLocks noGrp="1"/>
          </p:cNvSpPr>
          <p:nvPr>
            <p:ph type="sldNum" sz="quarter" idx="10"/>
          </p:nvPr>
        </p:nvSpPr>
        <p:spPr/>
        <p:txBody>
          <a:bodyPr/>
          <a:lstStyle/>
          <a:p>
            <a:pPr>
              <a:defRPr/>
            </a:pPr>
            <a:fld id="{D68E8870-17DE-45C4-A8DD-7644B2422933}" type="slidenum">
              <a:rPr lang="en-US" smtClean="0"/>
              <a:pPr>
                <a:defRPr/>
              </a:pPr>
              <a:t>26</a:t>
            </a:fld>
            <a:endParaRPr lang="en-US" dirty="0"/>
          </a:p>
        </p:txBody>
      </p:sp>
    </p:spTree>
    <p:extLst>
      <p:ext uri="{BB962C8B-B14F-4D97-AF65-F5344CB8AC3E}">
        <p14:creationId xmlns:p14="http://schemas.microsoft.com/office/powerpoint/2010/main" val="2096639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 for Hard Data</a:t>
            </a:r>
          </a:p>
        </p:txBody>
      </p:sp>
      <p:sp>
        <p:nvSpPr>
          <p:cNvPr id="8" name="Content Placeholder 2"/>
          <p:cNvSpPr txBox="1">
            <a:spLocks/>
          </p:cNvSpPr>
          <p:nvPr/>
        </p:nvSpPr>
        <p:spPr bwMode="auto">
          <a:xfrm>
            <a:off x="225468" y="1046715"/>
            <a:ext cx="4697261" cy="50752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457189" indent="-457189" algn="l" rtl="0" eaLnBrk="1" fontAlgn="base" hangingPunct="1">
              <a:lnSpc>
                <a:spcPct val="90000"/>
              </a:lnSpc>
              <a:spcBef>
                <a:spcPts val="1800"/>
              </a:spcBef>
              <a:spcAft>
                <a:spcPct val="0"/>
              </a:spcAft>
              <a:buClr>
                <a:schemeClr val="tx1"/>
              </a:buClr>
              <a:buSzPct val="75000"/>
              <a:buFont typeface="Wingdings" charset="2"/>
              <a:buChar char="Ø"/>
              <a:defRPr sz="2400">
                <a:solidFill>
                  <a:schemeClr val="tx1"/>
                </a:solidFill>
                <a:latin typeface="Arial" panose="020B0604020202020204" pitchFamily="34" charset="0"/>
                <a:ea typeface="Arial Narrow" charset="0"/>
                <a:cs typeface="Arial" panose="020B0604020202020204" pitchFamily="34" charset="0"/>
              </a:defRPr>
            </a:lvl1pPr>
            <a:lvl2pPr marL="990575" indent="-380990" algn="l" rtl="0" eaLnBrk="1" fontAlgn="base" hangingPunct="1">
              <a:lnSpc>
                <a:spcPct val="90000"/>
              </a:lnSpc>
              <a:spcBef>
                <a:spcPts val="600"/>
              </a:spcBef>
              <a:spcAft>
                <a:spcPct val="0"/>
              </a:spcAft>
              <a:buClr>
                <a:schemeClr val="tx1"/>
              </a:buClr>
              <a:buSzPct val="75000"/>
              <a:buFont typeface="Wingdings" pitchFamily="2" charset="2"/>
              <a:buChar char="n"/>
              <a:defRPr sz="2000">
                <a:solidFill>
                  <a:schemeClr val="tx1"/>
                </a:solidFill>
                <a:latin typeface="Arial" panose="020B0604020202020204" pitchFamily="34" charset="0"/>
                <a:ea typeface="Arial Narrow" charset="0"/>
                <a:cs typeface="Arial" panose="020B0604020202020204" pitchFamily="34" charset="0"/>
              </a:defRPr>
            </a:lvl2pPr>
            <a:lvl3pPr marL="1523962" indent="-304792" algn="l" rtl="0" eaLnBrk="1" fontAlgn="base" hangingPunct="1">
              <a:lnSpc>
                <a:spcPct val="90000"/>
              </a:lnSpc>
              <a:spcBef>
                <a:spcPts val="600"/>
              </a:spcBef>
              <a:spcAft>
                <a:spcPct val="0"/>
              </a:spcAft>
              <a:buClr>
                <a:schemeClr val="tx1"/>
              </a:buClr>
              <a:buSzPct val="50000"/>
              <a:buFont typeface="Wingdings" charset="2"/>
              <a:buChar char="v"/>
              <a:defRPr sz="1800">
                <a:solidFill>
                  <a:schemeClr val="tx1"/>
                </a:solidFill>
                <a:latin typeface="Arial" panose="020B0604020202020204" pitchFamily="34" charset="0"/>
                <a:ea typeface="Arial Narrow" charset="0"/>
                <a:cs typeface="Arial" panose="020B0604020202020204" pitchFamily="34" charset="0"/>
              </a:defRPr>
            </a:lvl3pPr>
            <a:lvl4pPr marL="2133547" indent="-304792" algn="l" rtl="0" eaLnBrk="1" fontAlgn="base" hangingPunct="1">
              <a:spcBef>
                <a:spcPct val="20000"/>
              </a:spcBef>
              <a:spcAft>
                <a:spcPct val="0"/>
              </a:spcAft>
              <a:buClr>
                <a:schemeClr val="accent2"/>
              </a:buClr>
              <a:buSzPct val="55000"/>
              <a:buFont typeface="Wingdings" pitchFamily="2" charset="2"/>
              <a:buChar char="n"/>
              <a:defRPr sz="2667">
                <a:solidFill>
                  <a:schemeClr val="tx1"/>
                </a:solidFill>
                <a:latin typeface="+mn-lt"/>
              </a:defRPr>
            </a:lvl4pPr>
            <a:lvl5pPr marL="274313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5pPr>
            <a:lvl6pPr marL="335271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6pPr>
            <a:lvl7pPr marL="396230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7pPr>
            <a:lvl8pPr marL="457188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8pPr>
            <a:lvl9pPr marL="5181470"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9pPr>
          </a:lstStyle>
          <a:p>
            <a:r>
              <a:rPr lang="en-US" sz="2000" kern="0" dirty="0"/>
              <a:t>Data Collection</a:t>
            </a:r>
          </a:p>
          <a:p>
            <a:pPr lvl="1"/>
            <a:r>
              <a:rPr lang="en-US" sz="1800" kern="0" dirty="0"/>
              <a:t>Compromise between what you want and what you can get</a:t>
            </a:r>
          </a:p>
          <a:p>
            <a:r>
              <a:rPr lang="en-US" sz="2000" kern="0" dirty="0"/>
              <a:t>Sometimes data you expect is not available</a:t>
            </a:r>
          </a:p>
          <a:p>
            <a:pPr lvl="1"/>
            <a:r>
              <a:rPr lang="en-US" sz="1800" kern="0" dirty="0"/>
              <a:t>Training results are generally not shared or so heavily redacted that they are useless</a:t>
            </a:r>
          </a:p>
          <a:p>
            <a:pPr lvl="1"/>
            <a:r>
              <a:rPr lang="en-US" sz="1800" kern="0" dirty="0"/>
              <a:t>Expected PDUs may not be available based on the way a modeled entity is designed</a:t>
            </a:r>
          </a:p>
          <a:p>
            <a:pPr lvl="1"/>
            <a:r>
              <a:rPr lang="en-US" sz="1800" kern="0" dirty="0"/>
              <a:t>Human data collectors may not all focus on the same information</a:t>
            </a:r>
          </a:p>
          <a:p>
            <a:r>
              <a:rPr lang="en-US" sz="2200" kern="0" dirty="0"/>
              <a:t>Table at the right shows desired and available data for the WCC experiment</a:t>
            </a:r>
          </a:p>
        </p:txBody>
      </p:sp>
      <p:sp>
        <p:nvSpPr>
          <p:cNvPr id="3" name="Slide Number Placeholder 2"/>
          <p:cNvSpPr>
            <a:spLocks noGrp="1"/>
          </p:cNvSpPr>
          <p:nvPr>
            <p:ph type="sldNum" sz="quarter" idx="10"/>
          </p:nvPr>
        </p:nvSpPr>
        <p:spPr/>
        <p:txBody>
          <a:bodyPr/>
          <a:lstStyle/>
          <a:p>
            <a:pPr>
              <a:defRPr/>
            </a:pPr>
            <a:fld id="{D68E8870-17DE-45C4-A8DD-7644B2422933}" type="slidenum">
              <a:rPr lang="en-US" smtClean="0"/>
              <a:pPr>
                <a:defRPr/>
              </a:pPr>
              <a:t>27</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177556918"/>
              </p:ext>
            </p:extLst>
          </p:nvPr>
        </p:nvGraphicFramePr>
        <p:xfrm>
          <a:off x="5123144" y="979054"/>
          <a:ext cx="6901841" cy="5121688"/>
        </p:xfrm>
        <a:graphic>
          <a:graphicData uri="http://schemas.openxmlformats.org/drawingml/2006/table">
            <a:tbl>
              <a:tblPr/>
              <a:tblGrid>
                <a:gridCol w="1902561">
                  <a:extLst>
                    <a:ext uri="{9D8B030D-6E8A-4147-A177-3AD203B41FA5}">
                      <a16:colId xmlns:a16="http://schemas.microsoft.com/office/drawing/2014/main" val="20000"/>
                    </a:ext>
                  </a:extLst>
                </a:gridCol>
                <a:gridCol w="1148066">
                  <a:extLst>
                    <a:ext uri="{9D8B030D-6E8A-4147-A177-3AD203B41FA5}">
                      <a16:colId xmlns:a16="http://schemas.microsoft.com/office/drawing/2014/main" val="20001"/>
                    </a:ext>
                  </a:extLst>
                </a:gridCol>
                <a:gridCol w="1292188">
                  <a:extLst>
                    <a:ext uri="{9D8B030D-6E8A-4147-A177-3AD203B41FA5}">
                      <a16:colId xmlns:a16="http://schemas.microsoft.com/office/drawing/2014/main" val="20002"/>
                    </a:ext>
                  </a:extLst>
                </a:gridCol>
                <a:gridCol w="882480">
                  <a:extLst>
                    <a:ext uri="{9D8B030D-6E8A-4147-A177-3AD203B41FA5}">
                      <a16:colId xmlns:a16="http://schemas.microsoft.com/office/drawing/2014/main" val="20003"/>
                    </a:ext>
                  </a:extLst>
                </a:gridCol>
                <a:gridCol w="836586">
                  <a:extLst>
                    <a:ext uri="{9D8B030D-6E8A-4147-A177-3AD203B41FA5}">
                      <a16:colId xmlns:a16="http://schemas.microsoft.com/office/drawing/2014/main" val="20004"/>
                    </a:ext>
                  </a:extLst>
                </a:gridCol>
                <a:gridCol w="839960">
                  <a:extLst>
                    <a:ext uri="{9D8B030D-6E8A-4147-A177-3AD203B41FA5}">
                      <a16:colId xmlns:a16="http://schemas.microsoft.com/office/drawing/2014/main" val="20005"/>
                    </a:ext>
                  </a:extLst>
                </a:gridCol>
              </a:tblGrid>
              <a:tr h="755672">
                <a:tc>
                  <a:txBody>
                    <a:bodyPr/>
                    <a:lstStyle/>
                    <a:p>
                      <a:pPr algn="ctr" fontAlgn="ctr"/>
                      <a:r>
                        <a:rPr lang="en-US" sz="2000" b="1" i="0" u="none" strike="noStrike" dirty="0">
                          <a:solidFill>
                            <a:srgbClr val="FFFFFF"/>
                          </a:solidFill>
                          <a:effectLst/>
                          <a:latin typeface="Calibri" panose="020F0502020204030204" pitchFamily="34" charset="0"/>
                        </a:rPr>
                        <a:t>Desired Data Element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gridSpan="5">
                  <a:txBody>
                    <a:bodyPr/>
                    <a:lstStyle/>
                    <a:p>
                      <a:pPr algn="ctr" fontAlgn="ctr"/>
                      <a:r>
                        <a:rPr lang="en-US" sz="2000" b="1" i="0" u="none" strike="noStrike" dirty="0">
                          <a:solidFill>
                            <a:srgbClr val="FFFFFF"/>
                          </a:solidFill>
                          <a:effectLst/>
                          <a:latin typeface="Calibri" panose="020F0502020204030204" pitchFamily="34" charset="0"/>
                        </a:rPr>
                        <a:t>Source for Extracting Data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hMerge="1">
                  <a:txBody>
                    <a:bodyPr/>
                    <a:lstStyle/>
                    <a:p>
                      <a:pPr algn="ctr" fontAlgn="ctr"/>
                      <a:endParaRPr lang="en-US" sz="1600" b="1" i="0" u="none" strike="noStrike" dirty="0">
                        <a:solidFill>
                          <a:srgbClr val="0066CC"/>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hMerge="1">
                  <a:txBody>
                    <a:bodyPr/>
                    <a:lstStyle/>
                    <a:p>
                      <a:pPr algn="ctr" fontAlgn="ctr"/>
                      <a:endParaRPr lang="en-US" sz="1600" b="1" i="0" u="none" strike="noStrike" dirty="0">
                        <a:solidFill>
                          <a:srgbClr val="0066CC"/>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hMerge="1">
                  <a:txBody>
                    <a:bodyPr/>
                    <a:lstStyle/>
                    <a:p>
                      <a:pPr algn="ctr" fontAlgn="ctr"/>
                      <a:endParaRPr lang="en-US" sz="1600" b="1" i="0" u="none" strike="noStrike" dirty="0">
                        <a:solidFill>
                          <a:srgbClr val="0066CC"/>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hMerge="1">
                  <a:txBody>
                    <a:bodyPr/>
                    <a:lstStyle/>
                    <a:p>
                      <a:pPr algn="ctr" fontAlgn="ctr"/>
                      <a:endParaRPr lang="en-US" sz="1600" b="1" i="0" u="none" strike="noStrike" dirty="0">
                        <a:solidFill>
                          <a:srgbClr val="0066CC"/>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extLst>
                  <a:ext uri="{0D108BD9-81ED-4DB2-BD59-A6C34878D82A}">
                    <a16:rowId xmlns:a16="http://schemas.microsoft.com/office/drawing/2014/main" val="10000"/>
                  </a:ext>
                </a:extLst>
              </a:tr>
              <a:tr h="616875">
                <a:tc>
                  <a:txBody>
                    <a:bodyPr/>
                    <a:lstStyle/>
                    <a:p>
                      <a:pPr algn="ctr" fontAlgn="b"/>
                      <a:r>
                        <a:rPr lang="en-US" sz="1600" b="1"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t"/>
                      <a:r>
                        <a:rPr lang="en-US" sz="1800" b="1" i="0" u="none" strike="noStrike" dirty="0">
                          <a:solidFill>
                            <a:srgbClr val="000000"/>
                          </a:solidFill>
                          <a:effectLst/>
                          <a:latin typeface="Calibri" panose="020F0502020204030204" pitchFamily="34" charset="0"/>
                        </a:rPr>
                        <a:t>Scenario Description</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t"/>
                      <a:r>
                        <a:rPr lang="en-US" sz="1800" b="1" i="0" u="none" strike="noStrike" dirty="0">
                          <a:solidFill>
                            <a:srgbClr val="000000"/>
                          </a:solidFill>
                          <a:effectLst/>
                          <a:latin typeface="Calibri" panose="020F0502020204030204" pitchFamily="34" charset="0"/>
                        </a:rPr>
                        <a:t>PDU Data</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t"/>
                      <a:r>
                        <a:rPr lang="en-US" sz="1800" b="1" i="0" u="none" strike="noStrike" dirty="0">
                          <a:solidFill>
                            <a:srgbClr val="000000"/>
                          </a:solidFill>
                          <a:effectLst/>
                          <a:latin typeface="Calibri" panose="020F0502020204030204" pitchFamily="34" charset="0"/>
                        </a:rPr>
                        <a:t>Link-16 Message</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t"/>
                      <a:r>
                        <a:rPr lang="en-US" sz="1800" b="1" i="0" u="none" strike="noStrike" dirty="0">
                          <a:solidFill>
                            <a:srgbClr val="000000"/>
                          </a:solidFill>
                          <a:effectLst/>
                          <a:latin typeface="Calibri" panose="020F0502020204030204" pitchFamily="34" charset="0"/>
                        </a:rPr>
                        <a:t>JTAC  Log</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t"/>
                      <a:r>
                        <a:rPr lang="en-US" sz="1800" b="1" i="0" u="none" strike="noStrike" dirty="0">
                          <a:solidFill>
                            <a:srgbClr val="000000"/>
                          </a:solidFill>
                          <a:effectLst/>
                          <a:latin typeface="Calibri" panose="020F0502020204030204" pitchFamily="34" charset="0"/>
                        </a:rPr>
                        <a:t>Radio Log</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extLst>
                  <a:ext uri="{0D108BD9-81ED-4DB2-BD59-A6C34878D82A}">
                    <a16:rowId xmlns:a16="http://schemas.microsoft.com/office/drawing/2014/main" val="10001"/>
                  </a:ext>
                </a:extLst>
              </a:tr>
              <a:tr h="308438">
                <a:tc>
                  <a:txBody>
                    <a:bodyPr/>
                    <a:lstStyle/>
                    <a:p>
                      <a:pPr algn="ctr" fontAlgn="b"/>
                      <a:r>
                        <a:rPr lang="en-US" sz="1600" b="1" i="0" u="none" strike="noStrike">
                          <a:solidFill>
                            <a:srgbClr val="000000"/>
                          </a:solidFill>
                          <a:effectLst/>
                          <a:latin typeface="Calibri" panose="020F0502020204030204" pitchFamily="34" charset="0"/>
                        </a:rPr>
                        <a:t>Start Time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t"/>
                      <a:r>
                        <a:rPr lang="en-US" sz="1600" b="1" i="0" u="none" strike="noStrike">
                          <a:solidFill>
                            <a:srgbClr val="000000"/>
                          </a:solidFill>
                          <a:effectLst/>
                          <a:latin typeface="Calibri" panose="020F0502020204030204" pitchFamily="34" charset="0"/>
                        </a:rPr>
                        <a:t>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t"/>
                      <a:r>
                        <a:rPr lang="en-US" sz="1600" b="1" i="0" u="none" strike="noStrike">
                          <a:solidFill>
                            <a:srgbClr val="000000"/>
                          </a:solidFill>
                          <a:effectLst/>
                          <a:latin typeface="Calibri" panose="020F0502020204030204" pitchFamily="34" charset="0"/>
                        </a:rPr>
                        <a:t>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t"/>
                      <a:r>
                        <a:rPr lang="en-US" sz="1600" b="1" i="0" u="none" strike="noStrike">
                          <a:solidFill>
                            <a:srgbClr val="000000"/>
                          </a:solidFill>
                          <a:effectLst/>
                          <a:latin typeface="Calibri" panose="020F0502020204030204" pitchFamily="34" charset="0"/>
                        </a:rPr>
                        <a:t>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t"/>
                      <a:r>
                        <a:rPr lang="en-US" sz="1600" b="1" i="0" u="none" strike="noStrike">
                          <a:solidFill>
                            <a:srgbClr val="000000"/>
                          </a:solidFill>
                          <a:effectLst/>
                          <a:latin typeface="Calibri" panose="020F0502020204030204" pitchFamily="34" charset="0"/>
                        </a:rPr>
                        <a:t>10-30%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t"/>
                      <a:r>
                        <a:rPr lang="en-US" sz="1800" b="1" i="0" u="none" strike="noStrike" dirty="0">
                          <a:solidFill>
                            <a:srgbClr val="C00000"/>
                          </a:solidFill>
                          <a:effectLst/>
                          <a:latin typeface="Calibri" panose="020F0502020204030204" pitchFamily="34" charset="0"/>
                        </a:rPr>
                        <a:t>100%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10002"/>
                  </a:ext>
                </a:extLst>
              </a:tr>
              <a:tr h="308438">
                <a:tc>
                  <a:txBody>
                    <a:bodyPr/>
                    <a:lstStyle/>
                    <a:p>
                      <a:pPr algn="ctr" fontAlgn="b"/>
                      <a:r>
                        <a:rPr lang="en-US" sz="1600" b="1" i="0" u="none" strike="noStrike">
                          <a:solidFill>
                            <a:srgbClr val="000000"/>
                          </a:solidFill>
                          <a:effectLst/>
                          <a:latin typeface="Calibri" panose="020F0502020204030204" pitchFamily="34" charset="0"/>
                        </a:rPr>
                        <a:t>Weapons Available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t"/>
                      <a:r>
                        <a:rPr lang="en-US" sz="1800" b="1" i="0" u="none" strike="noStrike" dirty="0">
                          <a:solidFill>
                            <a:srgbClr val="C00000"/>
                          </a:solidFill>
                          <a:effectLst/>
                          <a:latin typeface="Calibri" panose="020F0502020204030204" pitchFamily="34" charset="0"/>
                        </a:rPr>
                        <a:t>100%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t"/>
                      <a:r>
                        <a:rPr lang="en-US" sz="1600" b="1" i="0" u="none" strike="noStrike">
                          <a:solidFill>
                            <a:srgbClr val="000000"/>
                          </a:solidFill>
                          <a:effectLst/>
                          <a:latin typeface="Calibri" panose="020F0502020204030204" pitchFamily="34" charset="0"/>
                        </a:rPr>
                        <a:t>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t"/>
                      <a:r>
                        <a:rPr lang="en-US" sz="1600" b="1" i="0" u="none" strike="noStrike">
                          <a:solidFill>
                            <a:srgbClr val="000000"/>
                          </a:solidFill>
                          <a:effectLst/>
                          <a:latin typeface="Calibri" panose="020F0502020204030204" pitchFamily="34" charset="0"/>
                        </a:rPr>
                        <a:t>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t"/>
                      <a:r>
                        <a:rPr lang="en-US" sz="1600" b="1" i="0" u="none" strike="noStrike">
                          <a:solidFill>
                            <a:srgbClr val="000000"/>
                          </a:solidFill>
                          <a:effectLst/>
                          <a:latin typeface="Calibri" panose="020F0502020204030204" pitchFamily="34" charset="0"/>
                        </a:rPr>
                        <a:t>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t"/>
                      <a:r>
                        <a:rPr lang="en-US" sz="1600" b="1" i="0" u="none" strike="noStrike">
                          <a:solidFill>
                            <a:srgbClr val="000000"/>
                          </a:solidFill>
                          <a:effectLst/>
                          <a:latin typeface="Calibri" panose="020F0502020204030204" pitchFamily="34" charset="0"/>
                        </a:rPr>
                        <a:t>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extLst>
                  <a:ext uri="{0D108BD9-81ED-4DB2-BD59-A6C34878D82A}">
                    <a16:rowId xmlns:a16="http://schemas.microsoft.com/office/drawing/2014/main" val="10003"/>
                  </a:ext>
                </a:extLst>
              </a:tr>
              <a:tr h="308438">
                <a:tc>
                  <a:txBody>
                    <a:bodyPr/>
                    <a:lstStyle/>
                    <a:p>
                      <a:pPr algn="ctr" fontAlgn="b"/>
                      <a:r>
                        <a:rPr lang="en-US" sz="1600" b="1" i="0" u="none" strike="noStrike">
                          <a:solidFill>
                            <a:srgbClr val="000000"/>
                          </a:solidFill>
                          <a:effectLst/>
                          <a:latin typeface="Calibri" panose="020F0502020204030204" pitchFamily="34" charset="0"/>
                        </a:rPr>
                        <a:t>Time Target Assignment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t"/>
                      <a:r>
                        <a:rPr lang="en-US" sz="1600" b="1" i="0" u="none" strike="noStrike">
                          <a:solidFill>
                            <a:srgbClr val="000000"/>
                          </a:solidFill>
                          <a:effectLst/>
                          <a:latin typeface="Calibri" panose="020F0502020204030204" pitchFamily="34" charset="0"/>
                        </a:rPr>
                        <a:t>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t"/>
                      <a:r>
                        <a:rPr lang="en-US" sz="1600" b="1" i="0" u="none" strike="noStrike">
                          <a:solidFill>
                            <a:srgbClr val="000000"/>
                          </a:solidFill>
                          <a:effectLst/>
                          <a:latin typeface="Calibri" panose="020F0502020204030204" pitchFamily="34" charset="0"/>
                        </a:rPr>
                        <a:t>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t"/>
                      <a:r>
                        <a:rPr lang="en-US" sz="1600" b="1" i="0" u="none" strike="noStrike">
                          <a:solidFill>
                            <a:srgbClr val="000000"/>
                          </a:solidFill>
                          <a:effectLst/>
                          <a:latin typeface="Calibri" panose="020F0502020204030204" pitchFamily="34" charset="0"/>
                        </a:rPr>
                        <a:t>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t"/>
                      <a:r>
                        <a:rPr lang="en-US" sz="1600" b="1" i="0" u="none" strike="noStrike">
                          <a:solidFill>
                            <a:srgbClr val="000000"/>
                          </a:solidFill>
                          <a:effectLst/>
                          <a:latin typeface="Calibri" panose="020F0502020204030204" pitchFamily="34" charset="0"/>
                        </a:rPr>
                        <a:t>10-30%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t"/>
                      <a:r>
                        <a:rPr lang="en-US" sz="1600" b="1" i="0" u="none" strike="noStrike">
                          <a:solidFill>
                            <a:srgbClr val="000000"/>
                          </a:solidFill>
                          <a:effectLst/>
                          <a:latin typeface="Calibri" panose="020F0502020204030204" pitchFamily="34" charset="0"/>
                        </a:rPr>
                        <a:t>50-80%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10004"/>
                  </a:ext>
                </a:extLst>
              </a:tr>
              <a:tr h="308438">
                <a:tc>
                  <a:txBody>
                    <a:bodyPr/>
                    <a:lstStyle/>
                    <a:p>
                      <a:pPr algn="ctr" fontAlgn="b"/>
                      <a:r>
                        <a:rPr lang="en-US" sz="1600" b="1" i="0" u="none" strike="noStrike">
                          <a:solidFill>
                            <a:srgbClr val="000000"/>
                          </a:solidFill>
                          <a:effectLst/>
                          <a:latin typeface="Calibri" panose="020F0502020204030204" pitchFamily="34" charset="0"/>
                        </a:rPr>
                        <a:t>Weapon-Target Plan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t"/>
                      <a:r>
                        <a:rPr lang="en-US" sz="1600" b="1" i="0" u="none" strike="noStrike">
                          <a:solidFill>
                            <a:srgbClr val="000000"/>
                          </a:solidFill>
                          <a:effectLst/>
                          <a:latin typeface="Calibri" panose="020F0502020204030204" pitchFamily="34" charset="0"/>
                        </a:rPr>
                        <a:t>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t"/>
                      <a:r>
                        <a:rPr lang="en-US" sz="1600" b="1" i="0" u="none" strike="noStrike">
                          <a:solidFill>
                            <a:srgbClr val="000000"/>
                          </a:solidFill>
                          <a:effectLst/>
                          <a:latin typeface="Calibri" panose="020F0502020204030204" pitchFamily="34" charset="0"/>
                        </a:rPr>
                        <a:t>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t"/>
                      <a:r>
                        <a:rPr lang="en-US" sz="1600" b="1" i="0" u="none" strike="noStrike">
                          <a:solidFill>
                            <a:srgbClr val="000000"/>
                          </a:solidFill>
                          <a:effectLst/>
                          <a:latin typeface="Calibri" panose="020F0502020204030204" pitchFamily="34" charset="0"/>
                        </a:rPr>
                        <a:t>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t"/>
                      <a:r>
                        <a:rPr lang="en-US" sz="1600" b="1" i="0" u="none" strike="noStrike">
                          <a:solidFill>
                            <a:srgbClr val="000000"/>
                          </a:solidFill>
                          <a:effectLst/>
                          <a:latin typeface="Calibri" panose="020F0502020204030204" pitchFamily="34" charset="0"/>
                        </a:rPr>
                        <a:t>50-80%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t"/>
                      <a:r>
                        <a:rPr lang="en-US" sz="1600" b="1" i="0" u="none" strike="noStrike">
                          <a:solidFill>
                            <a:srgbClr val="000000"/>
                          </a:solidFill>
                          <a:effectLst/>
                          <a:latin typeface="Calibri" panose="020F0502020204030204" pitchFamily="34" charset="0"/>
                        </a:rPr>
                        <a:t>10-30%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extLst>
                  <a:ext uri="{0D108BD9-81ED-4DB2-BD59-A6C34878D82A}">
                    <a16:rowId xmlns:a16="http://schemas.microsoft.com/office/drawing/2014/main" val="10005"/>
                  </a:ext>
                </a:extLst>
              </a:tr>
              <a:tr h="308438">
                <a:tc>
                  <a:txBody>
                    <a:bodyPr/>
                    <a:lstStyle/>
                    <a:p>
                      <a:pPr algn="ctr" fontAlgn="b"/>
                      <a:r>
                        <a:rPr lang="en-US" sz="1600" b="1" i="0" u="none" strike="noStrike">
                          <a:solidFill>
                            <a:srgbClr val="000000"/>
                          </a:solidFill>
                          <a:effectLst/>
                          <a:latin typeface="Calibri" panose="020F0502020204030204" pitchFamily="34" charset="0"/>
                        </a:rPr>
                        <a:t>Time Weapon-Target Pairing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t"/>
                      <a:r>
                        <a:rPr lang="en-US" sz="1600" b="1" i="0" u="none" strike="noStrike">
                          <a:solidFill>
                            <a:srgbClr val="000000"/>
                          </a:solidFill>
                          <a:effectLst/>
                          <a:latin typeface="Calibri" panose="020F0502020204030204" pitchFamily="34" charset="0"/>
                        </a:rPr>
                        <a:t>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t"/>
                      <a:r>
                        <a:rPr lang="en-US" sz="1600" b="1" i="0" u="none" strike="noStrike">
                          <a:solidFill>
                            <a:srgbClr val="000000"/>
                          </a:solidFill>
                          <a:effectLst/>
                          <a:latin typeface="Calibri" panose="020F0502020204030204" pitchFamily="34" charset="0"/>
                        </a:rPr>
                        <a:t>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t"/>
                      <a:r>
                        <a:rPr lang="en-US" sz="1800" b="1" i="0" u="none" strike="noStrike" dirty="0">
                          <a:solidFill>
                            <a:srgbClr val="C00000"/>
                          </a:solidFill>
                          <a:effectLst/>
                          <a:latin typeface="Calibri" panose="020F0502020204030204" pitchFamily="34" charset="0"/>
                        </a:rPr>
                        <a:t>100%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t"/>
                      <a:r>
                        <a:rPr lang="en-US" sz="1600" b="1" i="0" u="none" strike="noStrike">
                          <a:solidFill>
                            <a:srgbClr val="000000"/>
                          </a:solidFill>
                          <a:effectLst/>
                          <a:latin typeface="Calibri" panose="020F0502020204030204" pitchFamily="34" charset="0"/>
                        </a:rPr>
                        <a:t>50-80%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t"/>
                      <a:r>
                        <a:rPr lang="en-US" sz="1600" b="1" i="0" u="none" strike="noStrike">
                          <a:solidFill>
                            <a:srgbClr val="000000"/>
                          </a:solidFill>
                          <a:effectLst/>
                          <a:latin typeface="Calibri" panose="020F0502020204030204" pitchFamily="34" charset="0"/>
                        </a:rPr>
                        <a:t>10-30%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10006"/>
                  </a:ext>
                </a:extLst>
              </a:tr>
              <a:tr h="287228">
                <a:tc>
                  <a:txBody>
                    <a:bodyPr/>
                    <a:lstStyle/>
                    <a:p>
                      <a:pPr algn="ctr" fontAlgn="b"/>
                      <a:r>
                        <a:rPr lang="en-US" sz="1600" b="1" i="0" u="none" strike="noStrike" dirty="0">
                          <a:solidFill>
                            <a:srgbClr val="000000"/>
                          </a:solidFill>
                          <a:effectLst/>
                          <a:latin typeface="Calibri" panose="020F0502020204030204" pitchFamily="34" charset="0"/>
                        </a:rPr>
                        <a:t>Time Cleared Hot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t"/>
                      <a:r>
                        <a:rPr lang="en-US" sz="1600" b="1" i="0" u="none" strike="noStrike" dirty="0">
                          <a:solidFill>
                            <a:srgbClr val="000000"/>
                          </a:solidFill>
                          <a:effectLst/>
                          <a:latin typeface="Calibri" panose="020F0502020204030204" pitchFamily="34" charset="0"/>
                        </a:rPr>
                        <a:t>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t"/>
                      <a:r>
                        <a:rPr lang="en-US" sz="1800" b="1" i="0" u="none" strike="noStrike" dirty="0">
                          <a:solidFill>
                            <a:srgbClr val="C00000"/>
                          </a:solidFill>
                          <a:effectLst/>
                          <a:latin typeface="Calibri" panose="020F0502020204030204" pitchFamily="34" charset="0"/>
                        </a:rPr>
                        <a:t>100%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t"/>
                      <a:r>
                        <a:rPr lang="en-US" sz="1800" b="1" i="0" u="none" strike="noStrike" dirty="0">
                          <a:solidFill>
                            <a:srgbClr val="C00000"/>
                          </a:solidFill>
                          <a:effectLst/>
                          <a:latin typeface="Calibri" panose="020F0502020204030204" pitchFamily="34" charset="0"/>
                        </a:rPr>
                        <a:t>100%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t"/>
                      <a:r>
                        <a:rPr lang="en-US" sz="1600" b="1" i="0" u="none" strike="noStrike" dirty="0">
                          <a:solidFill>
                            <a:srgbClr val="000000"/>
                          </a:solidFill>
                          <a:effectLst/>
                          <a:latin typeface="Calibri" panose="020F0502020204030204" pitchFamily="34" charset="0"/>
                        </a:rPr>
                        <a:t>10-30%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t"/>
                      <a:r>
                        <a:rPr lang="en-US" sz="1600" b="1" i="0" u="none" strike="noStrike" dirty="0">
                          <a:solidFill>
                            <a:srgbClr val="000000"/>
                          </a:solidFill>
                          <a:effectLst/>
                          <a:latin typeface="Calibri" panose="020F0502020204030204" pitchFamily="34" charset="0"/>
                        </a:rPr>
                        <a:t>10-30%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extLst>
                  <a:ext uri="{0D108BD9-81ED-4DB2-BD59-A6C34878D82A}">
                    <a16:rowId xmlns:a16="http://schemas.microsoft.com/office/drawing/2014/main" val="10007"/>
                  </a:ext>
                </a:extLst>
              </a:tr>
              <a:tr h="616875">
                <a:tc>
                  <a:txBody>
                    <a:bodyPr/>
                    <a:lstStyle/>
                    <a:p>
                      <a:pPr algn="ctr" fontAlgn="b"/>
                      <a:r>
                        <a:rPr lang="en-US" sz="1600" b="1" i="0" u="none" strike="noStrike">
                          <a:solidFill>
                            <a:srgbClr val="000000"/>
                          </a:solidFill>
                          <a:effectLst/>
                          <a:latin typeface="Calibri" panose="020F0502020204030204" pitchFamily="34" charset="0"/>
                        </a:rPr>
                        <a:t>Position in Flight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t"/>
                      <a:r>
                        <a:rPr lang="en-US" sz="1600" b="1" i="0" u="none" strike="noStrike">
                          <a:solidFill>
                            <a:srgbClr val="000000"/>
                          </a:solidFill>
                          <a:effectLst/>
                          <a:latin typeface="Calibri" panose="020F0502020204030204" pitchFamily="34" charset="0"/>
                        </a:rPr>
                        <a:t>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t"/>
                      <a:r>
                        <a:rPr lang="en-US" sz="1800" b="1" i="0" u="none" strike="noStrike" dirty="0">
                          <a:solidFill>
                            <a:srgbClr val="C00000"/>
                          </a:solidFill>
                          <a:effectLst/>
                          <a:latin typeface="Calibri" panose="020F0502020204030204" pitchFamily="34" charset="0"/>
                        </a:rPr>
                        <a:t>100% </a:t>
                      </a:r>
                      <a:r>
                        <a:rPr lang="en-US" sz="1600" b="1" i="0" u="none" strike="noStrike" dirty="0">
                          <a:solidFill>
                            <a:srgbClr val="000000"/>
                          </a:solidFill>
                          <a:effectLst/>
                          <a:latin typeface="Calibri" panose="020F0502020204030204" pitchFamily="34" charset="0"/>
                        </a:rPr>
                        <a:t>SNEW only</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t"/>
                      <a:r>
                        <a:rPr lang="en-US" sz="1600" b="1" i="0" u="none" strike="noStrike" dirty="0">
                          <a:solidFill>
                            <a:srgbClr val="000000"/>
                          </a:solidFill>
                          <a:effectLst/>
                          <a:latin typeface="Calibri" panose="020F0502020204030204" pitchFamily="34" charset="0"/>
                        </a:rPr>
                        <a:t>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t"/>
                      <a:r>
                        <a:rPr lang="en-US" sz="1600" b="1" i="0" u="none" strike="noStrike" dirty="0">
                          <a:solidFill>
                            <a:srgbClr val="000000"/>
                          </a:solidFill>
                          <a:effectLst/>
                          <a:latin typeface="Calibri" panose="020F0502020204030204" pitchFamily="34" charset="0"/>
                        </a:rPr>
                        <a:t>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t"/>
                      <a:r>
                        <a:rPr lang="en-US" sz="1600" b="1" i="0" u="none" strike="noStrike">
                          <a:solidFill>
                            <a:srgbClr val="000000"/>
                          </a:solidFill>
                          <a:effectLst/>
                          <a:latin typeface="Calibri" panose="020F0502020204030204" pitchFamily="34" charset="0"/>
                        </a:rPr>
                        <a:t>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10008"/>
                  </a:ext>
                </a:extLst>
              </a:tr>
              <a:tr h="308438">
                <a:tc>
                  <a:txBody>
                    <a:bodyPr/>
                    <a:lstStyle/>
                    <a:p>
                      <a:pPr algn="ctr" fontAlgn="b"/>
                      <a:r>
                        <a:rPr lang="en-US" sz="1600" b="1" i="0" u="none" strike="noStrike">
                          <a:solidFill>
                            <a:srgbClr val="000000"/>
                          </a:solidFill>
                          <a:effectLst/>
                          <a:latin typeface="Calibri" panose="020F0502020204030204" pitchFamily="34" charset="0"/>
                        </a:rPr>
                        <a:t>Impact time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t"/>
                      <a:r>
                        <a:rPr lang="en-US" sz="1600" b="1" i="0" u="none" strike="noStrike">
                          <a:solidFill>
                            <a:srgbClr val="000000"/>
                          </a:solidFill>
                          <a:effectLst/>
                          <a:latin typeface="Calibri" panose="020F0502020204030204" pitchFamily="34" charset="0"/>
                        </a:rPr>
                        <a:t>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t"/>
                      <a:r>
                        <a:rPr lang="en-US" sz="1600" b="1" i="0" u="none" strike="noStrike">
                          <a:solidFill>
                            <a:srgbClr val="000000"/>
                          </a:solidFill>
                          <a:effectLst/>
                          <a:latin typeface="Calibri" panose="020F0502020204030204" pitchFamily="34" charset="0"/>
                        </a:rPr>
                        <a:t>50-80%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t"/>
                      <a:r>
                        <a:rPr lang="en-US" sz="1600" b="1" i="0" u="none" strike="noStrike">
                          <a:solidFill>
                            <a:srgbClr val="000000"/>
                          </a:solidFill>
                          <a:effectLst/>
                          <a:latin typeface="Calibri" panose="020F0502020204030204" pitchFamily="34" charset="0"/>
                        </a:rPr>
                        <a:t>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t"/>
                      <a:r>
                        <a:rPr lang="en-US" sz="1600" b="1" i="0" u="none" strike="noStrike">
                          <a:solidFill>
                            <a:srgbClr val="000000"/>
                          </a:solidFill>
                          <a:effectLst/>
                          <a:latin typeface="Calibri" panose="020F0502020204030204" pitchFamily="34" charset="0"/>
                        </a:rPr>
                        <a:t>10-30%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t"/>
                      <a:r>
                        <a:rPr lang="en-US" sz="1600" b="1" i="0" u="none" strike="noStrike">
                          <a:solidFill>
                            <a:srgbClr val="000000"/>
                          </a:solidFill>
                          <a:effectLst/>
                          <a:latin typeface="Calibri" panose="020F0502020204030204" pitchFamily="34" charset="0"/>
                        </a:rPr>
                        <a:t>10-30%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extLst>
                  <a:ext uri="{0D108BD9-81ED-4DB2-BD59-A6C34878D82A}">
                    <a16:rowId xmlns:a16="http://schemas.microsoft.com/office/drawing/2014/main" val="10009"/>
                  </a:ext>
                </a:extLst>
              </a:tr>
              <a:tr h="308438">
                <a:tc>
                  <a:txBody>
                    <a:bodyPr/>
                    <a:lstStyle/>
                    <a:p>
                      <a:pPr algn="ctr" fontAlgn="b"/>
                      <a:r>
                        <a:rPr lang="en-US" sz="1600" b="1" i="0" u="none" strike="noStrike">
                          <a:solidFill>
                            <a:srgbClr val="000000"/>
                          </a:solidFill>
                          <a:effectLst/>
                          <a:latin typeface="Calibri" panose="020F0502020204030204" pitchFamily="34" charset="0"/>
                        </a:rPr>
                        <a:t>Impact Location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t"/>
                      <a:r>
                        <a:rPr lang="en-US" sz="1600" b="1" i="0" u="none" strike="noStrike">
                          <a:solidFill>
                            <a:srgbClr val="000000"/>
                          </a:solidFill>
                          <a:effectLst/>
                          <a:latin typeface="Calibri" panose="020F0502020204030204" pitchFamily="34" charset="0"/>
                        </a:rPr>
                        <a:t>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t"/>
                      <a:r>
                        <a:rPr lang="en-US" sz="1600" b="1" i="0" u="none" strike="noStrike">
                          <a:solidFill>
                            <a:srgbClr val="000000"/>
                          </a:solidFill>
                          <a:effectLst/>
                          <a:latin typeface="Calibri" panose="020F0502020204030204" pitchFamily="34" charset="0"/>
                        </a:rPr>
                        <a:t>50-80%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t"/>
                      <a:r>
                        <a:rPr lang="en-US" sz="1600" b="1" i="0" u="none" strike="noStrike">
                          <a:solidFill>
                            <a:srgbClr val="000000"/>
                          </a:solidFill>
                          <a:effectLst/>
                          <a:latin typeface="Calibri" panose="020F0502020204030204" pitchFamily="34" charset="0"/>
                        </a:rPr>
                        <a:t>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t"/>
                      <a:r>
                        <a:rPr lang="en-US" sz="1600" b="1" i="0" u="none" strike="noStrike">
                          <a:solidFill>
                            <a:srgbClr val="000000"/>
                          </a:solidFill>
                          <a:effectLst/>
                          <a:latin typeface="Calibri" panose="020F0502020204030204" pitchFamily="34" charset="0"/>
                        </a:rPr>
                        <a:t>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t"/>
                      <a:r>
                        <a:rPr lang="en-US" sz="1600" b="1" i="0" u="none" strike="noStrike">
                          <a:solidFill>
                            <a:srgbClr val="000000"/>
                          </a:solidFill>
                          <a:effectLst/>
                          <a:latin typeface="Calibri" panose="020F0502020204030204" pitchFamily="34" charset="0"/>
                        </a:rPr>
                        <a:t>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10010"/>
                  </a:ext>
                </a:extLst>
              </a:tr>
              <a:tr h="308438">
                <a:tc>
                  <a:txBody>
                    <a:bodyPr/>
                    <a:lstStyle/>
                    <a:p>
                      <a:pPr algn="ctr" fontAlgn="b"/>
                      <a:r>
                        <a:rPr lang="en-US" sz="1600" b="1" i="0" u="none" strike="noStrike">
                          <a:solidFill>
                            <a:srgbClr val="000000"/>
                          </a:solidFill>
                          <a:effectLst/>
                          <a:latin typeface="Calibri" panose="020F0502020204030204" pitchFamily="34" charset="0"/>
                        </a:rPr>
                        <a:t>Damage to Target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t"/>
                      <a:r>
                        <a:rPr lang="en-US" sz="1600" b="1" i="0" u="none" strike="noStrike" dirty="0">
                          <a:solidFill>
                            <a:srgbClr val="000000"/>
                          </a:solidFill>
                          <a:effectLst/>
                          <a:latin typeface="Calibri" panose="020F0502020204030204" pitchFamily="34" charset="0"/>
                        </a:rPr>
                        <a:t>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t"/>
                      <a:r>
                        <a:rPr lang="en-US" sz="1600" b="1" i="0" u="none" strike="noStrike">
                          <a:solidFill>
                            <a:srgbClr val="000000"/>
                          </a:solidFill>
                          <a:effectLst/>
                          <a:latin typeface="Calibri" panose="020F0502020204030204" pitchFamily="34" charset="0"/>
                        </a:rPr>
                        <a:t>50-80%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t"/>
                      <a:r>
                        <a:rPr lang="en-US" sz="1600" b="1" i="0" u="none" strike="noStrike">
                          <a:solidFill>
                            <a:srgbClr val="000000"/>
                          </a:solidFill>
                          <a:effectLst/>
                          <a:latin typeface="Calibri" panose="020F0502020204030204" pitchFamily="34" charset="0"/>
                        </a:rPr>
                        <a:t>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t"/>
                      <a:r>
                        <a:rPr lang="en-US" sz="1600" b="1" i="0" u="none" strike="noStrike">
                          <a:solidFill>
                            <a:srgbClr val="000000"/>
                          </a:solidFill>
                          <a:effectLst/>
                          <a:latin typeface="Calibri" panose="020F0502020204030204" pitchFamily="34" charset="0"/>
                        </a:rPr>
                        <a:t>10-30%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t"/>
                      <a:r>
                        <a:rPr lang="en-US" sz="1600" b="1" i="0" u="none" strike="noStrike" dirty="0">
                          <a:solidFill>
                            <a:srgbClr val="000000"/>
                          </a:solidFill>
                          <a:effectLst/>
                          <a:latin typeface="Calibri" panose="020F0502020204030204" pitchFamily="34" charset="0"/>
                        </a:rPr>
                        <a:t>10-30%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41131442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22513" y="2679994"/>
            <a:ext cx="5370286" cy="369332"/>
          </a:xfrm>
          <a:prstGeom prst="rect">
            <a:avLst/>
          </a:prstGeom>
          <a:solidFill>
            <a:srgbClr val="A0D4BC"/>
          </a:solidFill>
        </p:spPr>
        <p:txBody>
          <a:bodyPr wrap="square" rtlCol="0">
            <a:spAutoFit/>
          </a:bodyPr>
          <a:lstStyle/>
          <a:p>
            <a:pPr algn="ctr"/>
            <a:r>
              <a:rPr lang="en-US" sz="1800" b="1" dirty="0">
                <a:latin typeface="Arial" panose="020B0604020202020204" pitchFamily="34" charset="0"/>
                <a:cs typeface="Arial" panose="020B0604020202020204" pitchFamily="34" charset="0"/>
              </a:rPr>
              <a:t>Soft Data</a:t>
            </a:r>
          </a:p>
        </p:txBody>
      </p:sp>
      <p:sp>
        <p:nvSpPr>
          <p:cNvPr id="2" name="Title 1"/>
          <p:cNvSpPr>
            <a:spLocks noGrp="1"/>
          </p:cNvSpPr>
          <p:nvPr>
            <p:ph type="title"/>
          </p:nvPr>
        </p:nvSpPr>
        <p:spPr/>
        <p:txBody>
          <a:bodyPr/>
          <a:lstStyle/>
          <a:p>
            <a:r>
              <a:rPr lang="en-US" dirty="0"/>
              <a:t>Data Sources </a:t>
            </a:r>
          </a:p>
        </p:txBody>
      </p:sp>
      <p:sp>
        <p:nvSpPr>
          <p:cNvPr id="3" name="Content Placeholder 2"/>
          <p:cNvSpPr>
            <a:spLocks noGrp="1"/>
          </p:cNvSpPr>
          <p:nvPr>
            <p:ph sz="quarter" idx="11"/>
          </p:nvPr>
        </p:nvSpPr>
        <p:spPr>
          <a:xfrm>
            <a:off x="368811" y="802399"/>
            <a:ext cx="11250613" cy="1220496"/>
          </a:xfrm>
        </p:spPr>
        <p:txBody>
          <a:bodyPr/>
          <a:lstStyle/>
          <a:p>
            <a:pPr>
              <a:spcBef>
                <a:spcPts val="400"/>
              </a:spcBef>
            </a:pPr>
            <a:r>
              <a:rPr lang="en-US" sz="2000" dirty="0"/>
              <a:t>Hard data provides a sense for</a:t>
            </a:r>
            <a:r>
              <a:rPr lang="en-US" sz="2000" b="1" dirty="0">
                <a:solidFill>
                  <a:srgbClr val="C00000"/>
                </a:solidFill>
              </a:rPr>
              <a:t> what </a:t>
            </a:r>
            <a:r>
              <a:rPr lang="en-US" sz="2000" dirty="0"/>
              <a:t>happened</a:t>
            </a:r>
          </a:p>
          <a:p>
            <a:pPr>
              <a:spcBef>
                <a:spcPts val="400"/>
              </a:spcBef>
            </a:pPr>
            <a:r>
              <a:rPr lang="en-US" sz="2000" dirty="0"/>
              <a:t>Soft data can add context of </a:t>
            </a:r>
            <a:r>
              <a:rPr lang="en-US" sz="2000" b="1" dirty="0">
                <a:solidFill>
                  <a:srgbClr val="C00000"/>
                </a:solidFill>
              </a:rPr>
              <a:t>how and why </a:t>
            </a:r>
            <a:r>
              <a:rPr lang="en-US" sz="2000" dirty="0"/>
              <a:t>it happened</a:t>
            </a:r>
          </a:p>
          <a:p>
            <a:pPr>
              <a:spcBef>
                <a:spcPts val="400"/>
              </a:spcBef>
            </a:pPr>
            <a:r>
              <a:rPr lang="en-US" sz="2000" dirty="0"/>
              <a:t>Live observation is a critical part of the data collection – needed for piecing together diverse data sets</a:t>
            </a:r>
          </a:p>
          <a:p>
            <a:pPr>
              <a:spcBef>
                <a:spcPts val="400"/>
              </a:spcBef>
            </a:pPr>
            <a:r>
              <a:rPr lang="en-US" sz="2000" dirty="0"/>
              <a:t>HITL experiments can be frustrating, but they uncover facets of the concept not clear at the outset:  </a:t>
            </a:r>
            <a:r>
              <a:rPr lang="en-US" sz="2000" b="1" dirty="0">
                <a:solidFill>
                  <a:srgbClr val="C00000"/>
                </a:solidFill>
              </a:rPr>
              <a:t>change in C2 structure, training needs </a:t>
            </a:r>
          </a:p>
        </p:txBody>
      </p:sp>
      <p:graphicFrame>
        <p:nvGraphicFramePr>
          <p:cNvPr id="5" name="Table 4"/>
          <p:cNvGraphicFramePr>
            <a:graphicFrameLocks noGrp="1"/>
          </p:cNvGraphicFramePr>
          <p:nvPr>
            <p:extLst>
              <p:ext uri="{D42A27DB-BD31-4B8C-83A1-F6EECF244321}">
                <p14:modId xmlns:p14="http://schemas.microsoft.com/office/powerpoint/2010/main" val="2638648314"/>
              </p:ext>
            </p:extLst>
          </p:nvPr>
        </p:nvGraphicFramePr>
        <p:xfrm>
          <a:off x="6227591" y="3049328"/>
          <a:ext cx="5775325" cy="3624270"/>
        </p:xfrm>
        <a:graphic>
          <a:graphicData uri="http://schemas.openxmlformats.org/drawingml/2006/table">
            <a:tbl>
              <a:tblPr firstRow="1" firstCol="1" bandRow="1"/>
              <a:tblGrid>
                <a:gridCol w="1615031">
                  <a:extLst>
                    <a:ext uri="{9D8B030D-6E8A-4147-A177-3AD203B41FA5}">
                      <a16:colId xmlns:a16="http://schemas.microsoft.com/office/drawing/2014/main" val="20000"/>
                    </a:ext>
                  </a:extLst>
                </a:gridCol>
                <a:gridCol w="4160294">
                  <a:extLst>
                    <a:ext uri="{9D8B030D-6E8A-4147-A177-3AD203B41FA5}">
                      <a16:colId xmlns:a16="http://schemas.microsoft.com/office/drawing/2014/main" val="20001"/>
                    </a:ext>
                  </a:extLst>
                </a:gridCol>
              </a:tblGrid>
              <a:tr h="352778">
                <a:tc>
                  <a:txBody>
                    <a:bodyPr/>
                    <a:lstStyle/>
                    <a:p>
                      <a:pPr marL="0" marR="0" algn="ctr">
                        <a:spcBef>
                          <a:spcPts val="300"/>
                        </a:spcBef>
                        <a:spcAft>
                          <a:spcPts val="300"/>
                        </a:spcAft>
                      </a:pPr>
                      <a:r>
                        <a:rPr lang="en-US" sz="1600" b="1" dirty="0">
                          <a:effectLst/>
                          <a:latin typeface="Arial" panose="020B0604020202020204" pitchFamily="34" charset="0"/>
                          <a:ea typeface="Times New Roman" panose="02020603050405020304" pitchFamily="18" charset="0"/>
                        </a:rPr>
                        <a:t>Source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CFB3"/>
                    </a:solidFill>
                  </a:tcPr>
                </a:tc>
                <a:tc>
                  <a:txBody>
                    <a:bodyPr/>
                    <a:lstStyle/>
                    <a:p>
                      <a:pPr marL="0" marR="0" algn="ctr">
                        <a:spcBef>
                          <a:spcPts val="300"/>
                        </a:spcBef>
                        <a:spcAft>
                          <a:spcPts val="300"/>
                        </a:spcAft>
                      </a:pPr>
                      <a:r>
                        <a:rPr lang="en-US" sz="1600" b="1" dirty="0">
                          <a:effectLst/>
                          <a:latin typeface="Arial" panose="020B0604020202020204" pitchFamily="34" charset="0"/>
                          <a:ea typeface="Times New Roman" panose="02020603050405020304" pitchFamily="18" charset="0"/>
                        </a:rPr>
                        <a:t>Information Provided</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CFB3"/>
                    </a:solidFill>
                  </a:tcPr>
                </a:tc>
                <a:extLst>
                  <a:ext uri="{0D108BD9-81ED-4DB2-BD59-A6C34878D82A}">
                    <a16:rowId xmlns:a16="http://schemas.microsoft.com/office/drawing/2014/main" val="10000"/>
                  </a:ext>
                </a:extLst>
              </a:tr>
              <a:tr h="900953">
                <a:tc>
                  <a:txBody>
                    <a:bodyPr/>
                    <a:lstStyle/>
                    <a:p>
                      <a:pPr marL="0" marR="0" algn="ctr">
                        <a:spcBef>
                          <a:spcPts val="300"/>
                        </a:spcBef>
                        <a:spcAft>
                          <a:spcPts val="300"/>
                        </a:spcAft>
                      </a:pPr>
                      <a:r>
                        <a:rPr lang="en-US" sz="1400" b="1" dirty="0">
                          <a:effectLst/>
                          <a:latin typeface="Arial" panose="020B0604020202020204" pitchFamily="34" charset="0"/>
                          <a:ea typeface="Times New Roman" panose="02020603050405020304" pitchFamily="18" charset="0"/>
                        </a:rPr>
                        <a:t>Radio Log: researcher notes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85000"/>
                        </a:lnSpc>
                        <a:spcBef>
                          <a:spcPts val="200"/>
                        </a:spcBef>
                        <a:spcAft>
                          <a:spcPts val="200"/>
                        </a:spcAft>
                      </a:pPr>
                      <a:r>
                        <a:rPr lang="en-US" sz="1400" dirty="0">
                          <a:effectLst/>
                          <a:latin typeface="Arial" panose="020B0604020202020204" pitchFamily="34" charset="0"/>
                          <a:ea typeface="Times New Roman" panose="02020603050405020304" pitchFamily="18" charset="0"/>
                        </a:rPr>
                        <a:t>Time of radio messages, some identification of intended targets, planned weapons, damage assessments—targets and weapons not always identified in message log</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736474">
                <a:tc>
                  <a:txBody>
                    <a:bodyPr/>
                    <a:lstStyle/>
                    <a:p>
                      <a:pPr marL="0" marR="0" algn="ctr">
                        <a:spcBef>
                          <a:spcPts val="300"/>
                        </a:spcBef>
                        <a:spcAft>
                          <a:spcPts val="300"/>
                        </a:spcAft>
                      </a:pPr>
                      <a:r>
                        <a:rPr lang="en-US" sz="1400" b="1" dirty="0">
                          <a:effectLst/>
                          <a:latin typeface="Arial" panose="020B0604020202020204" pitchFamily="34" charset="0"/>
                          <a:ea typeface="Times New Roman" panose="02020603050405020304" pitchFamily="18" charset="0"/>
                        </a:rPr>
                        <a:t>JTAC Log</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85000"/>
                        </a:lnSpc>
                        <a:spcBef>
                          <a:spcPts val="200"/>
                        </a:spcBef>
                        <a:spcAft>
                          <a:spcPts val="200"/>
                        </a:spcAft>
                      </a:pPr>
                      <a:r>
                        <a:rPr lang="en-US" sz="1400" dirty="0">
                          <a:effectLst/>
                          <a:latin typeface="Arial" panose="020B0604020202020204" pitchFamily="34" charset="0"/>
                          <a:ea typeface="Times New Roman" panose="02020603050405020304" pitchFamily="18" charset="0"/>
                        </a:rPr>
                        <a:t>Recreation of planned and executed attacks, developed during </a:t>
                      </a:r>
                      <a:r>
                        <a:rPr lang="en-US" sz="1400" dirty="0" err="1">
                          <a:effectLst/>
                          <a:latin typeface="Arial" panose="020B0604020202020204" pitchFamily="34" charset="0"/>
                          <a:ea typeface="Times New Roman" panose="02020603050405020304" pitchFamily="18" charset="0"/>
                        </a:rPr>
                        <a:t>outbrief</a:t>
                      </a:r>
                      <a:r>
                        <a:rPr lang="en-US" sz="1400" dirty="0">
                          <a:effectLst/>
                          <a:latin typeface="Arial" panose="020B0604020202020204" pitchFamily="34" charset="0"/>
                          <a:ea typeface="Times New Roman" panose="02020603050405020304" pitchFamily="18" charset="0"/>
                        </a:rPr>
                        <a:t> (not all clock times were recorded)</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646162">
                <a:tc>
                  <a:txBody>
                    <a:bodyPr/>
                    <a:lstStyle/>
                    <a:p>
                      <a:pPr marL="0" marR="0" algn="ctr">
                        <a:spcBef>
                          <a:spcPts val="300"/>
                        </a:spcBef>
                        <a:spcAft>
                          <a:spcPts val="300"/>
                        </a:spcAft>
                      </a:pPr>
                      <a:r>
                        <a:rPr lang="en-US" sz="1400" b="1" dirty="0">
                          <a:effectLst/>
                          <a:latin typeface="Arial" panose="020B0604020202020204" pitchFamily="34" charset="0"/>
                          <a:ea typeface="Times New Roman" panose="02020603050405020304" pitchFamily="18" charset="0"/>
                        </a:rPr>
                        <a:t>Link-16 Messages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85000"/>
                        </a:lnSpc>
                        <a:spcBef>
                          <a:spcPts val="200"/>
                        </a:spcBef>
                        <a:spcAft>
                          <a:spcPts val="200"/>
                        </a:spcAft>
                      </a:pPr>
                      <a:r>
                        <a:rPr lang="en-US" sz="1400" dirty="0">
                          <a:effectLst/>
                          <a:latin typeface="Arial" panose="020B0604020202020204" pitchFamily="34" charset="0"/>
                          <a:ea typeface="Times New Roman" panose="02020603050405020304" pitchFamily="18" charset="0"/>
                        </a:rPr>
                        <a:t>Computer file, included cleared hot (did not identify which weapon), when an entity was killed</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674764">
                <a:tc>
                  <a:txBody>
                    <a:bodyPr/>
                    <a:lstStyle/>
                    <a:p>
                      <a:pPr marL="0" marR="0" algn="ctr">
                        <a:spcBef>
                          <a:spcPts val="300"/>
                        </a:spcBef>
                        <a:spcAft>
                          <a:spcPts val="300"/>
                        </a:spcAft>
                      </a:pPr>
                      <a:r>
                        <a:rPr lang="en-US" sz="1400" b="1" dirty="0">
                          <a:effectLst/>
                          <a:latin typeface="Arial" panose="020B0604020202020204" pitchFamily="34" charset="0"/>
                          <a:ea typeface="Times New Roman" panose="02020603050405020304" pitchFamily="18" charset="0"/>
                        </a:rPr>
                        <a:t>Simulation State Messages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85000"/>
                        </a:lnSpc>
                        <a:spcBef>
                          <a:spcPts val="200"/>
                        </a:spcBef>
                        <a:spcAft>
                          <a:spcPts val="200"/>
                        </a:spcAft>
                      </a:pPr>
                      <a:r>
                        <a:rPr lang="en-US" sz="1400" dirty="0">
                          <a:effectLst/>
                          <a:latin typeface="Arial" panose="020B0604020202020204" pitchFamily="34" charset="0"/>
                          <a:ea typeface="Times New Roman" panose="02020603050405020304" pitchFamily="18" charset="0"/>
                        </a:rPr>
                        <a:t>Time for cleared hot, state reports for SNEWs, usually impact time, usually impact location, damage to targets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13139">
                <a:tc>
                  <a:txBody>
                    <a:bodyPr/>
                    <a:lstStyle/>
                    <a:p>
                      <a:pPr marL="0" marR="0" algn="ctr">
                        <a:spcBef>
                          <a:spcPts val="300"/>
                        </a:spcBef>
                        <a:spcAft>
                          <a:spcPts val="300"/>
                        </a:spcAft>
                      </a:pPr>
                      <a:r>
                        <a:rPr lang="en-US" sz="1400" b="1" dirty="0">
                          <a:effectLst/>
                          <a:latin typeface="Arial" panose="020B0604020202020204" pitchFamily="34" charset="0"/>
                          <a:ea typeface="Times New Roman" panose="02020603050405020304" pitchFamily="18" charset="0"/>
                        </a:rPr>
                        <a:t> </a:t>
                      </a: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ts val="1200"/>
                        </a:lnSpc>
                        <a:spcBef>
                          <a:spcPts val="200"/>
                        </a:spcBef>
                        <a:spcAft>
                          <a:spcPts val="200"/>
                        </a:spcAft>
                      </a:pPr>
                      <a:r>
                        <a:rPr lang="en-US" sz="1800" dirty="0">
                          <a:effectLst/>
                          <a:latin typeface="Arial" panose="020B0604020202020204" pitchFamily="34" charset="0"/>
                          <a:ea typeface="Times New Roman" panose="02020603050405020304" pitchFamily="18" charset="0"/>
                        </a:rPr>
                        <a:t>*</a:t>
                      </a:r>
                      <a:r>
                        <a:rPr lang="en-US" sz="1200" dirty="0">
                          <a:effectLst/>
                          <a:latin typeface="Arial" panose="020B0604020202020204" pitchFamily="34" charset="0"/>
                          <a:ea typeface="Times New Roman" panose="02020603050405020304" pitchFamily="18" charset="0"/>
                        </a:rPr>
                        <a:t>Trial 1 did not have Link-16 messages.</a:t>
                      </a:r>
                      <a:endParaRPr lang="en-US" sz="1400" dirty="0">
                        <a:effectLst/>
                        <a:latin typeface="Arial" panose="020B0604020202020204" pitchFamily="34" charset="0"/>
                        <a:ea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5"/>
                  </a:ext>
                </a:extLst>
              </a:tr>
            </a:tbl>
          </a:graphicData>
        </a:graphic>
      </p:graphicFrame>
      <p:sp>
        <p:nvSpPr>
          <p:cNvPr id="6" name="Slide Number Placeholder 5"/>
          <p:cNvSpPr>
            <a:spLocks noGrp="1"/>
          </p:cNvSpPr>
          <p:nvPr>
            <p:ph type="sldNum" sz="quarter" idx="10"/>
          </p:nvPr>
        </p:nvSpPr>
        <p:spPr/>
        <p:txBody>
          <a:bodyPr/>
          <a:lstStyle/>
          <a:p>
            <a:pPr>
              <a:defRPr/>
            </a:pPr>
            <a:fld id="{D68E8870-17DE-45C4-A8DD-7644B2422933}" type="slidenum">
              <a:rPr lang="en-US" smtClean="0"/>
              <a:pPr>
                <a:defRPr/>
              </a:pPr>
              <a:t>28</a:t>
            </a:fld>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1831294168"/>
              </p:ext>
            </p:extLst>
          </p:nvPr>
        </p:nvGraphicFramePr>
        <p:xfrm>
          <a:off x="522513" y="3033488"/>
          <a:ext cx="5370286" cy="3343538"/>
        </p:xfrm>
        <a:graphic>
          <a:graphicData uri="http://schemas.openxmlformats.org/drawingml/2006/table">
            <a:tbl>
              <a:tblPr/>
              <a:tblGrid>
                <a:gridCol w="1457083">
                  <a:extLst>
                    <a:ext uri="{9D8B030D-6E8A-4147-A177-3AD203B41FA5}">
                      <a16:colId xmlns:a16="http://schemas.microsoft.com/office/drawing/2014/main" val="20000"/>
                    </a:ext>
                  </a:extLst>
                </a:gridCol>
                <a:gridCol w="1718345">
                  <a:extLst>
                    <a:ext uri="{9D8B030D-6E8A-4147-A177-3AD203B41FA5}">
                      <a16:colId xmlns:a16="http://schemas.microsoft.com/office/drawing/2014/main" val="20001"/>
                    </a:ext>
                  </a:extLst>
                </a:gridCol>
                <a:gridCol w="1331259">
                  <a:extLst>
                    <a:ext uri="{9D8B030D-6E8A-4147-A177-3AD203B41FA5}">
                      <a16:colId xmlns:a16="http://schemas.microsoft.com/office/drawing/2014/main" val="20002"/>
                    </a:ext>
                  </a:extLst>
                </a:gridCol>
                <a:gridCol w="863599">
                  <a:extLst>
                    <a:ext uri="{9D8B030D-6E8A-4147-A177-3AD203B41FA5}">
                      <a16:colId xmlns:a16="http://schemas.microsoft.com/office/drawing/2014/main" val="20003"/>
                    </a:ext>
                  </a:extLst>
                </a:gridCol>
              </a:tblGrid>
              <a:tr h="275911">
                <a:tc>
                  <a:txBody>
                    <a:bodyPr/>
                    <a:lstStyle/>
                    <a:p>
                      <a:pPr algn="ctr" fontAlgn="t"/>
                      <a:r>
                        <a:rPr lang="en-US" sz="1600" b="1" i="0" u="none" strike="noStrike" dirty="0">
                          <a:solidFill>
                            <a:srgbClr val="000000"/>
                          </a:solidFill>
                          <a:effectLst/>
                          <a:latin typeface="Calibri" panose="020F0502020204030204" pitchFamily="34" charset="0"/>
                        </a:rPr>
                        <a:t>Instrument</a:t>
                      </a:r>
                    </a:p>
                  </a:txBody>
                  <a:tcPr marL="9525" marR="9525" marT="952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BF5E3"/>
                    </a:solidFill>
                  </a:tcPr>
                </a:tc>
                <a:tc>
                  <a:txBody>
                    <a:bodyPr/>
                    <a:lstStyle/>
                    <a:p>
                      <a:pPr algn="ctr" fontAlgn="t"/>
                      <a:r>
                        <a:rPr lang="en-US" sz="1600" b="1" i="0" u="none" strike="noStrike" dirty="0">
                          <a:solidFill>
                            <a:srgbClr val="000000"/>
                          </a:solidFill>
                          <a:effectLst/>
                          <a:latin typeface="Calibri" panose="020F0502020204030204" pitchFamily="34" charset="0"/>
                        </a:rPr>
                        <a:t>Subject(s)</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BF5E3"/>
                    </a:solidFill>
                  </a:tcPr>
                </a:tc>
                <a:tc>
                  <a:txBody>
                    <a:bodyPr/>
                    <a:lstStyle/>
                    <a:p>
                      <a:pPr algn="ctr" fontAlgn="t"/>
                      <a:r>
                        <a:rPr lang="en-US" sz="1600" b="1" i="0" u="none" strike="noStrike" dirty="0">
                          <a:solidFill>
                            <a:srgbClr val="000000"/>
                          </a:solidFill>
                          <a:effectLst/>
                          <a:latin typeface="Calibri" panose="020F0502020204030204" pitchFamily="34" charset="0"/>
                        </a:rPr>
                        <a:t>Collection</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BF5E3"/>
                    </a:solidFill>
                  </a:tcPr>
                </a:tc>
                <a:tc>
                  <a:txBody>
                    <a:bodyPr/>
                    <a:lstStyle/>
                    <a:p>
                      <a:pPr algn="ctr" fontAlgn="t"/>
                      <a:r>
                        <a:rPr lang="en-US" sz="1600" b="1" i="0" u="none" strike="noStrike" dirty="0">
                          <a:solidFill>
                            <a:srgbClr val="000000"/>
                          </a:solidFill>
                          <a:effectLst/>
                          <a:latin typeface="Calibri" panose="020F0502020204030204" pitchFamily="34" charset="0"/>
                        </a:rPr>
                        <a:t>Total Samples</a:t>
                      </a:r>
                    </a:p>
                  </a:txBody>
                  <a:tcPr marL="9525" marR="9525" marT="952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BF5E3"/>
                    </a:solidFill>
                  </a:tcPr>
                </a:tc>
                <a:extLst>
                  <a:ext uri="{0D108BD9-81ED-4DB2-BD59-A6C34878D82A}">
                    <a16:rowId xmlns:a16="http://schemas.microsoft.com/office/drawing/2014/main" val="10000"/>
                  </a:ext>
                </a:extLst>
              </a:tr>
              <a:tr h="448759">
                <a:tc>
                  <a:txBody>
                    <a:bodyPr/>
                    <a:lstStyle/>
                    <a:p>
                      <a:pPr algn="l" fontAlgn="t"/>
                      <a:r>
                        <a:rPr lang="en-US" sz="1400" b="1" i="0" u="none" strike="noStrike" dirty="0">
                          <a:solidFill>
                            <a:srgbClr val="000000"/>
                          </a:solidFill>
                          <a:effectLst/>
                          <a:latin typeface="Calibri" panose="020F0502020204030204" pitchFamily="34" charset="0"/>
                        </a:rPr>
                        <a:t>NASA Task Load Index </a:t>
                      </a:r>
                    </a:p>
                  </a:txBody>
                  <a:tcPr marL="9525" marR="9525" marT="952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400" b="1" i="0" u="none" strike="noStrike" dirty="0">
                          <a:solidFill>
                            <a:srgbClr val="000000"/>
                          </a:solidFill>
                          <a:effectLst/>
                          <a:latin typeface="Calibri" panose="020F0502020204030204" pitchFamily="34" charset="0"/>
                        </a:rPr>
                        <a:t>JTAC and Observer or JTAC1 and JTAC2</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400" b="1" i="0" u="none" strike="noStrike">
                          <a:solidFill>
                            <a:srgbClr val="000000"/>
                          </a:solidFill>
                          <a:effectLst/>
                          <a:latin typeface="Calibri" panose="020F0502020204030204" pitchFamily="34" charset="0"/>
                        </a:rPr>
                        <a:t>Each run in all Trials (31)</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1" i="0" u="none" strike="noStrike">
                          <a:solidFill>
                            <a:srgbClr val="000000"/>
                          </a:solidFill>
                          <a:effectLst/>
                          <a:latin typeface="Calibri" panose="020F0502020204030204" pitchFamily="34" charset="0"/>
                        </a:rPr>
                        <a:t>62</a:t>
                      </a:r>
                    </a:p>
                  </a:txBody>
                  <a:tcPr marL="9525" marR="9525" marT="952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48759">
                <a:tc>
                  <a:txBody>
                    <a:bodyPr/>
                    <a:lstStyle/>
                    <a:p>
                      <a:pPr algn="l" fontAlgn="t"/>
                      <a:r>
                        <a:rPr lang="en-US" sz="1400" b="1" i="0" u="none" strike="noStrike">
                          <a:solidFill>
                            <a:srgbClr val="000000"/>
                          </a:solidFill>
                          <a:effectLst/>
                          <a:latin typeface="Calibri" panose="020F0502020204030204" pitchFamily="34" charset="0"/>
                        </a:rPr>
                        <a:t>Part Task Difficulty Assessments</a:t>
                      </a:r>
                    </a:p>
                  </a:txBody>
                  <a:tcPr marL="9525" marR="9525" marT="952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400" b="1" i="0" u="none" strike="noStrike" dirty="0">
                          <a:solidFill>
                            <a:srgbClr val="000000"/>
                          </a:solidFill>
                          <a:effectLst/>
                          <a:latin typeface="Calibri" panose="020F0502020204030204" pitchFamily="34" charset="0"/>
                        </a:rPr>
                        <a:t>JTAC and Observer or JTAC1 and JTAC2</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400" b="1" i="0" u="none" strike="noStrike">
                          <a:solidFill>
                            <a:srgbClr val="000000"/>
                          </a:solidFill>
                          <a:effectLst/>
                          <a:latin typeface="Calibri" panose="020F0502020204030204" pitchFamily="34" charset="0"/>
                        </a:rPr>
                        <a:t>Each run in Trials 1 and 2</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1" i="0" u="none" strike="noStrike">
                          <a:solidFill>
                            <a:srgbClr val="000000"/>
                          </a:solidFill>
                          <a:effectLst/>
                          <a:latin typeface="Calibri" panose="020F0502020204030204" pitchFamily="34" charset="0"/>
                        </a:rPr>
                        <a:t>40</a:t>
                      </a:r>
                    </a:p>
                  </a:txBody>
                  <a:tcPr marL="9525" marR="9525" marT="952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606504">
                <a:tc>
                  <a:txBody>
                    <a:bodyPr/>
                    <a:lstStyle/>
                    <a:p>
                      <a:pPr algn="l" fontAlgn="t"/>
                      <a:r>
                        <a:rPr lang="en-US" sz="1400" b="1" i="0" u="none" strike="noStrike">
                          <a:solidFill>
                            <a:srgbClr val="000000"/>
                          </a:solidFill>
                          <a:effectLst/>
                          <a:latin typeface="Calibri" panose="020F0502020204030204" pitchFamily="34" charset="0"/>
                        </a:rPr>
                        <a:t>Elicited Response Survey (free text)</a:t>
                      </a:r>
                    </a:p>
                  </a:txBody>
                  <a:tcPr marL="9525" marR="9525" marT="952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400" b="1" i="0" u="none" strike="noStrike" dirty="0">
                          <a:solidFill>
                            <a:srgbClr val="000000"/>
                          </a:solidFill>
                          <a:effectLst/>
                          <a:latin typeface="Calibri" panose="020F0502020204030204" pitchFamily="34" charset="0"/>
                        </a:rPr>
                        <a:t>JTAC and Observer or combined JTAC1 and JTAC2</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400" b="1" i="0" u="none" strike="noStrike">
                          <a:solidFill>
                            <a:srgbClr val="000000"/>
                          </a:solidFill>
                          <a:effectLst/>
                          <a:latin typeface="Calibri" panose="020F0502020204030204" pitchFamily="34" charset="0"/>
                        </a:rPr>
                        <a:t>Each run in all three Trials</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1" i="0" u="none" strike="noStrike">
                          <a:solidFill>
                            <a:srgbClr val="000000"/>
                          </a:solidFill>
                          <a:effectLst/>
                          <a:latin typeface="Calibri" panose="020F0502020204030204" pitchFamily="34" charset="0"/>
                        </a:rPr>
                        <a:t>51</a:t>
                      </a:r>
                    </a:p>
                  </a:txBody>
                  <a:tcPr marL="9525" marR="9525" marT="952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805707">
                <a:tc>
                  <a:txBody>
                    <a:bodyPr/>
                    <a:lstStyle/>
                    <a:p>
                      <a:pPr algn="l" fontAlgn="t"/>
                      <a:r>
                        <a:rPr lang="en-US" sz="1400" b="1" i="0" u="none" strike="noStrike">
                          <a:solidFill>
                            <a:srgbClr val="000000"/>
                          </a:solidFill>
                          <a:effectLst/>
                          <a:latin typeface="Calibri" panose="020F0502020204030204" pitchFamily="34" charset="0"/>
                        </a:rPr>
                        <a:t>Outbrief Notes (IDA data collector)</a:t>
                      </a:r>
                    </a:p>
                  </a:txBody>
                  <a:tcPr marL="9525" marR="9525" marT="952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400" b="1" i="0" u="none" strike="noStrike" dirty="0">
                          <a:solidFill>
                            <a:srgbClr val="000000"/>
                          </a:solidFill>
                          <a:effectLst/>
                          <a:latin typeface="Calibri" panose="020F0502020204030204" pitchFamily="34" charset="0"/>
                        </a:rPr>
                        <a:t>JTAC and Observe or JTAC1 ad JTAC2 with Ground CDR and Fires Officer</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400" b="1" i="0" u="none" strike="noStrike" dirty="0">
                          <a:solidFill>
                            <a:srgbClr val="000000"/>
                          </a:solidFill>
                          <a:effectLst/>
                          <a:latin typeface="Calibri" panose="020F0502020204030204" pitchFamily="34" charset="0"/>
                        </a:rPr>
                        <a:t>Each run in Trials 1 and 2, after each set of 3 runs in Trial 3</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1" i="0" u="none" strike="noStrike">
                          <a:solidFill>
                            <a:srgbClr val="000000"/>
                          </a:solidFill>
                          <a:effectLst/>
                          <a:latin typeface="Calibri" panose="020F0502020204030204" pitchFamily="34" charset="0"/>
                        </a:rPr>
                        <a:t>24</a:t>
                      </a:r>
                    </a:p>
                  </a:txBody>
                  <a:tcPr marL="9525" marR="9525" marT="952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407300">
                <a:tc>
                  <a:txBody>
                    <a:bodyPr/>
                    <a:lstStyle/>
                    <a:p>
                      <a:pPr algn="l" fontAlgn="t"/>
                      <a:r>
                        <a:rPr lang="en-US" sz="1400" b="1" i="0" u="none" strike="noStrike">
                          <a:solidFill>
                            <a:srgbClr val="000000"/>
                          </a:solidFill>
                          <a:effectLst/>
                          <a:latin typeface="Calibri" panose="020F0502020204030204" pitchFamily="34" charset="0"/>
                        </a:rPr>
                        <a:t>After Action Review</a:t>
                      </a:r>
                    </a:p>
                  </a:txBody>
                  <a:tcPr marL="9525" marR="9525" marT="952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400" b="1" i="0" u="none" strike="noStrike">
                          <a:solidFill>
                            <a:srgbClr val="000000"/>
                          </a:solidFill>
                          <a:effectLst/>
                          <a:latin typeface="Calibri" panose="020F0502020204030204" pitchFamily="34" charset="0"/>
                        </a:rPr>
                        <a:t>JTACs</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400" b="1" i="0" u="none" strike="noStrike" dirty="0">
                          <a:solidFill>
                            <a:srgbClr val="000000"/>
                          </a:solidFill>
                          <a:effectLst/>
                          <a:latin typeface="Calibri" panose="020F0502020204030204" pitchFamily="34" charset="0"/>
                        </a:rPr>
                        <a:t>End of each Trial</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US" sz="1400" b="1" i="0" u="none" strike="noStrike" dirty="0">
                          <a:solidFill>
                            <a:srgbClr val="000000"/>
                          </a:solidFill>
                          <a:effectLst/>
                          <a:latin typeface="Calibri" panose="020F0502020204030204" pitchFamily="34" charset="0"/>
                        </a:rPr>
                        <a:t>12</a:t>
                      </a:r>
                    </a:p>
                  </a:txBody>
                  <a:tcPr marL="9525" marR="9525" marT="952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9" name="TextBox 8"/>
          <p:cNvSpPr txBox="1"/>
          <p:nvPr/>
        </p:nvSpPr>
        <p:spPr>
          <a:xfrm>
            <a:off x="6227591" y="2664156"/>
            <a:ext cx="5775325" cy="369332"/>
          </a:xfrm>
          <a:prstGeom prst="rect">
            <a:avLst/>
          </a:prstGeom>
          <a:solidFill>
            <a:srgbClr val="C6B688"/>
          </a:solidFill>
        </p:spPr>
        <p:txBody>
          <a:bodyPr wrap="square" rtlCol="0">
            <a:spAutoFit/>
          </a:bodyPr>
          <a:lstStyle/>
          <a:p>
            <a:pPr algn="ctr"/>
            <a:r>
              <a:rPr lang="en-US" sz="1800" b="1" dirty="0">
                <a:latin typeface="Arial" panose="020B0604020202020204" pitchFamily="34" charset="0"/>
                <a:cs typeface="Arial" panose="020B0604020202020204" pitchFamily="34" charset="0"/>
              </a:rPr>
              <a:t>Observational Data</a:t>
            </a:r>
          </a:p>
        </p:txBody>
      </p:sp>
    </p:spTree>
    <p:extLst>
      <p:ext uri="{BB962C8B-B14F-4D97-AF65-F5344CB8AC3E}">
        <p14:creationId xmlns:p14="http://schemas.microsoft.com/office/powerpoint/2010/main" val="3343151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D68E8870-17DE-45C4-A8DD-7644B2422933}" type="slidenum">
              <a:rPr lang="en-US" smtClean="0"/>
              <a:pPr>
                <a:defRPr/>
              </a:pPr>
              <a:t>29</a:t>
            </a:fld>
            <a:endParaRPr lang="en-US" dirty="0"/>
          </a:p>
        </p:txBody>
      </p:sp>
      <p:sp>
        <p:nvSpPr>
          <p:cNvPr id="3" name="Title 2"/>
          <p:cNvSpPr>
            <a:spLocks noGrp="1"/>
          </p:cNvSpPr>
          <p:nvPr>
            <p:ph type="title"/>
          </p:nvPr>
        </p:nvSpPr>
        <p:spPr/>
        <p:txBody>
          <a:bodyPr/>
          <a:lstStyle/>
          <a:p>
            <a:r>
              <a:rPr lang="en-US" dirty="0"/>
              <a:t>WCC Experiment:  Trial 1</a:t>
            </a:r>
          </a:p>
        </p:txBody>
      </p:sp>
      <p:grpSp>
        <p:nvGrpSpPr>
          <p:cNvPr id="12" name="Group 11"/>
          <p:cNvGrpSpPr/>
          <p:nvPr/>
        </p:nvGrpSpPr>
        <p:grpSpPr>
          <a:xfrm>
            <a:off x="467849" y="1101969"/>
            <a:ext cx="16312897" cy="5345928"/>
            <a:chOff x="378342" y="2066335"/>
            <a:chExt cx="11528566" cy="3787963"/>
          </a:xfrm>
        </p:grpSpPr>
        <p:pic>
          <p:nvPicPr>
            <p:cNvPr id="13" name="Picture 12"/>
            <p:cNvPicPr/>
            <p:nvPr/>
          </p:nvPicPr>
          <p:blipFill>
            <a:blip r:embed="rId2" cstate="print">
              <a:extLst>
                <a:ext uri="{28A0092B-C50C-407E-A947-70E740481C1C}">
                  <a14:useLocalDpi xmlns:a14="http://schemas.microsoft.com/office/drawing/2010/main" val="0"/>
                </a:ext>
              </a:extLst>
            </a:blip>
            <a:stretch>
              <a:fillRect/>
            </a:stretch>
          </p:blipFill>
          <p:spPr>
            <a:xfrm>
              <a:off x="378342" y="2467625"/>
              <a:ext cx="3542304" cy="3149951"/>
            </a:xfrm>
            <a:prstGeom prst="rect">
              <a:avLst/>
            </a:prstGeom>
            <a:solidFill>
              <a:schemeClr val="accent2">
                <a:lumMod val="20000"/>
                <a:lumOff val="80000"/>
              </a:schemeClr>
            </a:solidFill>
          </p:spPr>
        </p:pic>
        <p:pic>
          <p:nvPicPr>
            <p:cNvPr id="14" name="Picture 13"/>
            <p:cNvPicPr/>
            <p:nvPr/>
          </p:nvPicPr>
          <p:blipFill>
            <a:blip r:embed="rId3" cstate="print">
              <a:extLst>
                <a:ext uri="{28A0092B-C50C-407E-A947-70E740481C1C}">
                  <a14:useLocalDpi xmlns:a14="http://schemas.microsoft.com/office/drawing/2010/main" val="0"/>
                </a:ext>
              </a:extLst>
            </a:blip>
            <a:stretch>
              <a:fillRect/>
            </a:stretch>
          </p:blipFill>
          <p:spPr>
            <a:xfrm>
              <a:off x="4227473" y="2452217"/>
              <a:ext cx="3729387" cy="3235600"/>
            </a:xfrm>
            <a:prstGeom prst="rect">
              <a:avLst/>
            </a:prstGeom>
            <a:solidFill>
              <a:srgbClr val="E2CFF1"/>
            </a:solidFill>
          </p:spPr>
        </p:pic>
        <p:pic>
          <p:nvPicPr>
            <p:cNvPr id="15" name="Picture 14"/>
            <p:cNvPicPr>
              <a:picLocks noChangeAspect="1"/>
            </p:cNvPicPr>
            <p:nvPr/>
          </p:nvPicPr>
          <p:blipFill>
            <a:blip r:embed="rId4"/>
            <a:stretch>
              <a:fillRect/>
            </a:stretch>
          </p:blipFill>
          <p:spPr>
            <a:xfrm>
              <a:off x="8202599" y="2425217"/>
              <a:ext cx="3704309" cy="3429081"/>
            </a:xfrm>
            <a:prstGeom prst="rect">
              <a:avLst/>
            </a:prstGeom>
            <a:solidFill>
              <a:srgbClr val="D4DFF4"/>
            </a:solidFill>
          </p:spPr>
        </p:pic>
        <p:sp>
          <p:nvSpPr>
            <p:cNvPr id="16" name="TextBox 15"/>
            <p:cNvSpPr txBox="1"/>
            <p:nvPr/>
          </p:nvSpPr>
          <p:spPr>
            <a:xfrm>
              <a:off x="1642624" y="2120189"/>
              <a:ext cx="1013739" cy="461665"/>
            </a:xfrm>
            <a:prstGeom prst="rect">
              <a:avLst/>
            </a:prstGeom>
            <a:noFill/>
          </p:spPr>
          <p:txBody>
            <a:bodyPr wrap="none" rtlCol="0">
              <a:spAutoFit/>
            </a:bodyPr>
            <a:lstStyle/>
            <a:p>
              <a:r>
                <a:rPr lang="en-US" sz="2400" dirty="0"/>
                <a:t>Trial 1</a:t>
              </a:r>
            </a:p>
          </p:txBody>
        </p:sp>
        <p:sp>
          <p:nvSpPr>
            <p:cNvPr id="17" name="TextBox 16"/>
            <p:cNvSpPr txBox="1"/>
            <p:nvPr/>
          </p:nvSpPr>
          <p:spPr>
            <a:xfrm>
              <a:off x="5585296" y="2069473"/>
              <a:ext cx="1013739" cy="461665"/>
            </a:xfrm>
            <a:prstGeom prst="rect">
              <a:avLst/>
            </a:prstGeom>
            <a:noFill/>
          </p:spPr>
          <p:txBody>
            <a:bodyPr wrap="none" rtlCol="0">
              <a:spAutoFit/>
            </a:bodyPr>
            <a:lstStyle/>
            <a:p>
              <a:r>
                <a:rPr lang="en-US" sz="2400" dirty="0"/>
                <a:t>Trial 2</a:t>
              </a:r>
            </a:p>
          </p:txBody>
        </p:sp>
        <p:sp>
          <p:nvSpPr>
            <p:cNvPr id="18" name="TextBox 17"/>
            <p:cNvSpPr txBox="1"/>
            <p:nvPr/>
          </p:nvSpPr>
          <p:spPr>
            <a:xfrm>
              <a:off x="9520175" y="2066335"/>
              <a:ext cx="1013739" cy="461665"/>
            </a:xfrm>
            <a:prstGeom prst="rect">
              <a:avLst/>
            </a:prstGeom>
            <a:noFill/>
          </p:spPr>
          <p:txBody>
            <a:bodyPr wrap="none" rtlCol="0">
              <a:spAutoFit/>
            </a:bodyPr>
            <a:lstStyle/>
            <a:p>
              <a:r>
                <a:rPr lang="en-US" sz="2400" dirty="0"/>
                <a:t>Trial 3</a:t>
              </a:r>
            </a:p>
          </p:txBody>
        </p:sp>
      </p:grpSp>
      <p:sp>
        <p:nvSpPr>
          <p:cNvPr id="20" name="TextBox 19"/>
          <p:cNvSpPr txBox="1"/>
          <p:nvPr/>
        </p:nvSpPr>
        <p:spPr>
          <a:xfrm>
            <a:off x="444935" y="1391003"/>
            <a:ext cx="1092007" cy="830997"/>
          </a:xfrm>
          <a:prstGeom prst="rect">
            <a:avLst/>
          </a:prstGeom>
          <a:solidFill>
            <a:schemeClr val="accent6">
              <a:lumMod val="20000"/>
              <a:lumOff val="80000"/>
            </a:schemeClr>
          </a:solidFill>
        </p:spPr>
        <p:txBody>
          <a:bodyPr wrap="square" rtlCol="0">
            <a:spAutoFit/>
          </a:bodyPr>
          <a:lstStyle/>
          <a:p>
            <a:pPr algn="ctr"/>
            <a:r>
              <a:rPr lang="en-US" sz="2400" dirty="0">
                <a:latin typeface="Arial Narrow" panose="020B0606020202030204" pitchFamily="34" charset="0"/>
              </a:rPr>
              <a:t>JTAC</a:t>
            </a:r>
          </a:p>
          <a:p>
            <a:pPr algn="ctr"/>
            <a:r>
              <a:rPr lang="en-US" sz="2400" dirty="0">
                <a:latin typeface="Arial Narrow" panose="020B0606020202030204" pitchFamily="34" charset="0"/>
              </a:rPr>
              <a:t>Dome</a:t>
            </a:r>
          </a:p>
        </p:txBody>
      </p:sp>
      <p:sp>
        <p:nvSpPr>
          <p:cNvPr id="33" name="TextBox 32"/>
          <p:cNvSpPr txBox="1"/>
          <p:nvPr/>
        </p:nvSpPr>
        <p:spPr>
          <a:xfrm>
            <a:off x="4990461" y="3155057"/>
            <a:ext cx="1091389" cy="646331"/>
          </a:xfrm>
          <a:prstGeom prst="rect">
            <a:avLst/>
          </a:prstGeom>
          <a:solidFill>
            <a:schemeClr val="accent2">
              <a:lumMod val="20000"/>
              <a:lumOff val="80000"/>
            </a:schemeClr>
          </a:solidFill>
        </p:spPr>
        <p:txBody>
          <a:bodyPr wrap="square" rtlCol="0">
            <a:spAutoFit/>
          </a:bodyPr>
          <a:lstStyle/>
          <a:p>
            <a:pPr algn="ctr"/>
            <a:r>
              <a:rPr lang="en-US" sz="1800" dirty="0">
                <a:latin typeface="Arial Narrow" panose="020B0606020202030204" pitchFamily="34" charset="0"/>
              </a:rPr>
              <a:t>Battalion</a:t>
            </a:r>
          </a:p>
          <a:p>
            <a:pPr algn="ctr"/>
            <a:r>
              <a:rPr lang="en-US" sz="1800" dirty="0">
                <a:latin typeface="Arial Narrow" panose="020B0606020202030204" pitchFamily="34" charset="0"/>
              </a:rPr>
              <a:t>TAC</a:t>
            </a:r>
          </a:p>
        </p:txBody>
      </p:sp>
      <p:sp>
        <p:nvSpPr>
          <p:cNvPr id="36" name="TextBox 35"/>
          <p:cNvSpPr txBox="1"/>
          <p:nvPr/>
        </p:nvSpPr>
        <p:spPr>
          <a:xfrm>
            <a:off x="3395263" y="2442634"/>
            <a:ext cx="1135418" cy="275460"/>
          </a:xfrm>
          <a:prstGeom prst="rect">
            <a:avLst/>
          </a:prstGeom>
          <a:solidFill>
            <a:schemeClr val="accent2">
              <a:lumMod val="20000"/>
              <a:lumOff val="80000"/>
            </a:schemeClr>
          </a:solidFill>
        </p:spPr>
        <p:txBody>
          <a:bodyPr wrap="square" rtlCol="0">
            <a:spAutoFit/>
          </a:bodyPr>
          <a:lstStyle/>
          <a:p>
            <a:pPr algn="ctr">
              <a:lnSpc>
                <a:spcPct val="85000"/>
              </a:lnSpc>
            </a:pPr>
            <a:r>
              <a:rPr lang="en-US" sz="1400" dirty="0">
                <a:latin typeface="Arial Narrow" panose="020B0606020202030204" pitchFamily="34" charset="0"/>
              </a:rPr>
              <a:t>C2 / Timing</a:t>
            </a:r>
          </a:p>
        </p:txBody>
      </p:sp>
      <p:sp>
        <p:nvSpPr>
          <p:cNvPr id="38" name="TextBox 37"/>
          <p:cNvSpPr txBox="1"/>
          <p:nvPr/>
        </p:nvSpPr>
        <p:spPr>
          <a:xfrm>
            <a:off x="3164502" y="2925439"/>
            <a:ext cx="1176951" cy="437043"/>
          </a:xfrm>
          <a:prstGeom prst="rect">
            <a:avLst/>
          </a:prstGeom>
          <a:solidFill>
            <a:schemeClr val="accent2">
              <a:lumMod val="20000"/>
              <a:lumOff val="80000"/>
            </a:schemeClr>
          </a:solidFill>
        </p:spPr>
        <p:txBody>
          <a:bodyPr wrap="square" rtlCol="0">
            <a:spAutoFit/>
          </a:bodyPr>
          <a:lstStyle/>
          <a:p>
            <a:pPr algn="ctr">
              <a:lnSpc>
                <a:spcPct val="80000"/>
              </a:lnSpc>
            </a:pPr>
            <a:r>
              <a:rPr lang="en-US" sz="1400" dirty="0">
                <a:latin typeface="Arial Narrow" panose="020B0606020202030204" pitchFamily="34" charset="0"/>
              </a:rPr>
              <a:t>Target Development</a:t>
            </a:r>
          </a:p>
        </p:txBody>
      </p:sp>
      <p:sp>
        <p:nvSpPr>
          <p:cNvPr id="46" name="TextBox 45"/>
          <p:cNvSpPr txBox="1"/>
          <p:nvPr/>
        </p:nvSpPr>
        <p:spPr>
          <a:xfrm>
            <a:off x="2819194" y="1928301"/>
            <a:ext cx="724568" cy="387798"/>
          </a:xfrm>
          <a:prstGeom prst="rect">
            <a:avLst/>
          </a:prstGeom>
          <a:solidFill>
            <a:schemeClr val="accent2">
              <a:lumMod val="20000"/>
              <a:lumOff val="80000"/>
            </a:schemeClr>
          </a:solidFill>
        </p:spPr>
        <p:txBody>
          <a:bodyPr wrap="square" rtlCol="0">
            <a:spAutoFit/>
          </a:bodyPr>
          <a:lstStyle/>
          <a:p>
            <a:pPr algn="ctr">
              <a:lnSpc>
                <a:spcPct val="80000"/>
              </a:lnSpc>
            </a:pPr>
            <a:r>
              <a:rPr lang="en-US" sz="1200" dirty="0">
                <a:latin typeface="Arial Narrow" panose="020B0606020202030204" pitchFamily="34" charset="0"/>
              </a:rPr>
              <a:t>Weapon Control</a:t>
            </a:r>
          </a:p>
        </p:txBody>
      </p:sp>
      <p:sp>
        <p:nvSpPr>
          <p:cNvPr id="47" name="TextBox 46"/>
          <p:cNvSpPr txBox="1"/>
          <p:nvPr/>
        </p:nvSpPr>
        <p:spPr>
          <a:xfrm>
            <a:off x="3469607" y="4449156"/>
            <a:ext cx="1218348" cy="387798"/>
          </a:xfrm>
          <a:prstGeom prst="rect">
            <a:avLst/>
          </a:prstGeom>
          <a:solidFill>
            <a:schemeClr val="accent2">
              <a:lumMod val="20000"/>
              <a:lumOff val="80000"/>
            </a:schemeClr>
          </a:solidFill>
        </p:spPr>
        <p:txBody>
          <a:bodyPr wrap="square" rtlCol="0">
            <a:spAutoFit/>
          </a:bodyPr>
          <a:lstStyle/>
          <a:p>
            <a:pPr algn="ctr">
              <a:lnSpc>
                <a:spcPct val="80000"/>
              </a:lnSpc>
            </a:pPr>
            <a:r>
              <a:rPr lang="en-US" sz="1200" b="1" dirty="0">
                <a:latin typeface="Arial Narrow" panose="020B0606020202030204" pitchFamily="34" charset="0"/>
              </a:rPr>
              <a:t>Request / Coordination</a:t>
            </a:r>
          </a:p>
        </p:txBody>
      </p:sp>
      <p:sp>
        <p:nvSpPr>
          <p:cNvPr id="48" name="TextBox 47"/>
          <p:cNvSpPr txBox="1"/>
          <p:nvPr/>
        </p:nvSpPr>
        <p:spPr>
          <a:xfrm>
            <a:off x="1097505" y="5378568"/>
            <a:ext cx="2372101" cy="240066"/>
          </a:xfrm>
          <a:prstGeom prst="rect">
            <a:avLst/>
          </a:prstGeom>
          <a:solidFill>
            <a:schemeClr val="accent2">
              <a:lumMod val="20000"/>
              <a:lumOff val="80000"/>
            </a:schemeClr>
          </a:solidFill>
        </p:spPr>
        <p:txBody>
          <a:bodyPr wrap="square" rtlCol="0">
            <a:spAutoFit/>
          </a:bodyPr>
          <a:lstStyle/>
          <a:p>
            <a:pPr algn="ctr">
              <a:lnSpc>
                <a:spcPct val="80000"/>
              </a:lnSpc>
            </a:pPr>
            <a:r>
              <a:rPr lang="en-US" sz="1200" b="1" dirty="0">
                <a:latin typeface="Arial Narrow" panose="020B0606020202030204" pitchFamily="34" charset="0"/>
              </a:rPr>
              <a:t>White Cell /  Higher HQ / Red Team</a:t>
            </a:r>
          </a:p>
        </p:txBody>
      </p:sp>
      <p:sp>
        <p:nvSpPr>
          <p:cNvPr id="49" name="TextBox 48"/>
          <p:cNvSpPr txBox="1"/>
          <p:nvPr/>
        </p:nvSpPr>
        <p:spPr>
          <a:xfrm>
            <a:off x="467849" y="4127328"/>
            <a:ext cx="1679021" cy="387798"/>
          </a:xfrm>
          <a:prstGeom prst="rect">
            <a:avLst/>
          </a:prstGeom>
          <a:solidFill>
            <a:schemeClr val="accent2">
              <a:lumMod val="20000"/>
              <a:lumOff val="80000"/>
            </a:schemeClr>
          </a:solidFill>
        </p:spPr>
        <p:txBody>
          <a:bodyPr wrap="square" rtlCol="0">
            <a:spAutoFit/>
          </a:bodyPr>
          <a:lstStyle/>
          <a:p>
            <a:pPr algn="ctr">
              <a:lnSpc>
                <a:spcPct val="80000"/>
              </a:lnSpc>
            </a:pPr>
            <a:r>
              <a:rPr lang="en-US" sz="1200" b="1" dirty="0">
                <a:latin typeface="Arial Narrow" panose="020B0606020202030204" pitchFamily="34" charset="0"/>
              </a:rPr>
              <a:t>Simulation Inputs / Manipulation</a:t>
            </a:r>
          </a:p>
        </p:txBody>
      </p:sp>
      <p:sp>
        <p:nvSpPr>
          <p:cNvPr id="50" name="TextBox 49"/>
          <p:cNvSpPr txBox="1"/>
          <p:nvPr/>
        </p:nvSpPr>
        <p:spPr>
          <a:xfrm>
            <a:off x="2397039" y="3595941"/>
            <a:ext cx="539669" cy="227755"/>
          </a:xfrm>
          <a:prstGeom prst="rect">
            <a:avLst/>
          </a:prstGeom>
          <a:noFill/>
        </p:spPr>
        <p:txBody>
          <a:bodyPr wrap="square" rtlCol="0">
            <a:spAutoFit/>
          </a:bodyPr>
          <a:lstStyle/>
          <a:p>
            <a:pPr algn="ctr">
              <a:lnSpc>
                <a:spcPct val="80000"/>
              </a:lnSpc>
            </a:pPr>
            <a:r>
              <a:rPr lang="en-US" sz="1100" b="1" dirty="0">
                <a:latin typeface="Arial Narrow" panose="020B0606020202030204" pitchFamily="34" charset="0"/>
              </a:rPr>
              <a:t>JTAC</a:t>
            </a:r>
          </a:p>
        </p:txBody>
      </p:sp>
      <p:sp>
        <p:nvSpPr>
          <p:cNvPr id="52" name="TextBox 51"/>
          <p:cNvSpPr txBox="1"/>
          <p:nvPr/>
        </p:nvSpPr>
        <p:spPr>
          <a:xfrm>
            <a:off x="4296928" y="1648466"/>
            <a:ext cx="1092730" cy="720197"/>
          </a:xfrm>
          <a:prstGeom prst="rect">
            <a:avLst/>
          </a:prstGeom>
          <a:solidFill>
            <a:schemeClr val="accent6">
              <a:lumMod val="20000"/>
              <a:lumOff val="80000"/>
            </a:schemeClr>
          </a:solidFill>
        </p:spPr>
        <p:txBody>
          <a:bodyPr wrap="square" rtlCol="0">
            <a:spAutoFit/>
          </a:bodyPr>
          <a:lstStyle/>
          <a:p>
            <a:pPr algn="ctr">
              <a:lnSpc>
                <a:spcPct val="85000"/>
              </a:lnSpc>
            </a:pPr>
            <a:r>
              <a:rPr lang="en-US" sz="1600" b="1" dirty="0">
                <a:latin typeface="Arial Narrow" panose="020B0606020202030204" pitchFamily="34" charset="0"/>
              </a:rPr>
              <a:t>SNEW Launch Platform</a:t>
            </a:r>
          </a:p>
        </p:txBody>
      </p:sp>
      <p:sp>
        <p:nvSpPr>
          <p:cNvPr id="60" name="Oval 59"/>
          <p:cNvSpPr/>
          <p:nvPr/>
        </p:nvSpPr>
        <p:spPr bwMode="auto">
          <a:xfrm>
            <a:off x="2886567" y="1513396"/>
            <a:ext cx="2820722" cy="1793949"/>
          </a:xfrm>
          <a:prstGeom prst="ellipse">
            <a:avLst/>
          </a:prstGeom>
          <a:noFill/>
          <a:ln w="19050" cap="flat" cmpd="sng" algn="ctr">
            <a:solidFill>
              <a:srgbClr val="C0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a:ln>
                <a:noFill/>
              </a:ln>
              <a:solidFill>
                <a:schemeClr val="tx1"/>
              </a:solidFill>
              <a:effectLst/>
              <a:latin typeface="Tahoma" charset="0"/>
            </a:endParaRPr>
          </a:p>
        </p:txBody>
      </p:sp>
      <p:sp>
        <p:nvSpPr>
          <p:cNvPr id="63" name="Rectangle 62"/>
          <p:cNvSpPr/>
          <p:nvPr/>
        </p:nvSpPr>
        <p:spPr bwMode="auto">
          <a:xfrm>
            <a:off x="5877601" y="1101969"/>
            <a:ext cx="8431711" cy="5407332"/>
          </a:xfrm>
          <a:prstGeom prst="rect">
            <a:avLst/>
          </a:prstGeom>
          <a:solidFill>
            <a:schemeClr val="bg1"/>
          </a:solidFill>
          <a:ln w="9525" cap="flat" cmpd="sng" algn="ctr">
            <a:solidFill>
              <a:schemeClr val="bg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64" name="Content Placeholder 3"/>
          <p:cNvSpPr>
            <a:spLocks noGrp="1"/>
          </p:cNvSpPr>
          <p:nvPr>
            <p:ph sz="quarter" idx="11"/>
          </p:nvPr>
        </p:nvSpPr>
        <p:spPr>
          <a:xfrm>
            <a:off x="6240416" y="871027"/>
            <a:ext cx="5578240" cy="5341917"/>
          </a:xfrm>
        </p:spPr>
        <p:txBody>
          <a:bodyPr/>
          <a:lstStyle/>
          <a:p>
            <a:r>
              <a:rPr lang="en-US" sz="2400" dirty="0"/>
              <a:t>Initial Configuration</a:t>
            </a:r>
          </a:p>
          <a:p>
            <a:pPr lvl="1"/>
            <a:r>
              <a:rPr lang="en-US" sz="2000" dirty="0"/>
              <a:t>JTAC observes target</a:t>
            </a:r>
          </a:p>
          <a:p>
            <a:pPr lvl="1"/>
            <a:r>
              <a:rPr lang="en-US" sz="2000" dirty="0"/>
              <a:t>JTAC receives intel updated from Battalion Tactical Air Control (TAC)</a:t>
            </a:r>
          </a:p>
          <a:p>
            <a:pPr lvl="1"/>
            <a:r>
              <a:rPr lang="en-US" sz="2000" dirty="0"/>
              <a:t>TAC requests air support (deliver SNEW) from Higher HQ</a:t>
            </a:r>
          </a:p>
          <a:p>
            <a:pPr lvl="1"/>
            <a:r>
              <a:rPr lang="en-US" sz="2000" dirty="0"/>
              <a:t>JTAC develops plan of attack using SNEW or LNEW or both in combination</a:t>
            </a:r>
          </a:p>
          <a:p>
            <a:r>
              <a:rPr lang="en-US" sz="2400" dirty="0"/>
              <a:t>JTAC’s moves interact with the simulation in the dome</a:t>
            </a:r>
          </a:p>
          <a:p>
            <a:r>
              <a:rPr lang="en-US" sz="2400" dirty="0"/>
              <a:t>JTAC communicates with TAC and controls weapons comms at the same times</a:t>
            </a:r>
          </a:p>
          <a:p>
            <a:r>
              <a:rPr lang="en-US" sz="2400" b="1" dirty="0">
                <a:solidFill>
                  <a:srgbClr val="3366CC"/>
                </a:solidFill>
              </a:rPr>
              <a:t>Bottom line:  JTAC too busy with both sets of communication</a:t>
            </a:r>
          </a:p>
        </p:txBody>
      </p:sp>
      <p:sp>
        <p:nvSpPr>
          <p:cNvPr id="65" name="TextBox 64"/>
          <p:cNvSpPr txBox="1"/>
          <p:nvPr/>
        </p:nvSpPr>
        <p:spPr>
          <a:xfrm>
            <a:off x="1692854" y="1776894"/>
            <a:ext cx="791304" cy="301621"/>
          </a:xfrm>
          <a:prstGeom prst="rect">
            <a:avLst/>
          </a:prstGeom>
          <a:solidFill>
            <a:schemeClr val="accent6">
              <a:lumMod val="20000"/>
              <a:lumOff val="80000"/>
            </a:schemeClr>
          </a:solidFill>
        </p:spPr>
        <p:txBody>
          <a:bodyPr wrap="square" rtlCol="0">
            <a:spAutoFit/>
          </a:bodyPr>
          <a:lstStyle/>
          <a:p>
            <a:pPr algn="ctr">
              <a:lnSpc>
                <a:spcPct val="85000"/>
              </a:lnSpc>
            </a:pPr>
            <a:r>
              <a:rPr lang="en-US" sz="1600" b="1" dirty="0">
                <a:latin typeface="Arial Narrow" panose="020B0606020202030204" pitchFamily="34" charset="0"/>
              </a:rPr>
              <a:t>LNEW</a:t>
            </a:r>
          </a:p>
        </p:txBody>
      </p:sp>
    </p:spTree>
    <p:extLst>
      <p:ext uri="{BB962C8B-B14F-4D97-AF65-F5344CB8AC3E}">
        <p14:creationId xmlns:p14="http://schemas.microsoft.com/office/powerpoint/2010/main" val="40884071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a:t>
            </a:r>
          </a:p>
        </p:txBody>
      </p:sp>
      <p:sp>
        <p:nvSpPr>
          <p:cNvPr id="3" name="Content Placeholder 2"/>
          <p:cNvSpPr>
            <a:spLocks noGrp="1"/>
          </p:cNvSpPr>
          <p:nvPr>
            <p:ph sz="quarter" idx="11"/>
          </p:nvPr>
        </p:nvSpPr>
        <p:spPr>
          <a:xfrm>
            <a:off x="512406" y="891381"/>
            <a:ext cx="6103548" cy="5075237"/>
          </a:xfrm>
        </p:spPr>
        <p:txBody>
          <a:bodyPr/>
          <a:lstStyle/>
          <a:p>
            <a:pPr>
              <a:lnSpc>
                <a:spcPct val="90000"/>
              </a:lnSpc>
              <a:spcBef>
                <a:spcPts val="1200"/>
              </a:spcBef>
            </a:pPr>
            <a:r>
              <a:rPr lang="en-US" dirty="0"/>
              <a:t>Distinguish discovery experimentation from other forms of experimentation</a:t>
            </a:r>
          </a:p>
          <a:p>
            <a:pPr>
              <a:lnSpc>
                <a:spcPct val="90000"/>
              </a:lnSpc>
              <a:spcBef>
                <a:spcPts val="1200"/>
              </a:spcBef>
            </a:pPr>
            <a:r>
              <a:rPr lang="en-US" dirty="0"/>
              <a:t>Define the flow of an experimentation campaign</a:t>
            </a:r>
          </a:p>
          <a:p>
            <a:pPr>
              <a:lnSpc>
                <a:spcPct val="90000"/>
              </a:lnSpc>
              <a:spcBef>
                <a:spcPts val="1200"/>
              </a:spcBef>
            </a:pPr>
            <a:r>
              <a:rPr lang="en-US" dirty="0"/>
              <a:t>Explain why one might use discovery experimentation -- provide an example</a:t>
            </a:r>
          </a:p>
          <a:p>
            <a:pPr>
              <a:lnSpc>
                <a:spcPct val="90000"/>
              </a:lnSpc>
              <a:spcBef>
                <a:spcPts val="1200"/>
              </a:spcBef>
            </a:pPr>
            <a:r>
              <a:rPr lang="en-US" dirty="0"/>
              <a:t>Describe the Service and Joint efforts in advancing capabilities for </a:t>
            </a:r>
            <a:r>
              <a:rPr lang="en-US" dirty="0" err="1"/>
              <a:t>Mult</a:t>
            </a:r>
            <a:r>
              <a:rPr lang="en-US" dirty="0"/>
              <a:t>-Domain Operations (MDO)</a:t>
            </a:r>
          </a:p>
          <a:p>
            <a:pPr>
              <a:lnSpc>
                <a:spcPct val="90000"/>
              </a:lnSpc>
              <a:spcBef>
                <a:spcPts val="1200"/>
              </a:spcBef>
            </a:pPr>
            <a:r>
              <a:rPr lang="en-US" dirty="0"/>
              <a:t>Explain the utility of a simulation-enabled experimentation Campaign in exploring MDO</a:t>
            </a:r>
          </a:p>
          <a:p>
            <a:pPr marL="0" indent="0">
              <a:lnSpc>
                <a:spcPct val="90000"/>
              </a:lnSpc>
              <a:spcBef>
                <a:spcPts val="1200"/>
              </a:spcBef>
              <a:buNone/>
            </a:pPr>
            <a:endParaRPr lang="en-US" dirty="0"/>
          </a:p>
        </p:txBody>
      </p:sp>
      <p:pic>
        <p:nvPicPr>
          <p:cNvPr id="4" name="Picture 2" descr="Image result for images of discove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60896" y="1866900"/>
            <a:ext cx="5031214" cy="3402809"/>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0"/>
          </p:nvPr>
        </p:nvSpPr>
        <p:spPr/>
        <p:txBody>
          <a:bodyPr/>
          <a:lstStyle/>
          <a:p>
            <a:pPr>
              <a:defRPr/>
            </a:pPr>
            <a:fld id="{D68E8870-17DE-45C4-A8DD-7644B2422933}" type="slidenum">
              <a:rPr lang="en-US" smtClean="0"/>
              <a:pPr>
                <a:defRPr/>
              </a:pPr>
              <a:t>3</a:t>
            </a:fld>
            <a:endParaRPr lang="en-US" dirty="0"/>
          </a:p>
        </p:txBody>
      </p:sp>
    </p:spTree>
    <p:extLst>
      <p:ext uri="{BB962C8B-B14F-4D97-AF65-F5344CB8AC3E}">
        <p14:creationId xmlns:p14="http://schemas.microsoft.com/office/powerpoint/2010/main" val="33172041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D68E8870-17DE-45C4-A8DD-7644B2422933}" type="slidenum">
              <a:rPr lang="en-US" smtClean="0"/>
              <a:pPr>
                <a:defRPr/>
              </a:pPr>
              <a:t>30</a:t>
            </a:fld>
            <a:endParaRPr lang="en-US" dirty="0"/>
          </a:p>
        </p:txBody>
      </p:sp>
      <p:sp>
        <p:nvSpPr>
          <p:cNvPr id="3" name="Title 2"/>
          <p:cNvSpPr>
            <a:spLocks noGrp="1"/>
          </p:cNvSpPr>
          <p:nvPr>
            <p:ph type="title"/>
          </p:nvPr>
        </p:nvSpPr>
        <p:spPr>
          <a:xfrm>
            <a:off x="1832617" y="-57850"/>
            <a:ext cx="7416800" cy="705610"/>
          </a:xfrm>
        </p:spPr>
        <p:txBody>
          <a:bodyPr/>
          <a:lstStyle/>
          <a:p>
            <a:r>
              <a:rPr lang="en-US" dirty="0"/>
              <a:t>WCC Experiment: Trial 2</a:t>
            </a:r>
          </a:p>
        </p:txBody>
      </p:sp>
      <p:grpSp>
        <p:nvGrpSpPr>
          <p:cNvPr id="5" name="Group 4"/>
          <p:cNvGrpSpPr/>
          <p:nvPr/>
        </p:nvGrpSpPr>
        <p:grpSpPr>
          <a:xfrm>
            <a:off x="-3218829" y="1631846"/>
            <a:ext cx="13032668" cy="4845154"/>
            <a:chOff x="378342" y="1964605"/>
            <a:chExt cx="11528566" cy="3889693"/>
          </a:xfrm>
        </p:grpSpPr>
        <p:pic>
          <p:nvPicPr>
            <p:cNvPr id="6" name="Picture 5"/>
            <p:cNvPicPr/>
            <p:nvPr/>
          </p:nvPicPr>
          <p:blipFill>
            <a:blip r:embed="rId2" cstate="print">
              <a:extLst>
                <a:ext uri="{28A0092B-C50C-407E-A947-70E740481C1C}">
                  <a14:useLocalDpi xmlns:a14="http://schemas.microsoft.com/office/drawing/2010/main" val="0"/>
                </a:ext>
              </a:extLst>
            </a:blip>
            <a:stretch>
              <a:fillRect/>
            </a:stretch>
          </p:blipFill>
          <p:spPr>
            <a:xfrm>
              <a:off x="378342" y="2467625"/>
              <a:ext cx="3542304" cy="3149951"/>
            </a:xfrm>
            <a:prstGeom prst="rect">
              <a:avLst/>
            </a:prstGeom>
            <a:solidFill>
              <a:schemeClr val="accent2">
                <a:lumMod val="20000"/>
                <a:lumOff val="80000"/>
              </a:schemeClr>
            </a:solidFill>
          </p:spPr>
        </p:pic>
        <p:pic>
          <p:nvPicPr>
            <p:cNvPr id="7" name="Picture 6"/>
            <p:cNvPicPr/>
            <p:nvPr/>
          </p:nvPicPr>
          <p:blipFill>
            <a:blip r:embed="rId3" cstate="print">
              <a:extLst>
                <a:ext uri="{28A0092B-C50C-407E-A947-70E740481C1C}">
                  <a14:useLocalDpi xmlns:a14="http://schemas.microsoft.com/office/drawing/2010/main" val="0"/>
                </a:ext>
              </a:extLst>
            </a:blip>
            <a:stretch>
              <a:fillRect/>
            </a:stretch>
          </p:blipFill>
          <p:spPr>
            <a:xfrm>
              <a:off x="4227473" y="2452217"/>
              <a:ext cx="3729387" cy="3235600"/>
            </a:xfrm>
            <a:prstGeom prst="rect">
              <a:avLst/>
            </a:prstGeom>
            <a:solidFill>
              <a:srgbClr val="E2CFF1"/>
            </a:solidFill>
          </p:spPr>
        </p:pic>
        <p:pic>
          <p:nvPicPr>
            <p:cNvPr id="8" name="Picture 7"/>
            <p:cNvPicPr>
              <a:picLocks noChangeAspect="1"/>
            </p:cNvPicPr>
            <p:nvPr/>
          </p:nvPicPr>
          <p:blipFill>
            <a:blip r:embed="rId4"/>
            <a:stretch>
              <a:fillRect/>
            </a:stretch>
          </p:blipFill>
          <p:spPr>
            <a:xfrm>
              <a:off x="8202599" y="2425217"/>
              <a:ext cx="3704309" cy="3429081"/>
            </a:xfrm>
            <a:prstGeom prst="rect">
              <a:avLst/>
            </a:prstGeom>
            <a:solidFill>
              <a:srgbClr val="D4DFF4"/>
            </a:solidFill>
          </p:spPr>
        </p:pic>
        <p:sp>
          <p:nvSpPr>
            <p:cNvPr id="9" name="TextBox 8"/>
            <p:cNvSpPr txBox="1"/>
            <p:nvPr/>
          </p:nvSpPr>
          <p:spPr>
            <a:xfrm>
              <a:off x="1642624" y="2120189"/>
              <a:ext cx="1013739" cy="461665"/>
            </a:xfrm>
            <a:prstGeom prst="rect">
              <a:avLst/>
            </a:prstGeom>
            <a:noFill/>
          </p:spPr>
          <p:txBody>
            <a:bodyPr wrap="none" rtlCol="0">
              <a:spAutoFit/>
            </a:bodyPr>
            <a:lstStyle/>
            <a:p>
              <a:r>
                <a:rPr lang="en-US" sz="2400" dirty="0"/>
                <a:t>Trial 1</a:t>
              </a:r>
            </a:p>
          </p:txBody>
        </p:sp>
        <p:sp>
          <p:nvSpPr>
            <p:cNvPr id="10" name="TextBox 9"/>
            <p:cNvSpPr txBox="1"/>
            <p:nvPr/>
          </p:nvSpPr>
          <p:spPr>
            <a:xfrm>
              <a:off x="5585296" y="1964605"/>
              <a:ext cx="1013739" cy="461665"/>
            </a:xfrm>
            <a:prstGeom prst="rect">
              <a:avLst/>
            </a:prstGeom>
            <a:noFill/>
          </p:spPr>
          <p:txBody>
            <a:bodyPr wrap="none" rtlCol="0">
              <a:spAutoFit/>
            </a:bodyPr>
            <a:lstStyle/>
            <a:p>
              <a:r>
                <a:rPr lang="en-US" sz="2400" dirty="0"/>
                <a:t>Trial 2</a:t>
              </a:r>
            </a:p>
          </p:txBody>
        </p:sp>
        <p:sp>
          <p:nvSpPr>
            <p:cNvPr id="11" name="TextBox 10"/>
            <p:cNvSpPr txBox="1"/>
            <p:nvPr/>
          </p:nvSpPr>
          <p:spPr>
            <a:xfrm>
              <a:off x="9520175" y="2066335"/>
              <a:ext cx="1013739" cy="461665"/>
            </a:xfrm>
            <a:prstGeom prst="rect">
              <a:avLst/>
            </a:prstGeom>
            <a:noFill/>
          </p:spPr>
          <p:txBody>
            <a:bodyPr wrap="none" rtlCol="0">
              <a:spAutoFit/>
            </a:bodyPr>
            <a:lstStyle/>
            <a:p>
              <a:r>
                <a:rPr lang="en-US" sz="2400" dirty="0"/>
                <a:t>Trial 3</a:t>
              </a:r>
            </a:p>
          </p:txBody>
        </p:sp>
      </p:grpSp>
      <p:sp>
        <p:nvSpPr>
          <p:cNvPr id="13" name="TextBox 12"/>
          <p:cNvSpPr txBox="1"/>
          <p:nvPr/>
        </p:nvSpPr>
        <p:spPr>
          <a:xfrm>
            <a:off x="-3310242" y="2734298"/>
            <a:ext cx="852103" cy="584775"/>
          </a:xfrm>
          <a:prstGeom prst="rect">
            <a:avLst/>
          </a:prstGeom>
          <a:solidFill>
            <a:schemeClr val="accent6">
              <a:lumMod val="20000"/>
              <a:lumOff val="80000"/>
            </a:schemeClr>
          </a:solidFill>
        </p:spPr>
        <p:txBody>
          <a:bodyPr wrap="square" rtlCol="0">
            <a:spAutoFit/>
          </a:bodyPr>
          <a:lstStyle/>
          <a:p>
            <a:pPr algn="ctr"/>
            <a:r>
              <a:rPr lang="en-US" sz="1600" dirty="0">
                <a:latin typeface="Arial Narrow" panose="020B0606020202030204" pitchFamily="34" charset="0"/>
              </a:rPr>
              <a:t>JTAC</a:t>
            </a:r>
          </a:p>
          <a:p>
            <a:pPr algn="ctr"/>
            <a:r>
              <a:rPr lang="en-US" sz="1600" dirty="0">
                <a:latin typeface="Arial Narrow" panose="020B0606020202030204" pitchFamily="34" charset="0"/>
              </a:rPr>
              <a:t>Dome</a:t>
            </a:r>
          </a:p>
        </p:txBody>
      </p:sp>
      <p:sp>
        <p:nvSpPr>
          <p:cNvPr id="14" name="TextBox 13"/>
          <p:cNvSpPr txBox="1"/>
          <p:nvPr/>
        </p:nvSpPr>
        <p:spPr>
          <a:xfrm>
            <a:off x="5817732" y="2589898"/>
            <a:ext cx="978275" cy="584775"/>
          </a:xfrm>
          <a:prstGeom prst="rect">
            <a:avLst/>
          </a:prstGeom>
          <a:solidFill>
            <a:srgbClr val="D0DAF0"/>
          </a:solidFill>
        </p:spPr>
        <p:txBody>
          <a:bodyPr wrap="square" rtlCol="0">
            <a:spAutoFit/>
          </a:bodyPr>
          <a:lstStyle/>
          <a:p>
            <a:pPr algn="ctr"/>
            <a:r>
              <a:rPr lang="en-US" sz="1600" dirty="0">
                <a:latin typeface="Arial Narrow" panose="020B0606020202030204" pitchFamily="34" charset="0"/>
              </a:rPr>
              <a:t>JTAC</a:t>
            </a:r>
          </a:p>
          <a:p>
            <a:pPr algn="ctr"/>
            <a:r>
              <a:rPr lang="en-US" sz="1600" dirty="0">
                <a:latin typeface="Arial Narrow" panose="020B0606020202030204" pitchFamily="34" charset="0"/>
              </a:rPr>
              <a:t>Dome</a:t>
            </a:r>
          </a:p>
        </p:txBody>
      </p:sp>
      <p:sp>
        <p:nvSpPr>
          <p:cNvPr id="15" name="TextBox 14"/>
          <p:cNvSpPr txBox="1"/>
          <p:nvPr/>
        </p:nvSpPr>
        <p:spPr>
          <a:xfrm>
            <a:off x="1171468" y="2167256"/>
            <a:ext cx="869380" cy="584775"/>
          </a:xfrm>
          <a:prstGeom prst="rect">
            <a:avLst/>
          </a:prstGeom>
          <a:solidFill>
            <a:srgbClr val="DEC8EE"/>
          </a:solidFill>
        </p:spPr>
        <p:txBody>
          <a:bodyPr wrap="square" rtlCol="0">
            <a:spAutoFit/>
          </a:bodyPr>
          <a:lstStyle/>
          <a:p>
            <a:pPr algn="ctr"/>
            <a:r>
              <a:rPr lang="en-US" sz="1600" dirty="0">
                <a:latin typeface="Arial Narrow" panose="020B0606020202030204" pitchFamily="34" charset="0"/>
              </a:rPr>
              <a:t>JTAC</a:t>
            </a:r>
          </a:p>
          <a:p>
            <a:pPr algn="ctr"/>
            <a:r>
              <a:rPr lang="en-US" sz="1600" dirty="0">
                <a:latin typeface="Arial Narrow" panose="020B0606020202030204" pitchFamily="34" charset="0"/>
              </a:rPr>
              <a:t>Dome</a:t>
            </a:r>
          </a:p>
        </p:txBody>
      </p:sp>
      <p:sp>
        <p:nvSpPr>
          <p:cNvPr id="16" name="TextBox 15"/>
          <p:cNvSpPr txBox="1"/>
          <p:nvPr/>
        </p:nvSpPr>
        <p:spPr>
          <a:xfrm>
            <a:off x="3600229" y="4900564"/>
            <a:ext cx="869380" cy="338554"/>
          </a:xfrm>
          <a:prstGeom prst="rect">
            <a:avLst/>
          </a:prstGeom>
          <a:solidFill>
            <a:srgbClr val="DEC8EE"/>
          </a:solidFill>
        </p:spPr>
        <p:txBody>
          <a:bodyPr wrap="square" rtlCol="0">
            <a:spAutoFit/>
          </a:bodyPr>
          <a:lstStyle/>
          <a:p>
            <a:pPr algn="ctr">
              <a:lnSpc>
                <a:spcPct val="80000"/>
              </a:lnSpc>
            </a:pPr>
            <a:r>
              <a:rPr lang="en-US" sz="1000" b="1" dirty="0">
                <a:latin typeface="Arial Narrow" panose="020B0606020202030204" pitchFamily="34" charset="0"/>
              </a:rPr>
              <a:t>Request / Coordination</a:t>
            </a:r>
          </a:p>
        </p:txBody>
      </p:sp>
      <p:sp>
        <p:nvSpPr>
          <p:cNvPr id="17" name="TextBox 16"/>
          <p:cNvSpPr txBox="1"/>
          <p:nvPr/>
        </p:nvSpPr>
        <p:spPr>
          <a:xfrm>
            <a:off x="3423799" y="3501902"/>
            <a:ext cx="946483" cy="350865"/>
          </a:xfrm>
          <a:prstGeom prst="rect">
            <a:avLst/>
          </a:prstGeom>
          <a:solidFill>
            <a:srgbClr val="DEC8EE"/>
          </a:solidFill>
        </p:spPr>
        <p:txBody>
          <a:bodyPr wrap="square" rtlCol="0">
            <a:spAutoFit/>
          </a:bodyPr>
          <a:lstStyle/>
          <a:p>
            <a:pPr algn="ctr">
              <a:lnSpc>
                <a:spcPct val="80000"/>
              </a:lnSpc>
            </a:pPr>
            <a:r>
              <a:rPr lang="en-US" sz="1050" dirty="0">
                <a:latin typeface="Arial Narrow" panose="020B0606020202030204" pitchFamily="34" charset="0"/>
              </a:rPr>
              <a:t>Target Development</a:t>
            </a:r>
          </a:p>
        </p:txBody>
      </p:sp>
      <p:sp>
        <p:nvSpPr>
          <p:cNvPr id="18" name="TextBox 17"/>
          <p:cNvSpPr txBox="1"/>
          <p:nvPr/>
        </p:nvSpPr>
        <p:spPr>
          <a:xfrm>
            <a:off x="4342861" y="2891159"/>
            <a:ext cx="879207" cy="229678"/>
          </a:xfrm>
          <a:prstGeom prst="rect">
            <a:avLst/>
          </a:prstGeom>
          <a:solidFill>
            <a:schemeClr val="bg1"/>
          </a:solidFill>
        </p:spPr>
        <p:txBody>
          <a:bodyPr wrap="square" rtlCol="0">
            <a:spAutoFit/>
          </a:bodyPr>
          <a:lstStyle/>
          <a:p>
            <a:pPr algn="ctr">
              <a:lnSpc>
                <a:spcPct val="85000"/>
              </a:lnSpc>
            </a:pPr>
            <a:r>
              <a:rPr lang="en-US" sz="1050" b="1" dirty="0">
                <a:latin typeface="Arial Narrow" panose="020B0606020202030204" pitchFamily="34" charset="0"/>
              </a:rPr>
              <a:t>C2 / Timing</a:t>
            </a:r>
          </a:p>
        </p:txBody>
      </p:sp>
      <p:sp>
        <p:nvSpPr>
          <p:cNvPr id="19" name="TextBox 18"/>
          <p:cNvSpPr txBox="1"/>
          <p:nvPr/>
        </p:nvSpPr>
        <p:spPr>
          <a:xfrm>
            <a:off x="4897588" y="3732190"/>
            <a:ext cx="826425" cy="461665"/>
          </a:xfrm>
          <a:prstGeom prst="rect">
            <a:avLst/>
          </a:prstGeom>
          <a:solidFill>
            <a:srgbClr val="DEC8EE"/>
          </a:solidFill>
        </p:spPr>
        <p:txBody>
          <a:bodyPr wrap="square" rtlCol="0">
            <a:spAutoFit/>
          </a:bodyPr>
          <a:lstStyle/>
          <a:p>
            <a:pPr algn="ctr"/>
            <a:r>
              <a:rPr lang="en-US" sz="1200" b="1" dirty="0">
                <a:latin typeface="Arial Narrow" panose="020B0606020202030204" pitchFamily="34" charset="0"/>
              </a:rPr>
              <a:t>Battalion</a:t>
            </a:r>
          </a:p>
          <a:p>
            <a:pPr algn="ctr"/>
            <a:r>
              <a:rPr lang="en-US" sz="1200" b="1" dirty="0">
                <a:latin typeface="Arial Narrow" panose="020B0606020202030204" pitchFamily="34" charset="0"/>
              </a:rPr>
              <a:t>TAC</a:t>
            </a:r>
          </a:p>
        </p:txBody>
      </p:sp>
      <p:sp>
        <p:nvSpPr>
          <p:cNvPr id="20" name="TextBox 19"/>
          <p:cNvSpPr txBox="1"/>
          <p:nvPr/>
        </p:nvSpPr>
        <p:spPr>
          <a:xfrm>
            <a:off x="4250691" y="2178779"/>
            <a:ext cx="747042" cy="523990"/>
          </a:xfrm>
          <a:prstGeom prst="rect">
            <a:avLst/>
          </a:prstGeom>
          <a:solidFill>
            <a:srgbClr val="DEC8EE"/>
          </a:solidFill>
        </p:spPr>
        <p:txBody>
          <a:bodyPr wrap="square" rtlCol="0">
            <a:spAutoFit/>
          </a:bodyPr>
          <a:lstStyle/>
          <a:p>
            <a:pPr algn="ctr">
              <a:lnSpc>
                <a:spcPct val="85000"/>
              </a:lnSpc>
            </a:pPr>
            <a:r>
              <a:rPr lang="en-US" sz="1100" b="1" dirty="0">
                <a:latin typeface="Arial Narrow" panose="020B0606020202030204" pitchFamily="34" charset="0"/>
              </a:rPr>
              <a:t>SNEW Launch Platform</a:t>
            </a:r>
          </a:p>
        </p:txBody>
      </p:sp>
      <p:sp>
        <p:nvSpPr>
          <p:cNvPr id="21" name="TextBox 20"/>
          <p:cNvSpPr txBox="1"/>
          <p:nvPr/>
        </p:nvSpPr>
        <p:spPr>
          <a:xfrm>
            <a:off x="7094630" y="2810784"/>
            <a:ext cx="747042" cy="523990"/>
          </a:xfrm>
          <a:prstGeom prst="rect">
            <a:avLst/>
          </a:prstGeom>
          <a:solidFill>
            <a:srgbClr val="D0DAF0"/>
          </a:solidFill>
        </p:spPr>
        <p:txBody>
          <a:bodyPr wrap="square" rtlCol="0">
            <a:spAutoFit/>
          </a:bodyPr>
          <a:lstStyle/>
          <a:p>
            <a:pPr algn="ctr">
              <a:lnSpc>
                <a:spcPct val="85000"/>
              </a:lnSpc>
            </a:pPr>
            <a:r>
              <a:rPr lang="en-US" sz="1100" b="1" dirty="0">
                <a:latin typeface="Arial Narrow" panose="020B0606020202030204" pitchFamily="34" charset="0"/>
              </a:rPr>
              <a:t>SNEW Launch Platform</a:t>
            </a:r>
          </a:p>
        </p:txBody>
      </p:sp>
      <p:sp>
        <p:nvSpPr>
          <p:cNvPr id="22" name="TextBox 21"/>
          <p:cNvSpPr txBox="1"/>
          <p:nvPr/>
        </p:nvSpPr>
        <p:spPr>
          <a:xfrm rot="4167599">
            <a:off x="2944812" y="2726516"/>
            <a:ext cx="957974" cy="338554"/>
          </a:xfrm>
          <a:prstGeom prst="rect">
            <a:avLst/>
          </a:prstGeom>
          <a:solidFill>
            <a:schemeClr val="bg1"/>
          </a:solidFill>
        </p:spPr>
        <p:txBody>
          <a:bodyPr wrap="square" rtlCol="0">
            <a:spAutoFit/>
          </a:bodyPr>
          <a:lstStyle/>
          <a:p>
            <a:pPr algn="ctr">
              <a:lnSpc>
                <a:spcPct val="80000"/>
              </a:lnSpc>
            </a:pPr>
            <a:r>
              <a:rPr lang="en-US" sz="1000" b="1" dirty="0">
                <a:latin typeface="Arial Narrow" panose="020B0606020202030204" pitchFamily="34" charset="0"/>
              </a:rPr>
              <a:t>Weapon Control</a:t>
            </a:r>
          </a:p>
        </p:txBody>
      </p:sp>
      <p:sp>
        <p:nvSpPr>
          <p:cNvPr id="23" name="TextBox 22"/>
          <p:cNvSpPr txBox="1"/>
          <p:nvPr/>
        </p:nvSpPr>
        <p:spPr>
          <a:xfrm>
            <a:off x="1238196" y="4354036"/>
            <a:ext cx="1195446" cy="338554"/>
          </a:xfrm>
          <a:prstGeom prst="rect">
            <a:avLst/>
          </a:prstGeom>
          <a:solidFill>
            <a:srgbClr val="DEC8EE"/>
          </a:solidFill>
        </p:spPr>
        <p:txBody>
          <a:bodyPr wrap="square" rtlCol="0">
            <a:spAutoFit/>
          </a:bodyPr>
          <a:lstStyle/>
          <a:p>
            <a:pPr algn="ctr">
              <a:lnSpc>
                <a:spcPct val="80000"/>
              </a:lnSpc>
            </a:pPr>
            <a:r>
              <a:rPr lang="en-US" sz="1000" b="1" dirty="0">
                <a:latin typeface="Arial Narrow" panose="020B0606020202030204" pitchFamily="34" charset="0"/>
              </a:rPr>
              <a:t>Simulation Inputs / Manipulation</a:t>
            </a:r>
          </a:p>
        </p:txBody>
      </p:sp>
      <p:sp>
        <p:nvSpPr>
          <p:cNvPr id="24" name="TextBox 23"/>
          <p:cNvSpPr txBox="1"/>
          <p:nvPr/>
        </p:nvSpPr>
        <p:spPr>
          <a:xfrm>
            <a:off x="1632830" y="5674398"/>
            <a:ext cx="2336672" cy="215444"/>
          </a:xfrm>
          <a:prstGeom prst="rect">
            <a:avLst/>
          </a:prstGeom>
          <a:solidFill>
            <a:srgbClr val="DEC8EE"/>
          </a:solidFill>
        </p:spPr>
        <p:txBody>
          <a:bodyPr wrap="square" rtlCol="0">
            <a:spAutoFit/>
          </a:bodyPr>
          <a:lstStyle/>
          <a:p>
            <a:pPr algn="ctr">
              <a:lnSpc>
                <a:spcPct val="80000"/>
              </a:lnSpc>
            </a:pPr>
            <a:r>
              <a:rPr lang="en-US" sz="1000" b="1" dirty="0">
                <a:latin typeface="Arial Narrow" panose="020B0606020202030204" pitchFamily="34" charset="0"/>
              </a:rPr>
              <a:t>White Cell /  Higher HQ / Red Team</a:t>
            </a:r>
          </a:p>
        </p:txBody>
      </p:sp>
      <p:sp>
        <p:nvSpPr>
          <p:cNvPr id="25" name="TextBox 24"/>
          <p:cNvSpPr txBox="1"/>
          <p:nvPr/>
        </p:nvSpPr>
        <p:spPr>
          <a:xfrm>
            <a:off x="7549726" y="4218660"/>
            <a:ext cx="822751" cy="461665"/>
          </a:xfrm>
          <a:prstGeom prst="rect">
            <a:avLst/>
          </a:prstGeom>
          <a:solidFill>
            <a:srgbClr val="D0DAF0"/>
          </a:solidFill>
        </p:spPr>
        <p:txBody>
          <a:bodyPr wrap="square" rtlCol="0">
            <a:spAutoFit/>
          </a:bodyPr>
          <a:lstStyle/>
          <a:p>
            <a:pPr algn="ctr"/>
            <a:r>
              <a:rPr lang="en-US" sz="1200" b="1" dirty="0">
                <a:latin typeface="Arial Narrow" panose="020B0606020202030204" pitchFamily="34" charset="0"/>
              </a:rPr>
              <a:t>Battalion</a:t>
            </a:r>
          </a:p>
          <a:p>
            <a:pPr algn="ctr"/>
            <a:r>
              <a:rPr lang="en-US" sz="1200" b="1" dirty="0">
                <a:latin typeface="Arial Narrow" panose="020B0606020202030204" pitchFamily="34" charset="0"/>
              </a:rPr>
              <a:t>TAC</a:t>
            </a:r>
          </a:p>
        </p:txBody>
      </p:sp>
      <p:sp>
        <p:nvSpPr>
          <p:cNvPr id="26" name="TextBox 25"/>
          <p:cNvSpPr txBox="1"/>
          <p:nvPr/>
        </p:nvSpPr>
        <p:spPr>
          <a:xfrm>
            <a:off x="-102236" y="4042193"/>
            <a:ext cx="765768" cy="461665"/>
          </a:xfrm>
          <a:prstGeom prst="rect">
            <a:avLst/>
          </a:prstGeom>
          <a:solidFill>
            <a:schemeClr val="accent2">
              <a:lumMod val="20000"/>
              <a:lumOff val="80000"/>
            </a:schemeClr>
          </a:solidFill>
        </p:spPr>
        <p:txBody>
          <a:bodyPr wrap="square" rtlCol="0">
            <a:spAutoFit/>
          </a:bodyPr>
          <a:lstStyle/>
          <a:p>
            <a:pPr algn="ctr"/>
            <a:r>
              <a:rPr lang="en-US" sz="1200" dirty="0">
                <a:latin typeface="Arial Narrow" panose="020B0606020202030204" pitchFamily="34" charset="0"/>
              </a:rPr>
              <a:t>Battalion</a:t>
            </a:r>
          </a:p>
          <a:p>
            <a:pPr algn="ctr"/>
            <a:r>
              <a:rPr lang="en-US" sz="1200" dirty="0">
                <a:latin typeface="Arial Narrow" panose="020B0606020202030204" pitchFamily="34" charset="0"/>
              </a:rPr>
              <a:t>TAC</a:t>
            </a:r>
          </a:p>
        </p:txBody>
      </p:sp>
      <p:sp>
        <p:nvSpPr>
          <p:cNvPr id="27" name="TextBox 26"/>
          <p:cNvSpPr txBox="1"/>
          <p:nvPr/>
        </p:nvSpPr>
        <p:spPr>
          <a:xfrm>
            <a:off x="5807974" y="4793431"/>
            <a:ext cx="1195446" cy="338554"/>
          </a:xfrm>
          <a:prstGeom prst="rect">
            <a:avLst/>
          </a:prstGeom>
          <a:solidFill>
            <a:srgbClr val="D0DAF0"/>
          </a:solidFill>
        </p:spPr>
        <p:txBody>
          <a:bodyPr wrap="square" rtlCol="0">
            <a:spAutoFit/>
          </a:bodyPr>
          <a:lstStyle/>
          <a:p>
            <a:pPr algn="ctr">
              <a:lnSpc>
                <a:spcPct val="80000"/>
              </a:lnSpc>
            </a:pPr>
            <a:r>
              <a:rPr lang="en-US" sz="1000" b="1" dirty="0">
                <a:latin typeface="Arial Narrow" panose="020B0606020202030204" pitchFamily="34" charset="0"/>
              </a:rPr>
              <a:t>Simulation Inputs / Manipulation</a:t>
            </a:r>
          </a:p>
        </p:txBody>
      </p:sp>
      <p:sp>
        <p:nvSpPr>
          <p:cNvPr id="28" name="TextBox 27"/>
          <p:cNvSpPr txBox="1"/>
          <p:nvPr/>
        </p:nvSpPr>
        <p:spPr>
          <a:xfrm>
            <a:off x="7194326" y="3462927"/>
            <a:ext cx="879207" cy="229678"/>
          </a:xfrm>
          <a:prstGeom prst="rect">
            <a:avLst/>
          </a:prstGeom>
          <a:solidFill>
            <a:srgbClr val="D0DAF0"/>
          </a:solidFill>
        </p:spPr>
        <p:txBody>
          <a:bodyPr wrap="square" rtlCol="0">
            <a:spAutoFit/>
          </a:bodyPr>
          <a:lstStyle/>
          <a:p>
            <a:pPr algn="ctr">
              <a:lnSpc>
                <a:spcPct val="85000"/>
              </a:lnSpc>
            </a:pPr>
            <a:r>
              <a:rPr lang="en-US" sz="1050" dirty="0">
                <a:latin typeface="Arial Narrow" panose="020B0606020202030204" pitchFamily="34" charset="0"/>
              </a:rPr>
              <a:t>C2 / Timing</a:t>
            </a:r>
          </a:p>
        </p:txBody>
      </p:sp>
      <p:sp>
        <p:nvSpPr>
          <p:cNvPr id="29" name="TextBox 28"/>
          <p:cNvSpPr txBox="1"/>
          <p:nvPr/>
        </p:nvSpPr>
        <p:spPr>
          <a:xfrm>
            <a:off x="-1143136" y="3521682"/>
            <a:ext cx="879207" cy="229678"/>
          </a:xfrm>
          <a:prstGeom prst="rect">
            <a:avLst/>
          </a:prstGeom>
          <a:solidFill>
            <a:schemeClr val="accent2">
              <a:lumMod val="20000"/>
              <a:lumOff val="80000"/>
            </a:schemeClr>
          </a:solidFill>
        </p:spPr>
        <p:txBody>
          <a:bodyPr wrap="square" rtlCol="0">
            <a:spAutoFit/>
          </a:bodyPr>
          <a:lstStyle/>
          <a:p>
            <a:pPr algn="ctr">
              <a:lnSpc>
                <a:spcPct val="85000"/>
              </a:lnSpc>
            </a:pPr>
            <a:r>
              <a:rPr lang="en-US" sz="1050" dirty="0">
                <a:latin typeface="Arial Narrow" panose="020B0606020202030204" pitchFamily="34" charset="0"/>
              </a:rPr>
              <a:t>C2 / Timing</a:t>
            </a:r>
          </a:p>
        </p:txBody>
      </p:sp>
      <p:sp>
        <p:nvSpPr>
          <p:cNvPr id="30" name="TextBox 29"/>
          <p:cNvSpPr txBox="1"/>
          <p:nvPr/>
        </p:nvSpPr>
        <p:spPr>
          <a:xfrm>
            <a:off x="5839387" y="4365908"/>
            <a:ext cx="1365284" cy="221599"/>
          </a:xfrm>
          <a:prstGeom prst="rect">
            <a:avLst/>
          </a:prstGeom>
          <a:solidFill>
            <a:srgbClr val="D0DAF0"/>
          </a:solidFill>
        </p:spPr>
        <p:txBody>
          <a:bodyPr wrap="square" rtlCol="0">
            <a:spAutoFit/>
          </a:bodyPr>
          <a:lstStyle/>
          <a:p>
            <a:pPr algn="ctr">
              <a:lnSpc>
                <a:spcPct val="80000"/>
              </a:lnSpc>
            </a:pPr>
            <a:r>
              <a:rPr lang="en-US" sz="1050" dirty="0">
                <a:latin typeface="Arial Narrow" panose="020B0606020202030204" pitchFamily="34" charset="0"/>
              </a:rPr>
              <a:t>Target </a:t>
            </a:r>
            <a:r>
              <a:rPr lang="en-US" sz="1050" b="1" dirty="0">
                <a:latin typeface="Arial Narrow" panose="020B0606020202030204" pitchFamily="34" charset="0"/>
              </a:rPr>
              <a:t>Development</a:t>
            </a:r>
          </a:p>
        </p:txBody>
      </p:sp>
      <p:sp>
        <p:nvSpPr>
          <p:cNvPr id="31" name="TextBox 30"/>
          <p:cNvSpPr txBox="1"/>
          <p:nvPr/>
        </p:nvSpPr>
        <p:spPr>
          <a:xfrm>
            <a:off x="-1404709" y="3814073"/>
            <a:ext cx="946483" cy="350865"/>
          </a:xfrm>
          <a:prstGeom prst="rect">
            <a:avLst/>
          </a:prstGeom>
          <a:solidFill>
            <a:schemeClr val="accent2">
              <a:lumMod val="20000"/>
              <a:lumOff val="80000"/>
            </a:schemeClr>
          </a:solidFill>
        </p:spPr>
        <p:txBody>
          <a:bodyPr wrap="square" rtlCol="0">
            <a:spAutoFit/>
          </a:bodyPr>
          <a:lstStyle/>
          <a:p>
            <a:pPr algn="ctr">
              <a:lnSpc>
                <a:spcPct val="80000"/>
              </a:lnSpc>
            </a:pPr>
            <a:r>
              <a:rPr lang="en-US" sz="1050" dirty="0">
                <a:latin typeface="Arial Narrow" panose="020B0606020202030204" pitchFamily="34" charset="0"/>
              </a:rPr>
              <a:t>Target Development</a:t>
            </a:r>
          </a:p>
        </p:txBody>
      </p:sp>
      <p:sp>
        <p:nvSpPr>
          <p:cNvPr id="32" name="TextBox 31"/>
          <p:cNvSpPr txBox="1"/>
          <p:nvPr/>
        </p:nvSpPr>
        <p:spPr>
          <a:xfrm>
            <a:off x="5872623" y="3681672"/>
            <a:ext cx="486969" cy="203133"/>
          </a:xfrm>
          <a:prstGeom prst="rect">
            <a:avLst/>
          </a:prstGeom>
          <a:solidFill>
            <a:srgbClr val="D0DAF0"/>
          </a:solidFill>
        </p:spPr>
        <p:txBody>
          <a:bodyPr wrap="square" rtlCol="0">
            <a:spAutoFit/>
          </a:bodyPr>
          <a:lstStyle/>
          <a:p>
            <a:pPr algn="ctr">
              <a:lnSpc>
                <a:spcPct val="80000"/>
              </a:lnSpc>
            </a:pPr>
            <a:r>
              <a:rPr lang="en-US" sz="900" b="1" dirty="0">
                <a:latin typeface="Arial Narrow" panose="020B0606020202030204" pitchFamily="34" charset="0"/>
              </a:rPr>
              <a:t>JFO</a:t>
            </a:r>
          </a:p>
        </p:txBody>
      </p:sp>
      <p:sp>
        <p:nvSpPr>
          <p:cNvPr id="33" name="TextBox 32"/>
          <p:cNvSpPr txBox="1"/>
          <p:nvPr/>
        </p:nvSpPr>
        <p:spPr>
          <a:xfrm>
            <a:off x="6442565" y="4031949"/>
            <a:ext cx="606523" cy="215444"/>
          </a:xfrm>
          <a:prstGeom prst="rect">
            <a:avLst/>
          </a:prstGeom>
          <a:solidFill>
            <a:srgbClr val="D0DAF0"/>
          </a:solidFill>
        </p:spPr>
        <p:txBody>
          <a:bodyPr wrap="square" rtlCol="0">
            <a:spAutoFit/>
          </a:bodyPr>
          <a:lstStyle/>
          <a:p>
            <a:pPr algn="r">
              <a:lnSpc>
                <a:spcPct val="80000"/>
              </a:lnSpc>
            </a:pPr>
            <a:r>
              <a:rPr lang="en-US" sz="1000" b="1" dirty="0">
                <a:latin typeface="Arial Narrow" panose="020B0606020202030204" pitchFamily="34" charset="0"/>
              </a:rPr>
              <a:t>JTAC</a:t>
            </a:r>
          </a:p>
        </p:txBody>
      </p:sp>
      <p:sp>
        <p:nvSpPr>
          <p:cNvPr id="34" name="TextBox 33"/>
          <p:cNvSpPr txBox="1"/>
          <p:nvPr/>
        </p:nvSpPr>
        <p:spPr>
          <a:xfrm>
            <a:off x="7561532" y="4076007"/>
            <a:ext cx="513717" cy="215444"/>
          </a:xfrm>
          <a:prstGeom prst="rect">
            <a:avLst/>
          </a:prstGeom>
          <a:solidFill>
            <a:srgbClr val="D0DAF0"/>
          </a:solidFill>
        </p:spPr>
        <p:txBody>
          <a:bodyPr wrap="square" rtlCol="0">
            <a:spAutoFit/>
          </a:bodyPr>
          <a:lstStyle/>
          <a:p>
            <a:pPr algn="r">
              <a:lnSpc>
                <a:spcPct val="80000"/>
              </a:lnSpc>
            </a:pPr>
            <a:r>
              <a:rPr lang="en-US" sz="1000" b="1" dirty="0">
                <a:latin typeface="Arial Narrow" panose="020B0606020202030204" pitchFamily="34" charset="0"/>
              </a:rPr>
              <a:t>JTAC</a:t>
            </a:r>
          </a:p>
        </p:txBody>
      </p:sp>
      <p:sp>
        <p:nvSpPr>
          <p:cNvPr id="35" name="TextBox 34"/>
          <p:cNvSpPr txBox="1"/>
          <p:nvPr/>
        </p:nvSpPr>
        <p:spPr>
          <a:xfrm>
            <a:off x="6663402" y="5156870"/>
            <a:ext cx="1181733" cy="338554"/>
          </a:xfrm>
          <a:prstGeom prst="rect">
            <a:avLst/>
          </a:prstGeom>
          <a:solidFill>
            <a:srgbClr val="D0DAF0"/>
          </a:solidFill>
        </p:spPr>
        <p:txBody>
          <a:bodyPr wrap="square" rtlCol="0">
            <a:spAutoFit/>
          </a:bodyPr>
          <a:lstStyle/>
          <a:p>
            <a:pPr algn="ctr">
              <a:lnSpc>
                <a:spcPct val="80000"/>
              </a:lnSpc>
            </a:pPr>
            <a:r>
              <a:rPr lang="en-US" sz="1000" dirty="0">
                <a:latin typeface="Arial Narrow" panose="020B0606020202030204" pitchFamily="34" charset="0"/>
              </a:rPr>
              <a:t>Request / Coordination</a:t>
            </a:r>
          </a:p>
        </p:txBody>
      </p:sp>
      <p:sp>
        <p:nvSpPr>
          <p:cNvPr id="36" name="TextBox 35"/>
          <p:cNvSpPr txBox="1"/>
          <p:nvPr/>
        </p:nvSpPr>
        <p:spPr>
          <a:xfrm>
            <a:off x="5947379" y="5820082"/>
            <a:ext cx="2336672" cy="215444"/>
          </a:xfrm>
          <a:prstGeom prst="rect">
            <a:avLst/>
          </a:prstGeom>
          <a:solidFill>
            <a:srgbClr val="D0DAF0"/>
          </a:solidFill>
        </p:spPr>
        <p:txBody>
          <a:bodyPr wrap="square" rtlCol="0">
            <a:spAutoFit/>
          </a:bodyPr>
          <a:lstStyle/>
          <a:p>
            <a:pPr algn="ctr">
              <a:lnSpc>
                <a:spcPct val="80000"/>
              </a:lnSpc>
            </a:pPr>
            <a:r>
              <a:rPr lang="en-US" sz="1000" b="1" dirty="0">
                <a:latin typeface="Arial Narrow" panose="020B0606020202030204" pitchFamily="34" charset="0"/>
              </a:rPr>
              <a:t>White Cell /  Higher HQ / Red Team</a:t>
            </a:r>
          </a:p>
        </p:txBody>
      </p:sp>
      <p:sp>
        <p:nvSpPr>
          <p:cNvPr id="37" name="Rectangle 36"/>
          <p:cNvSpPr/>
          <p:nvPr/>
        </p:nvSpPr>
        <p:spPr bwMode="auto">
          <a:xfrm>
            <a:off x="6175671" y="3833525"/>
            <a:ext cx="144383" cy="413108"/>
          </a:xfrm>
          <a:prstGeom prst="rect">
            <a:avLst/>
          </a:prstGeom>
          <a:solidFill>
            <a:srgbClr val="D0DAF0"/>
          </a:solidFill>
          <a:ln w="9525" cap="flat" cmpd="sng" algn="ctr">
            <a:solidFill>
              <a:schemeClr val="bg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38" name="TextBox 37"/>
          <p:cNvSpPr txBox="1"/>
          <p:nvPr/>
        </p:nvSpPr>
        <p:spPr>
          <a:xfrm>
            <a:off x="2174815" y="2465222"/>
            <a:ext cx="606523" cy="203133"/>
          </a:xfrm>
          <a:prstGeom prst="rect">
            <a:avLst/>
          </a:prstGeom>
          <a:solidFill>
            <a:srgbClr val="D0DAF0"/>
          </a:solidFill>
        </p:spPr>
        <p:txBody>
          <a:bodyPr wrap="square" rtlCol="0">
            <a:spAutoFit/>
          </a:bodyPr>
          <a:lstStyle/>
          <a:p>
            <a:pPr algn="r">
              <a:lnSpc>
                <a:spcPct val="80000"/>
              </a:lnSpc>
            </a:pPr>
            <a:r>
              <a:rPr lang="en-US" sz="900" b="1" dirty="0">
                <a:latin typeface="Arial Narrow" panose="020B0606020202030204" pitchFamily="34" charset="0"/>
              </a:rPr>
              <a:t>LNEW</a:t>
            </a:r>
          </a:p>
        </p:txBody>
      </p:sp>
      <p:sp>
        <p:nvSpPr>
          <p:cNvPr id="39" name="TextBox 38"/>
          <p:cNvSpPr txBox="1"/>
          <p:nvPr/>
        </p:nvSpPr>
        <p:spPr>
          <a:xfrm rot="19718747">
            <a:off x="-1617428" y="3053451"/>
            <a:ext cx="819101" cy="338554"/>
          </a:xfrm>
          <a:prstGeom prst="rect">
            <a:avLst/>
          </a:prstGeom>
          <a:solidFill>
            <a:schemeClr val="accent2">
              <a:lumMod val="20000"/>
              <a:lumOff val="80000"/>
            </a:schemeClr>
          </a:solidFill>
        </p:spPr>
        <p:txBody>
          <a:bodyPr wrap="square" rtlCol="0">
            <a:spAutoFit/>
          </a:bodyPr>
          <a:lstStyle/>
          <a:p>
            <a:pPr algn="ctr">
              <a:lnSpc>
                <a:spcPct val="80000"/>
              </a:lnSpc>
            </a:pPr>
            <a:r>
              <a:rPr lang="en-US" sz="1000" dirty="0">
                <a:latin typeface="Arial Narrow" panose="020B0606020202030204" pitchFamily="34" charset="0"/>
              </a:rPr>
              <a:t>Weapon Control</a:t>
            </a:r>
          </a:p>
        </p:txBody>
      </p:sp>
      <p:sp>
        <p:nvSpPr>
          <p:cNvPr id="40" name="TextBox 39"/>
          <p:cNvSpPr txBox="1"/>
          <p:nvPr/>
        </p:nvSpPr>
        <p:spPr>
          <a:xfrm>
            <a:off x="-1134442" y="5076100"/>
            <a:ext cx="1038433" cy="338554"/>
          </a:xfrm>
          <a:prstGeom prst="rect">
            <a:avLst/>
          </a:prstGeom>
          <a:solidFill>
            <a:schemeClr val="accent2">
              <a:lumMod val="20000"/>
              <a:lumOff val="80000"/>
            </a:schemeClr>
          </a:solidFill>
        </p:spPr>
        <p:txBody>
          <a:bodyPr wrap="square" rtlCol="0">
            <a:spAutoFit/>
          </a:bodyPr>
          <a:lstStyle/>
          <a:p>
            <a:pPr algn="ctr">
              <a:lnSpc>
                <a:spcPct val="80000"/>
              </a:lnSpc>
            </a:pPr>
            <a:r>
              <a:rPr lang="en-US" sz="1000" b="1" dirty="0">
                <a:latin typeface="Arial Narrow" panose="020B0606020202030204" pitchFamily="34" charset="0"/>
              </a:rPr>
              <a:t>Request / Coordination</a:t>
            </a:r>
          </a:p>
        </p:txBody>
      </p:sp>
      <p:sp>
        <p:nvSpPr>
          <p:cNvPr id="41" name="TextBox 40"/>
          <p:cNvSpPr txBox="1"/>
          <p:nvPr/>
        </p:nvSpPr>
        <p:spPr>
          <a:xfrm>
            <a:off x="-3053081" y="5684608"/>
            <a:ext cx="2336672" cy="215444"/>
          </a:xfrm>
          <a:prstGeom prst="rect">
            <a:avLst/>
          </a:prstGeom>
          <a:solidFill>
            <a:schemeClr val="accent2">
              <a:lumMod val="20000"/>
              <a:lumOff val="80000"/>
            </a:schemeClr>
          </a:solidFill>
        </p:spPr>
        <p:txBody>
          <a:bodyPr wrap="square" rtlCol="0">
            <a:spAutoFit/>
          </a:bodyPr>
          <a:lstStyle/>
          <a:p>
            <a:pPr algn="ctr">
              <a:lnSpc>
                <a:spcPct val="80000"/>
              </a:lnSpc>
            </a:pPr>
            <a:r>
              <a:rPr lang="en-US" sz="1000" b="1" dirty="0">
                <a:latin typeface="Arial Narrow" panose="020B0606020202030204" pitchFamily="34" charset="0"/>
              </a:rPr>
              <a:t>White Cell /  Higher HQ / Red Team</a:t>
            </a:r>
          </a:p>
        </p:txBody>
      </p:sp>
      <p:sp>
        <p:nvSpPr>
          <p:cNvPr id="42" name="TextBox 41"/>
          <p:cNvSpPr txBox="1"/>
          <p:nvPr/>
        </p:nvSpPr>
        <p:spPr>
          <a:xfrm>
            <a:off x="-3258284" y="4609762"/>
            <a:ext cx="1195446" cy="338554"/>
          </a:xfrm>
          <a:prstGeom prst="rect">
            <a:avLst/>
          </a:prstGeom>
          <a:solidFill>
            <a:schemeClr val="accent2">
              <a:lumMod val="20000"/>
              <a:lumOff val="80000"/>
            </a:schemeClr>
          </a:solidFill>
        </p:spPr>
        <p:txBody>
          <a:bodyPr wrap="square" rtlCol="0">
            <a:spAutoFit/>
          </a:bodyPr>
          <a:lstStyle/>
          <a:p>
            <a:pPr algn="ctr">
              <a:lnSpc>
                <a:spcPct val="80000"/>
              </a:lnSpc>
            </a:pPr>
            <a:r>
              <a:rPr lang="en-US" sz="1000" b="1" dirty="0">
                <a:latin typeface="Arial Narrow" panose="020B0606020202030204" pitchFamily="34" charset="0"/>
              </a:rPr>
              <a:t>Simulation Inputs / Manipulation</a:t>
            </a:r>
          </a:p>
        </p:txBody>
      </p:sp>
      <p:sp>
        <p:nvSpPr>
          <p:cNvPr id="43" name="TextBox 42"/>
          <p:cNvSpPr txBox="1"/>
          <p:nvPr/>
        </p:nvSpPr>
        <p:spPr>
          <a:xfrm>
            <a:off x="-2087994" y="4004130"/>
            <a:ext cx="493022" cy="203133"/>
          </a:xfrm>
          <a:prstGeom prst="rect">
            <a:avLst/>
          </a:prstGeom>
          <a:noFill/>
        </p:spPr>
        <p:txBody>
          <a:bodyPr wrap="square" rtlCol="0">
            <a:spAutoFit/>
          </a:bodyPr>
          <a:lstStyle/>
          <a:p>
            <a:pPr algn="ctr">
              <a:lnSpc>
                <a:spcPct val="80000"/>
              </a:lnSpc>
            </a:pPr>
            <a:r>
              <a:rPr lang="en-US" sz="900" b="1" dirty="0">
                <a:latin typeface="Arial Narrow" panose="020B0606020202030204" pitchFamily="34" charset="0"/>
              </a:rPr>
              <a:t>JTAC</a:t>
            </a:r>
          </a:p>
        </p:txBody>
      </p:sp>
      <p:sp>
        <p:nvSpPr>
          <p:cNvPr id="44" name="Rectangle 43"/>
          <p:cNvSpPr/>
          <p:nvPr/>
        </p:nvSpPr>
        <p:spPr bwMode="auto">
          <a:xfrm>
            <a:off x="-1636749" y="3931874"/>
            <a:ext cx="244425" cy="204066"/>
          </a:xfrm>
          <a:prstGeom prst="rect">
            <a:avLst/>
          </a:prstGeom>
          <a:solidFill>
            <a:srgbClr val="DBE7F1"/>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45" name="TextBox 44"/>
          <p:cNvSpPr txBox="1"/>
          <p:nvPr/>
        </p:nvSpPr>
        <p:spPr>
          <a:xfrm>
            <a:off x="-621012" y="2820051"/>
            <a:ext cx="747042" cy="523990"/>
          </a:xfrm>
          <a:prstGeom prst="rect">
            <a:avLst/>
          </a:prstGeom>
          <a:solidFill>
            <a:schemeClr val="accent6">
              <a:lumMod val="20000"/>
              <a:lumOff val="80000"/>
            </a:schemeClr>
          </a:solidFill>
        </p:spPr>
        <p:txBody>
          <a:bodyPr wrap="square" rtlCol="0">
            <a:spAutoFit/>
          </a:bodyPr>
          <a:lstStyle/>
          <a:p>
            <a:pPr algn="ctr">
              <a:lnSpc>
                <a:spcPct val="85000"/>
              </a:lnSpc>
            </a:pPr>
            <a:r>
              <a:rPr lang="en-US" sz="1100" b="1" dirty="0">
                <a:latin typeface="Arial Narrow" panose="020B0606020202030204" pitchFamily="34" charset="0"/>
              </a:rPr>
              <a:t>SNEW Launch Platform</a:t>
            </a:r>
          </a:p>
        </p:txBody>
      </p:sp>
      <p:sp>
        <p:nvSpPr>
          <p:cNvPr id="46" name="TextBox 45"/>
          <p:cNvSpPr txBox="1"/>
          <p:nvPr/>
        </p:nvSpPr>
        <p:spPr>
          <a:xfrm rot="2120589">
            <a:off x="6052950" y="3295704"/>
            <a:ext cx="1185138" cy="215444"/>
          </a:xfrm>
          <a:prstGeom prst="rect">
            <a:avLst/>
          </a:prstGeom>
          <a:solidFill>
            <a:srgbClr val="D0DAF0"/>
          </a:solidFill>
        </p:spPr>
        <p:txBody>
          <a:bodyPr wrap="square" rtlCol="0">
            <a:spAutoFit/>
          </a:bodyPr>
          <a:lstStyle/>
          <a:p>
            <a:pPr algn="ctr">
              <a:lnSpc>
                <a:spcPct val="80000"/>
              </a:lnSpc>
            </a:pPr>
            <a:r>
              <a:rPr lang="en-US" sz="1000" b="1" dirty="0">
                <a:latin typeface="Arial Narrow" panose="020B0606020202030204" pitchFamily="34" charset="0"/>
              </a:rPr>
              <a:t>Weapon Control</a:t>
            </a:r>
          </a:p>
        </p:txBody>
      </p:sp>
      <p:grpSp>
        <p:nvGrpSpPr>
          <p:cNvPr id="47" name="Group 46"/>
          <p:cNvGrpSpPr/>
          <p:nvPr/>
        </p:nvGrpSpPr>
        <p:grpSpPr>
          <a:xfrm>
            <a:off x="6603038" y="5583866"/>
            <a:ext cx="1863382" cy="805096"/>
            <a:chOff x="10521581" y="5623453"/>
            <a:chExt cx="1648329" cy="646331"/>
          </a:xfrm>
        </p:grpSpPr>
        <p:sp>
          <p:nvSpPr>
            <p:cNvPr id="48" name="TextBox 47"/>
            <p:cNvSpPr txBox="1"/>
            <p:nvPr/>
          </p:nvSpPr>
          <p:spPr>
            <a:xfrm>
              <a:off x="10521581" y="5623453"/>
              <a:ext cx="1648329" cy="646331"/>
            </a:xfrm>
            <a:prstGeom prst="rect">
              <a:avLst/>
            </a:prstGeom>
            <a:solidFill>
              <a:srgbClr val="D0DAF0"/>
            </a:solidFill>
          </p:spPr>
          <p:txBody>
            <a:bodyPr wrap="square" rtlCol="0">
              <a:spAutoFit/>
            </a:bodyPr>
            <a:lstStyle/>
            <a:p>
              <a:pPr algn="r"/>
              <a:r>
                <a:rPr lang="en-US" sz="1200" b="1" dirty="0">
                  <a:latin typeface="Arial Narrow" panose="020B0606020202030204" pitchFamily="34" charset="0"/>
                </a:rPr>
                <a:t>Link 16</a:t>
              </a:r>
            </a:p>
            <a:p>
              <a:pPr algn="r"/>
              <a:r>
                <a:rPr lang="en-US" sz="1200" b="1" dirty="0">
                  <a:latin typeface="Arial Narrow" panose="020B0606020202030204" pitchFamily="34" charset="0"/>
                </a:rPr>
                <a:t>Voice</a:t>
              </a:r>
            </a:p>
            <a:p>
              <a:pPr algn="r"/>
              <a:r>
                <a:rPr lang="en-US" sz="1200" b="1" dirty="0">
                  <a:latin typeface="Arial Narrow" panose="020B0606020202030204" pitchFamily="34" charset="0"/>
                </a:rPr>
                <a:t>ISR Feeds</a:t>
              </a:r>
            </a:p>
          </p:txBody>
        </p:sp>
        <p:cxnSp>
          <p:nvCxnSpPr>
            <p:cNvPr id="49" name="Straight Arrow Connector 48"/>
            <p:cNvCxnSpPr/>
            <p:nvPr/>
          </p:nvCxnSpPr>
          <p:spPr bwMode="auto">
            <a:xfrm>
              <a:off x="10870716" y="6102771"/>
              <a:ext cx="556596" cy="15574"/>
            </a:xfrm>
            <a:prstGeom prst="straightConnector1">
              <a:avLst/>
            </a:prstGeom>
            <a:solidFill>
              <a:schemeClr val="accent1"/>
            </a:solidFill>
            <a:ln w="28575" cap="flat" cmpd="sng" algn="ctr">
              <a:solidFill>
                <a:srgbClr val="00B050"/>
              </a:solidFill>
              <a:prstDash val="sysDot"/>
              <a:miter lim="800000"/>
              <a:headEnd type="triangle" w="med" len="med"/>
              <a:tailEnd type="triangle" w="med" len="med"/>
            </a:ln>
            <a:effectLst/>
          </p:spPr>
        </p:cxnSp>
        <p:cxnSp>
          <p:nvCxnSpPr>
            <p:cNvPr id="50" name="Straight Arrow Connector 49"/>
            <p:cNvCxnSpPr/>
            <p:nvPr/>
          </p:nvCxnSpPr>
          <p:spPr bwMode="auto">
            <a:xfrm flipV="1">
              <a:off x="10797614" y="5757015"/>
              <a:ext cx="723470" cy="8315"/>
            </a:xfrm>
            <a:prstGeom prst="straightConnector1">
              <a:avLst/>
            </a:prstGeom>
            <a:solidFill>
              <a:schemeClr val="accent1"/>
            </a:solidFill>
            <a:ln w="28575" cap="flat" cmpd="sng" algn="ctr">
              <a:solidFill>
                <a:srgbClr val="00B050"/>
              </a:solidFill>
              <a:prstDash val="dash"/>
              <a:miter lim="800000"/>
              <a:headEnd type="triangle" w="med" len="med"/>
              <a:tailEnd type="triangle" w="med" len="med"/>
            </a:ln>
            <a:effectLst/>
          </p:spPr>
        </p:cxnSp>
        <p:cxnSp>
          <p:nvCxnSpPr>
            <p:cNvPr id="51" name="Straight Arrow Connector 50"/>
            <p:cNvCxnSpPr/>
            <p:nvPr/>
          </p:nvCxnSpPr>
          <p:spPr bwMode="auto">
            <a:xfrm flipV="1">
              <a:off x="10795925" y="5931429"/>
              <a:ext cx="726849" cy="11430"/>
            </a:xfrm>
            <a:prstGeom prst="straightConnector1">
              <a:avLst/>
            </a:prstGeom>
            <a:solidFill>
              <a:schemeClr val="accent1"/>
            </a:solidFill>
            <a:ln w="28575" cap="flat" cmpd="sng" algn="ctr">
              <a:solidFill>
                <a:srgbClr val="00B050"/>
              </a:solidFill>
              <a:prstDash val="dashDot"/>
              <a:miter lim="800000"/>
              <a:headEnd type="triangle" w="med" len="med"/>
              <a:tailEnd type="triangle" w="med" len="med"/>
            </a:ln>
            <a:effectLst/>
          </p:spPr>
        </p:cxnSp>
      </p:grpSp>
      <p:sp>
        <p:nvSpPr>
          <p:cNvPr id="52" name="TextBox 51"/>
          <p:cNvSpPr txBox="1"/>
          <p:nvPr/>
        </p:nvSpPr>
        <p:spPr>
          <a:xfrm>
            <a:off x="3097225" y="3411924"/>
            <a:ext cx="493022" cy="227755"/>
          </a:xfrm>
          <a:prstGeom prst="rect">
            <a:avLst/>
          </a:prstGeom>
          <a:solidFill>
            <a:schemeClr val="bg1"/>
          </a:solidFill>
        </p:spPr>
        <p:txBody>
          <a:bodyPr wrap="square" rtlCol="0">
            <a:spAutoFit/>
          </a:bodyPr>
          <a:lstStyle/>
          <a:p>
            <a:pPr algn="ctr">
              <a:lnSpc>
                <a:spcPct val="80000"/>
              </a:lnSpc>
            </a:pPr>
            <a:r>
              <a:rPr lang="en-US" sz="1100" b="1" dirty="0">
                <a:latin typeface="Arial Narrow" panose="020B0606020202030204" pitchFamily="34" charset="0"/>
              </a:rPr>
              <a:t>JTAC</a:t>
            </a:r>
          </a:p>
        </p:txBody>
      </p:sp>
      <p:sp>
        <p:nvSpPr>
          <p:cNvPr id="53" name="Oval 52"/>
          <p:cNvSpPr/>
          <p:nvPr/>
        </p:nvSpPr>
        <p:spPr bwMode="auto">
          <a:xfrm>
            <a:off x="-1624064" y="2333824"/>
            <a:ext cx="2331885" cy="2234614"/>
          </a:xfrm>
          <a:prstGeom prst="ellipse">
            <a:avLst/>
          </a:prstGeom>
          <a:noFill/>
          <a:ln w="19050" cap="flat" cmpd="sng" algn="ctr">
            <a:solidFill>
              <a:srgbClr val="C0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54" name="Oval 53"/>
          <p:cNvSpPr/>
          <p:nvPr/>
        </p:nvSpPr>
        <p:spPr bwMode="auto">
          <a:xfrm>
            <a:off x="3121126" y="1955472"/>
            <a:ext cx="2331885" cy="2234614"/>
          </a:xfrm>
          <a:prstGeom prst="ellipse">
            <a:avLst/>
          </a:prstGeom>
          <a:noFill/>
          <a:ln w="19050" cap="flat" cmpd="sng" algn="ctr">
            <a:solidFill>
              <a:srgbClr val="C0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55" name="Oval 54"/>
          <p:cNvSpPr/>
          <p:nvPr/>
        </p:nvSpPr>
        <p:spPr bwMode="auto">
          <a:xfrm>
            <a:off x="6136206" y="2351917"/>
            <a:ext cx="2331885" cy="2234614"/>
          </a:xfrm>
          <a:prstGeom prst="ellipse">
            <a:avLst/>
          </a:prstGeom>
          <a:noFill/>
          <a:ln w="19050" cap="flat" cmpd="sng" algn="ctr">
            <a:solidFill>
              <a:srgbClr val="C0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57" name="Rectangle 56"/>
          <p:cNvSpPr/>
          <p:nvPr/>
        </p:nvSpPr>
        <p:spPr bwMode="auto">
          <a:xfrm>
            <a:off x="-1533788" y="1825647"/>
            <a:ext cx="2532567" cy="4563315"/>
          </a:xfrm>
          <a:prstGeom prst="rect">
            <a:avLst/>
          </a:prstGeom>
          <a:solidFill>
            <a:schemeClr val="bg1"/>
          </a:solidFill>
          <a:ln w="9525" cap="flat" cmpd="sng" algn="ctr">
            <a:solidFill>
              <a:schemeClr val="bg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58" name="Rectangle 57"/>
          <p:cNvSpPr/>
          <p:nvPr/>
        </p:nvSpPr>
        <p:spPr bwMode="auto">
          <a:xfrm>
            <a:off x="5625224" y="1607978"/>
            <a:ext cx="4940890" cy="4869024"/>
          </a:xfrm>
          <a:prstGeom prst="rect">
            <a:avLst/>
          </a:prstGeom>
          <a:solidFill>
            <a:schemeClr val="bg1"/>
          </a:solidFill>
          <a:ln w="9525" cap="flat" cmpd="sng" algn="ctr">
            <a:solidFill>
              <a:schemeClr val="bg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4" name="Content Placeholder 3"/>
          <p:cNvSpPr>
            <a:spLocks noGrp="1"/>
          </p:cNvSpPr>
          <p:nvPr>
            <p:ph sz="quarter" idx="11"/>
          </p:nvPr>
        </p:nvSpPr>
        <p:spPr>
          <a:xfrm>
            <a:off x="5928832" y="1129500"/>
            <a:ext cx="4887290" cy="534474"/>
          </a:xfrm>
        </p:spPr>
        <p:txBody>
          <a:bodyPr/>
          <a:lstStyle/>
          <a:p>
            <a:r>
              <a:rPr lang="en-US" dirty="0"/>
              <a:t>Changes using feedback </a:t>
            </a:r>
          </a:p>
          <a:p>
            <a:pPr lvl="1"/>
            <a:r>
              <a:rPr lang="en-US" dirty="0"/>
              <a:t>JTAC already in TAC worked all communications not directly involved with the weapon</a:t>
            </a:r>
          </a:p>
          <a:p>
            <a:pPr lvl="1"/>
            <a:r>
              <a:rPr lang="en-US" dirty="0"/>
              <a:t>JTAC in the field handled weapon control</a:t>
            </a:r>
          </a:p>
          <a:p>
            <a:pPr lvl="1"/>
            <a:r>
              <a:rPr lang="en-US" dirty="0"/>
              <a:t>Planning done collaboratively between the JTACs</a:t>
            </a:r>
          </a:p>
          <a:p>
            <a:r>
              <a:rPr lang="en-US" b="1" dirty="0">
                <a:solidFill>
                  <a:srgbClr val="3366CC"/>
                </a:solidFill>
              </a:rPr>
              <a:t>Improved Performance</a:t>
            </a:r>
          </a:p>
          <a:p>
            <a:pPr lvl="1"/>
            <a:r>
              <a:rPr lang="en-US" b="1" dirty="0">
                <a:solidFill>
                  <a:srgbClr val="3366CC"/>
                </a:solidFill>
              </a:rPr>
              <a:t>Needed closer coordination between communication and target plan development</a:t>
            </a:r>
          </a:p>
        </p:txBody>
      </p:sp>
    </p:spTree>
    <p:extLst>
      <p:ext uri="{BB962C8B-B14F-4D97-AF65-F5344CB8AC3E}">
        <p14:creationId xmlns:p14="http://schemas.microsoft.com/office/powerpoint/2010/main" val="26365839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D68E8870-17DE-45C4-A8DD-7644B2422933}" type="slidenum">
              <a:rPr lang="en-US" smtClean="0"/>
              <a:pPr>
                <a:defRPr/>
              </a:pPr>
              <a:t>31</a:t>
            </a:fld>
            <a:endParaRPr lang="en-US" dirty="0"/>
          </a:p>
        </p:txBody>
      </p:sp>
      <p:sp>
        <p:nvSpPr>
          <p:cNvPr id="3" name="Title 2"/>
          <p:cNvSpPr>
            <a:spLocks noGrp="1"/>
          </p:cNvSpPr>
          <p:nvPr>
            <p:ph type="title"/>
          </p:nvPr>
        </p:nvSpPr>
        <p:spPr/>
        <p:txBody>
          <a:bodyPr/>
          <a:lstStyle/>
          <a:p>
            <a:r>
              <a:rPr lang="en-US" dirty="0"/>
              <a:t>WCC Experiment: Trial 3</a:t>
            </a:r>
          </a:p>
        </p:txBody>
      </p:sp>
      <p:grpSp>
        <p:nvGrpSpPr>
          <p:cNvPr id="5" name="Group 4"/>
          <p:cNvGrpSpPr/>
          <p:nvPr/>
        </p:nvGrpSpPr>
        <p:grpSpPr>
          <a:xfrm>
            <a:off x="-1772367" y="1586435"/>
            <a:ext cx="13391650" cy="4907289"/>
            <a:chOff x="378342" y="1827153"/>
            <a:chExt cx="11516968" cy="3860664"/>
          </a:xfrm>
        </p:grpSpPr>
        <p:pic>
          <p:nvPicPr>
            <p:cNvPr id="6" name="Picture 5"/>
            <p:cNvPicPr/>
            <p:nvPr/>
          </p:nvPicPr>
          <p:blipFill>
            <a:blip r:embed="rId2" cstate="print">
              <a:extLst>
                <a:ext uri="{28A0092B-C50C-407E-A947-70E740481C1C}">
                  <a14:useLocalDpi xmlns:a14="http://schemas.microsoft.com/office/drawing/2010/main" val="0"/>
                </a:ext>
              </a:extLst>
            </a:blip>
            <a:stretch>
              <a:fillRect/>
            </a:stretch>
          </p:blipFill>
          <p:spPr>
            <a:xfrm>
              <a:off x="378342" y="2467625"/>
              <a:ext cx="3542304" cy="3149951"/>
            </a:xfrm>
            <a:prstGeom prst="rect">
              <a:avLst/>
            </a:prstGeom>
            <a:solidFill>
              <a:schemeClr val="accent2">
                <a:lumMod val="20000"/>
                <a:lumOff val="80000"/>
              </a:schemeClr>
            </a:solidFill>
          </p:spPr>
        </p:pic>
        <p:pic>
          <p:nvPicPr>
            <p:cNvPr id="7" name="Picture 6"/>
            <p:cNvPicPr/>
            <p:nvPr/>
          </p:nvPicPr>
          <p:blipFill>
            <a:blip r:embed="rId3" cstate="print">
              <a:extLst>
                <a:ext uri="{28A0092B-C50C-407E-A947-70E740481C1C}">
                  <a14:useLocalDpi xmlns:a14="http://schemas.microsoft.com/office/drawing/2010/main" val="0"/>
                </a:ext>
              </a:extLst>
            </a:blip>
            <a:stretch>
              <a:fillRect/>
            </a:stretch>
          </p:blipFill>
          <p:spPr>
            <a:xfrm>
              <a:off x="4227473" y="2452217"/>
              <a:ext cx="3729387" cy="3235600"/>
            </a:xfrm>
            <a:prstGeom prst="rect">
              <a:avLst/>
            </a:prstGeom>
            <a:solidFill>
              <a:srgbClr val="E2CFF1"/>
            </a:solidFill>
          </p:spPr>
        </p:pic>
        <p:pic>
          <p:nvPicPr>
            <p:cNvPr id="8" name="Picture 7"/>
            <p:cNvPicPr>
              <a:picLocks noChangeAspect="1"/>
            </p:cNvPicPr>
            <p:nvPr/>
          </p:nvPicPr>
          <p:blipFill>
            <a:blip r:embed="rId4"/>
            <a:stretch>
              <a:fillRect/>
            </a:stretch>
          </p:blipFill>
          <p:spPr>
            <a:xfrm>
              <a:off x="8191001" y="2165308"/>
              <a:ext cx="3704309" cy="3429081"/>
            </a:xfrm>
            <a:prstGeom prst="rect">
              <a:avLst/>
            </a:prstGeom>
            <a:solidFill>
              <a:srgbClr val="D4DFF4"/>
            </a:solidFill>
          </p:spPr>
        </p:pic>
        <p:sp>
          <p:nvSpPr>
            <p:cNvPr id="9" name="TextBox 8"/>
            <p:cNvSpPr txBox="1"/>
            <p:nvPr/>
          </p:nvSpPr>
          <p:spPr>
            <a:xfrm>
              <a:off x="1642624" y="2120189"/>
              <a:ext cx="1013739" cy="461665"/>
            </a:xfrm>
            <a:prstGeom prst="rect">
              <a:avLst/>
            </a:prstGeom>
            <a:noFill/>
          </p:spPr>
          <p:txBody>
            <a:bodyPr wrap="none" rtlCol="0">
              <a:spAutoFit/>
            </a:bodyPr>
            <a:lstStyle/>
            <a:p>
              <a:r>
                <a:rPr lang="en-US" sz="2400" dirty="0"/>
                <a:t>Trial 1</a:t>
              </a:r>
            </a:p>
          </p:txBody>
        </p:sp>
        <p:sp>
          <p:nvSpPr>
            <p:cNvPr id="10" name="TextBox 9"/>
            <p:cNvSpPr txBox="1"/>
            <p:nvPr/>
          </p:nvSpPr>
          <p:spPr>
            <a:xfrm>
              <a:off x="5585296" y="2069473"/>
              <a:ext cx="1013739" cy="461665"/>
            </a:xfrm>
            <a:prstGeom prst="rect">
              <a:avLst/>
            </a:prstGeom>
            <a:noFill/>
          </p:spPr>
          <p:txBody>
            <a:bodyPr wrap="none" rtlCol="0">
              <a:spAutoFit/>
            </a:bodyPr>
            <a:lstStyle/>
            <a:p>
              <a:r>
                <a:rPr lang="en-US" sz="2400" dirty="0"/>
                <a:t>Trial 2</a:t>
              </a:r>
            </a:p>
          </p:txBody>
        </p:sp>
        <p:sp>
          <p:nvSpPr>
            <p:cNvPr id="11" name="TextBox 10"/>
            <p:cNvSpPr txBox="1"/>
            <p:nvPr/>
          </p:nvSpPr>
          <p:spPr>
            <a:xfrm>
              <a:off x="9582999" y="1827153"/>
              <a:ext cx="1013739" cy="461665"/>
            </a:xfrm>
            <a:prstGeom prst="rect">
              <a:avLst/>
            </a:prstGeom>
            <a:noFill/>
          </p:spPr>
          <p:txBody>
            <a:bodyPr wrap="none" rtlCol="0">
              <a:spAutoFit/>
            </a:bodyPr>
            <a:lstStyle/>
            <a:p>
              <a:r>
                <a:rPr lang="en-US" sz="2400" dirty="0"/>
                <a:t>Trial 3</a:t>
              </a:r>
            </a:p>
          </p:txBody>
        </p:sp>
      </p:grpSp>
      <p:sp>
        <p:nvSpPr>
          <p:cNvPr id="13" name="TextBox 12"/>
          <p:cNvSpPr txBox="1"/>
          <p:nvPr/>
        </p:nvSpPr>
        <p:spPr>
          <a:xfrm>
            <a:off x="-14993" y="2715900"/>
            <a:ext cx="876456" cy="584775"/>
          </a:xfrm>
          <a:prstGeom prst="rect">
            <a:avLst/>
          </a:prstGeom>
          <a:solidFill>
            <a:schemeClr val="accent6">
              <a:lumMod val="20000"/>
              <a:lumOff val="80000"/>
            </a:schemeClr>
          </a:solidFill>
        </p:spPr>
        <p:txBody>
          <a:bodyPr wrap="square" rtlCol="0">
            <a:spAutoFit/>
          </a:bodyPr>
          <a:lstStyle/>
          <a:p>
            <a:pPr algn="ctr"/>
            <a:r>
              <a:rPr lang="en-US" sz="1600" dirty="0">
                <a:latin typeface="Arial Narrow" panose="020B0606020202030204" pitchFamily="34" charset="0"/>
              </a:rPr>
              <a:t>JTAC</a:t>
            </a:r>
          </a:p>
          <a:p>
            <a:pPr algn="ctr"/>
            <a:r>
              <a:rPr lang="en-US" sz="1600" dirty="0">
                <a:latin typeface="Arial Narrow" panose="020B0606020202030204" pitchFamily="34" charset="0"/>
              </a:rPr>
              <a:t>Dome</a:t>
            </a:r>
          </a:p>
        </p:txBody>
      </p:sp>
      <p:sp>
        <p:nvSpPr>
          <p:cNvPr id="14" name="TextBox 13"/>
          <p:cNvSpPr txBox="1"/>
          <p:nvPr/>
        </p:nvSpPr>
        <p:spPr>
          <a:xfrm>
            <a:off x="7377534" y="2066442"/>
            <a:ext cx="1006234" cy="584775"/>
          </a:xfrm>
          <a:prstGeom prst="rect">
            <a:avLst/>
          </a:prstGeom>
          <a:solidFill>
            <a:srgbClr val="D0DAF0"/>
          </a:solidFill>
        </p:spPr>
        <p:txBody>
          <a:bodyPr wrap="square" rtlCol="0">
            <a:spAutoFit/>
          </a:bodyPr>
          <a:lstStyle/>
          <a:p>
            <a:pPr algn="ctr"/>
            <a:r>
              <a:rPr lang="en-US" sz="1600" b="1" dirty="0">
                <a:latin typeface="Arial Narrow" panose="020B0606020202030204" pitchFamily="34" charset="0"/>
              </a:rPr>
              <a:t>JTAC</a:t>
            </a:r>
          </a:p>
          <a:p>
            <a:pPr algn="ctr"/>
            <a:r>
              <a:rPr lang="en-US" sz="1600" b="1" dirty="0">
                <a:latin typeface="Arial Narrow" panose="020B0606020202030204" pitchFamily="34" charset="0"/>
              </a:rPr>
              <a:t>Dome</a:t>
            </a:r>
          </a:p>
        </p:txBody>
      </p:sp>
      <p:sp>
        <p:nvSpPr>
          <p:cNvPr id="15" name="TextBox 14"/>
          <p:cNvSpPr txBox="1"/>
          <p:nvPr/>
        </p:nvSpPr>
        <p:spPr>
          <a:xfrm>
            <a:off x="3839916" y="2684809"/>
            <a:ext cx="894227" cy="584775"/>
          </a:xfrm>
          <a:prstGeom prst="rect">
            <a:avLst/>
          </a:prstGeom>
          <a:solidFill>
            <a:srgbClr val="DEC8EE"/>
          </a:solidFill>
        </p:spPr>
        <p:txBody>
          <a:bodyPr wrap="square" rtlCol="0">
            <a:spAutoFit/>
          </a:bodyPr>
          <a:lstStyle/>
          <a:p>
            <a:pPr algn="ctr"/>
            <a:r>
              <a:rPr lang="en-US" sz="1600" dirty="0">
                <a:latin typeface="Arial Narrow" panose="020B0606020202030204" pitchFamily="34" charset="0"/>
              </a:rPr>
              <a:t>JTAC</a:t>
            </a:r>
          </a:p>
          <a:p>
            <a:pPr algn="ctr"/>
            <a:r>
              <a:rPr lang="en-US" sz="1600" dirty="0">
                <a:latin typeface="Arial Narrow" panose="020B0606020202030204" pitchFamily="34" charset="0"/>
              </a:rPr>
              <a:t>Dome</a:t>
            </a:r>
          </a:p>
        </p:txBody>
      </p:sp>
      <p:sp>
        <p:nvSpPr>
          <p:cNvPr id="16" name="TextBox 15"/>
          <p:cNvSpPr txBox="1"/>
          <p:nvPr/>
        </p:nvSpPr>
        <p:spPr>
          <a:xfrm>
            <a:off x="6037247" y="5075962"/>
            <a:ext cx="894227" cy="338554"/>
          </a:xfrm>
          <a:prstGeom prst="rect">
            <a:avLst/>
          </a:prstGeom>
          <a:solidFill>
            <a:srgbClr val="DEC8EE"/>
          </a:solidFill>
        </p:spPr>
        <p:txBody>
          <a:bodyPr wrap="square" rtlCol="0">
            <a:spAutoFit/>
          </a:bodyPr>
          <a:lstStyle/>
          <a:p>
            <a:pPr algn="ctr">
              <a:lnSpc>
                <a:spcPct val="80000"/>
              </a:lnSpc>
            </a:pPr>
            <a:r>
              <a:rPr lang="en-US" sz="1000" b="1" dirty="0">
                <a:latin typeface="Arial Narrow" panose="020B0606020202030204" pitchFamily="34" charset="0"/>
              </a:rPr>
              <a:t>Request / Coordination</a:t>
            </a:r>
          </a:p>
        </p:txBody>
      </p:sp>
      <p:sp>
        <p:nvSpPr>
          <p:cNvPr id="17" name="TextBox 16"/>
          <p:cNvSpPr txBox="1"/>
          <p:nvPr/>
        </p:nvSpPr>
        <p:spPr>
          <a:xfrm>
            <a:off x="5779733" y="3844751"/>
            <a:ext cx="973533" cy="350865"/>
          </a:xfrm>
          <a:prstGeom prst="rect">
            <a:avLst/>
          </a:prstGeom>
          <a:solidFill>
            <a:srgbClr val="DEC8EE"/>
          </a:solidFill>
        </p:spPr>
        <p:txBody>
          <a:bodyPr wrap="square" rtlCol="0">
            <a:spAutoFit/>
          </a:bodyPr>
          <a:lstStyle/>
          <a:p>
            <a:pPr algn="ctr">
              <a:lnSpc>
                <a:spcPct val="80000"/>
              </a:lnSpc>
            </a:pPr>
            <a:r>
              <a:rPr lang="en-US" sz="1050" dirty="0">
                <a:latin typeface="Arial Narrow" panose="020B0606020202030204" pitchFamily="34" charset="0"/>
              </a:rPr>
              <a:t>Target Development</a:t>
            </a:r>
          </a:p>
        </p:txBody>
      </p:sp>
      <p:sp>
        <p:nvSpPr>
          <p:cNvPr id="18" name="TextBox 17"/>
          <p:cNvSpPr txBox="1"/>
          <p:nvPr/>
        </p:nvSpPr>
        <p:spPr>
          <a:xfrm>
            <a:off x="4812049" y="3364417"/>
            <a:ext cx="904335" cy="229678"/>
          </a:xfrm>
          <a:prstGeom prst="rect">
            <a:avLst/>
          </a:prstGeom>
          <a:solidFill>
            <a:srgbClr val="DEC8EE"/>
          </a:solidFill>
        </p:spPr>
        <p:txBody>
          <a:bodyPr wrap="square" rtlCol="0">
            <a:spAutoFit/>
          </a:bodyPr>
          <a:lstStyle/>
          <a:p>
            <a:pPr algn="ctr">
              <a:lnSpc>
                <a:spcPct val="85000"/>
              </a:lnSpc>
            </a:pPr>
            <a:r>
              <a:rPr lang="en-US" sz="1050" dirty="0">
                <a:latin typeface="Arial Narrow" panose="020B0606020202030204" pitchFamily="34" charset="0"/>
              </a:rPr>
              <a:t>C2 / Timing</a:t>
            </a:r>
          </a:p>
        </p:txBody>
      </p:sp>
      <p:sp>
        <p:nvSpPr>
          <p:cNvPr id="19" name="TextBox 18"/>
          <p:cNvSpPr txBox="1"/>
          <p:nvPr/>
        </p:nvSpPr>
        <p:spPr>
          <a:xfrm>
            <a:off x="5089712" y="4020959"/>
            <a:ext cx="850044" cy="461665"/>
          </a:xfrm>
          <a:prstGeom prst="rect">
            <a:avLst/>
          </a:prstGeom>
          <a:solidFill>
            <a:srgbClr val="DEC8EE"/>
          </a:solidFill>
        </p:spPr>
        <p:txBody>
          <a:bodyPr wrap="square" rtlCol="0">
            <a:spAutoFit/>
          </a:bodyPr>
          <a:lstStyle/>
          <a:p>
            <a:pPr algn="ctr"/>
            <a:r>
              <a:rPr lang="en-US" sz="1200" b="1" dirty="0">
                <a:latin typeface="Arial Narrow" panose="020B0606020202030204" pitchFamily="34" charset="0"/>
              </a:rPr>
              <a:t>Battalion</a:t>
            </a:r>
          </a:p>
          <a:p>
            <a:pPr algn="ctr"/>
            <a:r>
              <a:rPr lang="en-US" sz="1200" b="1" dirty="0">
                <a:latin typeface="Arial Narrow" panose="020B0606020202030204" pitchFamily="34" charset="0"/>
              </a:rPr>
              <a:t>TAC</a:t>
            </a:r>
          </a:p>
        </p:txBody>
      </p:sp>
      <p:sp>
        <p:nvSpPr>
          <p:cNvPr id="20" name="TextBox 19"/>
          <p:cNvSpPr txBox="1"/>
          <p:nvPr/>
        </p:nvSpPr>
        <p:spPr>
          <a:xfrm>
            <a:off x="5382369" y="2757520"/>
            <a:ext cx="768392" cy="523990"/>
          </a:xfrm>
          <a:prstGeom prst="rect">
            <a:avLst/>
          </a:prstGeom>
          <a:solidFill>
            <a:srgbClr val="DEC8EE"/>
          </a:solidFill>
        </p:spPr>
        <p:txBody>
          <a:bodyPr wrap="square" rtlCol="0">
            <a:spAutoFit/>
          </a:bodyPr>
          <a:lstStyle/>
          <a:p>
            <a:pPr algn="ctr">
              <a:lnSpc>
                <a:spcPct val="85000"/>
              </a:lnSpc>
            </a:pPr>
            <a:r>
              <a:rPr lang="en-US" sz="1100" b="1" dirty="0">
                <a:latin typeface="Arial Narrow" panose="020B0606020202030204" pitchFamily="34" charset="0"/>
              </a:rPr>
              <a:t>SNEW Launch Platform</a:t>
            </a:r>
          </a:p>
        </p:txBody>
      </p:sp>
      <p:sp>
        <p:nvSpPr>
          <p:cNvPr id="21" name="TextBox 20"/>
          <p:cNvSpPr txBox="1"/>
          <p:nvPr/>
        </p:nvSpPr>
        <p:spPr>
          <a:xfrm>
            <a:off x="10294564" y="2027427"/>
            <a:ext cx="768392" cy="523990"/>
          </a:xfrm>
          <a:prstGeom prst="rect">
            <a:avLst/>
          </a:prstGeom>
          <a:solidFill>
            <a:srgbClr val="D0DAF0"/>
          </a:solidFill>
        </p:spPr>
        <p:txBody>
          <a:bodyPr wrap="square" rtlCol="0">
            <a:spAutoFit/>
          </a:bodyPr>
          <a:lstStyle/>
          <a:p>
            <a:pPr algn="ctr">
              <a:lnSpc>
                <a:spcPct val="85000"/>
              </a:lnSpc>
            </a:pPr>
            <a:r>
              <a:rPr lang="en-US" sz="1100" b="1" dirty="0">
                <a:latin typeface="Arial Narrow" panose="020B0606020202030204" pitchFamily="34" charset="0"/>
              </a:rPr>
              <a:t>SNEW Launch Platform</a:t>
            </a:r>
          </a:p>
        </p:txBody>
      </p:sp>
      <p:sp>
        <p:nvSpPr>
          <p:cNvPr id="22" name="TextBox 21"/>
          <p:cNvSpPr txBox="1"/>
          <p:nvPr/>
        </p:nvSpPr>
        <p:spPr>
          <a:xfrm rot="4167599">
            <a:off x="5128556" y="3316887"/>
            <a:ext cx="1427861" cy="215444"/>
          </a:xfrm>
          <a:prstGeom prst="rect">
            <a:avLst/>
          </a:prstGeom>
          <a:solidFill>
            <a:srgbClr val="DEC8EE"/>
          </a:solidFill>
        </p:spPr>
        <p:txBody>
          <a:bodyPr wrap="square" rtlCol="0">
            <a:spAutoFit/>
          </a:bodyPr>
          <a:lstStyle/>
          <a:p>
            <a:pPr algn="ctr">
              <a:lnSpc>
                <a:spcPct val="80000"/>
              </a:lnSpc>
            </a:pPr>
            <a:r>
              <a:rPr lang="en-US" sz="1000" b="1" dirty="0">
                <a:latin typeface="Arial Narrow" panose="020B0606020202030204" pitchFamily="34" charset="0"/>
              </a:rPr>
              <a:t>Weapon Control</a:t>
            </a:r>
          </a:p>
        </p:txBody>
      </p:sp>
      <p:sp>
        <p:nvSpPr>
          <p:cNvPr id="23" name="TextBox 22"/>
          <p:cNvSpPr txBox="1"/>
          <p:nvPr/>
        </p:nvSpPr>
        <p:spPr>
          <a:xfrm>
            <a:off x="3841861" y="4658393"/>
            <a:ext cx="1229611" cy="338554"/>
          </a:xfrm>
          <a:prstGeom prst="rect">
            <a:avLst/>
          </a:prstGeom>
          <a:solidFill>
            <a:srgbClr val="DEC8EE"/>
          </a:solidFill>
        </p:spPr>
        <p:txBody>
          <a:bodyPr wrap="square" rtlCol="0">
            <a:spAutoFit/>
          </a:bodyPr>
          <a:lstStyle/>
          <a:p>
            <a:pPr algn="ctr">
              <a:lnSpc>
                <a:spcPct val="80000"/>
              </a:lnSpc>
            </a:pPr>
            <a:r>
              <a:rPr lang="en-US" sz="1000" b="1" dirty="0">
                <a:latin typeface="Arial Narrow" panose="020B0606020202030204" pitchFamily="34" charset="0"/>
              </a:rPr>
              <a:t>Simulation Inputs / Manipulation</a:t>
            </a:r>
          </a:p>
        </p:txBody>
      </p:sp>
      <p:sp>
        <p:nvSpPr>
          <p:cNvPr id="24" name="TextBox 23"/>
          <p:cNvSpPr txBox="1"/>
          <p:nvPr/>
        </p:nvSpPr>
        <p:spPr>
          <a:xfrm>
            <a:off x="3860416" y="5682404"/>
            <a:ext cx="2403453" cy="215444"/>
          </a:xfrm>
          <a:prstGeom prst="rect">
            <a:avLst/>
          </a:prstGeom>
          <a:solidFill>
            <a:srgbClr val="DEC8EE"/>
          </a:solidFill>
        </p:spPr>
        <p:txBody>
          <a:bodyPr wrap="square" rtlCol="0">
            <a:spAutoFit/>
          </a:bodyPr>
          <a:lstStyle/>
          <a:p>
            <a:pPr algn="ctr">
              <a:lnSpc>
                <a:spcPct val="80000"/>
              </a:lnSpc>
            </a:pPr>
            <a:r>
              <a:rPr lang="en-US" sz="1000" b="1" dirty="0">
                <a:latin typeface="Arial Narrow" panose="020B0606020202030204" pitchFamily="34" charset="0"/>
              </a:rPr>
              <a:t>White Cell /  Higher HQ / Red Team</a:t>
            </a:r>
          </a:p>
        </p:txBody>
      </p:sp>
      <p:sp>
        <p:nvSpPr>
          <p:cNvPr id="25" name="TextBox 24"/>
          <p:cNvSpPr txBox="1"/>
          <p:nvPr/>
        </p:nvSpPr>
        <p:spPr>
          <a:xfrm>
            <a:off x="10745839" y="3767386"/>
            <a:ext cx="846265" cy="461665"/>
          </a:xfrm>
          <a:prstGeom prst="rect">
            <a:avLst/>
          </a:prstGeom>
          <a:solidFill>
            <a:srgbClr val="D0DAF0"/>
          </a:solidFill>
        </p:spPr>
        <p:txBody>
          <a:bodyPr wrap="square" rtlCol="0">
            <a:spAutoFit/>
          </a:bodyPr>
          <a:lstStyle/>
          <a:p>
            <a:pPr algn="ctr"/>
            <a:r>
              <a:rPr lang="en-US" sz="1200" b="1" dirty="0">
                <a:latin typeface="Arial Narrow" panose="020B0606020202030204" pitchFamily="34" charset="0"/>
              </a:rPr>
              <a:t>Battalion</a:t>
            </a:r>
          </a:p>
          <a:p>
            <a:pPr algn="ctr"/>
            <a:r>
              <a:rPr lang="en-US" sz="1200" b="1" dirty="0">
                <a:latin typeface="Arial Narrow" panose="020B0606020202030204" pitchFamily="34" charset="0"/>
              </a:rPr>
              <a:t>TAC</a:t>
            </a:r>
          </a:p>
        </p:txBody>
      </p:sp>
      <p:sp>
        <p:nvSpPr>
          <p:cNvPr id="26" name="TextBox 25"/>
          <p:cNvSpPr txBox="1"/>
          <p:nvPr/>
        </p:nvSpPr>
        <p:spPr>
          <a:xfrm>
            <a:off x="3205444" y="4026929"/>
            <a:ext cx="787654" cy="461665"/>
          </a:xfrm>
          <a:prstGeom prst="rect">
            <a:avLst/>
          </a:prstGeom>
          <a:solidFill>
            <a:schemeClr val="accent2">
              <a:lumMod val="20000"/>
              <a:lumOff val="80000"/>
            </a:schemeClr>
          </a:solidFill>
        </p:spPr>
        <p:txBody>
          <a:bodyPr wrap="square" rtlCol="0">
            <a:spAutoFit/>
          </a:bodyPr>
          <a:lstStyle/>
          <a:p>
            <a:pPr algn="ctr"/>
            <a:r>
              <a:rPr lang="en-US" sz="1200" dirty="0">
                <a:latin typeface="Arial Narrow" panose="020B0606020202030204" pitchFamily="34" charset="0"/>
              </a:rPr>
              <a:t>Battalion</a:t>
            </a:r>
          </a:p>
          <a:p>
            <a:pPr algn="ctr"/>
            <a:r>
              <a:rPr lang="en-US" sz="1200" dirty="0">
                <a:latin typeface="Arial Narrow" panose="020B0606020202030204" pitchFamily="34" charset="0"/>
              </a:rPr>
              <a:t>TAC</a:t>
            </a:r>
          </a:p>
        </p:txBody>
      </p:sp>
      <p:sp>
        <p:nvSpPr>
          <p:cNvPr id="27" name="TextBox 26"/>
          <p:cNvSpPr txBox="1"/>
          <p:nvPr/>
        </p:nvSpPr>
        <p:spPr>
          <a:xfrm>
            <a:off x="7710642" y="4313347"/>
            <a:ext cx="1229611" cy="338554"/>
          </a:xfrm>
          <a:prstGeom prst="rect">
            <a:avLst/>
          </a:prstGeom>
          <a:solidFill>
            <a:srgbClr val="D0DAF0"/>
          </a:solidFill>
        </p:spPr>
        <p:txBody>
          <a:bodyPr wrap="square" rtlCol="0">
            <a:spAutoFit/>
          </a:bodyPr>
          <a:lstStyle/>
          <a:p>
            <a:pPr algn="ctr">
              <a:lnSpc>
                <a:spcPct val="80000"/>
              </a:lnSpc>
            </a:pPr>
            <a:r>
              <a:rPr lang="en-US" sz="1000" b="1" dirty="0">
                <a:latin typeface="Arial Narrow" panose="020B0606020202030204" pitchFamily="34" charset="0"/>
              </a:rPr>
              <a:t>Simulation Inputs / Manipulation</a:t>
            </a:r>
          </a:p>
        </p:txBody>
      </p:sp>
      <p:sp>
        <p:nvSpPr>
          <p:cNvPr id="28" name="TextBox 27"/>
          <p:cNvSpPr txBox="1"/>
          <p:nvPr/>
        </p:nvSpPr>
        <p:spPr>
          <a:xfrm>
            <a:off x="10385842" y="2710595"/>
            <a:ext cx="904335" cy="229678"/>
          </a:xfrm>
          <a:prstGeom prst="rect">
            <a:avLst/>
          </a:prstGeom>
          <a:solidFill>
            <a:schemeClr val="bg1"/>
          </a:solidFill>
        </p:spPr>
        <p:txBody>
          <a:bodyPr wrap="square" rtlCol="0">
            <a:spAutoFit/>
          </a:bodyPr>
          <a:lstStyle/>
          <a:p>
            <a:pPr algn="ctr">
              <a:lnSpc>
                <a:spcPct val="85000"/>
              </a:lnSpc>
            </a:pPr>
            <a:r>
              <a:rPr lang="en-US" sz="1050" dirty="0">
                <a:latin typeface="Arial Narrow" panose="020B0606020202030204" pitchFamily="34" charset="0"/>
              </a:rPr>
              <a:t>C2 / Timing</a:t>
            </a:r>
          </a:p>
        </p:txBody>
      </p:sp>
      <p:sp>
        <p:nvSpPr>
          <p:cNvPr id="29" name="TextBox 28"/>
          <p:cNvSpPr txBox="1"/>
          <p:nvPr/>
        </p:nvSpPr>
        <p:spPr>
          <a:xfrm>
            <a:off x="2148210" y="3512324"/>
            <a:ext cx="904335" cy="229678"/>
          </a:xfrm>
          <a:prstGeom prst="rect">
            <a:avLst/>
          </a:prstGeom>
          <a:solidFill>
            <a:schemeClr val="accent2">
              <a:lumMod val="20000"/>
              <a:lumOff val="80000"/>
            </a:schemeClr>
          </a:solidFill>
        </p:spPr>
        <p:txBody>
          <a:bodyPr wrap="square" rtlCol="0">
            <a:spAutoFit/>
          </a:bodyPr>
          <a:lstStyle/>
          <a:p>
            <a:pPr algn="ctr">
              <a:lnSpc>
                <a:spcPct val="85000"/>
              </a:lnSpc>
            </a:pPr>
            <a:r>
              <a:rPr lang="en-US" sz="1050" dirty="0">
                <a:latin typeface="Arial Narrow" panose="020B0606020202030204" pitchFamily="34" charset="0"/>
              </a:rPr>
              <a:t>C2 / Timing</a:t>
            </a:r>
          </a:p>
        </p:txBody>
      </p:sp>
      <p:sp>
        <p:nvSpPr>
          <p:cNvPr id="30" name="TextBox 29"/>
          <p:cNvSpPr txBox="1"/>
          <p:nvPr/>
        </p:nvSpPr>
        <p:spPr>
          <a:xfrm>
            <a:off x="10285811" y="4370626"/>
            <a:ext cx="1001469" cy="350865"/>
          </a:xfrm>
          <a:prstGeom prst="rect">
            <a:avLst/>
          </a:prstGeom>
          <a:solidFill>
            <a:schemeClr val="bg1"/>
          </a:solidFill>
        </p:spPr>
        <p:txBody>
          <a:bodyPr wrap="square" rtlCol="0">
            <a:spAutoFit/>
          </a:bodyPr>
          <a:lstStyle/>
          <a:p>
            <a:pPr algn="ctr">
              <a:lnSpc>
                <a:spcPct val="80000"/>
              </a:lnSpc>
            </a:pPr>
            <a:r>
              <a:rPr lang="en-US" sz="1050" dirty="0">
                <a:latin typeface="Arial Narrow" panose="020B0606020202030204" pitchFamily="34" charset="0"/>
              </a:rPr>
              <a:t>Target </a:t>
            </a:r>
            <a:r>
              <a:rPr lang="en-US" sz="1050" b="1" dirty="0">
                <a:latin typeface="Arial Narrow" panose="020B0606020202030204" pitchFamily="34" charset="0"/>
              </a:rPr>
              <a:t>Development</a:t>
            </a:r>
          </a:p>
        </p:txBody>
      </p:sp>
      <p:sp>
        <p:nvSpPr>
          <p:cNvPr id="31" name="TextBox 30"/>
          <p:cNvSpPr txBox="1"/>
          <p:nvPr/>
        </p:nvSpPr>
        <p:spPr>
          <a:xfrm>
            <a:off x="1876949" y="3801316"/>
            <a:ext cx="973533" cy="350865"/>
          </a:xfrm>
          <a:prstGeom prst="rect">
            <a:avLst/>
          </a:prstGeom>
          <a:solidFill>
            <a:schemeClr val="accent2">
              <a:lumMod val="20000"/>
              <a:lumOff val="80000"/>
            </a:schemeClr>
          </a:solidFill>
        </p:spPr>
        <p:txBody>
          <a:bodyPr wrap="square" rtlCol="0">
            <a:spAutoFit/>
          </a:bodyPr>
          <a:lstStyle/>
          <a:p>
            <a:pPr algn="ctr">
              <a:lnSpc>
                <a:spcPct val="80000"/>
              </a:lnSpc>
            </a:pPr>
            <a:r>
              <a:rPr lang="en-US" sz="1050" dirty="0">
                <a:latin typeface="Arial Narrow" panose="020B0606020202030204" pitchFamily="34" charset="0"/>
              </a:rPr>
              <a:t>Target Development</a:t>
            </a:r>
          </a:p>
        </p:txBody>
      </p:sp>
      <p:sp>
        <p:nvSpPr>
          <p:cNvPr id="32" name="TextBox 31"/>
          <p:cNvSpPr txBox="1"/>
          <p:nvPr/>
        </p:nvSpPr>
        <p:spPr>
          <a:xfrm>
            <a:off x="8946022" y="2975349"/>
            <a:ext cx="500887" cy="203133"/>
          </a:xfrm>
          <a:prstGeom prst="rect">
            <a:avLst/>
          </a:prstGeom>
          <a:solidFill>
            <a:schemeClr val="bg1"/>
          </a:solidFill>
        </p:spPr>
        <p:txBody>
          <a:bodyPr wrap="square" rtlCol="0">
            <a:spAutoFit/>
          </a:bodyPr>
          <a:lstStyle/>
          <a:p>
            <a:pPr algn="ctr">
              <a:lnSpc>
                <a:spcPct val="80000"/>
              </a:lnSpc>
            </a:pPr>
            <a:r>
              <a:rPr lang="en-US" sz="900" b="1" dirty="0">
                <a:latin typeface="Arial Narrow" panose="020B0606020202030204" pitchFamily="34" charset="0"/>
              </a:rPr>
              <a:t>JFO</a:t>
            </a:r>
          </a:p>
        </p:txBody>
      </p:sp>
      <p:sp>
        <p:nvSpPr>
          <p:cNvPr id="33" name="TextBox 32"/>
          <p:cNvSpPr txBox="1"/>
          <p:nvPr/>
        </p:nvSpPr>
        <p:spPr>
          <a:xfrm>
            <a:off x="10345413" y="3648849"/>
            <a:ext cx="481964" cy="223067"/>
          </a:xfrm>
          <a:prstGeom prst="rect">
            <a:avLst/>
          </a:prstGeom>
          <a:solidFill>
            <a:schemeClr val="bg1"/>
          </a:solidFill>
        </p:spPr>
        <p:txBody>
          <a:bodyPr wrap="square" rtlCol="0">
            <a:spAutoFit/>
          </a:bodyPr>
          <a:lstStyle/>
          <a:p>
            <a:pPr algn="r">
              <a:lnSpc>
                <a:spcPct val="80000"/>
              </a:lnSpc>
            </a:pPr>
            <a:r>
              <a:rPr lang="en-US" sz="1000" b="1" dirty="0">
                <a:latin typeface="Arial Narrow" panose="020B0606020202030204" pitchFamily="34" charset="0"/>
              </a:rPr>
              <a:t>JTAC</a:t>
            </a:r>
          </a:p>
        </p:txBody>
      </p:sp>
      <p:sp>
        <p:nvSpPr>
          <p:cNvPr id="35" name="TextBox 34"/>
          <p:cNvSpPr txBox="1"/>
          <p:nvPr/>
        </p:nvSpPr>
        <p:spPr>
          <a:xfrm>
            <a:off x="9809590" y="5289882"/>
            <a:ext cx="1215506" cy="338554"/>
          </a:xfrm>
          <a:prstGeom prst="rect">
            <a:avLst/>
          </a:prstGeom>
          <a:solidFill>
            <a:srgbClr val="D0DAF0"/>
          </a:solidFill>
        </p:spPr>
        <p:txBody>
          <a:bodyPr wrap="square" rtlCol="0">
            <a:spAutoFit/>
          </a:bodyPr>
          <a:lstStyle/>
          <a:p>
            <a:pPr algn="ctr">
              <a:lnSpc>
                <a:spcPct val="80000"/>
              </a:lnSpc>
            </a:pPr>
            <a:r>
              <a:rPr lang="en-US" sz="1000" dirty="0">
                <a:latin typeface="Arial Narrow" panose="020B0606020202030204" pitchFamily="34" charset="0"/>
              </a:rPr>
              <a:t>Request / Coordination</a:t>
            </a:r>
          </a:p>
        </p:txBody>
      </p:sp>
      <p:sp>
        <p:nvSpPr>
          <p:cNvPr id="36" name="TextBox 35"/>
          <p:cNvSpPr txBox="1"/>
          <p:nvPr/>
        </p:nvSpPr>
        <p:spPr>
          <a:xfrm>
            <a:off x="7573501" y="5664971"/>
            <a:ext cx="2403453" cy="215444"/>
          </a:xfrm>
          <a:prstGeom prst="rect">
            <a:avLst/>
          </a:prstGeom>
          <a:solidFill>
            <a:srgbClr val="D0DAF0"/>
          </a:solidFill>
        </p:spPr>
        <p:txBody>
          <a:bodyPr wrap="square" rtlCol="0">
            <a:spAutoFit/>
          </a:bodyPr>
          <a:lstStyle/>
          <a:p>
            <a:pPr algn="ctr">
              <a:lnSpc>
                <a:spcPct val="80000"/>
              </a:lnSpc>
            </a:pPr>
            <a:r>
              <a:rPr lang="en-US" sz="1000" b="1" dirty="0">
                <a:latin typeface="Arial Narrow" panose="020B0606020202030204" pitchFamily="34" charset="0"/>
              </a:rPr>
              <a:t>White Cell /  Higher HQ / Red Team</a:t>
            </a:r>
          </a:p>
        </p:txBody>
      </p:sp>
      <p:sp>
        <p:nvSpPr>
          <p:cNvPr id="37" name="Rectangle 36"/>
          <p:cNvSpPr/>
          <p:nvPr/>
        </p:nvSpPr>
        <p:spPr bwMode="auto">
          <a:xfrm>
            <a:off x="9492798" y="3794017"/>
            <a:ext cx="576806" cy="157323"/>
          </a:xfrm>
          <a:prstGeom prst="rect">
            <a:avLst/>
          </a:prstGeom>
          <a:solidFill>
            <a:srgbClr val="D0DAF0"/>
          </a:solidFill>
          <a:ln w="9525" cap="flat" cmpd="sng" algn="ctr">
            <a:solidFill>
              <a:schemeClr val="accent3">
                <a:lumMod val="85000"/>
              </a:schemeClr>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38" name="TextBox 37"/>
          <p:cNvSpPr txBox="1"/>
          <p:nvPr/>
        </p:nvSpPr>
        <p:spPr>
          <a:xfrm>
            <a:off x="8430889" y="2243417"/>
            <a:ext cx="530760" cy="203133"/>
          </a:xfrm>
          <a:prstGeom prst="rect">
            <a:avLst/>
          </a:prstGeom>
          <a:solidFill>
            <a:srgbClr val="D0DAF0"/>
          </a:solidFill>
        </p:spPr>
        <p:txBody>
          <a:bodyPr wrap="square" rtlCol="0">
            <a:spAutoFit/>
          </a:bodyPr>
          <a:lstStyle/>
          <a:p>
            <a:pPr algn="r">
              <a:lnSpc>
                <a:spcPct val="80000"/>
              </a:lnSpc>
            </a:pPr>
            <a:r>
              <a:rPr lang="en-US" sz="900" b="1" dirty="0">
                <a:latin typeface="Arial Narrow" panose="020B0606020202030204" pitchFamily="34" charset="0"/>
              </a:rPr>
              <a:t>LNEW</a:t>
            </a:r>
          </a:p>
        </p:txBody>
      </p:sp>
      <p:sp>
        <p:nvSpPr>
          <p:cNvPr id="39" name="TextBox 38"/>
          <p:cNvSpPr txBox="1"/>
          <p:nvPr/>
        </p:nvSpPr>
        <p:spPr>
          <a:xfrm rot="19718747">
            <a:off x="1695845" y="3101539"/>
            <a:ext cx="842510" cy="338554"/>
          </a:xfrm>
          <a:prstGeom prst="rect">
            <a:avLst/>
          </a:prstGeom>
          <a:solidFill>
            <a:schemeClr val="accent2">
              <a:lumMod val="20000"/>
              <a:lumOff val="80000"/>
            </a:schemeClr>
          </a:solidFill>
        </p:spPr>
        <p:txBody>
          <a:bodyPr wrap="square" rtlCol="0">
            <a:spAutoFit/>
          </a:bodyPr>
          <a:lstStyle/>
          <a:p>
            <a:pPr algn="ctr">
              <a:lnSpc>
                <a:spcPct val="80000"/>
              </a:lnSpc>
            </a:pPr>
            <a:r>
              <a:rPr lang="en-US" sz="1000" dirty="0">
                <a:latin typeface="Arial Narrow" panose="020B0606020202030204" pitchFamily="34" charset="0"/>
              </a:rPr>
              <a:t>Weapon Control</a:t>
            </a:r>
          </a:p>
        </p:txBody>
      </p:sp>
      <p:sp>
        <p:nvSpPr>
          <p:cNvPr id="40" name="TextBox 39"/>
          <p:cNvSpPr txBox="1"/>
          <p:nvPr/>
        </p:nvSpPr>
        <p:spPr>
          <a:xfrm>
            <a:off x="2133976" y="5063970"/>
            <a:ext cx="1068111" cy="338554"/>
          </a:xfrm>
          <a:prstGeom prst="rect">
            <a:avLst/>
          </a:prstGeom>
          <a:solidFill>
            <a:schemeClr val="accent2">
              <a:lumMod val="20000"/>
              <a:lumOff val="80000"/>
            </a:schemeClr>
          </a:solidFill>
        </p:spPr>
        <p:txBody>
          <a:bodyPr wrap="square" rtlCol="0">
            <a:spAutoFit/>
          </a:bodyPr>
          <a:lstStyle/>
          <a:p>
            <a:pPr algn="ctr">
              <a:lnSpc>
                <a:spcPct val="80000"/>
              </a:lnSpc>
            </a:pPr>
            <a:r>
              <a:rPr lang="en-US" sz="1000" b="1" dirty="0">
                <a:latin typeface="Arial Narrow" panose="020B0606020202030204" pitchFamily="34" charset="0"/>
              </a:rPr>
              <a:t>Request / Coordination</a:t>
            </a:r>
          </a:p>
        </p:txBody>
      </p:sp>
      <p:sp>
        <p:nvSpPr>
          <p:cNvPr id="41" name="TextBox 40"/>
          <p:cNvSpPr txBox="1"/>
          <p:nvPr/>
        </p:nvSpPr>
        <p:spPr>
          <a:xfrm>
            <a:off x="28404" y="5675613"/>
            <a:ext cx="2403453" cy="215444"/>
          </a:xfrm>
          <a:prstGeom prst="rect">
            <a:avLst/>
          </a:prstGeom>
          <a:solidFill>
            <a:schemeClr val="accent2">
              <a:lumMod val="20000"/>
              <a:lumOff val="80000"/>
            </a:schemeClr>
          </a:solidFill>
        </p:spPr>
        <p:txBody>
          <a:bodyPr wrap="square" rtlCol="0">
            <a:spAutoFit/>
          </a:bodyPr>
          <a:lstStyle/>
          <a:p>
            <a:pPr algn="ctr">
              <a:lnSpc>
                <a:spcPct val="80000"/>
              </a:lnSpc>
            </a:pPr>
            <a:r>
              <a:rPr lang="en-US" sz="1000" b="1" dirty="0">
                <a:latin typeface="Arial Narrow" panose="020B0606020202030204" pitchFamily="34" charset="0"/>
              </a:rPr>
              <a:t>White Cell /  Higher HQ / Red Team</a:t>
            </a:r>
          </a:p>
        </p:txBody>
      </p:sp>
      <p:sp>
        <p:nvSpPr>
          <p:cNvPr id="42" name="TextBox 41"/>
          <p:cNvSpPr txBox="1"/>
          <p:nvPr/>
        </p:nvSpPr>
        <p:spPr>
          <a:xfrm>
            <a:off x="-12474" y="4597632"/>
            <a:ext cx="1229611" cy="338554"/>
          </a:xfrm>
          <a:prstGeom prst="rect">
            <a:avLst/>
          </a:prstGeom>
          <a:solidFill>
            <a:schemeClr val="accent2">
              <a:lumMod val="20000"/>
              <a:lumOff val="80000"/>
            </a:schemeClr>
          </a:solidFill>
        </p:spPr>
        <p:txBody>
          <a:bodyPr wrap="square" rtlCol="0">
            <a:spAutoFit/>
          </a:bodyPr>
          <a:lstStyle/>
          <a:p>
            <a:pPr algn="ctr">
              <a:lnSpc>
                <a:spcPct val="80000"/>
              </a:lnSpc>
            </a:pPr>
            <a:r>
              <a:rPr lang="en-US" sz="1000" b="1" dirty="0">
                <a:latin typeface="Arial Narrow" panose="020B0606020202030204" pitchFamily="34" charset="0"/>
              </a:rPr>
              <a:t>Simulation Inputs / Manipulation</a:t>
            </a:r>
          </a:p>
        </p:txBody>
      </p:sp>
      <p:sp>
        <p:nvSpPr>
          <p:cNvPr id="43" name="TextBox 42"/>
          <p:cNvSpPr txBox="1"/>
          <p:nvPr/>
        </p:nvSpPr>
        <p:spPr>
          <a:xfrm>
            <a:off x="1258958" y="3995450"/>
            <a:ext cx="507112" cy="203133"/>
          </a:xfrm>
          <a:prstGeom prst="rect">
            <a:avLst/>
          </a:prstGeom>
          <a:noFill/>
        </p:spPr>
        <p:txBody>
          <a:bodyPr wrap="square" rtlCol="0">
            <a:spAutoFit/>
          </a:bodyPr>
          <a:lstStyle/>
          <a:p>
            <a:pPr algn="ctr">
              <a:lnSpc>
                <a:spcPct val="80000"/>
              </a:lnSpc>
            </a:pPr>
            <a:r>
              <a:rPr lang="en-US" sz="900" b="1" dirty="0">
                <a:latin typeface="Arial Narrow" panose="020B0606020202030204" pitchFamily="34" charset="0"/>
              </a:rPr>
              <a:t>JTAC</a:t>
            </a:r>
          </a:p>
        </p:txBody>
      </p:sp>
      <p:sp>
        <p:nvSpPr>
          <p:cNvPr id="44" name="Rectangle 43"/>
          <p:cNvSpPr/>
          <p:nvPr/>
        </p:nvSpPr>
        <p:spPr bwMode="auto">
          <a:xfrm>
            <a:off x="1745999" y="3924193"/>
            <a:ext cx="251411" cy="208237"/>
          </a:xfrm>
          <a:prstGeom prst="rect">
            <a:avLst/>
          </a:prstGeom>
          <a:solidFill>
            <a:srgbClr val="DBE7F1"/>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45" name="TextBox 44"/>
          <p:cNvSpPr txBox="1"/>
          <p:nvPr/>
        </p:nvSpPr>
        <p:spPr>
          <a:xfrm>
            <a:off x="2689364" y="2803200"/>
            <a:ext cx="768392" cy="523990"/>
          </a:xfrm>
          <a:prstGeom prst="rect">
            <a:avLst/>
          </a:prstGeom>
          <a:solidFill>
            <a:schemeClr val="accent6">
              <a:lumMod val="20000"/>
              <a:lumOff val="80000"/>
            </a:schemeClr>
          </a:solidFill>
        </p:spPr>
        <p:txBody>
          <a:bodyPr wrap="square" rtlCol="0">
            <a:spAutoFit/>
          </a:bodyPr>
          <a:lstStyle/>
          <a:p>
            <a:pPr algn="ctr">
              <a:lnSpc>
                <a:spcPct val="85000"/>
              </a:lnSpc>
            </a:pPr>
            <a:r>
              <a:rPr lang="en-US" sz="1100" b="1" dirty="0">
                <a:latin typeface="Arial Narrow" panose="020B0606020202030204" pitchFamily="34" charset="0"/>
              </a:rPr>
              <a:t>SNEW Launch Platform</a:t>
            </a:r>
          </a:p>
        </p:txBody>
      </p:sp>
      <p:sp>
        <p:nvSpPr>
          <p:cNvPr id="46" name="TextBox 45"/>
          <p:cNvSpPr txBox="1"/>
          <p:nvPr/>
        </p:nvSpPr>
        <p:spPr>
          <a:xfrm rot="2464062">
            <a:off x="9100152" y="2823980"/>
            <a:ext cx="1219009" cy="215444"/>
          </a:xfrm>
          <a:prstGeom prst="rect">
            <a:avLst/>
          </a:prstGeom>
          <a:solidFill>
            <a:schemeClr val="bg1"/>
          </a:solidFill>
        </p:spPr>
        <p:txBody>
          <a:bodyPr wrap="square" rtlCol="0">
            <a:spAutoFit/>
          </a:bodyPr>
          <a:lstStyle/>
          <a:p>
            <a:pPr algn="ctr">
              <a:lnSpc>
                <a:spcPct val="80000"/>
              </a:lnSpc>
            </a:pPr>
            <a:r>
              <a:rPr lang="en-US" sz="1000" b="1" dirty="0">
                <a:latin typeface="Arial Narrow" panose="020B0606020202030204" pitchFamily="34" charset="0"/>
              </a:rPr>
              <a:t>Weapon Control</a:t>
            </a:r>
          </a:p>
        </p:txBody>
      </p:sp>
      <p:grpSp>
        <p:nvGrpSpPr>
          <p:cNvPr id="47" name="Group 46"/>
          <p:cNvGrpSpPr/>
          <p:nvPr/>
        </p:nvGrpSpPr>
        <p:grpSpPr>
          <a:xfrm>
            <a:off x="9752672" y="5563899"/>
            <a:ext cx="1916637" cy="800218"/>
            <a:chOff x="10521581" y="5623453"/>
            <a:chExt cx="1648329" cy="629548"/>
          </a:xfrm>
        </p:grpSpPr>
        <p:sp>
          <p:nvSpPr>
            <p:cNvPr id="48" name="TextBox 47"/>
            <p:cNvSpPr txBox="1"/>
            <p:nvPr/>
          </p:nvSpPr>
          <p:spPr>
            <a:xfrm>
              <a:off x="10521581" y="5623453"/>
              <a:ext cx="1648329" cy="629548"/>
            </a:xfrm>
            <a:prstGeom prst="rect">
              <a:avLst/>
            </a:prstGeom>
            <a:solidFill>
              <a:srgbClr val="D0DAF0"/>
            </a:solidFill>
          </p:spPr>
          <p:txBody>
            <a:bodyPr wrap="square" rtlCol="0">
              <a:spAutoFit/>
            </a:bodyPr>
            <a:lstStyle/>
            <a:p>
              <a:pPr algn="r"/>
              <a:r>
                <a:rPr lang="en-US" sz="1200" b="1" dirty="0">
                  <a:latin typeface="Arial Narrow" panose="020B0606020202030204" pitchFamily="34" charset="0"/>
                </a:rPr>
                <a:t>Link 16</a:t>
              </a:r>
            </a:p>
            <a:p>
              <a:pPr algn="r">
                <a:spcBef>
                  <a:spcPts val="600"/>
                </a:spcBef>
              </a:pPr>
              <a:r>
                <a:rPr lang="en-US" sz="1200" b="1" dirty="0">
                  <a:latin typeface="Arial Narrow" panose="020B0606020202030204" pitchFamily="34" charset="0"/>
                </a:rPr>
                <a:t>Voice</a:t>
              </a:r>
            </a:p>
            <a:p>
              <a:pPr algn="r">
                <a:spcBef>
                  <a:spcPts val="600"/>
                </a:spcBef>
              </a:pPr>
              <a:r>
                <a:rPr lang="en-US" sz="1200" b="1" dirty="0">
                  <a:latin typeface="Arial Narrow" panose="020B0606020202030204" pitchFamily="34" charset="0"/>
                </a:rPr>
                <a:t>ISR Feeds</a:t>
              </a:r>
            </a:p>
          </p:txBody>
        </p:sp>
        <p:cxnSp>
          <p:nvCxnSpPr>
            <p:cNvPr id="49" name="Straight Arrow Connector 48"/>
            <p:cNvCxnSpPr/>
            <p:nvPr/>
          </p:nvCxnSpPr>
          <p:spPr bwMode="auto">
            <a:xfrm flipV="1">
              <a:off x="10794146" y="6118345"/>
              <a:ext cx="633166" cy="12376"/>
            </a:xfrm>
            <a:prstGeom prst="straightConnector1">
              <a:avLst/>
            </a:prstGeom>
            <a:solidFill>
              <a:schemeClr val="accent1"/>
            </a:solidFill>
            <a:ln w="28575" cap="flat" cmpd="sng" algn="ctr">
              <a:solidFill>
                <a:srgbClr val="00B050"/>
              </a:solidFill>
              <a:prstDash val="sysDot"/>
              <a:miter lim="800000"/>
              <a:headEnd type="triangle" w="med" len="med"/>
              <a:tailEnd type="triangle" w="med" len="med"/>
            </a:ln>
            <a:effectLst/>
          </p:spPr>
        </p:cxnSp>
        <p:cxnSp>
          <p:nvCxnSpPr>
            <p:cNvPr id="50" name="Straight Arrow Connector 49"/>
            <p:cNvCxnSpPr/>
            <p:nvPr/>
          </p:nvCxnSpPr>
          <p:spPr bwMode="auto">
            <a:xfrm flipV="1">
              <a:off x="10797614" y="5757015"/>
              <a:ext cx="723470" cy="8315"/>
            </a:xfrm>
            <a:prstGeom prst="straightConnector1">
              <a:avLst/>
            </a:prstGeom>
            <a:solidFill>
              <a:schemeClr val="accent1"/>
            </a:solidFill>
            <a:ln w="28575" cap="flat" cmpd="sng" algn="ctr">
              <a:solidFill>
                <a:srgbClr val="00B050"/>
              </a:solidFill>
              <a:prstDash val="dash"/>
              <a:miter lim="800000"/>
              <a:headEnd type="triangle" w="med" len="med"/>
              <a:tailEnd type="triangle" w="med" len="med"/>
            </a:ln>
            <a:effectLst/>
          </p:spPr>
        </p:cxnSp>
        <p:cxnSp>
          <p:nvCxnSpPr>
            <p:cNvPr id="51" name="Straight Arrow Connector 50"/>
            <p:cNvCxnSpPr/>
            <p:nvPr/>
          </p:nvCxnSpPr>
          <p:spPr bwMode="auto">
            <a:xfrm flipV="1">
              <a:off x="10795925" y="5931429"/>
              <a:ext cx="726849" cy="11430"/>
            </a:xfrm>
            <a:prstGeom prst="straightConnector1">
              <a:avLst/>
            </a:prstGeom>
            <a:solidFill>
              <a:schemeClr val="accent1"/>
            </a:solidFill>
            <a:ln w="28575" cap="flat" cmpd="sng" algn="ctr">
              <a:solidFill>
                <a:srgbClr val="00B050"/>
              </a:solidFill>
              <a:prstDash val="dashDot"/>
              <a:miter lim="800000"/>
              <a:headEnd type="triangle" w="med" len="med"/>
              <a:tailEnd type="triangle" w="med" len="med"/>
            </a:ln>
            <a:effectLst/>
          </p:spPr>
        </p:cxnSp>
      </p:grpSp>
      <p:sp>
        <p:nvSpPr>
          <p:cNvPr id="52" name="TextBox 51"/>
          <p:cNvSpPr txBox="1"/>
          <p:nvPr/>
        </p:nvSpPr>
        <p:spPr>
          <a:xfrm>
            <a:off x="5061572" y="3653509"/>
            <a:ext cx="507112" cy="227755"/>
          </a:xfrm>
          <a:prstGeom prst="rect">
            <a:avLst/>
          </a:prstGeom>
          <a:solidFill>
            <a:srgbClr val="DBE7F1"/>
          </a:solidFill>
        </p:spPr>
        <p:txBody>
          <a:bodyPr wrap="square" rtlCol="0">
            <a:spAutoFit/>
          </a:bodyPr>
          <a:lstStyle/>
          <a:p>
            <a:pPr algn="ctr">
              <a:lnSpc>
                <a:spcPct val="80000"/>
              </a:lnSpc>
            </a:pPr>
            <a:r>
              <a:rPr lang="en-US" sz="1100" b="1" dirty="0">
                <a:latin typeface="Arial Narrow" panose="020B0606020202030204" pitchFamily="34" charset="0"/>
              </a:rPr>
              <a:t>JFO</a:t>
            </a:r>
          </a:p>
        </p:txBody>
      </p:sp>
      <p:sp>
        <p:nvSpPr>
          <p:cNvPr id="53" name="Oval 52"/>
          <p:cNvSpPr/>
          <p:nvPr/>
        </p:nvSpPr>
        <p:spPr bwMode="auto">
          <a:xfrm>
            <a:off x="1458112" y="2284640"/>
            <a:ext cx="2398529" cy="2280288"/>
          </a:xfrm>
          <a:prstGeom prst="ellipse">
            <a:avLst/>
          </a:prstGeom>
          <a:noFill/>
          <a:ln w="19050" cap="flat" cmpd="sng" algn="ctr">
            <a:solidFill>
              <a:srgbClr val="C0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54" name="Oval 53"/>
          <p:cNvSpPr/>
          <p:nvPr/>
        </p:nvSpPr>
        <p:spPr bwMode="auto">
          <a:xfrm>
            <a:off x="5244724" y="2253971"/>
            <a:ext cx="1547228" cy="2280288"/>
          </a:xfrm>
          <a:prstGeom prst="ellipse">
            <a:avLst/>
          </a:prstGeom>
          <a:noFill/>
          <a:ln w="19050" cap="flat" cmpd="sng" algn="ctr">
            <a:solidFill>
              <a:srgbClr val="C0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55" name="Oval 54"/>
          <p:cNvSpPr/>
          <p:nvPr/>
        </p:nvSpPr>
        <p:spPr bwMode="auto">
          <a:xfrm>
            <a:off x="8987837" y="1850661"/>
            <a:ext cx="2398529" cy="2280288"/>
          </a:xfrm>
          <a:prstGeom prst="ellipse">
            <a:avLst/>
          </a:prstGeom>
          <a:noFill/>
          <a:ln w="19050" cap="flat" cmpd="sng" algn="ctr">
            <a:solidFill>
              <a:srgbClr val="C0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56" name="Rectangle 55"/>
          <p:cNvSpPr/>
          <p:nvPr/>
        </p:nvSpPr>
        <p:spPr bwMode="auto">
          <a:xfrm>
            <a:off x="-2521034" y="1638498"/>
            <a:ext cx="9664042" cy="4834524"/>
          </a:xfrm>
          <a:prstGeom prst="rect">
            <a:avLst/>
          </a:prstGeom>
          <a:solidFill>
            <a:schemeClr val="bg1"/>
          </a:solidFill>
          <a:ln w="9525" cap="flat" cmpd="sng" algn="ctr">
            <a:solidFill>
              <a:schemeClr val="bg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4" name="Content Placeholder 3"/>
          <p:cNvSpPr>
            <a:spLocks noGrp="1"/>
          </p:cNvSpPr>
          <p:nvPr>
            <p:ph sz="quarter" idx="11"/>
          </p:nvPr>
        </p:nvSpPr>
        <p:spPr>
          <a:xfrm>
            <a:off x="92003" y="816508"/>
            <a:ext cx="7655074" cy="5153388"/>
          </a:xfrm>
        </p:spPr>
        <p:txBody>
          <a:bodyPr/>
          <a:lstStyle/>
          <a:p>
            <a:r>
              <a:rPr lang="en-US" dirty="0"/>
              <a:t>Using Feedback from Trial 2</a:t>
            </a:r>
          </a:p>
          <a:p>
            <a:pPr lvl="1"/>
            <a:r>
              <a:rPr lang="en-US" dirty="0"/>
              <a:t>Moved JTAC from field to TAC</a:t>
            </a:r>
          </a:p>
          <a:p>
            <a:pPr lvl="1"/>
            <a:r>
              <a:rPr lang="en-US" dirty="0"/>
              <a:t>Two JTACs </a:t>
            </a:r>
          </a:p>
          <a:p>
            <a:pPr lvl="2">
              <a:spcBef>
                <a:spcPts val="300"/>
              </a:spcBef>
            </a:pPr>
            <a:r>
              <a:rPr lang="en-US" dirty="0"/>
              <a:t>Coordinated communication</a:t>
            </a:r>
          </a:p>
          <a:p>
            <a:pPr lvl="2">
              <a:spcBef>
                <a:spcPts val="300"/>
              </a:spcBef>
            </a:pPr>
            <a:r>
              <a:rPr lang="en-US" dirty="0"/>
              <a:t>Received Intel</a:t>
            </a:r>
          </a:p>
          <a:p>
            <a:pPr lvl="2">
              <a:spcBef>
                <a:spcPts val="300"/>
              </a:spcBef>
            </a:pPr>
            <a:r>
              <a:rPr lang="en-US" dirty="0"/>
              <a:t>Developed targeting plan</a:t>
            </a:r>
          </a:p>
          <a:p>
            <a:pPr lvl="2">
              <a:spcBef>
                <a:spcPts val="300"/>
              </a:spcBef>
            </a:pPr>
            <a:r>
              <a:rPr lang="en-US" dirty="0"/>
              <a:t>Requested air support</a:t>
            </a:r>
          </a:p>
          <a:p>
            <a:pPr lvl="1"/>
            <a:r>
              <a:rPr lang="en-US" dirty="0"/>
              <a:t>JFO (Army, less training) in field</a:t>
            </a:r>
          </a:p>
          <a:p>
            <a:pPr lvl="2">
              <a:spcBef>
                <a:spcPts val="300"/>
              </a:spcBef>
            </a:pPr>
            <a:r>
              <a:rPr lang="en-US" dirty="0"/>
              <a:t>Spotted and communicated presence of targets</a:t>
            </a:r>
          </a:p>
          <a:p>
            <a:pPr lvl="2">
              <a:spcBef>
                <a:spcPts val="300"/>
              </a:spcBef>
            </a:pPr>
            <a:r>
              <a:rPr lang="en-US" dirty="0"/>
              <a:t>Controlled weapons once fired</a:t>
            </a:r>
          </a:p>
          <a:p>
            <a:pPr lvl="2">
              <a:spcBef>
                <a:spcPts val="300"/>
              </a:spcBef>
            </a:pPr>
            <a:r>
              <a:rPr lang="en-US" dirty="0"/>
              <a:t>Reported on damage</a:t>
            </a:r>
          </a:p>
          <a:p>
            <a:r>
              <a:rPr lang="en-US" b="1" dirty="0">
                <a:solidFill>
                  <a:srgbClr val="3366CC"/>
                </a:solidFill>
              </a:rPr>
              <a:t>Feed forward</a:t>
            </a:r>
          </a:p>
          <a:p>
            <a:pPr lvl="1"/>
            <a:r>
              <a:rPr lang="en-US" b="1" dirty="0">
                <a:solidFill>
                  <a:srgbClr val="3366CC"/>
                </a:solidFill>
              </a:rPr>
              <a:t>JTACS need training in targeting </a:t>
            </a:r>
          </a:p>
          <a:p>
            <a:pPr lvl="1"/>
            <a:r>
              <a:rPr lang="en-US" b="1" dirty="0">
                <a:solidFill>
                  <a:srgbClr val="3366CC"/>
                </a:solidFill>
              </a:rPr>
              <a:t>Set requirements for changes in JTAC control device</a:t>
            </a:r>
          </a:p>
        </p:txBody>
      </p:sp>
    </p:spTree>
    <p:extLst>
      <p:ext uri="{BB962C8B-B14F-4D97-AF65-F5344CB8AC3E}">
        <p14:creationId xmlns:p14="http://schemas.microsoft.com/office/powerpoint/2010/main" val="34067125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5884" y="0"/>
            <a:ext cx="8207461" cy="705610"/>
          </a:xfrm>
        </p:spPr>
        <p:txBody>
          <a:bodyPr/>
          <a:lstStyle/>
          <a:p>
            <a:r>
              <a:rPr lang="en-US" dirty="0"/>
              <a:t>What Was Learned and Future Work Needed </a:t>
            </a:r>
          </a:p>
        </p:txBody>
      </p:sp>
      <p:sp>
        <p:nvSpPr>
          <p:cNvPr id="3" name="Content Placeholder 2"/>
          <p:cNvSpPr>
            <a:spLocks noGrp="1"/>
          </p:cNvSpPr>
          <p:nvPr>
            <p:ph sz="quarter" idx="11"/>
          </p:nvPr>
        </p:nvSpPr>
        <p:spPr>
          <a:xfrm>
            <a:off x="464309" y="823431"/>
            <a:ext cx="11250613" cy="5075237"/>
          </a:xfrm>
        </p:spPr>
        <p:txBody>
          <a:bodyPr/>
          <a:lstStyle/>
          <a:p>
            <a:r>
              <a:rPr lang="en-US" sz="2400" dirty="0"/>
              <a:t>Experiment indicated potential military utility;  however, total concept validity depends on technical capabilities not as yet measured, including</a:t>
            </a:r>
          </a:p>
          <a:p>
            <a:pPr lvl="1"/>
            <a:r>
              <a:rPr lang="en-US" sz="2000" dirty="0"/>
              <a:t>LNEW and SNEW performance (notional capabilities point to utility of potential systems),</a:t>
            </a:r>
          </a:p>
          <a:p>
            <a:pPr lvl="1"/>
            <a:r>
              <a:rPr lang="en-US" sz="2000" dirty="0"/>
              <a:t>Secure communications system (affect all battlespaces systems, not just CAS),</a:t>
            </a:r>
          </a:p>
          <a:p>
            <a:pPr lvl="1"/>
            <a:r>
              <a:rPr lang="en-US" sz="2000" dirty="0"/>
              <a:t>Timely and accurate targeting sources—especially for mobile/moving targets that may require multiple location updates (potential utility of advanced surveillance system).</a:t>
            </a:r>
          </a:p>
          <a:p>
            <a:pPr>
              <a:spcBef>
                <a:spcPts val="1800"/>
              </a:spcBef>
            </a:pPr>
            <a:r>
              <a:rPr lang="en-US" sz="2400" dirty="0"/>
              <a:t>The WCC Experiment did not include the following elements that need closer examination in future studies</a:t>
            </a:r>
          </a:p>
          <a:p>
            <a:pPr lvl="1"/>
            <a:r>
              <a:rPr lang="en-US" dirty="0"/>
              <a:t>Realistic battlefield communications and networking	</a:t>
            </a:r>
          </a:p>
          <a:p>
            <a:pPr lvl="2">
              <a:spcBef>
                <a:spcPts val="0"/>
              </a:spcBef>
            </a:pPr>
            <a:r>
              <a:rPr lang="en-US" dirty="0"/>
              <a:t>Questions remaining:  stability and capacity of the overall network with typical loads</a:t>
            </a:r>
          </a:p>
          <a:p>
            <a:pPr lvl="1"/>
            <a:r>
              <a:rPr lang="en-US" dirty="0"/>
              <a:t>Representation of the end-game targeting of weapons</a:t>
            </a:r>
          </a:p>
          <a:p>
            <a:pPr lvl="2">
              <a:spcBef>
                <a:spcPts val="0"/>
              </a:spcBef>
            </a:pPr>
            <a:r>
              <a:rPr lang="en-US" dirty="0"/>
              <a:t>Would realistic end-game targeting capability change the effectiveness of the weapons and concept?</a:t>
            </a:r>
          </a:p>
          <a:p>
            <a:pPr lvl="1"/>
            <a:r>
              <a:rPr lang="en-US" dirty="0"/>
              <a:t>Representation of the adaptive adversary</a:t>
            </a:r>
          </a:p>
          <a:p>
            <a:pPr lvl="2">
              <a:spcBef>
                <a:spcPts val="0"/>
              </a:spcBef>
            </a:pPr>
            <a:r>
              <a:rPr lang="en-US" dirty="0"/>
              <a:t>What countermeasures would the adversary use? </a:t>
            </a:r>
          </a:p>
          <a:p>
            <a:endParaRPr lang="en-US" sz="2400" dirty="0"/>
          </a:p>
        </p:txBody>
      </p:sp>
      <p:sp>
        <p:nvSpPr>
          <p:cNvPr id="4" name="Slide Number Placeholder 3"/>
          <p:cNvSpPr>
            <a:spLocks noGrp="1"/>
          </p:cNvSpPr>
          <p:nvPr>
            <p:ph type="sldNum" sz="quarter" idx="10"/>
          </p:nvPr>
        </p:nvSpPr>
        <p:spPr/>
        <p:txBody>
          <a:bodyPr/>
          <a:lstStyle/>
          <a:p>
            <a:pPr>
              <a:defRPr/>
            </a:pPr>
            <a:fld id="{D68E8870-17DE-45C4-A8DD-7644B2422933}" type="slidenum">
              <a:rPr lang="en-US" smtClean="0"/>
              <a:pPr>
                <a:defRPr/>
              </a:pPr>
              <a:t>32</a:t>
            </a:fld>
            <a:endParaRPr lang="en-US" dirty="0"/>
          </a:p>
        </p:txBody>
      </p:sp>
    </p:spTree>
    <p:extLst>
      <p:ext uri="{BB962C8B-B14F-4D97-AF65-F5344CB8AC3E}">
        <p14:creationId xmlns:p14="http://schemas.microsoft.com/office/powerpoint/2010/main" val="3371533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B7211D0D-09F7-4BA0-B989-471C1E3D21AB}"/>
              </a:ext>
            </a:extLst>
          </p:cNvPr>
          <p:cNvSpPr>
            <a:spLocks noGrp="1"/>
          </p:cNvSpPr>
          <p:nvPr>
            <p:ph sz="quarter" idx="11"/>
          </p:nvPr>
        </p:nvSpPr>
        <p:spPr>
          <a:xfrm>
            <a:off x="470693" y="1609934"/>
            <a:ext cx="11250613" cy="3638132"/>
          </a:xfrm>
        </p:spPr>
        <p:txBody>
          <a:bodyPr/>
          <a:lstStyle/>
          <a:p>
            <a:pPr marL="0" indent="0" algn="ctr">
              <a:buNone/>
            </a:pPr>
            <a:r>
              <a:rPr lang="en-US" sz="3600" b="1" dirty="0"/>
              <a:t>Multi-Domain Operations: MDO</a:t>
            </a:r>
          </a:p>
          <a:p>
            <a:pPr marL="0" indent="0" algn="ctr">
              <a:buNone/>
            </a:pPr>
            <a:r>
              <a:rPr lang="en-US" sz="3600" b="1" dirty="0"/>
              <a:t>All Domain Operations</a:t>
            </a:r>
          </a:p>
          <a:p>
            <a:pPr marL="0" indent="0" algn="ctr">
              <a:buNone/>
            </a:pPr>
            <a:r>
              <a:rPr lang="en-US" sz="3600" b="1" dirty="0"/>
              <a:t>Joint All Domain Command and Control: JADC2</a:t>
            </a:r>
          </a:p>
          <a:p>
            <a:pPr marL="0" indent="0" algn="ctr">
              <a:buNone/>
            </a:pPr>
            <a:endParaRPr lang="en-US" sz="3600" b="1" dirty="0"/>
          </a:p>
          <a:p>
            <a:pPr marL="0" indent="0" algn="ctr">
              <a:buNone/>
            </a:pPr>
            <a:r>
              <a:rPr lang="en-US" sz="3600" b="1" i="1" dirty="0"/>
              <a:t>Concepts and Experiments</a:t>
            </a:r>
          </a:p>
          <a:p>
            <a:pPr marL="0" indent="0" algn="ctr">
              <a:buNone/>
            </a:pPr>
            <a:endParaRPr lang="en-US" sz="3600" b="1" i="1" dirty="0"/>
          </a:p>
          <a:p>
            <a:pPr marL="0" indent="0" algn="ctr">
              <a:lnSpc>
                <a:spcPct val="85000"/>
              </a:lnSpc>
              <a:buNone/>
            </a:pPr>
            <a:r>
              <a:rPr lang="en-US" b="1" dirty="0"/>
              <a:t>Note:  multi-domain and all-domain operations usually refer to</a:t>
            </a:r>
            <a:r>
              <a:rPr lang="en-US" dirty="0"/>
              <a:t> </a:t>
            </a:r>
          </a:p>
          <a:p>
            <a:pPr marL="0" indent="0" algn="ctr">
              <a:lnSpc>
                <a:spcPct val="85000"/>
              </a:lnSpc>
              <a:buNone/>
            </a:pPr>
            <a:r>
              <a:rPr lang="en-US" b="1" i="1" dirty="0">
                <a:solidFill>
                  <a:srgbClr val="3366CC"/>
                </a:solidFill>
              </a:rPr>
              <a:t>land, sea, air, space, and cyberspace</a:t>
            </a:r>
            <a:br>
              <a:rPr lang="en-US" sz="3600" dirty="0"/>
            </a:br>
            <a:endParaRPr lang="en-US" sz="3600" b="1" dirty="0"/>
          </a:p>
        </p:txBody>
      </p:sp>
      <p:sp>
        <p:nvSpPr>
          <p:cNvPr id="3" name="Slide Number Placeholder 3">
            <a:extLst>
              <a:ext uri="{FF2B5EF4-FFF2-40B4-BE49-F238E27FC236}">
                <a16:creationId xmlns:a16="http://schemas.microsoft.com/office/drawing/2014/main" id="{AD46BC39-2F47-4CEC-8C0F-0DDC3ECC0437}"/>
              </a:ext>
            </a:extLst>
          </p:cNvPr>
          <p:cNvSpPr>
            <a:spLocks noGrp="1"/>
          </p:cNvSpPr>
          <p:nvPr>
            <p:ph type="sldNum" sz="quarter" idx="10"/>
          </p:nvPr>
        </p:nvSpPr>
        <p:spPr>
          <a:xfrm>
            <a:off x="10893288" y="6477001"/>
            <a:ext cx="821634" cy="340935"/>
          </a:xfrm>
        </p:spPr>
        <p:txBody>
          <a:bodyPr/>
          <a:lstStyle/>
          <a:p>
            <a:pPr>
              <a:defRPr/>
            </a:pPr>
            <a:fld id="{D68E8870-17DE-45C4-A8DD-7644B2422933}" type="slidenum">
              <a:rPr lang="en-US" smtClean="0"/>
              <a:pPr>
                <a:defRPr/>
              </a:pPr>
              <a:t>33</a:t>
            </a:fld>
            <a:endParaRPr lang="en-US" dirty="0"/>
          </a:p>
        </p:txBody>
      </p:sp>
    </p:spTree>
    <p:extLst>
      <p:ext uri="{BB962C8B-B14F-4D97-AF65-F5344CB8AC3E}">
        <p14:creationId xmlns:p14="http://schemas.microsoft.com/office/powerpoint/2010/main" val="1363997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E0F97-0384-4B75-B3F8-23757665DAD8}"/>
              </a:ext>
            </a:extLst>
          </p:cNvPr>
          <p:cNvSpPr>
            <a:spLocks noGrp="1"/>
          </p:cNvSpPr>
          <p:nvPr>
            <p:ph type="title"/>
          </p:nvPr>
        </p:nvSpPr>
        <p:spPr/>
        <p:txBody>
          <a:bodyPr/>
          <a:lstStyle/>
          <a:p>
            <a:r>
              <a:rPr lang="en-US" dirty="0"/>
              <a:t>The Demand – This Is Not New</a:t>
            </a:r>
          </a:p>
        </p:txBody>
      </p:sp>
      <p:sp>
        <p:nvSpPr>
          <p:cNvPr id="3" name="Content Placeholder 2">
            <a:extLst>
              <a:ext uri="{FF2B5EF4-FFF2-40B4-BE49-F238E27FC236}">
                <a16:creationId xmlns:a16="http://schemas.microsoft.com/office/drawing/2014/main" id="{C267841E-BC59-42EC-A194-8598D5A5A940}"/>
              </a:ext>
            </a:extLst>
          </p:cNvPr>
          <p:cNvSpPr>
            <a:spLocks noGrp="1"/>
          </p:cNvSpPr>
          <p:nvPr>
            <p:ph sz="quarter" idx="11"/>
          </p:nvPr>
        </p:nvSpPr>
        <p:spPr>
          <a:xfrm>
            <a:off x="470693" y="1244309"/>
            <a:ext cx="11250613" cy="3680617"/>
          </a:xfrm>
        </p:spPr>
        <p:txBody>
          <a:bodyPr/>
          <a:lstStyle/>
          <a:p>
            <a:r>
              <a:rPr lang="en-US" sz="2400" dirty="0"/>
              <a:t>Today’s security environment continues to change with adversaries more able to challenge U.S. military capabilities. It is </a:t>
            </a:r>
            <a:r>
              <a:rPr lang="en-US" sz="2400" b="1" i="1" dirty="0">
                <a:solidFill>
                  <a:srgbClr val="00B0F0"/>
                </a:solidFill>
              </a:rPr>
              <a:t>imperative</a:t>
            </a:r>
            <a:r>
              <a:rPr lang="en-US" sz="2400" dirty="0"/>
              <a:t> the U.S. joint force develop ways to combine its powerful capabilities across all domains (air, land, maritime, space, and cyberspace).</a:t>
            </a:r>
            <a:r>
              <a:rPr lang="en-US" sz="2400" baseline="30000" dirty="0"/>
              <a:t>1 </a:t>
            </a:r>
            <a:r>
              <a:rPr lang="en-US" sz="2400" dirty="0"/>
              <a:t>(2016)</a:t>
            </a:r>
          </a:p>
          <a:p>
            <a:pPr>
              <a:spcBef>
                <a:spcPts val="1800"/>
              </a:spcBef>
            </a:pPr>
            <a:r>
              <a:rPr lang="en-US" sz="2400" dirty="0"/>
              <a:t>Cross-domain synergy is “the </a:t>
            </a:r>
            <a:r>
              <a:rPr lang="en-US" sz="2400" b="1" dirty="0">
                <a:solidFill>
                  <a:srgbClr val="00B0F0"/>
                </a:solidFill>
              </a:rPr>
              <a:t>complementary vice merely additive </a:t>
            </a:r>
            <a:r>
              <a:rPr lang="en-US" sz="2400" dirty="0"/>
              <a:t>employment of capabilities in different domains such that each enhances the effectiveness and compensates for the vulnerabilities of others.”</a:t>
            </a:r>
            <a:r>
              <a:rPr lang="en-US" sz="2400" baseline="30000" dirty="0"/>
              <a:t>2</a:t>
            </a:r>
            <a:r>
              <a:rPr lang="en-US" sz="2400" dirty="0"/>
              <a:t> (2012)</a:t>
            </a:r>
            <a:endParaRPr lang="en-US" sz="2400" baseline="30000" dirty="0"/>
          </a:p>
          <a:p>
            <a:pPr>
              <a:spcBef>
                <a:spcPts val="1800"/>
              </a:spcBef>
            </a:pPr>
            <a:r>
              <a:rPr lang="en-US" sz="2400" dirty="0"/>
              <a:t>Why Joint?	The answer lies in how to employ complementary capabilities</a:t>
            </a:r>
          </a:p>
        </p:txBody>
      </p:sp>
      <p:sp>
        <p:nvSpPr>
          <p:cNvPr id="4" name="Content Placeholder 2">
            <a:extLst>
              <a:ext uri="{FF2B5EF4-FFF2-40B4-BE49-F238E27FC236}">
                <a16:creationId xmlns:a16="http://schemas.microsoft.com/office/drawing/2014/main" id="{778F6E43-B464-4E0A-B6C5-84841006E4E1}"/>
              </a:ext>
            </a:extLst>
          </p:cNvPr>
          <p:cNvSpPr txBox="1">
            <a:spLocks/>
          </p:cNvSpPr>
          <p:nvPr/>
        </p:nvSpPr>
        <p:spPr bwMode="auto">
          <a:xfrm>
            <a:off x="172497" y="5345999"/>
            <a:ext cx="11250613" cy="151200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457189" indent="-457189" algn="l" rtl="0" eaLnBrk="1" fontAlgn="base" hangingPunct="1">
              <a:spcBef>
                <a:spcPct val="20000"/>
              </a:spcBef>
              <a:spcAft>
                <a:spcPct val="0"/>
              </a:spcAft>
              <a:buClr>
                <a:schemeClr val="tx1"/>
              </a:buClr>
              <a:buSzPct val="75000"/>
              <a:buFont typeface="Wingdings" charset="2"/>
              <a:buChar char="Ø"/>
              <a:defRPr sz="2800">
                <a:solidFill>
                  <a:schemeClr val="tx1"/>
                </a:solidFill>
                <a:latin typeface="Arial Narrow" charset="0"/>
                <a:ea typeface="Arial Narrow" charset="0"/>
                <a:cs typeface="Arial Narrow" charset="0"/>
              </a:defRPr>
            </a:lvl1pPr>
            <a:lvl2pPr marL="990575" indent="-38099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Arial Narrow" charset="0"/>
                <a:ea typeface="Arial Narrow" charset="0"/>
                <a:cs typeface="Arial Narrow" charset="0"/>
              </a:defRPr>
            </a:lvl2pPr>
            <a:lvl3pPr marL="1523962" indent="-304792" algn="l" rtl="0" eaLnBrk="1" fontAlgn="base" hangingPunct="1">
              <a:spcBef>
                <a:spcPct val="20000"/>
              </a:spcBef>
              <a:spcAft>
                <a:spcPct val="0"/>
              </a:spcAft>
              <a:buClr>
                <a:schemeClr val="tx1"/>
              </a:buClr>
              <a:buSzPct val="50000"/>
              <a:buFont typeface="Wingdings" charset="2"/>
              <a:buChar char="v"/>
              <a:defRPr sz="2000">
                <a:solidFill>
                  <a:schemeClr val="tx1"/>
                </a:solidFill>
                <a:latin typeface="Arial Narrow" charset="0"/>
                <a:ea typeface="Arial Narrow" charset="0"/>
                <a:cs typeface="Arial Narrow" charset="0"/>
              </a:defRPr>
            </a:lvl3pPr>
            <a:lvl4pPr marL="2133547" indent="-304792" algn="l" rtl="0" eaLnBrk="1" fontAlgn="base" hangingPunct="1">
              <a:spcBef>
                <a:spcPct val="20000"/>
              </a:spcBef>
              <a:spcAft>
                <a:spcPct val="0"/>
              </a:spcAft>
              <a:buClr>
                <a:schemeClr val="accent2"/>
              </a:buClr>
              <a:buSzPct val="55000"/>
              <a:buFont typeface="Wingdings" pitchFamily="2" charset="2"/>
              <a:buChar char="n"/>
              <a:defRPr sz="2667">
                <a:solidFill>
                  <a:schemeClr val="tx1"/>
                </a:solidFill>
                <a:latin typeface="+mn-lt"/>
              </a:defRPr>
            </a:lvl4pPr>
            <a:lvl5pPr marL="274313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5pPr>
            <a:lvl6pPr marL="335271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6pPr>
            <a:lvl7pPr marL="396230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7pPr>
            <a:lvl8pPr marL="457188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8pPr>
            <a:lvl9pPr marL="5181470"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9pPr>
          </a:lstStyle>
          <a:p>
            <a:pPr marL="514350" indent="-514350">
              <a:buFont typeface="+mj-lt"/>
              <a:buAutoNum type="arabicPeriod"/>
            </a:pPr>
            <a:r>
              <a:rPr lang="en-US" sz="1400" kern="0" dirty="0"/>
              <a:t>United States Joint Staff Joint Force Development (J7) – Future Joint Force Development, Cross-Domain Synergy in Joint Operations, (</a:t>
            </a:r>
            <a:r>
              <a:rPr lang="en-US" sz="1400" kern="0" dirty="0" err="1"/>
              <a:t>Washington,DC</a:t>
            </a:r>
            <a:r>
              <a:rPr lang="en-US" sz="1400" kern="0" dirty="0"/>
              <a:t>, United States Department of Defense) January 2016. https://www.jcs.mil/Portals/36/Documents/Doctrine/concepts/cross_domain_planning_guide.pdf?ver=2017-12-28-161956-230</a:t>
            </a:r>
            <a:endParaRPr lang="en-US" sz="1400" kern="0" baseline="30000" dirty="0"/>
          </a:p>
          <a:p>
            <a:pPr marL="512763" indent="-512763">
              <a:buNone/>
            </a:pPr>
            <a:r>
              <a:rPr lang="en-US" sz="1400" kern="0" baseline="30000" dirty="0"/>
              <a:t>2.</a:t>
            </a:r>
            <a:r>
              <a:rPr lang="en-US" sz="1400" dirty="0"/>
              <a:t> 	 U.S. Department of Defense, Joint Operational Access Concept (JOAC) Version 1.0. (Washington, DC: United States Department of Defense, 2012), Foreword. http://www.defense.gov/pubs/pdfs/JOAC_Jan%2012_Signed.pdf.</a:t>
            </a:r>
            <a:endParaRPr lang="en-US" sz="1400" kern="0" baseline="30000" dirty="0"/>
          </a:p>
        </p:txBody>
      </p:sp>
      <p:sp>
        <p:nvSpPr>
          <p:cNvPr id="5" name="Slide Number Placeholder 3">
            <a:extLst>
              <a:ext uri="{FF2B5EF4-FFF2-40B4-BE49-F238E27FC236}">
                <a16:creationId xmlns:a16="http://schemas.microsoft.com/office/drawing/2014/main" id="{6DFD7FC7-371E-4AC9-ABF8-3CD0DE366C60}"/>
              </a:ext>
            </a:extLst>
          </p:cNvPr>
          <p:cNvSpPr>
            <a:spLocks noGrp="1"/>
          </p:cNvSpPr>
          <p:nvPr>
            <p:ph type="sldNum" sz="quarter" idx="10"/>
          </p:nvPr>
        </p:nvSpPr>
        <p:spPr>
          <a:xfrm>
            <a:off x="10893288" y="6477001"/>
            <a:ext cx="821634" cy="340935"/>
          </a:xfrm>
        </p:spPr>
        <p:txBody>
          <a:bodyPr/>
          <a:lstStyle/>
          <a:p>
            <a:pPr>
              <a:defRPr/>
            </a:pPr>
            <a:fld id="{D68E8870-17DE-45C4-A8DD-7644B2422933}" type="slidenum">
              <a:rPr lang="en-US" smtClean="0"/>
              <a:pPr>
                <a:defRPr/>
              </a:pPr>
              <a:t>34</a:t>
            </a:fld>
            <a:endParaRPr lang="en-US" dirty="0"/>
          </a:p>
        </p:txBody>
      </p:sp>
    </p:spTree>
    <p:extLst>
      <p:ext uri="{BB962C8B-B14F-4D97-AF65-F5344CB8AC3E}">
        <p14:creationId xmlns:p14="http://schemas.microsoft.com/office/powerpoint/2010/main" val="32955739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5357" y="0"/>
            <a:ext cx="8220161" cy="705610"/>
          </a:xfrm>
        </p:spPr>
        <p:txBody>
          <a:bodyPr/>
          <a:lstStyle/>
          <a:p>
            <a:r>
              <a:rPr lang="en-US" dirty="0"/>
              <a:t>Concepts:  Who </a:t>
            </a:r>
            <a:r>
              <a:rPr lang="en-US" dirty="0" err="1"/>
              <a:t>Wargamed</a:t>
            </a:r>
            <a:r>
              <a:rPr lang="en-US" dirty="0"/>
              <a:t> the Concept?</a:t>
            </a:r>
          </a:p>
        </p:txBody>
      </p:sp>
      <p:sp>
        <p:nvSpPr>
          <p:cNvPr id="6" name="TextBox 5"/>
          <p:cNvSpPr txBox="1"/>
          <p:nvPr/>
        </p:nvSpPr>
        <p:spPr>
          <a:xfrm>
            <a:off x="265430" y="5685256"/>
            <a:ext cx="7088800" cy="386196"/>
          </a:xfrm>
          <a:prstGeom prst="rect">
            <a:avLst/>
          </a:prstGeom>
          <a:noFill/>
        </p:spPr>
        <p:txBody>
          <a:bodyPr wrap="none" rtlCol="0">
            <a:spAutoFit/>
          </a:bodyPr>
          <a:lstStyle/>
          <a:p>
            <a:pPr>
              <a:lnSpc>
                <a:spcPct val="50000"/>
              </a:lnSpc>
            </a:pPr>
            <a:r>
              <a:rPr lang="en-US" sz="1800" b="1" dirty="0"/>
              <a:t>Multi-Domain Operations: Bridging the Gaps for Dominance</a:t>
            </a:r>
          </a:p>
          <a:p>
            <a:pPr>
              <a:lnSpc>
                <a:spcPct val="50000"/>
              </a:lnSpc>
            </a:pPr>
            <a:endParaRPr lang="en-US" sz="1800" dirty="0">
              <a:latin typeface="Arial Narrow" panose="020B0606020202030204" pitchFamily="34" charset="0"/>
            </a:endParaRPr>
          </a:p>
        </p:txBody>
      </p:sp>
      <p:sp>
        <p:nvSpPr>
          <p:cNvPr id="7" name="Slide Number Placeholder 6"/>
          <p:cNvSpPr>
            <a:spLocks noGrp="1"/>
          </p:cNvSpPr>
          <p:nvPr>
            <p:ph type="sldNum" sz="quarter" idx="10"/>
          </p:nvPr>
        </p:nvSpPr>
        <p:spPr/>
        <p:txBody>
          <a:bodyPr/>
          <a:lstStyle/>
          <a:p>
            <a:pPr>
              <a:defRPr/>
            </a:pPr>
            <a:fld id="{D68E8870-17DE-45C4-A8DD-7644B2422933}" type="slidenum">
              <a:rPr lang="en-US" smtClean="0"/>
              <a:pPr>
                <a:defRPr/>
              </a:pPr>
              <a:t>35</a:t>
            </a:fld>
            <a:endParaRPr lang="en-US" dirty="0"/>
          </a:p>
        </p:txBody>
      </p:sp>
      <p:pic>
        <p:nvPicPr>
          <p:cNvPr id="8" name="Picture 7"/>
          <p:cNvPicPr>
            <a:picLocks noChangeAspect="1"/>
          </p:cNvPicPr>
          <p:nvPr/>
        </p:nvPicPr>
        <p:blipFill>
          <a:blip r:embed="rId2"/>
          <a:stretch>
            <a:fillRect/>
          </a:stretch>
        </p:blipFill>
        <p:spPr>
          <a:xfrm>
            <a:off x="0" y="876586"/>
            <a:ext cx="8387790" cy="4717704"/>
          </a:xfrm>
          <a:prstGeom prst="rect">
            <a:avLst/>
          </a:prstGeom>
        </p:spPr>
      </p:pic>
      <p:sp>
        <p:nvSpPr>
          <p:cNvPr id="9" name="TextBox 8"/>
          <p:cNvSpPr txBox="1"/>
          <p:nvPr/>
        </p:nvSpPr>
        <p:spPr>
          <a:xfrm>
            <a:off x="125730" y="6084530"/>
            <a:ext cx="7636771" cy="276999"/>
          </a:xfrm>
          <a:prstGeom prst="rect">
            <a:avLst/>
          </a:prstGeom>
          <a:noFill/>
        </p:spPr>
        <p:txBody>
          <a:bodyPr wrap="none" rtlCol="0">
            <a:spAutoFit/>
          </a:bodyPr>
          <a:lstStyle/>
          <a:p>
            <a:r>
              <a:rPr lang="en-US" sz="1200" dirty="0"/>
              <a:t>Congressional Research Service, “Defense Capabilities:  Joint All Domain Command and Control, April 5, 2020</a:t>
            </a:r>
          </a:p>
        </p:txBody>
      </p:sp>
      <p:sp>
        <p:nvSpPr>
          <p:cNvPr id="10" name="Content Placeholder 9"/>
          <p:cNvSpPr>
            <a:spLocks noGrp="1"/>
          </p:cNvSpPr>
          <p:nvPr>
            <p:ph sz="quarter" idx="11"/>
          </p:nvPr>
        </p:nvSpPr>
        <p:spPr>
          <a:xfrm>
            <a:off x="8387790" y="721432"/>
            <a:ext cx="3710470" cy="5936042"/>
          </a:xfrm>
        </p:spPr>
        <p:txBody>
          <a:bodyPr/>
          <a:lstStyle/>
          <a:p>
            <a:pPr marL="0" indent="0" algn="ctr">
              <a:buNone/>
            </a:pPr>
            <a:r>
              <a:rPr lang="en-US" sz="2000" b="1" dirty="0"/>
              <a:t>MDO Concepts</a:t>
            </a:r>
          </a:p>
          <a:p>
            <a:pPr marL="285750" indent="-285750"/>
            <a:r>
              <a:rPr lang="en-US" sz="2000" b="1" dirty="0"/>
              <a:t>Concept Stage</a:t>
            </a:r>
            <a:r>
              <a:rPr lang="en-US" sz="2000" dirty="0"/>
              <a:t>:  best time to begin an Experimentation Campaign to refine Joint operational concepts before Service concepts move is different directions</a:t>
            </a:r>
          </a:p>
          <a:p>
            <a:pPr marL="285750" indent="-285750"/>
            <a:r>
              <a:rPr lang="en-US" sz="2000" b="1" dirty="0">
                <a:solidFill>
                  <a:srgbClr val="00B0F0"/>
                </a:solidFill>
              </a:rPr>
              <a:t>Service Concepts Vary</a:t>
            </a:r>
          </a:p>
          <a:p>
            <a:pPr marL="285750" indent="-285750"/>
            <a:r>
              <a:rPr lang="en-US" sz="2000" dirty="0"/>
              <a:t>Generally concepts revolve around</a:t>
            </a:r>
          </a:p>
          <a:p>
            <a:pPr marL="798513" lvl="1" indent="-266700"/>
            <a:r>
              <a:rPr lang="en-US" sz="2000" dirty="0"/>
              <a:t>any sensor detects, </a:t>
            </a:r>
          </a:p>
          <a:p>
            <a:pPr marL="819136" lvl="1" indent="-285750"/>
            <a:r>
              <a:rPr lang="en-US" sz="2000" dirty="0"/>
              <a:t>any capable weapon on any available platform engages, </a:t>
            </a:r>
          </a:p>
          <a:p>
            <a:pPr marL="819136" lvl="1" indent="-285750"/>
            <a:r>
              <a:rPr lang="en-US" sz="2000" dirty="0"/>
              <a:t>any sensor detects damage</a:t>
            </a:r>
          </a:p>
          <a:p>
            <a:pPr marL="819136" lvl="1" indent="-285750"/>
            <a:r>
              <a:rPr lang="en-US" sz="2000" dirty="0"/>
              <a:t> Currently viewed as a network issue</a:t>
            </a:r>
          </a:p>
          <a:p>
            <a:pPr marL="819136" lvl="1" indent="-285750"/>
            <a:r>
              <a:rPr lang="en-US" sz="2000" dirty="0"/>
              <a:t>But is it really a data availability issue?</a:t>
            </a:r>
            <a:endParaRPr lang="en-US" sz="3200" dirty="0"/>
          </a:p>
        </p:txBody>
      </p:sp>
    </p:spTree>
    <p:extLst>
      <p:ext uri="{BB962C8B-B14F-4D97-AF65-F5344CB8AC3E}">
        <p14:creationId xmlns:p14="http://schemas.microsoft.com/office/powerpoint/2010/main" val="28758586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7794" y="-15497"/>
            <a:ext cx="7416800" cy="705610"/>
          </a:xfrm>
        </p:spPr>
        <p:txBody>
          <a:bodyPr/>
          <a:lstStyle/>
          <a:p>
            <a:r>
              <a:rPr lang="en-US" dirty="0"/>
              <a:t>How to Use Discovery Experimentation</a:t>
            </a:r>
          </a:p>
        </p:txBody>
      </p:sp>
      <p:sp>
        <p:nvSpPr>
          <p:cNvPr id="14" name="TextBox 13"/>
          <p:cNvSpPr txBox="1"/>
          <p:nvPr/>
        </p:nvSpPr>
        <p:spPr>
          <a:xfrm>
            <a:off x="180103" y="717858"/>
            <a:ext cx="4692091" cy="6140142"/>
          </a:xfrm>
          <a:prstGeom prst="rect">
            <a:avLst/>
          </a:prstGeom>
          <a:noFill/>
        </p:spPr>
        <p:txBody>
          <a:bodyPr wrap="square" rtlCol="0">
            <a:spAutoFit/>
          </a:bodyPr>
          <a:lstStyle/>
          <a:p>
            <a:pPr algn="ctr"/>
            <a:r>
              <a:rPr lang="en-US" sz="2000" dirty="0">
                <a:latin typeface="Arial" panose="020B0604020202020204" pitchFamily="34" charset="0"/>
                <a:cs typeface="Arial" panose="020B0604020202020204" pitchFamily="34" charset="0"/>
              </a:rPr>
              <a:t>Discovery Experiments Abound</a:t>
            </a:r>
          </a:p>
          <a:p>
            <a:pPr marL="342900" indent="-342900">
              <a:spcBef>
                <a:spcPts val="1200"/>
              </a:spcBef>
              <a:buFont typeface="Arial" panose="020B0604020202020204" pitchFamily="34" charset="0"/>
              <a:buChar char="•"/>
            </a:pPr>
            <a:r>
              <a:rPr lang="en-US" sz="1800" dirty="0">
                <a:latin typeface="Arial" panose="020B0604020202020204" pitchFamily="34" charset="0"/>
                <a:cs typeface="Arial" panose="020B0604020202020204" pitchFamily="34" charset="0"/>
              </a:rPr>
              <a:t>Army:  Project Convergence</a:t>
            </a:r>
          </a:p>
          <a:p>
            <a:pPr marL="342900" indent="-342900">
              <a:spcBef>
                <a:spcPts val="600"/>
              </a:spcBef>
              <a:buFont typeface="Arial" panose="020B0604020202020204" pitchFamily="34" charset="0"/>
              <a:buChar char="•"/>
            </a:pPr>
            <a:r>
              <a:rPr lang="en-US" sz="1800" dirty="0">
                <a:latin typeface="Arial" panose="020B0604020202020204" pitchFamily="34" charset="0"/>
                <a:cs typeface="Arial" panose="020B0604020202020204" pitchFamily="34" charset="0"/>
              </a:rPr>
              <a:t>Navy:  Project Overmatch</a:t>
            </a:r>
          </a:p>
          <a:p>
            <a:pPr marL="342900" indent="-342900">
              <a:spcBef>
                <a:spcPts val="600"/>
              </a:spcBef>
              <a:buFont typeface="Arial" panose="020B0604020202020204" pitchFamily="34" charset="0"/>
              <a:buChar char="•"/>
            </a:pPr>
            <a:r>
              <a:rPr lang="en-US" sz="1800" dirty="0">
                <a:latin typeface="Arial" panose="020B0604020202020204" pitchFamily="34" charset="0"/>
                <a:cs typeface="Arial" panose="020B0604020202020204" pitchFamily="34" charset="0"/>
              </a:rPr>
              <a:t>Air Force: All-Domain Operations Capability</a:t>
            </a:r>
          </a:p>
          <a:p>
            <a:pPr marL="342900" indent="-342900">
              <a:spcBef>
                <a:spcPts val="600"/>
              </a:spcBef>
              <a:buFont typeface="Arial" panose="020B0604020202020204" pitchFamily="34" charset="0"/>
              <a:buChar char="•"/>
            </a:pPr>
            <a:r>
              <a:rPr lang="en-US" sz="1800" dirty="0">
                <a:latin typeface="Arial" panose="020B0604020202020204" pitchFamily="34" charset="0"/>
                <a:cs typeface="Arial" panose="020B0604020202020204" pitchFamily="34" charset="0"/>
              </a:rPr>
              <a:t>DoD:  JADC2 a concept with some side experiments, not yet dealing with the tactical level</a:t>
            </a:r>
            <a:endParaRPr lang="en-US" sz="2000" dirty="0">
              <a:latin typeface="Arial" panose="020B0604020202020204" pitchFamily="34" charset="0"/>
              <a:cs typeface="Arial" panose="020B0604020202020204" pitchFamily="34" charset="0"/>
            </a:endParaRPr>
          </a:p>
          <a:p>
            <a:pPr algn="ctr">
              <a:spcBef>
                <a:spcPts val="1800"/>
              </a:spcBef>
            </a:pPr>
            <a:r>
              <a:rPr lang="en-US" sz="2000" dirty="0">
                <a:latin typeface="Arial" panose="020B0604020202020204" pitchFamily="34" charset="0"/>
                <a:cs typeface="Arial" panose="020B0604020202020204" pitchFamily="34" charset="0"/>
              </a:rPr>
              <a:t>Current State</a:t>
            </a:r>
          </a:p>
          <a:p>
            <a:pPr marL="342900" indent="-342900">
              <a:spcBef>
                <a:spcPts val="1200"/>
              </a:spcBef>
              <a:buFont typeface="Arial" panose="020B0604020202020204" pitchFamily="34" charset="0"/>
              <a:buChar char="•"/>
            </a:pPr>
            <a:r>
              <a:rPr lang="en-US" sz="1800" dirty="0">
                <a:latin typeface="Arial" panose="020B0604020202020204" pitchFamily="34" charset="0"/>
                <a:cs typeface="Arial" panose="020B0604020202020204" pitchFamily="34" charset="0"/>
              </a:rPr>
              <a:t>One-off experiments, often with two services participating</a:t>
            </a:r>
          </a:p>
          <a:p>
            <a:pPr marL="342900" indent="-342900">
              <a:spcBef>
                <a:spcPts val="600"/>
              </a:spcBef>
              <a:buFont typeface="Arial" panose="020B0604020202020204" pitchFamily="34" charset="0"/>
              <a:buChar char="•"/>
            </a:pPr>
            <a:r>
              <a:rPr lang="en-US" sz="1800" dirty="0">
                <a:latin typeface="Arial" panose="020B0604020202020204" pitchFamily="34" charset="0"/>
                <a:cs typeface="Arial" panose="020B0604020202020204" pitchFamily="34" charset="0"/>
              </a:rPr>
              <a:t>How many of these will it take to uncover the gaps and capabilities?</a:t>
            </a:r>
          </a:p>
          <a:p>
            <a:pPr marL="342900" indent="-342900">
              <a:spcBef>
                <a:spcPts val="600"/>
              </a:spcBef>
              <a:buFont typeface="Arial" panose="020B0604020202020204" pitchFamily="34" charset="0"/>
              <a:buChar char="•"/>
            </a:pPr>
            <a:r>
              <a:rPr lang="en-US" sz="1800" b="1" dirty="0">
                <a:solidFill>
                  <a:srgbClr val="00B0F0"/>
                </a:solidFill>
                <a:latin typeface="Arial" panose="020B0604020202020204" pitchFamily="34" charset="0"/>
                <a:cs typeface="Arial" panose="020B0604020202020204" pitchFamily="34" charset="0"/>
              </a:rPr>
              <a:t>Since we cannot do this all via experiment, are we prepared to simulate this new integrated, joint battlespace?</a:t>
            </a:r>
          </a:p>
          <a:p>
            <a:pPr marL="342900" indent="-342900">
              <a:spcBef>
                <a:spcPts val="600"/>
              </a:spcBef>
              <a:buFont typeface="Arial" panose="020B0604020202020204" pitchFamily="34" charset="0"/>
              <a:buChar char="•"/>
            </a:pPr>
            <a:endParaRPr lang="en-US" sz="1800" dirty="0">
              <a:latin typeface="Arial Narrow" panose="020B0606020202030204" pitchFamily="34" charset="0"/>
            </a:endParaRPr>
          </a:p>
        </p:txBody>
      </p:sp>
      <p:sp>
        <p:nvSpPr>
          <p:cNvPr id="32" name="Content Placeholder 31"/>
          <p:cNvSpPr>
            <a:spLocks noGrp="1"/>
          </p:cNvSpPr>
          <p:nvPr>
            <p:ph sz="quarter" idx="11"/>
          </p:nvPr>
        </p:nvSpPr>
        <p:spPr>
          <a:xfrm>
            <a:off x="4872194" y="827314"/>
            <a:ext cx="7139703" cy="5554581"/>
          </a:xfrm>
          <a:solidFill>
            <a:srgbClr val="E1F4FF"/>
          </a:solidFill>
        </p:spPr>
        <p:txBody>
          <a:bodyPr/>
          <a:lstStyle/>
          <a:p>
            <a:r>
              <a:rPr lang="en-US" sz="2400" dirty="0"/>
              <a:t>USAF Chief of Staff Gen. </a:t>
            </a:r>
            <a:r>
              <a:rPr lang="en-US" sz="2400" dirty="0" err="1"/>
              <a:t>Goldfein</a:t>
            </a:r>
            <a:r>
              <a:rPr lang="en-US" sz="2400" dirty="0"/>
              <a:t>: USAF, Navy Experimenting with Multi-Domain Operations*</a:t>
            </a:r>
          </a:p>
          <a:p>
            <a:pPr lvl="1"/>
            <a:r>
              <a:rPr lang="en-US" sz="2000" dirty="0"/>
              <a:t>Air Force and the Navy are trying to connect combat assets in new ways… to improve joint, software-driven warfare.</a:t>
            </a:r>
          </a:p>
          <a:p>
            <a:pPr lvl="1"/>
            <a:r>
              <a:rPr lang="en-US" sz="2000" dirty="0"/>
              <a:t>“We did </a:t>
            </a:r>
          </a:p>
          <a:p>
            <a:pPr lvl="2"/>
            <a:r>
              <a:rPr lang="en-US" dirty="0"/>
              <a:t>some pretty cool experimentation with space linked to [intelligence, surveillance, and reconnaissance] linked to [command and control] linked to shooter, and </a:t>
            </a:r>
          </a:p>
          <a:p>
            <a:pPr lvl="2"/>
            <a:r>
              <a:rPr lang="en-US" dirty="0"/>
              <a:t>then wrote the algorithms, put the common architecture in place, and</a:t>
            </a:r>
          </a:p>
          <a:p>
            <a:pPr lvl="2"/>
            <a:r>
              <a:rPr lang="en-US" dirty="0"/>
              <a:t>then worked the kill chain machine-to-machine, where the only human that was actually on the loop was the shooter.”</a:t>
            </a:r>
          </a:p>
          <a:p>
            <a:r>
              <a:rPr lang="en-US" sz="2400" dirty="0"/>
              <a:t>Joint experimentation is critical to uncovering gaps and capabilities in current force and remedy the gaps in the future force</a:t>
            </a:r>
          </a:p>
          <a:p>
            <a:pPr marL="609585" lvl="1" indent="0">
              <a:buNone/>
            </a:pPr>
            <a:r>
              <a:rPr lang="en-US" sz="1400" u="sng" dirty="0">
                <a:hlinkClick r:id="rId2"/>
              </a:rPr>
              <a:t>*https://www.airforcemag.com/goldfein-usaf-navy-experimenting-with-multi-domain-operations/</a:t>
            </a:r>
            <a:endParaRPr lang="en-US" sz="1400" dirty="0"/>
          </a:p>
          <a:p>
            <a:pPr lvl="1"/>
            <a:endParaRPr lang="en-US" dirty="0"/>
          </a:p>
        </p:txBody>
      </p:sp>
      <p:sp>
        <p:nvSpPr>
          <p:cNvPr id="3" name="Slide Number Placeholder 2"/>
          <p:cNvSpPr>
            <a:spLocks noGrp="1"/>
          </p:cNvSpPr>
          <p:nvPr>
            <p:ph type="sldNum" sz="quarter" idx="10"/>
          </p:nvPr>
        </p:nvSpPr>
        <p:spPr/>
        <p:txBody>
          <a:bodyPr/>
          <a:lstStyle/>
          <a:p>
            <a:pPr>
              <a:defRPr/>
            </a:pPr>
            <a:fld id="{D68E8870-17DE-45C4-A8DD-7644B2422933}" type="slidenum">
              <a:rPr lang="en-US" smtClean="0"/>
              <a:pPr>
                <a:defRPr/>
              </a:pPr>
              <a:t>36</a:t>
            </a:fld>
            <a:endParaRPr lang="en-US" dirty="0"/>
          </a:p>
        </p:txBody>
      </p:sp>
      <p:cxnSp>
        <p:nvCxnSpPr>
          <p:cNvPr id="17" name="Straight Arrow Connector 16">
            <a:extLst>
              <a:ext uri="{FF2B5EF4-FFF2-40B4-BE49-F238E27FC236}">
                <a16:creationId xmlns:a16="http://schemas.microsoft.com/office/drawing/2014/main" id="{3299BDB0-51C9-4689-BDC5-4E1A6301D9A2}"/>
              </a:ext>
            </a:extLst>
          </p:cNvPr>
          <p:cNvCxnSpPr>
            <a:cxnSpLocks/>
          </p:cNvCxnSpPr>
          <p:nvPr/>
        </p:nvCxnSpPr>
        <p:spPr bwMode="auto">
          <a:xfrm>
            <a:off x="4620126" y="5438274"/>
            <a:ext cx="641685" cy="192505"/>
          </a:xfrm>
          <a:prstGeom prst="straightConnector1">
            <a:avLst/>
          </a:prstGeom>
          <a:solidFill>
            <a:schemeClr val="accent1"/>
          </a:solidFill>
          <a:ln w="60325" cap="flat" cmpd="sng" algn="ctr">
            <a:solidFill>
              <a:srgbClr val="00B0F0"/>
            </a:solidFill>
            <a:prstDash val="solid"/>
            <a:miter lim="800000"/>
            <a:headEnd type="none" w="med" len="med"/>
            <a:tailEnd type="arrow"/>
          </a:ln>
          <a:effectLst/>
        </p:spPr>
      </p:cxnSp>
    </p:spTree>
    <p:extLst>
      <p:ext uri="{BB962C8B-B14F-4D97-AF65-F5344CB8AC3E}">
        <p14:creationId xmlns:p14="http://schemas.microsoft.com/office/powerpoint/2010/main" val="35112937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160ABF-7F81-4B63-A6CB-8D9AC2705448}"/>
              </a:ext>
            </a:extLst>
          </p:cNvPr>
          <p:cNvSpPr>
            <a:spLocks noGrp="1"/>
          </p:cNvSpPr>
          <p:nvPr>
            <p:ph type="title"/>
          </p:nvPr>
        </p:nvSpPr>
        <p:spPr/>
        <p:txBody>
          <a:bodyPr/>
          <a:lstStyle/>
          <a:p>
            <a:r>
              <a:rPr lang="en-US" dirty="0"/>
              <a:t>Project Overmatch</a:t>
            </a:r>
          </a:p>
        </p:txBody>
      </p:sp>
      <p:sp>
        <p:nvSpPr>
          <p:cNvPr id="3" name="Content Placeholder 2">
            <a:extLst>
              <a:ext uri="{FF2B5EF4-FFF2-40B4-BE49-F238E27FC236}">
                <a16:creationId xmlns:a16="http://schemas.microsoft.com/office/drawing/2014/main" id="{53565870-397C-467E-8DA0-1C46F15E9EAF}"/>
              </a:ext>
            </a:extLst>
          </p:cNvPr>
          <p:cNvSpPr>
            <a:spLocks noGrp="1"/>
          </p:cNvSpPr>
          <p:nvPr>
            <p:ph sz="quarter" idx="11"/>
          </p:nvPr>
        </p:nvSpPr>
        <p:spPr>
          <a:xfrm>
            <a:off x="303670" y="1046714"/>
            <a:ext cx="7416800" cy="5075237"/>
          </a:xfrm>
        </p:spPr>
        <p:txBody>
          <a:bodyPr/>
          <a:lstStyle/>
          <a:p>
            <a:r>
              <a:rPr lang="en-US" sz="2200" dirty="0"/>
              <a:t>Project Overmatch is a multi-command effort aimed at enabling a Navy and Marine Corps that swarms the sea, delivering synchronized lethal and non-lethal effects from near-and-far, every axis and every domain. </a:t>
            </a:r>
          </a:p>
          <a:p>
            <a:r>
              <a:rPr lang="en-US" sz="2200" dirty="0"/>
              <a:t>Critical to Project Overmatch is the development of networks, infrastructure, data architecture, tools and analytics that support the operational and developmental environment that will enable sustained maritime dominance using manned and unmanned systems. </a:t>
            </a:r>
            <a:r>
              <a:rPr lang="en-US" sz="2200" b="1" dirty="0">
                <a:solidFill>
                  <a:srgbClr val="00B0F0"/>
                </a:solidFill>
              </a:rPr>
              <a:t> How well can we simulate these factors?</a:t>
            </a:r>
            <a:endParaRPr lang="en-US" sz="2200" dirty="0"/>
          </a:p>
          <a:p>
            <a:r>
              <a:rPr lang="en-US" sz="2000" dirty="0"/>
              <a:t>Network integration is one of four core pillars in the Navy’s approach to JADC2, along with agile software development, common data standards and battle management applications. All of these efforts are hosted under </a:t>
            </a:r>
            <a:r>
              <a:rPr lang="en-US" sz="2000" u="sng" dirty="0">
                <a:hlinkClick r:id="rId2"/>
              </a:rPr>
              <a:t>Project Overmatch</a:t>
            </a:r>
            <a:r>
              <a:rPr lang="en-US" sz="2000" dirty="0"/>
              <a:t>, the Navy’s JADC2 implementation program</a:t>
            </a:r>
            <a:endParaRPr lang="en-US" sz="2200" dirty="0"/>
          </a:p>
          <a:p>
            <a:endParaRPr lang="en-US" sz="2200" dirty="0"/>
          </a:p>
          <a:p>
            <a:endParaRPr lang="en-US" sz="2200" dirty="0"/>
          </a:p>
        </p:txBody>
      </p:sp>
      <p:pic>
        <p:nvPicPr>
          <p:cNvPr id="6" name="Picture 5">
            <a:extLst>
              <a:ext uri="{FF2B5EF4-FFF2-40B4-BE49-F238E27FC236}">
                <a16:creationId xmlns:a16="http://schemas.microsoft.com/office/drawing/2014/main" id="{F9C60022-1674-477F-A3EA-CDD9A517450D}"/>
              </a:ext>
            </a:extLst>
          </p:cNvPr>
          <p:cNvPicPr>
            <a:picLocks noChangeAspect="1"/>
          </p:cNvPicPr>
          <p:nvPr/>
        </p:nvPicPr>
        <p:blipFill>
          <a:blip r:embed="rId3"/>
          <a:stretch>
            <a:fillRect/>
          </a:stretch>
        </p:blipFill>
        <p:spPr>
          <a:xfrm>
            <a:off x="8089312" y="795130"/>
            <a:ext cx="3799017" cy="2554739"/>
          </a:xfrm>
          <a:prstGeom prst="rect">
            <a:avLst/>
          </a:prstGeom>
        </p:spPr>
      </p:pic>
      <p:pic>
        <p:nvPicPr>
          <p:cNvPr id="7" name="Picture 6">
            <a:extLst>
              <a:ext uri="{FF2B5EF4-FFF2-40B4-BE49-F238E27FC236}">
                <a16:creationId xmlns:a16="http://schemas.microsoft.com/office/drawing/2014/main" id="{25F1DF34-30BB-4EBC-A499-DBDDC32FC567}"/>
              </a:ext>
            </a:extLst>
          </p:cNvPr>
          <p:cNvPicPr>
            <a:picLocks noChangeAspect="1"/>
          </p:cNvPicPr>
          <p:nvPr/>
        </p:nvPicPr>
        <p:blipFill>
          <a:blip r:embed="rId4"/>
          <a:stretch>
            <a:fillRect/>
          </a:stretch>
        </p:blipFill>
        <p:spPr>
          <a:xfrm>
            <a:off x="8202206" y="3700850"/>
            <a:ext cx="3686123" cy="2640658"/>
          </a:xfrm>
          <a:prstGeom prst="rect">
            <a:avLst/>
          </a:prstGeom>
        </p:spPr>
      </p:pic>
      <p:sp>
        <p:nvSpPr>
          <p:cNvPr id="4" name="Slide Number Placeholder 3">
            <a:extLst>
              <a:ext uri="{FF2B5EF4-FFF2-40B4-BE49-F238E27FC236}">
                <a16:creationId xmlns:a16="http://schemas.microsoft.com/office/drawing/2014/main" id="{EA013EB7-CCD9-43C3-92A6-69D068823214}"/>
              </a:ext>
            </a:extLst>
          </p:cNvPr>
          <p:cNvSpPr>
            <a:spLocks noGrp="1"/>
          </p:cNvSpPr>
          <p:nvPr>
            <p:ph type="sldNum" sz="quarter" idx="10"/>
          </p:nvPr>
        </p:nvSpPr>
        <p:spPr/>
        <p:txBody>
          <a:bodyPr/>
          <a:lstStyle/>
          <a:p>
            <a:pPr>
              <a:defRPr/>
            </a:pPr>
            <a:fld id="{D68E8870-17DE-45C4-A8DD-7644B2422933}" type="slidenum">
              <a:rPr lang="en-US" smtClean="0"/>
              <a:pPr>
                <a:defRPr/>
              </a:pPr>
              <a:t>37</a:t>
            </a:fld>
            <a:endParaRPr lang="en-US" dirty="0"/>
          </a:p>
        </p:txBody>
      </p:sp>
    </p:spTree>
    <p:extLst>
      <p:ext uri="{BB962C8B-B14F-4D97-AF65-F5344CB8AC3E}">
        <p14:creationId xmlns:p14="http://schemas.microsoft.com/office/powerpoint/2010/main" val="25738941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D9FC31-6492-4174-B043-66098B7782E3}"/>
              </a:ext>
            </a:extLst>
          </p:cNvPr>
          <p:cNvSpPr>
            <a:spLocks noGrp="1"/>
          </p:cNvSpPr>
          <p:nvPr>
            <p:ph type="title"/>
          </p:nvPr>
        </p:nvSpPr>
        <p:spPr>
          <a:xfrm>
            <a:off x="1856246" y="16042"/>
            <a:ext cx="8479508" cy="795130"/>
          </a:xfrm>
        </p:spPr>
        <p:txBody>
          <a:bodyPr/>
          <a:lstStyle/>
          <a:p>
            <a:r>
              <a:rPr lang="en-US" dirty="0"/>
              <a:t>Project Convergence: Campaign of Learning</a:t>
            </a:r>
          </a:p>
        </p:txBody>
      </p:sp>
      <p:sp>
        <p:nvSpPr>
          <p:cNvPr id="3" name="Content Placeholder 2">
            <a:extLst>
              <a:ext uri="{FF2B5EF4-FFF2-40B4-BE49-F238E27FC236}">
                <a16:creationId xmlns:a16="http://schemas.microsoft.com/office/drawing/2014/main" id="{80EDA840-180F-4E6D-A96F-7780264C06F5}"/>
              </a:ext>
            </a:extLst>
          </p:cNvPr>
          <p:cNvSpPr>
            <a:spLocks noGrp="1"/>
          </p:cNvSpPr>
          <p:nvPr>
            <p:ph sz="quarter" idx="11"/>
          </p:nvPr>
        </p:nvSpPr>
        <p:spPr>
          <a:xfrm>
            <a:off x="238833" y="1013175"/>
            <a:ext cx="7749468" cy="5075237"/>
          </a:xfrm>
        </p:spPr>
        <p:txBody>
          <a:bodyPr/>
          <a:lstStyle/>
          <a:p>
            <a:r>
              <a:rPr lang="en-US" sz="2200" dirty="0"/>
              <a:t>“Project Convergence is the Army’s new campaign of learning organized around a continuous, structured series of demonstrations and experiments” designed to meet the challenges posed by JADC2. </a:t>
            </a:r>
          </a:p>
          <a:p>
            <a:r>
              <a:rPr lang="en-US" sz="2200" dirty="0"/>
              <a:t>Project Convergence comprises five components: </a:t>
            </a:r>
          </a:p>
          <a:p>
            <a:pPr lvl="1"/>
            <a:r>
              <a:rPr lang="en-US" sz="1800" dirty="0"/>
              <a:t>1. ensuring the Army has the right people and talent; </a:t>
            </a:r>
          </a:p>
          <a:p>
            <a:pPr lvl="1"/>
            <a:r>
              <a:rPr lang="en-US" sz="1800" dirty="0"/>
              <a:t>2. linking current Army modernization efforts with Army Futures Command </a:t>
            </a:r>
            <a:r>
              <a:rPr lang="en-US" sz="1800" dirty="0" err="1"/>
              <a:t>crossfunctional</a:t>
            </a:r>
            <a:r>
              <a:rPr lang="en-US" sz="1800" dirty="0"/>
              <a:t> teams aligned to the six Army modernization priorities; </a:t>
            </a:r>
          </a:p>
          <a:p>
            <a:pPr lvl="1"/>
            <a:r>
              <a:rPr lang="en-US" sz="1800" dirty="0"/>
              <a:t>3. having the right command and control to meet increasingly fast-paced threats; </a:t>
            </a:r>
          </a:p>
          <a:p>
            <a:pPr lvl="1"/>
            <a:r>
              <a:rPr lang="en-US" sz="1800" dirty="0"/>
              <a:t>4. using AI to analyze and categorize information and transmitted across the Army network; and </a:t>
            </a:r>
          </a:p>
          <a:p>
            <a:pPr lvl="1"/>
            <a:r>
              <a:rPr lang="en-US" sz="1800" dirty="0"/>
              <a:t>5. testing capabilities in the “most unforgiving terrain.”</a:t>
            </a:r>
          </a:p>
          <a:p>
            <a:r>
              <a:rPr lang="en-US" sz="2000" dirty="0"/>
              <a:t>Experiment Program</a:t>
            </a:r>
          </a:p>
          <a:p>
            <a:pPr lvl="1"/>
            <a:r>
              <a:rPr lang="en-US" sz="1800" dirty="0"/>
              <a:t>2020 focused on new Army systems</a:t>
            </a:r>
          </a:p>
          <a:p>
            <a:pPr lvl="1"/>
            <a:r>
              <a:rPr lang="en-US" sz="1800" dirty="0"/>
              <a:t>2021 include Joint</a:t>
            </a:r>
          </a:p>
          <a:p>
            <a:pPr lvl="1"/>
            <a:r>
              <a:rPr lang="en-US" sz="1800" dirty="0"/>
              <a:t>2022 planned to include allies</a:t>
            </a:r>
          </a:p>
        </p:txBody>
      </p:sp>
      <p:pic>
        <p:nvPicPr>
          <p:cNvPr id="4" name="Picture 3">
            <a:extLst>
              <a:ext uri="{FF2B5EF4-FFF2-40B4-BE49-F238E27FC236}">
                <a16:creationId xmlns:a16="http://schemas.microsoft.com/office/drawing/2014/main" id="{1918401E-30DD-47CA-9E95-D31C4E84C946}"/>
              </a:ext>
            </a:extLst>
          </p:cNvPr>
          <p:cNvPicPr>
            <a:picLocks noChangeAspect="1"/>
          </p:cNvPicPr>
          <p:nvPr/>
        </p:nvPicPr>
        <p:blipFill>
          <a:blip r:embed="rId2"/>
          <a:stretch>
            <a:fillRect/>
          </a:stretch>
        </p:blipFill>
        <p:spPr>
          <a:xfrm>
            <a:off x="8388553" y="4991997"/>
            <a:ext cx="2696613" cy="1587522"/>
          </a:xfrm>
          <a:prstGeom prst="rect">
            <a:avLst/>
          </a:prstGeom>
        </p:spPr>
      </p:pic>
      <p:pic>
        <p:nvPicPr>
          <p:cNvPr id="5" name="Picture 4">
            <a:extLst>
              <a:ext uri="{FF2B5EF4-FFF2-40B4-BE49-F238E27FC236}">
                <a16:creationId xmlns:a16="http://schemas.microsoft.com/office/drawing/2014/main" id="{3C332DC9-9E12-477F-B2DE-233983B18314}"/>
              </a:ext>
            </a:extLst>
          </p:cNvPr>
          <p:cNvPicPr>
            <a:picLocks noChangeAspect="1"/>
          </p:cNvPicPr>
          <p:nvPr/>
        </p:nvPicPr>
        <p:blipFill>
          <a:blip r:embed="rId3"/>
          <a:stretch>
            <a:fillRect/>
          </a:stretch>
        </p:blipFill>
        <p:spPr>
          <a:xfrm>
            <a:off x="8185223" y="1013175"/>
            <a:ext cx="2899943" cy="1653584"/>
          </a:xfrm>
          <a:prstGeom prst="rect">
            <a:avLst/>
          </a:prstGeom>
        </p:spPr>
      </p:pic>
      <p:pic>
        <p:nvPicPr>
          <p:cNvPr id="6" name="Picture 5">
            <a:extLst>
              <a:ext uri="{FF2B5EF4-FFF2-40B4-BE49-F238E27FC236}">
                <a16:creationId xmlns:a16="http://schemas.microsoft.com/office/drawing/2014/main" id="{D05D57CA-7F2F-4FAC-AA5E-1F8067E9DC0E}"/>
              </a:ext>
            </a:extLst>
          </p:cNvPr>
          <p:cNvPicPr>
            <a:picLocks noChangeAspect="1"/>
          </p:cNvPicPr>
          <p:nvPr/>
        </p:nvPicPr>
        <p:blipFill>
          <a:blip r:embed="rId4"/>
          <a:stretch>
            <a:fillRect/>
          </a:stretch>
        </p:blipFill>
        <p:spPr>
          <a:xfrm>
            <a:off x="8388553" y="3002586"/>
            <a:ext cx="2696613" cy="1653584"/>
          </a:xfrm>
          <a:prstGeom prst="rect">
            <a:avLst/>
          </a:prstGeom>
        </p:spPr>
      </p:pic>
      <p:sp>
        <p:nvSpPr>
          <p:cNvPr id="7" name="Slide Number Placeholder 6">
            <a:extLst>
              <a:ext uri="{FF2B5EF4-FFF2-40B4-BE49-F238E27FC236}">
                <a16:creationId xmlns:a16="http://schemas.microsoft.com/office/drawing/2014/main" id="{DEFB0FFA-AD35-40E5-B1D8-D4A73BB3D4BD}"/>
              </a:ext>
            </a:extLst>
          </p:cNvPr>
          <p:cNvSpPr>
            <a:spLocks noGrp="1"/>
          </p:cNvSpPr>
          <p:nvPr>
            <p:ph type="sldNum" sz="quarter" idx="10"/>
          </p:nvPr>
        </p:nvSpPr>
        <p:spPr/>
        <p:txBody>
          <a:bodyPr/>
          <a:lstStyle/>
          <a:p>
            <a:pPr>
              <a:defRPr/>
            </a:pPr>
            <a:fld id="{D68E8870-17DE-45C4-A8DD-7644B2422933}" type="slidenum">
              <a:rPr lang="en-US" smtClean="0"/>
              <a:pPr>
                <a:defRPr/>
              </a:pPr>
              <a:t>38</a:t>
            </a:fld>
            <a:endParaRPr lang="en-US" dirty="0"/>
          </a:p>
        </p:txBody>
      </p:sp>
    </p:spTree>
    <p:extLst>
      <p:ext uri="{BB962C8B-B14F-4D97-AF65-F5344CB8AC3E}">
        <p14:creationId xmlns:p14="http://schemas.microsoft.com/office/powerpoint/2010/main" val="2404706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76154F-13A1-4007-A7E3-1ED9458577E2}"/>
              </a:ext>
            </a:extLst>
          </p:cNvPr>
          <p:cNvSpPr>
            <a:spLocks noGrp="1"/>
          </p:cNvSpPr>
          <p:nvPr>
            <p:ph type="title"/>
          </p:nvPr>
        </p:nvSpPr>
        <p:spPr>
          <a:xfrm>
            <a:off x="1012874" y="-59082"/>
            <a:ext cx="10717871" cy="795130"/>
          </a:xfrm>
        </p:spPr>
        <p:txBody>
          <a:bodyPr/>
          <a:lstStyle/>
          <a:p>
            <a:pPr>
              <a:lnSpc>
                <a:spcPct val="90000"/>
              </a:lnSpc>
            </a:pPr>
            <a:r>
              <a:rPr lang="en-US" sz="2400" dirty="0"/>
              <a:t>Air Force Leads JADC2 with Digital Advanced Battle Management Family of Systems (Digital ABMS)</a:t>
            </a:r>
          </a:p>
        </p:txBody>
      </p:sp>
      <p:sp>
        <p:nvSpPr>
          <p:cNvPr id="3" name="Content Placeholder 2">
            <a:extLst>
              <a:ext uri="{FF2B5EF4-FFF2-40B4-BE49-F238E27FC236}">
                <a16:creationId xmlns:a16="http://schemas.microsoft.com/office/drawing/2014/main" id="{75DBDC0D-FE8C-4D13-AACC-257B51E35D42}"/>
              </a:ext>
            </a:extLst>
          </p:cNvPr>
          <p:cNvSpPr>
            <a:spLocks noGrp="1"/>
          </p:cNvSpPr>
          <p:nvPr>
            <p:ph sz="quarter" idx="11"/>
          </p:nvPr>
        </p:nvSpPr>
        <p:spPr>
          <a:xfrm>
            <a:off x="0" y="1075527"/>
            <a:ext cx="2908473" cy="5015784"/>
          </a:xfrm>
        </p:spPr>
        <p:txBody>
          <a:bodyPr/>
          <a:lstStyle/>
          <a:p>
            <a:pPr marL="0" indent="0" algn="ctr">
              <a:buNone/>
            </a:pPr>
            <a:r>
              <a:rPr lang="en-US" sz="2000" b="1" dirty="0"/>
              <a:t>ABMS Tenets</a:t>
            </a:r>
          </a:p>
          <a:p>
            <a:pPr>
              <a:spcBef>
                <a:spcPts val="1200"/>
              </a:spcBef>
            </a:pPr>
            <a:r>
              <a:rPr lang="en-US" sz="1800" dirty="0"/>
              <a:t>Access data from a  wide range of sources</a:t>
            </a:r>
          </a:p>
          <a:p>
            <a:r>
              <a:rPr lang="en-US" sz="1800" dirty="0"/>
              <a:t>Prepare and present data</a:t>
            </a:r>
          </a:p>
          <a:p>
            <a:r>
              <a:rPr lang="en-US" sz="1800" dirty="0"/>
              <a:t>Provide instant and seamless access to information</a:t>
            </a:r>
          </a:p>
          <a:p>
            <a:r>
              <a:rPr lang="en-US" sz="1800" dirty="0"/>
              <a:t>Use AI aided human decision making</a:t>
            </a:r>
          </a:p>
          <a:p>
            <a:r>
              <a:rPr lang="en-US" sz="1800" dirty="0"/>
              <a:t>Use Seamless and instant communications</a:t>
            </a:r>
          </a:p>
          <a:p>
            <a:r>
              <a:rPr lang="en-US" sz="1800" dirty="0"/>
              <a:t>Communicate decisions to all stakeholders together with resources</a:t>
            </a:r>
          </a:p>
          <a:p>
            <a:r>
              <a:rPr lang="en-US" sz="1800" dirty="0"/>
              <a:t>Manage MLS </a:t>
            </a:r>
          </a:p>
          <a:p>
            <a:endParaRPr lang="en-US" sz="1800" dirty="0"/>
          </a:p>
        </p:txBody>
      </p:sp>
      <p:pic>
        <p:nvPicPr>
          <p:cNvPr id="4" name="Picture 3">
            <a:extLst>
              <a:ext uri="{FF2B5EF4-FFF2-40B4-BE49-F238E27FC236}">
                <a16:creationId xmlns:a16="http://schemas.microsoft.com/office/drawing/2014/main" id="{A20DA32F-F889-4C4C-B36D-1CF2D0D7D5B8}"/>
              </a:ext>
            </a:extLst>
          </p:cNvPr>
          <p:cNvPicPr>
            <a:picLocks noChangeAspect="1"/>
          </p:cNvPicPr>
          <p:nvPr/>
        </p:nvPicPr>
        <p:blipFill>
          <a:blip r:embed="rId2"/>
          <a:stretch>
            <a:fillRect/>
          </a:stretch>
        </p:blipFill>
        <p:spPr>
          <a:xfrm>
            <a:off x="3066757" y="736048"/>
            <a:ext cx="8663988" cy="4881788"/>
          </a:xfrm>
          <a:prstGeom prst="rect">
            <a:avLst/>
          </a:prstGeom>
        </p:spPr>
      </p:pic>
      <p:sp>
        <p:nvSpPr>
          <p:cNvPr id="8" name="TextBox 7">
            <a:extLst>
              <a:ext uri="{FF2B5EF4-FFF2-40B4-BE49-F238E27FC236}">
                <a16:creationId xmlns:a16="http://schemas.microsoft.com/office/drawing/2014/main" id="{43B22D36-6E19-4F9D-8963-07014BBEDDE8}"/>
              </a:ext>
            </a:extLst>
          </p:cNvPr>
          <p:cNvSpPr txBox="1"/>
          <p:nvPr/>
        </p:nvSpPr>
        <p:spPr>
          <a:xfrm>
            <a:off x="3441040" y="5537313"/>
            <a:ext cx="7915422" cy="1295739"/>
          </a:xfrm>
          <a:prstGeom prst="rect">
            <a:avLst/>
          </a:prstGeom>
          <a:noFill/>
        </p:spPr>
        <p:txBody>
          <a:bodyPr wrap="square" rtlCol="0">
            <a:spAutoFit/>
          </a:bodyPr>
          <a:lstStyle/>
          <a:p>
            <a:pPr>
              <a:lnSpc>
                <a:spcPct val="85000"/>
              </a:lnSpc>
            </a:pPr>
            <a:r>
              <a:rPr lang="en-US" sz="2000" dirty="0">
                <a:latin typeface="Arial Narrow" panose="020B0606020202030204" pitchFamily="34" charset="0"/>
              </a:rPr>
              <a:t>Progress through experiments executed in rapid succession</a:t>
            </a:r>
          </a:p>
          <a:p>
            <a:pPr marL="342900" indent="-342900">
              <a:lnSpc>
                <a:spcPct val="85000"/>
              </a:lnSpc>
              <a:buFont typeface="Arial" panose="020B0604020202020204" pitchFamily="34" charset="0"/>
              <a:buChar char="•"/>
            </a:pPr>
            <a:r>
              <a:rPr lang="en-US" sz="1800" dirty="0">
                <a:latin typeface="Arial Narrow" panose="020B0606020202030204" pitchFamily="34" charset="0"/>
              </a:rPr>
              <a:t>2019: F22, F35, Navy destroyer, Army Sentinel Radar system, mobile artillery system, commercial space and ground sensors</a:t>
            </a:r>
          </a:p>
          <a:p>
            <a:pPr marL="342900" indent="-342900">
              <a:lnSpc>
                <a:spcPct val="85000"/>
              </a:lnSpc>
              <a:buFont typeface="Arial" panose="020B0604020202020204" pitchFamily="34" charset="0"/>
              <a:buChar char="•"/>
            </a:pPr>
            <a:r>
              <a:rPr lang="en-US" sz="1800" dirty="0">
                <a:latin typeface="Arial Narrow" panose="020B0606020202030204" pitchFamily="34" charset="0"/>
              </a:rPr>
              <a:t>2020: AF aircraft, naval vessels, special forces, eight NATO nations in a simulated environment</a:t>
            </a:r>
          </a:p>
        </p:txBody>
      </p:sp>
      <p:sp>
        <p:nvSpPr>
          <p:cNvPr id="5" name="Slide Number Placeholder 4">
            <a:extLst>
              <a:ext uri="{FF2B5EF4-FFF2-40B4-BE49-F238E27FC236}">
                <a16:creationId xmlns:a16="http://schemas.microsoft.com/office/drawing/2014/main" id="{F207FAC5-D0C6-4969-A3E0-8372AA658C04}"/>
              </a:ext>
            </a:extLst>
          </p:cNvPr>
          <p:cNvSpPr>
            <a:spLocks noGrp="1"/>
          </p:cNvSpPr>
          <p:nvPr>
            <p:ph type="sldNum" sz="quarter" idx="10"/>
          </p:nvPr>
        </p:nvSpPr>
        <p:spPr/>
        <p:txBody>
          <a:bodyPr/>
          <a:lstStyle/>
          <a:p>
            <a:pPr>
              <a:defRPr/>
            </a:pPr>
            <a:fld id="{D68E8870-17DE-45C4-A8DD-7644B2422933}" type="slidenum">
              <a:rPr lang="en-US" smtClean="0"/>
              <a:pPr>
                <a:defRPr/>
              </a:pPr>
              <a:t>39</a:t>
            </a:fld>
            <a:endParaRPr lang="en-US" dirty="0"/>
          </a:p>
        </p:txBody>
      </p:sp>
    </p:spTree>
    <p:extLst>
      <p:ext uri="{BB962C8B-B14F-4D97-AF65-F5344CB8AC3E}">
        <p14:creationId xmlns:p14="http://schemas.microsoft.com/office/powerpoint/2010/main" val="35468269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Experimentation in the Military</a:t>
            </a:r>
          </a:p>
        </p:txBody>
      </p:sp>
      <p:sp>
        <p:nvSpPr>
          <p:cNvPr id="4" name="Content Placeholder 2"/>
          <p:cNvSpPr>
            <a:spLocks noGrp="1"/>
          </p:cNvSpPr>
          <p:nvPr>
            <p:ph sz="quarter" idx="11"/>
          </p:nvPr>
        </p:nvSpPr>
        <p:spPr>
          <a:xfrm>
            <a:off x="785308" y="863835"/>
            <a:ext cx="10090674" cy="5354085"/>
          </a:xfrm>
        </p:spPr>
        <p:txBody>
          <a:bodyPr/>
          <a:lstStyle/>
          <a:p>
            <a:pPr marL="0" indent="0">
              <a:buNone/>
            </a:pPr>
            <a:r>
              <a:rPr lang="en-US" dirty="0"/>
              <a:t>“As the most powerful country on the planet, both economically and militarily, we should, without a doubt, </a:t>
            </a:r>
            <a:r>
              <a:rPr lang="en-US" b="1" dirty="0"/>
              <a:t>conduct aggressive experimentation </a:t>
            </a:r>
            <a:r>
              <a:rPr lang="en-US" dirty="0"/>
              <a:t>to not only learn what to do, but also actively seek to learn what not to do. We will benefit from both results, as we will develop future leaders and operators that are not afraid to take risks in pushing the edges of our own abilities.” </a:t>
            </a:r>
          </a:p>
          <a:p>
            <a:pPr marL="0" indent="0">
              <a:buNone/>
            </a:pPr>
            <a:endParaRPr lang="en-US" sz="1600" dirty="0"/>
          </a:p>
          <a:p>
            <a:pPr marL="0" indent="0">
              <a:buNone/>
            </a:pPr>
            <a:r>
              <a:rPr lang="en-US" sz="2400" b="1" i="1" dirty="0"/>
              <a:t>Try and Try Again</a:t>
            </a:r>
          </a:p>
          <a:p>
            <a:pPr marL="0" indent="0">
              <a:spcBef>
                <a:spcPts val="0"/>
              </a:spcBef>
              <a:buNone/>
            </a:pPr>
            <a:r>
              <a:rPr lang="en-US" sz="2400" b="1" i="1" dirty="0"/>
              <a:t> (Military culture must embrace experimentation and failure)</a:t>
            </a:r>
          </a:p>
          <a:p>
            <a:pPr marL="0" indent="0">
              <a:spcBef>
                <a:spcPts val="0"/>
              </a:spcBef>
              <a:buNone/>
            </a:pPr>
            <a:r>
              <a:rPr lang="en-US" sz="2400" b="1" i="1" dirty="0"/>
              <a:t>                                                                            </a:t>
            </a:r>
            <a:r>
              <a:rPr lang="en-US" sz="3200" b="1" i="1" dirty="0"/>
              <a:t>Michael Tyson, </a:t>
            </a:r>
          </a:p>
          <a:p>
            <a:pPr marL="0" indent="0">
              <a:spcBef>
                <a:spcPts val="0"/>
              </a:spcBef>
              <a:buNone/>
            </a:pPr>
            <a:r>
              <a:rPr lang="en-US" sz="2400" b="1" i="1" dirty="0"/>
              <a:t>                                                                                 USNEWS,(2014)</a:t>
            </a:r>
          </a:p>
          <a:p>
            <a:pPr marL="0" indent="0">
              <a:buNone/>
            </a:pPr>
            <a:endParaRPr lang="en-US" b="1" i="1" dirty="0"/>
          </a:p>
          <a:p>
            <a:pPr marL="0" indent="0">
              <a:buNone/>
            </a:pPr>
            <a:endParaRPr lang="en-US" b="1" i="1" dirty="0"/>
          </a:p>
          <a:p>
            <a:pPr marL="0" indent="0">
              <a:buNone/>
            </a:pPr>
            <a:endParaRPr lang="en-US" dirty="0"/>
          </a:p>
        </p:txBody>
      </p:sp>
      <p:sp>
        <p:nvSpPr>
          <p:cNvPr id="3" name="Slide Number Placeholder 2"/>
          <p:cNvSpPr>
            <a:spLocks noGrp="1"/>
          </p:cNvSpPr>
          <p:nvPr>
            <p:ph type="sldNum" sz="quarter" idx="10"/>
          </p:nvPr>
        </p:nvSpPr>
        <p:spPr/>
        <p:txBody>
          <a:bodyPr/>
          <a:lstStyle/>
          <a:p>
            <a:pPr>
              <a:defRPr/>
            </a:pPr>
            <a:fld id="{D68E8870-17DE-45C4-A8DD-7644B2422933}" type="slidenum">
              <a:rPr lang="en-US" smtClean="0"/>
              <a:pPr>
                <a:defRPr/>
              </a:pPr>
              <a:t>4</a:t>
            </a:fld>
            <a:endParaRPr lang="en-US" dirty="0"/>
          </a:p>
        </p:txBody>
      </p:sp>
      <p:grpSp>
        <p:nvGrpSpPr>
          <p:cNvPr id="7" name="Group 6"/>
          <p:cNvGrpSpPr/>
          <p:nvPr/>
        </p:nvGrpSpPr>
        <p:grpSpPr>
          <a:xfrm>
            <a:off x="8741059" y="3075057"/>
            <a:ext cx="2920167" cy="2814251"/>
            <a:chOff x="600075" y="4072824"/>
            <a:chExt cx="2343150" cy="2360324"/>
          </a:xfrm>
        </p:grpSpPr>
        <p:pic>
          <p:nvPicPr>
            <p:cNvPr id="5" name="Picture 4"/>
            <p:cNvPicPr>
              <a:picLocks noChangeAspect="1"/>
            </p:cNvPicPr>
            <p:nvPr/>
          </p:nvPicPr>
          <p:blipFill>
            <a:blip r:embed="rId2"/>
            <a:stretch>
              <a:fillRect/>
            </a:stretch>
          </p:blipFill>
          <p:spPr>
            <a:xfrm>
              <a:off x="899608" y="4287144"/>
              <a:ext cx="1681902" cy="1930776"/>
            </a:xfrm>
            <a:prstGeom prst="rect">
              <a:avLst/>
            </a:prstGeom>
          </p:spPr>
        </p:pic>
        <p:sp>
          <p:nvSpPr>
            <p:cNvPr id="6" name="&quot;No&quot; Symbol 5"/>
            <p:cNvSpPr/>
            <p:nvPr/>
          </p:nvSpPr>
          <p:spPr bwMode="auto">
            <a:xfrm>
              <a:off x="600075" y="4072824"/>
              <a:ext cx="2343150" cy="2360324"/>
            </a:xfrm>
            <a:prstGeom prst="noSmoking">
              <a:avLst>
                <a:gd name="adj" fmla="val 4116"/>
              </a:avLst>
            </a:prstGeom>
            <a:solidFill>
              <a:srgbClr val="C0000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grpSp>
      <p:sp>
        <p:nvSpPr>
          <p:cNvPr id="8" name="TextBox 7"/>
          <p:cNvSpPr txBox="1"/>
          <p:nvPr/>
        </p:nvSpPr>
        <p:spPr>
          <a:xfrm>
            <a:off x="785308" y="5632688"/>
            <a:ext cx="6501317" cy="861774"/>
          </a:xfrm>
          <a:prstGeom prst="rect">
            <a:avLst/>
          </a:prstGeom>
          <a:noFill/>
        </p:spPr>
        <p:txBody>
          <a:bodyPr wrap="square" rtlCol="0">
            <a:spAutoFit/>
          </a:bodyPr>
          <a:lstStyle/>
          <a:p>
            <a:r>
              <a:rPr lang="en-US" sz="1800" dirty="0"/>
              <a:t>Michael Tyson is the Marine Corps senior fellow at the Atlantic Council’s Brent Scowcroft Center on International Security.</a:t>
            </a:r>
          </a:p>
          <a:p>
            <a:endParaRPr lang="en-US" sz="1400" dirty="0"/>
          </a:p>
        </p:txBody>
      </p:sp>
    </p:spTree>
    <p:extLst>
      <p:ext uri="{BB962C8B-B14F-4D97-AF65-F5344CB8AC3E}">
        <p14:creationId xmlns:p14="http://schemas.microsoft.com/office/powerpoint/2010/main" val="349332803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0A143E-7A93-4FA1-BD41-61BF10182722}"/>
              </a:ext>
            </a:extLst>
          </p:cNvPr>
          <p:cNvSpPr>
            <a:spLocks noGrp="1"/>
          </p:cNvSpPr>
          <p:nvPr>
            <p:ph type="title"/>
          </p:nvPr>
        </p:nvSpPr>
        <p:spPr/>
        <p:txBody>
          <a:bodyPr/>
          <a:lstStyle/>
          <a:p>
            <a:r>
              <a:rPr lang="en-US" dirty="0"/>
              <a:t>Questions for Congressional Review </a:t>
            </a:r>
          </a:p>
        </p:txBody>
      </p:sp>
      <p:sp>
        <p:nvSpPr>
          <p:cNvPr id="5" name="Text Placeholder 4">
            <a:extLst>
              <a:ext uri="{FF2B5EF4-FFF2-40B4-BE49-F238E27FC236}">
                <a16:creationId xmlns:a16="http://schemas.microsoft.com/office/drawing/2014/main" id="{1E5BC77B-D037-4B3E-AA1F-A745097260E9}"/>
              </a:ext>
            </a:extLst>
          </p:cNvPr>
          <p:cNvSpPr>
            <a:spLocks noGrp="1"/>
          </p:cNvSpPr>
          <p:nvPr>
            <p:ph type="body" sz="quarter" idx="12"/>
          </p:nvPr>
        </p:nvSpPr>
        <p:spPr>
          <a:xfrm>
            <a:off x="335730" y="1136065"/>
            <a:ext cx="11379192" cy="5215705"/>
          </a:xfrm>
          <a:noFill/>
        </p:spPr>
        <p:txBody>
          <a:bodyPr/>
          <a:lstStyle/>
          <a:p>
            <a:pPr>
              <a:lnSpc>
                <a:spcPct val="90000"/>
              </a:lnSpc>
              <a:spcBef>
                <a:spcPts val="1800"/>
              </a:spcBef>
            </a:pPr>
            <a:r>
              <a:rPr lang="en-US" sz="2000" dirty="0">
                <a:latin typeface="Arial" panose="020B0604020202020204" pitchFamily="34" charset="0"/>
                <a:cs typeface="Arial" panose="020B0604020202020204" pitchFamily="34" charset="0"/>
              </a:rPr>
              <a:t>How can Congress consider JADC2-related activities in advance of validated requirements or cost estimates?</a:t>
            </a:r>
          </a:p>
          <a:p>
            <a:pPr>
              <a:lnSpc>
                <a:spcPct val="90000"/>
              </a:lnSpc>
              <a:spcBef>
                <a:spcPts val="1800"/>
              </a:spcBef>
            </a:pPr>
            <a:r>
              <a:rPr lang="en-US" sz="2000" dirty="0">
                <a:latin typeface="Arial" panose="020B0604020202020204" pitchFamily="34" charset="0"/>
                <a:cs typeface="Arial" panose="020B0604020202020204" pitchFamily="34" charset="0"/>
              </a:rPr>
              <a:t>How can DOD ensure interoperability among each of the military services’ and allies’ communications systems?</a:t>
            </a:r>
          </a:p>
          <a:p>
            <a:pPr>
              <a:lnSpc>
                <a:spcPct val="90000"/>
              </a:lnSpc>
              <a:spcBef>
                <a:spcPts val="1800"/>
              </a:spcBef>
            </a:pPr>
            <a:r>
              <a:rPr lang="en-US" sz="2000" dirty="0">
                <a:latin typeface="Arial" panose="020B0604020202020204" pitchFamily="34" charset="0"/>
                <a:cs typeface="Arial" panose="020B0604020202020204" pitchFamily="34" charset="0"/>
              </a:rPr>
              <a:t>How should DOD prioritize competing communications requirements for its future network? </a:t>
            </a:r>
          </a:p>
          <a:p>
            <a:pPr>
              <a:lnSpc>
                <a:spcPct val="90000"/>
              </a:lnSpc>
              <a:spcBef>
                <a:spcPts val="1800"/>
              </a:spcBef>
            </a:pPr>
            <a:r>
              <a:rPr lang="en-US" sz="2000" dirty="0">
                <a:latin typeface="Arial" panose="020B0604020202020204" pitchFamily="34" charset="0"/>
                <a:cs typeface="Arial" panose="020B0604020202020204" pitchFamily="34" charset="0"/>
              </a:rPr>
              <a:t>What role will artificial intelligence play in future command and control decision-making systems? </a:t>
            </a:r>
          </a:p>
          <a:p>
            <a:pPr>
              <a:lnSpc>
                <a:spcPct val="90000"/>
              </a:lnSpc>
              <a:spcBef>
                <a:spcPts val="1800"/>
              </a:spcBef>
            </a:pPr>
            <a:r>
              <a:rPr lang="en-US" sz="2000" dirty="0">
                <a:latin typeface="Arial" panose="020B0604020202020204" pitchFamily="34" charset="0"/>
                <a:cs typeface="Arial" panose="020B0604020202020204" pitchFamily="34" charset="0"/>
              </a:rPr>
              <a:t>What potential force structure changes will be necessary to meet JADC2 requirements?</a:t>
            </a:r>
          </a:p>
          <a:p>
            <a:pPr>
              <a:lnSpc>
                <a:spcPct val="90000"/>
              </a:lnSpc>
              <a:spcBef>
                <a:spcPts val="1800"/>
              </a:spcBef>
            </a:pPr>
            <a:r>
              <a:rPr lang="en-US" sz="2000" dirty="0">
                <a:latin typeface="Arial" panose="020B0604020202020204" pitchFamily="34" charset="0"/>
                <a:cs typeface="Arial" panose="020B0604020202020204" pitchFamily="34" charset="0"/>
              </a:rPr>
              <a:t>How should DOD manage JADC2-related efforts?</a:t>
            </a:r>
          </a:p>
          <a:p>
            <a:pPr marL="0" indent="0" algn="ctr">
              <a:lnSpc>
                <a:spcPct val="90000"/>
              </a:lnSpc>
              <a:spcBef>
                <a:spcPts val="1800"/>
              </a:spcBef>
              <a:buNone/>
            </a:pPr>
            <a:r>
              <a:rPr lang="en-US" sz="2000" b="1" i="1" dirty="0"/>
              <a:t>Congressional Record Service, March 18, 2021</a:t>
            </a:r>
            <a:endParaRPr lang="en-US" sz="2000" dirty="0">
              <a:latin typeface="Arial" panose="020B0604020202020204" pitchFamily="34" charset="0"/>
              <a:cs typeface="Arial" panose="020B0604020202020204" pitchFamily="34" charset="0"/>
            </a:endParaRPr>
          </a:p>
          <a:p>
            <a:pPr>
              <a:lnSpc>
                <a:spcPct val="90000"/>
              </a:lnSpc>
              <a:spcBef>
                <a:spcPts val="3000"/>
              </a:spcBef>
              <a:buFont typeface="Wingdings" panose="05000000000000000000" pitchFamily="2" charset="2"/>
              <a:buChar char="q"/>
            </a:pPr>
            <a:r>
              <a:rPr lang="en-US" sz="2000" b="1" i="1" dirty="0">
                <a:solidFill>
                  <a:srgbClr val="00B0F0"/>
                </a:solidFill>
                <a:latin typeface="Arial" panose="020B0604020202020204" pitchFamily="34" charset="0"/>
                <a:cs typeface="Arial" panose="020B0604020202020204" pitchFamily="34" charset="0"/>
              </a:rPr>
              <a:t>And from the analyst:  How many experiments or demonstrations would be needed to answer these questions?  Consider the </a:t>
            </a:r>
            <a:r>
              <a:rPr lang="en-US" sz="2000" b="1" i="1" dirty="0" err="1">
                <a:solidFill>
                  <a:srgbClr val="00B0F0"/>
                </a:solidFill>
                <a:latin typeface="Arial" panose="020B0604020202020204" pitchFamily="34" charset="0"/>
                <a:cs typeface="Arial" panose="020B0604020202020204" pitchFamily="34" charset="0"/>
              </a:rPr>
              <a:t>combinatorials</a:t>
            </a:r>
            <a:r>
              <a:rPr lang="en-US" sz="2000" b="1" i="1" dirty="0">
                <a:solidFill>
                  <a:srgbClr val="00B0F0"/>
                </a:solidFill>
                <a:latin typeface="Arial" panose="020B0604020202020204" pitchFamily="34" charset="0"/>
                <a:cs typeface="Arial" panose="020B0604020202020204" pitchFamily="34" charset="0"/>
              </a:rPr>
              <a:t>!</a:t>
            </a:r>
          </a:p>
        </p:txBody>
      </p:sp>
      <p:sp>
        <p:nvSpPr>
          <p:cNvPr id="3" name="Slide Number Placeholder 2">
            <a:extLst>
              <a:ext uri="{FF2B5EF4-FFF2-40B4-BE49-F238E27FC236}">
                <a16:creationId xmlns:a16="http://schemas.microsoft.com/office/drawing/2014/main" id="{FD13D900-927A-4FE3-97BA-1BB81B09FA48}"/>
              </a:ext>
            </a:extLst>
          </p:cNvPr>
          <p:cNvSpPr>
            <a:spLocks noGrp="1"/>
          </p:cNvSpPr>
          <p:nvPr>
            <p:ph type="sldNum" sz="quarter" idx="10"/>
          </p:nvPr>
        </p:nvSpPr>
        <p:spPr/>
        <p:txBody>
          <a:bodyPr/>
          <a:lstStyle/>
          <a:p>
            <a:pPr>
              <a:defRPr/>
            </a:pPr>
            <a:fld id="{D68E8870-17DE-45C4-A8DD-7644B2422933}" type="slidenum">
              <a:rPr lang="en-US" smtClean="0"/>
              <a:pPr>
                <a:defRPr/>
              </a:pPr>
              <a:t>40</a:t>
            </a:fld>
            <a:endParaRPr lang="en-US" dirty="0"/>
          </a:p>
        </p:txBody>
      </p:sp>
    </p:spTree>
    <p:extLst>
      <p:ext uri="{BB962C8B-B14F-4D97-AF65-F5344CB8AC3E}">
        <p14:creationId xmlns:p14="http://schemas.microsoft.com/office/powerpoint/2010/main" val="309649849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0B7A947-0E24-40B5-99E6-AA4D88963509}"/>
              </a:ext>
            </a:extLst>
          </p:cNvPr>
          <p:cNvSpPr>
            <a:spLocks noGrp="1"/>
          </p:cNvSpPr>
          <p:nvPr>
            <p:ph type="title"/>
          </p:nvPr>
        </p:nvSpPr>
        <p:spPr/>
        <p:txBody>
          <a:bodyPr/>
          <a:lstStyle/>
          <a:p>
            <a:r>
              <a:rPr lang="en-US" dirty="0"/>
              <a:t>Where Does M&amp;S Fit?</a:t>
            </a:r>
          </a:p>
        </p:txBody>
      </p:sp>
      <p:sp>
        <p:nvSpPr>
          <p:cNvPr id="7" name="Text Placeholder 4">
            <a:extLst>
              <a:ext uri="{FF2B5EF4-FFF2-40B4-BE49-F238E27FC236}">
                <a16:creationId xmlns:a16="http://schemas.microsoft.com/office/drawing/2014/main" id="{39EBDB7F-AB90-481B-99C3-5F318B4BED2C}"/>
              </a:ext>
            </a:extLst>
          </p:cNvPr>
          <p:cNvSpPr txBox="1">
            <a:spLocks/>
          </p:cNvSpPr>
          <p:nvPr/>
        </p:nvSpPr>
        <p:spPr bwMode="auto">
          <a:xfrm>
            <a:off x="386003" y="1044543"/>
            <a:ext cx="10960310" cy="581345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457189" indent="-457189" algn="l" rtl="0" eaLnBrk="1" fontAlgn="base" hangingPunct="1">
              <a:spcBef>
                <a:spcPct val="20000"/>
              </a:spcBef>
              <a:spcAft>
                <a:spcPct val="0"/>
              </a:spcAft>
              <a:buClr>
                <a:schemeClr val="tx1"/>
              </a:buClr>
              <a:buSzPct val="75000"/>
              <a:buFont typeface="Wingdings" charset="2"/>
              <a:buChar char="Ø"/>
              <a:defRPr sz="2800">
                <a:solidFill>
                  <a:schemeClr val="tx1"/>
                </a:solidFill>
                <a:latin typeface="Arial Narrow" charset="0"/>
                <a:ea typeface="Arial Narrow" charset="0"/>
                <a:cs typeface="Arial Narrow" charset="0"/>
              </a:defRPr>
            </a:lvl1pPr>
            <a:lvl2pPr marL="990575" indent="-38099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Arial Narrow" charset="0"/>
                <a:ea typeface="Arial Narrow" charset="0"/>
                <a:cs typeface="Arial Narrow" charset="0"/>
              </a:defRPr>
            </a:lvl2pPr>
            <a:lvl3pPr marL="1523962" indent="-304792" algn="l" rtl="0" eaLnBrk="1" fontAlgn="base" hangingPunct="1">
              <a:spcBef>
                <a:spcPct val="20000"/>
              </a:spcBef>
              <a:spcAft>
                <a:spcPct val="0"/>
              </a:spcAft>
              <a:buClr>
                <a:schemeClr val="folHlink"/>
              </a:buClr>
              <a:buSzPct val="50000"/>
              <a:buFont typeface="Wingdings" pitchFamily="2" charset="2"/>
              <a:buChar char="n"/>
              <a:defRPr lang="en-US" sz="2000" dirty="0" smtClean="0">
                <a:solidFill>
                  <a:schemeClr val="tx1"/>
                </a:solidFill>
                <a:latin typeface="Arial Narrow" charset="0"/>
                <a:ea typeface="Arial Narrow" charset="0"/>
                <a:cs typeface="Arial Narrow" charset="0"/>
              </a:defRPr>
            </a:lvl3pPr>
            <a:lvl4pPr marL="2133547" indent="-304792" algn="l" rtl="0" eaLnBrk="1" fontAlgn="base" hangingPunct="1">
              <a:spcBef>
                <a:spcPct val="20000"/>
              </a:spcBef>
              <a:spcAft>
                <a:spcPct val="0"/>
              </a:spcAft>
              <a:buClr>
                <a:schemeClr val="accent2"/>
              </a:buClr>
              <a:buSzPct val="55000"/>
              <a:buFont typeface="Wingdings" pitchFamily="2" charset="2"/>
              <a:buChar char="n"/>
              <a:defRPr sz="2667">
                <a:solidFill>
                  <a:schemeClr val="tx1"/>
                </a:solidFill>
                <a:latin typeface="+mn-lt"/>
              </a:defRPr>
            </a:lvl4pPr>
            <a:lvl5pPr marL="274313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5pPr>
            <a:lvl6pPr marL="335271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6pPr>
            <a:lvl7pPr marL="396230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7pPr>
            <a:lvl8pPr marL="457188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8pPr>
            <a:lvl9pPr marL="5181470"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9pPr>
          </a:lstStyle>
          <a:p>
            <a:pPr marL="0" indent="0" algn="ctr">
              <a:buFont typeface="Wingdings" charset="2"/>
              <a:buNone/>
            </a:pPr>
            <a:r>
              <a:rPr lang="en-US" sz="2000" b="1" kern="0" dirty="0"/>
              <a:t>M&amp;S as Part of a Campaign Fits Everywhere – from Requirements to Tests</a:t>
            </a:r>
          </a:p>
          <a:p>
            <a:pPr>
              <a:lnSpc>
                <a:spcPct val="90000"/>
              </a:lnSpc>
              <a:spcBef>
                <a:spcPts val="2400"/>
              </a:spcBef>
            </a:pPr>
            <a:r>
              <a:rPr lang="en-US" sz="2000" kern="0" dirty="0">
                <a:latin typeface="Arial" panose="020B0604020202020204" pitchFamily="34" charset="0"/>
                <a:cs typeface="Arial" panose="020B0604020202020204" pitchFamily="34" charset="0"/>
              </a:rPr>
              <a:t>Requirements for JMDO need a rigorous campaign of wargaming, HIL simulation , and campaign M&amp;S</a:t>
            </a:r>
          </a:p>
          <a:p>
            <a:pPr>
              <a:lnSpc>
                <a:spcPct val="90000"/>
              </a:lnSpc>
              <a:spcBef>
                <a:spcPts val="2400"/>
              </a:spcBef>
            </a:pPr>
            <a:r>
              <a:rPr lang="en-US" sz="2000" kern="0" dirty="0">
                <a:latin typeface="Arial" panose="020B0604020202020204" pitchFamily="34" charset="0"/>
                <a:cs typeface="Arial" panose="020B0604020202020204" pitchFamily="34" charset="0"/>
              </a:rPr>
              <a:t>Interoperability is only part of the issue.  But large scale interoperability under EMS and cyber stress is not feasible in live experiments.</a:t>
            </a:r>
          </a:p>
          <a:p>
            <a:pPr>
              <a:lnSpc>
                <a:spcPct val="90000"/>
              </a:lnSpc>
              <a:spcBef>
                <a:spcPts val="2400"/>
              </a:spcBef>
            </a:pPr>
            <a:r>
              <a:rPr lang="en-US" sz="2000" kern="0" dirty="0">
                <a:latin typeface="Arial" panose="020B0604020202020204" pitchFamily="34" charset="0"/>
                <a:cs typeface="Arial" panose="020B0604020202020204" pitchFamily="34" charset="0"/>
              </a:rPr>
              <a:t>Prioritizing requirements is difficult without evidence provided by a structured campaign of experiments that can build on one another and be extended with M&amp;S tools.</a:t>
            </a:r>
          </a:p>
          <a:p>
            <a:pPr>
              <a:lnSpc>
                <a:spcPct val="90000"/>
              </a:lnSpc>
              <a:spcBef>
                <a:spcPts val="2400"/>
              </a:spcBef>
            </a:pPr>
            <a:r>
              <a:rPr lang="en-US" sz="2000" kern="0" dirty="0">
                <a:latin typeface="Arial" panose="020B0604020202020204" pitchFamily="34" charset="0"/>
                <a:cs typeface="Arial" panose="020B0604020202020204" pitchFamily="34" charset="0"/>
              </a:rPr>
              <a:t>The automotive industry has found that testing the AI-enabled systems in cars requires far too many tests to perform live – simulation is absolutely needed</a:t>
            </a:r>
          </a:p>
          <a:p>
            <a:pPr>
              <a:lnSpc>
                <a:spcPct val="90000"/>
              </a:lnSpc>
              <a:spcBef>
                <a:spcPts val="2400"/>
              </a:spcBef>
            </a:pPr>
            <a:r>
              <a:rPr lang="en-US" sz="2000" kern="0" dirty="0">
                <a:latin typeface="Arial" panose="020B0604020202020204" pitchFamily="34" charset="0"/>
                <a:cs typeface="Arial" panose="020B0604020202020204" pitchFamily="34" charset="0"/>
              </a:rPr>
              <a:t>M&amp;S trials across multiple scenarios provide evidence for force structure decisions, while LVC simulations with operators can refine employment concepts. </a:t>
            </a:r>
          </a:p>
        </p:txBody>
      </p:sp>
      <p:sp>
        <p:nvSpPr>
          <p:cNvPr id="4" name="Slide Number Placeholder 3">
            <a:extLst>
              <a:ext uri="{FF2B5EF4-FFF2-40B4-BE49-F238E27FC236}">
                <a16:creationId xmlns:a16="http://schemas.microsoft.com/office/drawing/2014/main" id="{3736A550-1292-4A5D-8F78-74A452CB2450}"/>
              </a:ext>
            </a:extLst>
          </p:cNvPr>
          <p:cNvSpPr>
            <a:spLocks noGrp="1"/>
          </p:cNvSpPr>
          <p:nvPr>
            <p:ph type="sldNum" sz="quarter" idx="10"/>
          </p:nvPr>
        </p:nvSpPr>
        <p:spPr>
          <a:xfrm>
            <a:off x="10893288" y="6477001"/>
            <a:ext cx="821634" cy="340935"/>
          </a:xfrm>
        </p:spPr>
        <p:txBody>
          <a:bodyPr/>
          <a:lstStyle/>
          <a:p>
            <a:pPr>
              <a:defRPr/>
            </a:pPr>
            <a:fld id="{D68E8870-17DE-45C4-A8DD-7644B2422933}" type="slidenum">
              <a:rPr lang="en-US" smtClean="0"/>
              <a:pPr>
                <a:defRPr/>
              </a:pPr>
              <a:t>41</a:t>
            </a:fld>
            <a:endParaRPr lang="en-US" dirty="0"/>
          </a:p>
        </p:txBody>
      </p:sp>
    </p:spTree>
    <p:extLst>
      <p:ext uri="{BB962C8B-B14F-4D97-AF65-F5344CB8AC3E}">
        <p14:creationId xmlns:p14="http://schemas.microsoft.com/office/powerpoint/2010/main" val="382530270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Gaps and Challenges</a:t>
            </a:r>
          </a:p>
        </p:txBody>
      </p:sp>
      <p:sp>
        <p:nvSpPr>
          <p:cNvPr id="3" name="Content Placeholder 2"/>
          <p:cNvSpPr>
            <a:spLocks noGrp="1"/>
          </p:cNvSpPr>
          <p:nvPr>
            <p:ph sz="quarter" idx="11"/>
          </p:nvPr>
        </p:nvSpPr>
        <p:spPr>
          <a:xfrm>
            <a:off x="464309" y="703995"/>
            <a:ext cx="11250613" cy="5075237"/>
          </a:xfrm>
        </p:spPr>
        <p:txBody>
          <a:bodyPr/>
          <a:lstStyle/>
          <a:p>
            <a:pPr marL="0" indent="0">
              <a:spcBef>
                <a:spcPts val="1800"/>
              </a:spcBef>
              <a:buNone/>
            </a:pPr>
            <a:r>
              <a:rPr lang="en-US" sz="2400" dirty="0"/>
              <a:t>How could an experimentation campaign benefit current efforts to enable MDO?</a:t>
            </a:r>
          </a:p>
          <a:p>
            <a:pPr>
              <a:lnSpc>
                <a:spcPct val="90000"/>
              </a:lnSpc>
              <a:spcBef>
                <a:spcPts val="1200"/>
              </a:spcBef>
            </a:pPr>
            <a:r>
              <a:rPr lang="en-US" sz="2000" dirty="0"/>
              <a:t>The same need for common, processed, parameterized and shared data needed for Digital ABMS is needed for developing MDO capability</a:t>
            </a:r>
          </a:p>
          <a:p>
            <a:pPr>
              <a:lnSpc>
                <a:spcPct val="90000"/>
              </a:lnSpc>
              <a:spcBef>
                <a:spcPts val="1200"/>
              </a:spcBef>
            </a:pPr>
            <a:r>
              <a:rPr lang="en-US" sz="2000" dirty="0"/>
              <a:t>A simulation-enabled experimentation campaign can tie together and expand upon the live exercises in a way that verifies or vitiates concepts now taken for granted</a:t>
            </a:r>
          </a:p>
          <a:p>
            <a:pPr>
              <a:lnSpc>
                <a:spcPct val="90000"/>
              </a:lnSpc>
              <a:spcBef>
                <a:spcPts val="1200"/>
              </a:spcBef>
            </a:pPr>
            <a:r>
              <a:rPr lang="en-US" sz="2000" dirty="0"/>
              <a:t>Live experiments remain expensive and suffer from the inability to control environmental conditions – simulations can extend the exploration space in a far less costly manner</a:t>
            </a:r>
          </a:p>
          <a:p>
            <a:pPr marL="0" indent="0">
              <a:spcBef>
                <a:spcPts val="1800"/>
              </a:spcBef>
              <a:buNone/>
            </a:pPr>
            <a:r>
              <a:rPr lang="en-US" sz="2400" dirty="0"/>
              <a:t>BUT there are significant challenges for M&amp;S</a:t>
            </a:r>
          </a:p>
          <a:p>
            <a:pPr>
              <a:lnSpc>
                <a:spcPct val="90000"/>
              </a:lnSpc>
              <a:spcBef>
                <a:spcPts val="1200"/>
              </a:spcBef>
            </a:pPr>
            <a:r>
              <a:rPr lang="en-US" sz="2000" dirty="0"/>
              <a:t>The new domains in MDO, particularly the electro-magnetic environment and cyber operations, are difficult to model and don’t exist in most broadly available systems</a:t>
            </a:r>
          </a:p>
          <a:p>
            <a:pPr>
              <a:lnSpc>
                <a:spcPct val="90000"/>
              </a:lnSpc>
              <a:spcBef>
                <a:spcPts val="1200"/>
              </a:spcBef>
            </a:pPr>
            <a:r>
              <a:rPr lang="en-US" sz="2000" dirty="0"/>
              <a:t>Simulating communications as well as offensive and defensive EM systems requires classified facilities and then the ability to aggregated and represent effects measured in a laboratory in a theater model is more then difficult</a:t>
            </a:r>
          </a:p>
          <a:p>
            <a:pPr marL="0" indent="0">
              <a:lnSpc>
                <a:spcPct val="90000"/>
              </a:lnSpc>
              <a:spcBef>
                <a:spcPts val="1200"/>
              </a:spcBef>
              <a:buNone/>
            </a:pPr>
            <a:r>
              <a:rPr lang="en-US" sz="2400" dirty="0"/>
              <a:t>However</a:t>
            </a:r>
          </a:p>
          <a:p>
            <a:pPr>
              <a:lnSpc>
                <a:spcPct val="90000"/>
              </a:lnSpc>
              <a:spcBef>
                <a:spcPts val="1200"/>
              </a:spcBef>
            </a:pPr>
            <a:r>
              <a:rPr lang="en-US" sz="2000" dirty="0"/>
              <a:t>Without the discipline of an M&amp;S enabled campaign it will take too long to execute all the experiments needed to parameterized MDO operations</a:t>
            </a:r>
          </a:p>
        </p:txBody>
      </p:sp>
      <p:sp>
        <p:nvSpPr>
          <p:cNvPr id="4" name="Slide Number Placeholder 3"/>
          <p:cNvSpPr>
            <a:spLocks noGrp="1"/>
          </p:cNvSpPr>
          <p:nvPr>
            <p:ph type="sldNum" sz="quarter" idx="10"/>
          </p:nvPr>
        </p:nvSpPr>
        <p:spPr/>
        <p:txBody>
          <a:bodyPr/>
          <a:lstStyle/>
          <a:p>
            <a:pPr>
              <a:defRPr/>
            </a:pPr>
            <a:fld id="{D68E8870-17DE-45C4-A8DD-7644B2422933}" type="slidenum">
              <a:rPr lang="en-US" smtClean="0"/>
              <a:pPr>
                <a:defRPr/>
              </a:pPr>
              <a:t>42</a:t>
            </a:fld>
            <a:endParaRPr lang="en-US" dirty="0"/>
          </a:p>
        </p:txBody>
      </p:sp>
    </p:spTree>
    <p:extLst>
      <p:ext uri="{BB962C8B-B14F-4D97-AF65-F5344CB8AC3E}">
        <p14:creationId xmlns:p14="http://schemas.microsoft.com/office/powerpoint/2010/main" val="291056105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a:t>
            </a:r>
          </a:p>
        </p:txBody>
      </p:sp>
      <p:sp>
        <p:nvSpPr>
          <p:cNvPr id="3" name="Content Placeholder 2"/>
          <p:cNvSpPr>
            <a:spLocks noGrp="1"/>
          </p:cNvSpPr>
          <p:nvPr>
            <p:ph sz="quarter" idx="11"/>
          </p:nvPr>
        </p:nvSpPr>
        <p:spPr>
          <a:xfrm>
            <a:off x="512406" y="891381"/>
            <a:ext cx="6103548" cy="5075237"/>
          </a:xfrm>
        </p:spPr>
        <p:txBody>
          <a:bodyPr/>
          <a:lstStyle/>
          <a:p>
            <a:pPr>
              <a:lnSpc>
                <a:spcPct val="90000"/>
              </a:lnSpc>
              <a:spcBef>
                <a:spcPts val="1200"/>
              </a:spcBef>
            </a:pPr>
            <a:r>
              <a:rPr lang="en-US" dirty="0"/>
              <a:t>Distinguish discovery experimentation from other forms of experimentation</a:t>
            </a:r>
          </a:p>
          <a:p>
            <a:pPr>
              <a:lnSpc>
                <a:spcPct val="90000"/>
              </a:lnSpc>
              <a:spcBef>
                <a:spcPts val="1200"/>
              </a:spcBef>
            </a:pPr>
            <a:r>
              <a:rPr lang="en-US" dirty="0"/>
              <a:t>Define the flow of an experimentation campaign</a:t>
            </a:r>
          </a:p>
          <a:p>
            <a:pPr>
              <a:lnSpc>
                <a:spcPct val="90000"/>
              </a:lnSpc>
              <a:spcBef>
                <a:spcPts val="1200"/>
              </a:spcBef>
            </a:pPr>
            <a:r>
              <a:rPr lang="en-US" dirty="0"/>
              <a:t>Explain why one might use discovery experimentation -- provide an example</a:t>
            </a:r>
          </a:p>
          <a:p>
            <a:pPr>
              <a:lnSpc>
                <a:spcPct val="90000"/>
              </a:lnSpc>
              <a:spcBef>
                <a:spcPts val="1200"/>
              </a:spcBef>
            </a:pPr>
            <a:r>
              <a:rPr lang="en-US" dirty="0"/>
              <a:t>Describe the Service and Joint efforts in advancing capabilities for </a:t>
            </a:r>
            <a:r>
              <a:rPr lang="en-US" dirty="0" err="1"/>
              <a:t>Mult</a:t>
            </a:r>
            <a:r>
              <a:rPr lang="en-US" dirty="0"/>
              <a:t>-Domain Operations (MDO)</a:t>
            </a:r>
          </a:p>
          <a:p>
            <a:pPr>
              <a:lnSpc>
                <a:spcPct val="90000"/>
              </a:lnSpc>
              <a:spcBef>
                <a:spcPts val="1200"/>
              </a:spcBef>
            </a:pPr>
            <a:r>
              <a:rPr lang="en-US" dirty="0"/>
              <a:t>Explain the utility of a simulation-enabled experimentation Campaign in exploring MDO</a:t>
            </a:r>
          </a:p>
          <a:p>
            <a:pPr marL="0" indent="0">
              <a:lnSpc>
                <a:spcPct val="90000"/>
              </a:lnSpc>
              <a:spcBef>
                <a:spcPts val="1200"/>
              </a:spcBef>
              <a:buNone/>
            </a:pPr>
            <a:endParaRPr lang="en-US" dirty="0"/>
          </a:p>
        </p:txBody>
      </p:sp>
      <p:pic>
        <p:nvPicPr>
          <p:cNvPr id="4" name="Picture 2" descr="Image result for images of discove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60896" y="1866900"/>
            <a:ext cx="5031214" cy="3402809"/>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68E8870-17DE-45C4-A8DD-7644B2422933}" type="slidenum">
              <a:rPr kumimoji="0" lang="en-US" sz="2133" b="0" i="0" u="none" strike="noStrike" kern="1200" cap="none" spc="0" normalizeH="0" baseline="0" noProof="0" smtClean="0">
                <a:ln>
                  <a:noFill/>
                </a:ln>
                <a:solidFill>
                  <a:srgbClr val="000000"/>
                </a:solidFill>
                <a:effectLst/>
                <a:uLnTx/>
                <a:uFillTx/>
                <a:latin typeface="Tahoma"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43</a:t>
            </a:fld>
            <a:endParaRPr kumimoji="0" lang="en-US" sz="2133" b="0" i="0" u="none" strike="noStrike" kern="1200" cap="none" spc="0" normalizeH="0" baseline="0" noProof="0" dirty="0">
              <a:ln>
                <a:noFill/>
              </a:ln>
              <a:solidFill>
                <a:srgbClr val="000000"/>
              </a:solidFill>
              <a:effectLst/>
              <a:uLnTx/>
              <a:uFillTx/>
              <a:latin typeface="Tahoma" charset="0"/>
              <a:ea typeface="+mn-ea"/>
              <a:cs typeface="+mn-cs"/>
            </a:endParaRPr>
          </a:p>
        </p:txBody>
      </p:sp>
    </p:spTree>
    <p:extLst>
      <p:ext uri="{BB962C8B-B14F-4D97-AF65-F5344CB8AC3E}">
        <p14:creationId xmlns:p14="http://schemas.microsoft.com/office/powerpoint/2010/main" val="111601669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Contact Information</a:t>
            </a:r>
          </a:p>
        </p:txBody>
      </p:sp>
      <p:sp>
        <p:nvSpPr>
          <p:cNvPr id="3" name="Content Placeholder 2"/>
          <p:cNvSpPr>
            <a:spLocks noGrp="1"/>
          </p:cNvSpPr>
          <p:nvPr>
            <p:ph sz="quarter" idx="11"/>
          </p:nvPr>
        </p:nvSpPr>
        <p:spPr>
          <a:xfrm>
            <a:off x="2658296" y="1747284"/>
            <a:ext cx="7451756" cy="1329746"/>
          </a:xfrm>
        </p:spPr>
        <p:txBody>
          <a:bodyPr/>
          <a:lstStyle/>
          <a:p>
            <a:pPr marL="0" indent="0">
              <a:buNone/>
            </a:pPr>
            <a:r>
              <a:rPr lang="en-US" dirty="0"/>
              <a:t>Dr. S. K. Numrich (Sue):  	</a:t>
            </a:r>
            <a:r>
              <a:rPr lang="en-US" dirty="0">
                <a:hlinkClick r:id="rId2"/>
              </a:rPr>
              <a:t>snumrich@ida.org</a:t>
            </a:r>
            <a:endParaRPr lang="en-US" dirty="0"/>
          </a:p>
          <a:p>
            <a:pPr marL="0" indent="0">
              <a:buNone/>
            </a:pPr>
            <a:r>
              <a:rPr lang="en-US" dirty="0"/>
              <a:t>Dr. Kevin Woods:		</a:t>
            </a:r>
            <a:r>
              <a:rPr lang="en-US" dirty="0">
                <a:hlinkClick r:id="rId3"/>
              </a:rPr>
              <a:t>kwoods@ida.org</a:t>
            </a:r>
            <a:endParaRPr lang="en-US" dirty="0"/>
          </a:p>
          <a:p>
            <a:pPr marL="0" indent="0">
              <a:buNone/>
            </a:pPr>
            <a:endParaRPr lang="en-US" dirty="0"/>
          </a:p>
        </p:txBody>
      </p:sp>
      <p:sp>
        <p:nvSpPr>
          <p:cNvPr id="4" name="Slide Number Placeholder 3"/>
          <p:cNvSpPr>
            <a:spLocks noGrp="1"/>
          </p:cNvSpPr>
          <p:nvPr>
            <p:ph type="sldNum" sz="quarter" idx="10"/>
          </p:nvPr>
        </p:nvSpPr>
        <p:spPr/>
        <p:txBody>
          <a:bodyPr/>
          <a:lstStyle/>
          <a:p>
            <a:pPr>
              <a:defRPr/>
            </a:pPr>
            <a:fld id="{D68E8870-17DE-45C4-A8DD-7644B2422933}" type="slidenum">
              <a:rPr lang="en-US" smtClean="0"/>
              <a:pPr>
                <a:defRPr/>
              </a:pPr>
              <a:t>44</a:t>
            </a:fld>
            <a:endParaRPr lang="en-US" dirty="0"/>
          </a:p>
        </p:txBody>
      </p:sp>
    </p:spTree>
    <p:extLst>
      <p:ext uri="{BB962C8B-B14F-4D97-AF65-F5344CB8AC3E}">
        <p14:creationId xmlns:p14="http://schemas.microsoft.com/office/powerpoint/2010/main" val="204248060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sz="quarter" idx="11"/>
          </p:nvPr>
        </p:nvSpPr>
        <p:spPr>
          <a:xfrm>
            <a:off x="480132" y="1045557"/>
            <a:ext cx="11250613" cy="5075237"/>
          </a:xfrm>
        </p:spPr>
        <p:txBody>
          <a:bodyPr/>
          <a:lstStyle/>
          <a:p>
            <a:r>
              <a:rPr lang="en-US" sz="1800" dirty="0"/>
              <a:t>Philip M. Morse and George E. Kimball, Methods of Operations Research, Operations Evaluation Group Report 54, Washington, 1946 (p. 129) // cited in </a:t>
            </a:r>
          </a:p>
          <a:p>
            <a:r>
              <a:rPr lang="en-US" sz="1800" dirty="0"/>
              <a:t>McCue Brian, “The Practice of Military Experimentation,” CNA (2003)</a:t>
            </a:r>
          </a:p>
          <a:p>
            <a:r>
              <a:rPr lang="en-US" sz="1800" dirty="0"/>
              <a:t>Alberts, David S., Hayes, Richard E., Code of Best Practices for Experimentation, CCRP Publication, 2002,  PDF available </a:t>
            </a:r>
            <a:r>
              <a:rPr lang="en-US" sz="1800" dirty="0">
                <a:hlinkClick r:id="rId2"/>
              </a:rPr>
              <a:t>http://internationalc2institute.org/codes-of-best-practice/</a:t>
            </a:r>
            <a:r>
              <a:rPr lang="en-US" sz="1800" dirty="0"/>
              <a:t> (last accessed 5/25/17)</a:t>
            </a:r>
          </a:p>
          <a:p>
            <a:r>
              <a:rPr lang="en-US" sz="1800" dirty="0"/>
              <a:t>The Role of Experimentation in Building Future Naval Forces, National Research Council, 2004, (National Academy Press online)</a:t>
            </a:r>
          </a:p>
          <a:p>
            <a:r>
              <a:rPr lang="en-US" sz="1800" dirty="0"/>
              <a:t>Jones, Anita, “Science, Technology, and Military Experimentation”, editorial, The Bridge, Volume 30, Number 3,4 (download PDF) </a:t>
            </a:r>
            <a:r>
              <a:rPr lang="en-US" sz="1800" dirty="0">
                <a:hlinkClick r:id="rId3"/>
              </a:rPr>
              <a:t>https://www.nae.edu/File.aspx?id=7327</a:t>
            </a:r>
            <a:r>
              <a:rPr lang="en-US" sz="1800" dirty="0"/>
              <a:t> (last accessed 5/25/17)</a:t>
            </a:r>
          </a:p>
          <a:p>
            <a:r>
              <a:rPr lang="en-US" sz="1800" dirty="0"/>
              <a:t>Budge, L., et al., “Future Joint Force I Experiment: Final Report,” (FOUO) IDA Paper P-3738, Oct. 2002.</a:t>
            </a:r>
          </a:p>
          <a:p>
            <a:r>
              <a:rPr lang="en-US" sz="1800" dirty="0"/>
              <a:t>Tyson, Michael, “Try and Try Again: Military culture must embrace experimentation and failure,” </a:t>
            </a:r>
            <a:r>
              <a:rPr lang="en-US" sz="1800" dirty="0">
                <a:hlinkClick r:id="rId4"/>
              </a:rPr>
              <a:t>https://www.usnews.com/topics/author/michael-tyson</a:t>
            </a:r>
            <a:r>
              <a:rPr lang="en-US" sz="1800" dirty="0"/>
              <a:t> (last accessed 5/25/17)</a:t>
            </a:r>
          </a:p>
          <a:p>
            <a:r>
              <a:rPr lang="en-US" sz="1800" dirty="0"/>
              <a:t>Woods, K.M., Kramer, S.D., Numrich, S.K., Resnick, J., Jackson, J.A., “Weapon-Centric Close Air Support:  Concept Development and Experimentation Final Report”, IDA Paper P8290, Dec. 2016</a:t>
            </a:r>
          </a:p>
          <a:p>
            <a:r>
              <a:rPr lang="en-US" sz="1800" dirty="0"/>
              <a:t>United States Joint Staff Joint Force Development (J7) – Future Joint Force Development, Cross-Domain Synergy in Joint Operations, (</a:t>
            </a:r>
            <a:r>
              <a:rPr lang="en-US" sz="1800" dirty="0" err="1"/>
              <a:t>Washington,DC</a:t>
            </a:r>
            <a:r>
              <a:rPr lang="en-US" sz="1800" dirty="0"/>
              <a:t>, United States Department of Defense) January 2016. https://www.jcs.mil/Portals/36/Documents/Doctrine/concepts/cross_domain_planning_guide.pdf?ver=2017-12-28-161956-230</a:t>
            </a:r>
            <a:endParaRPr lang="en-US" sz="1800" baseline="30000" dirty="0"/>
          </a:p>
          <a:p>
            <a:endParaRPr lang="en-US" sz="1800" dirty="0"/>
          </a:p>
          <a:p>
            <a:endParaRPr lang="en-US" sz="1800" dirty="0"/>
          </a:p>
          <a:p>
            <a:endParaRPr lang="en-US" sz="1800" dirty="0"/>
          </a:p>
          <a:p>
            <a:endParaRPr lang="en-US" sz="1800" dirty="0"/>
          </a:p>
          <a:p>
            <a:endParaRPr lang="en-US" sz="1800" dirty="0"/>
          </a:p>
          <a:p>
            <a:endParaRPr lang="en-US" sz="1800" dirty="0"/>
          </a:p>
        </p:txBody>
      </p:sp>
      <p:sp>
        <p:nvSpPr>
          <p:cNvPr id="4" name="Slide Number Placeholder 3"/>
          <p:cNvSpPr>
            <a:spLocks noGrp="1"/>
          </p:cNvSpPr>
          <p:nvPr>
            <p:ph type="sldNum" sz="quarter" idx="10"/>
          </p:nvPr>
        </p:nvSpPr>
        <p:spPr/>
        <p:txBody>
          <a:bodyPr/>
          <a:lstStyle/>
          <a:p>
            <a:pPr>
              <a:defRPr/>
            </a:pPr>
            <a:fld id="{D68E8870-17DE-45C4-A8DD-7644B2422933}" type="slidenum">
              <a:rPr lang="en-US" smtClean="0"/>
              <a:pPr>
                <a:defRPr/>
              </a:pPr>
              <a:t>45</a:t>
            </a:fld>
            <a:endParaRPr lang="en-US" dirty="0"/>
          </a:p>
        </p:txBody>
      </p:sp>
    </p:spTree>
    <p:extLst>
      <p:ext uri="{BB962C8B-B14F-4D97-AF65-F5344CB8AC3E}">
        <p14:creationId xmlns:p14="http://schemas.microsoft.com/office/powerpoint/2010/main" val="207411695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E75638-5A0A-4729-8293-D852D6CF4B5E}"/>
              </a:ext>
            </a:extLst>
          </p:cNvPr>
          <p:cNvSpPr>
            <a:spLocks noGrp="1"/>
          </p:cNvSpPr>
          <p:nvPr>
            <p:ph type="title"/>
          </p:nvPr>
        </p:nvSpPr>
        <p:spPr/>
        <p:txBody>
          <a:bodyPr/>
          <a:lstStyle/>
          <a:p>
            <a:r>
              <a:rPr lang="en-US" dirty="0"/>
              <a:t>References (Continued)</a:t>
            </a:r>
          </a:p>
        </p:txBody>
      </p:sp>
      <p:sp>
        <p:nvSpPr>
          <p:cNvPr id="3" name="Content Placeholder 2">
            <a:extLst>
              <a:ext uri="{FF2B5EF4-FFF2-40B4-BE49-F238E27FC236}">
                <a16:creationId xmlns:a16="http://schemas.microsoft.com/office/drawing/2014/main" id="{6B1A866B-417A-4FDC-B94E-1B3F51C568DF}"/>
              </a:ext>
            </a:extLst>
          </p:cNvPr>
          <p:cNvSpPr>
            <a:spLocks noGrp="1"/>
          </p:cNvSpPr>
          <p:nvPr>
            <p:ph sz="quarter" idx="11"/>
          </p:nvPr>
        </p:nvSpPr>
        <p:spPr>
          <a:xfrm>
            <a:off x="480132" y="1055593"/>
            <a:ext cx="11250613" cy="5075237"/>
          </a:xfrm>
        </p:spPr>
        <p:txBody>
          <a:bodyPr/>
          <a:lstStyle/>
          <a:p>
            <a:pPr>
              <a:lnSpc>
                <a:spcPct val="90000"/>
              </a:lnSpc>
              <a:spcBef>
                <a:spcPts val="600"/>
              </a:spcBef>
            </a:pPr>
            <a:r>
              <a:rPr lang="en-US" sz="1800" dirty="0"/>
              <a:t>U.S. Department of Defense, Joint Operational Access Concept (JOAC) Version 1.0. (Washington, DC: United States Department of Defense, 2012), Foreword. </a:t>
            </a:r>
            <a:r>
              <a:rPr lang="en-US" sz="1800" dirty="0">
                <a:hlinkClick r:id="rId2"/>
              </a:rPr>
              <a:t>http://www.defense.gov/pubs/pdfs/JOAC_Jan%2012_Signed.pdf</a:t>
            </a:r>
            <a:r>
              <a:rPr lang="en-US" sz="1800" dirty="0"/>
              <a:t>.</a:t>
            </a:r>
          </a:p>
          <a:p>
            <a:pPr>
              <a:lnSpc>
                <a:spcPct val="90000"/>
              </a:lnSpc>
              <a:spcBef>
                <a:spcPts val="600"/>
              </a:spcBef>
            </a:pPr>
            <a:r>
              <a:rPr lang="en-US" sz="1800" dirty="0"/>
              <a:t>Hoehn, John R., “Joint All-Domain Command and Control (JADC2),” Congressional Research Service, updated March 18, 2021, IF11493, </a:t>
            </a:r>
            <a:r>
              <a:rPr lang="en-US" sz="1800" dirty="0">
                <a:hlinkClick r:id="rId3"/>
              </a:rPr>
              <a:t>https://crsreports.congress.gov/produt/pdf/IF/IF11493c</a:t>
            </a:r>
            <a:endParaRPr lang="en-US" sz="1800" dirty="0"/>
          </a:p>
          <a:p>
            <a:pPr>
              <a:lnSpc>
                <a:spcPct val="90000"/>
              </a:lnSpc>
              <a:spcBef>
                <a:spcPts val="600"/>
              </a:spcBef>
            </a:pPr>
            <a:r>
              <a:rPr lang="en-US" sz="1800" dirty="0"/>
              <a:t>Hoehn, John R., “Joint All-Domain Command and Control: Background and Issues for Congress,” Congressional Research Service R46725, Updated May 24, 2021, </a:t>
            </a:r>
            <a:r>
              <a:rPr lang="en-US" sz="1800" dirty="0">
                <a:hlinkClick r:id="rId4"/>
              </a:rPr>
              <a:t>Joint All-Domain Command and Control: Background and Issues for Congress</a:t>
            </a:r>
            <a:endParaRPr lang="en-US" sz="1800" dirty="0"/>
          </a:p>
          <a:p>
            <a:pPr>
              <a:lnSpc>
                <a:spcPct val="90000"/>
              </a:lnSpc>
              <a:spcBef>
                <a:spcPts val="600"/>
              </a:spcBef>
            </a:pPr>
            <a:r>
              <a:rPr lang="en-US" sz="1800" dirty="0"/>
              <a:t>Rouge, Joseph (AF A2/60), Joint All-Domain Command and Control (JADC2) powered by  Digital Advanced Battle Management Family of Systems, presented to AFCEA</a:t>
            </a:r>
          </a:p>
          <a:p>
            <a:pPr>
              <a:lnSpc>
                <a:spcPct val="90000"/>
              </a:lnSpc>
              <a:spcBef>
                <a:spcPts val="600"/>
              </a:spcBef>
            </a:pPr>
            <a:r>
              <a:rPr lang="en-US" sz="1800" dirty="0" err="1"/>
              <a:t>Gamboa</a:t>
            </a:r>
            <a:r>
              <a:rPr lang="en-US" sz="1800" dirty="0"/>
              <a:t>, Elisha, posted by </a:t>
            </a:r>
            <a:r>
              <a:rPr lang="en-US" sz="1800" dirty="0" err="1"/>
              <a:t>Seapower</a:t>
            </a:r>
            <a:r>
              <a:rPr lang="en-US" sz="1800" dirty="0"/>
              <a:t> Staff, “CNO Meets with Project Overmatch Team on Fleet Modernization, Sea Power Magazine, 24 February 2021, </a:t>
            </a:r>
            <a:r>
              <a:rPr lang="en-US" sz="1800" dirty="0">
                <a:hlinkClick r:id="rId5"/>
              </a:rPr>
              <a:t>https://seapowermagazine.org/cno-meets-with-project-overmatch-team-on-fleet-modernization/</a:t>
            </a:r>
            <a:endParaRPr lang="en-US" sz="1800" dirty="0"/>
          </a:p>
          <a:p>
            <a:pPr>
              <a:lnSpc>
                <a:spcPct val="90000"/>
              </a:lnSpc>
              <a:spcBef>
                <a:spcPts val="600"/>
              </a:spcBef>
            </a:pPr>
            <a:r>
              <a:rPr lang="en-US" sz="1800" dirty="0"/>
              <a:t>US Army Futures Command, Project Convergence 2021, </a:t>
            </a:r>
            <a:r>
              <a:rPr lang="en-US" sz="1800" dirty="0">
                <a:hlinkClick r:id="rId6"/>
              </a:rPr>
              <a:t>https://armyfuturescommand.com/convergence/</a:t>
            </a:r>
            <a:endParaRPr lang="en-US" sz="1800" dirty="0"/>
          </a:p>
          <a:p>
            <a:pPr>
              <a:lnSpc>
                <a:spcPct val="90000"/>
              </a:lnSpc>
              <a:spcBef>
                <a:spcPts val="600"/>
              </a:spcBef>
            </a:pPr>
            <a:endParaRPr lang="en-US" sz="1800" dirty="0"/>
          </a:p>
          <a:p>
            <a:pPr>
              <a:lnSpc>
                <a:spcPct val="90000"/>
              </a:lnSpc>
              <a:spcBef>
                <a:spcPts val="600"/>
              </a:spcBef>
            </a:pPr>
            <a:endParaRPr lang="en-US" sz="1800" dirty="0"/>
          </a:p>
          <a:p>
            <a:pPr marL="0" indent="0">
              <a:lnSpc>
                <a:spcPct val="90000"/>
              </a:lnSpc>
              <a:spcBef>
                <a:spcPts val="600"/>
              </a:spcBef>
              <a:buNone/>
            </a:pPr>
            <a:endParaRPr lang="en-US" sz="1800" baseline="30000" dirty="0"/>
          </a:p>
          <a:p>
            <a:endParaRPr lang="en-US" sz="1800" dirty="0"/>
          </a:p>
        </p:txBody>
      </p:sp>
      <p:sp>
        <p:nvSpPr>
          <p:cNvPr id="4" name="Slide Number Placeholder 3">
            <a:extLst>
              <a:ext uri="{FF2B5EF4-FFF2-40B4-BE49-F238E27FC236}">
                <a16:creationId xmlns:a16="http://schemas.microsoft.com/office/drawing/2014/main" id="{4175727F-21B0-4556-B7B1-ECA5E9BFC2A4}"/>
              </a:ext>
            </a:extLst>
          </p:cNvPr>
          <p:cNvSpPr>
            <a:spLocks noGrp="1"/>
          </p:cNvSpPr>
          <p:nvPr>
            <p:ph type="sldNum" sz="quarter" idx="10"/>
          </p:nvPr>
        </p:nvSpPr>
        <p:spPr>
          <a:xfrm>
            <a:off x="10893288" y="6477001"/>
            <a:ext cx="821634" cy="340935"/>
          </a:xfrm>
        </p:spPr>
        <p:txBody>
          <a:bodyPr/>
          <a:lstStyle/>
          <a:p>
            <a:pPr>
              <a:defRPr/>
            </a:pPr>
            <a:fld id="{D68E8870-17DE-45C4-A8DD-7644B2422933}" type="slidenum">
              <a:rPr lang="en-US" smtClean="0"/>
              <a:pPr>
                <a:defRPr/>
              </a:pPr>
              <a:t>46</a:t>
            </a:fld>
            <a:endParaRPr lang="en-US" dirty="0"/>
          </a:p>
        </p:txBody>
      </p:sp>
    </p:spTree>
    <p:extLst>
      <p:ext uri="{BB962C8B-B14F-4D97-AF65-F5344CB8AC3E}">
        <p14:creationId xmlns:p14="http://schemas.microsoft.com/office/powerpoint/2010/main" val="6857634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6527" y="0"/>
            <a:ext cx="8713694" cy="705610"/>
          </a:xfrm>
        </p:spPr>
        <p:txBody>
          <a:bodyPr/>
          <a:lstStyle/>
          <a:p>
            <a:r>
              <a:rPr lang="en-US" dirty="0"/>
              <a:t>Criticality of Simulation and Experimentation</a:t>
            </a:r>
          </a:p>
        </p:txBody>
      </p:sp>
      <p:sp>
        <p:nvSpPr>
          <p:cNvPr id="5" name="Content Placeholder 4"/>
          <p:cNvSpPr txBox="1">
            <a:spLocks noGrp="1"/>
          </p:cNvSpPr>
          <p:nvPr>
            <p:ph sz="quarter" idx="11"/>
          </p:nvPr>
        </p:nvSpPr>
        <p:spPr>
          <a:xfrm>
            <a:off x="178918" y="874824"/>
            <a:ext cx="8588563" cy="6112443"/>
          </a:xfrm>
          <a:prstGeom prst="rect">
            <a:avLst/>
          </a:prstGeom>
          <a:noFill/>
        </p:spPr>
        <p:txBody>
          <a:bodyPr wrap="square" rtlCol="0" anchor="t">
            <a:spAutoFit/>
          </a:bodyPr>
          <a:lstStyle/>
          <a:p>
            <a:pPr marL="0" indent="0">
              <a:buNone/>
            </a:pPr>
            <a:r>
              <a:rPr lang="en-US" sz="2000" b="1" dirty="0"/>
              <a:t>“I think modeling simulations is absolutely critical</a:t>
            </a:r>
            <a:r>
              <a:rPr lang="en-US" sz="2000" dirty="0"/>
              <a:t>… We can save money, upfront, by modeling, simulating, whether it</a:t>
            </a:r>
            <a:r>
              <a:rPr lang="en-US" sz="2000" b="1" dirty="0"/>
              <a:t> </a:t>
            </a:r>
            <a:r>
              <a:rPr lang="en-US" sz="2000" dirty="0"/>
              <a:t>is</a:t>
            </a:r>
            <a:r>
              <a:rPr lang="en-US" sz="2000" b="1" dirty="0"/>
              <a:t> designing prototypes </a:t>
            </a:r>
            <a:r>
              <a:rPr lang="en-US" sz="2000" dirty="0"/>
              <a:t>and actually it is amazing what you can do, in a computer right now, before you actually build prototypes. </a:t>
            </a:r>
          </a:p>
          <a:p>
            <a:pPr marL="0" indent="0">
              <a:buNone/>
            </a:pPr>
            <a:endParaRPr lang="en-US" sz="2000" dirty="0"/>
          </a:p>
          <a:p>
            <a:pPr marL="0" indent="0">
              <a:buNone/>
            </a:pPr>
            <a:r>
              <a:rPr lang="en-US" sz="2000" dirty="0"/>
              <a:t>If you take a look at the </a:t>
            </a:r>
            <a:r>
              <a:rPr lang="en-US" sz="2000" b="1" dirty="0"/>
              <a:t>strategy</a:t>
            </a:r>
            <a:r>
              <a:rPr lang="en-US" sz="2000" dirty="0"/>
              <a:t> that we have right now… We are going to make competitors show us a detailed design, that we can actually model and simulate with </a:t>
            </a:r>
            <a:r>
              <a:rPr lang="en-US" sz="2000" b="1" dirty="0"/>
              <a:t>before we go to prototype before we finalize our requirements</a:t>
            </a:r>
            <a:r>
              <a:rPr lang="en-US" sz="2000" dirty="0"/>
              <a:t>, so we make sure we have the right requirements in place and we don't waste money along the way, in development. </a:t>
            </a:r>
          </a:p>
          <a:p>
            <a:pPr marL="0" indent="0">
              <a:buNone/>
            </a:pPr>
            <a:endParaRPr lang="en-US" sz="2000" dirty="0"/>
          </a:p>
          <a:p>
            <a:pPr marL="0" indent="0">
              <a:buNone/>
            </a:pPr>
            <a:r>
              <a:rPr lang="en-US" sz="2000" dirty="0"/>
              <a:t>And the same thing with </a:t>
            </a:r>
            <a:r>
              <a:rPr lang="en-US" sz="2000" b="1" dirty="0"/>
              <a:t>training</a:t>
            </a:r>
            <a:r>
              <a:rPr lang="en-US" sz="2000" dirty="0"/>
              <a:t>, and even </a:t>
            </a:r>
            <a:r>
              <a:rPr lang="en-US" sz="2000" b="1" dirty="0"/>
              <a:t>testing</a:t>
            </a:r>
            <a:r>
              <a:rPr lang="en-US" sz="2000" dirty="0"/>
              <a:t> on our systems. We are </a:t>
            </a:r>
            <a:r>
              <a:rPr lang="en-US" sz="2000" b="1" dirty="0"/>
              <a:t>experimenting</a:t>
            </a:r>
            <a:r>
              <a:rPr lang="en-US" sz="2000" dirty="0"/>
              <a:t> </a:t>
            </a:r>
            <a:r>
              <a:rPr lang="en-US" sz="2000" b="1" dirty="0"/>
              <a:t>and simulating </a:t>
            </a:r>
            <a:r>
              <a:rPr lang="en-US" sz="2000" dirty="0"/>
              <a:t>with the type of units that we are going to develop for </a:t>
            </a:r>
            <a:r>
              <a:rPr lang="en-US" sz="2000" b="1" dirty="0"/>
              <a:t>multi-domain operations</a:t>
            </a:r>
            <a:r>
              <a:rPr lang="en-US" sz="2000" dirty="0"/>
              <a:t>. So, we know whether they will be successful in combat or not. “</a:t>
            </a:r>
            <a:endParaRPr lang="en-US" sz="3600" dirty="0"/>
          </a:p>
          <a:p>
            <a:pPr marL="0" indent="0">
              <a:buNone/>
            </a:pPr>
            <a:endParaRPr lang="en-US" sz="1800" dirty="0">
              <a:cs typeface="Calibri"/>
            </a:endParaRPr>
          </a:p>
          <a:p>
            <a:pPr marL="0" indent="0" algn="r">
              <a:buNone/>
            </a:pPr>
            <a:r>
              <a:rPr lang="en-US" sz="2000" dirty="0">
                <a:cs typeface="Calibri"/>
              </a:rPr>
              <a:t>GEN James </a:t>
            </a:r>
            <a:r>
              <a:rPr lang="en-US" sz="2000" dirty="0" err="1">
                <a:cs typeface="Calibri"/>
              </a:rPr>
              <a:t>McConville</a:t>
            </a:r>
            <a:r>
              <a:rPr lang="en-US" sz="2000" dirty="0">
                <a:cs typeface="Calibri"/>
              </a:rPr>
              <a:t>, Chief of Staff of the Army</a:t>
            </a:r>
            <a:endParaRPr lang="en-US" sz="2000" dirty="0">
              <a:ea typeface="+mn-lt"/>
              <a:cs typeface="+mn-lt"/>
            </a:endParaRPr>
          </a:p>
          <a:p>
            <a:pPr marL="0" indent="0" algn="r">
              <a:buNone/>
            </a:pPr>
            <a:r>
              <a:rPr lang="en-US" sz="2000" dirty="0"/>
              <a:t>House Armed Services Committee Holds Hearing on the Fiscal 2021 Budget Request for the Army </a:t>
            </a:r>
          </a:p>
          <a:p>
            <a:pPr marL="0" indent="0" algn="r">
              <a:buNone/>
            </a:pPr>
            <a:r>
              <a:rPr lang="en-US" sz="1600" dirty="0">
                <a:ea typeface="+mn-lt"/>
                <a:cs typeface="+mn-lt"/>
              </a:rPr>
              <a:t>Mar 3 2020</a:t>
            </a:r>
            <a:endParaRPr lang="en-US" sz="2400" dirty="0">
              <a:cs typeface="Calibri"/>
            </a:endParaRPr>
          </a:p>
        </p:txBody>
      </p:sp>
      <p:grpSp>
        <p:nvGrpSpPr>
          <p:cNvPr id="6" name="Group 5">
            <a:extLst>
              <a:ext uri="{FF2B5EF4-FFF2-40B4-BE49-F238E27FC236}">
                <a16:creationId xmlns:a16="http://schemas.microsoft.com/office/drawing/2014/main" id="{C251F99E-4B0D-4B8C-ACAE-4A46C861F1CA}"/>
              </a:ext>
            </a:extLst>
          </p:cNvPr>
          <p:cNvGrpSpPr/>
          <p:nvPr/>
        </p:nvGrpSpPr>
        <p:grpSpPr>
          <a:xfrm>
            <a:off x="9075008" y="1388032"/>
            <a:ext cx="2870425" cy="4399582"/>
            <a:chOff x="6739304" y="1603057"/>
            <a:chExt cx="2050806" cy="2930194"/>
          </a:xfrm>
        </p:grpSpPr>
        <p:pic>
          <p:nvPicPr>
            <p:cNvPr id="7" name="Picture 2" descr="A person standing in front of a military uniform&#10;&#10;Description generated with very high confidence">
              <a:extLst>
                <a:ext uri="{FF2B5EF4-FFF2-40B4-BE49-F238E27FC236}">
                  <a16:creationId xmlns:a16="http://schemas.microsoft.com/office/drawing/2014/main" id="{3985B693-F32A-41FE-A639-6E72BE599FD8}"/>
                </a:ext>
              </a:extLst>
            </p:cNvPr>
            <p:cNvPicPr>
              <a:picLocks noChangeAspect="1"/>
            </p:cNvPicPr>
            <p:nvPr/>
          </p:nvPicPr>
          <p:blipFill>
            <a:blip r:embed="rId2"/>
            <a:stretch>
              <a:fillRect/>
            </a:stretch>
          </p:blipFill>
          <p:spPr>
            <a:xfrm>
              <a:off x="6739304" y="1603057"/>
              <a:ext cx="2050806" cy="2739684"/>
            </a:xfrm>
            <a:prstGeom prst="rect">
              <a:avLst/>
            </a:prstGeom>
          </p:spPr>
        </p:pic>
        <p:sp>
          <p:nvSpPr>
            <p:cNvPr id="8" name="Rectangle: Rounded Corners 3">
              <a:extLst>
                <a:ext uri="{FF2B5EF4-FFF2-40B4-BE49-F238E27FC236}">
                  <a16:creationId xmlns:a16="http://schemas.microsoft.com/office/drawing/2014/main" id="{80BD16F7-7F85-400B-951E-F2FF856325DB}"/>
                </a:ext>
              </a:extLst>
            </p:cNvPr>
            <p:cNvSpPr/>
            <p:nvPr/>
          </p:nvSpPr>
          <p:spPr>
            <a:xfrm>
              <a:off x="7657436" y="4333228"/>
              <a:ext cx="1132674" cy="20002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000">
                  <a:solidFill>
                    <a:schemeClr val="tx1"/>
                  </a:solidFill>
                  <a:cs typeface="Calibri"/>
                </a:rPr>
                <a:t>Photo: Paul Lara </a:t>
              </a:r>
              <a:endParaRPr lang="en-US" sz="1000">
                <a:solidFill>
                  <a:schemeClr val="tx1"/>
                </a:solidFill>
              </a:endParaRPr>
            </a:p>
          </p:txBody>
        </p:sp>
      </p:grpSp>
      <p:sp>
        <p:nvSpPr>
          <p:cNvPr id="3" name="Slide Number Placeholder 2"/>
          <p:cNvSpPr>
            <a:spLocks noGrp="1"/>
          </p:cNvSpPr>
          <p:nvPr>
            <p:ph type="sldNum" sz="quarter" idx="10"/>
          </p:nvPr>
        </p:nvSpPr>
        <p:spPr/>
        <p:txBody>
          <a:bodyPr/>
          <a:lstStyle/>
          <a:p>
            <a:pPr>
              <a:defRPr/>
            </a:pPr>
            <a:fld id="{D68E8870-17DE-45C4-A8DD-7644B2422933}" type="slidenum">
              <a:rPr lang="en-US" smtClean="0"/>
              <a:pPr>
                <a:defRPr/>
              </a:pPr>
              <a:t>5</a:t>
            </a:fld>
            <a:endParaRPr lang="en-US" dirty="0"/>
          </a:p>
        </p:txBody>
      </p:sp>
    </p:spTree>
    <p:extLst>
      <p:ext uri="{BB962C8B-B14F-4D97-AF65-F5344CB8AC3E}">
        <p14:creationId xmlns:p14="http://schemas.microsoft.com/office/powerpoint/2010/main" val="9230082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Return of an Old Idea</a:t>
            </a:r>
          </a:p>
        </p:txBody>
      </p:sp>
      <p:sp>
        <p:nvSpPr>
          <p:cNvPr id="4" name="Content Placeholder 2"/>
          <p:cNvSpPr>
            <a:spLocks noGrp="1"/>
          </p:cNvSpPr>
          <p:nvPr>
            <p:ph sz="quarter" idx="11"/>
          </p:nvPr>
        </p:nvSpPr>
        <p:spPr>
          <a:xfrm>
            <a:off x="480133" y="1046716"/>
            <a:ext cx="7048364" cy="4381628"/>
          </a:xfrm>
        </p:spPr>
        <p:txBody>
          <a:bodyPr/>
          <a:lstStyle/>
          <a:p>
            <a:pPr marL="0" indent="0">
              <a:lnSpc>
                <a:spcPct val="90000"/>
              </a:lnSpc>
              <a:buNone/>
            </a:pPr>
            <a:r>
              <a:rPr lang="en-US" sz="2400" dirty="0"/>
              <a:t>This idea of </a:t>
            </a:r>
            <a:r>
              <a:rPr lang="en-US" sz="2400" b="1" dirty="0"/>
              <a:t>operational experiments</a:t>
            </a:r>
            <a:r>
              <a:rPr lang="en-US" sz="2400" dirty="0"/>
              <a:t>,</a:t>
            </a:r>
          </a:p>
          <a:p>
            <a:pPr>
              <a:lnSpc>
                <a:spcPct val="90000"/>
              </a:lnSpc>
              <a:spcBef>
                <a:spcPts val="600"/>
              </a:spcBef>
            </a:pPr>
            <a:r>
              <a:rPr lang="en-US" sz="2000" dirty="0"/>
              <a:t>for obtaining a </a:t>
            </a:r>
            <a:r>
              <a:rPr lang="en-US" sz="2000" b="1" dirty="0"/>
              <a:t>quantitative insight into the operation itself</a:t>
            </a:r>
            <a:r>
              <a:rPr lang="en-US" sz="2000" dirty="0"/>
              <a:t>,</a:t>
            </a:r>
          </a:p>
          <a:p>
            <a:pPr marL="0" indent="0">
              <a:lnSpc>
                <a:spcPct val="90000"/>
              </a:lnSpc>
              <a:spcBef>
                <a:spcPts val="600"/>
              </a:spcBef>
              <a:buNone/>
            </a:pPr>
            <a:r>
              <a:rPr lang="en-US" sz="2400" dirty="0"/>
              <a:t>is a new one and is capable of important results</a:t>
            </a:r>
            <a:r>
              <a:rPr lang="en-US" sz="3200" b="1" dirty="0"/>
              <a:t>. </a:t>
            </a:r>
            <a:r>
              <a:rPr lang="en-US" sz="2400" b="1" dirty="0"/>
              <a:t>(1946) </a:t>
            </a:r>
            <a:endParaRPr lang="en-US" b="1" dirty="0"/>
          </a:p>
          <a:p>
            <a:pPr marL="0" indent="0">
              <a:lnSpc>
                <a:spcPct val="90000"/>
              </a:lnSpc>
              <a:spcBef>
                <a:spcPts val="2400"/>
              </a:spcBef>
              <a:buNone/>
            </a:pPr>
            <a:r>
              <a:rPr lang="en-US" sz="2400" dirty="0"/>
              <a:t>Properly implemented, it should make it possible for the military forces of a country </a:t>
            </a:r>
          </a:p>
          <a:p>
            <a:pPr marL="342900" indent="-342900">
              <a:lnSpc>
                <a:spcPct val="90000"/>
              </a:lnSpc>
              <a:spcBef>
                <a:spcPts val="600"/>
              </a:spcBef>
            </a:pPr>
            <a:r>
              <a:rPr lang="en-US" sz="2000" dirty="0"/>
              <a:t>to keep abreast of new technical developments during peace, </a:t>
            </a:r>
          </a:p>
          <a:p>
            <a:pPr marL="342900" indent="-342900">
              <a:lnSpc>
                <a:spcPct val="90000"/>
              </a:lnSpc>
              <a:spcBef>
                <a:spcPts val="600"/>
              </a:spcBef>
            </a:pPr>
            <a:r>
              <a:rPr lang="en-US" sz="2000" dirty="0"/>
              <a:t>rather than have to waste lives and energy catching up after the next war has begun</a:t>
            </a:r>
            <a:r>
              <a:rPr lang="en-US" dirty="0"/>
              <a:t>. </a:t>
            </a:r>
          </a:p>
          <a:p>
            <a:pPr marL="0" indent="0">
              <a:lnSpc>
                <a:spcPct val="90000"/>
              </a:lnSpc>
              <a:spcBef>
                <a:spcPts val="2400"/>
              </a:spcBef>
              <a:buNone/>
            </a:pPr>
            <a:r>
              <a:rPr lang="en-US" sz="2400" dirty="0"/>
              <a:t>Such operational experiments are of no use whatever if they are dealt with as ordinary tactical exercises…</a:t>
            </a:r>
            <a:endParaRPr lang="en-US" sz="2400" b="1" i="1"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44524" y="1042736"/>
            <a:ext cx="3670398" cy="2937593"/>
          </a:xfrm>
          <a:prstGeom prst="rect">
            <a:avLst/>
          </a:prstGeom>
        </p:spPr>
      </p:pic>
      <p:sp>
        <p:nvSpPr>
          <p:cNvPr id="6" name="TextBox 5"/>
          <p:cNvSpPr txBox="1"/>
          <p:nvPr/>
        </p:nvSpPr>
        <p:spPr>
          <a:xfrm>
            <a:off x="7851382" y="3980329"/>
            <a:ext cx="4186425" cy="2308324"/>
          </a:xfrm>
          <a:prstGeom prst="rect">
            <a:avLst/>
          </a:prstGeom>
          <a:noFill/>
        </p:spPr>
        <p:txBody>
          <a:bodyPr wrap="square" rtlCol="0">
            <a:spAutoFit/>
          </a:bodyPr>
          <a:lstStyle/>
          <a:p>
            <a:endParaRPr lang="en-US" sz="1600" dirty="0"/>
          </a:p>
          <a:p>
            <a:r>
              <a:rPr lang="en-US" sz="1600" dirty="0"/>
              <a:t>Philip M. Morse and George E. Kimball, Methods of Operations Research, Operations Evaluation Group Report 54, Washington, </a:t>
            </a:r>
            <a:r>
              <a:rPr lang="en-US" sz="1600" b="1" i="1" dirty="0"/>
              <a:t>1946</a:t>
            </a:r>
            <a:r>
              <a:rPr lang="en-US" sz="1600" dirty="0"/>
              <a:t> (p. 129) // cited in The Practice of Military Experimentation, Brian McCue, CNA (2003)</a:t>
            </a:r>
          </a:p>
          <a:p>
            <a:endParaRPr lang="en-US" sz="1600" dirty="0"/>
          </a:p>
          <a:p>
            <a:endParaRPr lang="en-US" sz="1600" dirty="0"/>
          </a:p>
        </p:txBody>
      </p:sp>
      <p:sp>
        <p:nvSpPr>
          <p:cNvPr id="3" name="Slide Number Placeholder 2"/>
          <p:cNvSpPr>
            <a:spLocks noGrp="1"/>
          </p:cNvSpPr>
          <p:nvPr>
            <p:ph type="sldNum" sz="quarter" idx="10"/>
          </p:nvPr>
        </p:nvSpPr>
        <p:spPr/>
        <p:txBody>
          <a:bodyPr/>
          <a:lstStyle/>
          <a:p>
            <a:pPr>
              <a:defRPr/>
            </a:pPr>
            <a:fld id="{D68E8870-17DE-45C4-A8DD-7644B2422933}" type="slidenum">
              <a:rPr lang="en-US" smtClean="0"/>
              <a:pPr>
                <a:defRPr/>
              </a:pPr>
              <a:t>6</a:t>
            </a:fld>
            <a:endParaRPr lang="en-US" dirty="0"/>
          </a:p>
        </p:txBody>
      </p:sp>
      <p:sp>
        <p:nvSpPr>
          <p:cNvPr id="7" name="Rounded Rectangle 6"/>
          <p:cNvSpPr/>
          <p:nvPr/>
        </p:nvSpPr>
        <p:spPr bwMode="auto">
          <a:xfrm>
            <a:off x="578943" y="5754936"/>
            <a:ext cx="6850743" cy="613567"/>
          </a:xfrm>
          <a:prstGeom prst="roundRect">
            <a:avLst/>
          </a:prstGeom>
          <a:solidFill>
            <a:srgbClr val="CCECFF"/>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ahoma" charset="0"/>
              </a:rPr>
              <a:t>Innovation in Peacetime</a:t>
            </a:r>
            <a:r>
              <a:rPr kumimoji="0" lang="en-US" sz="2400" b="0" i="0" u="none" strike="noStrike" cap="none" normalizeH="0" dirty="0">
                <a:ln>
                  <a:noFill/>
                </a:ln>
                <a:solidFill>
                  <a:schemeClr val="tx1"/>
                </a:solidFill>
                <a:effectLst/>
                <a:latin typeface="Tahoma" charset="0"/>
              </a:rPr>
              <a:t> </a:t>
            </a:r>
            <a:r>
              <a:rPr kumimoji="0" lang="en-US" sz="2400" b="0" i="0" u="none" strike="noStrike" cap="none" normalizeH="0" dirty="0">
                <a:ln>
                  <a:noFill/>
                </a:ln>
                <a:solidFill>
                  <a:schemeClr val="tx1"/>
                </a:solidFill>
                <a:effectLst/>
                <a:latin typeface="Tahoma" charset="0"/>
                <a:sym typeface="Wingdings" panose="05000000000000000000" pitchFamily="2" charset="2"/>
              </a:rPr>
              <a:t> Success in War</a:t>
            </a:r>
            <a:endParaRPr kumimoji="0" lang="en-US" sz="2400" b="0" i="0" u="none" strike="noStrike" cap="none" normalizeH="0" baseline="0" dirty="0">
              <a:ln>
                <a:noFill/>
              </a:ln>
              <a:solidFill>
                <a:schemeClr val="tx1"/>
              </a:solidFill>
              <a:effectLst/>
              <a:latin typeface="Tahoma" charset="0"/>
            </a:endParaRPr>
          </a:p>
        </p:txBody>
      </p:sp>
    </p:spTree>
    <p:extLst>
      <p:ext uri="{BB962C8B-B14F-4D97-AF65-F5344CB8AC3E}">
        <p14:creationId xmlns:p14="http://schemas.microsoft.com/office/powerpoint/2010/main" val="41533049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4415" y="1258645"/>
            <a:ext cx="6494085" cy="4524315"/>
          </a:xfrm>
          <a:prstGeom prst="rect">
            <a:avLst/>
          </a:prstGeom>
          <a:noFill/>
        </p:spPr>
        <p:txBody>
          <a:bodyPr wrap="none" rtlCol="0">
            <a:spAutoFit/>
          </a:bodyPr>
          <a:lstStyle/>
          <a:p>
            <a:pPr algn="ctr"/>
            <a:r>
              <a:rPr lang="en-US" sz="3600" b="1" dirty="0"/>
              <a:t>Experimentation:</a:t>
            </a:r>
          </a:p>
          <a:p>
            <a:pPr algn="ctr"/>
            <a:r>
              <a:rPr lang="en-US" sz="3600" b="1" dirty="0"/>
              <a:t>Deemed Important in 1946</a:t>
            </a:r>
          </a:p>
          <a:p>
            <a:pPr algn="ctr"/>
            <a:r>
              <a:rPr lang="en-US" sz="3600" b="1" dirty="0"/>
              <a:t>Confirmed in 2019</a:t>
            </a:r>
          </a:p>
          <a:p>
            <a:pPr algn="ctr"/>
            <a:r>
              <a:rPr lang="en-US" sz="3600" b="1" dirty="0"/>
              <a:t>Deemed Critical in 2020</a:t>
            </a:r>
          </a:p>
          <a:p>
            <a:pPr algn="ctr"/>
            <a:endParaRPr lang="en-US" sz="3600" b="1" dirty="0"/>
          </a:p>
          <a:p>
            <a:pPr algn="ctr"/>
            <a:r>
              <a:rPr lang="en-US" sz="3600" b="1" dirty="0"/>
              <a:t>But what exactly is</a:t>
            </a:r>
          </a:p>
          <a:p>
            <a:pPr algn="ctr"/>
            <a:r>
              <a:rPr lang="en-US" sz="3600" b="1" dirty="0"/>
              <a:t>EXPERIMENTATION</a:t>
            </a:r>
            <a:endParaRPr lang="en-US" b="1" dirty="0"/>
          </a:p>
          <a:p>
            <a:pPr algn="ctr"/>
            <a:endParaRPr lang="en-US" sz="3600" b="1" dirty="0"/>
          </a:p>
        </p:txBody>
      </p:sp>
      <p:sp>
        <p:nvSpPr>
          <p:cNvPr id="2" name="Slide Number Placeholder 1"/>
          <p:cNvSpPr>
            <a:spLocks noGrp="1"/>
          </p:cNvSpPr>
          <p:nvPr>
            <p:ph type="sldNum" sz="quarter" idx="10"/>
          </p:nvPr>
        </p:nvSpPr>
        <p:spPr/>
        <p:txBody>
          <a:bodyPr/>
          <a:lstStyle/>
          <a:p>
            <a:pPr>
              <a:defRPr/>
            </a:pPr>
            <a:fld id="{D68E8870-17DE-45C4-A8DD-7644B2422933}" type="slidenum">
              <a:rPr lang="en-US" smtClean="0"/>
              <a:pPr>
                <a:defRPr/>
              </a:pPr>
              <a:t>7</a:t>
            </a:fld>
            <a:endParaRPr lang="en-US" dirty="0"/>
          </a:p>
        </p:txBody>
      </p:sp>
    </p:spTree>
    <p:extLst>
      <p:ext uri="{BB962C8B-B14F-4D97-AF65-F5344CB8AC3E}">
        <p14:creationId xmlns:p14="http://schemas.microsoft.com/office/powerpoint/2010/main" val="40215577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Defining Experimentation</a:t>
            </a:r>
          </a:p>
        </p:txBody>
      </p:sp>
      <p:sp>
        <p:nvSpPr>
          <p:cNvPr id="3" name="Content Placeholder 2"/>
          <p:cNvSpPr>
            <a:spLocks noGrp="1"/>
          </p:cNvSpPr>
          <p:nvPr>
            <p:ph sz="quarter" idx="11"/>
          </p:nvPr>
        </p:nvSpPr>
        <p:spPr>
          <a:xfrm>
            <a:off x="480132" y="988577"/>
            <a:ext cx="11250613" cy="5075237"/>
          </a:xfrm>
        </p:spPr>
        <p:txBody>
          <a:bodyPr/>
          <a:lstStyle/>
          <a:p>
            <a:r>
              <a:rPr lang="en-US" dirty="0"/>
              <a:t>DoD uses three primary types of experimentation </a:t>
            </a:r>
            <a:r>
              <a:rPr lang="en-US" sz="2000" dirty="0"/>
              <a:t>(definitions used in following slides come from CCRP* Code of Best Practices: Experimentation (COBP)</a:t>
            </a:r>
            <a:endParaRPr lang="en-US" dirty="0"/>
          </a:p>
          <a:p>
            <a:pPr lvl="1"/>
            <a:r>
              <a:rPr lang="en-US" dirty="0"/>
              <a:t>Hypothesis testing experiments</a:t>
            </a:r>
          </a:p>
          <a:p>
            <a:pPr lvl="1"/>
            <a:r>
              <a:rPr lang="en-US" dirty="0"/>
              <a:t>Demonstration experiments</a:t>
            </a:r>
          </a:p>
          <a:p>
            <a:pPr lvl="1"/>
            <a:r>
              <a:rPr lang="en-US" dirty="0"/>
              <a:t>Discovery experiments</a:t>
            </a:r>
          </a:p>
          <a:p>
            <a:pPr>
              <a:spcBef>
                <a:spcPts val="1200"/>
              </a:spcBef>
            </a:pPr>
            <a:r>
              <a:rPr lang="en-US" dirty="0"/>
              <a:t>Each type of experimentation</a:t>
            </a:r>
          </a:p>
          <a:p>
            <a:pPr lvl="1"/>
            <a:r>
              <a:rPr lang="en-US" dirty="0"/>
              <a:t>Has specific uses within DoD</a:t>
            </a:r>
          </a:p>
          <a:p>
            <a:pPr lvl="1"/>
            <a:r>
              <a:rPr lang="en-US" dirty="0"/>
              <a:t>Is characterized by the type of knowledge in hand at the outset</a:t>
            </a:r>
          </a:p>
          <a:p>
            <a:pPr lvl="1"/>
            <a:r>
              <a:rPr lang="en-US" dirty="0"/>
              <a:t>Makes different demands on data collection</a:t>
            </a:r>
          </a:p>
          <a:p>
            <a:pPr>
              <a:spcBef>
                <a:spcPts val="1200"/>
              </a:spcBef>
            </a:pPr>
            <a:r>
              <a:rPr lang="en-US" dirty="0"/>
              <a:t>The different types of experiment can be combined into a campaign in the quest for increased capability for the military</a:t>
            </a:r>
          </a:p>
          <a:p>
            <a:endParaRPr lang="en-US" dirty="0"/>
          </a:p>
        </p:txBody>
      </p:sp>
      <p:sp>
        <p:nvSpPr>
          <p:cNvPr id="4" name="TextBox 3"/>
          <p:cNvSpPr txBox="1"/>
          <p:nvPr/>
        </p:nvSpPr>
        <p:spPr>
          <a:xfrm>
            <a:off x="5800490" y="6369424"/>
            <a:ext cx="5309082" cy="369332"/>
          </a:xfrm>
          <a:prstGeom prst="rect">
            <a:avLst/>
          </a:prstGeom>
          <a:solidFill>
            <a:schemeClr val="bg1">
              <a:lumMod val="85000"/>
            </a:schemeClr>
          </a:solidFill>
        </p:spPr>
        <p:txBody>
          <a:bodyPr wrap="none" rtlCol="0">
            <a:spAutoFit/>
          </a:bodyPr>
          <a:lstStyle/>
          <a:p>
            <a:r>
              <a:rPr lang="en-US" sz="1800" dirty="0"/>
              <a:t>*Command and Control Research Program (CCRP)</a:t>
            </a:r>
          </a:p>
        </p:txBody>
      </p:sp>
      <p:sp>
        <p:nvSpPr>
          <p:cNvPr id="5" name="Slide Number Placeholder 4"/>
          <p:cNvSpPr>
            <a:spLocks noGrp="1"/>
          </p:cNvSpPr>
          <p:nvPr>
            <p:ph type="sldNum" sz="quarter" idx="10"/>
          </p:nvPr>
        </p:nvSpPr>
        <p:spPr/>
        <p:txBody>
          <a:bodyPr/>
          <a:lstStyle/>
          <a:p>
            <a:pPr>
              <a:defRPr/>
            </a:pPr>
            <a:fld id="{D68E8870-17DE-45C4-A8DD-7644B2422933}" type="slidenum">
              <a:rPr lang="en-US" smtClean="0"/>
              <a:pPr>
                <a:defRPr/>
              </a:pPr>
              <a:t>8</a:t>
            </a:fld>
            <a:endParaRPr lang="en-US" dirty="0"/>
          </a:p>
        </p:txBody>
      </p:sp>
    </p:spTree>
    <p:extLst>
      <p:ext uri="{BB962C8B-B14F-4D97-AF65-F5344CB8AC3E}">
        <p14:creationId xmlns:p14="http://schemas.microsoft.com/office/powerpoint/2010/main" val="1817967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Hypothesis Testing Experiments (COBP)</a:t>
            </a:r>
          </a:p>
        </p:txBody>
      </p:sp>
      <p:sp>
        <p:nvSpPr>
          <p:cNvPr id="4" name="Content Placeholder 2"/>
          <p:cNvSpPr>
            <a:spLocks noGrp="1"/>
          </p:cNvSpPr>
          <p:nvPr>
            <p:ph sz="quarter" idx="11"/>
          </p:nvPr>
        </p:nvSpPr>
        <p:spPr>
          <a:xfrm>
            <a:off x="243464" y="938463"/>
            <a:ext cx="7792499" cy="5075237"/>
          </a:xfrm>
        </p:spPr>
        <p:txBody>
          <a:bodyPr/>
          <a:lstStyle/>
          <a:p>
            <a:pPr>
              <a:lnSpc>
                <a:spcPct val="90000"/>
              </a:lnSpc>
              <a:spcBef>
                <a:spcPts val="1800"/>
              </a:spcBef>
            </a:pPr>
            <a:r>
              <a:rPr lang="en-US" sz="2400" dirty="0"/>
              <a:t>Hypothesis testing experiments are the </a:t>
            </a:r>
            <a:r>
              <a:rPr lang="en-US" sz="2400" b="1" dirty="0"/>
              <a:t>classic type </a:t>
            </a:r>
            <a:r>
              <a:rPr lang="en-US" sz="2400" dirty="0"/>
              <a:t>used by scholars to advance knowledge by seeking to falsify specific hypotheses (specifically if…then statements) or discover their limiting conditions. </a:t>
            </a:r>
          </a:p>
          <a:p>
            <a:pPr>
              <a:lnSpc>
                <a:spcPct val="90000"/>
              </a:lnSpc>
              <a:spcBef>
                <a:spcPts val="1800"/>
              </a:spcBef>
            </a:pPr>
            <a:r>
              <a:rPr lang="en-US" sz="2400" dirty="0"/>
              <a:t>They are also used to </a:t>
            </a:r>
            <a:r>
              <a:rPr lang="en-US" sz="2400" b="1" dirty="0"/>
              <a:t>test whole theories </a:t>
            </a:r>
            <a:r>
              <a:rPr lang="en-US" sz="2400" dirty="0"/>
              <a:t>(systems of consistent, related hypotheses that attempt to explain some domain of knowledge) or observable hypotheses derived from such theories. </a:t>
            </a:r>
          </a:p>
          <a:p>
            <a:pPr>
              <a:lnSpc>
                <a:spcPct val="90000"/>
              </a:lnSpc>
              <a:spcBef>
                <a:spcPts val="1800"/>
              </a:spcBef>
            </a:pPr>
            <a:r>
              <a:rPr lang="en-US" sz="2400" dirty="0"/>
              <a:t>In a scientific sense, hypothesis testing experiments build knowledge or refine our understanding of a knowledge domain</a:t>
            </a:r>
          </a:p>
          <a:p>
            <a:pPr>
              <a:lnSpc>
                <a:spcPct val="90000"/>
              </a:lnSpc>
              <a:spcBef>
                <a:spcPts val="3000"/>
              </a:spcBef>
              <a:buFont typeface="Wingdings" panose="05000000000000000000" pitchFamily="2" charset="2"/>
              <a:buChar char="v"/>
            </a:pPr>
            <a:r>
              <a:rPr lang="en-US" sz="2000" dirty="0">
                <a:solidFill>
                  <a:srgbClr val="008BBC"/>
                </a:solidFill>
              </a:rPr>
              <a:t>Note:  COPB uses a narrow definition.  There are other ways to do hypothesis testing.  However, this describes a particular type of experiment – what some would call a classical scientific experiment</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32781" y="751188"/>
            <a:ext cx="3584389" cy="5070081"/>
          </a:xfrm>
          <a:prstGeom prst="rect">
            <a:avLst/>
          </a:prstGeom>
        </p:spPr>
      </p:pic>
      <p:sp>
        <p:nvSpPr>
          <p:cNvPr id="6" name="TextBox 5"/>
          <p:cNvSpPr txBox="1"/>
          <p:nvPr/>
        </p:nvSpPr>
        <p:spPr>
          <a:xfrm>
            <a:off x="8035963" y="5866847"/>
            <a:ext cx="4031553" cy="461665"/>
          </a:xfrm>
          <a:prstGeom prst="rect">
            <a:avLst/>
          </a:prstGeom>
          <a:noFill/>
        </p:spPr>
        <p:txBody>
          <a:bodyPr wrap="none" rtlCol="0">
            <a:spAutoFit/>
          </a:bodyPr>
          <a:lstStyle/>
          <a:p>
            <a:r>
              <a:rPr lang="en-US" sz="1200" dirty="0" err="1"/>
              <a:t>Yathis</a:t>
            </a:r>
            <a:r>
              <a:rPr lang="en-US" sz="1200" dirty="0"/>
              <a:t>. Retrieved from </a:t>
            </a:r>
            <a:r>
              <a:rPr lang="en-US" sz="1200" dirty="0">
                <a:hlinkClick r:id="rId3"/>
              </a:rPr>
              <a:t>http://yathish.deviantart.com/art/</a:t>
            </a:r>
            <a:endParaRPr lang="en-US" sz="1200" dirty="0"/>
          </a:p>
          <a:p>
            <a:r>
              <a:rPr lang="en-US" sz="1200" dirty="0"/>
              <a:t>Galileo-s-Leaning-tower-of-Pisa-Experiment-358178208</a:t>
            </a:r>
          </a:p>
        </p:txBody>
      </p:sp>
      <p:sp>
        <p:nvSpPr>
          <p:cNvPr id="3" name="Slide Number Placeholder 2"/>
          <p:cNvSpPr>
            <a:spLocks noGrp="1"/>
          </p:cNvSpPr>
          <p:nvPr>
            <p:ph type="sldNum" sz="quarter" idx="10"/>
          </p:nvPr>
        </p:nvSpPr>
        <p:spPr/>
        <p:txBody>
          <a:bodyPr/>
          <a:lstStyle/>
          <a:p>
            <a:pPr>
              <a:defRPr/>
            </a:pPr>
            <a:fld id="{D68E8870-17DE-45C4-A8DD-7644B2422933}" type="slidenum">
              <a:rPr lang="en-US" smtClean="0"/>
              <a:pPr>
                <a:defRPr/>
              </a:pPr>
              <a:t>9</a:t>
            </a:fld>
            <a:endParaRPr lang="en-US" dirty="0"/>
          </a:p>
        </p:txBody>
      </p:sp>
    </p:spTree>
    <p:extLst>
      <p:ext uri="{BB962C8B-B14F-4D97-AF65-F5344CB8AC3E}">
        <p14:creationId xmlns:p14="http://schemas.microsoft.com/office/powerpoint/2010/main" val="2867188916"/>
      </p:ext>
    </p:extLst>
  </p:cSld>
  <p:clrMapOvr>
    <a:masterClrMapping/>
  </p:clrMapOvr>
</p:sld>
</file>

<file path=ppt/theme/theme1.xml><?xml version="1.0" encoding="utf-8"?>
<a:theme xmlns:a="http://schemas.openxmlformats.org/drawingml/2006/main" name="Blends">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016PresentationTemplate_Tutorials.potx" id="{703545D4-36F8-4318-AC29-1855C3CD0935}" vid="{711C829B-536F-4794-9833-7F96502517E7}"/>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657F0DEB944A942A5624E21E434F1DB" ma:contentTypeVersion="12" ma:contentTypeDescription="Create a new document." ma:contentTypeScope="" ma:versionID="cee6aa154e76a34c73dae38d96b5913c">
  <xsd:schema xmlns:xsd="http://www.w3.org/2001/XMLSchema" xmlns:xs="http://www.w3.org/2001/XMLSchema" xmlns:p="http://schemas.microsoft.com/office/2006/metadata/properties" xmlns:ns3="cbdd9ae2-f1f3-4ba4-9310-c5d2da2168cd" xmlns:ns4="6f187c0b-d7e4-4ead-8ffc-32777b4bc642" targetNamespace="http://schemas.microsoft.com/office/2006/metadata/properties" ma:root="true" ma:fieldsID="e611f0036b34c69de607584efd515a76" ns3:_="" ns4:_="">
    <xsd:import namespace="cbdd9ae2-f1f3-4ba4-9310-c5d2da2168cd"/>
    <xsd:import namespace="6f187c0b-d7e4-4ead-8ffc-32777b4bc642"/>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LengthInSeconds" minOccurs="0"/>
                <xsd:element ref="ns4:MediaServiceAutoTags" minOccurs="0"/>
                <xsd:element ref="ns4:MediaServiceGenerationTime" minOccurs="0"/>
                <xsd:element ref="ns4:MediaServiceEventHashCode" minOccurs="0"/>
                <xsd:element ref="ns4:MediaServiceOCR" minOccurs="0"/>
                <xsd:element ref="ns4: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bdd9ae2-f1f3-4ba4-9310-c5d2da2168c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f187c0b-d7e4-4ead-8ffc-32777b4bc642"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LengthInSeconds" ma:index="14" nillable="true" ma:displayName="Length (seconds)" ma:internalName="MediaLengthInSeconds" ma:readOnly="true">
      <xsd:simpleType>
        <xsd:restriction base="dms:Unknow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C709B06-5FA7-40B8-A752-7128AA94FE0C}">
  <ds:schemaRefs>
    <ds:schemaRef ds:uri="http://purl.org/dc/elements/1.1/"/>
    <ds:schemaRef ds:uri="http://schemas.openxmlformats.org/package/2006/metadata/core-properties"/>
    <ds:schemaRef ds:uri="http://schemas.microsoft.com/office/2006/documentManagement/types"/>
    <ds:schemaRef ds:uri="http://purl.org/dc/dcmitype/"/>
    <ds:schemaRef ds:uri="cbdd9ae2-f1f3-4ba4-9310-c5d2da2168cd"/>
    <ds:schemaRef ds:uri="http://schemas.microsoft.com/office/infopath/2007/PartnerControls"/>
    <ds:schemaRef ds:uri="http://schemas.microsoft.com/office/2006/metadata/properties"/>
    <ds:schemaRef ds:uri="6f187c0b-d7e4-4ead-8ffc-32777b4bc642"/>
    <ds:schemaRef ds:uri="http://www.w3.org/XML/1998/namespace"/>
    <ds:schemaRef ds:uri="http://purl.org/dc/terms/"/>
  </ds:schemaRefs>
</ds:datastoreItem>
</file>

<file path=customXml/itemProps2.xml><?xml version="1.0" encoding="utf-8"?>
<ds:datastoreItem xmlns:ds="http://schemas.openxmlformats.org/officeDocument/2006/customXml" ds:itemID="{D42755C3-E8AE-41FB-A54D-0DCBEF25FC8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bdd9ae2-f1f3-4ba4-9310-c5d2da2168cd"/>
    <ds:schemaRef ds:uri="6f187c0b-d7e4-4ead-8ffc-32777b4bc64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F04B76F-4E2B-4E86-86C5-9CCB38AF7D9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3665</TotalTime>
  <Words>6338</Words>
  <Application>Microsoft Office PowerPoint</Application>
  <PresentationFormat>Widescreen</PresentationFormat>
  <Paragraphs>711</Paragraphs>
  <Slides>46</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46</vt:i4>
      </vt:variant>
    </vt:vector>
  </HeadingPairs>
  <TitlesOfParts>
    <vt:vector size="53" baseType="lpstr">
      <vt:lpstr>Arial</vt:lpstr>
      <vt:lpstr>Arial Narrow</vt:lpstr>
      <vt:lpstr>Calibri</vt:lpstr>
      <vt:lpstr>Tahoma</vt:lpstr>
      <vt:lpstr>Times New Roman</vt:lpstr>
      <vt:lpstr>Wingdings</vt:lpstr>
      <vt:lpstr>Blends</vt:lpstr>
      <vt:lpstr>PowerPoint Presentation</vt:lpstr>
      <vt:lpstr>Discovery Experimentation Campaign:   Crafting the Future</vt:lpstr>
      <vt:lpstr>Learning  Objectives</vt:lpstr>
      <vt:lpstr>Why Experimentation in the Military</vt:lpstr>
      <vt:lpstr>Criticality of Simulation and Experimentation</vt:lpstr>
      <vt:lpstr>Return of an Old Idea</vt:lpstr>
      <vt:lpstr>PowerPoint Presentation</vt:lpstr>
      <vt:lpstr>Defining Experimentation</vt:lpstr>
      <vt:lpstr>Hypothesis Testing Experiments (COBP)</vt:lpstr>
      <vt:lpstr>Demonstration Experiments (COBP)</vt:lpstr>
      <vt:lpstr>Discovery Experiments (COBP)</vt:lpstr>
      <vt:lpstr>Let’s Summarize (1)</vt:lpstr>
      <vt:lpstr>Let’s Summarize (2)</vt:lpstr>
      <vt:lpstr>Let’s Summarize (3)</vt:lpstr>
      <vt:lpstr>Why Use Discovery Experimentation</vt:lpstr>
      <vt:lpstr>A Bit More on Discovery Experimentation</vt:lpstr>
      <vt:lpstr>What About the Data?</vt:lpstr>
      <vt:lpstr>This is an Experimentation  Campaign</vt:lpstr>
      <vt:lpstr>Planning and Executing a Discovery Experiment</vt:lpstr>
      <vt:lpstr>Stating and Refining the Concept</vt:lpstr>
      <vt:lpstr>Refining the Concept</vt:lpstr>
      <vt:lpstr>Workshop and Seminars Clarified Need </vt:lpstr>
      <vt:lpstr>Absent:  Constructive Simulation</vt:lpstr>
      <vt:lpstr>Battlespace Environment</vt:lpstr>
      <vt:lpstr>The Simulation Environment: HITL Trials</vt:lpstr>
      <vt:lpstr>Metrics, Metrics, Metrics</vt:lpstr>
      <vt:lpstr>Quest for Hard Data</vt:lpstr>
      <vt:lpstr>Data Sources </vt:lpstr>
      <vt:lpstr>WCC Experiment:  Trial 1</vt:lpstr>
      <vt:lpstr>WCC Experiment: Trial 2</vt:lpstr>
      <vt:lpstr>WCC Experiment: Trial 3</vt:lpstr>
      <vt:lpstr>What Was Learned and Future Work Needed </vt:lpstr>
      <vt:lpstr>PowerPoint Presentation</vt:lpstr>
      <vt:lpstr>The Demand – This Is Not New</vt:lpstr>
      <vt:lpstr>Concepts:  Who Wargamed the Concept?</vt:lpstr>
      <vt:lpstr>How to Use Discovery Experimentation</vt:lpstr>
      <vt:lpstr>Project Overmatch</vt:lpstr>
      <vt:lpstr>Project Convergence: Campaign of Learning</vt:lpstr>
      <vt:lpstr>Air Force Leads JADC2 with Digital Advanced Battle Management Family of Systems (Digital ABMS)</vt:lpstr>
      <vt:lpstr>Questions for Congressional Review </vt:lpstr>
      <vt:lpstr>Where Does M&amp;S Fit?</vt:lpstr>
      <vt:lpstr>Gaps and Challenges</vt:lpstr>
      <vt:lpstr>Learning  Objectives</vt:lpstr>
      <vt:lpstr>Contact Information</vt:lpstr>
      <vt:lpstr>References</vt:lpstr>
      <vt:lpstr>References (Continued)</vt:lpstr>
    </vt:vector>
  </TitlesOfParts>
  <Company>The Boeing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Hamilton, Christopher A</dc:creator>
  <cp:lastModifiedBy>Lisa Holt</cp:lastModifiedBy>
  <cp:revision>73</cp:revision>
  <cp:lastPrinted>1601-01-01T00:00:00Z</cp:lastPrinted>
  <dcterms:created xsi:type="dcterms:W3CDTF">2016-03-29T15:29:36Z</dcterms:created>
  <dcterms:modified xsi:type="dcterms:W3CDTF">2021-10-19T21:28:26Z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0x0101009657F0DEB944A942A5624E21E434F1DB</vt:lpwstr>
  </property>
  <property fmtid="{D5CDD505-2E9C-101B-9397-08002B2CF9AE}" pid="3" name="DocumentDescription">
    <vt:lpwstr>&lt;div class=ExternalClass9DF5FD6F97034AAA9FF0AABB8157F05A&gt; &lt;/div&gt;</vt:lpwstr>
  </property>
</Properties>
</file>