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63"/>
  </p:notesMasterIdLst>
  <p:handoutMasterIdLst>
    <p:handoutMasterId r:id="rId64"/>
  </p:handoutMasterIdLst>
  <p:sldIdLst>
    <p:sldId id="303" r:id="rId5"/>
    <p:sldId id="326" r:id="rId6"/>
    <p:sldId id="264" r:id="rId7"/>
    <p:sldId id="340" r:id="rId8"/>
    <p:sldId id="341" r:id="rId9"/>
    <p:sldId id="332" r:id="rId10"/>
    <p:sldId id="331" r:id="rId11"/>
    <p:sldId id="329" r:id="rId12"/>
    <p:sldId id="359" r:id="rId13"/>
    <p:sldId id="270" r:id="rId14"/>
    <p:sldId id="360" r:id="rId15"/>
    <p:sldId id="330" r:id="rId16"/>
    <p:sldId id="338" r:id="rId17"/>
    <p:sldId id="358" r:id="rId18"/>
    <p:sldId id="676" r:id="rId19"/>
    <p:sldId id="334" r:id="rId20"/>
    <p:sldId id="269" r:id="rId21"/>
    <p:sldId id="282" r:id="rId22"/>
    <p:sldId id="660" r:id="rId23"/>
    <p:sldId id="661" r:id="rId24"/>
    <p:sldId id="673" r:id="rId25"/>
    <p:sldId id="672" r:id="rId26"/>
    <p:sldId id="659" r:id="rId27"/>
    <p:sldId id="333" r:id="rId28"/>
    <p:sldId id="677" r:id="rId29"/>
    <p:sldId id="339" r:id="rId30"/>
    <p:sldId id="350" r:id="rId31"/>
    <p:sldId id="351" r:id="rId32"/>
    <p:sldId id="352" r:id="rId33"/>
    <p:sldId id="354" r:id="rId34"/>
    <p:sldId id="357" r:id="rId35"/>
    <p:sldId id="674" r:id="rId36"/>
    <p:sldId id="335" r:id="rId37"/>
    <p:sldId id="663" r:id="rId38"/>
    <p:sldId id="287" r:id="rId39"/>
    <p:sldId id="664" r:id="rId40"/>
    <p:sldId id="665" r:id="rId41"/>
    <p:sldId id="669" r:id="rId42"/>
    <p:sldId id="667" r:id="rId43"/>
    <p:sldId id="336" r:id="rId44"/>
    <p:sldId id="328" r:id="rId45"/>
    <p:sldId id="267" r:id="rId46"/>
    <p:sldId id="668" r:id="rId47"/>
    <p:sldId id="322" r:id="rId48"/>
    <p:sldId id="337" r:id="rId49"/>
    <p:sldId id="347" r:id="rId50"/>
    <p:sldId id="306" r:id="rId51"/>
    <p:sldId id="666" r:id="rId52"/>
    <p:sldId id="675" r:id="rId53"/>
    <p:sldId id="679" r:id="rId54"/>
    <p:sldId id="682" r:id="rId55"/>
    <p:sldId id="681" r:id="rId56"/>
    <p:sldId id="680" r:id="rId57"/>
    <p:sldId id="343" r:id="rId58"/>
    <p:sldId id="345" r:id="rId59"/>
    <p:sldId id="662" r:id="rId60"/>
    <p:sldId id="356" r:id="rId61"/>
    <p:sldId id="344" r:id="rId62"/>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34" autoAdjust="0"/>
  </p:normalViewPr>
  <p:slideViewPr>
    <p:cSldViewPr snapToGrid="0">
      <p:cViewPr varScale="1">
        <p:scale>
          <a:sx n="114" d="100"/>
          <a:sy n="114" d="100"/>
        </p:scale>
        <p:origin x="186"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2410764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655146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12</a:t>
            </a:fld>
            <a:endParaRPr lang="en-US">
              <a:solidFill>
                <a:srgbClr val="000000"/>
              </a:solidFill>
            </a:endParaRPr>
          </a:p>
        </p:txBody>
      </p:sp>
    </p:spTree>
    <p:extLst>
      <p:ext uri="{BB962C8B-B14F-4D97-AF65-F5344CB8AC3E}">
        <p14:creationId xmlns:p14="http://schemas.microsoft.com/office/powerpoint/2010/main" val="1036500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2207564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3743865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1265826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16</a:t>
            </a:fld>
            <a:endParaRPr lang="en-US">
              <a:solidFill>
                <a:srgbClr val="000000"/>
              </a:solidFill>
            </a:endParaRPr>
          </a:p>
        </p:txBody>
      </p:sp>
    </p:spTree>
    <p:extLst>
      <p:ext uri="{BB962C8B-B14F-4D97-AF65-F5344CB8AC3E}">
        <p14:creationId xmlns:p14="http://schemas.microsoft.com/office/powerpoint/2010/main" val="3232186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96617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960374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55125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2</a:t>
            </a:fld>
            <a:endParaRPr lang="en-US">
              <a:solidFill>
                <a:srgbClr val="000000"/>
              </a:solidFill>
            </a:endParaRPr>
          </a:p>
        </p:txBody>
      </p:sp>
    </p:spTree>
    <p:extLst>
      <p:ext uri="{BB962C8B-B14F-4D97-AF65-F5344CB8AC3E}">
        <p14:creationId xmlns:p14="http://schemas.microsoft.com/office/powerpoint/2010/main" val="4194888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2962903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3161524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2515859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994227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spcBef>
                <a:spcPct val="0"/>
              </a:spcBef>
              <a:buFont typeface="Arial" panose="020B0604020202020204" pitchFamily="34" charset="0"/>
              <a:buChar cha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24</a:t>
            </a:fld>
            <a:endParaRPr lang="en-US">
              <a:solidFill>
                <a:srgbClr val="000000"/>
              </a:solidFill>
            </a:endParaRPr>
          </a:p>
        </p:txBody>
      </p:sp>
    </p:spTree>
    <p:extLst>
      <p:ext uri="{BB962C8B-B14F-4D97-AF65-F5344CB8AC3E}">
        <p14:creationId xmlns:p14="http://schemas.microsoft.com/office/powerpoint/2010/main" val="2639157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1660075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2068255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1185965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389340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324905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2258881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3209453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1002848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476668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33</a:t>
            </a:fld>
            <a:endParaRPr lang="en-US">
              <a:solidFill>
                <a:srgbClr val="000000"/>
              </a:solidFill>
            </a:endParaRPr>
          </a:p>
        </p:txBody>
      </p:sp>
    </p:spTree>
    <p:extLst>
      <p:ext uri="{BB962C8B-B14F-4D97-AF65-F5344CB8AC3E}">
        <p14:creationId xmlns:p14="http://schemas.microsoft.com/office/powerpoint/2010/main" val="2299806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2276515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1735210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1225949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3683901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38</a:t>
            </a:fld>
            <a:endParaRPr lang="en-US">
              <a:solidFill>
                <a:srgbClr val="000000"/>
              </a:solidFill>
            </a:endParaRPr>
          </a:p>
        </p:txBody>
      </p:sp>
    </p:spTree>
    <p:extLst>
      <p:ext uri="{BB962C8B-B14F-4D97-AF65-F5344CB8AC3E}">
        <p14:creationId xmlns:p14="http://schemas.microsoft.com/office/powerpoint/2010/main" val="3737619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62530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1146421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40</a:t>
            </a:fld>
            <a:endParaRPr lang="en-US">
              <a:solidFill>
                <a:srgbClr val="000000"/>
              </a:solidFill>
            </a:endParaRPr>
          </a:p>
        </p:txBody>
      </p:sp>
    </p:spTree>
    <p:extLst>
      <p:ext uri="{BB962C8B-B14F-4D97-AF65-F5344CB8AC3E}">
        <p14:creationId xmlns:p14="http://schemas.microsoft.com/office/powerpoint/2010/main" val="1611487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eaLnBrk="1" hangingPunct="1">
              <a:spcBef>
                <a:spcPct val="0"/>
              </a:spcBef>
              <a:buFont typeface="Arial" panose="020B0604020202020204" pitchFamily="34" charset="0"/>
              <a:buChar char="•"/>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41</a:t>
            </a:fld>
            <a:endParaRPr lang="en-US">
              <a:solidFill>
                <a:srgbClr val="000000"/>
              </a:solidFill>
            </a:endParaRPr>
          </a:p>
        </p:txBody>
      </p:sp>
    </p:spTree>
    <p:extLst>
      <p:ext uri="{BB962C8B-B14F-4D97-AF65-F5344CB8AC3E}">
        <p14:creationId xmlns:p14="http://schemas.microsoft.com/office/powerpoint/2010/main" val="9448451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2760636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35" lvl="1"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2738171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3080500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45</a:t>
            </a:fld>
            <a:endParaRPr lang="en-US">
              <a:solidFill>
                <a:srgbClr val="000000"/>
              </a:solidFill>
            </a:endParaRPr>
          </a:p>
        </p:txBody>
      </p:sp>
    </p:spTree>
    <p:extLst>
      <p:ext uri="{BB962C8B-B14F-4D97-AF65-F5344CB8AC3E}">
        <p14:creationId xmlns:p14="http://schemas.microsoft.com/office/powerpoint/2010/main" val="1756755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1689049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25843443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611738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80739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5</a:t>
            </a:fld>
            <a:endParaRPr lang="en-US">
              <a:solidFill>
                <a:srgbClr val="000000"/>
              </a:solidFill>
            </a:endParaRPr>
          </a:p>
        </p:txBody>
      </p:sp>
    </p:spTree>
    <p:extLst>
      <p:ext uri="{BB962C8B-B14F-4D97-AF65-F5344CB8AC3E}">
        <p14:creationId xmlns:p14="http://schemas.microsoft.com/office/powerpoint/2010/main" val="269619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4081318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1327467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32707715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53</a:t>
            </a:fld>
            <a:endParaRPr lang="en-US">
              <a:solidFill>
                <a:srgbClr val="000000"/>
              </a:solidFill>
            </a:endParaRPr>
          </a:p>
        </p:txBody>
      </p:sp>
    </p:spTree>
    <p:extLst>
      <p:ext uri="{BB962C8B-B14F-4D97-AF65-F5344CB8AC3E}">
        <p14:creationId xmlns:p14="http://schemas.microsoft.com/office/powerpoint/2010/main" val="2622460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54</a:t>
            </a:fld>
            <a:endParaRPr lang="en-US">
              <a:solidFill>
                <a:srgbClr val="000000"/>
              </a:solidFill>
            </a:endParaRPr>
          </a:p>
        </p:txBody>
      </p:sp>
    </p:spTree>
    <p:extLst>
      <p:ext uri="{BB962C8B-B14F-4D97-AF65-F5344CB8AC3E}">
        <p14:creationId xmlns:p14="http://schemas.microsoft.com/office/powerpoint/2010/main" val="15240130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55</a:t>
            </a:fld>
            <a:endParaRPr lang="en-US">
              <a:solidFill>
                <a:srgbClr val="000000"/>
              </a:solidFill>
            </a:endParaRPr>
          </a:p>
        </p:txBody>
      </p:sp>
    </p:spTree>
    <p:extLst>
      <p:ext uri="{BB962C8B-B14F-4D97-AF65-F5344CB8AC3E}">
        <p14:creationId xmlns:p14="http://schemas.microsoft.com/office/powerpoint/2010/main" val="853052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4516915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57</a:t>
            </a:fld>
            <a:endParaRPr lang="en-US" dirty="0"/>
          </a:p>
        </p:txBody>
      </p:sp>
    </p:spTree>
    <p:extLst>
      <p:ext uri="{BB962C8B-B14F-4D97-AF65-F5344CB8AC3E}">
        <p14:creationId xmlns:p14="http://schemas.microsoft.com/office/powerpoint/2010/main" val="33019543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58</a:t>
            </a:fld>
            <a:endParaRPr lang="en-US">
              <a:solidFill>
                <a:srgbClr val="000000"/>
              </a:solidFill>
            </a:endParaRPr>
          </a:p>
        </p:txBody>
      </p:sp>
    </p:spTree>
    <p:extLst>
      <p:ext uri="{BB962C8B-B14F-4D97-AF65-F5344CB8AC3E}">
        <p14:creationId xmlns:p14="http://schemas.microsoft.com/office/powerpoint/2010/main" val="3731330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6</a:t>
            </a:fld>
            <a:endParaRPr lang="en-US">
              <a:solidFill>
                <a:srgbClr val="000000"/>
              </a:solidFill>
            </a:endParaRPr>
          </a:p>
        </p:txBody>
      </p:sp>
    </p:spTree>
    <p:extLst>
      <p:ext uri="{BB962C8B-B14F-4D97-AF65-F5344CB8AC3E}">
        <p14:creationId xmlns:p14="http://schemas.microsoft.com/office/powerpoint/2010/main" val="1784497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7</a:t>
            </a:fld>
            <a:endParaRPr lang="en-US">
              <a:solidFill>
                <a:srgbClr val="000000"/>
              </a:solidFill>
            </a:endParaRPr>
          </a:p>
        </p:txBody>
      </p:sp>
    </p:spTree>
    <p:extLst>
      <p:ext uri="{BB962C8B-B14F-4D97-AF65-F5344CB8AC3E}">
        <p14:creationId xmlns:p14="http://schemas.microsoft.com/office/powerpoint/2010/main" val="345628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10CE3-9315-42E9-B2A6-3B89A8853938}" type="slidenum">
              <a:rPr lang="en-US" smtClean="0">
                <a:solidFill>
                  <a:srgbClr val="000000"/>
                </a:solidFill>
              </a:rPr>
              <a:pPr eaLnBrk="1" hangingPunct="1"/>
              <a:t>8</a:t>
            </a:fld>
            <a:endParaRPr lang="en-US">
              <a:solidFill>
                <a:srgbClr val="000000"/>
              </a:solidFill>
            </a:endParaRPr>
          </a:p>
        </p:txBody>
      </p:sp>
    </p:spTree>
    <p:extLst>
      <p:ext uri="{BB962C8B-B14F-4D97-AF65-F5344CB8AC3E}">
        <p14:creationId xmlns:p14="http://schemas.microsoft.com/office/powerpoint/2010/main" val="420777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961297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nvGrpSpPr>
          <p:cNvPr id="13" name="Group 12">
            <a:extLst>
              <a:ext uri="{FF2B5EF4-FFF2-40B4-BE49-F238E27FC236}">
                <a16:creationId xmlns:a16="http://schemas.microsoft.com/office/drawing/2014/main" id="{AC5A8E34-9CE4-AF44-8ECF-1A15F5760552}"/>
              </a:ext>
            </a:extLst>
          </p:cNvPr>
          <p:cNvGrpSpPr/>
          <p:nvPr userDrawn="1"/>
        </p:nvGrpSpPr>
        <p:grpSpPr>
          <a:xfrm>
            <a:off x="-163159" y="-7561"/>
            <a:ext cx="12359277" cy="1365965"/>
            <a:chOff x="-163159" y="-7561"/>
            <a:chExt cx="12359277" cy="1365965"/>
          </a:xfrm>
        </p:grpSpPr>
        <p:pic>
          <p:nvPicPr>
            <p:cNvPr id="15" name="Picture 14">
              <a:extLst>
                <a:ext uri="{FF2B5EF4-FFF2-40B4-BE49-F238E27FC236}">
                  <a16:creationId xmlns:a16="http://schemas.microsoft.com/office/drawing/2014/main" id="{FC247CD5-EAF5-7943-9D83-E63C7F8504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561"/>
              <a:ext cx="12196118" cy="1365965"/>
            </a:xfrm>
            <a:prstGeom prst="rect">
              <a:avLst/>
            </a:prstGeom>
          </p:spPr>
        </p:pic>
        <p:pic>
          <p:nvPicPr>
            <p:cNvPr id="16" name="Picture 15" descr="Text, logo&#10;&#10;Description automatically generated">
              <a:extLst>
                <a:ext uri="{FF2B5EF4-FFF2-40B4-BE49-F238E27FC236}">
                  <a16:creationId xmlns:a16="http://schemas.microsoft.com/office/drawing/2014/main" id="{1D9D1263-67F8-0C42-95F2-BCE53D216F2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159" y="235526"/>
              <a:ext cx="2068503" cy="828209"/>
            </a:xfrm>
            <a:prstGeom prst="rect">
              <a:avLst/>
            </a:prstGeom>
          </p:spPr>
        </p:pic>
        <p:pic>
          <p:nvPicPr>
            <p:cNvPr id="23" name="Picture 22" descr="Icon, arrow&#10;&#10;Description automatically generated with medium confidence">
              <a:extLst>
                <a:ext uri="{FF2B5EF4-FFF2-40B4-BE49-F238E27FC236}">
                  <a16:creationId xmlns:a16="http://schemas.microsoft.com/office/drawing/2014/main" id="{6E31FE2B-790A-3E48-ABAD-18A9A978775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0272" y="186098"/>
              <a:ext cx="1057750" cy="1057750"/>
            </a:xfrm>
            <a:prstGeom prst="rect">
              <a:avLst/>
            </a:prstGeom>
          </p:spPr>
        </p:pic>
      </p:grpSp>
      <p:pic>
        <p:nvPicPr>
          <p:cNvPr id="24" name="Picture 23" descr="Icon, arrow&#10;&#10;Description automatically generated with medium confidence">
            <a:extLst>
              <a:ext uri="{FF2B5EF4-FFF2-40B4-BE49-F238E27FC236}">
                <a16:creationId xmlns:a16="http://schemas.microsoft.com/office/drawing/2014/main" id="{F48E79DC-45AD-A44E-A823-8346DA7ADD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7BE3E-C3D7-E744-A167-3ADA4ECDE769}"/>
              </a:ext>
            </a:extLst>
          </p:cNvPr>
          <p:cNvSpPr>
            <a:spLocks noGrp="1"/>
          </p:cNvSpPr>
          <p:nvPr>
            <p:ph type="dt" sz="half" idx="10"/>
          </p:nvPr>
        </p:nvSpPr>
        <p:spPr/>
        <p:txBody>
          <a:bodyPr/>
          <a:lstStyle/>
          <a:p>
            <a:fld id="{6E455088-F854-A943-B8C5-46FAD3A7ED97}" type="datetimeFigureOut">
              <a:rPr lang="en-US" smtClean="0"/>
              <a:t>10/18/2021</a:t>
            </a:fld>
            <a:endParaRPr lang="en-US"/>
          </a:p>
        </p:txBody>
      </p:sp>
      <p:sp>
        <p:nvSpPr>
          <p:cNvPr id="3" name="Footer Placeholder 2">
            <a:extLst>
              <a:ext uri="{FF2B5EF4-FFF2-40B4-BE49-F238E27FC236}">
                <a16:creationId xmlns:a16="http://schemas.microsoft.com/office/drawing/2014/main" id="{6C6B5B35-363E-344B-A2FC-4090EDC381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C3A81A-8248-4042-A29D-B79BA3D479A9}"/>
              </a:ext>
            </a:extLst>
          </p:cNvPr>
          <p:cNvSpPr>
            <a:spLocks noGrp="1"/>
          </p:cNvSpPr>
          <p:nvPr>
            <p:ph type="sldNum" sz="quarter" idx="12"/>
          </p:nvPr>
        </p:nvSpPr>
        <p:spPr/>
        <p:txBody>
          <a:bodyPr/>
          <a:lstStyle/>
          <a:p>
            <a:fld id="{B2A2E96D-B8BA-4840-86DC-336CCEF380F5}" type="slidenum">
              <a:rPr lang="en-US" smtClean="0"/>
              <a:t>‹#›</a:t>
            </a:fld>
            <a:endParaRPr lang="en-US"/>
          </a:p>
        </p:txBody>
      </p:sp>
    </p:spTree>
    <p:extLst>
      <p:ext uri="{BB962C8B-B14F-4D97-AF65-F5344CB8AC3E}">
        <p14:creationId xmlns:p14="http://schemas.microsoft.com/office/powerpoint/2010/main" val="287815475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3" name="Picture 12" descr="A picture containing outdoor, person, weapon&#10;&#10;Description automatically generated">
            <a:extLst>
              <a:ext uri="{FF2B5EF4-FFF2-40B4-BE49-F238E27FC236}">
                <a16:creationId xmlns:a16="http://schemas.microsoft.com/office/drawing/2014/main" id="{B14E10FF-C8D8-FF4A-9BE4-B8E11F20693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953" y="-96405"/>
            <a:ext cx="960719" cy="1159892"/>
          </a:xfrm>
          <a:prstGeom prst="rect">
            <a:avLst/>
          </a:prstGeom>
          <a:effectLst>
            <a:outerShdw blurRad="50800" dist="45243" dir="9720000" sx="94000" sy="94000" algn="tl" rotWithShape="0">
              <a:prstClr val="black">
                <a:alpha val="98074"/>
              </a:prstClr>
            </a:outerShdw>
          </a:effectLst>
        </p:spPr>
      </p:pic>
      <p:pic>
        <p:nvPicPr>
          <p:cNvPr id="14" name="Picture 13" descr="Icon, arrow&#10;&#10;Description automatically generated with medium confidence">
            <a:extLst>
              <a:ext uri="{FF2B5EF4-FFF2-40B4-BE49-F238E27FC236}">
                <a16:creationId xmlns:a16="http://schemas.microsoft.com/office/drawing/2014/main" id="{46471D51-9AB8-8342-BBE5-46FBFDA0D49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8" r:id="rId6"/>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mailto:Jeanine.a.defalco.civ@mail.mil"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hyperlink" Target="mailto:jimgoodell@qi-partners.com" TargetMode="External"/><Relationship Id="rId5" Type="http://schemas.openxmlformats.org/officeDocument/2006/relationships/hyperlink" Target="mailto:sam.wang@sri.com" TargetMode="External"/><Relationship Id="rId4" Type="http://schemas.openxmlformats.org/officeDocument/2006/relationships/hyperlink" Target="mailto:aknowles2nd@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www.aisconsortium.org/"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hyperlink" Target="mailto:bob.sottilare@ieee.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5.xml"/><Relationship Id="rId7" Type="http://schemas.openxmlformats.org/officeDocument/2006/relationships/image" Target="../media/image6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66.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858346"/>
            <a:ext cx="10449813" cy="1229411"/>
          </a:xfrm>
        </p:spPr>
        <p:txBody>
          <a:bodyPr/>
          <a:lstStyle/>
          <a:p>
            <a:r>
              <a:rPr lang="en-US" dirty="0"/>
              <a:t>Fundamentals of </a:t>
            </a:r>
          </a:p>
          <a:p>
            <a:r>
              <a:rPr lang="en-US" dirty="0"/>
              <a:t>Adaptive Instructional Systems (AISs)</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856580" y="4437949"/>
            <a:ext cx="8478838" cy="992468"/>
          </a:xfrm>
        </p:spPr>
        <p:txBody>
          <a:bodyPr/>
          <a:lstStyle/>
          <a:p>
            <a:pPr eaLnBrk="1" hangingPunct="1"/>
            <a:r>
              <a:rPr lang="en-US" dirty="0">
                <a:latin typeface="Arial Narrow" pitchFamily="34" charset="0"/>
              </a:rPr>
              <a:t>Jeanine DeFalco, Ph.D., Army Futures Command</a:t>
            </a:r>
          </a:p>
          <a:p>
            <a:pPr eaLnBrk="1" hangingPunct="1"/>
            <a:r>
              <a:rPr lang="en-US" dirty="0">
                <a:latin typeface="Arial Narrow" pitchFamily="34" charset="0"/>
              </a:rPr>
              <a:t>Robert Sottilare, Ph.D., Soar Technology, Inc</a:t>
            </a:r>
          </a:p>
          <a:p>
            <a:pPr eaLnBrk="1" hangingPunct="1"/>
            <a:r>
              <a:rPr lang="en-US" dirty="0">
                <a:latin typeface="Arial Narrow" pitchFamily="34" charset="0"/>
              </a:rPr>
              <a:t>Xiangen Hu, Ph.D., University of Memphis</a:t>
            </a:r>
          </a:p>
        </p:txBody>
      </p:sp>
      <p:sp>
        <p:nvSpPr>
          <p:cNvPr id="4" name="Rectangle 190">
            <a:extLst>
              <a:ext uri="{FF2B5EF4-FFF2-40B4-BE49-F238E27FC236}">
                <a16:creationId xmlns:a16="http://schemas.microsoft.com/office/drawing/2014/main" id="{C3F976DC-4C5A-4A09-A1C3-BEF0E85FDFAE}"/>
              </a:ext>
            </a:extLst>
          </p:cNvPr>
          <p:cNvSpPr>
            <a:spLocks noChangeArrowheads="1"/>
          </p:cNvSpPr>
          <p:nvPr/>
        </p:nvSpPr>
        <p:spPr bwMode="auto">
          <a:xfrm>
            <a:off x="5664631" y="6116074"/>
            <a:ext cx="8627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dirty="0">
                <a:solidFill>
                  <a:srgbClr val="000000"/>
                </a:solidFill>
              </a:rPr>
              <a:t>Unclassified</a:t>
            </a:r>
            <a:endParaRPr lang="en-US" sz="2400" dirty="0">
              <a:solidFill>
                <a:srgbClr val="000000"/>
              </a:solidFill>
            </a:endParaRPr>
          </a:p>
        </p:txBody>
      </p:sp>
      <p:pic>
        <p:nvPicPr>
          <p:cNvPr id="2" name="Picture 1">
            <a:extLst>
              <a:ext uri="{FF2B5EF4-FFF2-40B4-BE49-F238E27FC236}">
                <a16:creationId xmlns:a16="http://schemas.microsoft.com/office/drawing/2014/main" id="{BEDB4E5A-AEFB-4F61-BD84-C6383A3C6AFB}"/>
              </a:ext>
            </a:extLst>
          </p:cNvPr>
          <p:cNvPicPr>
            <a:picLocks noChangeAspect="1"/>
          </p:cNvPicPr>
          <p:nvPr/>
        </p:nvPicPr>
        <p:blipFill>
          <a:blip r:embed="rId3"/>
          <a:stretch>
            <a:fillRect/>
          </a:stretch>
        </p:blipFill>
        <p:spPr>
          <a:xfrm>
            <a:off x="699318" y="4585602"/>
            <a:ext cx="2266950" cy="1266825"/>
          </a:xfrm>
          <a:prstGeom prst="rect">
            <a:avLst/>
          </a:prstGeom>
        </p:spPr>
      </p:pic>
      <p:pic>
        <p:nvPicPr>
          <p:cNvPr id="3" name="Picture 2">
            <a:extLst>
              <a:ext uri="{FF2B5EF4-FFF2-40B4-BE49-F238E27FC236}">
                <a16:creationId xmlns:a16="http://schemas.microsoft.com/office/drawing/2014/main" id="{B680A360-D8E5-4DBC-86A6-2813B0E73F58}"/>
              </a:ext>
            </a:extLst>
          </p:cNvPr>
          <p:cNvPicPr>
            <a:picLocks noChangeAspect="1"/>
          </p:cNvPicPr>
          <p:nvPr/>
        </p:nvPicPr>
        <p:blipFill rotWithShape="1">
          <a:blip r:embed="rId4"/>
          <a:srcRect t="21913" b="27577"/>
          <a:stretch/>
        </p:blipFill>
        <p:spPr>
          <a:xfrm>
            <a:off x="4981769" y="3082173"/>
            <a:ext cx="2228461" cy="1125601"/>
          </a:xfrm>
          <a:prstGeom prst="rect">
            <a:avLst/>
          </a:prstGeom>
        </p:spPr>
      </p:pic>
      <p:sp>
        <p:nvSpPr>
          <p:cNvPr id="8" name="Title 3">
            <a:extLst>
              <a:ext uri="{FF2B5EF4-FFF2-40B4-BE49-F238E27FC236}">
                <a16:creationId xmlns:a16="http://schemas.microsoft.com/office/drawing/2014/main" id="{913133F5-C28D-4DF5-BEBC-102D7818A464}"/>
              </a:ext>
            </a:extLst>
          </p:cNvPr>
          <p:cNvSpPr txBox="1">
            <a:spLocks/>
          </p:cNvSpPr>
          <p:nvPr/>
        </p:nvSpPr>
        <p:spPr>
          <a:xfrm>
            <a:off x="2727959" y="0"/>
            <a:ext cx="7085879" cy="1341120"/>
          </a:xfrm>
          <a:prstGeom prst="rect">
            <a:avLst/>
          </a:prstGeom>
        </p:spPr>
        <p:txBody>
          <a:bodyPr/>
          <a:lstStyle>
            <a:lvl1pPr algn="ctr" rtl="0" eaLnBrk="1" fontAlgn="base" hangingPunct="1">
              <a:spcBef>
                <a:spcPct val="0"/>
              </a:spcBef>
              <a:spcAft>
                <a:spcPct val="0"/>
              </a:spcAft>
              <a:defRPr sz="8000" b="1">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endParaRPr lang="en-US" kern="0" dirty="0"/>
          </a:p>
        </p:txBody>
      </p:sp>
      <p:pic>
        <p:nvPicPr>
          <p:cNvPr id="2052" name="Picture 4">
            <a:extLst>
              <a:ext uri="{FF2B5EF4-FFF2-40B4-BE49-F238E27FC236}">
                <a16:creationId xmlns:a16="http://schemas.microsoft.com/office/drawing/2014/main" id="{72694232-8E02-4BE9-9F07-3FFB0729E5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6840" y="4749420"/>
            <a:ext cx="2331220" cy="76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090692"/>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CC6D-FAB5-CB4B-83BF-951BF392BAC1}"/>
              </a:ext>
            </a:extLst>
          </p:cNvPr>
          <p:cNvSpPr>
            <a:spLocks noGrp="1"/>
          </p:cNvSpPr>
          <p:nvPr>
            <p:ph type="title"/>
          </p:nvPr>
        </p:nvSpPr>
        <p:spPr>
          <a:xfrm>
            <a:off x="2345741" y="0"/>
            <a:ext cx="7416800" cy="709127"/>
          </a:xfrm>
        </p:spPr>
        <p:txBody>
          <a:bodyPr/>
          <a:lstStyle/>
          <a:p>
            <a:r>
              <a:rPr lang="en-US" sz="2800" b="1" dirty="0"/>
              <a:t>Advantages of Adaptive </a:t>
            </a:r>
            <a:r>
              <a:rPr lang="en-US" sz="2800" dirty="0"/>
              <a:t>I</a:t>
            </a:r>
            <a:r>
              <a:rPr lang="en-US" sz="2800" b="1" dirty="0"/>
              <a:t>nstruction</a:t>
            </a:r>
            <a:endParaRPr lang="en-US" sz="2800" dirty="0"/>
          </a:p>
        </p:txBody>
      </p:sp>
      <p:sp>
        <p:nvSpPr>
          <p:cNvPr id="3" name="Content Placeholder 2">
            <a:extLst>
              <a:ext uri="{FF2B5EF4-FFF2-40B4-BE49-F238E27FC236}">
                <a16:creationId xmlns:a16="http://schemas.microsoft.com/office/drawing/2014/main" id="{FF3B10A1-383E-4E47-ADAA-FF0F8FF89FE5}"/>
              </a:ext>
            </a:extLst>
          </p:cNvPr>
          <p:cNvSpPr>
            <a:spLocks noGrp="1"/>
          </p:cNvSpPr>
          <p:nvPr>
            <p:ph idx="1"/>
          </p:nvPr>
        </p:nvSpPr>
        <p:spPr>
          <a:xfrm>
            <a:off x="228600" y="857447"/>
            <a:ext cx="11963400" cy="4022463"/>
          </a:xfrm>
        </p:spPr>
        <p:txBody>
          <a:bodyPr>
            <a:normAutofit/>
          </a:bodyPr>
          <a:lstStyle/>
          <a:p>
            <a:r>
              <a:rPr lang="en-US" sz="2400" dirty="0"/>
              <a:t>Provides personalized attention, customized pace and encouragement during one-to-one instruction</a:t>
            </a:r>
          </a:p>
          <a:p>
            <a:r>
              <a:rPr lang="en-US" sz="2400" dirty="0"/>
              <a:t>Adapts to each learner’s abilities and is equivalent to expert human instruction (</a:t>
            </a:r>
            <a:r>
              <a:rPr lang="en-US" sz="2400" dirty="0" err="1"/>
              <a:t>VanLehn</a:t>
            </a:r>
            <a:r>
              <a:rPr lang="en-US" sz="2400" dirty="0"/>
              <a:t>, 2011)</a:t>
            </a:r>
          </a:p>
          <a:p>
            <a:r>
              <a:rPr lang="en-US" sz="2400" dirty="0"/>
              <a:t>Proven to be significantly more effective than traditional classroom instruction</a:t>
            </a:r>
          </a:p>
          <a:p>
            <a:r>
              <a:rPr lang="en-US" sz="2400" dirty="0"/>
              <a:t>Enables more efficient personalized learning by tailoring learning paths</a:t>
            </a:r>
          </a:p>
          <a:p>
            <a:r>
              <a:rPr lang="en-US" sz="2400" dirty="0"/>
              <a:t>Provides more focused interventions that target gaps in each individual’s learning</a:t>
            </a:r>
          </a:p>
          <a:p>
            <a:r>
              <a:rPr lang="en-US" sz="2400" dirty="0"/>
              <a:t>Develops metacognitive skills resulting in better study habits and higher engagement/achievement</a:t>
            </a:r>
          </a:p>
          <a:p>
            <a:pPr lvl="1"/>
            <a:r>
              <a:rPr lang="en-US" dirty="0"/>
              <a:t>Note taking</a:t>
            </a:r>
          </a:p>
          <a:p>
            <a:pPr lvl="1"/>
            <a:r>
              <a:rPr lang="en-US" dirty="0"/>
              <a:t>Reflection - Thinking aloud</a:t>
            </a:r>
          </a:p>
          <a:p>
            <a:pPr lvl="1"/>
            <a:r>
              <a:rPr lang="en-US" dirty="0"/>
              <a:t>Question asking</a:t>
            </a:r>
          </a:p>
          <a:p>
            <a:pPr lvl="1"/>
            <a:endParaRPr lang="en-US" dirty="0"/>
          </a:p>
          <a:p>
            <a:endParaRPr lang="en-US" sz="2400" dirty="0"/>
          </a:p>
        </p:txBody>
      </p:sp>
      <p:pic>
        <p:nvPicPr>
          <p:cNvPr id="4" name="Picture 3">
            <a:extLst>
              <a:ext uri="{FF2B5EF4-FFF2-40B4-BE49-F238E27FC236}">
                <a16:creationId xmlns:a16="http://schemas.microsoft.com/office/drawing/2014/main" id="{E2A42005-80F0-4A75-9712-162743E1630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8653" y="3739657"/>
            <a:ext cx="3108960" cy="1826083"/>
          </a:xfrm>
          <a:prstGeom prst="rect">
            <a:avLst/>
          </a:prstGeom>
          <a:noFill/>
          <a:ln>
            <a:noFill/>
          </a:ln>
        </p:spPr>
      </p:pic>
      <p:pic>
        <p:nvPicPr>
          <p:cNvPr id="5" name="Picture 4">
            <a:extLst>
              <a:ext uri="{FF2B5EF4-FFF2-40B4-BE49-F238E27FC236}">
                <a16:creationId xmlns:a16="http://schemas.microsoft.com/office/drawing/2014/main" id="{23212650-EAAD-4A5E-9702-559C6388DDB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5698" y="3739657"/>
            <a:ext cx="3108960" cy="2210049"/>
          </a:xfrm>
          <a:prstGeom prst="rect">
            <a:avLst/>
          </a:prstGeom>
          <a:noFill/>
          <a:ln>
            <a:noFill/>
          </a:ln>
        </p:spPr>
      </p:pic>
      <p:sp>
        <p:nvSpPr>
          <p:cNvPr id="6" name="TextBox 5">
            <a:extLst>
              <a:ext uri="{FF2B5EF4-FFF2-40B4-BE49-F238E27FC236}">
                <a16:creationId xmlns:a16="http://schemas.microsoft.com/office/drawing/2014/main" id="{53566AD0-7092-4B1E-B76C-70558C5AFC4A}"/>
              </a:ext>
            </a:extLst>
          </p:cNvPr>
          <p:cNvSpPr txBox="1"/>
          <p:nvPr/>
        </p:nvSpPr>
        <p:spPr>
          <a:xfrm>
            <a:off x="5066522" y="5924940"/>
            <a:ext cx="5697394" cy="461665"/>
          </a:xfrm>
          <a:prstGeom prst="rect">
            <a:avLst/>
          </a:prstGeom>
          <a:noFill/>
        </p:spPr>
        <p:txBody>
          <a:bodyPr wrap="none" rtlCol="0">
            <a:spAutoFit/>
          </a:bodyPr>
          <a:lstStyle/>
          <a:p>
            <a:r>
              <a:rPr lang="en-US" sz="2400" b="1" dirty="0"/>
              <a:t>Effectiveness                      Efficiency</a:t>
            </a:r>
          </a:p>
        </p:txBody>
      </p:sp>
    </p:spTree>
    <p:extLst>
      <p:ext uri="{BB962C8B-B14F-4D97-AF65-F5344CB8AC3E}">
        <p14:creationId xmlns:p14="http://schemas.microsoft.com/office/powerpoint/2010/main" val="139184430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782A9-432C-49E6-BB4C-121FD9104172}"/>
              </a:ext>
            </a:extLst>
          </p:cNvPr>
          <p:cNvSpPr>
            <a:spLocks noGrp="1"/>
          </p:cNvSpPr>
          <p:nvPr>
            <p:ph type="title"/>
          </p:nvPr>
        </p:nvSpPr>
        <p:spPr>
          <a:xfrm>
            <a:off x="0" y="0"/>
            <a:ext cx="12191999" cy="705678"/>
          </a:xfrm>
        </p:spPr>
        <p:txBody>
          <a:bodyPr/>
          <a:lstStyle/>
          <a:p>
            <a:r>
              <a:rPr lang="en-US" sz="2800" dirty="0"/>
              <a:t>A Process for Effective Adaptive Instruction</a:t>
            </a:r>
          </a:p>
        </p:txBody>
      </p:sp>
      <p:sp>
        <p:nvSpPr>
          <p:cNvPr id="4" name="Content Placeholder 2">
            <a:extLst>
              <a:ext uri="{FF2B5EF4-FFF2-40B4-BE49-F238E27FC236}">
                <a16:creationId xmlns:a16="http://schemas.microsoft.com/office/drawing/2014/main" id="{10B1636C-D84E-4352-AD84-C9D1450FD92D}"/>
              </a:ext>
            </a:extLst>
          </p:cNvPr>
          <p:cNvSpPr txBox="1">
            <a:spLocks/>
          </p:cNvSpPr>
          <p:nvPr/>
        </p:nvSpPr>
        <p:spPr bwMode="auto">
          <a:xfrm>
            <a:off x="171243" y="963337"/>
            <a:ext cx="7869513" cy="520267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457200" indent="-457200">
              <a:buFont typeface="+mj-lt"/>
              <a:buAutoNum type="arabicPeriod"/>
            </a:pPr>
            <a:r>
              <a:rPr lang="en-US" sz="2400" b="1" kern="0" dirty="0">
                <a:latin typeface="Arial Narrow" panose="020B0606020202030204" pitchFamily="34" charset="0"/>
              </a:rPr>
              <a:t>Interact with the learner and update the learner model as changes in learner states (performance, emotions) occur</a:t>
            </a:r>
          </a:p>
          <a:p>
            <a:pPr marL="457200" indent="-457200">
              <a:buFont typeface="+mj-lt"/>
              <a:buAutoNum type="arabicPeriod"/>
            </a:pPr>
            <a:endParaRPr lang="en-US" sz="2400" b="1" kern="0" dirty="0">
              <a:latin typeface="Arial Narrow" panose="020B0606020202030204" pitchFamily="34" charset="0"/>
            </a:endParaRPr>
          </a:p>
          <a:p>
            <a:pPr marL="457200" indent="-457200">
              <a:buFont typeface="+mj-lt"/>
              <a:buAutoNum type="arabicPeriod"/>
            </a:pPr>
            <a:r>
              <a:rPr lang="en-US" sz="2400" b="1" kern="0" dirty="0">
                <a:latin typeface="Arial Narrow" panose="020B0606020202030204" pitchFamily="34" charset="0"/>
              </a:rPr>
              <a:t>Select instructional strategies (recommendations) based on learner states and learning science principles</a:t>
            </a:r>
          </a:p>
          <a:p>
            <a:pPr marL="457200" indent="-457200">
              <a:buFont typeface="+mj-lt"/>
              <a:buAutoNum type="arabicPeriod"/>
            </a:pPr>
            <a:endParaRPr lang="en-US" sz="2400" b="1" kern="0" dirty="0">
              <a:latin typeface="Arial Narrow" panose="020B0606020202030204" pitchFamily="34" charset="0"/>
            </a:endParaRPr>
          </a:p>
          <a:p>
            <a:pPr marL="457200" indent="-457200">
              <a:buFont typeface="+mj-lt"/>
              <a:buAutoNum type="arabicPeriod"/>
            </a:pPr>
            <a:r>
              <a:rPr lang="en-US" sz="2400" b="1" kern="0" dirty="0">
                <a:latin typeface="Arial Narrow" panose="020B0606020202030204" pitchFamily="34" charset="0"/>
              </a:rPr>
              <a:t>Select instructional tactics (actions) based on learning science principles (policies) and context</a:t>
            </a:r>
          </a:p>
          <a:p>
            <a:pPr marL="457200" indent="-457200">
              <a:buFont typeface="+mj-lt"/>
              <a:buAutoNum type="arabicPeriod"/>
            </a:pPr>
            <a:endParaRPr lang="en-US" sz="2400" b="1" kern="0" dirty="0">
              <a:latin typeface="Arial Narrow" panose="020B0606020202030204" pitchFamily="34" charset="0"/>
            </a:endParaRPr>
          </a:p>
          <a:p>
            <a:pPr marL="457200" indent="-457200">
              <a:buFont typeface="+mj-lt"/>
              <a:buAutoNum type="arabicPeriod"/>
            </a:pPr>
            <a:r>
              <a:rPr lang="en-US" sz="2400" b="1" kern="0" dirty="0">
                <a:latin typeface="Arial Narrow" panose="020B0606020202030204" pitchFamily="34" charset="0"/>
              </a:rPr>
              <a:t>Repeat steps 1-3 until learning goals are achieved</a:t>
            </a:r>
          </a:p>
          <a:p>
            <a:pPr marL="457200" indent="-457200">
              <a:buFont typeface="+mj-lt"/>
              <a:buAutoNum type="arabicPeriod"/>
            </a:pPr>
            <a:endParaRPr lang="en-US" sz="2400" b="1" kern="0" dirty="0">
              <a:latin typeface="Arial Narrow" panose="020B0606020202030204" pitchFamily="34" charset="0"/>
            </a:endParaRPr>
          </a:p>
          <a:p>
            <a:pPr marL="457200" indent="-457200">
              <a:buFont typeface="+mj-lt"/>
              <a:buAutoNum type="arabicPeriod"/>
            </a:pPr>
            <a:r>
              <a:rPr lang="en-US" sz="2400" b="1" kern="0" dirty="0">
                <a:latin typeface="Arial Narrow" panose="020B0606020202030204" pitchFamily="34" charset="0"/>
              </a:rPr>
              <a:t>Document achievements for use in subsequent instructional experiences (improve the learner and instructional models)</a:t>
            </a:r>
          </a:p>
          <a:p>
            <a:pPr>
              <a:buFont typeface="Wingdings" panose="05000000000000000000" pitchFamily="2" charset="2"/>
              <a:buChar char="Ø"/>
            </a:pPr>
            <a:endParaRPr lang="en-US" sz="2000" b="1" kern="0" dirty="0">
              <a:latin typeface="Arial Narrow" panose="020B0606020202030204" pitchFamily="34" charset="0"/>
            </a:endParaRPr>
          </a:p>
        </p:txBody>
      </p:sp>
      <p:pic>
        <p:nvPicPr>
          <p:cNvPr id="5" name="Picture 4" descr="IMG_0124.JPG">
            <a:extLst>
              <a:ext uri="{FF2B5EF4-FFF2-40B4-BE49-F238E27FC236}">
                <a16:creationId xmlns:a16="http://schemas.microsoft.com/office/drawing/2014/main" id="{B1669720-7394-41FA-8B91-132B9FB61AD7}"/>
              </a:ext>
            </a:extLst>
          </p:cNvPr>
          <p:cNvPicPr>
            <a:picLocks noChangeAspect="1"/>
          </p:cNvPicPr>
          <p:nvPr/>
        </p:nvPicPr>
        <p:blipFill>
          <a:blip r:embed="rId3" cstate="print"/>
          <a:stretch>
            <a:fillRect/>
          </a:stretch>
        </p:blipFill>
        <p:spPr>
          <a:xfrm>
            <a:off x="9521522" y="940354"/>
            <a:ext cx="1894147" cy="2525529"/>
          </a:xfrm>
          <a:prstGeom prst="rect">
            <a:avLst/>
          </a:prstGeom>
          <a:effectLst>
            <a:softEdge rad="63500"/>
          </a:effectLst>
        </p:spPr>
      </p:pic>
      <p:pic>
        <p:nvPicPr>
          <p:cNvPr id="9" name="Picture 8">
            <a:extLst>
              <a:ext uri="{FF2B5EF4-FFF2-40B4-BE49-F238E27FC236}">
                <a16:creationId xmlns:a16="http://schemas.microsoft.com/office/drawing/2014/main" id="{705DBD6C-9430-4404-BD9E-4F198E45A2DA}"/>
              </a:ext>
            </a:extLst>
          </p:cNvPr>
          <p:cNvPicPr>
            <a:picLocks noChangeAspect="1"/>
          </p:cNvPicPr>
          <p:nvPr/>
        </p:nvPicPr>
        <p:blipFill>
          <a:blip r:embed="rId4"/>
          <a:stretch>
            <a:fillRect/>
          </a:stretch>
        </p:blipFill>
        <p:spPr>
          <a:xfrm>
            <a:off x="8124774" y="2965008"/>
            <a:ext cx="3078747" cy="3810330"/>
          </a:xfrm>
          <a:prstGeom prst="rect">
            <a:avLst/>
          </a:prstGeom>
        </p:spPr>
      </p:pic>
    </p:spTree>
    <p:extLst>
      <p:ext uri="{BB962C8B-B14F-4D97-AF65-F5344CB8AC3E}">
        <p14:creationId xmlns:p14="http://schemas.microsoft.com/office/powerpoint/2010/main" val="443568400"/>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3149278"/>
            <a:ext cx="12192000" cy="657224"/>
          </a:xfrm>
        </p:spPr>
        <p:txBody>
          <a:bodyPr/>
          <a:lstStyle/>
          <a:p>
            <a:pPr lvl="0"/>
            <a:r>
              <a:rPr lang="en-US" sz="2800" dirty="0">
                <a:solidFill>
                  <a:schemeClr val="tx1"/>
                </a:solidFill>
              </a:rPr>
              <a:t>Objective #2: </a:t>
            </a:r>
            <a:br>
              <a:rPr lang="en-US" sz="2800" dirty="0">
                <a:solidFill>
                  <a:schemeClr val="tx1"/>
                </a:solidFill>
              </a:rPr>
            </a:br>
            <a:r>
              <a:rPr lang="en-US" sz="2800" dirty="0">
                <a:solidFill>
                  <a:schemeClr val="tx1"/>
                </a:solidFill>
              </a:rPr>
              <a:t>Define characteristics of adaptive instructional systems (AISs)</a:t>
            </a: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2162986964"/>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1BE46-E756-294C-B939-2968689C85BA}"/>
              </a:ext>
            </a:extLst>
          </p:cNvPr>
          <p:cNvSpPr>
            <a:spLocks noGrp="1"/>
          </p:cNvSpPr>
          <p:nvPr>
            <p:ph type="title"/>
          </p:nvPr>
        </p:nvSpPr>
        <p:spPr/>
        <p:txBody>
          <a:bodyPr/>
          <a:lstStyle/>
          <a:p>
            <a:r>
              <a:rPr lang="en-US" sz="2800" b="1" dirty="0"/>
              <a:t>Defining AISs</a:t>
            </a:r>
            <a:endParaRPr lang="en-US" sz="2800" dirty="0"/>
          </a:p>
        </p:txBody>
      </p:sp>
      <p:sp>
        <p:nvSpPr>
          <p:cNvPr id="3" name="Content Placeholder 2">
            <a:extLst>
              <a:ext uri="{FF2B5EF4-FFF2-40B4-BE49-F238E27FC236}">
                <a16:creationId xmlns:a16="http://schemas.microsoft.com/office/drawing/2014/main" id="{7EA27782-BAD9-2F4E-A91D-0BEFB35F52C1}"/>
              </a:ext>
            </a:extLst>
          </p:cNvPr>
          <p:cNvSpPr>
            <a:spLocks noGrp="1"/>
          </p:cNvSpPr>
          <p:nvPr>
            <p:ph idx="1"/>
          </p:nvPr>
        </p:nvSpPr>
        <p:spPr>
          <a:xfrm>
            <a:off x="257175" y="1053389"/>
            <a:ext cx="11563350" cy="3112729"/>
          </a:xfrm>
        </p:spPr>
        <p:txBody>
          <a:bodyPr/>
          <a:lstStyle/>
          <a:p>
            <a:pPr algn="just"/>
            <a:r>
              <a:rPr lang="en-US" b="1" dirty="0"/>
              <a:t>Adaptive instructional systems (AISs)</a:t>
            </a:r>
            <a:r>
              <a:rPr lang="en-US" dirty="0"/>
              <a:t> are artificially-intelligent, computer-based systems that guide learning experiences by tailoring instruction and recommendations based on the goals, needs, preferences and interests of each individual learner or team in the context of domain learning objectives (Sottilare &amp; Brawner, 2018; Sottilare, Barr, Robson, Hu, and </a:t>
            </a:r>
            <a:r>
              <a:rPr lang="en-US" dirty="0" err="1"/>
              <a:t>Graesser</a:t>
            </a:r>
            <a:r>
              <a:rPr lang="en-US" dirty="0"/>
              <a:t>, 2018). </a:t>
            </a:r>
          </a:p>
          <a:p>
            <a:pPr algn="just"/>
            <a:endParaRPr lang="en-US" sz="1400" dirty="0"/>
          </a:p>
          <a:p>
            <a:pPr algn="just"/>
            <a:r>
              <a:rPr lang="en-US" b="1" dirty="0"/>
              <a:t>Goal:</a:t>
            </a:r>
            <a:r>
              <a:rPr lang="en-US" dirty="0"/>
              <a:t> Enable an individual learner or team to acquire the necessary knowledge and skill to achieve predefined learning objectives in a domain (subject or topical area) under study. </a:t>
            </a:r>
          </a:p>
          <a:p>
            <a:endParaRPr lang="en-US" sz="3200" dirty="0"/>
          </a:p>
        </p:txBody>
      </p:sp>
    </p:spTree>
    <p:extLst>
      <p:ext uri="{BB962C8B-B14F-4D97-AF65-F5344CB8AC3E}">
        <p14:creationId xmlns:p14="http://schemas.microsoft.com/office/powerpoint/2010/main" val="50320791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947057" y="0"/>
            <a:ext cx="10370975" cy="671804"/>
          </a:xfrm>
        </p:spPr>
        <p:txBody>
          <a:bodyPr>
            <a:normAutofit/>
          </a:bodyPr>
          <a:lstStyle/>
          <a:p>
            <a:r>
              <a:rPr lang="en-US" sz="2800" b="1" dirty="0"/>
              <a:t>AIS Interventions</a:t>
            </a:r>
            <a:endParaRPr lang="en-US" sz="2800" dirty="0"/>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280487" y="950753"/>
            <a:ext cx="5672638" cy="5273835"/>
          </a:xfrm>
        </p:spPr>
        <p:txBody>
          <a:bodyPr/>
          <a:lstStyle/>
          <a:p>
            <a:r>
              <a:rPr lang="en-US" dirty="0"/>
              <a:t>Act on the learner</a:t>
            </a:r>
          </a:p>
          <a:p>
            <a:pPr lvl="1"/>
            <a:r>
              <a:rPr lang="en-US" dirty="0"/>
              <a:t>Give feedback</a:t>
            </a:r>
          </a:p>
          <a:p>
            <a:pPr lvl="1"/>
            <a:r>
              <a:rPr lang="en-US" dirty="0"/>
              <a:t>Ask a question</a:t>
            </a:r>
          </a:p>
          <a:p>
            <a:pPr lvl="1"/>
            <a:r>
              <a:rPr lang="en-US" dirty="0"/>
              <a:t>Prompt for more information</a:t>
            </a:r>
          </a:p>
          <a:p>
            <a:pPr lvl="1"/>
            <a:r>
              <a:rPr lang="en-US" dirty="0"/>
              <a:t>Conduct an assessment</a:t>
            </a:r>
          </a:p>
          <a:p>
            <a:pPr lvl="1"/>
            <a:r>
              <a:rPr lang="en-US" dirty="0">
                <a:highlight>
                  <a:srgbClr val="B2F50B"/>
                </a:highlight>
              </a:rPr>
              <a:t>Other?</a:t>
            </a:r>
          </a:p>
          <a:p>
            <a:r>
              <a:rPr lang="en-US" dirty="0"/>
              <a:t>Act on the instructional system</a:t>
            </a:r>
          </a:p>
          <a:p>
            <a:pPr lvl="1"/>
            <a:r>
              <a:rPr lang="en-US" dirty="0"/>
              <a:t>modify the challenge level of the learning experience (problem or scenario)</a:t>
            </a:r>
          </a:p>
          <a:p>
            <a:pPr lvl="1"/>
            <a:r>
              <a:rPr lang="en-US" dirty="0">
                <a:highlight>
                  <a:srgbClr val="B2F50B"/>
                </a:highlight>
              </a:rPr>
              <a:t>Other?</a:t>
            </a:r>
          </a:p>
          <a:p>
            <a:pPr lvl="1"/>
            <a:endParaRPr lang="en-US" dirty="0"/>
          </a:p>
        </p:txBody>
      </p:sp>
      <p:pic>
        <p:nvPicPr>
          <p:cNvPr id="8" name="Picture 7">
            <a:extLst>
              <a:ext uri="{FF2B5EF4-FFF2-40B4-BE49-F238E27FC236}">
                <a16:creationId xmlns:a16="http://schemas.microsoft.com/office/drawing/2014/main" id="{80DA192D-66F8-4038-89EC-E28683FB1621}"/>
              </a:ext>
            </a:extLst>
          </p:cNvPr>
          <p:cNvPicPr>
            <a:picLocks noChangeAspect="1"/>
          </p:cNvPicPr>
          <p:nvPr/>
        </p:nvPicPr>
        <p:blipFill rotWithShape="1">
          <a:blip r:embed="rId3"/>
          <a:srcRect t="-2849" b="-1"/>
          <a:stretch/>
        </p:blipFill>
        <p:spPr>
          <a:xfrm>
            <a:off x="6867331" y="695320"/>
            <a:ext cx="3909242" cy="2948474"/>
          </a:xfrm>
          <a:prstGeom prst="rect">
            <a:avLst/>
          </a:prstGeom>
          <a:effectLst>
            <a:softEdge rad="63500"/>
          </a:effectLst>
        </p:spPr>
      </p:pic>
      <p:pic>
        <p:nvPicPr>
          <p:cNvPr id="7" name="Picture 6">
            <a:extLst>
              <a:ext uri="{FF2B5EF4-FFF2-40B4-BE49-F238E27FC236}">
                <a16:creationId xmlns:a16="http://schemas.microsoft.com/office/drawing/2014/main" id="{FBF83756-5B01-40A1-BA56-9FA41CB8B5CC}"/>
              </a:ext>
            </a:extLst>
          </p:cNvPr>
          <p:cNvPicPr>
            <a:picLocks noChangeAspect="1"/>
          </p:cNvPicPr>
          <p:nvPr/>
        </p:nvPicPr>
        <p:blipFill>
          <a:blip r:embed="rId4"/>
          <a:stretch>
            <a:fillRect/>
          </a:stretch>
        </p:blipFill>
        <p:spPr>
          <a:xfrm>
            <a:off x="5985590" y="2338023"/>
            <a:ext cx="5724112" cy="4198404"/>
          </a:xfrm>
          <a:prstGeom prst="rect">
            <a:avLst/>
          </a:prstGeom>
        </p:spPr>
      </p:pic>
      <p:sp>
        <p:nvSpPr>
          <p:cNvPr id="6" name="TextBox 5">
            <a:extLst>
              <a:ext uri="{FF2B5EF4-FFF2-40B4-BE49-F238E27FC236}">
                <a16:creationId xmlns:a16="http://schemas.microsoft.com/office/drawing/2014/main" id="{E7746C7B-01A2-40D9-8988-1F0DA7F8FF56}"/>
              </a:ext>
            </a:extLst>
          </p:cNvPr>
          <p:cNvSpPr txBox="1"/>
          <p:nvPr/>
        </p:nvSpPr>
        <p:spPr>
          <a:xfrm>
            <a:off x="9686925" y="6410325"/>
            <a:ext cx="1671611" cy="369332"/>
          </a:xfrm>
          <a:prstGeom prst="rect">
            <a:avLst/>
          </a:prstGeom>
          <a:noFill/>
        </p:spPr>
        <p:txBody>
          <a:bodyPr wrap="none" rtlCol="0">
            <a:spAutoFit/>
          </a:bodyPr>
          <a:lstStyle/>
          <a:p>
            <a:r>
              <a:rPr lang="en-US" sz="1800" dirty="0"/>
              <a:t>Sottilare, 2018</a:t>
            </a:r>
          </a:p>
        </p:txBody>
      </p:sp>
    </p:spTree>
    <p:extLst>
      <p:ext uri="{BB962C8B-B14F-4D97-AF65-F5344CB8AC3E}">
        <p14:creationId xmlns:p14="http://schemas.microsoft.com/office/powerpoint/2010/main" val="1387758658"/>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947057" y="0"/>
            <a:ext cx="10370975" cy="671804"/>
          </a:xfrm>
        </p:spPr>
        <p:txBody>
          <a:bodyPr>
            <a:normAutofit/>
          </a:bodyPr>
          <a:lstStyle/>
          <a:p>
            <a:r>
              <a:rPr lang="en-US" sz="2800" b="1" dirty="0"/>
              <a:t>AIS Interventions</a:t>
            </a:r>
            <a:endParaRPr lang="en-US" sz="2800" dirty="0"/>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280487" y="950753"/>
            <a:ext cx="5672638" cy="5273835"/>
          </a:xfrm>
        </p:spPr>
        <p:txBody>
          <a:bodyPr/>
          <a:lstStyle/>
          <a:p>
            <a:r>
              <a:rPr lang="en-US" dirty="0"/>
              <a:t>Act on the learner</a:t>
            </a:r>
          </a:p>
          <a:p>
            <a:pPr lvl="1"/>
            <a:r>
              <a:rPr lang="en-US" dirty="0"/>
              <a:t>Give feedback</a:t>
            </a:r>
          </a:p>
          <a:p>
            <a:pPr lvl="1"/>
            <a:r>
              <a:rPr lang="en-US" dirty="0"/>
              <a:t>Ask a question</a:t>
            </a:r>
          </a:p>
          <a:p>
            <a:pPr lvl="1"/>
            <a:r>
              <a:rPr lang="en-US" dirty="0"/>
              <a:t>Prompt for more information</a:t>
            </a:r>
          </a:p>
          <a:p>
            <a:pPr lvl="1"/>
            <a:r>
              <a:rPr lang="en-US" dirty="0"/>
              <a:t>Conduct an assessment</a:t>
            </a:r>
          </a:p>
          <a:p>
            <a:pPr lvl="1"/>
            <a:r>
              <a:rPr lang="en-US" dirty="0">
                <a:highlight>
                  <a:srgbClr val="B2F50B"/>
                </a:highlight>
              </a:rPr>
              <a:t>Other?</a:t>
            </a:r>
          </a:p>
          <a:p>
            <a:r>
              <a:rPr lang="en-US" dirty="0"/>
              <a:t>Act on the instructional system</a:t>
            </a:r>
          </a:p>
          <a:p>
            <a:pPr lvl="1"/>
            <a:r>
              <a:rPr lang="en-US" dirty="0"/>
              <a:t>modify the challenge level of the learning experience (problem or scenario)</a:t>
            </a:r>
          </a:p>
          <a:p>
            <a:pPr lvl="1"/>
            <a:r>
              <a:rPr lang="en-US" dirty="0">
                <a:highlight>
                  <a:srgbClr val="B2F50B"/>
                </a:highlight>
              </a:rPr>
              <a:t>Other?</a:t>
            </a:r>
          </a:p>
          <a:p>
            <a:pPr lvl="1"/>
            <a:endParaRPr lang="en-US" dirty="0"/>
          </a:p>
        </p:txBody>
      </p:sp>
      <p:pic>
        <p:nvPicPr>
          <p:cNvPr id="5" name="Picture 4">
            <a:extLst>
              <a:ext uri="{FF2B5EF4-FFF2-40B4-BE49-F238E27FC236}">
                <a16:creationId xmlns:a16="http://schemas.microsoft.com/office/drawing/2014/main" id="{B15D1E68-25EB-4B96-AAF2-4C2B33A4BEDD}"/>
              </a:ext>
            </a:extLst>
          </p:cNvPr>
          <p:cNvPicPr>
            <a:picLocks noChangeAspect="1"/>
          </p:cNvPicPr>
          <p:nvPr/>
        </p:nvPicPr>
        <p:blipFill>
          <a:blip r:embed="rId3"/>
          <a:stretch>
            <a:fillRect/>
          </a:stretch>
        </p:blipFill>
        <p:spPr>
          <a:xfrm>
            <a:off x="5371615" y="2540208"/>
            <a:ext cx="6451495" cy="2365168"/>
          </a:xfrm>
          <a:prstGeom prst="rect">
            <a:avLst/>
          </a:prstGeom>
        </p:spPr>
      </p:pic>
      <p:sp>
        <p:nvSpPr>
          <p:cNvPr id="6" name="TextBox 5">
            <a:extLst>
              <a:ext uri="{FF2B5EF4-FFF2-40B4-BE49-F238E27FC236}">
                <a16:creationId xmlns:a16="http://schemas.microsoft.com/office/drawing/2014/main" id="{C254D664-2552-4747-A7CB-F600E8B1D7B6}"/>
              </a:ext>
            </a:extLst>
          </p:cNvPr>
          <p:cNvSpPr txBox="1"/>
          <p:nvPr/>
        </p:nvSpPr>
        <p:spPr>
          <a:xfrm>
            <a:off x="7972425" y="5224462"/>
            <a:ext cx="1671611" cy="369332"/>
          </a:xfrm>
          <a:prstGeom prst="rect">
            <a:avLst/>
          </a:prstGeom>
          <a:noFill/>
        </p:spPr>
        <p:txBody>
          <a:bodyPr wrap="none" rtlCol="0">
            <a:spAutoFit/>
          </a:bodyPr>
          <a:lstStyle/>
          <a:p>
            <a:r>
              <a:rPr lang="en-US" sz="1800" dirty="0"/>
              <a:t>Sottilare, 2018</a:t>
            </a:r>
          </a:p>
        </p:txBody>
      </p:sp>
    </p:spTree>
    <p:extLst>
      <p:ext uri="{BB962C8B-B14F-4D97-AF65-F5344CB8AC3E}">
        <p14:creationId xmlns:p14="http://schemas.microsoft.com/office/powerpoint/2010/main" val="666458155"/>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3149278"/>
            <a:ext cx="12192000" cy="657224"/>
          </a:xfrm>
        </p:spPr>
        <p:txBody>
          <a:bodyPr/>
          <a:lstStyle/>
          <a:p>
            <a:pPr lvl="0"/>
            <a:r>
              <a:rPr lang="en-US" sz="2800" dirty="0">
                <a:solidFill>
                  <a:schemeClr val="tx1"/>
                </a:solidFill>
              </a:rPr>
              <a:t>Objective #3: </a:t>
            </a:r>
            <a:br>
              <a:rPr lang="en-US" sz="2800" dirty="0">
                <a:solidFill>
                  <a:schemeClr val="tx1"/>
                </a:solidFill>
              </a:rPr>
            </a:br>
            <a:r>
              <a:rPr lang="en-US" sz="2800" dirty="0">
                <a:solidFill>
                  <a:schemeClr val="tx1"/>
                </a:solidFill>
              </a:rPr>
              <a:t>Compare and contrast types of AISs </a:t>
            </a: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744382869"/>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2D398E-4003-40E5-9C95-54EED514020B}"/>
              </a:ext>
            </a:extLst>
          </p:cNvPr>
          <p:cNvSpPr txBox="1">
            <a:spLocks/>
          </p:cNvSpPr>
          <p:nvPr/>
        </p:nvSpPr>
        <p:spPr>
          <a:xfrm>
            <a:off x="2345741" y="46652"/>
            <a:ext cx="7416800" cy="690465"/>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A Taxonomy of AISs</a:t>
            </a:r>
          </a:p>
        </p:txBody>
      </p:sp>
      <p:pic>
        <p:nvPicPr>
          <p:cNvPr id="2" name="Picture 1">
            <a:extLst>
              <a:ext uri="{FF2B5EF4-FFF2-40B4-BE49-F238E27FC236}">
                <a16:creationId xmlns:a16="http://schemas.microsoft.com/office/drawing/2014/main" id="{F2DB2FA4-2F35-4360-8662-0B923AF84633}"/>
              </a:ext>
            </a:extLst>
          </p:cNvPr>
          <p:cNvPicPr>
            <a:picLocks noChangeAspect="1"/>
          </p:cNvPicPr>
          <p:nvPr/>
        </p:nvPicPr>
        <p:blipFill>
          <a:blip r:embed="rId3"/>
          <a:stretch>
            <a:fillRect/>
          </a:stretch>
        </p:blipFill>
        <p:spPr>
          <a:xfrm>
            <a:off x="618295" y="845766"/>
            <a:ext cx="10345809" cy="5633192"/>
          </a:xfrm>
          <a:prstGeom prst="rect">
            <a:avLst/>
          </a:prstGeom>
        </p:spPr>
      </p:pic>
    </p:spTree>
    <p:extLst>
      <p:ext uri="{BB962C8B-B14F-4D97-AF65-F5344CB8AC3E}">
        <p14:creationId xmlns:p14="http://schemas.microsoft.com/office/powerpoint/2010/main" val="2718969409"/>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952C-6004-0644-A533-3FAE7AC84662}"/>
              </a:ext>
            </a:extLst>
          </p:cNvPr>
          <p:cNvSpPr>
            <a:spLocks noGrp="1"/>
          </p:cNvSpPr>
          <p:nvPr>
            <p:ph type="title"/>
          </p:nvPr>
        </p:nvSpPr>
        <p:spPr>
          <a:xfrm>
            <a:off x="2345741" y="0"/>
            <a:ext cx="7416800" cy="723122"/>
          </a:xfrm>
        </p:spPr>
        <p:txBody>
          <a:bodyPr/>
          <a:lstStyle/>
          <a:p>
            <a:r>
              <a:rPr lang="en-US" sz="2800" b="1" dirty="0"/>
              <a:t>AIS Architectures</a:t>
            </a:r>
            <a:endParaRPr lang="en-US" sz="2800" dirty="0"/>
          </a:p>
        </p:txBody>
      </p:sp>
      <p:sp>
        <p:nvSpPr>
          <p:cNvPr id="6" name="Cloud 5">
            <a:extLst>
              <a:ext uri="{FF2B5EF4-FFF2-40B4-BE49-F238E27FC236}">
                <a16:creationId xmlns:a16="http://schemas.microsoft.com/office/drawing/2014/main" id="{4934126A-F808-4106-A20D-2F5EC23F73F0}"/>
              </a:ext>
            </a:extLst>
          </p:cNvPr>
          <p:cNvSpPr/>
          <p:nvPr/>
        </p:nvSpPr>
        <p:spPr>
          <a:xfrm>
            <a:off x="962025" y="1390650"/>
            <a:ext cx="3230620" cy="2095500"/>
          </a:xfrm>
          <a:prstGeom prst="cloud">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Generalized Intelligent Framework for Tutoring </a:t>
            </a:r>
          </a:p>
          <a:p>
            <a:pPr algn="ctr"/>
            <a:r>
              <a:rPr lang="en-US" sz="1600" b="1" dirty="0">
                <a:solidFill>
                  <a:schemeClr val="tx1"/>
                </a:solidFill>
                <a:latin typeface="Helvetica Neue"/>
              </a:rPr>
              <a:t>(GIFT, US Army)</a:t>
            </a:r>
          </a:p>
        </p:txBody>
      </p:sp>
      <p:sp>
        <p:nvSpPr>
          <p:cNvPr id="7" name="Cloud 6">
            <a:extLst>
              <a:ext uri="{FF2B5EF4-FFF2-40B4-BE49-F238E27FC236}">
                <a16:creationId xmlns:a16="http://schemas.microsoft.com/office/drawing/2014/main" id="{E70D32F1-F33C-4B10-B33A-A656DCA6EE1E}"/>
              </a:ext>
            </a:extLst>
          </p:cNvPr>
          <p:cNvSpPr/>
          <p:nvPr/>
        </p:nvSpPr>
        <p:spPr>
          <a:xfrm>
            <a:off x="4533900" y="1285875"/>
            <a:ext cx="3230620" cy="209550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AutoTutor </a:t>
            </a:r>
          </a:p>
          <a:p>
            <a:pPr algn="ctr"/>
            <a:r>
              <a:rPr lang="en-US" sz="1600" b="1" dirty="0">
                <a:solidFill>
                  <a:schemeClr val="tx1"/>
                </a:solidFill>
                <a:latin typeface="Helvetica Neue"/>
              </a:rPr>
              <a:t>(University of Memphis, USA)</a:t>
            </a:r>
          </a:p>
        </p:txBody>
      </p:sp>
      <p:sp>
        <p:nvSpPr>
          <p:cNvPr id="8" name="Cloud 7">
            <a:extLst>
              <a:ext uri="{FF2B5EF4-FFF2-40B4-BE49-F238E27FC236}">
                <a16:creationId xmlns:a16="http://schemas.microsoft.com/office/drawing/2014/main" id="{0168D881-1AA3-45E2-91EA-8111AB0ABEAA}"/>
              </a:ext>
            </a:extLst>
          </p:cNvPr>
          <p:cNvSpPr/>
          <p:nvPr/>
        </p:nvSpPr>
        <p:spPr>
          <a:xfrm>
            <a:off x="964941" y="3832161"/>
            <a:ext cx="3230620" cy="2095500"/>
          </a:xfrm>
          <a:prstGeom prst="cloud">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Cognitive Tutor (Carnegie Mellon University, USA)</a:t>
            </a:r>
          </a:p>
        </p:txBody>
      </p:sp>
      <p:sp>
        <p:nvSpPr>
          <p:cNvPr id="9" name="Cloud 8">
            <a:extLst>
              <a:ext uri="{FF2B5EF4-FFF2-40B4-BE49-F238E27FC236}">
                <a16:creationId xmlns:a16="http://schemas.microsoft.com/office/drawing/2014/main" id="{FF4ECD5A-2B0B-4E47-B750-5C82EF3CB786}"/>
              </a:ext>
            </a:extLst>
          </p:cNvPr>
          <p:cNvSpPr/>
          <p:nvPr/>
        </p:nvSpPr>
        <p:spPr>
          <a:xfrm>
            <a:off x="4536816" y="3755961"/>
            <a:ext cx="3590721" cy="2095500"/>
          </a:xfrm>
          <a:prstGeom prst="cloud">
            <a:avLst/>
          </a:prstGeom>
          <a:solidFill>
            <a:srgbClr val="B2F50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Authoring Software Platform for Intelligent Resources in Education </a:t>
            </a:r>
          </a:p>
          <a:p>
            <a:pPr algn="ctr"/>
            <a:r>
              <a:rPr lang="en-US" sz="1600" b="1" dirty="0">
                <a:solidFill>
                  <a:schemeClr val="tx1"/>
                </a:solidFill>
                <a:latin typeface="Helvetica Neue"/>
              </a:rPr>
              <a:t>(ASPIRE, University of Canterbury, NZ</a:t>
            </a:r>
          </a:p>
        </p:txBody>
      </p:sp>
      <p:sp>
        <p:nvSpPr>
          <p:cNvPr id="10" name="Cloud 9">
            <a:extLst>
              <a:ext uri="{FF2B5EF4-FFF2-40B4-BE49-F238E27FC236}">
                <a16:creationId xmlns:a16="http://schemas.microsoft.com/office/drawing/2014/main" id="{B8CA2A4C-67D0-457D-AFA9-5B3719436378}"/>
              </a:ext>
            </a:extLst>
          </p:cNvPr>
          <p:cNvSpPr/>
          <p:nvPr/>
        </p:nvSpPr>
        <p:spPr>
          <a:xfrm>
            <a:off x="8210550" y="1285875"/>
            <a:ext cx="3230620" cy="2095500"/>
          </a:xfrm>
          <a:prstGeom prst="cloud">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Tutor-Expert System </a:t>
            </a:r>
          </a:p>
          <a:p>
            <a:pPr algn="ctr"/>
            <a:r>
              <a:rPr lang="en-US" sz="1600" b="1" dirty="0">
                <a:solidFill>
                  <a:schemeClr val="tx1"/>
                </a:solidFill>
                <a:latin typeface="Helvetica Neue"/>
              </a:rPr>
              <a:t>(</a:t>
            </a:r>
            <a:r>
              <a:rPr lang="en-US" sz="1600" b="1" dirty="0" err="1">
                <a:solidFill>
                  <a:schemeClr val="tx1"/>
                </a:solidFill>
                <a:latin typeface="Helvetica Neue"/>
              </a:rPr>
              <a:t>TexSys</a:t>
            </a:r>
            <a:r>
              <a:rPr lang="en-US" sz="1600" b="1" dirty="0">
                <a:solidFill>
                  <a:schemeClr val="tx1"/>
                </a:solidFill>
                <a:latin typeface="Helvetica Neue"/>
              </a:rPr>
              <a:t>, University of Split, Croatia) </a:t>
            </a:r>
          </a:p>
        </p:txBody>
      </p:sp>
      <p:sp>
        <p:nvSpPr>
          <p:cNvPr id="11" name="TextBox 10">
            <a:extLst>
              <a:ext uri="{FF2B5EF4-FFF2-40B4-BE49-F238E27FC236}">
                <a16:creationId xmlns:a16="http://schemas.microsoft.com/office/drawing/2014/main" id="{DE506962-BA89-4A90-AE0B-04BCAB55E9E7}"/>
              </a:ext>
            </a:extLst>
          </p:cNvPr>
          <p:cNvSpPr txBox="1"/>
          <p:nvPr/>
        </p:nvSpPr>
        <p:spPr>
          <a:xfrm>
            <a:off x="8579497" y="4530012"/>
            <a:ext cx="2960426" cy="584775"/>
          </a:xfrm>
          <a:prstGeom prst="rect">
            <a:avLst/>
          </a:prstGeom>
          <a:noFill/>
        </p:spPr>
        <p:txBody>
          <a:bodyPr wrap="none" rtlCol="0">
            <a:spAutoFit/>
          </a:bodyPr>
          <a:lstStyle/>
          <a:p>
            <a:r>
              <a:rPr lang="en-US" sz="3200" b="1" dirty="0"/>
              <a:t>+ many more…</a:t>
            </a:r>
          </a:p>
        </p:txBody>
      </p:sp>
      <p:sp>
        <p:nvSpPr>
          <p:cNvPr id="3" name="TextBox 2">
            <a:extLst>
              <a:ext uri="{FF2B5EF4-FFF2-40B4-BE49-F238E27FC236}">
                <a16:creationId xmlns:a16="http://schemas.microsoft.com/office/drawing/2014/main" id="{2E9356C2-0D79-4A07-A391-C3A1CDA9DEB5}"/>
              </a:ext>
            </a:extLst>
          </p:cNvPr>
          <p:cNvSpPr txBox="1"/>
          <p:nvPr/>
        </p:nvSpPr>
        <p:spPr>
          <a:xfrm>
            <a:off x="7953377" y="5481637"/>
            <a:ext cx="3719511" cy="1277273"/>
          </a:xfrm>
          <a:prstGeom prst="rect">
            <a:avLst/>
          </a:prstGeom>
          <a:noFill/>
        </p:spPr>
        <p:txBody>
          <a:bodyPr wrap="square" rtlCol="0">
            <a:spAutoFit/>
          </a:bodyPr>
          <a:lstStyle/>
          <a:p>
            <a:r>
              <a:rPr lang="en-US" sz="1100" dirty="0"/>
              <a:t>Sottilare, R.A., Fletcher, J.D., Skinner, A., Perez, R., </a:t>
            </a:r>
            <a:r>
              <a:rPr lang="en-US" sz="1100" dirty="0" err="1"/>
              <a:t>Durlach</a:t>
            </a:r>
            <a:r>
              <a:rPr lang="en-US" sz="1100" dirty="0"/>
              <a:t>, P., </a:t>
            </a:r>
            <a:r>
              <a:rPr lang="en-US" sz="1100" dirty="0" err="1"/>
              <a:t>Zotov</a:t>
            </a:r>
            <a:r>
              <a:rPr lang="en-US" sz="1100" dirty="0"/>
              <a:t>, V. &amp; Alexander, T. (2018). NATO Final Report of the Human Factors &amp; Medicine Research Task Group (HFM-RTG-237), Assessment of Intelligent Tutoring System Technologies and Opportunities. NATO Science &amp; Technology Organization. DOI: 10.14339/STO-TR-HFM-237. ISBN 978-92-837-2091-1.</a:t>
            </a:r>
          </a:p>
        </p:txBody>
      </p:sp>
    </p:spTree>
    <p:extLst>
      <p:ext uri="{BB962C8B-B14F-4D97-AF65-F5344CB8AC3E}">
        <p14:creationId xmlns:p14="http://schemas.microsoft.com/office/powerpoint/2010/main" val="1930383099"/>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680830"/>
          </a:xfrm>
        </p:spPr>
        <p:txBody>
          <a:bodyPr>
            <a:normAutofit/>
          </a:bodyPr>
          <a:lstStyle/>
          <a:p>
            <a:r>
              <a:rPr lang="en-US" sz="3200" b="1" dirty="0"/>
              <a:t>AutoTutor</a:t>
            </a:r>
          </a:p>
        </p:txBody>
      </p:sp>
      <p:sp>
        <p:nvSpPr>
          <p:cNvPr id="14" name="TextBox 13"/>
          <p:cNvSpPr txBox="1"/>
          <p:nvPr/>
        </p:nvSpPr>
        <p:spPr>
          <a:xfrm>
            <a:off x="9063038" y="1028700"/>
            <a:ext cx="2832827" cy="400110"/>
          </a:xfrm>
          <a:prstGeom prst="rect">
            <a:avLst/>
          </a:prstGeom>
          <a:noFill/>
        </p:spPr>
        <p:txBody>
          <a:bodyPr wrap="none" rtlCol="0">
            <a:spAutoFit/>
          </a:bodyPr>
          <a:lstStyle/>
          <a:p>
            <a:r>
              <a:rPr lang="en-US" sz="2000" b="1" dirty="0"/>
              <a:t>www.autotutor.org/</a:t>
            </a:r>
          </a:p>
        </p:txBody>
      </p:sp>
      <p:sp>
        <p:nvSpPr>
          <p:cNvPr id="16" name="Text Placeholder 3"/>
          <p:cNvSpPr txBox="1">
            <a:spLocks/>
          </p:cNvSpPr>
          <p:nvPr/>
        </p:nvSpPr>
        <p:spPr>
          <a:xfrm>
            <a:off x="41836" y="1051573"/>
            <a:ext cx="7069611" cy="3284764"/>
          </a:xfrm>
          <a:prstGeom prst="rect">
            <a:avLst/>
          </a:prstGeom>
        </p:spPr>
        <p:txBody>
          <a:bodyPr/>
          <a:lstStyle>
            <a:lvl1pPr marL="228600" indent="-228600" algn="l" defTabSz="914400" rtl="0" eaLnBrk="1" latinLnBrk="0" hangingPunct="1">
              <a:lnSpc>
                <a:spcPct val="90000"/>
              </a:lnSpc>
              <a:spcBef>
                <a:spcPts val="0"/>
              </a:spcBef>
              <a:spcAft>
                <a:spcPts val="1200"/>
              </a:spcAft>
              <a:buFont typeface="Arial" pitchFamily="34" charset="0"/>
              <a:buChar char="•"/>
              <a:defRPr sz="2800" b="0"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0"/>
              </a:spcBef>
              <a:spcAft>
                <a:spcPts val="1200"/>
              </a:spcAft>
              <a:buFont typeface="Arial" pitchFamily="34" charset="0"/>
              <a:buChar char="–"/>
              <a:defRPr sz="2400" b="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0"/>
              </a:spcBef>
              <a:spcAft>
                <a:spcPts val="1200"/>
              </a:spcAft>
              <a:buFont typeface="Arial" pitchFamily="34" charset="0"/>
              <a:buChar char="•"/>
              <a:defRPr sz="2000" b="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0"/>
              </a:spcBef>
              <a:spcAft>
                <a:spcPts val="1200"/>
              </a:spcAft>
              <a:buFont typeface="Arial" pitchFamily="34" charset="0"/>
              <a:buChar char="–"/>
              <a:defRPr sz="1800" b="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0"/>
              </a:spcBef>
              <a:spcAft>
                <a:spcPts val="1200"/>
              </a:spcAft>
              <a:buFont typeface="Arial" pitchFamily="34" charset="0"/>
              <a:buChar char="»"/>
              <a:defRPr sz="18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00000"/>
              </a:lnSpc>
              <a:buNone/>
              <a:defRPr/>
            </a:pPr>
            <a:r>
              <a:rPr lang="en-US" b="1" dirty="0">
                <a:solidFill>
                  <a:sysClr val="windowText" lastClr="000000"/>
                </a:solidFill>
                <a:latin typeface="Arial Narrow" panose="020B0606020202030204" pitchFamily="34" charset="0"/>
              </a:rPr>
              <a:t>AutoTutor is a tutoring architecture used to develop ITSs that guide instruction through conversations with learners via natural language: </a:t>
            </a:r>
            <a:endParaRPr kumimoji="0" lang="en-US" b="1" i="0" u="none" strike="noStrike" kern="1200" cap="none" spc="0" normalizeH="0" baseline="0" noProof="0" dirty="0">
              <a:ln>
                <a:noFill/>
              </a:ln>
              <a:solidFill>
                <a:sysClr val="windowText" lastClr="000000"/>
              </a:solidFill>
              <a:effectLst/>
              <a:uLnTx/>
              <a:uFillTx/>
              <a:latin typeface="Arial Narrow" panose="020B0606020202030204" pitchFamily="34" charset="0"/>
            </a:endParaRPr>
          </a:p>
          <a:p>
            <a:pPr lvl="1">
              <a:lnSpc>
                <a:spcPct val="100000"/>
              </a:lnSpc>
              <a:defRPr/>
            </a:pPr>
            <a:r>
              <a:rPr lang="en-US" sz="2000" b="1" dirty="0">
                <a:solidFill>
                  <a:sysClr val="windowText" lastClr="000000"/>
                </a:solidFill>
                <a:latin typeface="Arial Narrow" panose="020B0606020202030204" pitchFamily="34" charset="0"/>
              </a:rPr>
              <a:t>produces learning gains across </a:t>
            </a:r>
            <a:r>
              <a:rPr lang="en-US" sz="2000" b="1" dirty="0">
                <a:solidFill>
                  <a:srgbClr val="0070C0"/>
                </a:solidFill>
                <a:latin typeface="Arial Narrow" panose="020B0606020202030204" pitchFamily="34" charset="0"/>
              </a:rPr>
              <a:t>multiple domains </a:t>
            </a:r>
            <a:r>
              <a:rPr lang="en-US" sz="2000" b="1" dirty="0">
                <a:solidFill>
                  <a:sysClr val="windowText" lastClr="000000"/>
                </a:solidFill>
                <a:latin typeface="Arial Narrow" panose="020B0606020202030204" pitchFamily="34" charset="0"/>
              </a:rPr>
              <a:t>(e.g., computer literacy, physics, critical thinking)</a:t>
            </a:r>
          </a:p>
          <a:p>
            <a:pPr lvl="1">
              <a:lnSpc>
                <a:spcPct val="100000"/>
              </a:lnSpc>
              <a:defRPr/>
            </a:pPr>
            <a:r>
              <a:rPr lang="en-US" sz="2000" b="1" dirty="0">
                <a:latin typeface="Arial Narrow" panose="020B0606020202030204" pitchFamily="34" charset="0"/>
              </a:rPr>
              <a:t>uses human-inspired </a:t>
            </a:r>
            <a:r>
              <a:rPr lang="en-US" sz="2000" b="1" dirty="0">
                <a:solidFill>
                  <a:srgbClr val="0070C0"/>
                </a:solidFill>
                <a:latin typeface="Arial Narrow" panose="020B0606020202030204" pitchFamily="34" charset="0"/>
              </a:rPr>
              <a:t>tutoring strategies</a:t>
            </a:r>
          </a:p>
          <a:p>
            <a:pPr lvl="1">
              <a:lnSpc>
                <a:spcPct val="100000"/>
              </a:lnSpc>
              <a:defRPr/>
            </a:pPr>
            <a:r>
              <a:rPr lang="en-US" sz="2000" b="1" dirty="0">
                <a:latin typeface="Arial Narrow" panose="020B0606020202030204" pitchFamily="34" charset="0"/>
              </a:rPr>
              <a:t>interacts with </a:t>
            </a:r>
            <a:r>
              <a:rPr lang="en-US" sz="2000" b="1" dirty="0">
                <a:solidFill>
                  <a:srgbClr val="0070C0"/>
                </a:solidFill>
                <a:latin typeface="Arial Narrow" panose="020B0606020202030204" pitchFamily="34" charset="0"/>
              </a:rPr>
              <a:t>pedagogical agents </a:t>
            </a:r>
            <a:r>
              <a:rPr lang="en-US" sz="2000" b="1" dirty="0">
                <a:latin typeface="Arial Narrow" panose="020B0606020202030204" pitchFamily="34" charset="0"/>
              </a:rPr>
              <a:t>to track and guide learning</a:t>
            </a:r>
          </a:p>
        </p:txBody>
      </p:sp>
      <p:pic>
        <p:nvPicPr>
          <p:cNvPr id="26" name="Picture 25"/>
          <p:cNvPicPr>
            <a:picLocks noChangeAspect="1"/>
          </p:cNvPicPr>
          <p:nvPr/>
        </p:nvPicPr>
        <p:blipFill rotWithShape="1">
          <a:blip r:embed="rId3"/>
          <a:srcRect l="16927" t="16249" r="15156" b="29862"/>
          <a:stretch/>
        </p:blipFill>
        <p:spPr>
          <a:xfrm>
            <a:off x="7056782" y="3096738"/>
            <a:ext cx="4770002" cy="2838590"/>
          </a:xfrm>
          <a:prstGeom prst="rect">
            <a:avLst/>
          </a:prstGeom>
          <a:ln>
            <a:solidFill>
              <a:schemeClr val="tx1"/>
            </a:solidFill>
          </a:ln>
        </p:spPr>
      </p:pic>
      <p:pic>
        <p:nvPicPr>
          <p:cNvPr id="27" name="Picture 26"/>
          <p:cNvPicPr>
            <a:picLocks noChangeAspect="1"/>
          </p:cNvPicPr>
          <p:nvPr/>
        </p:nvPicPr>
        <p:blipFill>
          <a:blip r:embed="rId4"/>
          <a:stretch>
            <a:fillRect/>
          </a:stretch>
        </p:blipFill>
        <p:spPr>
          <a:xfrm>
            <a:off x="1346995" y="4111646"/>
            <a:ext cx="4126514" cy="1516773"/>
          </a:xfrm>
          <a:prstGeom prst="rect">
            <a:avLst/>
          </a:prstGeom>
        </p:spPr>
      </p:pic>
      <p:sp>
        <p:nvSpPr>
          <p:cNvPr id="28" name="TextBox 27"/>
          <p:cNvSpPr txBox="1"/>
          <p:nvPr/>
        </p:nvSpPr>
        <p:spPr>
          <a:xfrm>
            <a:off x="203683" y="5734618"/>
            <a:ext cx="6109365" cy="400110"/>
          </a:xfrm>
          <a:prstGeom prst="rect">
            <a:avLst/>
          </a:prstGeom>
          <a:noFill/>
        </p:spPr>
        <p:txBody>
          <a:bodyPr wrap="none" rtlCol="0">
            <a:spAutoFit/>
          </a:bodyPr>
          <a:lstStyle/>
          <a:p>
            <a:r>
              <a:rPr lang="en-US" sz="2000" b="1" dirty="0"/>
              <a:t>Trialogues (agent-based teacher and student)</a:t>
            </a:r>
          </a:p>
        </p:txBody>
      </p:sp>
      <p:pic>
        <p:nvPicPr>
          <p:cNvPr id="29" name="Picture 28"/>
          <p:cNvPicPr>
            <a:picLocks noChangeAspect="1"/>
          </p:cNvPicPr>
          <p:nvPr/>
        </p:nvPicPr>
        <p:blipFill>
          <a:blip r:embed="rId5"/>
          <a:stretch>
            <a:fillRect/>
          </a:stretch>
        </p:blipFill>
        <p:spPr>
          <a:xfrm>
            <a:off x="7648575" y="1842345"/>
            <a:ext cx="3105150" cy="1123950"/>
          </a:xfrm>
          <a:prstGeom prst="rect">
            <a:avLst/>
          </a:prstGeom>
        </p:spPr>
      </p:pic>
    </p:spTree>
    <p:extLst>
      <p:ext uri="{BB962C8B-B14F-4D97-AF65-F5344CB8AC3E}">
        <p14:creationId xmlns:p14="http://schemas.microsoft.com/office/powerpoint/2010/main" val="141577303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9527"/>
            <a:ext cx="12192000" cy="657224"/>
          </a:xfrm>
        </p:spPr>
        <p:txBody>
          <a:bodyPr/>
          <a:lstStyle/>
          <a:p>
            <a:pPr eaLnBrk="1" hangingPunct="1"/>
            <a:r>
              <a:rPr lang="en-US" sz="2800" dirty="0"/>
              <a:t>Tutorial Audience</a:t>
            </a:r>
          </a:p>
        </p:txBody>
      </p:sp>
      <p:sp>
        <p:nvSpPr>
          <p:cNvPr id="15365" name="Rectangle 3"/>
          <p:cNvSpPr>
            <a:spLocks noGrp="1" noChangeArrowheads="1"/>
          </p:cNvSpPr>
          <p:nvPr>
            <p:ph sz="half" idx="1"/>
          </p:nvPr>
        </p:nvSpPr>
        <p:spPr>
          <a:xfrm>
            <a:off x="214313" y="862312"/>
            <a:ext cx="11806237" cy="5514677"/>
          </a:xfrm>
        </p:spPr>
        <p:txBody>
          <a:bodyPr/>
          <a:lstStyle/>
          <a:p>
            <a:r>
              <a:rPr lang="en-US" b="1" dirty="0"/>
              <a:t>You are in the right place </a:t>
            </a:r>
            <a:r>
              <a:rPr lang="en-US" dirty="0"/>
              <a:t>- this tutorial is suitable for beginners and has no pre-requisites.</a:t>
            </a:r>
          </a:p>
          <a:p>
            <a:pPr marL="0" indent="0">
              <a:buNone/>
            </a:pPr>
            <a:endParaRPr lang="en-US" sz="1000" dirty="0"/>
          </a:p>
          <a:p>
            <a:r>
              <a:rPr lang="en-US" dirty="0"/>
              <a:t>The domain of Adaptive Instructional Systems is uniquely relevant to this year’s I/ITSEC theme: Winning the War of Cognition by Pushing Readiness and Lethality Boundaries. </a:t>
            </a:r>
          </a:p>
          <a:p>
            <a:pPr lvl="1"/>
            <a:r>
              <a:rPr lang="en-US" dirty="0"/>
              <a:t>In brief, AISs are technologically advanced instructional platforms that are effective in improving, enabling, and advancing the preparation of warfighters thereby supporting efforts to better protect and save the lives of our military and first responders in an increasingly complex threat environment. </a:t>
            </a:r>
          </a:p>
          <a:p>
            <a:endParaRPr lang="en-US" sz="1000" dirty="0"/>
          </a:p>
          <a:p>
            <a:r>
              <a:rPr lang="en-US" dirty="0"/>
              <a:t>Professionals (corporate officers, program managers, scientists and engineers) from industry, academia and government will all benefit from attending this tutorial</a:t>
            </a:r>
          </a:p>
          <a:p>
            <a:endParaRPr lang="en-US" sz="1000" dirty="0"/>
          </a:p>
          <a:p>
            <a:r>
              <a:rPr lang="en-US" b="1" dirty="0"/>
              <a:t>AISs are products of interdisciplinary teams</a:t>
            </a:r>
            <a:r>
              <a:rPr lang="en-US" dirty="0"/>
              <a:t> – learning engineers &amp; scientists, computer scientists, military analysts and trainers, AI engineers, research psychologists and instructional system designers…</a:t>
            </a:r>
          </a:p>
          <a:p>
            <a:endParaRPr lang="en-US" sz="1000" dirty="0"/>
          </a:p>
          <a:p>
            <a:r>
              <a:rPr lang="en-US" dirty="0"/>
              <a:t>This presentation is available at </a:t>
            </a:r>
            <a:r>
              <a:rPr lang="en-US" dirty="0">
                <a:highlight>
                  <a:srgbClr val="FFFF00"/>
                </a:highlight>
              </a:rPr>
              <a:t>www.GIFTtutoring.org</a:t>
            </a:r>
          </a:p>
        </p:txBody>
      </p:sp>
    </p:spTree>
    <p:extLst>
      <p:ext uri="{BB962C8B-B14F-4D97-AF65-F5344CB8AC3E}">
        <p14:creationId xmlns:p14="http://schemas.microsoft.com/office/powerpoint/2010/main" val="515163534"/>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Cognitive Tutor</a:t>
            </a:r>
          </a:p>
        </p:txBody>
      </p:sp>
      <p:sp>
        <p:nvSpPr>
          <p:cNvPr id="15" name="Text Placeholder 3"/>
          <p:cNvSpPr txBox="1">
            <a:spLocks/>
          </p:cNvSpPr>
          <p:nvPr/>
        </p:nvSpPr>
        <p:spPr>
          <a:xfrm>
            <a:off x="161105" y="882609"/>
            <a:ext cx="3717713" cy="2243180"/>
          </a:xfrm>
          <a:prstGeom prst="rect">
            <a:avLst/>
          </a:prstGeom>
        </p:spPr>
        <p:txBody>
          <a:bodyPr/>
          <a:lstStyle>
            <a:lvl1pPr marL="228600" indent="-228600" algn="l" defTabSz="914400" rtl="0" eaLnBrk="1" latinLnBrk="0" hangingPunct="1">
              <a:lnSpc>
                <a:spcPct val="90000"/>
              </a:lnSpc>
              <a:spcBef>
                <a:spcPts val="0"/>
              </a:spcBef>
              <a:spcAft>
                <a:spcPts val="1200"/>
              </a:spcAft>
              <a:buFont typeface="Arial" pitchFamily="34" charset="0"/>
              <a:buChar char="•"/>
              <a:defRPr sz="2800" b="0"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0"/>
              </a:spcBef>
              <a:spcAft>
                <a:spcPts val="1200"/>
              </a:spcAft>
              <a:buFont typeface="Arial" pitchFamily="34" charset="0"/>
              <a:buChar char="–"/>
              <a:defRPr sz="2400" b="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0"/>
              </a:spcBef>
              <a:spcAft>
                <a:spcPts val="1200"/>
              </a:spcAft>
              <a:buFont typeface="Arial" pitchFamily="34" charset="0"/>
              <a:buChar char="•"/>
              <a:defRPr sz="2000" b="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0"/>
              </a:spcBef>
              <a:spcAft>
                <a:spcPts val="1200"/>
              </a:spcAft>
              <a:buFont typeface="Arial" pitchFamily="34" charset="0"/>
              <a:buChar char="–"/>
              <a:defRPr sz="1800" b="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0"/>
              </a:spcBef>
              <a:spcAft>
                <a:spcPts val="1200"/>
              </a:spcAft>
              <a:buFont typeface="Arial" pitchFamily="34" charset="0"/>
              <a:buChar char="»"/>
              <a:defRPr sz="18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a:lnSpc>
                <a:spcPct val="100000"/>
              </a:lnSpc>
              <a:buNone/>
              <a:defRPr/>
            </a:pPr>
            <a:r>
              <a:rPr lang="en-US" b="1" dirty="0">
                <a:solidFill>
                  <a:sysClr val="windowText" lastClr="000000"/>
                </a:solidFill>
                <a:latin typeface="Arial Narrow" panose="020B0606020202030204" pitchFamily="34" charset="0"/>
              </a:rPr>
              <a:t>The Cognitive Tutor is a tutoring architecture used to develop rule-based and example-tracing ITSs that guide instruction: </a:t>
            </a:r>
            <a:endParaRPr kumimoji="0" lang="en-US" b="1" i="0" u="none" strike="noStrike" kern="1200" cap="none" spc="0" normalizeH="0" baseline="0" noProof="0" dirty="0">
              <a:ln>
                <a:noFill/>
              </a:ln>
              <a:solidFill>
                <a:sysClr val="windowText" lastClr="000000"/>
              </a:solidFill>
              <a:effectLst/>
              <a:uLnTx/>
              <a:uFillTx/>
              <a:latin typeface="Arial Narrow" panose="020B0606020202030204" pitchFamily="34" charset="0"/>
            </a:endParaRPr>
          </a:p>
          <a:p>
            <a:pPr marL="571500" lvl="1" indent="-342900">
              <a:lnSpc>
                <a:spcPct val="100000"/>
              </a:lnSpc>
              <a:buFont typeface="Wingdings" panose="05000000000000000000" pitchFamily="2" charset="2"/>
              <a:buChar char="Ø"/>
              <a:defRPr/>
            </a:pPr>
            <a:r>
              <a:rPr lang="en-US" sz="2000" b="1" dirty="0">
                <a:solidFill>
                  <a:sysClr val="windowText" lastClr="000000"/>
                </a:solidFill>
                <a:latin typeface="Arial Narrow" panose="020B0606020202030204" pitchFamily="34" charset="0"/>
              </a:rPr>
              <a:t>produces learning gains across </a:t>
            </a:r>
            <a:r>
              <a:rPr lang="en-US" sz="2000" b="1" dirty="0">
                <a:solidFill>
                  <a:srgbClr val="0070C0"/>
                </a:solidFill>
                <a:latin typeface="Arial Narrow" panose="020B0606020202030204" pitchFamily="34" charset="0"/>
              </a:rPr>
              <a:t>multiple domains </a:t>
            </a:r>
            <a:r>
              <a:rPr lang="en-US" sz="2000" b="1" dirty="0">
                <a:solidFill>
                  <a:sysClr val="windowText" lastClr="000000"/>
                </a:solidFill>
                <a:latin typeface="Arial Narrow" panose="020B0606020202030204" pitchFamily="34" charset="0"/>
              </a:rPr>
              <a:t>(e.g., computer programming, physics, chemistry, thermodynamics)</a:t>
            </a:r>
          </a:p>
          <a:p>
            <a:pPr lvl="1">
              <a:lnSpc>
                <a:spcPct val="100000"/>
              </a:lnSpc>
              <a:defRPr/>
            </a:pPr>
            <a:endParaRPr lang="en-US" sz="2000" b="1" dirty="0">
              <a:solidFill>
                <a:sysClr val="windowText" lastClr="000000"/>
              </a:solidFill>
              <a:latin typeface="Arial Narrow" panose="020B0606020202030204" pitchFamily="34" charset="0"/>
            </a:endParaRPr>
          </a:p>
        </p:txBody>
      </p:sp>
      <p:pic>
        <p:nvPicPr>
          <p:cNvPr id="16" name="Picture 15"/>
          <p:cNvPicPr>
            <a:picLocks noChangeAspect="1"/>
          </p:cNvPicPr>
          <p:nvPr/>
        </p:nvPicPr>
        <p:blipFill>
          <a:blip r:embed="rId3"/>
          <a:stretch>
            <a:fillRect/>
          </a:stretch>
        </p:blipFill>
        <p:spPr>
          <a:xfrm>
            <a:off x="10183513" y="5366356"/>
            <a:ext cx="1491644" cy="1491644"/>
          </a:xfrm>
          <a:prstGeom prst="rect">
            <a:avLst/>
          </a:prstGeom>
        </p:spPr>
      </p:pic>
      <p:pic>
        <p:nvPicPr>
          <p:cNvPr id="1026" name="Picture 2" descr="Image result for cognitive tutor authoring too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1151" y="882609"/>
            <a:ext cx="6962599" cy="45043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91C780-5C8E-1D41-8C04-D25612BCC59A}"/>
              </a:ext>
            </a:extLst>
          </p:cNvPr>
          <p:cNvSpPr txBox="1"/>
          <p:nvPr/>
        </p:nvSpPr>
        <p:spPr>
          <a:xfrm>
            <a:off x="4135367" y="5555042"/>
            <a:ext cx="3921266" cy="400110"/>
          </a:xfrm>
          <a:prstGeom prst="rect">
            <a:avLst/>
          </a:prstGeom>
          <a:noFill/>
        </p:spPr>
        <p:txBody>
          <a:bodyPr wrap="none" rtlCol="0">
            <a:spAutoFit/>
          </a:bodyPr>
          <a:lstStyle/>
          <a:p>
            <a:r>
              <a:rPr lang="en-US" sz="2000" b="1" dirty="0"/>
              <a:t>http://ctat.pact.cs.cmu.edu/</a:t>
            </a:r>
          </a:p>
        </p:txBody>
      </p:sp>
    </p:spTree>
    <p:extLst>
      <p:ext uri="{BB962C8B-B14F-4D97-AF65-F5344CB8AC3E}">
        <p14:creationId xmlns:p14="http://schemas.microsoft.com/office/powerpoint/2010/main" val="260653905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Cognitive Tutor</a:t>
            </a:r>
          </a:p>
        </p:txBody>
      </p:sp>
      <p:sp>
        <p:nvSpPr>
          <p:cNvPr id="3" name="TextBox 2"/>
          <p:cNvSpPr txBox="1"/>
          <p:nvPr/>
        </p:nvSpPr>
        <p:spPr>
          <a:xfrm>
            <a:off x="4540005" y="6074364"/>
            <a:ext cx="4129231" cy="400110"/>
          </a:xfrm>
          <a:prstGeom prst="rect">
            <a:avLst/>
          </a:prstGeom>
          <a:noFill/>
        </p:spPr>
        <p:txBody>
          <a:bodyPr wrap="square" rtlCol="0">
            <a:spAutoFit/>
          </a:bodyPr>
          <a:lstStyle/>
          <a:p>
            <a:r>
              <a:rPr lang="en-US" sz="2000" b="1" dirty="0"/>
              <a:t>http://ctat.pact.cs.cmu.edu/</a:t>
            </a:r>
          </a:p>
        </p:txBody>
      </p:sp>
      <p:sp>
        <p:nvSpPr>
          <p:cNvPr id="15" name="Text Placeholder 3"/>
          <p:cNvSpPr txBox="1">
            <a:spLocks/>
          </p:cNvSpPr>
          <p:nvPr/>
        </p:nvSpPr>
        <p:spPr>
          <a:xfrm>
            <a:off x="161105" y="882609"/>
            <a:ext cx="3595886" cy="2243180"/>
          </a:xfrm>
          <a:prstGeom prst="rect">
            <a:avLst/>
          </a:prstGeom>
        </p:spPr>
        <p:txBody>
          <a:bodyPr/>
          <a:lstStyle>
            <a:lvl1pPr marL="228600" indent="-228600" algn="l" defTabSz="914400" rtl="0" eaLnBrk="1" latinLnBrk="0" hangingPunct="1">
              <a:lnSpc>
                <a:spcPct val="90000"/>
              </a:lnSpc>
              <a:spcBef>
                <a:spcPts val="0"/>
              </a:spcBef>
              <a:spcAft>
                <a:spcPts val="1200"/>
              </a:spcAft>
              <a:buFont typeface="Arial" pitchFamily="34" charset="0"/>
              <a:buChar char="•"/>
              <a:defRPr sz="2800" b="0"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0"/>
              </a:spcBef>
              <a:spcAft>
                <a:spcPts val="1200"/>
              </a:spcAft>
              <a:buFont typeface="Arial" pitchFamily="34" charset="0"/>
              <a:buChar char="–"/>
              <a:defRPr sz="2400" b="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0"/>
              </a:spcBef>
              <a:spcAft>
                <a:spcPts val="1200"/>
              </a:spcAft>
              <a:buFont typeface="Arial" pitchFamily="34" charset="0"/>
              <a:buChar char="•"/>
              <a:defRPr sz="2000" b="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0"/>
              </a:spcBef>
              <a:spcAft>
                <a:spcPts val="1200"/>
              </a:spcAft>
              <a:buFont typeface="Arial" pitchFamily="34" charset="0"/>
              <a:buChar char="–"/>
              <a:defRPr sz="1800" b="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0"/>
              </a:spcBef>
              <a:spcAft>
                <a:spcPts val="1200"/>
              </a:spcAft>
              <a:buFont typeface="Arial" pitchFamily="34" charset="0"/>
              <a:buChar char="»"/>
              <a:defRPr sz="18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lvl="1" indent="-342900">
              <a:lnSpc>
                <a:spcPct val="100000"/>
              </a:lnSpc>
              <a:buFont typeface="Wingdings" panose="05000000000000000000" pitchFamily="2" charset="2"/>
              <a:buChar char="Ø"/>
              <a:defRPr/>
            </a:pPr>
            <a:r>
              <a:rPr lang="en-US" b="1" dirty="0">
                <a:solidFill>
                  <a:sysClr val="windowText" lastClr="000000"/>
                </a:solidFill>
                <a:latin typeface="Arial Narrow" panose="020B0606020202030204" pitchFamily="34" charset="0"/>
              </a:rPr>
              <a:t>Includes SimStudent for </a:t>
            </a:r>
            <a:r>
              <a:rPr lang="en-US" b="1" dirty="0">
                <a:solidFill>
                  <a:srgbClr val="0070C0"/>
                </a:solidFill>
                <a:latin typeface="Arial Narrow" panose="020B0606020202030204" pitchFamily="34" charset="0"/>
              </a:rPr>
              <a:t>learning by teaching</a:t>
            </a:r>
          </a:p>
          <a:p>
            <a:pPr marL="457200" lvl="1" indent="0">
              <a:lnSpc>
                <a:spcPct val="100000"/>
              </a:lnSpc>
              <a:buNone/>
              <a:defRPr/>
            </a:pPr>
            <a:endParaRPr lang="en-US" sz="2000" b="1" dirty="0">
              <a:solidFill>
                <a:sysClr val="windowText" lastClr="000000"/>
              </a:solidFill>
              <a:latin typeface="Arial Narrow" panose="020B0606020202030204" pitchFamily="34" charset="0"/>
            </a:endParaRPr>
          </a:p>
        </p:txBody>
      </p:sp>
      <p:pic>
        <p:nvPicPr>
          <p:cNvPr id="16" name="Picture 15"/>
          <p:cNvPicPr>
            <a:picLocks noChangeAspect="1"/>
          </p:cNvPicPr>
          <p:nvPr/>
        </p:nvPicPr>
        <p:blipFill>
          <a:blip r:embed="rId3"/>
          <a:stretch>
            <a:fillRect/>
          </a:stretch>
        </p:blipFill>
        <p:spPr>
          <a:xfrm>
            <a:off x="10221199" y="5320576"/>
            <a:ext cx="1491644" cy="1491644"/>
          </a:xfrm>
          <a:prstGeom prst="rect">
            <a:avLst/>
          </a:prstGeom>
        </p:spPr>
      </p:pic>
      <p:pic>
        <p:nvPicPr>
          <p:cNvPr id="17" name="Picture 16"/>
          <p:cNvPicPr>
            <a:picLocks noChangeAspect="1"/>
          </p:cNvPicPr>
          <p:nvPr/>
        </p:nvPicPr>
        <p:blipFill>
          <a:blip r:embed="rId4"/>
          <a:stretch>
            <a:fillRect/>
          </a:stretch>
        </p:blipFill>
        <p:spPr>
          <a:xfrm>
            <a:off x="3756991" y="849214"/>
            <a:ext cx="5077760" cy="5217184"/>
          </a:xfrm>
          <a:prstGeom prst="rect">
            <a:avLst/>
          </a:prstGeom>
        </p:spPr>
      </p:pic>
    </p:spTree>
    <p:extLst>
      <p:ext uri="{BB962C8B-B14F-4D97-AF65-F5344CB8AC3E}">
        <p14:creationId xmlns:p14="http://schemas.microsoft.com/office/powerpoint/2010/main" val="1807866604"/>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Cognitive Tutor</a:t>
            </a:r>
          </a:p>
        </p:txBody>
      </p:sp>
      <p:sp>
        <p:nvSpPr>
          <p:cNvPr id="15" name="Text Placeholder 3"/>
          <p:cNvSpPr txBox="1">
            <a:spLocks/>
          </p:cNvSpPr>
          <p:nvPr/>
        </p:nvSpPr>
        <p:spPr>
          <a:xfrm>
            <a:off x="161105" y="882609"/>
            <a:ext cx="4505325" cy="1614406"/>
          </a:xfrm>
          <a:prstGeom prst="rect">
            <a:avLst/>
          </a:prstGeom>
        </p:spPr>
        <p:txBody>
          <a:bodyPr/>
          <a:lstStyle>
            <a:lvl1pPr marL="228600" indent="-228600" algn="l" defTabSz="914400" rtl="0" eaLnBrk="1" latinLnBrk="0" hangingPunct="1">
              <a:lnSpc>
                <a:spcPct val="90000"/>
              </a:lnSpc>
              <a:spcBef>
                <a:spcPts val="0"/>
              </a:spcBef>
              <a:spcAft>
                <a:spcPts val="1200"/>
              </a:spcAft>
              <a:buFont typeface="Arial" pitchFamily="34" charset="0"/>
              <a:buChar char="•"/>
              <a:defRPr sz="2800" b="0"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0"/>
              </a:spcBef>
              <a:spcAft>
                <a:spcPts val="1200"/>
              </a:spcAft>
              <a:buFont typeface="Arial" pitchFamily="34" charset="0"/>
              <a:buChar char="–"/>
              <a:defRPr sz="2400" b="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0"/>
              </a:spcBef>
              <a:spcAft>
                <a:spcPts val="1200"/>
              </a:spcAft>
              <a:buFont typeface="Arial" pitchFamily="34" charset="0"/>
              <a:buChar char="•"/>
              <a:defRPr sz="2000" b="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0"/>
              </a:spcBef>
              <a:spcAft>
                <a:spcPts val="1200"/>
              </a:spcAft>
              <a:buFont typeface="Arial" pitchFamily="34" charset="0"/>
              <a:buChar char="–"/>
              <a:defRPr sz="1800" b="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0"/>
              </a:spcBef>
              <a:spcAft>
                <a:spcPts val="1200"/>
              </a:spcAft>
              <a:buFont typeface="Arial" pitchFamily="34" charset="0"/>
              <a:buChar char="»"/>
              <a:defRPr sz="18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lvl="1" indent="-342900">
              <a:lnSpc>
                <a:spcPct val="100000"/>
              </a:lnSpc>
              <a:buFont typeface="Wingdings" panose="05000000000000000000" pitchFamily="2" charset="2"/>
              <a:buChar char="Ø"/>
              <a:defRPr/>
            </a:pPr>
            <a:r>
              <a:rPr lang="en-US" b="1" dirty="0">
                <a:solidFill>
                  <a:srgbClr val="0070C0"/>
                </a:solidFill>
                <a:latin typeface="Arial Narrow" panose="020B0606020202030204" pitchFamily="34" charset="0"/>
              </a:rPr>
              <a:t>Learning Tools Interoperability (LTI) compliant </a:t>
            </a:r>
            <a:r>
              <a:rPr lang="en-US" b="1" dirty="0">
                <a:latin typeface="Arial Narrow" panose="020B0606020202030204" pitchFamily="34" charset="0"/>
              </a:rPr>
              <a:t>– edX, Canvas, Blackboard, and GIFT</a:t>
            </a:r>
            <a:endParaRPr lang="en-US" b="1" dirty="0">
              <a:solidFill>
                <a:srgbClr val="0070C0"/>
              </a:solidFill>
              <a:latin typeface="Arial Narrow" panose="020B0606020202030204" pitchFamily="34" charset="0"/>
            </a:endParaRPr>
          </a:p>
          <a:p>
            <a:pPr lvl="1">
              <a:lnSpc>
                <a:spcPct val="100000"/>
              </a:lnSpc>
              <a:defRPr/>
            </a:pPr>
            <a:endParaRPr lang="en-US" sz="2000" b="1" dirty="0">
              <a:solidFill>
                <a:sysClr val="windowText" lastClr="000000"/>
              </a:solidFill>
              <a:latin typeface="Arial Narrow" panose="020B0606020202030204" pitchFamily="34" charset="0"/>
            </a:endParaRPr>
          </a:p>
        </p:txBody>
      </p:sp>
      <p:pic>
        <p:nvPicPr>
          <p:cNvPr id="16" name="Picture 15"/>
          <p:cNvPicPr>
            <a:picLocks noChangeAspect="1"/>
          </p:cNvPicPr>
          <p:nvPr/>
        </p:nvPicPr>
        <p:blipFill>
          <a:blip r:embed="rId3"/>
          <a:stretch>
            <a:fillRect/>
          </a:stretch>
        </p:blipFill>
        <p:spPr>
          <a:xfrm>
            <a:off x="10213247" y="5366356"/>
            <a:ext cx="1491644" cy="1491644"/>
          </a:xfrm>
          <a:prstGeom prst="rect">
            <a:avLst/>
          </a:prstGeom>
        </p:spPr>
      </p:pic>
      <p:pic>
        <p:nvPicPr>
          <p:cNvPr id="4" name="Picture 3"/>
          <p:cNvPicPr>
            <a:picLocks noChangeAspect="1"/>
          </p:cNvPicPr>
          <p:nvPr/>
        </p:nvPicPr>
        <p:blipFill rotWithShape="1">
          <a:blip r:embed="rId4">
            <a:clrChange>
              <a:clrFrom>
                <a:srgbClr val="FEFFFF"/>
              </a:clrFrom>
              <a:clrTo>
                <a:srgbClr val="FEFFFF">
                  <a:alpha val="0"/>
                </a:srgbClr>
              </a:clrTo>
            </a:clrChange>
          </a:blip>
          <a:srcRect b="5820"/>
          <a:stretch/>
        </p:blipFill>
        <p:spPr>
          <a:xfrm>
            <a:off x="5281123" y="841248"/>
            <a:ext cx="4932124" cy="5158745"/>
          </a:xfrm>
          <a:prstGeom prst="rect">
            <a:avLst/>
          </a:prstGeom>
        </p:spPr>
      </p:pic>
      <p:sp>
        <p:nvSpPr>
          <p:cNvPr id="9" name="TextBox 8">
            <a:extLst>
              <a:ext uri="{FF2B5EF4-FFF2-40B4-BE49-F238E27FC236}">
                <a16:creationId xmlns:a16="http://schemas.microsoft.com/office/drawing/2014/main" id="{E09D194B-7536-5A4C-AB9A-D22A8374C0B1}"/>
              </a:ext>
            </a:extLst>
          </p:cNvPr>
          <p:cNvSpPr txBox="1"/>
          <p:nvPr/>
        </p:nvSpPr>
        <p:spPr>
          <a:xfrm>
            <a:off x="5410957" y="6271591"/>
            <a:ext cx="3921266" cy="400110"/>
          </a:xfrm>
          <a:prstGeom prst="rect">
            <a:avLst/>
          </a:prstGeom>
          <a:noFill/>
        </p:spPr>
        <p:txBody>
          <a:bodyPr wrap="none" rtlCol="0">
            <a:spAutoFit/>
          </a:bodyPr>
          <a:lstStyle/>
          <a:p>
            <a:r>
              <a:rPr lang="en-US" sz="2000" b="1" dirty="0"/>
              <a:t>http://ctat.pact.cs.cmu.edu/</a:t>
            </a:r>
          </a:p>
        </p:txBody>
      </p:sp>
    </p:spTree>
    <p:extLst>
      <p:ext uri="{BB962C8B-B14F-4D97-AF65-F5344CB8AC3E}">
        <p14:creationId xmlns:p14="http://schemas.microsoft.com/office/powerpoint/2010/main" val="1366863985"/>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41248"/>
          </a:xfrm>
        </p:spPr>
        <p:txBody>
          <a:bodyPr>
            <a:normAutofit/>
          </a:bodyPr>
          <a:lstStyle/>
          <a:p>
            <a:r>
              <a:rPr lang="en-US" sz="3200" b="1" dirty="0"/>
              <a:t>Generalized Intelligent Framework for Tutoring (GIFT)</a:t>
            </a:r>
          </a:p>
        </p:txBody>
      </p:sp>
      <p:sp>
        <p:nvSpPr>
          <p:cNvPr id="16" name="TextBox 15"/>
          <p:cNvSpPr txBox="1"/>
          <p:nvPr/>
        </p:nvSpPr>
        <p:spPr>
          <a:xfrm>
            <a:off x="8928860" y="829917"/>
            <a:ext cx="3288080" cy="400110"/>
          </a:xfrm>
          <a:prstGeom prst="rect">
            <a:avLst/>
          </a:prstGeom>
          <a:noFill/>
        </p:spPr>
        <p:txBody>
          <a:bodyPr wrap="none" rtlCol="0">
            <a:spAutoFit/>
          </a:bodyPr>
          <a:lstStyle/>
          <a:p>
            <a:r>
              <a:rPr lang="en-US" sz="2000" b="1" dirty="0"/>
              <a:t>http://GIFTtutoring.org</a:t>
            </a:r>
          </a:p>
        </p:txBody>
      </p:sp>
      <p:pic>
        <p:nvPicPr>
          <p:cNvPr id="28" name="Picture 27"/>
          <p:cNvPicPr>
            <a:picLocks noChangeAspect="1"/>
          </p:cNvPicPr>
          <p:nvPr/>
        </p:nvPicPr>
        <p:blipFill rotWithShape="1">
          <a:blip r:embed="rId3"/>
          <a:srcRect l="29098" t="54880" r="22639" b="14456"/>
          <a:stretch/>
        </p:blipFill>
        <p:spPr>
          <a:xfrm>
            <a:off x="1535529" y="4037318"/>
            <a:ext cx="6801531" cy="2430778"/>
          </a:xfrm>
          <a:prstGeom prst="rect">
            <a:avLst/>
          </a:prstGeom>
        </p:spPr>
      </p:pic>
      <p:sp>
        <p:nvSpPr>
          <p:cNvPr id="7" name="Text Placeholder 3"/>
          <p:cNvSpPr txBox="1">
            <a:spLocks/>
          </p:cNvSpPr>
          <p:nvPr/>
        </p:nvSpPr>
        <p:spPr>
          <a:xfrm>
            <a:off x="147430" y="903512"/>
            <a:ext cx="12044570" cy="3133805"/>
          </a:xfrm>
          <a:prstGeom prst="rect">
            <a:avLst/>
          </a:prstGeom>
        </p:spPr>
        <p:txBody>
          <a:bodyPr/>
          <a:lstStyle>
            <a:lvl1pPr marL="228600" indent="-228600" algn="l" defTabSz="914400" rtl="0" eaLnBrk="1" latinLnBrk="0" hangingPunct="1">
              <a:lnSpc>
                <a:spcPct val="90000"/>
              </a:lnSpc>
              <a:spcBef>
                <a:spcPts val="0"/>
              </a:spcBef>
              <a:spcAft>
                <a:spcPts val="1200"/>
              </a:spcAft>
              <a:buFont typeface="Arial" pitchFamily="34" charset="0"/>
              <a:buChar char="•"/>
              <a:defRPr sz="2800" b="0" kern="120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0"/>
              </a:spcBef>
              <a:spcAft>
                <a:spcPts val="1200"/>
              </a:spcAft>
              <a:buFont typeface="Arial" pitchFamily="34" charset="0"/>
              <a:buChar char="–"/>
              <a:defRPr sz="2400" b="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90000"/>
              </a:lnSpc>
              <a:spcBef>
                <a:spcPts val="0"/>
              </a:spcBef>
              <a:spcAft>
                <a:spcPts val="1200"/>
              </a:spcAft>
              <a:buFont typeface="Arial" pitchFamily="34" charset="0"/>
              <a:buChar char="•"/>
              <a:defRPr sz="2000" b="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90000"/>
              </a:lnSpc>
              <a:spcBef>
                <a:spcPts val="0"/>
              </a:spcBef>
              <a:spcAft>
                <a:spcPts val="1200"/>
              </a:spcAft>
              <a:buFont typeface="Arial" pitchFamily="34" charset="0"/>
              <a:buChar char="–"/>
              <a:defRPr sz="1800" b="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0"/>
              </a:spcBef>
              <a:spcAft>
                <a:spcPts val="1200"/>
              </a:spcAft>
              <a:buFont typeface="Arial" pitchFamily="34" charset="0"/>
              <a:buChar char="»"/>
              <a:defRPr sz="18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ysClr val="windowText" lastClr="000000"/>
                </a:solidFill>
                <a:effectLst/>
                <a:uLnTx/>
                <a:uFillTx/>
                <a:latin typeface="Arial Narrow" panose="020B0606020202030204" pitchFamily="34" charset="0"/>
              </a:rPr>
              <a:t>A free, modular, open-source tutoring architecture: </a:t>
            </a:r>
          </a:p>
          <a:p>
            <a:pPr lvl="1">
              <a:lnSpc>
                <a:spcPct val="100000"/>
              </a:lnSpc>
              <a:buFont typeface="Wingdings" panose="05000000000000000000" pitchFamily="2" charset="2"/>
              <a:buChar char="Ø"/>
              <a:defRPr/>
            </a:pPr>
            <a:r>
              <a:rPr lang="en-US" sz="2000" b="1" dirty="0">
                <a:solidFill>
                  <a:sysClr val="windowText" lastClr="000000"/>
                </a:solidFill>
                <a:latin typeface="Arial Narrow" panose="020B0606020202030204" pitchFamily="34" charset="0"/>
              </a:rPr>
              <a:t>produces learning gains across </a:t>
            </a:r>
            <a:r>
              <a:rPr lang="en-US" sz="2000" b="1" dirty="0">
                <a:solidFill>
                  <a:srgbClr val="0070C0"/>
                </a:solidFill>
                <a:latin typeface="Arial Narrow" panose="020B0606020202030204" pitchFamily="34" charset="0"/>
              </a:rPr>
              <a:t>multiple military and non-military domains </a:t>
            </a:r>
            <a:r>
              <a:rPr lang="en-US" sz="2000" b="1" dirty="0">
                <a:solidFill>
                  <a:sysClr val="windowText" lastClr="000000"/>
                </a:solidFill>
                <a:latin typeface="Arial Narrow" panose="020B0606020202030204" pitchFamily="34" charset="0"/>
              </a:rPr>
              <a:t>(e.g., medical tasks, marksmanship, human anatomy, land navigation or orienteering) without the need for computer programming</a:t>
            </a:r>
          </a:p>
          <a:p>
            <a:pPr marR="0" lvl="1"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70C0"/>
                </a:solidFill>
                <a:effectLst/>
                <a:uLnTx/>
                <a:uFillTx/>
                <a:latin typeface="Arial Narrow" panose="020B0606020202030204" pitchFamily="34" charset="0"/>
              </a:rPr>
              <a:t>supports rapid authoring</a:t>
            </a:r>
            <a:r>
              <a:rPr kumimoji="0" lang="en-US" sz="2000" b="1" i="0" u="none" strike="noStrike" kern="1200" cap="none" spc="0" normalizeH="0" baseline="0" noProof="0" dirty="0">
                <a:ln>
                  <a:noFill/>
                </a:ln>
                <a:solidFill>
                  <a:sysClr val="windowText" lastClr="000000"/>
                </a:solidFill>
                <a:effectLst/>
                <a:uLnTx/>
                <a:uFillTx/>
                <a:latin typeface="Arial Narrow" panose="020B0606020202030204" pitchFamily="34" charset="0"/>
              </a:rPr>
              <a:t>, reuse and interoperability of tutors</a:t>
            </a:r>
          </a:p>
          <a:p>
            <a:pPr marR="0" lvl="1"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70C0"/>
                </a:solidFill>
                <a:effectLst/>
                <a:uLnTx/>
                <a:uFillTx/>
                <a:latin typeface="Arial Narrow" panose="020B0606020202030204" pitchFamily="34" charset="0"/>
              </a:rPr>
              <a:t>lowers costs and entry skills</a:t>
            </a:r>
            <a:r>
              <a:rPr kumimoji="0" lang="en-US" sz="2000" b="1" i="0" u="none" strike="noStrike" kern="1200" cap="none" spc="0" normalizeH="0" baseline="0" noProof="0" dirty="0">
                <a:ln>
                  <a:noFill/>
                </a:ln>
                <a:solidFill>
                  <a:schemeClr val="accent5">
                    <a:lumMod val="75000"/>
                  </a:schemeClr>
                </a:solidFill>
                <a:effectLst/>
                <a:uLnTx/>
                <a:uFillTx/>
                <a:latin typeface="Arial Narrow" panose="020B0606020202030204" pitchFamily="34" charset="0"/>
              </a:rPr>
              <a:t> </a:t>
            </a:r>
            <a:r>
              <a:rPr kumimoji="0" lang="en-US" sz="2000" b="1" i="0" u="none" strike="noStrike" kern="1200" cap="none" spc="0" normalizeH="0" baseline="0" noProof="0" dirty="0">
                <a:ln>
                  <a:noFill/>
                </a:ln>
                <a:solidFill>
                  <a:sysClr val="windowText" lastClr="000000"/>
                </a:solidFill>
                <a:effectLst/>
                <a:uLnTx/>
                <a:uFillTx/>
                <a:latin typeface="Arial Narrow" panose="020B0606020202030204" pitchFamily="34" charset="0"/>
              </a:rPr>
              <a:t>needed to author ITSs via simplified</a:t>
            </a:r>
            <a:r>
              <a:rPr kumimoji="0" lang="en-US" sz="2000" b="1" i="0" u="none" strike="noStrike" kern="1200" cap="none" spc="0" normalizeH="0" noProof="0" dirty="0">
                <a:ln>
                  <a:noFill/>
                </a:ln>
                <a:solidFill>
                  <a:sysClr val="windowText" lastClr="000000"/>
                </a:solidFill>
                <a:effectLst/>
                <a:uLnTx/>
                <a:uFillTx/>
                <a:latin typeface="Arial Narrow" panose="020B0606020202030204" pitchFamily="34" charset="0"/>
              </a:rPr>
              <a:t> drag-and-drop dashboard</a:t>
            </a:r>
            <a:endParaRPr kumimoji="0" lang="en-US" sz="2000" b="1" i="0" u="none" strike="noStrike" kern="1200" cap="none" spc="0" normalizeH="0" baseline="0" noProof="0" dirty="0">
              <a:ln>
                <a:noFill/>
              </a:ln>
              <a:solidFill>
                <a:sysClr val="windowText" lastClr="000000"/>
              </a:solidFill>
              <a:effectLst/>
              <a:uLnTx/>
              <a:uFillTx/>
              <a:latin typeface="Arial Narrow" panose="020B0606020202030204" pitchFamily="34" charset="0"/>
            </a:endParaRPr>
          </a:p>
          <a:p>
            <a:pPr marR="0" lvl="1"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70C0"/>
                </a:solidFill>
                <a:effectLst/>
                <a:uLnTx/>
                <a:uFillTx/>
                <a:latin typeface="Arial Narrow" panose="020B0606020202030204" pitchFamily="34" charset="0"/>
              </a:rPr>
              <a:t>enhances the adaptiveness of ITSs </a:t>
            </a:r>
            <a:r>
              <a:rPr kumimoji="0" lang="en-US" sz="2000" b="1" i="0" u="none" strike="noStrike" kern="1200" cap="none" spc="0" normalizeH="0" baseline="0" noProof="0" dirty="0">
                <a:ln>
                  <a:noFill/>
                </a:ln>
                <a:solidFill>
                  <a:sysClr val="windowText" lastClr="000000"/>
                </a:solidFill>
                <a:effectLst/>
                <a:uLnTx/>
                <a:uFillTx/>
                <a:latin typeface="Arial Narrow" panose="020B0606020202030204" pitchFamily="34" charset="0"/>
              </a:rPr>
              <a:t>to accelerate learning and support self-regulated learning (SRL)</a:t>
            </a:r>
            <a:endParaRPr kumimoji="0" lang="en-US" sz="2000" b="1" i="0" u="none" strike="noStrike" kern="1200" cap="none" spc="0" normalizeH="0" baseline="0" noProof="0" dirty="0">
              <a:ln>
                <a:noFill/>
              </a:ln>
              <a:solidFill>
                <a:schemeClr val="accent5">
                  <a:lumMod val="75000"/>
                </a:schemeClr>
              </a:solidFill>
              <a:effectLst/>
              <a:uLnTx/>
              <a:uFillTx/>
              <a:latin typeface="Arial Narrow" panose="020B0606020202030204" pitchFamily="34" charset="0"/>
            </a:endParaRPr>
          </a:p>
          <a:p>
            <a:pPr lvl="1">
              <a:lnSpc>
                <a:spcPct val="100000"/>
              </a:lnSpc>
              <a:buFont typeface="Wingdings" panose="05000000000000000000" pitchFamily="2" charset="2"/>
              <a:buChar char="Ø"/>
              <a:defRPr/>
            </a:pPr>
            <a:r>
              <a:rPr lang="en-US" sz="2000" b="1" dirty="0">
                <a:solidFill>
                  <a:srgbClr val="0070C0"/>
                </a:solidFill>
                <a:latin typeface="Arial Narrow" panose="020B0606020202030204" pitchFamily="34" charset="0"/>
              </a:rPr>
              <a:t>Learning Tools Interoperability (LTI) compliant </a:t>
            </a:r>
            <a:r>
              <a:rPr lang="en-US" sz="2000" b="1" dirty="0">
                <a:latin typeface="Arial Narrow" panose="020B0606020202030204" pitchFamily="34" charset="0"/>
              </a:rPr>
              <a:t>– edX, Canvas, Blackboard &amp; Cognitive Tutor</a:t>
            </a:r>
            <a:endParaRPr lang="en-US" sz="2000" b="1" dirty="0">
              <a:solidFill>
                <a:srgbClr val="0070C0"/>
              </a:solidFill>
              <a:latin typeface="Arial Narrow" panose="020B0606020202030204" pitchFamily="34" charset="0"/>
            </a:endParaRPr>
          </a:p>
          <a:p>
            <a:pPr marL="685800" marR="0" lvl="1" indent="-228600" algn="l" defTabSz="914400" rtl="0" eaLnBrk="1" fontAlgn="auto" latinLnBrk="0" hangingPunct="1">
              <a:lnSpc>
                <a:spcPct val="100000"/>
              </a:lnSpc>
              <a:spcBef>
                <a:spcPts val="0"/>
              </a:spcBef>
              <a:spcAft>
                <a:spcPts val="1200"/>
              </a:spcAft>
              <a:buClrTx/>
              <a:buSzTx/>
              <a:buFont typeface="Arial" pitchFamily="34" charset="0"/>
              <a:buChar char="–"/>
              <a:tabLst/>
              <a:defRPr/>
            </a:pPr>
            <a:endParaRPr kumimoji="0" lang="en-US" b="1" i="0" u="none" strike="noStrike" kern="1200" cap="none" spc="0" normalizeH="0" baseline="0" noProof="0" dirty="0">
              <a:ln>
                <a:noFill/>
              </a:ln>
              <a:solidFill>
                <a:srgbClr val="0070C0"/>
              </a:solidFill>
              <a:effectLst/>
              <a:uLnTx/>
              <a:uFillTx/>
              <a:latin typeface="Arial Narrow" panose="020B0606020202030204" pitchFamily="34" charset="0"/>
            </a:endParaRPr>
          </a:p>
          <a:p>
            <a:pPr marL="682625" marR="0" lvl="2" indent="0" algn="l" defTabSz="914400" rtl="0" eaLnBrk="1" fontAlgn="auto" latinLnBrk="0" hangingPunct="1">
              <a:lnSpc>
                <a:spcPct val="100000"/>
              </a:lnSpc>
              <a:spcBef>
                <a:spcPts val="0"/>
              </a:spcBef>
              <a:spcAft>
                <a:spcPts val="1200"/>
              </a:spcAft>
              <a:buClrTx/>
              <a:buSzTx/>
              <a:buNone/>
              <a:tabLst/>
              <a:defRPr/>
            </a:pPr>
            <a:endParaRPr kumimoji="0" lang="en-US" sz="2800" b="1" i="0" u="none" strike="noStrike" kern="1200" cap="none" spc="0" normalizeH="0" baseline="0" noProof="0" dirty="0">
              <a:ln>
                <a:noFill/>
              </a:ln>
              <a:solidFill>
                <a:sysClr val="windowText" lastClr="000000"/>
              </a:solidFill>
              <a:effectLst/>
              <a:uLnTx/>
              <a:uFillTx/>
              <a:latin typeface="Arial Narrow" panose="020B0606020202030204" pitchFamily="34" charset="0"/>
            </a:endParaRPr>
          </a:p>
          <a:p>
            <a:pPr marL="1143000" marR="0" lvl="2" indent="-228600" algn="l" defTabSz="914400" rtl="0" eaLnBrk="1" fontAlgn="auto" latinLnBrk="0" hangingPunct="1">
              <a:lnSpc>
                <a:spcPct val="100000"/>
              </a:lnSpc>
              <a:spcBef>
                <a:spcPts val="0"/>
              </a:spcBef>
              <a:spcAft>
                <a:spcPts val="1200"/>
              </a:spcAft>
              <a:buClrTx/>
              <a:buSzTx/>
              <a:buFont typeface="Arial" pitchFamily="34" charset="0"/>
              <a:buChar char="•"/>
              <a:tabLst/>
              <a:defRPr/>
            </a:pPr>
            <a:endParaRPr kumimoji="0" lang="en-US" sz="2800" b="1" i="0" u="none" strike="noStrike" kern="1200" cap="none" spc="0" normalizeH="0" baseline="0" noProof="0" dirty="0">
              <a:ln>
                <a:noFill/>
              </a:ln>
              <a:solidFill>
                <a:sysClr val="windowText" lastClr="000000"/>
              </a:solidFill>
              <a:effectLst/>
              <a:uLnTx/>
              <a:uFillTx/>
              <a:latin typeface="Arial Narrow" panose="020B0606020202030204" pitchFamily="34" charset="0"/>
            </a:endParaRPr>
          </a:p>
        </p:txBody>
      </p:sp>
      <p:pic>
        <p:nvPicPr>
          <p:cNvPr id="5" name="Picture 4">
            <a:extLst>
              <a:ext uri="{FF2B5EF4-FFF2-40B4-BE49-F238E27FC236}">
                <a16:creationId xmlns:a16="http://schemas.microsoft.com/office/drawing/2014/main" id="{C50DC3FA-0099-42A5-9182-40F5AB0B4299}"/>
              </a:ext>
            </a:extLst>
          </p:cNvPr>
          <p:cNvPicPr>
            <a:picLocks noChangeAspect="1"/>
          </p:cNvPicPr>
          <p:nvPr/>
        </p:nvPicPr>
        <p:blipFill>
          <a:blip r:embed="rId4"/>
          <a:stretch>
            <a:fillRect/>
          </a:stretch>
        </p:blipFill>
        <p:spPr>
          <a:xfrm>
            <a:off x="8767299" y="4319891"/>
            <a:ext cx="2721275" cy="2064416"/>
          </a:xfrm>
          <a:prstGeom prst="rect">
            <a:avLst/>
          </a:prstGeom>
        </p:spPr>
      </p:pic>
      <p:pic>
        <p:nvPicPr>
          <p:cNvPr id="6" name="Picture 5">
            <a:extLst>
              <a:ext uri="{FF2B5EF4-FFF2-40B4-BE49-F238E27FC236}">
                <a16:creationId xmlns:a16="http://schemas.microsoft.com/office/drawing/2014/main" id="{8F39F7A6-F220-45CA-807D-31D831E84103}"/>
              </a:ext>
            </a:extLst>
          </p:cNvPr>
          <p:cNvPicPr>
            <a:picLocks noChangeAspect="1"/>
          </p:cNvPicPr>
          <p:nvPr/>
        </p:nvPicPr>
        <p:blipFill>
          <a:blip r:embed="rId5"/>
          <a:stretch>
            <a:fillRect/>
          </a:stretch>
        </p:blipFill>
        <p:spPr>
          <a:xfrm>
            <a:off x="9399257" y="4227652"/>
            <a:ext cx="1321818" cy="669275"/>
          </a:xfrm>
          <a:prstGeom prst="rect">
            <a:avLst/>
          </a:prstGeom>
        </p:spPr>
      </p:pic>
    </p:spTree>
    <p:extLst>
      <p:ext uri="{BB962C8B-B14F-4D97-AF65-F5344CB8AC3E}">
        <p14:creationId xmlns:p14="http://schemas.microsoft.com/office/powerpoint/2010/main" val="365345885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3149278"/>
            <a:ext cx="12192000" cy="657224"/>
          </a:xfrm>
        </p:spPr>
        <p:txBody>
          <a:bodyPr/>
          <a:lstStyle/>
          <a:p>
            <a:pPr lvl="0"/>
            <a:r>
              <a:rPr lang="en-US" sz="2800" dirty="0">
                <a:solidFill>
                  <a:schemeClr val="tx1"/>
                </a:solidFill>
              </a:rPr>
              <a:t>Objective #4: </a:t>
            </a:r>
            <a:br>
              <a:rPr lang="en-US" sz="2800" dirty="0">
                <a:solidFill>
                  <a:schemeClr val="tx1"/>
                </a:solidFill>
              </a:rPr>
            </a:br>
            <a:r>
              <a:rPr lang="en-US" sz="2800" dirty="0">
                <a:solidFill>
                  <a:schemeClr val="tx1"/>
                </a:solidFill>
              </a:rPr>
              <a:t> Identify functional elements of AIS conceptual models</a:t>
            </a: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3893332088"/>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EF86533-C5DB-4BF4-AC6E-40328CFB0377}"/>
              </a:ext>
            </a:extLst>
          </p:cNvPr>
          <p:cNvSpPr txBox="1">
            <a:spLocks/>
          </p:cNvSpPr>
          <p:nvPr/>
        </p:nvSpPr>
        <p:spPr>
          <a:xfrm>
            <a:off x="173653" y="1020722"/>
            <a:ext cx="5283200" cy="2142355"/>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Arial"/>
              <a:buChar char="•"/>
              <a:defRPr sz="2400" kern="1200">
                <a:solidFill>
                  <a:schemeClr val="tx1"/>
                </a:solidFill>
                <a:latin typeface="Helvetica Neue Ligh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Helvetica Neue Ligh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Helvetica Neue Ligh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Helvetica Neue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Helvetica Neue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b="1" dirty="0">
                <a:latin typeface="Arial Narrow" panose="020B0606020202030204" pitchFamily="34" charset="0"/>
              </a:rPr>
              <a:t>learner model (basis for tailoring)</a:t>
            </a:r>
          </a:p>
          <a:p>
            <a:pPr fontAlgn="auto">
              <a:spcAft>
                <a:spcPts val="0"/>
              </a:spcAft>
            </a:pPr>
            <a:r>
              <a:rPr lang="en-US" b="1" dirty="0">
                <a:latin typeface="Arial Narrow" panose="020B0606020202030204" pitchFamily="34" charset="0"/>
              </a:rPr>
              <a:t>instructional model (adaptations)</a:t>
            </a:r>
          </a:p>
          <a:p>
            <a:pPr fontAlgn="auto">
              <a:spcAft>
                <a:spcPts val="0"/>
              </a:spcAft>
            </a:pPr>
            <a:r>
              <a:rPr lang="en-US" b="1" dirty="0">
                <a:latin typeface="Arial Narrow" panose="020B0606020202030204" pitchFamily="34" charset="0"/>
              </a:rPr>
              <a:t>domain model (content &amp; assessment)</a:t>
            </a:r>
          </a:p>
          <a:p>
            <a:pPr fontAlgn="auto">
              <a:spcAft>
                <a:spcPts val="0"/>
              </a:spcAft>
            </a:pPr>
            <a:r>
              <a:rPr lang="en-US" b="1" dirty="0">
                <a:latin typeface="Arial Narrow" panose="020B0606020202030204" pitchFamily="34" charset="0"/>
              </a:rPr>
              <a:t>interface model (access &amp; feedback)</a:t>
            </a:r>
            <a:endParaRPr lang="en-US" dirty="0">
              <a:latin typeface="Arial Narrow" panose="020B0606020202030204" pitchFamily="34" charset="0"/>
            </a:endParaRPr>
          </a:p>
          <a:p>
            <a:pPr fontAlgn="auto">
              <a:spcAft>
                <a:spcPts val="0"/>
              </a:spcAft>
            </a:pPr>
            <a:endParaRPr lang="en-US" sz="1800" dirty="0">
              <a:latin typeface="Arial Narrow" panose="020B0606020202030204" pitchFamily="34" charset="0"/>
            </a:endParaRPr>
          </a:p>
          <a:p>
            <a:pPr fontAlgn="auto">
              <a:spcAft>
                <a:spcPts val="0"/>
              </a:spcAft>
            </a:pPr>
            <a:endParaRPr lang="en-US" sz="1800" dirty="0">
              <a:latin typeface="Arial Narrow" panose="020B0606020202030204" pitchFamily="34" charset="0"/>
            </a:endParaRPr>
          </a:p>
          <a:p>
            <a:pPr fontAlgn="auto">
              <a:spcAft>
                <a:spcPts val="0"/>
              </a:spcAft>
            </a:pPr>
            <a:endParaRPr lang="en-US" sz="1800" dirty="0">
              <a:latin typeface="Arial Narrow" panose="020B0606020202030204" pitchFamily="34" charset="0"/>
            </a:endParaRPr>
          </a:p>
        </p:txBody>
      </p:sp>
      <p:sp>
        <p:nvSpPr>
          <p:cNvPr id="8" name="Title 1">
            <a:extLst>
              <a:ext uri="{FF2B5EF4-FFF2-40B4-BE49-F238E27FC236}">
                <a16:creationId xmlns:a16="http://schemas.microsoft.com/office/drawing/2014/main" id="{B47A9739-9487-48CA-B260-871B2B2714FA}"/>
              </a:ext>
            </a:extLst>
          </p:cNvPr>
          <p:cNvSpPr txBox="1">
            <a:spLocks/>
          </p:cNvSpPr>
          <p:nvPr/>
        </p:nvSpPr>
        <p:spPr>
          <a:xfrm>
            <a:off x="668175" y="0"/>
            <a:ext cx="10972800" cy="69979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chemeClr val="accent5">
                    <a:lumMod val="75000"/>
                  </a:schemeClr>
                </a:solidFill>
                <a:latin typeface="Helvetica Neue Medium"/>
                <a:ea typeface="+mj-ea"/>
                <a:cs typeface="+mj-cs"/>
              </a:defRPr>
            </a:lvl1pPr>
          </a:lstStyle>
          <a:p>
            <a:pPr lvl="0" algn="ctr" fontAlgn="auto">
              <a:spcAft>
                <a:spcPts val="0"/>
              </a:spcAft>
            </a:pPr>
            <a:r>
              <a:rPr lang="en-US" sz="3200" b="1" dirty="0">
                <a:solidFill>
                  <a:schemeClr val="bg1"/>
                </a:solidFill>
                <a:latin typeface="+mj-lt"/>
              </a:rPr>
              <a:t>Interaction of AIS Common Models (Example 1)</a:t>
            </a:r>
            <a:endParaRPr kumimoji="0" lang="en-US" sz="3200" b="1" i="0" u="none" strike="noStrike" kern="1200" cap="none" spc="0" normalizeH="0" baseline="0" noProof="0" dirty="0">
              <a:ln>
                <a:noFill/>
              </a:ln>
              <a:solidFill>
                <a:schemeClr val="bg1"/>
              </a:solidFill>
              <a:effectLst/>
              <a:uLnTx/>
              <a:uFillTx/>
              <a:latin typeface="+mj-lt"/>
            </a:endParaRPr>
          </a:p>
        </p:txBody>
      </p:sp>
      <p:sp>
        <p:nvSpPr>
          <p:cNvPr id="9" name="Rectangle 8">
            <a:extLst>
              <a:ext uri="{FF2B5EF4-FFF2-40B4-BE49-F238E27FC236}">
                <a16:creationId xmlns:a16="http://schemas.microsoft.com/office/drawing/2014/main" id="{3A5AB68F-97D8-46CB-BF9D-A41CD91A32D2}"/>
              </a:ext>
            </a:extLst>
          </p:cNvPr>
          <p:cNvSpPr/>
          <p:nvPr/>
        </p:nvSpPr>
        <p:spPr>
          <a:xfrm>
            <a:off x="238611" y="5491010"/>
            <a:ext cx="4244489" cy="707886"/>
          </a:xfrm>
          <a:prstGeom prst="rect">
            <a:avLst/>
          </a:prstGeom>
        </p:spPr>
        <p:txBody>
          <a:bodyPr wrap="square">
            <a:spAutoFit/>
          </a:bodyPr>
          <a:lstStyle/>
          <a:p>
            <a:pPr fontAlgn="auto">
              <a:spcBef>
                <a:spcPts val="0"/>
              </a:spcBef>
              <a:spcAft>
                <a:spcPts val="0"/>
              </a:spcAft>
            </a:pPr>
            <a:r>
              <a:rPr lang="en-US" sz="2000" dirty="0">
                <a:solidFill>
                  <a:prstClr val="black"/>
                </a:solidFill>
                <a:latin typeface="Arial Narrow" panose="020B0606020202030204" pitchFamily="34" charset="0"/>
              </a:rPr>
              <a:t>Sottilare, </a:t>
            </a:r>
            <a:r>
              <a:rPr lang="en-US" sz="2000" dirty="0" err="1">
                <a:solidFill>
                  <a:prstClr val="black"/>
                </a:solidFill>
                <a:latin typeface="Arial Narrow" panose="020B0606020202030204" pitchFamily="34" charset="0"/>
              </a:rPr>
              <a:t>Graesser</a:t>
            </a:r>
            <a:r>
              <a:rPr lang="en-US" sz="2000" dirty="0">
                <a:solidFill>
                  <a:prstClr val="black"/>
                </a:solidFill>
                <a:latin typeface="Arial Narrow" panose="020B0606020202030204" pitchFamily="34" charset="0"/>
              </a:rPr>
              <a:t>, Hu &amp; Sinatra (2018); </a:t>
            </a:r>
          </a:p>
          <a:p>
            <a:pPr fontAlgn="auto">
              <a:spcBef>
                <a:spcPts val="0"/>
              </a:spcBef>
              <a:spcAft>
                <a:spcPts val="0"/>
              </a:spcAft>
            </a:pPr>
            <a:r>
              <a:rPr lang="en-US" sz="2000" dirty="0">
                <a:solidFill>
                  <a:prstClr val="black"/>
                </a:solidFill>
                <a:latin typeface="Arial Narrow" panose="020B0606020202030204" pitchFamily="34" charset="0"/>
              </a:rPr>
              <a:t>Sottilare, Hoehn &amp; Tanaka (2019) </a:t>
            </a:r>
          </a:p>
        </p:txBody>
      </p:sp>
      <p:pic>
        <p:nvPicPr>
          <p:cNvPr id="13" name="Picture 12">
            <a:extLst>
              <a:ext uri="{FF2B5EF4-FFF2-40B4-BE49-F238E27FC236}">
                <a16:creationId xmlns:a16="http://schemas.microsoft.com/office/drawing/2014/main" id="{E010DC7D-2AE9-4F51-87C7-8D5AC675E248}"/>
              </a:ext>
            </a:extLst>
          </p:cNvPr>
          <p:cNvPicPr>
            <a:picLocks noChangeAspect="1"/>
          </p:cNvPicPr>
          <p:nvPr/>
        </p:nvPicPr>
        <p:blipFill>
          <a:blip r:embed="rId3"/>
          <a:stretch>
            <a:fillRect/>
          </a:stretch>
        </p:blipFill>
        <p:spPr>
          <a:xfrm>
            <a:off x="5403850" y="831378"/>
            <a:ext cx="6428979" cy="5846464"/>
          </a:xfrm>
          <a:prstGeom prst="rect">
            <a:avLst/>
          </a:prstGeom>
        </p:spPr>
      </p:pic>
    </p:spTree>
    <p:extLst>
      <p:ext uri="{BB962C8B-B14F-4D97-AF65-F5344CB8AC3E}">
        <p14:creationId xmlns:p14="http://schemas.microsoft.com/office/powerpoint/2010/main" val="4129752495"/>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0" y="0"/>
            <a:ext cx="12153122" cy="727788"/>
          </a:xfrm>
        </p:spPr>
        <p:txBody>
          <a:bodyPr>
            <a:normAutofit/>
          </a:bodyPr>
          <a:lstStyle/>
          <a:p>
            <a:r>
              <a:rPr lang="en-US" sz="2800" dirty="0"/>
              <a:t>Interaction of AIS Common Models (Example 2)</a:t>
            </a:r>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317242" y="941422"/>
            <a:ext cx="11513976" cy="1218615"/>
          </a:xfrm>
        </p:spPr>
        <p:txBody>
          <a:bodyPr/>
          <a:lstStyle/>
          <a:p>
            <a:r>
              <a:rPr lang="en-US" dirty="0"/>
              <a:t>Knowledge required to support adaptive instruction</a:t>
            </a:r>
          </a:p>
          <a:p>
            <a:pPr lvl="1"/>
            <a:r>
              <a:rPr lang="en-US" dirty="0"/>
              <a:t>models of the learner, the instruction and the domain (including context – state of the world)</a:t>
            </a:r>
          </a:p>
        </p:txBody>
      </p:sp>
      <p:pic>
        <p:nvPicPr>
          <p:cNvPr id="5" name="Picture 4">
            <a:extLst>
              <a:ext uri="{FF2B5EF4-FFF2-40B4-BE49-F238E27FC236}">
                <a16:creationId xmlns:a16="http://schemas.microsoft.com/office/drawing/2014/main" id="{AE8BF9F5-3A7F-4A66-A67F-22BF48B6BD6B}"/>
              </a:ext>
            </a:extLst>
          </p:cNvPr>
          <p:cNvPicPr>
            <a:picLocks noChangeAspect="1"/>
          </p:cNvPicPr>
          <p:nvPr/>
        </p:nvPicPr>
        <p:blipFill>
          <a:blip r:embed="rId3"/>
          <a:stretch>
            <a:fillRect/>
          </a:stretch>
        </p:blipFill>
        <p:spPr>
          <a:xfrm>
            <a:off x="1719748" y="1917440"/>
            <a:ext cx="8192869" cy="4719092"/>
          </a:xfrm>
          <a:prstGeom prst="rect">
            <a:avLst/>
          </a:prstGeom>
        </p:spPr>
      </p:pic>
    </p:spTree>
    <p:extLst>
      <p:ext uri="{BB962C8B-B14F-4D97-AF65-F5344CB8AC3E}">
        <p14:creationId xmlns:p14="http://schemas.microsoft.com/office/powerpoint/2010/main" val="66989629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0" y="0"/>
            <a:ext cx="12153122" cy="727788"/>
          </a:xfrm>
        </p:spPr>
        <p:txBody>
          <a:bodyPr>
            <a:normAutofit/>
          </a:bodyPr>
          <a:lstStyle/>
          <a:p>
            <a:r>
              <a:rPr lang="en-US" sz="2800" dirty="0"/>
              <a:t>Learner Models</a:t>
            </a:r>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317242" y="941422"/>
            <a:ext cx="11513976" cy="990015"/>
          </a:xfrm>
        </p:spPr>
        <p:txBody>
          <a:bodyPr/>
          <a:lstStyle/>
          <a:p>
            <a:r>
              <a:rPr lang="en-US" dirty="0"/>
              <a:t>Learner Models – behaviors and measures of learning and performance that form the basis for </a:t>
            </a:r>
            <a:r>
              <a:rPr lang="en-US" b="1" u="sng" dirty="0"/>
              <a:t>tailoring</a:t>
            </a:r>
            <a:r>
              <a:rPr lang="en-US" dirty="0"/>
              <a:t> instruction to enhance learning:</a:t>
            </a:r>
          </a:p>
          <a:p>
            <a:pPr lvl="1"/>
            <a:endParaRPr lang="en-US" dirty="0"/>
          </a:p>
        </p:txBody>
      </p:sp>
      <p:pic>
        <p:nvPicPr>
          <p:cNvPr id="7" name="Picture 6">
            <a:extLst>
              <a:ext uri="{FF2B5EF4-FFF2-40B4-BE49-F238E27FC236}">
                <a16:creationId xmlns:a16="http://schemas.microsoft.com/office/drawing/2014/main" id="{CB40B7C1-E650-48E3-8FE9-989C042232DF}"/>
              </a:ext>
            </a:extLst>
          </p:cNvPr>
          <p:cNvPicPr>
            <a:picLocks noChangeAspect="1"/>
          </p:cNvPicPr>
          <p:nvPr/>
        </p:nvPicPr>
        <p:blipFill>
          <a:blip r:embed="rId3"/>
          <a:stretch>
            <a:fillRect/>
          </a:stretch>
        </p:blipFill>
        <p:spPr>
          <a:xfrm>
            <a:off x="327349" y="2727163"/>
            <a:ext cx="10744200" cy="2486025"/>
          </a:xfrm>
          <a:prstGeom prst="rect">
            <a:avLst/>
          </a:prstGeom>
        </p:spPr>
      </p:pic>
      <p:sp>
        <p:nvSpPr>
          <p:cNvPr id="8" name="TextBox 7">
            <a:extLst>
              <a:ext uri="{FF2B5EF4-FFF2-40B4-BE49-F238E27FC236}">
                <a16:creationId xmlns:a16="http://schemas.microsoft.com/office/drawing/2014/main" id="{F8E2A5A1-F7F2-46F0-A243-90FF903D72FD}"/>
              </a:ext>
            </a:extLst>
          </p:cNvPr>
          <p:cNvSpPr txBox="1"/>
          <p:nvPr/>
        </p:nvSpPr>
        <p:spPr>
          <a:xfrm>
            <a:off x="648477" y="4432041"/>
            <a:ext cx="2832827" cy="830997"/>
          </a:xfrm>
          <a:prstGeom prst="rect">
            <a:avLst/>
          </a:prstGeom>
          <a:noFill/>
        </p:spPr>
        <p:txBody>
          <a:bodyPr wrap="none" rtlCol="0">
            <a:spAutoFit/>
          </a:bodyPr>
          <a:lstStyle/>
          <a:p>
            <a:pPr algn="ctr"/>
            <a:r>
              <a:rPr lang="en-US" sz="2400" dirty="0">
                <a:latin typeface="Arial Narrow" panose="020B0606020202030204" pitchFamily="34" charset="0"/>
              </a:rPr>
              <a:t>acquire new knowledge</a:t>
            </a:r>
          </a:p>
          <a:p>
            <a:pPr algn="ctr"/>
            <a:r>
              <a:rPr lang="en-US" sz="2400" dirty="0">
                <a:latin typeface="Arial Narrow" panose="020B0606020202030204" pitchFamily="34" charset="0"/>
              </a:rPr>
              <a:t>and skills</a:t>
            </a:r>
          </a:p>
        </p:txBody>
      </p:sp>
      <p:sp>
        <p:nvSpPr>
          <p:cNvPr id="9" name="TextBox 8">
            <a:extLst>
              <a:ext uri="{FF2B5EF4-FFF2-40B4-BE49-F238E27FC236}">
                <a16:creationId xmlns:a16="http://schemas.microsoft.com/office/drawing/2014/main" id="{28E15131-C7E0-4271-A928-6AD040DE314D}"/>
              </a:ext>
            </a:extLst>
          </p:cNvPr>
          <p:cNvSpPr txBox="1"/>
          <p:nvPr/>
        </p:nvSpPr>
        <p:spPr>
          <a:xfrm>
            <a:off x="5750767" y="3268825"/>
            <a:ext cx="2366866" cy="1200329"/>
          </a:xfrm>
          <a:prstGeom prst="rect">
            <a:avLst/>
          </a:prstGeom>
          <a:noFill/>
        </p:spPr>
        <p:txBody>
          <a:bodyPr wrap="square" rtlCol="0">
            <a:spAutoFit/>
          </a:bodyPr>
          <a:lstStyle/>
          <a:p>
            <a:pPr algn="ctr"/>
            <a:r>
              <a:rPr lang="en-US" sz="2400" dirty="0">
                <a:latin typeface="Arial Narrow" panose="020B0606020202030204" pitchFamily="34" charset="0"/>
              </a:rPr>
              <a:t>enhance their engagement and motivation </a:t>
            </a:r>
          </a:p>
        </p:txBody>
      </p:sp>
      <p:sp>
        <p:nvSpPr>
          <p:cNvPr id="10" name="TextBox 9">
            <a:extLst>
              <a:ext uri="{FF2B5EF4-FFF2-40B4-BE49-F238E27FC236}">
                <a16:creationId xmlns:a16="http://schemas.microsoft.com/office/drawing/2014/main" id="{EB050F25-A001-4FA7-BFE9-6F23D7D14935}"/>
              </a:ext>
            </a:extLst>
          </p:cNvPr>
          <p:cNvSpPr txBox="1"/>
          <p:nvPr/>
        </p:nvSpPr>
        <p:spPr>
          <a:xfrm>
            <a:off x="8646570" y="4743062"/>
            <a:ext cx="1986441" cy="461665"/>
          </a:xfrm>
          <a:prstGeom prst="rect">
            <a:avLst/>
          </a:prstGeom>
          <a:noFill/>
        </p:spPr>
        <p:txBody>
          <a:bodyPr wrap="none" rtlCol="0">
            <a:spAutoFit/>
          </a:bodyPr>
          <a:lstStyle/>
          <a:p>
            <a:pPr algn="ctr"/>
            <a:r>
              <a:rPr lang="en-US" sz="2400" dirty="0">
                <a:latin typeface="Arial Narrow" panose="020B0606020202030204" pitchFamily="34" charset="0"/>
              </a:rPr>
              <a:t>meet their goals</a:t>
            </a:r>
          </a:p>
        </p:txBody>
      </p:sp>
    </p:spTree>
    <p:extLst>
      <p:ext uri="{BB962C8B-B14F-4D97-AF65-F5344CB8AC3E}">
        <p14:creationId xmlns:p14="http://schemas.microsoft.com/office/powerpoint/2010/main" val="3802715519"/>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0" y="0"/>
            <a:ext cx="12153122" cy="727788"/>
          </a:xfrm>
        </p:spPr>
        <p:txBody>
          <a:bodyPr>
            <a:normAutofit/>
          </a:bodyPr>
          <a:lstStyle/>
          <a:p>
            <a:r>
              <a:rPr lang="en-US" sz="2800" dirty="0"/>
              <a:t>Instructional Models</a:t>
            </a:r>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144626" y="750145"/>
            <a:ext cx="6969966" cy="4890211"/>
          </a:xfrm>
        </p:spPr>
        <p:txBody>
          <a:bodyPr/>
          <a:lstStyle/>
          <a:p>
            <a:r>
              <a:rPr lang="en-US" b="1" dirty="0">
                <a:solidFill>
                  <a:srgbClr val="0070C0"/>
                </a:solidFill>
              </a:rPr>
              <a:t>Policies</a:t>
            </a:r>
            <a:r>
              <a:rPr lang="en-US" dirty="0"/>
              <a:t> – recommended practices based on empirical results (</a:t>
            </a:r>
            <a:r>
              <a:rPr lang="en-US" dirty="0" err="1"/>
              <a:t>Durlach</a:t>
            </a:r>
            <a:r>
              <a:rPr lang="en-US" dirty="0"/>
              <a:t> &amp; Ray, 2011)</a:t>
            </a:r>
          </a:p>
          <a:p>
            <a:pPr lvl="1"/>
            <a:r>
              <a:rPr lang="en-US" dirty="0"/>
              <a:t>Error Sensitive Feedback</a:t>
            </a:r>
          </a:p>
          <a:p>
            <a:pPr lvl="1"/>
            <a:r>
              <a:rPr lang="en-US" dirty="0"/>
              <a:t>Mastery Learning</a:t>
            </a:r>
          </a:p>
          <a:p>
            <a:pPr lvl="1"/>
            <a:r>
              <a:rPr lang="en-US" dirty="0"/>
              <a:t>Metacognitive or Reflective Prompting</a:t>
            </a:r>
          </a:p>
          <a:p>
            <a:pPr lvl="1"/>
            <a:r>
              <a:rPr lang="en-US" dirty="0"/>
              <a:t>Adaptive Spacing &amp; Repetition</a:t>
            </a:r>
          </a:p>
          <a:p>
            <a:pPr lvl="1"/>
            <a:r>
              <a:rPr lang="en-US" dirty="0">
                <a:highlight>
                  <a:srgbClr val="FFFF00"/>
                </a:highlight>
              </a:rPr>
              <a:t>Fading Worked Examples</a:t>
            </a:r>
          </a:p>
          <a:p>
            <a:r>
              <a:rPr lang="en-US" b="1" dirty="0">
                <a:solidFill>
                  <a:srgbClr val="0070C0"/>
                </a:solidFill>
              </a:rPr>
              <a:t>Strategies</a:t>
            </a:r>
            <a:r>
              <a:rPr lang="en-US" dirty="0"/>
              <a:t> – generalized models of instruction based on theories for how people learn (Gagne, 1975; Merrill, 1983; Chi &amp; Menekse, 2015)</a:t>
            </a:r>
          </a:p>
          <a:p>
            <a:r>
              <a:rPr lang="en-US" b="1" dirty="0">
                <a:solidFill>
                  <a:srgbClr val="0070C0"/>
                </a:solidFill>
              </a:rPr>
              <a:t>Tactics</a:t>
            </a:r>
            <a:r>
              <a:rPr lang="en-US" dirty="0"/>
              <a:t> – models for selecting specific actions based on learner and domain states </a:t>
            </a:r>
          </a:p>
          <a:p>
            <a:endParaRPr lang="en-US" dirty="0"/>
          </a:p>
        </p:txBody>
      </p:sp>
      <p:pic>
        <p:nvPicPr>
          <p:cNvPr id="5" name="Picture 4">
            <a:extLst>
              <a:ext uri="{FF2B5EF4-FFF2-40B4-BE49-F238E27FC236}">
                <a16:creationId xmlns:a16="http://schemas.microsoft.com/office/drawing/2014/main" id="{51163125-B406-484B-B82A-54B7E6546267}"/>
              </a:ext>
            </a:extLst>
          </p:cNvPr>
          <p:cNvPicPr>
            <a:picLocks noChangeAspect="1"/>
          </p:cNvPicPr>
          <p:nvPr/>
        </p:nvPicPr>
        <p:blipFill>
          <a:blip r:embed="rId3"/>
          <a:stretch>
            <a:fillRect/>
          </a:stretch>
        </p:blipFill>
        <p:spPr>
          <a:xfrm>
            <a:off x="7047449" y="1811210"/>
            <a:ext cx="4871126" cy="2554445"/>
          </a:xfrm>
          <a:prstGeom prst="rect">
            <a:avLst/>
          </a:prstGeom>
        </p:spPr>
      </p:pic>
      <p:sp>
        <p:nvSpPr>
          <p:cNvPr id="7" name="Rectangle 6">
            <a:extLst>
              <a:ext uri="{FF2B5EF4-FFF2-40B4-BE49-F238E27FC236}">
                <a16:creationId xmlns:a16="http://schemas.microsoft.com/office/drawing/2014/main" id="{60379E2E-B10E-4C02-8DDA-11B30F1BC860}"/>
              </a:ext>
            </a:extLst>
          </p:cNvPr>
          <p:cNvSpPr/>
          <p:nvPr/>
        </p:nvSpPr>
        <p:spPr>
          <a:xfrm>
            <a:off x="8163575" y="4400848"/>
            <a:ext cx="2832551" cy="400110"/>
          </a:xfrm>
          <a:prstGeom prst="rect">
            <a:avLst/>
          </a:prstGeom>
        </p:spPr>
        <p:txBody>
          <a:bodyPr wrap="square">
            <a:spAutoFit/>
          </a:bodyPr>
          <a:lstStyle/>
          <a:p>
            <a:pPr indent="-457200" algn="ctr"/>
            <a:r>
              <a:rPr lang="en-US" sz="2000" dirty="0">
                <a:latin typeface="Arial Narrow" panose="020B0606020202030204" pitchFamily="34" charset="0"/>
              </a:rPr>
              <a:t>Fading Worked Example</a:t>
            </a:r>
          </a:p>
        </p:txBody>
      </p:sp>
    </p:spTree>
    <p:extLst>
      <p:ext uri="{BB962C8B-B14F-4D97-AF65-F5344CB8AC3E}">
        <p14:creationId xmlns:p14="http://schemas.microsoft.com/office/powerpoint/2010/main" val="99175921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0" y="0"/>
            <a:ext cx="12153122" cy="727788"/>
          </a:xfrm>
        </p:spPr>
        <p:txBody>
          <a:bodyPr>
            <a:normAutofit/>
          </a:bodyPr>
          <a:lstStyle/>
          <a:p>
            <a:r>
              <a:rPr lang="en-US" sz="2800" dirty="0"/>
              <a:t>Domain Models – Cognitive Tasks</a:t>
            </a:r>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317242" y="941423"/>
            <a:ext cx="11513976" cy="1489202"/>
          </a:xfrm>
        </p:spPr>
        <p:txBody>
          <a:bodyPr/>
          <a:lstStyle/>
          <a:p>
            <a:r>
              <a:rPr lang="en-US" b="1" dirty="0">
                <a:solidFill>
                  <a:srgbClr val="0070C0"/>
                </a:solidFill>
              </a:rPr>
              <a:t>Cognitive tasks </a:t>
            </a:r>
            <a:r>
              <a:rPr lang="en-US" dirty="0"/>
              <a:t>- behaviors indicating increasingly complex and abstract mental capabilities Bloom’s Revised Taxonomy (Anderson &amp; Krathwohl, 2001)</a:t>
            </a:r>
          </a:p>
          <a:p>
            <a:endParaRPr lang="en-US" dirty="0"/>
          </a:p>
        </p:txBody>
      </p:sp>
      <p:sp>
        <p:nvSpPr>
          <p:cNvPr id="5" name="Rectangle 4">
            <a:extLst>
              <a:ext uri="{FF2B5EF4-FFF2-40B4-BE49-F238E27FC236}">
                <a16:creationId xmlns:a16="http://schemas.microsoft.com/office/drawing/2014/main" id="{C7816549-552F-478E-9D84-3355D0CA72C8}"/>
              </a:ext>
            </a:extLst>
          </p:cNvPr>
          <p:cNvSpPr/>
          <p:nvPr/>
        </p:nvSpPr>
        <p:spPr>
          <a:xfrm>
            <a:off x="370115" y="2715110"/>
            <a:ext cx="11419114" cy="2899255"/>
          </a:xfrm>
          <a:prstGeom prst="rect">
            <a:avLst/>
          </a:prstGeom>
        </p:spPr>
        <p:txBody>
          <a:bodyPr wrap="square">
            <a:spAutoFit/>
          </a:bodyPr>
          <a:lstStyle/>
          <a:p>
            <a:pPr marL="457200" lvl="1" indent="-457200" eaLnBrk="0" hangingPunct="0">
              <a:spcBef>
                <a:spcPct val="20000"/>
              </a:spcBef>
              <a:defRPr/>
            </a:pPr>
            <a:r>
              <a:rPr lang="en-US" sz="2400" kern="0" dirty="0">
                <a:solidFill>
                  <a:srgbClr val="000000"/>
                </a:solidFill>
                <a:latin typeface="Arial Narrow" panose="020B0606020202030204" pitchFamily="34" charset="0"/>
              </a:rPr>
              <a:t>Cognitive Taxonomy – </a:t>
            </a:r>
            <a:r>
              <a:rPr lang="en-US" sz="2400" kern="0" dirty="0">
                <a:solidFill>
                  <a:srgbClr val="000000"/>
                </a:solidFill>
                <a:highlight>
                  <a:srgbClr val="B2F50B"/>
                </a:highlight>
                <a:latin typeface="Arial Narrow" panose="020B0606020202030204" pitchFamily="34" charset="0"/>
              </a:rPr>
              <a:t>what machine-based interventions are needed to optimize performance?</a:t>
            </a:r>
          </a:p>
          <a:p>
            <a:pPr marL="742950" lvl="1" indent="-285750" eaLnBrk="0" hangingPunct="0">
              <a:spcBef>
                <a:spcPct val="20000"/>
              </a:spcBef>
              <a:buFont typeface="Wingdings" panose="05000000000000000000" pitchFamily="2" charset="2"/>
              <a:buChar char="§"/>
              <a:defRPr/>
            </a:pPr>
            <a:endParaRPr lang="en-US" sz="1200" kern="0" dirty="0">
              <a:solidFill>
                <a:srgbClr val="000000"/>
              </a:solidFill>
              <a:latin typeface="Arial Narrow" panose="020B0606020202030204" pitchFamily="34" charset="0"/>
            </a:endParaRP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Creating (high): ability to put parts together to form a new whole</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Evaluating: ability to judge the value of learned material</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Analyzing: ability to break down material into its component parts</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Applying: ability to use learned material in new situations</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Understanding: ability to grasp the meaning of material</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Remembering (low): ability to recall previously learned material</a:t>
            </a:r>
            <a:endParaRPr lang="en-US" sz="1800" b="1" kern="0" dirty="0">
              <a:solidFill>
                <a:srgbClr val="000000"/>
              </a:solidFill>
              <a:latin typeface="Arial Narrow" panose="020B0606020202030204" pitchFamily="34" charset="0"/>
            </a:endParaRPr>
          </a:p>
        </p:txBody>
      </p:sp>
      <p:pic>
        <p:nvPicPr>
          <p:cNvPr id="3074" name="Picture 2" descr="Colorful Vintage Brain Illustration Isolated On Blue Bg Stock ...">
            <a:extLst>
              <a:ext uri="{FF2B5EF4-FFF2-40B4-BE49-F238E27FC236}">
                <a16:creationId xmlns:a16="http://schemas.microsoft.com/office/drawing/2014/main" id="{D0CA8060-25E1-4398-AA52-F35DD9E46550}"/>
              </a:ext>
            </a:extLst>
          </p:cNvPr>
          <p:cNvPicPr>
            <a:picLocks noChangeAspect="1" noChangeArrowheads="1"/>
          </p:cNvPicPr>
          <p:nvPr/>
        </p:nvPicPr>
        <p:blipFill>
          <a:blip r:embed="rId3">
            <a:clrChange>
              <a:clrFrom>
                <a:srgbClr val="5D90AD"/>
              </a:clrFrom>
              <a:clrTo>
                <a:srgbClr val="5D90AD">
                  <a:alpha val="0"/>
                </a:srgbClr>
              </a:clrTo>
            </a:clrChange>
            <a:extLst>
              <a:ext uri="{28A0092B-C50C-407E-A947-70E740481C1C}">
                <a14:useLocalDpi xmlns:a14="http://schemas.microsoft.com/office/drawing/2010/main" val="0"/>
              </a:ext>
            </a:extLst>
          </a:blip>
          <a:srcRect/>
          <a:stretch>
            <a:fillRect/>
          </a:stretch>
        </p:blipFill>
        <p:spPr bwMode="auto">
          <a:xfrm>
            <a:off x="9361313" y="3051110"/>
            <a:ext cx="3098266" cy="24772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7381CF9-EF60-44CE-A902-5F1DB8A7E6E5}"/>
              </a:ext>
            </a:extLst>
          </p:cNvPr>
          <p:cNvPicPr>
            <a:picLocks noChangeAspect="1"/>
          </p:cNvPicPr>
          <p:nvPr/>
        </p:nvPicPr>
        <p:blipFill>
          <a:blip r:embed="rId4"/>
          <a:stretch>
            <a:fillRect/>
          </a:stretch>
        </p:blipFill>
        <p:spPr>
          <a:xfrm>
            <a:off x="7496578" y="4637314"/>
            <a:ext cx="2417197" cy="1608947"/>
          </a:xfrm>
          <a:prstGeom prst="rect">
            <a:avLst/>
          </a:prstGeom>
        </p:spPr>
      </p:pic>
    </p:spTree>
    <p:extLst>
      <p:ext uri="{BB962C8B-B14F-4D97-AF65-F5344CB8AC3E}">
        <p14:creationId xmlns:p14="http://schemas.microsoft.com/office/powerpoint/2010/main" val="1048629837"/>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B710-EEA8-AA40-A47A-87D321955D1D}"/>
              </a:ext>
            </a:extLst>
          </p:cNvPr>
          <p:cNvSpPr>
            <a:spLocks noGrp="1"/>
          </p:cNvSpPr>
          <p:nvPr>
            <p:ph type="title"/>
          </p:nvPr>
        </p:nvSpPr>
        <p:spPr>
          <a:xfrm>
            <a:off x="2345741" y="0"/>
            <a:ext cx="7416800" cy="676469"/>
          </a:xfrm>
        </p:spPr>
        <p:txBody>
          <a:bodyPr>
            <a:normAutofit/>
          </a:bodyPr>
          <a:lstStyle/>
          <a:p>
            <a:r>
              <a:rPr lang="en-US" sz="2800" dirty="0"/>
              <a:t>Facilitator introductions</a:t>
            </a:r>
          </a:p>
        </p:txBody>
      </p:sp>
      <p:sp>
        <p:nvSpPr>
          <p:cNvPr id="3" name="Content Placeholder 2">
            <a:extLst>
              <a:ext uri="{FF2B5EF4-FFF2-40B4-BE49-F238E27FC236}">
                <a16:creationId xmlns:a16="http://schemas.microsoft.com/office/drawing/2014/main" id="{02FF9F06-3A9D-0B43-9C40-22A1E07FAB29}"/>
              </a:ext>
            </a:extLst>
          </p:cNvPr>
          <p:cNvSpPr>
            <a:spLocks noGrp="1"/>
          </p:cNvSpPr>
          <p:nvPr>
            <p:ph idx="1"/>
          </p:nvPr>
        </p:nvSpPr>
        <p:spPr>
          <a:xfrm>
            <a:off x="165315" y="1040362"/>
            <a:ext cx="10156941" cy="5187822"/>
          </a:xfrm>
        </p:spPr>
        <p:txBody>
          <a:bodyPr>
            <a:normAutofit fontScale="92500" lnSpcReduction="20000"/>
          </a:bodyPr>
          <a:lstStyle/>
          <a:p>
            <a:pPr marL="0" indent="0" algn="just">
              <a:buNone/>
            </a:pPr>
            <a:r>
              <a:rPr lang="en-US" sz="2400" b="1" dirty="0"/>
              <a:t>Dr. Jeanine A. DeFalco </a:t>
            </a:r>
            <a:r>
              <a:rPr lang="en-US" sz="2400" dirty="0"/>
              <a:t>is a Research Psychologist / Adaptive Training Research Scientist with the Army Futures Command’s Simulation &amp; Training Technology Center (CCDC-STTC). Her research is focused on adaptive instruction for individual learners and teams, design of pedagogical models, and ethical considerations in the use of AISs and virtual agents.</a:t>
            </a:r>
          </a:p>
          <a:p>
            <a:pPr marL="0" indent="0" algn="just">
              <a:buNone/>
            </a:pPr>
            <a:endParaRPr lang="en-US" sz="2400" b="1" dirty="0"/>
          </a:p>
          <a:p>
            <a:pPr marL="0" indent="0" algn="just">
              <a:buNone/>
            </a:pPr>
            <a:r>
              <a:rPr lang="en-US" sz="2400" b="1" dirty="0"/>
              <a:t>Dr. Robert A. Sottilare </a:t>
            </a:r>
            <a:r>
              <a:rPr lang="en-US" sz="2400" dirty="0"/>
              <a:t>is the Director of Learning Sciences at Soar Technology, Inc. and Chairman of the Board &amp; Executive Director of the Adaptive Instructional Systems (AIS) Consortium. He has nearly 40 years of experience in the learning sciences field as a scientist, engineer and program manager. His research is focused on the application of AI to adaptive instruction. He is the father of the Generalized Intelligent Framework for Tutoring (GIFT), an open source AIS architecture, and the found chair of the AIS Conference, the GIFT Symposia, and the IEEE Project 2247 AIS Working Group.</a:t>
            </a:r>
          </a:p>
          <a:p>
            <a:pPr marL="0" indent="0" algn="just">
              <a:buNone/>
            </a:pPr>
            <a:endParaRPr lang="en-US" sz="2400" dirty="0"/>
          </a:p>
          <a:p>
            <a:pPr marL="0" indent="0" algn="just">
              <a:buNone/>
            </a:pPr>
            <a:r>
              <a:rPr lang="en-US" sz="2400" b="1" dirty="0"/>
              <a:t>Dr. Xiangen Hu</a:t>
            </a:r>
            <a:r>
              <a:rPr lang="en-US" sz="2400" dirty="0"/>
              <a:t> is a professor in cognitive psychology at the University of Memphis and is a senior researcher at its Institute for Intelligent Systems (IIS). He obtained an MS in applied mathematics from Huazhong University of Science and Technology in 1985. He then completed an MA in social science in 1991 and Ph. D. in cognitive sciences in 1993 - both at the University of California, Irvine.</a:t>
            </a:r>
          </a:p>
        </p:txBody>
      </p:sp>
      <p:pic>
        <p:nvPicPr>
          <p:cNvPr id="4" name="Picture 3">
            <a:extLst>
              <a:ext uri="{FF2B5EF4-FFF2-40B4-BE49-F238E27FC236}">
                <a16:creationId xmlns:a16="http://schemas.microsoft.com/office/drawing/2014/main" id="{F935176B-7C1E-4A0B-8139-EF21C0B58751}"/>
              </a:ext>
            </a:extLst>
          </p:cNvPr>
          <p:cNvPicPr>
            <a:picLocks noChangeAspect="1"/>
          </p:cNvPicPr>
          <p:nvPr/>
        </p:nvPicPr>
        <p:blipFill rotWithShape="1">
          <a:blip r:embed="rId3"/>
          <a:srcRect r="40268" b="25646"/>
          <a:stretch/>
        </p:blipFill>
        <p:spPr>
          <a:xfrm>
            <a:off x="10474724" y="856371"/>
            <a:ext cx="1471951" cy="1828800"/>
          </a:xfrm>
          <a:prstGeom prst="rect">
            <a:avLst/>
          </a:prstGeom>
          <a:effectLst>
            <a:softEdge rad="63500"/>
          </a:effectLst>
        </p:spPr>
      </p:pic>
      <p:pic>
        <p:nvPicPr>
          <p:cNvPr id="6" name="Picture 5">
            <a:extLst>
              <a:ext uri="{FF2B5EF4-FFF2-40B4-BE49-F238E27FC236}">
                <a16:creationId xmlns:a16="http://schemas.microsoft.com/office/drawing/2014/main" id="{94EE3FAF-6D13-4A43-BE9F-58C96F7197A0}"/>
              </a:ext>
            </a:extLst>
          </p:cNvPr>
          <p:cNvPicPr>
            <a:picLocks noChangeAspect="1"/>
          </p:cNvPicPr>
          <p:nvPr/>
        </p:nvPicPr>
        <p:blipFill>
          <a:blip r:embed="rId4"/>
          <a:stretch>
            <a:fillRect/>
          </a:stretch>
        </p:blipFill>
        <p:spPr>
          <a:xfrm>
            <a:off x="10479179" y="2789680"/>
            <a:ext cx="1463040" cy="1747950"/>
          </a:xfrm>
          <a:prstGeom prst="rect">
            <a:avLst/>
          </a:prstGeom>
        </p:spPr>
      </p:pic>
      <p:pic>
        <p:nvPicPr>
          <p:cNvPr id="5" name="Picture 4">
            <a:extLst>
              <a:ext uri="{FF2B5EF4-FFF2-40B4-BE49-F238E27FC236}">
                <a16:creationId xmlns:a16="http://schemas.microsoft.com/office/drawing/2014/main" id="{289ABB35-2F36-4215-873A-55112C3DF55F}"/>
              </a:ext>
            </a:extLst>
          </p:cNvPr>
          <p:cNvPicPr>
            <a:picLocks noChangeAspect="1"/>
          </p:cNvPicPr>
          <p:nvPr/>
        </p:nvPicPr>
        <p:blipFill rotWithShape="1">
          <a:blip r:embed="rId5"/>
          <a:srcRect l="9323" r="14746" b="10200"/>
          <a:stretch/>
        </p:blipFill>
        <p:spPr>
          <a:xfrm>
            <a:off x="10479179" y="4642138"/>
            <a:ext cx="1463040" cy="1730249"/>
          </a:xfrm>
          <a:prstGeom prst="rect">
            <a:avLst/>
          </a:prstGeom>
          <a:effectLst>
            <a:softEdge rad="63500"/>
          </a:effectLst>
        </p:spPr>
      </p:pic>
    </p:spTree>
    <p:extLst>
      <p:ext uri="{BB962C8B-B14F-4D97-AF65-F5344CB8AC3E}">
        <p14:creationId xmlns:p14="http://schemas.microsoft.com/office/powerpoint/2010/main" val="31395637"/>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0" y="0"/>
            <a:ext cx="12153122" cy="727788"/>
          </a:xfrm>
        </p:spPr>
        <p:txBody>
          <a:bodyPr>
            <a:normAutofit/>
          </a:bodyPr>
          <a:lstStyle/>
          <a:p>
            <a:r>
              <a:rPr lang="en-US" sz="2800" dirty="0"/>
              <a:t>Domain Models – Affective Tasks</a:t>
            </a:r>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317242" y="941423"/>
            <a:ext cx="11513976" cy="1400562"/>
          </a:xfrm>
        </p:spPr>
        <p:txBody>
          <a:bodyPr/>
          <a:lstStyle/>
          <a:p>
            <a:r>
              <a:rPr lang="en-US" b="1" dirty="0">
                <a:solidFill>
                  <a:srgbClr val="0070C0"/>
                </a:solidFill>
              </a:rPr>
              <a:t>Affective tasks </a:t>
            </a:r>
            <a:r>
              <a:rPr lang="en-US" dirty="0"/>
              <a:t>- behaviors indicating emotional growth; the manner in which we handle emotions, such as feelings, values, appreciation, enthusiasms, motivations, and attitude (Krathwohl, Bloom and </a:t>
            </a:r>
            <a:r>
              <a:rPr lang="en-US" dirty="0" err="1"/>
              <a:t>Masia</a:t>
            </a:r>
            <a:r>
              <a:rPr lang="en-US" dirty="0"/>
              <a:t>, 1964)</a:t>
            </a:r>
          </a:p>
        </p:txBody>
      </p:sp>
      <p:sp>
        <p:nvSpPr>
          <p:cNvPr id="5" name="Rectangle 4">
            <a:extLst>
              <a:ext uri="{FF2B5EF4-FFF2-40B4-BE49-F238E27FC236}">
                <a16:creationId xmlns:a16="http://schemas.microsoft.com/office/drawing/2014/main" id="{C7816549-552F-478E-9D84-3355D0CA72C8}"/>
              </a:ext>
            </a:extLst>
          </p:cNvPr>
          <p:cNvSpPr/>
          <p:nvPr/>
        </p:nvSpPr>
        <p:spPr>
          <a:xfrm>
            <a:off x="393440" y="3237626"/>
            <a:ext cx="8993156" cy="2960811"/>
          </a:xfrm>
          <a:prstGeom prst="rect">
            <a:avLst/>
          </a:prstGeom>
        </p:spPr>
        <p:txBody>
          <a:bodyPr wrap="square">
            <a:spAutoFit/>
          </a:bodyPr>
          <a:lstStyle/>
          <a:p>
            <a:pPr marL="457200" lvl="1" indent="-457200" eaLnBrk="0" hangingPunct="0">
              <a:spcBef>
                <a:spcPct val="20000"/>
              </a:spcBef>
              <a:defRPr/>
            </a:pPr>
            <a:endParaRPr lang="en-US" sz="1200" kern="0" dirty="0">
              <a:solidFill>
                <a:srgbClr val="000000"/>
              </a:solidFill>
              <a:latin typeface="Arial Narrow" panose="020B0606020202030204" pitchFamily="34" charset="0"/>
            </a:endParaRP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Characterizing (commitment - high): has a value system that controls their behavior</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Organizing (responsibility): organizes values into priorities; comparing, relating and synthesizing values</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Valuing (appreciation): the worth or value a person attaches to a particular object, phenomenon, or behavior</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Responding (interest): active participation on the part of the learner</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Receiving (awareness - low): awareness, willingness to hear, selected attention</a:t>
            </a:r>
          </a:p>
          <a:p>
            <a:pPr marL="457200" lvl="1" eaLnBrk="0" hangingPunct="0">
              <a:spcBef>
                <a:spcPct val="20000"/>
              </a:spcBef>
              <a:defRPr/>
            </a:pPr>
            <a:endParaRPr lang="en-US" sz="1200" kern="0" dirty="0">
              <a:solidFill>
                <a:srgbClr val="000000"/>
              </a:solidFill>
              <a:latin typeface="Arial Narrow" panose="020B0606020202030204" pitchFamily="34" charset="0"/>
            </a:endParaRPr>
          </a:p>
        </p:txBody>
      </p:sp>
      <p:pic>
        <p:nvPicPr>
          <p:cNvPr id="10" name="Picture 9">
            <a:extLst>
              <a:ext uri="{FF2B5EF4-FFF2-40B4-BE49-F238E27FC236}">
                <a16:creationId xmlns:a16="http://schemas.microsoft.com/office/drawing/2014/main" id="{18B303B8-2A7D-4F6F-9DE8-728FAD13E7F3}"/>
              </a:ext>
            </a:extLst>
          </p:cNvPr>
          <p:cNvPicPr>
            <a:picLocks noChangeAspect="1"/>
          </p:cNvPicPr>
          <p:nvPr/>
        </p:nvPicPr>
        <p:blipFill rotWithShape="1">
          <a:blip r:embed="rId3"/>
          <a:srcRect l="33251" r="47944"/>
          <a:stretch/>
        </p:blipFill>
        <p:spPr>
          <a:xfrm>
            <a:off x="9218645" y="3309647"/>
            <a:ext cx="2020078" cy="2487384"/>
          </a:xfrm>
          <a:prstGeom prst="rect">
            <a:avLst/>
          </a:prstGeom>
        </p:spPr>
      </p:pic>
      <p:sp>
        <p:nvSpPr>
          <p:cNvPr id="11" name="Rectangle 10">
            <a:extLst>
              <a:ext uri="{FF2B5EF4-FFF2-40B4-BE49-F238E27FC236}">
                <a16:creationId xmlns:a16="http://schemas.microsoft.com/office/drawing/2014/main" id="{D2A72F14-9543-43E5-89DC-A7C4CB771B6C}"/>
              </a:ext>
            </a:extLst>
          </p:cNvPr>
          <p:cNvSpPr/>
          <p:nvPr/>
        </p:nvSpPr>
        <p:spPr>
          <a:xfrm>
            <a:off x="685799" y="2828836"/>
            <a:ext cx="11047445" cy="461665"/>
          </a:xfrm>
          <a:prstGeom prst="rect">
            <a:avLst/>
          </a:prstGeom>
        </p:spPr>
        <p:txBody>
          <a:bodyPr wrap="square">
            <a:spAutoFit/>
          </a:bodyPr>
          <a:lstStyle/>
          <a:p>
            <a:pPr marL="457200" lvl="1" indent="-457200" eaLnBrk="0" hangingPunct="0">
              <a:spcBef>
                <a:spcPct val="20000"/>
              </a:spcBef>
              <a:defRPr/>
            </a:pPr>
            <a:r>
              <a:rPr lang="en-US" sz="2400" kern="0" dirty="0">
                <a:solidFill>
                  <a:srgbClr val="000000"/>
                </a:solidFill>
                <a:latin typeface="Arial Narrow" panose="020B0606020202030204" pitchFamily="34" charset="0"/>
              </a:rPr>
              <a:t>Affective Taxonomy – </a:t>
            </a:r>
            <a:r>
              <a:rPr lang="en-US" sz="2400" kern="0" dirty="0">
                <a:solidFill>
                  <a:srgbClr val="000000"/>
                </a:solidFill>
                <a:highlight>
                  <a:srgbClr val="B2F50B"/>
                </a:highlight>
                <a:latin typeface="Arial Narrow" panose="020B0606020202030204" pitchFamily="34" charset="0"/>
              </a:rPr>
              <a:t>what machine-based interventions are needed to optimize performance?</a:t>
            </a:r>
          </a:p>
        </p:txBody>
      </p:sp>
    </p:spTree>
    <p:extLst>
      <p:ext uri="{BB962C8B-B14F-4D97-AF65-F5344CB8AC3E}">
        <p14:creationId xmlns:p14="http://schemas.microsoft.com/office/powerpoint/2010/main" val="153700680"/>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0" y="0"/>
            <a:ext cx="12153122" cy="727788"/>
          </a:xfrm>
        </p:spPr>
        <p:txBody>
          <a:bodyPr>
            <a:normAutofit/>
          </a:bodyPr>
          <a:lstStyle/>
          <a:p>
            <a:r>
              <a:rPr lang="en-US" sz="2800" dirty="0"/>
              <a:t>Domain Models – Psychomotor Tasks</a:t>
            </a:r>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317242" y="941422"/>
            <a:ext cx="11513976" cy="1675815"/>
          </a:xfrm>
        </p:spPr>
        <p:txBody>
          <a:bodyPr/>
          <a:lstStyle/>
          <a:p>
            <a:r>
              <a:rPr lang="en-US" b="1" dirty="0">
                <a:solidFill>
                  <a:srgbClr val="0070C0"/>
                </a:solidFill>
              </a:rPr>
              <a:t>Psychomotor tasks </a:t>
            </a:r>
            <a:r>
              <a:rPr lang="en-US" dirty="0"/>
              <a:t>- includes physical movement, coordination, and the use of the motor-skill areas; development of these skills requires practice and is measured in terms of speed, precision, distance, procedures, or techniques in execution (Simpson, 1972). </a:t>
            </a:r>
          </a:p>
          <a:p>
            <a:pPr lvl="1"/>
            <a:endParaRPr lang="en-US" dirty="0"/>
          </a:p>
          <a:p>
            <a:endParaRPr lang="en-US" dirty="0"/>
          </a:p>
        </p:txBody>
      </p:sp>
      <p:sp>
        <p:nvSpPr>
          <p:cNvPr id="5" name="Rectangle 4">
            <a:extLst>
              <a:ext uri="{FF2B5EF4-FFF2-40B4-BE49-F238E27FC236}">
                <a16:creationId xmlns:a16="http://schemas.microsoft.com/office/drawing/2014/main" id="{C7816549-552F-478E-9D84-3355D0CA72C8}"/>
              </a:ext>
            </a:extLst>
          </p:cNvPr>
          <p:cNvSpPr/>
          <p:nvPr/>
        </p:nvSpPr>
        <p:spPr>
          <a:xfrm>
            <a:off x="514739" y="2799085"/>
            <a:ext cx="11353800" cy="3268587"/>
          </a:xfrm>
          <a:prstGeom prst="rect">
            <a:avLst/>
          </a:prstGeom>
        </p:spPr>
        <p:txBody>
          <a:bodyPr wrap="square">
            <a:spAutoFit/>
          </a:bodyPr>
          <a:lstStyle/>
          <a:p>
            <a:pPr marL="457200" lvl="1" indent="-457200" eaLnBrk="0" hangingPunct="0">
              <a:spcBef>
                <a:spcPct val="20000"/>
              </a:spcBef>
              <a:defRPr/>
            </a:pPr>
            <a:r>
              <a:rPr lang="en-US" sz="2400" kern="0" dirty="0">
                <a:solidFill>
                  <a:srgbClr val="000000"/>
                </a:solidFill>
                <a:latin typeface="Arial Narrow" panose="020B0606020202030204" pitchFamily="34" charset="0"/>
              </a:rPr>
              <a:t>Psychomotor Taxonomy – </a:t>
            </a:r>
            <a:r>
              <a:rPr lang="en-US" sz="2400" kern="0" dirty="0">
                <a:solidFill>
                  <a:srgbClr val="000000"/>
                </a:solidFill>
                <a:highlight>
                  <a:srgbClr val="B2F50B"/>
                </a:highlight>
                <a:latin typeface="Arial Narrow" panose="020B0606020202030204" pitchFamily="34" charset="0"/>
              </a:rPr>
              <a:t>what machine-based interventions are needed to optimize performance?</a:t>
            </a:r>
          </a:p>
          <a:p>
            <a:pPr marL="457200" lvl="1" indent="-457200" eaLnBrk="0" hangingPunct="0">
              <a:spcBef>
                <a:spcPct val="20000"/>
              </a:spcBef>
              <a:defRPr/>
            </a:pPr>
            <a:endParaRPr lang="en-US" sz="1200" kern="0" dirty="0">
              <a:solidFill>
                <a:srgbClr val="000000"/>
              </a:solidFill>
              <a:highlight>
                <a:srgbClr val="B2F50B"/>
              </a:highlight>
              <a:latin typeface="Arial Narrow" panose="020B0606020202030204" pitchFamily="34" charset="0"/>
            </a:endParaRP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Origination (high): creating new movement patterns to fit a particular situation</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Adaptation: skills well developed and can be modified to fit special requirements</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Complex Overt Response: skillful performance of complex movements</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Mechanism: learned responses have become habitual</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Response: early stages in learning complex skill; imitation; trial &amp; error</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Set: readiness to act</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Perception (low): ability  to use sensory cues to guide motor activity</a:t>
            </a:r>
          </a:p>
        </p:txBody>
      </p:sp>
      <p:pic>
        <p:nvPicPr>
          <p:cNvPr id="4" name="Picture 3">
            <a:extLst>
              <a:ext uri="{FF2B5EF4-FFF2-40B4-BE49-F238E27FC236}">
                <a16:creationId xmlns:a16="http://schemas.microsoft.com/office/drawing/2014/main" id="{69F29421-FD34-4740-A96F-939E0FEFF62D}"/>
              </a:ext>
            </a:extLst>
          </p:cNvPr>
          <p:cNvPicPr>
            <a:picLocks noChangeAspect="1"/>
          </p:cNvPicPr>
          <p:nvPr/>
        </p:nvPicPr>
        <p:blipFill>
          <a:blip r:embed="rId3"/>
          <a:stretch>
            <a:fillRect/>
          </a:stretch>
        </p:blipFill>
        <p:spPr>
          <a:xfrm>
            <a:off x="8401573" y="4259424"/>
            <a:ext cx="3300570" cy="2178892"/>
          </a:xfrm>
          <a:prstGeom prst="rect">
            <a:avLst/>
          </a:prstGeom>
          <a:effectLst>
            <a:softEdge rad="63500"/>
          </a:effectLst>
        </p:spPr>
      </p:pic>
    </p:spTree>
    <p:extLst>
      <p:ext uri="{BB962C8B-B14F-4D97-AF65-F5344CB8AC3E}">
        <p14:creationId xmlns:p14="http://schemas.microsoft.com/office/powerpoint/2010/main" val="1284906877"/>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0" y="0"/>
            <a:ext cx="12153122" cy="727788"/>
          </a:xfrm>
        </p:spPr>
        <p:txBody>
          <a:bodyPr>
            <a:normAutofit/>
          </a:bodyPr>
          <a:lstStyle/>
          <a:p>
            <a:r>
              <a:rPr lang="en-US" sz="2800" dirty="0"/>
              <a:t>Domain Models – Social-Collaborative Tasks</a:t>
            </a:r>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317242" y="941422"/>
            <a:ext cx="6126421" cy="1675815"/>
          </a:xfrm>
        </p:spPr>
        <p:txBody>
          <a:bodyPr/>
          <a:lstStyle/>
          <a:p>
            <a:r>
              <a:rPr lang="en-US" b="1" dirty="0">
                <a:solidFill>
                  <a:srgbClr val="0070C0"/>
                </a:solidFill>
              </a:rPr>
              <a:t>Social-Collaborative tasks </a:t>
            </a:r>
            <a:r>
              <a:rPr lang="en-US" dirty="0"/>
              <a:t>– tasks involving two or more people with a focus on social interaction and collaboration</a:t>
            </a:r>
          </a:p>
          <a:p>
            <a:pPr lvl="1"/>
            <a:endParaRPr lang="en-US" dirty="0"/>
          </a:p>
          <a:p>
            <a:endParaRPr lang="en-US" dirty="0"/>
          </a:p>
        </p:txBody>
      </p:sp>
      <p:sp>
        <p:nvSpPr>
          <p:cNvPr id="5" name="Rectangle 4">
            <a:extLst>
              <a:ext uri="{FF2B5EF4-FFF2-40B4-BE49-F238E27FC236}">
                <a16:creationId xmlns:a16="http://schemas.microsoft.com/office/drawing/2014/main" id="{C7816549-552F-478E-9D84-3355D0CA72C8}"/>
              </a:ext>
            </a:extLst>
          </p:cNvPr>
          <p:cNvSpPr/>
          <p:nvPr/>
        </p:nvSpPr>
        <p:spPr>
          <a:xfrm>
            <a:off x="514738" y="2799085"/>
            <a:ext cx="6395649" cy="3046988"/>
          </a:xfrm>
          <a:prstGeom prst="rect">
            <a:avLst/>
          </a:prstGeom>
        </p:spPr>
        <p:txBody>
          <a:bodyPr wrap="square">
            <a:spAutoFit/>
          </a:bodyPr>
          <a:lstStyle/>
          <a:p>
            <a:pPr marL="457200" lvl="1" indent="-457200" eaLnBrk="0" hangingPunct="0">
              <a:spcBef>
                <a:spcPct val="20000"/>
              </a:spcBef>
              <a:defRPr/>
            </a:pPr>
            <a:r>
              <a:rPr lang="en-US" sz="2400" kern="0" dirty="0">
                <a:solidFill>
                  <a:srgbClr val="000000"/>
                </a:solidFill>
                <a:latin typeface="Arial Narrow" panose="020B0606020202030204" pitchFamily="34" charset="0"/>
              </a:rPr>
              <a:t>Social Taxonomy – based on </a:t>
            </a:r>
            <a:r>
              <a:rPr lang="en-US" sz="2400" kern="0" dirty="0" err="1">
                <a:solidFill>
                  <a:srgbClr val="000000"/>
                </a:solidFill>
                <a:latin typeface="Arial Narrow" panose="020B0606020202030204" pitchFamily="34" charset="0"/>
              </a:rPr>
              <a:t>Soller’s</a:t>
            </a:r>
            <a:r>
              <a:rPr lang="en-US" sz="2400" kern="0" dirty="0">
                <a:solidFill>
                  <a:srgbClr val="000000"/>
                </a:solidFill>
                <a:latin typeface="Arial Narrow" panose="020B0606020202030204" pitchFamily="34" charset="0"/>
              </a:rPr>
              <a:t> (2001) Collaborative Learning Skills Taxonomy</a:t>
            </a:r>
            <a:endParaRPr lang="en-US" sz="1200" kern="0" dirty="0">
              <a:solidFill>
                <a:srgbClr val="000000"/>
              </a:solidFill>
              <a:highlight>
                <a:srgbClr val="B2F50B"/>
              </a:highlight>
              <a:latin typeface="Arial Narrow" panose="020B0606020202030204" pitchFamily="34" charset="0"/>
            </a:endParaRP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Conversation</a:t>
            </a:r>
          </a:p>
          <a:p>
            <a:pPr marL="1352535" lvl="2"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Task, Maintain, Acknowledge</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Active Learning</a:t>
            </a:r>
          </a:p>
          <a:p>
            <a:pPr marL="1352535" lvl="2"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Request, Inform, Motivate</a:t>
            </a:r>
          </a:p>
          <a:p>
            <a:pPr marL="742950" lvl="1"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Creative Conflict</a:t>
            </a:r>
          </a:p>
          <a:p>
            <a:pPr marL="1352535" lvl="2" indent="-285750" eaLnBrk="0" hangingPunct="0">
              <a:spcBef>
                <a:spcPct val="20000"/>
              </a:spcBef>
              <a:buFont typeface="Wingdings" panose="05000000000000000000" pitchFamily="2" charset="2"/>
              <a:buChar char="§"/>
              <a:defRPr/>
            </a:pPr>
            <a:r>
              <a:rPr lang="en-US" sz="2000" kern="0" dirty="0">
                <a:solidFill>
                  <a:srgbClr val="000000"/>
                </a:solidFill>
                <a:latin typeface="Arial Narrow" panose="020B0606020202030204" pitchFamily="34" charset="0"/>
              </a:rPr>
              <a:t>Argue, Mediate</a:t>
            </a:r>
          </a:p>
        </p:txBody>
      </p:sp>
      <p:pic>
        <p:nvPicPr>
          <p:cNvPr id="4" name="Picture 3">
            <a:extLst>
              <a:ext uri="{FF2B5EF4-FFF2-40B4-BE49-F238E27FC236}">
                <a16:creationId xmlns:a16="http://schemas.microsoft.com/office/drawing/2014/main" id="{42B5E434-9BEF-4EEC-BDA4-DAD72A7B141D}"/>
              </a:ext>
            </a:extLst>
          </p:cNvPr>
          <p:cNvPicPr>
            <a:picLocks noChangeAspect="1"/>
          </p:cNvPicPr>
          <p:nvPr/>
        </p:nvPicPr>
        <p:blipFill>
          <a:blip r:embed="rId3"/>
          <a:stretch>
            <a:fillRect/>
          </a:stretch>
        </p:blipFill>
        <p:spPr>
          <a:xfrm>
            <a:off x="7453313" y="945901"/>
            <a:ext cx="4024242" cy="5783512"/>
          </a:xfrm>
          <a:prstGeom prst="rect">
            <a:avLst/>
          </a:prstGeom>
        </p:spPr>
      </p:pic>
    </p:spTree>
    <p:extLst>
      <p:ext uri="{BB962C8B-B14F-4D97-AF65-F5344CB8AC3E}">
        <p14:creationId xmlns:p14="http://schemas.microsoft.com/office/powerpoint/2010/main" val="832343875"/>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3149278"/>
            <a:ext cx="12192000" cy="657224"/>
          </a:xfrm>
        </p:spPr>
        <p:txBody>
          <a:bodyPr/>
          <a:lstStyle/>
          <a:p>
            <a:pPr lvl="0"/>
            <a:r>
              <a:rPr lang="en-US" sz="2800" dirty="0">
                <a:solidFill>
                  <a:schemeClr val="tx1"/>
                </a:solidFill>
              </a:rPr>
              <a:t>Objective #5: </a:t>
            </a:r>
            <a:br>
              <a:rPr lang="en-US" sz="2800" dirty="0">
                <a:solidFill>
                  <a:schemeClr val="tx1"/>
                </a:solidFill>
              </a:rPr>
            </a:br>
            <a:r>
              <a:rPr lang="en-US" sz="2800" dirty="0">
                <a:solidFill>
                  <a:schemeClr val="tx1"/>
                </a:solidFill>
              </a:rPr>
              <a:t> Understand methods for AIS development, deployment and evaluation</a:t>
            </a: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345772909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0" y="0"/>
            <a:ext cx="12153122" cy="727788"/>
          </a:xfrm>
        </p:spPr>
        <p:txBody>
          <a:bodyPr>
            <a:normAutofit/>
          </a:bodyPr>
          <a:lstStyle/>
          <a:p>
            <a:r>
              <a:rPr lang="en-US" sz="2800" dirty="0"/>
              <a:t>AIS Development – Authoring Tools</a:t>
            </a:r>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317242" y="941422"/>
            <a:ext cx="11513976" cy="1675815"/>
          </a:xfrm>
        </p:spPr>
        <p:txBody>
          <a:bodyPr/>
          <a:lstStyle/>
          <a:p>
            <a:r>
              <a:rPr lang="en-US" dirty="0"/>
              <a:t>Authoring Tools support user creation of AISs</a:t>
            </a:r>
          </a:p>
          <a:p>
            <a:pPr lvl="1"/>
            <a:r>
              <a:rPr lang="en-US" dirty="0"/>
              <a:t>Usually support the creation of surveys, assessments, and question banks</a:t>
            </a:r>
          </a:p>
          <a:p>
            <a:pPr lvl="1"/>
            <a:r>
              <a:rPr lang="en-US" dirty="0"/>
              <a:t>Usually support some type of metadata tagging to support content selection</a:t>
            </a:r>
          </a:p>
          <a:p>
            <a:pPr lvl="1"/>
            <a:r>
              <a:rPr lang="en-US" dirty="0"/>
              <a:t>Usually support some type of sequencing or path planning for lessons</a:t>
            </a:r>
          </a:p>
          <a:p>
            <a:pPr lvl="1"/>
            <a:r>
              <a:rPr lang="en-US" dirty="0"/>
              <a:t>May support easy integration of external media</a:t>
            </a:r>
          </a:p>
          <a:p>
            <a:pPr lvl="1"/>
            <a:r>
              <a:rPr lang="en-US" dirty="0"/>
              <a:t>May require substantial expertise to use… but some tools (GIFT) support simple drag-and-drop construction</a:t>
            </a:r>
          </a:p>
          <a:p>
            <a:pPr lvl="1"/>
            <a:r>
              <a:rPr lang="en-US" dirty="0"/>
              <a:t>May or may not implement automation of development processes like content curation or scenario generation</a:t>
            </a:r>
          </a:p>
        </p:txBody>
      </p:sp>
    </p:spTree>
    <p:extLst>
      <p:ext uri="{BB962C8B-B14F-4D97-AF65-F5344CB8AC3E}">
        <p14:creationId xmlns:p14="http://schemas.microsoft.com/office/powerpoint/2010/main" val="63805112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2CB57038-E558-024F-85B5-BCF8D294C9E0}"/>
              </a:ext>
            </a:extLst>
          </p:cNvPr>
          <p:cNvPicPr/>
          <p:nvPr/>
        </p:nvPicPr>
        <p:blipFill>
          <a:blip r:embed="rId3">
            <a:clrChange>
              <a:clrFrom>
                <a:srgbClr val="FFFFFF"/>
              </a:clrFrom>
              <a:clrTo>
                <a:srgbClr val="FFFFFF">
                  <a:alpha val="0"/>
                </a:srgbClr>
              </a:clrTo>
            </a:clrChange>
          </a:blip>
          <a:stretch>
            <a:fillRect/>
          </a:stretch>
        </p:blipFill>
        <p:spPr>
          <a:xfrm>
            <a:off x="1917850" y="762464"/>
            <a:ext cx="9011109" cy="6095536"/>
          </a:xfrm>
          <a:prstGeom prst="rect">
            <a:avLst/>
          </a:prstGeom>
        </p:spPr>
      </p:pic>
      <p:sp>
        <p:nvSpPr>
          <p:cNvPr id="3" name="Title 1">
            <a:extLst>
              <a:ext uri="{FF2B5EF4-FFF2-40B4-BE49-F238E27FC236}">
                <a16:creationId xmlns:a16="http://schemas.microsoft.com/office/drawing/2014/main" id="{670A7BF6-7AC2-409C-A36F-2ECFDE460070}"/>
              </a:ext>
            </a:extLst>
          </p:cNvPr>
          <p:cNvSpPr txBox="1">
            <a:spLocks/>
          </p:cNvSpPr>
          <p:nvPr/>
        </p:nvSpPr>
        <p:spPr>
          <a:xfrm>
            <a:off x="0" y="0"/>
            <a:ext cx="12153122" cy="727788"/>
          </a:xfrm>
          <a:prstGeom prst="rect">
            <a:avLst/>
          </a:prstGeom>
        </p:spPr>
        <p:txBody>
          <a:bodyPr>
            <a:norm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AIS Development – Authoring Tools</a:t>
            </a:r>
          </a:p>
        </p:txBody>
      </p:sp>
    </p:spTree>
    <p:extLst>
      <p:ext uri="{BB962C8B-B14F-4D97-AF65-F5344CB8AC3E}">
        <p14:creationId xmlns:p14="http://schemas.microsoft.com/office/powerpoint/2010/main" val="1561864304"/>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0" y="0"/>
            <a:ext cx="12153122" cy="727788"/>
          </a:xfrm>
        </p:spPr>
        <p:txBody>
          <a:bodyPr>
            <a:normAutofit/>
          </a:bodyPr>
          <a:lstStyle/>
          <a:p>
            <a:r>
              <a:rPr lang="en-US" sz="2800" dirty="0"/>
              <a:t>AIS Deployment – Instructional Delivery</a:t>
            </a:r>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317242" y="941422"/>
            <a:ext cx="11513976" cy="1675815"/>
          </a:xfrm>
        </p:spPr>
        <p:txBody>
          <a:bodyPr/>
          <a:lstStyle/>
          <a:p>
            <a:r>
              <a:rPr lang="en-US" dirty="0"/>
              <a:t>The high volume of sensitive data and processing required to run an effective AIS means consideration should be given to where the data is processed</a:t>
            </a:r>
          </a:p>
          <a:p>
            <a:endParaRPr lang="en-US" dirty="0"/>
          </a:p>
          <a:p>
            <a:pPr lvl="1"/>
            <a:r>
              <a:rPr lang="en-US" dirty="0"/>
              <a:t>Edge – process the data where the data is generated – usually most secure </a:t>
            </a:r>
          </a:p>
          <a:p>
            <a:pPr lvl="1"/>
            <a:r>
              <a:rPr lang="en-US" dirty="0"/>
              <a:t>Fog – process the data at a single, secure location</a:t>
            </a:r>
          </a:p>
          <a:p>
            <a:pPr lvl="1"/>
            <a:r>
              <a:rPr lang="en-US" dirty="0"/>
              <a:t>Cloud – process the data in the cloud to support thin clients</a:t>
            </a:r>
          </a:p>
        </p:txBody>
      </p:sp>
    </p:spTree>
    <p:extLst>
      <p:ext uri="{BB962C8B-B14F-4D97-AF65-F5344CB8AC3E}">
        <p14:creationId xmlns:p14="http://schemas.microsoft.com/office/powerpoint/2010/main" val="2213193184"/>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0" y="0"/>
            <a:ext cx="12153122" cy="727788"/>
          </a:xfrm>
        </p:spPr>
        <p:txBody>
          <a:bodyPr>
            <a:normAutofit/>
          </a:bodyPr>
          <a:lstStyle/>
          <a:p>
            <a:r>
              <a:rPr lang="en-US" sz="2800" dirty="0"/>
              <a:t>AIS Evaluation Processes</a:t>
            </a:r>
          </a:p>
        </p:txBody>
      </p:sp>
      <p:pic>
        <p:nvPicPr>
          <p:cNvPr id="8" name="Picture 7">
            <a:extLst>
              <a:ext uri="{FF2B5EF4-FFF2-40B4-BE49-F238E27FC236}">
                <a16:creationId xmlns:a16="http://schemas.microsoft.com/office/drawing/2014/main" id="{687B8495-611E-4C5E-9B26-DECC43EE1E81}"/>
              </a:ext>
            </a:extLst>
          </p:cNvPr>
          <p:cNvPicPr>
            <a:picLocks noChangeAspect="1"/>
          </p:cNvPicPr>
          <p:nvPr/>
        </p:nvPicPr>
        <p:blipFill>
          <a:blip r:embed="rId3"/>
          <a:stretch>
            <a:fillRect/>
          </a:stretch>
        </p:blipFill>
        <p:spPr>
          <a:xfrm>
            <a:off x="93945" y="729701"/>
            <a:ext cx="11693047" cy="6044844"/>
          </a:xfrm>
          <a:prstGeom prst="rect">
            <a:avLst/>
          </a:prstGeom>
          <a:solidFill>
            <a:schemeClr val="bg1"/>
          </a:solidFill>
        </p:spPr>
      </p:pic>
    </p:spTree>
    <p:extLst>
      <p:ext uri="{BB962C8B-B14F-4D97-AF65-F5344CB8AC3E}">
        <p14:creationId xmlns:p14="http://schemas.microsoft.com/office/powerpoint/2010/main" val="2995184558"/>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3149278"/>
            <a:ext cx="12192000" cy="657224"/>
          </a:xfrm>
        </p:spPr>
        <p:txBody>
          <a:bodyPr/>
          <a:lstStyle/>
          <a:p>
            <a:pPr lvl="0"/>
            <a:r>
              <a:rPr lang="en-US" sz="2800" dirty="0">
                <a:solidFill>
                  <a:schemeClr val="tx1"/>
                </a:solidFill>
              </a:rPr>
              <a:t>Yes, AIS evaluation can be complicated…</a:t>
            </a:r>
          </a:p>
        </p:txBody>
      </p:sp>
    </p:spTree>
    <p:extLst>
      <p:ext uri="{BB962C8B-B14F-4D97-AF65-F5344CB8AC3E}">
        <p14:creationId xmlns:p14="http://schemas.microsoft.com/office/powerpoint/2010/main" val="102201629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07B00D-B176-43A4-BC91-01B483FB5632}"/>
              </a:ext>
            </a:extLst>
          </p:cNvPr>
          <p:cNvSpPr txBox="1">
            <a:spLocks/>
          </p:cNvSpPr>
          <p:nvPr/>
        </p:nvSpPr>
        <p:spPr bwMode="auto">
          <a:xfrm>
            <a:off x="875430" y="0"/>
            <a:ext cx="10972800" cy="7899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7500"/>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Memory, Learning and the Effectiveness of AISs</a:t>
            </a:r>
          </a:p>
        </p:txBody>
      </p:sp>
      <p:pic>
        <p:nvPicPr>
          <p:cNvPr id="5" name="Picture 4">
            <a:extLst>
              <a:ext uri="{FF2B5EF4-FFF2-40B4-BE49-F238E27FC236}">
                <a16:creationId xmlns:a16="http://schemas.microsoft.com/office/drawing/2014/main" id="{CD824CD4-3245-4AF4-B2AE-5CB56016D575}"/>
              </a:ext>
            </a:extLst>
          </p:cNvPr>
          <p:cNvPicPr>
            <a:picLocks noChangeAspect="1"/>
          </p:cNvPicPr>
          <p:nvPr/>
        </p:nvPicPr>
        <p:blipFill>
          <a:blip r:embed="rId3"/>
          <a:stretch>
            <a:fillRect/>
          </a:stretch>
        </p:blipFill>
        <p:spPr>
          <a:xfrm>
            <a:off x="378788" y="1173035"/>
            <a:ext cx="7726936" cy="4903913"/>
          </a:xfrm>
          <a:prstGeom prst="rect">
            <a:avLst/>
          </a:prstGeom>
          <a:ln>
            <a:solidFill>
              <a:schemeClr val="bg1"/>
            </a:solidFill>
          </a:ln>
        </p:spPr>
      </p:pic>
      <p:sp>
        <p:nvSpPr>
          <p:cNvPr id="6" name="TextBox 5">
            <a:extLst>
              <a:ext uri="{FF2B5EF4-FFF2-40B4-BE49-F238E27FC236}">
                <a16:creationId xmlns:a16="http://schemas.microsoft.com/office/drawing/2014/main" id="{D995896F-1BD8-45BE-B43D-19C36758809B}"/>
              </a:ext>
            </a:extLst>
          </p:cNvPr>
          <p:cNvSpPr txBox="1"/>
          <p:nvPr/>
        </p:nvSpPr>
        <p:spPr>
          <a:xfrm>
            <a:off x="4210024" y="1781850"/>
            <a:ext cx="1522998" cy="400110"/>
          </a:xfrm>
          <a:prstGeom prst="rect">
            <a:avLst/>
          </a:prstGeom>
          <a:noFill/>
        </p:spPr>
        <p:txBody>
          <a:bodyPr wrap="square" rtlCol="0">
            <a:spAutoFit/>
          </a:bodyPr>
          <a:lstStyle/>
          <a:p>
            <a:r>
              <a:rPr lang="en-US" sz="2000" b="1" i="1" dirty="0"/>
              <a:t>Repetition</a:t>
            </a:r>
          </a:p>
        </p:txBody>
      </p:sp>
      <p:cxnSp>
        <p:nvCxnSpPr>
          <p:cNvPr id="7" name="Connector: Curved 6">
            <a:extLst>
              <a:ext uri="{FF2B5EF4-FFF2-40B4-BE49-F238E27FC236}">
                <a16:creationId xmlns:a16="http://schemas.microsoft.com/office/drawing/2014/main" id="{8D79BE4D-A6C9-4B89-92A8-A55FBB00710D}"/>
              </a:ext>
            </a:extLst>
          </p:cNvPr>
          <p:cNvCxnSpPr>
            <a:cxnSpLocks/>
            <a:stCxn id="6" idx="3"/>
            <a:endCxn id="6" idx="1"/>
          </p:cNvCxnSpPr>
          <p:nvPr/>
        </p:nvCxnSpPr>
        <p:spPr>
          <a:xfrm flipH="1">
            <a:off x="4210024" y="1981905"/>
            <a:ext cx="1522998" cy="12700"/>
          </a:xfrm>
          <a:prstGeom prst="curvedConnector5">
            <a:avLst>
              <a:gd name="adj1" fmla="val -15010"/>
              <a:gd name="adj2" fmla="val 3375236"/>
              <a:gd name="adj3" fmla="val 11501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0C2D1C5-5559-4859-870F-BA57C797A988}"/>
              </a:ext>
            </a:extLst>
          </p:cNvPr>
          <p:cNvSpPr txBox="1"/>
          <p:nvPr/>
        </p:nvSpPr>
        <p:spPr>
          <a:xfrm>
            <a:off x="6582726" y="1398223"/>
            <a:ext cx="1522998" cy="400110"/>
          </a:xfrm>
          <a:prstGeom prst="rect">
            <a:avLst/>
          </a:prstGeom>
          <a:noFill/>
        </p:spPr>
        <p:txBody>
          <a:bodyPr wrap="square" rtlCol="0">
            <a:spAutoFit/>
          </a:bodyPr>
          <a:lstStyle/>
          <a:p>
            <a:r>
              <a:rPr lang="en-US" sz="2000" b="1" i="1" dirty="0"/>
              <a:t>Learning</a:t>
            </a:r>
          </a:p>
        </p:txBody>
      </p:sp>
      <p:sp>
        <p:nvSpPr>
          <p:cNvPr id="10" name="TextBox 9">
            <a:extLst>
              <a:ext uri="{FF2B5EF4-FFF2-40B4-BE49-F238E27FC236}">
                <a16:creationId xmlns:a16="http://schemas.microsoft.com/office/drawing/2014/main" id="{8DA9A1A2-57BD-47B8-84B0-89D69CB03F8B}"/>
              </a:ext>
            </a:extLst>
          </p:cNvPr>
          <p:cNvSpPr txBox="1"/>
          <p:nvPr/>
        </p:nvSpPr>
        <p:spPr>
          <a:xfrm>
            <a:off x="5450157" y="5736444"/>
            <a:ext cx="6563015" cy="461665"/>
          </a:xfrm>
          <a:prstGeom prst="rect">
            <a:avLst/>
          </a:prstGeom>
          <a:noFill/>
        </p:spPr>
        <p:txBody>
          <a:bodyPr wrap="none" rtlCol="0">
            <a:spAutoFit/>
          </a:bodyPr>
          <a:lstStyle/>
          <a:p>
            <a:r>
              <a:rPr lang="en-US" sz="2400" b="1" dirty="0">
                <a:highlight>
                  <a:srgbClr val="00FF00"/>
                </a:highlight>
              </a:rPr>
              <a:t>Perfect deliberate practice makes perfect</a:t>
            </a:r>
          </a:p>
        </p:txBody>
      </p:sp>
      <p:sp>
        <p:nvSpPr>
          <p:cNvPr id="11" name="TextBox 10">
            <a:extLst>
              <a:ext uri="{FF2B5EF4-FFF2-40B4-BE49-F238E27FC236}">
                <a16:creationId xmlns:a16="http://schemas.microsoft.com/office/drawing/2014/main" id="{462B4CB3-D187-4FAB-9818-FE056C75EAE6}"/>
              </a:ext>
            </a:extLst>
          </p:cNvPr>
          <p:cNvSpPr txBox="1"/>
          <p:nvPr/>
        </p:nvSpPr>
        <p:spPr>
          <a:xfrm>
            <a:off x="6588989" y="5276437"/>
            <a:ext cx="3068789" cy="461665"/>
          </a:xfrm>
          <a:prstGeom prst="rect">
            <a:avLst/>
          </a:prstGeom>
          <a:noFill/>
        </p:spPr>
        <p:txBody>
          <a:bodyPr wrap="none" rtlCol="0">
            <a:spAutoFit/>
          </a:bodyPr>
          <a:lstStyle/>
          <a:p>
            <a:r>
              <a:rPr lang="en-US" sz="2400" b="1" strike="sngStrike" dirty="0">
                <a:solidFill>
                  <a:srgbClr val="FF0000"/>
                </a:solidFill>
              </a:rPr>
              <a:t>Practice makes perfect</a:t>
            </a:r>
          </a:p>
        </p:txBody>
      </p:sp>
      <p:sp>
        <p:nvSpPr>
          <p:cNvPr id="12" name="Rectangle 11">
            <a:extLst>
              <a:ext uri="{FF2B5EF4-FFF2-40B4-BE49-F238E27FC236}">
                <a16:creationId xmlns:a16="http://schemas.microsoft.com/office/drawing/2014/main" id="{D9BDECE1-F7D3-46D0-ACCB-570E725BB4D5}"/>
              </a:ext>
            </a:extLst>
          </p:cNvPr>
          <p:cNvSpPr/>
          <p:nvPr/>
        </p:nvSpPr>
        <p:spPr>
          <a:xfrm>
            <a:off x="8841287" y="1316411"/>
            <a:ext cx="3077227" cy="3046988"/>
          </a:xfrm>
          <a:prstGeom prst="rect">
            <a:avLst/>
          </a:prstGeom>
          <a:solidFill>
            <a:schemeClr val="accent2">
              <a:lumMod val="20000"/>
              <a:lumOff val="80000"/>
            </a:schemeClr>
          </a:solidFill>
        </p:spPr>
        <p:txBody>
          <a:bodyPr wrap="square">
            <a:spAutoFit/>
          </a:bodyPr>
          <a:lstStyle/>
          <a:p>
            <a:r>
              <a:rPr lang="en-US" sz="2400" dirty="0">
                <a:latin typeface="Arial Narrow" panose="020B0606020202030204" pitchFamily="34" charset="0"/>
              </a:rPr>
              <a:t>Goal: Create instructional experiences that:</a:t>
            </a:r>
          </a:p>
          <a:p>
            <a:endParaRPr lang="en-US" sz="2400" dirty="0">
              <a:latin typeface="Arial Narrow" panose="020B0606020202030204" pitchFamily="34" charset="0"/>
            </a:endParaRPr>
          </a:p>
          <a:p>
            <a:pPr marL="457200" indent="-457200">
              <a:buAutoNum type="arabicParenR"/>
            </a:pPr>
            <a:r>
              <a:rPr lang="en-US" sz="2400" dirty="0">
                <a:latin typeface="Arial Narrow" panose="020B0606020202030204" pitchFamily="34" charset="0"/>
              </a:rPr>
              <a:t>reduce extraneous cognitive load </a:t>
            </a:r>
          </a:p>
          <a:p>
            <a:pPr marL="457200" indent="-457200">
              <a:buAutoNum type="arabicParenR"/>
            </a:pPr>
            <a:r>
              <a:rPr lang="en-US" sz="2400" dirty="0">
                <a:latin typeface="Arial Narrow" panose="020B0606020202030204" pitchFamily="34" charset="0"/>
              </a:rPr>
              <a:t>turn short term memory into long term memory</a:t>
            </a:r>
          </a:p>
        </p:txBody>
      </p:sp>
    </p:spTree>
    <p:extLst>
      <p:ext uri="{BB962C8B-B14F-4D97-AF65-F5344CB8AC3E}">
        <p14:creationId xmlns:p14="http://schemas.microsoft.com/office/powerpoint/2010/main" val="3235875270"/>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488F8-5E21-4406-B437-673430CC9BAD}"/>
              </a:ext>
            </a:extLst>
          </p:cNvPr>
          <p:cNvSpPr>
            <a:spLocks noGrp="1"/>
          </p:cNvSpPr>
          <p:nvPr>
            <p:ph type="title"/>
          </p:nvPr>
        </p:nvSpPr>
        <p:spPr>
          <a:xfrm>
            <a:off x="1730829" y="0"/>
            <a:ext cx="9018036" cy="705610"/>
          </a:xfrm>
        </p:spPr>
        <p:txBody>
          <a:bodyPr/>
          <a:lstStyle/>
          <a:p>
            <a:r>
              <a:rPr lang="en-US" dirty="0"/>
              <a:t>Guidance for Participants in this Tutorial</a:t>
            </a:r>
          </a:p>
        </p:txBody>
      </p:sp>
      <p:sp>
        <p:nvSpPr>
          <p:cNvPr id="3" name="Content Placeholder 2">
            <a:extLst>
              <a:ext uri="{FF2B5EF4-FFF2-40B4-BE49-F238E27FC236}">
                <a16:creationId xmlns:a16="http://schemas.microsoft.com/office/drawing/2014/main" id="{0E0B1C17-0BC3-433C-B724-2EBF8437F203}"/>
              </a:ext>
            </a:extLst>
          </p:cNvPr>
          <p:cNvSpPr>
            <a:spLocks noGrp="1"/>
          </p:cNvSpPr>
          <p:nvPr>
            <p:ph sz="quarter" idx="11"/>
          </p:nvPr>
        </p:nvSpPr>
        <p:spPr>
          <a:xfrm>
            <a:off x="480132" y="1180322"/>
            <a:ext cx="9247031" cy="4941630"/>
          </a:xfrm>
        </p:spPr>
        <p:txBody>
          <a:bodyPr/>
          <a:lstStyle/>
          <a:p>
            <a:r>
              <a:rPr lang="en-US" dirty="0"/>
              <a:t>“The future is already here… its just unevenly distributed”                                        </a:t>
            </a:r>
            <a:r>
              <a:rPr lang="en-US" sz="2400" dirty="0"/>
              <a:t>– William Gibson, fiction writer</a:t>
            </a:r>
            <a:endParaRPr lang="en-US" dirty="0"/>
          </a:p>
          <a:p>
            <a:endParaRPr lang="en-US" dirty="0"/>
          </a:p>
          <a:p>
            <a:r>
              <a:rPr lang="en-US" dirty="0"/>
              <a:t> Please engage - invest in you</a:t>
            </a:r>
          </a:p>
          <a:p>
            <a:endParaRPr lang="en-US" dirty="0"/>
          </a:p>
          <a:p>
            <a:r>
              <a:rPr lang="en-US" dirty="0"/>
              <a:t> Look inward… we don’t have all the answers… we hope you do</a:t>
            </a:r>
          </a:p>
          <a:p>
            <a:endParaRPr lang="en-US" dirty="0"/>
          </a:p>
          <a:p>
            <a:r>
              <a:rPr lang="en-US" dirty="0"/>
              <a:t>Be objective… think critically and ask great questions</a:t>
            </a:r>
          </a:p>
        </p:txBody>
      </p:sp>
      <p:pic>
        <p:nvPicPr>
          <p:cNvPr id="4098" name="Picture 2" descr="Smiley - Wikipedia">
            <a:extLst>
              <a:ext uri="{FF2B5EF4-FFF2-40B4-BE49-F238E27FC236}">
                <a16:creationId xmlns:a16="http://schemas.microsoft.com/office/drawing/2014/main" id="{FCEC2B51-6EFB-4FD0-B297-107C8C5A18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2144" y="3318428"/>
            <a:ext cx="1206759" cy="120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42387"/>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304799" y="1651811"/>
            <a:ext cx="11615737" cy="657224"/>
          </a:xfrm>
        </p:spPr>
        <p:txBody>
          <a:bodyPr/>
          <a:lstStyle/>
          <a:p>
            <a:pPr lvl="0"/>
            <a:r>
              <a:rPr lang="en-US" sz="2800" dirty="0">
                <a:solidFill>
                  <a:schemeClr val="tx1"/>
                </a:solidFill>
              </a:rPr>
              <a:t>Objective #6: </a:t>
            </a:r>
            <a:br>
              <a:rPr lang="en-US" sz="2800" dirty="0">
                <a:solidFill>
                  <a:schemeClr val="tx1"/>
                </a:solidFill>
              </a:rPr>
            </a:br>
            <a:r>
              <a:rPr lang="en-US" sz="2800" dirty="0">
                <a:solidFill>
                  <a:schemeClr val="tx1"/>
                </a:solidFill>
              </a:rPr>
              <a:t> Understand the role of AI in AISs</a:t>
            </a:r>
          </a:p>
        </p:txBody>
      </p:sp>
      <p:pic>
        <p:nvPicPr>
          <p:cNvPr id="2" name="Picture 1">
            <a:extLst>
              <a:ext uri="{FF2B5EF4-FFF2-40B4-BE49-F238E27FC236}">
                <a16:creationId xmlns:a16="http://schemas.microsoft.com/office/drawing/2014/main" id="{B49375FC-9BED-4EA1-BCD9-352276D15A7A}"/>
              </a:ext>
            </a:extLst>
          </p:cNvPr>
          <p:cNvPicPr>
            <a:picLocks noChangeAspect="1"/>
          </p:cNvPicPr>
          <p:nvPr/>
        </p:nvPicPr>
        <p:blipFill>
          <a:blip r:embed="rId3"/>
          <a:stretch>
            <a:fillRect/>
          </a:stretch>
        </p:blipFill>
        <p:spPr>
          <a:xfrm>
            <a:off x="4686632" y="3027240"/>
            <a:ext cx="3011685" cy="3011685"/>
          </a:xfrm>
          <a:prstGeom prst="rect">
            <a:avLst/>
          </a:prstGeom>
        </p:spPr>
      </p:pic>
    </p:spTree>
    <p:extLst>
      <p:ext uri="{BB962C8B-B14F-4D97-AF65-F5344CB8AC3E}">
        <p14:creationId xmlns:p14="http://schemas.microsoft.com/office/powerpoint/2010/main" val="3578544575"/>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9527"/>
            <a:ext cx="12192000" cy="657224"/>
          </a:xfrm>
        </p:spPr>
        <p:txBody>
          <a:bodyPr/>
          <a:lstStyle/>
          <a:p>
            <a:pPr eaLnBrk="1" hangingPunct="1"/>
            <a:r>
              <a:rPr lang="en-US" sz="2800" dirty="0"/>
              <a:t>Comparing Artificial Intelligence (AI) and AISs</a:t>
            </a:r>
          </a:p>
        </p:txBody>
      </p:sp>
      <p:sp>
        <p:nvSpPr>
          <p:cNvPr id="15365" name="Rectangle 3"/>
          <p:cNvSpPr>
            <a:spLocks noGrp="1" noChangeArrowheads="1"/>
          </p:cNvSpPr>
          <p:nvPr>
            <p:ph sz="half" idx="1"/>
          </p:nvPr>
        </p:nvSpPr>
        <p:spPr>
          <a:xfrm>
            <a:off x="279921" y="872412"/>
            <a:ext cx="11677260" cy="2915817"/>
          </a:xfrm>
        </p:spPr>
        <p:txBody>
          <a:bodyPr/>
          <a:lstStyle/>
          <a:p>
            <a:r>
              <a:rPr lang="en-US" b="1" dirty="0"/>
              <a:t>Artificial Intelligence (AI, noun) </a:t>
            </a:r>
            <a:r>
              <a:rPr lang="en-US" dirty="0"/>
              <a:t>-</a:t>
            </a:r>
            <a:r>
              <a:rPr lang="en-US" b="1" dirty="0"/>
              <a:t> </a:t>
            </a:r>
            <a:r>
              <a:rPr lang="en-US" dirty="0"/>
              <a:t>a human-produced ability [as opposed to a naturally occurring ability] to learn, sense [take in information and judge], think abstractly and apply knowledge and skill to favorably manipulate its environment in an effort to achieve its goals” (van Lent, 2019)</a:t>
            </a:r>
          </a:p>
          <a:p>
            <a:endParaRPr lang="en-US" sz="1800" dirty="0"/>
          </a:p>
          <a:p>
            <a:r>
              <a:rPr lang="en-US" dirty="0"/>
              <a:t>AI is an </a:t>
            </a:r>
            <a:r>
              <a:rPr lang="en-US" u="sng" dirty="0"/>
              <a:t>enabling capability</a:t>
            </a:r>
            <a:r>
              <a:rPr lang="en-US" dirty="0"/>
              <a:t> for adaptive instruction and is used by AISs to:</a:t>
            </a:r>
          </a:p>
          <a:p>
            <a:pPr lvl="1"/>
            <a:r>
              <a:rPr lang="en-US" sz="2400" dirty="0">
                <a:highlight>
                  <a:srgbClr val="00FF00"/>
                </a:highlight>
              </a:rPr>
              <a:t>Classify learner states </a:t>
            </a:r>
            <a:r>
              <a:rPr lang="en-US" sz="2400" dirty="0"/>
              <a:t>(e.g., performance, emotions, competency, engagement, workload)</a:t>
            </a:r>
          </a:p>
          <a:p>
            <a:pPr lvl="1"/>
            <a:r>
              <a:rPr lang="en-US" sz="2400" dirty="0">
                <a:highlight>
                  <a:srgbClr val="00FF00"/>
                </a:highlight>
              </a:rPr>
              <a:t>Make decisions </a:t>
            </a:r>
            <a:r>
              <a:rPr lang="en-US" sz="2400" dirty="0"/>
              <a:t>- Identify optimal next steps for interventions with the learner</a:t>
            </a:r>
            <a:endParaRPr lang="en-US" dirty="0"/>
          </a:p>
        </p:txBody>
      </p:sp>
      <p:pic>
        <p:nvPicPr>
          <p:cNvPr id="3" name="Picture 2">
            <a:extLst>
              <a:ext uri="{FF2B5EF4-FFF2-40B4-BE49-F238E27FC236}">
                <a16:creationId xmlns:a16="http://schemas.microsoft.com/office/drawing/2014/main" id="{6CA47DC8-E3D3-4489-BC50-639EC9B7B3A7}"/>
              </a:ext>
            </a:extLst>
          </p:cNvPr>
          <p:cNvPicPr>
            <a:picLocks noChangeAspect="1"/>
          </p:cNvPicPr>
          <p:nvPr/>
        </p:nvPicPr>
        <p:blipFill>
          <a:blip r:embed="rId3"/>
          <a:stretch>
            <a:fillRect/>
          </a:stretch>
        </p:blipFill>
        <p:spPr>
          <a:xfrm>
            <a:off x="578501" y="4197806"/>
            <a:ext cx="762000" cy="1466850"/>
          </a:xfrm>
          <a:prstGeom prst="rect">
            <a:avLst/>
          </a:prstGeom>
        </p:spPr>
      </p:pic>
      <p:sp>
        <p:nvSpPr>
          <p:cNvPr id="4" name="Rectangle 3">
            <a:extLst>
              <a:ext uri="{FF2B5EF4-FFF2-40B4-BE49-F238E27FC236}">
                <a16:creationId xmlns:a16="http://schemas.microsoft.com/office/drawing/2014/main" id="{4BCA4846-2F6E-4083-B0BF-D231D93211D5}"/>
              </a:ext>
            </a:extLst>
          </p:cNvPr>
          <p:cNvSpPr/>
          <p:nvPr/>
        </p:nvSpPr>
        <p:spPr>
          <a:xfrm>
            <a:off x="493594" y="5641885"/>
            <a:ext cx="910827" cy="400110"/>
          </a:xfrm>
          <a:prstGeom prst="rect">
            <a:avLst/>
          </a:prstGeom>
        </p:spPr>
        <p:txBody>
          <a:bodyPr wrap="none">
            <a:spAutoFit/>
          </a:bodyPr>
          <a:lstStyle/>
          <a:p>
            <a:r>
              <a:rPr lang="en-US" sz="2000" dirty="0">
                <a:latin typeface="Arial Narrow" panose="020B0606020202030204" pitchFamily="34" charset="0"/>
              </a:rPr>
              <a:t>Learner</a:t>
            </a:r>
            <a:endParaRPr lang="en-US" sz="2000" dirty="0"/>
          </a:p>
        </p:txBody>
      </p:sp>
      <p:sp>
        <p:nvSpPr>
          <p:cNvPr id="5" name="Arrow: Right 4">
            <a:extLst>
              <a:ext uri="{FF2B5EF4-FFF2-40B4-BE49-F238E27FC236}">
                <a16:creationId xmlns:a16="http://schemas.microsoft.com/office/drawing/2014/main" id="{C30FF801-BF29-4E23-BA14-8A128B274168}"/>
              </a:ext>
            </a:extLst>
          </p:cNvPr>
          <p:cNvSpPr/>
          <p:nvPr/>
        </p:nvSpPr>
        <p:spPr bwMode="auto">
          <a:xfrm>
            <a:off x="1758823" y="4705728"/>
            <a:ext cx="1371600" cy="699796"/>
          </a:xfrm>
          <a:prstGeom prst="rightArrow">
            <a:avLst/>
          </a:prstGeom>
          <a:solidFill>
            <a:srgbClr val="FF0000"/>
          </a:solidFill>
          <a:ln w="9525"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0AB7AF6F-5FDE-46F2-8646-46E15BB9D56D}"/>
              </a:ext>
            </a:extLst>
          </p:cNvPr>
          <p:cNvSpPr/>
          <p:nvPr/>
        </p:nvSpPr>
        <p:spPr>
          <a:xfrm>
            <a:off x="3305965" y="4701683"/>
            <a:ext cx="910827" cy="707886"/>
          </a:xfrm>
          <a:prstGeom prst="rect">
            <a:avLst/>
          </a:prstGeom>
        </p:spPr>
        <p:txBody>
          <a:bodyPr wrap="none">
            <a:spAutoFit/>
          </a:bodyPr>
          <a:lstStyle/>
          <a:p>
            <a:pPr algn="ctr"/>
            <a:r>
              <a:rPr lang="en-US" sz="2000" dirty="0">
                <a:highlight>
                  <a:srgbClr val="FFFF00"/>
                </a:highlight>
                <a:latin typeface="Arial Narrow" panose="020B0606020202030204" pitchFamily="34" charset="0"/>
              </a:rPr>
              <a:t>Learner</a:t>
            </a:r>
          </a:p>
          <a:p>
            <a:pPr algn="ctr"/>
            <a:r>
              <a:rPr lang="en-US" sz="2000" dirty="0">
                <a:highlight>
                  <a:srgbClr val="FFFF00"/>
                </a:highlight>
                <a:latin typeface="Arial Narrow" panose="020B0606020202030204" pitchFamily="34" charset="0"/>
              </a:rPr>
              <a:t>Data</a:t>
            </a:r>
            <a:endParaRPr lang="en-US" sz="2000" dirty="0">
              <a:highlight>
                <a:srgbClr val="FFFF00"/>
              </a:highlight>
            </a:endParaRPr>
          </a:p>
        </p:txBody>
      </p:sp>
      <p:sp>
        <p:nvSpPr>
          <p:cNvPr id="10" name="Arrow: Right 9">
            <a:extLst>
              <a:ext uri="{FF2B5EF4-FFF2-40B4-BE49-F238E27FC236}">
                <a16:creationId xmlns:a16="http://schemas.microsoft.com/office/drawing/2014/main" id="{012C5096-7AE1-4562-8D4D-83A911275490}"/>
              </a:ext>
            </a:extLst>
          </p:cNvPr>
          <p:cNvSpPr/>
          <p:nvPr/>
        </p:nvSpPr>
        <p:spPr bwMode="auto">
          <a:xfrm>
            <a:off x="4392334" y="4705728"/>
            <a:ext cx="1371600" cy="699796"/>
          </a:xfrm>
          <a:prstGeom prst="rightArrow">
            <a:avLst/>
          </a:prstGeom>
          <a:solidFill>
            <a:srgbClr val="FF0000"/>
          </a:solidFill>
          <a:ln w="9525"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4D7F87E6-92D5-46C3-98D0-53F280B61700}"/>
              </a:ext>
            </a:extLst>
          </p:cNvPr>
          <p:cNvSpPr/>
          <p:nvPr/>
        </p:nvSpPr>
        <p:spPr>
          <a:xfrm>
            <a:off x="5939476" y="4701683"/>
            <a:ext cx="910827" cy="707886"/>
          </a:xfrm>
          <a:prstGeom prst="rect">
            <a:avLst/>
          </a:prstGeom>
        </p:spPr>
        <p:txBody>
          <a:bodyPr wrap="none">
            <a:spAutoFit/>
          </a:bodyPr>
          <a:lstStyle/>
          <a:p>
            <a:pPr algn="ctr"/>
            <a:r>
              <a:rPr lang="en-US" sz="2000" dirty="0">
                <a:highlight>
                  <a:srgbClr val="FFFF00"/>
                </a:highlight>
                <a:latin typeface="Arial Narrow" panose="020B0606020202030204" pitchFamily="34" charset="0"/>
              </a:rPr>
              <a:t>Learner</a:t>
            </a:r>
          </a:p>
          <a:p>
            <a:pPr algn="ctr"/>
            <a:r>
              <a:rPr lang="en-US" sz="2000" dirty="0">
                <a:highlight>
                  <a:srgbClr val="FFFF00"/>
                </a:highlight>
                <a:latin typeface="Arial Narrow" panose="020B0606020202030204" pitchFamily="34" charset="0"/>
              </a:rPr>
              <a:t>States</a:t>
            </a:r>
            <a:endParaRPr lang="en-US" sz="2000" dirty="0">
              <a:highlight>
                <a:srgbClr val="FFFF00"/>
              </a:highlight>
            </a:endParaRPr>
          </a:p>
        </p:txBody>
      </p:sp>
      <p:sp>
        <p:nvSpPr>
          <p:cNvPr id="12" name="Arrow: Right 11">
            <a:extLst>
              <a:ext uri="{FF2B5EF4-FFF2-40B4-BE49-F238E27FC236}">
                <a16:creationId xmlns:a16="http://schemas.microsoft.com/office/drawing/2014/main" id="{6BCE6580-9534-47F6-8598-295BFDB40F98}"/>
              </a:ext>
            </a:extLst>
          </p:cNvPr>
          <p:cNvSpPr/>
          <p:nvPr/>
        </p:nvSpPr>
        <p:spPr bwMode="auto">
          <a:xfrm>
            <a:off x="7025845" y="4705728"/>
            <a:ext cx="1371600" cy="699796"/>
          </a:xfrm>
          <a:prstGeom prst="rightArrow">
            <a:avLst/>
          </a:prstGeom>
          <a:solidFill>
            <a:srgbClr val="FF0000"/>
          </a:solidFill>
          <a:ln w="9525" cap="flat" cmpd="sng" algn="ctr">
            <a:noFill/>
            <a:prstDash val="solid"/>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Rectangle 12">
            <a:extLst>
              <a:ext uri="{FF2B5EF4-FFF2-40B4-BE49-F238E27FC236}">
                <a16:creationId xmlns:a16="http://schemas.microsoft.com/office/drawing/2014/main" id="{B64CCEF3-DDEA-4857-A767-CD72B5C5D47E}"/>
              </a:ext>
            </a:extLst>
          </p:cNvPr>
          <p:cNvSpPr/>
          <p:nvPr/>
        </p:nvSpPr>
        <p:spPr>
          <a:xfrm>
            <a:off x="8572989" y="4701683"/>
            <a:ext cx="1388522" cy="707886"/>
          </a:xfrm>
          <a:prstGeom prst="rect">
            <a:avLst/>
          </a:prstGeom>
        </p:spPr>
        <p:txBody>
          <a:bodyPr wrap="none">
            <a:spAutoFit/>
          </a:bodyPr>
          <a:lstStyle/>
          <a:p>
            <a:pPr algn="ctr"/>
            <a:r>
              <a:rPr lang="en-US" sz="2000" dirty="0">
                <a:highlight>
                  <a:srgbClr val="FFFF00"/>
                </a:highlight>
                <a:latin typeface="Arial Narrow" panose="020B0606020202030204" pitchFamily="34" charset="0"/>
              </a:rPr>
              <a:t>AIS</a:t>
            </a:r>
          </a:p>
          <a:p>
            <a:pPr algn="ctr"/>
            <a:r>
              <a:rPr lang="en-US" sz="2000" dirty="0">
                <a:highlight>
                  <a:srgbClr val="FFFF00"/>
                </a:highlight>
                <a:latin typeface="Arial Narrow" panose="020B0606020202030204" pitchFamily="34" charset="0"/>
              </a:rPr>
              <a:t>Interventions</a:t>
            </a:r>
            <a:endParaRPr lang="en-US" sz="2000" dirty="0">
              <a:highlight>
                <a:srgbClr val="FFFF00"/>
              </a:highlight>
            </a:endParaRPr>
          </a:p>
        </p:txBody>
      </p:sp>
      <p:cxnSp>
        <p:nvCxnSpPr>
          <p:cNvPr id="7" name="Connector: Elbow 6">
            <a:extLst>
              <a:ext uri="{FF2B5EF4-FFF2-40B4-BE49-F238E27FC236}">
                <a16:creationId xmlns:a16="http://schemas.microsoft.com/office/drawing/2014/main" id="{EDF7A578-522C-401A-B172-1794C07AFAFE}"/>
              </a:ext>
            </a:extLst>
          </p:cNvPr>
          <p:cNvCxnSpPr>
            <a:stCxn id="13" idx="2"/>
            <a:endCxn id="4" idx="3"/>
          </p:cNvCxnSpPr>
          <p:nvPr/>
        </p:nvCxnSpPr>
        <p:spPr bwMode="auto">
          <a:xfrm rot="5400000">
            <a:off x="5119651" y="1694340"/>
            <a:ext cx="432371" cy="7862829"/>
          </a:xfrm>
          <a:prstGeom prst="bentConnector2">
            <a:avLst/>
          </a:prstGeom>
          <a:solidFill>
            <a:schemeClr val="accent1"/>
          </a:solidFill>
          <a:ln w="38100" cap="flat" cmpd="sng" algn="ctr">
            <a:solidFill>
              <a:srgbClr val="0070C0"/>
            </a:solidFill>
            <a:prstDash val="solid"/>
            <a:miter lim="800000"/>
            <a:headEnd type="none" w="med" len="med"/>
            <a:tailEnd type="arrow" w="med" len="med"/>
          </a:ln>
          <a:effectLst/>
        </p:spPr>
      </p:cxnSp>
      <p:sp>
        <p:nvSpPr>
          <p:cNvPr id="16" name="Rectangle 15">
            <a:extLst>
              <a:ext uri="{FF2B5EF4-FFF2-40B4-BE49-F238E27FC236}">
                <a16:creationId xmlns:a16="http://schemas.microsoft.com/office/drawing/2014/main" id="{00B61776-45F7-40BC-B6CC-AD385DC34B9C}"/>
              </a:ext>
            </a:extLst>
          </p:cNvPr>
          <p:cNvSpPr/>
          <p:nvPr/>
        </p:nvSpPr>
        <p:spPr>
          <a:xfrm>
            <a:off x="4667488" y="4208076"/>
            <a:ext cx="1822935" cy="400110"/>
          </a:xfrm>
          <a:prstGeom prst="rect">
            <a:avLst/>
          </a:prstGeom>
          <a:solidFill>
            <a:schemeClr val="bg1"/>
          </a:solidFill>
        </p:spPr>
        <p:txBody>
          <a:bodyPr wrap="none">
            <a:spAutoFit/>
          </a:bodyPr>
          <a:lstStyle/>
          <a:p>
            <a:r>
              <a:rPr lang="en-US" sz="2000" dirty="0">
                <a:highlight>
                  <a:srgbClr val="FFFF00"/>
                </a:highlight>
                <a:latin typeface="Arial Narrow" panose="020B0606020202030204" pitchFamily="34" charset="0"/>
              </a:rPr>
              <a:t>AIS Observations</a:t>
            </a:r>
          </a:p>
        </p:txBody>
      </p:sp>
      <p:cxnSp>
        <p:nvCxnSpPr>
          <p:cNvPr id="19" name="Connector: Elbow 18">
            <a:extLst>
              <a:ext uri="{FF2B5EF4-FFF2-40B4-BE49-F238E27FC236}">
                <a16:creationId xmlns:a16="http://schemas.microsoft.com/office/drawing/2014/main" id="{B1ACE9FE-D614-47B6-BAC8-ACED97AF303B}"/>
              </a:ext>
            </a:extLst>
          </p:cNvPr>
          <p:cNvCxnSpPr>
            <a:cxnSpLocks/>
            <a:stCxn id="13" idx="2"/>
          </p:cNvCxnSpPr>
          <p:nvPr/>
        </p:nvCxnSpPr>
        <p:spPr bwMode="auto">
          <a:xfrm rot="16200000" flipH="1">
            <a:off x="9655541" y="5021277"/>
            <a:ext cx="428273" cy="1204855"/>
          </a:xfrm>
          <a:prstGeom prst="bentConnector2">
            <a:avLst/>
          </a:prstGeom>
          <a:solidFill>
            <a:schemeClr val="accent1"/>
          </a:solidFill>
          <a:ln w="38100" cap="flat" cmpd="sng" algn="ctr">
            <a:solidFill>
              <a:srgbClr val="0070C0"/>
            </a:solidFill>
            <a:prstDash val="solid"/>
            <a:miter lim="800000"/>
            <a:headEnd type="none" w="med" len="med"/>
            <a:tailEnd type="arrow" w="med" len="med"/>
          </a:ln>
          <a:effectLst/>
        </p:spPr>
      </p:cxnSp>
      <p:cxnSp>
        <p:nvCxnSpPr>
          <p:cNvPr id="23" name="Connector: Elbow 22">
            <a:extLst>
              <a:ext uri="{FF2B5EF4-FFF2-40B4-BE49-F238E27FC236}">
                <a16:creationId xmlns:a16="http://schemas.microsoft.com/office/drawing/2014/main" id="{30640BA3-2B4D-415B-89D6-14E2A5B952A1}"/>
              </a:ext>
            </a:extLst>
          </p:cNvPr>
          <p:cNvCxnSpPr>
            <a:cxnSpLocks/>
            <a:endCxn id="16" idx="3"/>
          </p:cNvCxnSpPr>
          <p:nvPr/>
        </p:nvCxnSpPr>
        <p:spPr bwMode="auto">
          <a:xfrm rot="16200000" flipV="1">
            <a:off x="8284900" y="2613654"/>
            <a:ext cx="1075768" cy="4664722"/>
          </a:xfrm>
          <a:prstGeom prst="bentConnector2">
            <a:avLst/>
          </a:prstGeom>
          <a:solidFill>
            <a:schemeClr val="accent1"/>
          </a:solidFill>
          <a:ln w="38100" cap="flat" cmpd="sng" algn="ctr">
            <a:solidFill>
              <a:srgbClr val="0070C0"/>
            </a:solidFill>
            <a:prstDash val="solid"/>
            <a:miter lim="800000"/>
            <a:headEnd type="none" w="med" len="med"/>
            <a:tailEnd type="arrow" w="med" len="med"/>
          </a:ln>
          <a:effectLst/>
        </p:spPr>
      </p:cxnSp>
      <p:cxnSp>
        <p:nvCxnSpPr>
          <p:cNvPr id="26" name="Connector: Elbow 25">
            <a:extLst>
              <a:ext uri="{FF2B5EF4-FFF2-40B4-BE49-F238E27FC236}">
                <a16:creationId xmlns:a16="http://schemas.microsoft.com/office/drawing/2014/main" id="{5EC9946C-E60A-4570-9892-B58C9A6D7A37}"/>
              </a:ext>
            </a:extLst>
          </p:cNvPr>
          <p:cNvCxnSpPr>
            <a:cxnSpLocks/>
            <a:endCxn id="16" idx="1"/>
          </p:cNvCxnSpPr>
          <p:nvPr/>
        </p:nvCxnSpPr>
        <p:spPr bwMode="auto">
          <a:xfrm flipV="1">
            <a:off x="1273631" y="4408131"/>
            <a:ext cx="3393857" cy="0"/>
          </a:xfrm>
          <a:prstGeom prst="bentConnector3">
            <a:avLst>
              <a:gd name="adj1" fmla="val 50000"/>
            </a:avLst>
          </a:prstGeom>
          <a:solidFill>
            <a:schemeClr val="accent1"/>
          </a:solidFill>
          <a:ln w="38100" cap="flat" cmpd="sng" algn="ctr">
            <a:solidFill>
              <a:srgbClr val="0070C0"/>
            </a:solidFill>
            <a:prstDash val="solid"/>
            <a:miter lim="800000"/>
            <a:headEnd type="arrow" w="med" len="med"/>
            <a:tailEnd type="none" w="med" len="med"/>
          </a:ln>
          <a:effectLst/>
        </p:spPr>
      </p:cxnSp>
      <p:sp>
        <p:nvSpPr>
          <p:cNvPr id="29" name="Rectangle 28">
            <a:extLst>
              <a:ext uri="{FF2B5EF4-FFF2-40B4-BE49-F238E27FC236}">
                <a16:creationId xmlns:a16="http://schemas.microsoft.com/office/drawing/2014/main" id="{EBFAF5E4-5F5F-411F-8AC7-89E1A7D585B3}"/>
              </a:ext>
            </a:extLst>
          </p:cNvPr>
          <p:cNvSpPr/>
          <p:nvPr/>
        </p:nvSpPr>
        <p:spPr>
          <a:xfrm>
            <a:off x="8923801" y="3691784"/>
            <a:ext cx="2785121" cy="338554"/>
          </a:xfrm>
          <a:prstGeom prst="rect">
            <a:avLst/>
          </a:prstGeom>
        </p:spPr>
        <p:txBody>
          <a:bodyPr wrap="none">
            <a:spAutoFit/>
          </a:bodyPr>
          <a:lstStyle/>
          <a:p>
            <a:r>
              <a:rPr lang="en-US" sz="1600" dirty="0">
                <a:highlight>
                  <a:srgbClr val="FFFF00"/>
                </a:highlight>
                <a:latin typeface="Arial Narrow" panose="020B0606020202030204" pitchFamily="34" charset="0"/>
              </a:rPr>
              <a:t>* Highlighted procedures involve AI</a:t>
            </a:r>
          </a:p>
        </p:txBody>
      </p:sp>
      <p:sp>
        <p:nvSpPr>
          <p:cNvPr id="22" name="Rectangle 21">
            <a:extLst>
              <a:ext uri="{FF2B5EF4-FFF2-40B4-BE49-F238E27FC236}">
                <a16:creationId xmlns:a16="http://schemas.microsoft.com/office/drawing/2014/main" id="{BCF83AFC-FD34-4068-AB92-2CAF920EE154}"/>
              </a:ext>
            </a:extLst>
          </p:cNvPr>
          <p:cNvSpPr/>
          <p:nvPr/>
        </p:nvSpPr>
        <p:spPr>
          <a:xfrm>
            <a:off x="10472105" y="5483899"/>
            <a:ext cx="1366080" cy="707886"/>
          </a:xfrm>
          <a:prstGeom prst="rect">
            <a:avLst/>
          </a:prstGeom>
        </p:spPr>
        <p:txBody>
          <a:bodyPr wrap="none">
            <a:spAutoFit/>
          </a:bodyPr>
          <a:lstStyle/>
          <a:p>
            <a:pPr algn="ctr"/>
            <a:r>
              <a:rPr lang="en-US" sz="2000" dirty="0">
                <a:latin typeface="Arial Narrow" panose="020B0606020202030204" pitchFamily="34" charset="0"/>
              </a:rPr>
              <a:t>Instructional</a:t>
            </a:r>
          </a:p>
          <a:p>
            <a:pPr algn="ctr"/>
            <a:r>
              <a:rPr lang="en-US" sz="2000" dirty="0">
                <a:latin typeface="Arial Narrow" panose="020B0606020202030204" pitchFamily="34" charset="0"/>
              </a:rPr>
              <a:t>Environment</a:t>
            </a:r>
            <a:endParaRPr lang="en-US" sz="2000" dirty="0"/>
          </a:p>
        </p:txBody>
      </p:sp>
    </p:spTree>
    <p:extLst>
      <p:ext uri="{BB962C8B-B14F-4D97-AF65-F5344CB8AC3E}">
        <p14:creationId xmlns:p14="http://schemas.microsoft.com/office/powerpoint/2010/main" val="174242414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4F4F-0C79-5948-9D56-D82133612F9F}"/>
              </a:ext>
            </a:extLst>
          </p:cNvPr>
          <p:cNvSpPr>
            <a:spLocks noGrp="1"/>
          </p:cNvSpPr>
          <p:nvPr>
            <p:ph type="title"/>
          </p:nvPr>
        </p:nvSpPr>
        <p:spPr>
          <a:xfrm>
            <a:off x="947057" y="0"/>
            <a:ext cx="10370975" cy="841248"/>
          </a:xfrm>
        </p:spPr>
        <p:txBody>
          <a:bodyPr>
            <a:normAutofit/>
          </a:bodyPr>
          <a:lstStyle/>
          <a:p>
            <a:r>
              <a:rPr lang="en-US" sz="2800" b="1" dirty="0"/>
              <a:t>Learner Data Informing Learner States Using AI</a:t>
            </a:r>
            <a:endParaRPr lang="en-US" sz="2800" dirty="0"/>
          </a:p>
        </p:txBody>
      </p:sp>
      <p:sp>
        <p:nvSpPr>
          <p:cNvPr id="3" name="Content Placeholder 2">
            <a:extLst>
              <a:ext uri="{FF2B5EF4-FFF2-40B4-BE49-F238E27FC236}">
                <a16:creationId xmlns:a16="http://schemas.microsoft.com/office/drawing/2014/main" id="{7B992280-611C-A641-94EB-4F1C7861C587}"/>
              </a:ext>
            </a:extLst>
          </p:cNvPr>
          <p:cNvSpPr>
            <a:spLocks noGrp="1"/>
          </p:cNvSpPr>
          <p:nvPr>
            <p:ph idx="1"/>
          </p:nvPr>
        </p:nvSpPr>
        <p:spPr>
          <a:xfrm>
            <a:off x="280486" y="950753"/>
            <a:ext cx="9213412" cy="4890211"/>
          </a:xfrm>
        </p:spPr>
        <p:txBody>
          <a:bodyPr/>
          <a:lstStyle/>
          <a:p>
            <a:r>
              <a:rPr lang="en-US" sz="2400" b="1" dirty="0"/>
              <a:t>Learner data sources</a:t>
            </a:r>
          </a:p>
          <a:p>
            <a:pPr lvl="1"/>
            <a:r>
              <a:rPr lang="en-US" sz="2200" dirty="0"/>
              <a:t>Assessments (tests, quizzes, scenario events)</a:t>
            </a:r>
          </a:p>
          <a:p>
            <a:pPr lvl="1"/>
            <a:r>
              <a:rPr lang="en-US" sz="2200" dirty="0"/>
              <a:t>Self-reporting (reflections, logs)</a:t>
            </a:r>
          </a:p>
          <a:p>
            <a:pPr lvl="1"/>
            <a:r>
              <a:rPr lang="en-US" sz="2200" dirty="0"/>
              <a:t>Sensors (physiological and behavioral data)</a:t>
            </a:r>
          </a:p>
          <a:p>
            <a:pPr lvl="1"/>
            <a:r>
              <a:rPr lang="en-US" sz="2200" dirty="0"/>
              <a:t>Interaction (input during instruction) </a:t>
            </a:r>
          </a:p>
          <a:p>
            <a:pPr lvl="1"/>
            <a:r>
              <a:rPr lang="en-US" sz="2200" dirty="0"/>
              <a:t>Records (stored data)</a:t>
            </a:r>
          </a:p>
          <a:p>
            <a:pPr lvl="1"/>
            <a:endParaRPr lang="en-US" sz="1000" dirty="0"/>
          </a:p>
          <a:p>
            <a:r>
              <a:rPr lang="en-US" sz="2400" b="1" dirty="0"/>
              <a:t>Learner data types – data sources related to the assessment of states</a:t>
            </a:r>
          </a:p>
          <a:p>
            <a:pPr lvl="1"/>
            <a:r>
              <a:rPr lang="en-US" sz="2200" dirty="0"/>
              <a:t>Learning (knowledge and skill acquisition)</a:t>
            </a:r>
          </a:p>
          <a:p>
            <a:pPr lvl="1"/>
            <a:r>
              <a:rPr lang="en-US" sz="2200" dirty="0"/>
              <a:t>Performance (application of knowledge and skill)</a:t>
            </a:r>
          </a:p>
          <a:p>
            <a:pPr lvl="1"/>
            <a:r>
              <a:rPr lang="en-US" sz="2200" dirty="0"/>
              <a:t>Domain competency (broad job knowledge and skill)</a:t>
            </a:r>
          </a:p>
          <a:p>
            <a:pPr lvl="1"/>
            <a:r>
              <a:rPr lang="en-US" sz="2200" dirty="0"/>
              <a:t>Affective states (personality, mood, emotions)</a:t>
            </a:r>
          </a:p>
          <a:p>
            <a:pPr lvl="1"/>
            <a:r>
              <a:rPr lang="en-US" sz="2200" dirty="0"/>
              <a:t>Workload, engagement, attention</a:t>
            </a:r>
          </a:p>
          <a:p>
            <a:endParaRPr lang="en-US" dirty="0"/>
          </a:p>
          <a:p>
            <a:endParaRPr lang="en-US" dirty="0"/>
          </a:p>
          <a:p>
            <a:r>
              <a:rPr lang="en-US" dirty="0"/>
              <a:t> </a:t>
            </a:r>
          </a:p>
          <a:p>
            <a:endParaRPr lang="en-US" dirty="0"/>
          </a:p>
        </p:txBody>
      </p:sp>
      <p:pic>
        <p:nvPicPr>
          <p:cNvPr id="4" name="Picture 3">
            <a:extLst>
              <a:ext uri="{FF2B5EF4-FFF2-40B4-BE49-F238E27FC236}">
                <a16:creationId xmlns:a16="http://schemas.microsoft.com/office/drawing/2014/main" id="{A042D670-3197-4C0F-A3A6-DDFA451F3383}"/>
              </a:ext>
            </a:extLst>
          </p:cNvPr>
          <p:cNvPicPr>
            <a:picLocks noChangeAspect="1"/>
          </p:cNvPicPr>
          <p:nvPr/>
        </p:nvPicPr>
        <p:blipFill>
          <a:blip r:embed="rId3"/>
          <a:stretch>
            <a:fillRect/>
          </a:stretch>
        </p:blipFill>
        <p:spPr>
          <a:xfrm>
            <a:off x="8044348" y="1411642"/>
            <a:ext cx="3108960" cy="1666240"/>
          </a:xfrm>
          <a:prstGeom prst="rect">
            <a:avLst/>
          </a:prstGeom>
          <a:effectLst>
            <a:softEdge rad="63500"/>
          </a:effectLst>
        </p:spPr>
      </p:pic>
      <p:pic>
        <p:nvPicPr>
          <p:cNvPr id="5" name="Picture 4">
            <a:extLst>
              <a:ext uri="{FF2B5EF4-FFF2-40B4-BE49-F238E27FC236}">
                <a16:creationId xmlns:a16="http://schemas.microsoft.com/office/drawing/2014/main" id="{3202120A-F989-439A-8811-2B32D493325B}"/>
              </a:ext>
            </a:extLst>
          </p:cNvPr>
          <p:cNvPicPr>
            <a:picLocks noChangeAspect="1"/>
          </p:cNvPicPr>
          <p:nvPr/>
        </p:nvPicPr>
        <p:blipFill rotWithShape="1">
          <a:blip r:embed="rId4"/>
          <a:srcRect b="16487"/>
          <a:stretch/>
        </p:blipFill>
        <p:spPr>
          <a:xfrm>
            <a:off x="8044348" y="4453325"/>
            <a:ext cx="3108960" cy="1728206"/>
          </a:xfrm>
          <a:prstGeom prst="rect">
            <a:avLst/>
          </a:prstGeom>
          <a:effectLst>
            <a:softEdge rad="63500"/>
          </a:effectLst>
        </p:spPr>
      </p:pic>
    </p:spTree>
    <p:extLst>
      <p:ext uri="{BB962C8B-B14F-4D97-AF65-F5344CB8AC3E}">
        <p14:creationId xmlns:p14="http://schemas.microsoft.com/office/powerpoint/2010/main" val="615753220"/>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6C60E-4AA5-E441-BC92-D9B3B26E6730}"/>
              </a:ext>
            </a:extLst>
          </p:cNvPr>
          <p:cNvSpPr>
            <a:spLocks noGrp="1"/>
          </p:cNvSpPr>
          <p:nvPr>
            <p:ph type="title"/>
          </p:nvPr>
        </p:nvSpPr>
        <p:spPr>
          <a:xfrm>
            <a:off x="0" y="0"/>
            <a:ext cx="12192000" cy="841248"/>
          </a:xfrm>
        </p:spPr>
        <p:txBody>
          <a:bodyPr>
            <a:normAutofit/>
          </a:bodyPr>
          <a:lstStyle/>
          <a:p>
            <a:r>
              <a:rPr lang="en-US" b="1" dirty="0"/>
              <a:t>Common AI-Based Adaptation Triggers</a:t>
            </a:r>
            <a:endParaRPr lang="en-US" dirty="0"/>
          </a:p>
        </p:txBody>
      </p:sp>
      <p:sp>
        <p:nvSpPr>
          <p:cNvPr id="3" name="Content Placeholder 2">
            <a:extLst>
              <a:ext uri="{FF2B5EF4-FFF2-40B4-BE49-F238E27FC236}">
                <a16:creationId xmlns:a16="http://schemas.microsoft.com/office/drawing/2014/main" id="{1B7F9D0C-AE7E-8D4C-BD1E-B2D28393D973}"/>
              </a:ext>
            </a:extLst>
          </p:cNvPr>
          <p:cNvSpPr>
            <a:spLocks noGrp="1"/>
          </p:cNvSpPr>
          <p:nvPr>
            <p:ph idx="1"/>
          </p:nvPr>
        </p:nvSpPr>
        <p:spPr>
          <a:xfrm>
            <a:off x="212942" y="926927"/>
            <a:ext cx="11799517" cy="5016674"/>
          </a:xfrm>
        </p:spPr>
        <p:txBody>
          <a:bodyPr>
            <a:normAutofit/>
          </a:bodyPr>
          <a:lstStyle/>
          <a:p>
            <a:pPr marL="0" indent="0">
              <a:buNone/>
            </a:pPr>
            <a:r>
              <a:rPr lang="en-US" sz="2400" dirty="0"/>
              <a:t>AISs commonly use the following learner attributes as parameters to determine when and how to adapt instruction for a particular individual learner: </a:t>
            </a:r>
          </a:p>
          <a:p>
            <a:pPr marL="800100" lvl="1" indent="-342900">
              <a:buFont typeface="Wingdings" panose="05000000000000000000" pitchFamily="2" charset="2"/>
              <a:buChar char="Ø"/>
            </a:pPr>
            <a:r>
              <a:rPr lang="en-US" b="1" dirty="0"/>
              <a:t>Motivation</a:t>
            </a:r>
            <a:r>
              <a:rPr lang="en-US" dirty="0"/>
              <a:t> – the level of determination (grit) exhibited by the learner in pursuing their learning goals; behaviors indicative of motivation include: paying attention, asking questions, and persisting in learning activities </a:t>
            </a:r>
          </a:p>
          <a:p>
            <a:pPr marL="800100" lvl="1" indent="-342900">
              <a:buFont typeface="Wingdings" panose="05000000000000000000" pitchFamily="2" charset="2"/>
              <a:buChar char="Ø"/>
            </a:pPr>
            <a:r>
              <a:rPr lang="en-US" b="1" dirty="0"/>
              <a:t>Preferences</a:t>
            </a:r>
            <a:r>
              <a:rPr lang="en-US" dirty="0"/>
              <a:t> – a measure of the value an individual learner places on the mode, frequency, and types of interactions with an AIS Adjustable settings (e.g., interface layout, help level, instructional agent). </a:t>
            </a:r>
          </a:p>
          <a:p>
            <a:pPr marL="800100" lvl="1" indent="-342900">
              <a:buFont typeface="Wingdings" panose="05000000000000000000" pitchFamily="2" charset="2"/>
              <a:buChar char="Ø"/>
            </a:pPr>
            <a:r>
              <a:rPr lang="en-US" b="1" dirty="0"/>
              <a:t>Prior knowledge</a:t>
            </a:r>
            <a:r>
              <a:rPr lang="en-US" dirty="0"/>
              <a:t> – the current level of competency (knowledge and skill) in a particular domain (e.g., subject of study, theme or area of instruction) </a:t>
            </a:r>
          </a:p>
          <a:p>
            <a:pPr marL="0" indent="0">
              <a:buNone/>
            </a:pPr>
            <a:endParaRPr lang="en-US" dirty="0"/>
          </a:p>
        </p:txBody>
      </p:sp>
      <p:sp>
        <p:nvSpPr>
          <p:cNvPr id="4" name="TextBox 3">
            <a:extLst>
              <a:ext uri="{FF2B5EF4-FFF2-40B4-BE49-F238E27FC236}">
                <a16:creationId xmlns:a16="http://schemas.microsoft.com/office/drawing/2014/main" id="{9EDDEB17-8E64-4CE9-BC14-1DFAD9AD729C}"/>
              </a:ext>
            </a:extLst>
          </p:cNvPr>
          <p:cNvSpPr txBox="1"/>
          <p:nvPr/>
        </p:nvSpPr>
        <p:spPr>
          <a:xfrm>
            <a:off x="1396241" y="5555559"/>
            <a:ext cx="8812156" cy="461665"/>
          </a:xfrm>
          <a:prstGeom prst="rect">
            <a:avLst/>
          </a:prstGeom>
          <a:noFill/>
        </p:spPr>
        <p:txBody>
          <a:bodyPr wrap="none" rtlCol="0">
            <a:spAutoFit/>
          </a:bodyPr>
          <a:lstStyle/>
          <a:p>
            <a:r>
              <a:rPr lang="en-US" sz="2400" dirty="0">
                <a:highlight>
                  <a:srgbClr val="FFFF00"/>
                </a:highlight>
              </a:rPr>
              <a:t>Adaptations = Tailoring of Content, Feedback and Interventions</a:t>
            </a:r>
          </a:p>
        </p:txBody>
      </p:sp>
    </p:spTree>
    <p:extLst>
      <p:ext uri="{BB962C8B-B14F-4D97-AF65-F5344CB8AC3E}">
        <p14:creationId xmlns:p14="http://schemas.microsoft.com/office/powerpoint/2010/main" val="4210498380"/>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6C60E-4AA5-E441-BC92-D9B3B26E6730}"/>
              </a:ext>
            </a:extLst>
          </p:cNvPr>
          <p:cNvSpPr>
            <a:spLocks noGrp="1"/>
          </p:cNvSpPr>
          <p:nvPr>
            <p:ph type="title"/>
          </p:nvPr>
        </p:nvSpPr>
        <p:spPr>
          <a:xfrm>
            <a:off x="0" y="0"/>
            <a:ext cx="12192000" cy="841248"/>
          </a:xfrm>
        </p:spPr>
        <p:txBody>
          <a:bodyPr>
            <a:normAutofit/>
          </a:bodyPr>
          <a:lstStyle/>
          <a:p>
            <a:r>
              <a:rPr lang="en-US" b="1" dirty="0"/>
              <a:t>Common AI-Based Adaptation Triggers (continued)</a:t>
            </a:r>
            <a:endParaRPr lang="en-US" dirty="0"/>
          </a:p>
        </p:txBody>
      </p:sp>
      <p:sp>
        <p:nvSpPr>
          <p:cNvPr id="3" name="Content Placeholder 2">
            <a:extLst>
              <a:ext uri="{FF2B5EF4-FFF2-40B4-BE49-F238E27FC236}">
                <a16:creationId xmlns:a16="http://schemas.microsoft.com/office/drawing/2014/main" id="{1B7F9D0C-AE7E-8D4C-BD1E-B2D28393D973}"/>
              </a:ext>
            </a:extLst>
          </p:cNvPr>
          <p:cNvSpPr>
            <a:spLocks noGrp="1"/>
          </p:cNvSpPr>
          <p:nvPr>
            <p:ph idx="1"/>
          </p:nvPr>
        </p:nvSpPr>
        <p:spPr>
          <a:xfrm>
            <a:off x="212942" y="926927"/>
            <a:ext cx="11799517" cy="5016674"/>
          </a:xfrm>
        </p:spPr>
        <p:txBody>
          <a:bodyPr>
            <a:normAutofit/>
          </a:bodyPr>
          <a:lstStyle/>
          <a:p>
            <a:pPr marL="0" indent="0">
              <a:buNone/>
            </a:pPr>
            <a:r>
              <a:rPr lang="en-US" sz="2400" dirty="0"/>
              <a:t>AISs commonly use the following learner attributes as parameters to determine when and how to adapt instruction for a particular individual learner: </a:t>
            </a:r>
          </a:p>
          <a:p>
            <a:pPr marL="800100" lvl="1" indent="-342900">
              <a:buFont typeface="Wingdings" panose="05000000000000000000" pitchFamily="2" charset="2"/>
              <a:buChar char="Ø"/>
            </a:pPr>
            <a:r>
              <a:rPr lang="en-US" b="1" dirty="0"/>
              <a:t>Affect</a:t>
            </a:r>
            <a:r>
              <a:rPr lang="en-US" dirty="0"/>
              <a:t> – personality traits, mood, and emotions as moderators/influencers of an individual’s ability to learn effectively and efficiently </a:t>
            </a:r>
          </a:p>
          <a:p>
            <a:pPr marL="800100" lvl="1" indent="-342900">
              <a:buFont typeface="Wingdings" panose="05000000000000000000" pitchFamily="2" charset="2"/>
              <a:buChar char="Ø"/>
            </a:pPr>
            <a:r>
              <a:rPr lang="en-US" b="1" dirty="0"/>
              <a:t>Engagement</a:t>
            </a:r>
            <a:r>
              <a:rPr lang="en-US" dirty="0"/>
              <a:t> – the degree to which the individual learner demonstrates attention, curiosity, interest, optimism, and passion during adaptive instruction </a:t>
            </a:r>
          </a:p>
          <a:p>
            <a:pPr marL="800100" lvl="1" indent="-342900">
              <a:buFont typeface="Wingdings" panose="05000000000000000000" pitchFamily="2" charset="2"/>
              <a:buChar char="Ø"/>
            </a:pPr>
            <a:r>
              <a:rPr lang="en-US" b="1" dirty="0"/>
              <a:t>Goal-orientation</a:t>
            </a:r>
            <a:r>
              <a:rPr lang="en-US" dirty="0"/>
              <a:t> – the degree to which the learner has defined long-term goals; the degree to which plans are in place to use the knowledge that the learner expects to gain during adaptive instruction; a measure of engagement and motivation </a:t>
            </a:r>
          </a:p>
          <a:p>
            <a:pPr marL="800100" lvl="1" indent="-342900">
              <a:buFont typeface="Wingdings" panose="05000000000000000000" pitchFamily="2" charset="2"/>
              <a:buChar char="Ø"/>
            </a:pPr>
            <a:r>
              <a:rPr lang="en-US" b="1" dirty="0"/>
              <a:t>Interest</a:t>
            </a:r>
            <a:r>
              <a:rPr lang="en-US" dirty="0"/>
              <a:t> – the level of engagement in learning about a particular domain or area of instruction</a:t>
            </a:r>
          </a:p>
          <a:p>
            <a:pPr marL="0" indent="0">
              <a:buNone/>
            </a:pPr>
            <a:endParaRPr lang="en-US" dirty="0"/>
          </a:p>
        </p:txBody>
      </p:sp>
      <p:sp>
        <p:nvSpPr>
          <p:cNvPr id="4" name="TextBox 3">
            <a:extLst>
              <a:ext uri="{FF2B5EF4-FFF2-40B4-BE49-F238E27FC236}">
                <a16:creationId xmlns:a16="http://schemas.microsoft.com/office/drawing/2014/main" id="{0BF65E52-93CB-403F-B2E5-6148774DF1F0}"/>
              </a:ext>
            </a:extLst>
          </p:cNvPr>
          <p:cNvSpPr txBox="1"/>
          <p:nvPr/>
        </p:nvSpPr>
        <p:spPr>
          <a:xfrm>
            <a:off x="1396241" y="5555559"/>
            <a:ext cx="8812156" cy="461665"/>
          </a:xfrm>
          <a:prstGeom prst="rect">
            <a:avLst/>
          </a:prstGeom>
          <a:noFill/>
        </p:spPr>
        <p:txBody>
          <a:bodyPr wrap="none" rtlCol="0">
            <a:spAutoFit/>
          </a:bodyPr>
          <a:lstStyle/>
          <a:p>
            <a:r>
              <a:rPr lang="en-US" sz="2400" dirty="0">
                <a:highlight>
                  <a:srgbClr val="FFFF00"/>
                </a:highlight>
              </a:rPr>
              <a:t>Adaptations = Tailoring of Content, Feedback and Interventions</a:t>
            </a:r>
          </a:p>
        </p:txBody>
      </p:sp>
    </p:spTree>
    <p:extLst>
      <p:ext uri="{BB962C8B-B14F-4D97-AF65-F5344CB8AC3E}">
        <p14:creationId xmlns:p14="http://schemas.microsoft.com/office/powerpoint/2010/main" val="929833390"/>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3149278"/>
            <a:ext cx="12192000" cy="657224"/>
          </a:xfrm>
        </p:spPr>
        <p:txBody>
          <a:bodyPr/>
          <a:lstStyle/>
          <a:p>
            <a:pPr lvl="0"/>
            <a:r>
              <a:rPr lang="en-US" sz="2800" dirty="0">
                <a:solidFill>
                  <a:schemeClr val="tx1"/>
                </a:solidFill>
              </a:rPr>
              <a:t>Objective #7: </a:t>
            </a:r>
            <a:br>
              <a:rPr lang="en-US" sz="2800" dirty="0">
                <a:solidFill>
                  <a:schemeClr val="tx1"/>
                </a:solidFill>
              </a:rPr>
            </a:br>
            <a:r>
              <a:rPr lang="en-US" sz="2800" dirty="0">
                <a:solidFill>
                  <a:schemeClr val="tx1"/>
                </a:solidFill>
              </a:rPr>
              <a:t> Understand the benefits of AIS standards and recommended practices</a:t>
            </a: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2723471327"/>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5E6E42-FC4B-473B-A3DE-1B71B616F436}"/>
              </a:ext>
            </a:extLst>
          </p:cNvPr>
          <p:cNvSpPr>
            <a:spLocks noGrp="1"/>
          </p:cNvSpPr>
          <p:nvPr>
            <p:ph type="title"/>
          </p:nvPr>
        </p:nvSpPr>
        <p:spPr>
          <a:xfrm>
            <a:off x="74645" y="0"/>
            <a:ext cx="11901196" cy="718457"/>
          </a:xfrm>
        </p:spPr>
        <p:txBody>
          <a:bodyPr/>
          <a:lstStyle/>
          <a:p>
            <a:r>
              <a:rPr lang="en-US" sz="2800" dirty="0"/>
              <a:t>Considerations in Developing Practical AIS Solutions</a:t>
            </a:r>
          </a:p>
        </p:txBody>
      </p:sp>
      <p:sp>
        <p:nvSpPr>
          <p:cNvPr id="6" name="Content Placeholder 5">
            <a:extLst>
              <a:ext uri="{FF2B5EF4-FFF2-40B4-BE49-F238E27FC236}">
                <a16:creationId xmlns:a16="http://schemas.microsoft.com/office/drawing/2014/main" id="{A40A28FB-D542-47D8-AF00-D3C7AC8D8858}"/>
              </a:ext>
            </a:extLst>
          </p:cNvPr>
          <p:cNvSpPr>
            <a:spLocks noGrp="1"/>
          </p:cNvSpPr>
          <p:nvPr>
            <p:ph idx="1"/>
          </p:nvPr>
        </p:nvSpPr>
        <p:spPr>
          <a:xfrm>
            <a:off x="354563" y="1053389"/>
            <a:ext cx="11532637" cy="1675815"/>
          </a:xfrm>
        </p:spPr>
        <p:txBody>
          <a:bodyPr/>
          <a:lstStyle/>
          <a:p>
            <a:r>
              <a:rPr lang="en-US" dirty="0"/>
              <a:t>Enable reuse and interoperability of AISs and their components (think standards)</a:t>
            </a:r>
          </a:p>
          <a:p>
            <a:r>
              <a:rPr lang="en-US" dirty="0"/>
              <a:t>Lower the skills needed for development (think recommended practices)</a:t>
            </a:r>
          </a:p>
          <a:p>
            <a:r>
              <a:rPr lang="en-US" dirty="0"/>
              <a:t>Encourage new entities and solutions to enter the marketplace… think IEEE </a:t>
            </a:r>
          </a:p>
          <a:p>
            <a:endParaRPr lang="en-US" dirty="0"/>
          </a:p>
          <a:p>
            <a:endParaRPr lang="en-US" dirty="0"/>
          </a:p>
        </p:txBody>
      </p:sp>
      <p:pic>
        <p:nvPicPr>
          <p:cNvPr id="8" name="Picture 7">
            <a:extLst>
              <a:ext uri="{FF2B5EF4-FFF2-40B4-BE49-F238E27FC236}">
                <a16:creationId xmlns:a16="http://schemas.microsoft.com/office/drawing/2014/main" id="{3B3447A0-3F54-4DF7-93E6-EC570C46156A}"/>
              </a:ext>
            </a:extLst>
          </p:cNvPr>
          <p:cNvPicPr>
            <a:picLocks noChangeAspect="1"/>
          </p:cNvPicPr>
          <p:nvPr/>
        </p:nvPicPr>
        <p:blipFill>
          <a:blip r:embed="rId3"/>
          <a:stretch>
            <a:fillRect/>
          </a:stretch>
        </p:blipFill>
        <p:spPr>
          <a:xfrm>
            <a:off x="4853046" y="3231173"/>
            <a:ext cx="2149002" cy="626343"/>
          </a:xfrm>
          <a:prstGeom prst="rect">
            <a:avLst/>
          </a:prstGeom>
        </p:spPr>
      </p:pic>
      <p:sp>
        <p:nvSpPr>
          <p:cNvPr id="10" name="Content Placeholder 5">
            <a:extLst>
              <a:ext uri="{FF2B5EF4-FFF2-40B4-BE49-F238E27FC236}">
                <a16:creationId xmlns:a16="http://schemas.microsoft.com/office/drawing/2014/main" id="{3D19DA94-C15B-4AD2-95E3-DA56333A921A}"/>
              </a:ext>
            </a:extLst>
          </p:cNvPr>
          <p:cNvSpPr txBox="1">
            <a:spLocks/>
          </p:cNvSpPr>
          <p:nvPr/>
        </p:nvSpPr>
        <p:spPr bwMode="auto">
          <a:xfrm>
            <a:off x="367004" y="4959220"/>
            <a:ext cx="11532637" cy="11367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None/>
            </a:pPr>
            <a:r>
              <a:rPr lang="en-US" sz="2400" kern="0" dirty="0">
                <a:solidFill>
                  <a:srgbClr val="0070C0"/>
                </a:solidFill>
              </a:rPr>
              <a:t>You do </a:t>
            </a:r>
            <a:r>
              <a:rPr lang="en-US" sz="2400" kern="0" dirty="0">
                <a:solidFill>
                  <a:srgbClr val="FF0000"/>
                </a:solidFill>
              </a:rPr>
              <a:t>not</a:t>
            </a:r>
            <a:r>
              <a:rPr lang="en-US" sz="2400" kern="0" dirty="0">
                <a:solidFill>
                  <a:srgbClr val="0070C0"/>
                </a:solidFill>
              </a:rPr>
              <a:t> need to be an IEEE member to participate in standards development</a:t>
            </a:r>
          </a:p>
          <a:p>
            <a:pPr marL="0" indent="0" algn="ctr">
              <a:buNone/>
            </a:pPr>
            <a:r>
              <a:rPr lang="en-US" sz="2400" kern="0" dirty="0">
                <a:solidFill>
                  <a:srgbClr val="0070C0"/>
                </a:solidFill>
              </a:rPr>
              <a:t>You do need to be an IEEE member to be part of the balloting group for standards</a:t>
            </a:r>
          </a:p>
          <a:p>
            <a:pPr algn="ctr"/>
            <a:endParaRPr lang="en-US" sz="2400" kern="0" dirty="0"/>
          </a:p>
          <a:p>
            <a:pPr algn="ctr"/>
            <a:endParaRPr lang="en-US" sz="2400" kern="0" dirty="0"/>
          </a:p>
        </p:txBody>
      </p:sp>
    </p:spTree>
    <p:extLst>
      <p:ext uri="{BB962C8B-B14F-4D97-AF65-F5344CB8AC3E}">
        <p14:creationId xmlns:p14="http://schemas.microsoft.com/office/powerpoint/2010/main" val="43945275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0C077-9CB9-A147-A53A-BA6BD63948FC}"/>
              </a:ext>
            </a:extLst>
          </p:cNvPr>
          <p:cNvSpPr>
            <a:spLocks noGrp="1"/>
          </p:cNvSpPr>
          <p:nvPr>
            <p:ph type="title"/>
          </p:nvPr>
        </p:nvSpPr>
        <p:spPr/>
        <p:txBody>
          <a:bodyPr>
            <a:normAutofit fontScale="90000"/>
          </a:bodyPr>
          <a:lstStyle/>
          <a:p>
            <a:r>
              <a:rPr lang="en-US" sz="2800" b="1" dirty="0"/>
              <a:t>Lowering </a:t>
            </a:r>
            <a:r>
              <a:rPr lang="en-US" sz="2800" dirty="0"/>
              <a:t>B</a:t>
            </a:r>
            <a:r>
              <a:rPr lang="en-US" sz="2800" b="1" dirty="0"/>
              <a:t>arriers to the AIS marketplace</a:t>
            </a:r>
            <a:endParaRPr lang="en-US" sz="2800" dirty="0"/>
          </a:p>
        </p:txBody>
      </p:sp>
      <p:sp>
        <p:nvSpPr>
          <p:cNvPr id="3" name="Content Placeholder 2">
            <a:extLst>
              <a:ext uri="{FF2B5EF4-FFF2-40B4-BE49-F238E27FC236}">
                <a16:creationId xmlns:a16="http://schemas.microsoft.com/office/drawing/2014/main" id="{7DFDAA83-6D24-CC48-B836-1D3BE0410B03}"/>
              </a:ext>
            </a:extLst>
          </p:cNvPr>
          <p:cNvSpPr>
            <a:spLocks noGrp="1"/>
          </p:cNvSpPr>
          <p:nvPr>
            <p:ph idx="1"/>
          </p:nvPr>
        </p:nvSpPr>
        <p:spPr/>
        <p:txBody>
          <a:bodyPr>
            <a:normAutofit/>
          </a:bodyPr>
          <a:lstStyle/>
          <a:p>
            <a:r>
              <a:rPr lang="en-US" dirty="0"/>
              <a:t>AIS standards should not compromise intellectual property or hamper creativity or innovation in the marketplace</a:t>
            </a:r>
          </a:p>
          <a:p>
            <a:r>
              <a:rPr lang="en-US" dirty="0"/>
              <a:t>An AIS conceptual model should help practitioners to understand how they might apply their expertise in the AIS marketplace</a:t>
            </a:r>
          </a:p>
          <a:p>
            <a:r>
              <a:rPr lang="en-US" dirty="0"/>
              <a:t>AIS standards enable consumers of AISs to make comparisons to inform purchasing and deployment decisions</a:t>
            </a:r>
          </a:p>
          <a:p>
            <a:r>
              <a:rPr lang="en-US" dirty="0"/>
              <a:t>AIS standards serve as a reference that supports the exchange of data among AISs and between AISs and other education and training systems. </a:t>
            </a:r>
          </a:p>
          <a:p>
            <a:r>
              <a:rPr lang="en-US" dirty="0"/>
              <a:t>AIS standards incorporate and promote the principles of ethically aligned design for their use of artificial intelligence (AI). </a:t>
            </a:r>
          </a:p>
          <a:p>
            <a:endParaRPr lang="en-US" dirty="0"/>
          </a:p>
        </p:txBody>
      </p:sp>
    </p:spTree>
    <p:extLst>
      <p:ext uri="{BB962C8B-B14F-4D97-AF65-F5344CB8AC3E}">
        <p14:creationId xmlns:p14="http://schemas.microsoft.com/office/powerpoint/2010/main" val="96583775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99B07-B259-4CCE-9CF4-0190FF923223}"/>
              </a:ext>
            </a:extLst>
          </p:cNvPr>
          <p:cNvSpPr>
            <a:spLocks noGrp="1"/>
          </p:cNvSpPr>
          <p:nvPr>
            <p:ph type="title"/>
          </p:nvPr>
        </p:nvSpPr>
        <p:spPr/>
        <p:txBody>
          <a:bodyPr/>
          <a:lstStyle/>
          <a:p>
            <a:r>
              <a:rPr lang="en-US" sz="2800" dirty="0"/>
              <a:t>IEEE Standardization Process</a:t>
            </a:r>
          </a:p>
        </p:txBody>
      </p:sp>
      <p:pic>
        <p:nvPicPr>
          <p:cNvPr id="5" name="Picture 4">
            <a:extLst>
              <a:ext uri="{FF2B5EF4-FFF2-40B4-BE49-F238E27FC236}">
                <a16:creationId xmlns:a16="http://schemas.microsoft.com/office/drawing/2014/main" id="{42BCC232-A9CD-41D0-A6C2-2A8C4A223CED}"/>
              </a:ext>
            </a:extLst>
          </p:cNvPr>
          <p:cNvPicPr>
            <a:picLocks noChangeAspect="1"/>
          </p:cNvPicPr>
          <p:nvPr/>
        </p:nvPicPr>
        <p:blipFill>
          <a:blip r:embed="rId3"/>
          <a:stretch>
            <a:fillRect/>
          </a:stretch>
        </p:blipFill>
        <p:spPr>
          <a:xfrm>
            <a:off x="1352950" y="1132451"/>
            <a:ext cx="9275384" cy="4921280"/>
          </a:xfrm>
          <a:prstGeom prst="rect">
            <a:avLst/>
          </a:prstGeom>
        </p:spPr>
      </p:pic>
      <p:pic>
        <p:nvPicPr>
          <p:cNvPr id="7" name="Picture 6">
            <a:extLst>
              <a:ext uri="{FF2B5EF4-FFF2-40B4-BE49-F238E27FC236}">
                <a16:creationId xmlns:a16="http://schemas.microsoft.com/office/drawing/2014/main" id="{6A4F3F54-52B5-45B4-9FC1-2DDB4EDDDF1A}"/>
              </a:ext>
            </a:extLst>
          </p:cNvPr>
          <p:cNvPicPr>
            <a:picLocks noChangeAspect="1"/>
          </p:cNvPicPr>
          <p:nvPr/>
        </p:nvPicPr>
        <p:blipFill>
          <a:blip r:embed="rId4"/>
          <a:stretch>
            <a:fillRect/>
          </a:stretch>
        </p:blipFill>
        <p:spPr>
          <a:xfrm>
            <a:off x="9105632" y="5241601"/>
            <a:ext cx="2149002" cy="626343"/>
          </a:xfrm>
          <a:prstGeom prst="rect">
            <a:avLst/>
          </a:prstGeom>
        </p:spPr>
      </p:pic>
    </p:spTree>
    <p:extLst>
      <p:ext uri="{BB962C8B-B14F-4D97-AF65-F5344CB8AC3E}">
        <p14:creationId xmlns:p14="http://schemas.microsoft.com/office/powerpoint/2010/main" val="114722206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C139-7023-4A10-8A04-D64BEC72BAFE}"/>
              </a:ext>
            </a:extLst>
          </p:cNvPr>
          <p:cNvSpPr>
            <a:spLocks noGrp="1"/>
          </p:cNvSpPr>
          <p:nvPr>
            <p:ph type="title"/>
          </p:nvPr>
        </p:nvSpPr>
        <p:spPr>
          <a:xfrm>
            <a:off x="228600" y="0"/>
            <a:ext cx="11710988" cy="690465"/>
          </a:xfrm>
        </p:spPr>
        <p:txBody>
          <a:bodyPr/>
          <a:lstStyle/>
          <a:p>
            <a:r>
              <a:rPr lang="en-US" sz="2800" dirty="0"/>
              <a:t>IEEE Project 2247 - AIS Standards &amp; Recommended Practices</a:t>
            </a:r>
          </a:p>
        </p:txBody>
      </p:sp>
      <p:sp>
        <p:nvSpPr>
          <p:cNvPr id="5" name="Rectangle 4">
            <a:extLst>
              <a:ext uri="{FF2B5EF4-FFF2-40B4-BE49-F238E27FC236}">
                <a16:creationId xmlns:a16="http://schemas.microsoft.com/office/drawing/2014/main" id="{CC662B8E-FE51-49A7-84B7-E1DC11A388E4}"/>
              </a:ext>
            </a:extLst>
          </p:cNvPr>
          <p:cNvSpPr/>
          <p:nvPr/>
        </p:nvSpPr>
        <p:spPr>
          <a:xfrm>
            <a:off x="626172" y="2553283"/>
            <a:ext cx="340535" cy="3468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Helvetica Neue"/>
            </a:endParaRPr>
          </a:p>
        </p:txBody>
      </p:sp>
      <p:sp>
        <p:nvSpPr>
          <p:cNvPr id="6" name="Rectangle 5">
            <a:extLst>
              <a:ext uri="{FF2B5EF4-FFF2-40B4-BE49-F238E27FC236}">
                <a16:creationId xmlns:a16="http://schemas.microsoft.com/office/drawing/2014/main" id="{36BEC065-34D1-4066-9C99-CBDBCD18272B}"/>
              </a:ext>
            </a:extLst>
          </p:cNvPr>
          <p:cNvSpPr/>
          <p:nvPr/>
        </p:nvSpPr>
        <p:spPr>
          <a:xfrm>
            <a:off x="498579" y="887559"/>
            <a:ext cx="2635995" cy="927012"/>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IEEE AIS Consortium</a:t>
            </a:r>
          </a:p>
        </p:txBody>
      </p:sp>
      <p:sp>
        <p:nvSpPr>
          <p:cNvPr id="7" name="Rectangle 6">
            <a:extLst>
              <a:ext uri="{FF2B5EF4-FFF2-40B4-BE49-F238E27FC236}">
                <a16:creationId xmlns:a16="http://schemas.microsoft.com/office/drawing/2014/main" id="{86F30F88-22BB-4346-A410-8CEF21774288}"/>
              </a:ext>
            </a:extLst>
          </p:cNvPr>
          <p:cNvSpPr/>
          <p:nvPr/>
        </p:nvSpPr>
        <p:spPr>
          <a:xfrm>
            <a:off x="498579" y="1994299"/>
            <a:ext cx="2635995" cy="927012"/>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IEEE AIS Standards Working Group</a:t>
            </a:r>
          </a:p>
          <a:p>
            <a:pPr algn="ctr"/>
            <a:r>
              <a:rPr lang="en-US" sz="1600" b="1" dirty="0">
                <a:solidFill>
                  <a:schemeClr val="tx1"/>
                </a:solidFill>
                <a:latin typeface="Helvetica Neue"/>
              </a:rPr>
              <a:t>Chair: Drew Hampton</a:t>
            </a:r>
          </a:p>
        </p:txBody>
      </p:sp>
      <p:cxnSp>
        <p:nvCxnSpPr>
          <p:cNvPr id="12" name="Connector: Elbow 11">
            <a:extLst>
              <a:ext uri="{FF2B5EF4-FFF2-40B4-BE49-F238E27FC236}">
                <a16:creationId xmlns:a16="http://schemas.microsoft.com/office/drawing/2014/main" id="{9FC6EA77-C92E-4022-90AD-1EF39A1225C3}"/>
              </a:ext>
            </a:extLst>
          </p:cNvPr>
          <p:cNvCxnSpPr>
            <a:cxnSpLocks/>
            <a:stCxn id="5" idx="2"/>
            <a:endCxn id="21" idx="1"/>
          </p:cNvCxnSpPr>
          <p:nvPr/>
        </p:nvCxnSpPr>
        <p:spPr>
          <a:xfrm rot="16200000" flipH="1">
            <a:off x="2312929" y="1383635"/>
            <a:ext cx="503025" cy="3536002"/>
          </a:xfrm>
          <a:prstGeom prst="bentConnector2">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onnector: Elbow 12">
            <a:extLst>
              <a:ext uri="{FF2B5EF4-FFF2-40B4-BE49-F238E27FC236}">
                <a16:creationId xmlns:a16="http://schemas.microsoft.com/office/drawing/2014/main" id="{8CA425F1-DD5A-4B88-8A76-F3ED2C3346B0}"/>
              </a:ext>
            </a:extLst>
          </p:cNvPr>
          <p:cNvCxnSpPr>
            <a:cxnSpLocks/>
            <a:stCxn id="5" idx="2"/>
            <a:endCxn id="24" idx="1"/>
          </p:cNvCxnSpPr>
          <p:nvPr/>
        </p:nvCxnSpPr>
        <p:spPr>
          <a:xfrm rot="16200000" flipH="1">
            <a:off x="1876610" y="1819954"/>
            <a:ext cx="1375663" cy="3536002"/>
          </a:xfrm>
          <a:prstGeom prst="bentConnector2">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Connector: Elbow 13">
            <a:extLst>
              <a:ext uri="{FF2B5EF4-FFF2-40B4-BE49-F238E27FC236}">
                <a16:creationId xmlns:a16="http://schemas.microsoft.com/office/drawing/2014/main" id="{55431F69-C57F-4E25-803C-A5AF4546CB67}"/>
              </a:ext>
            </a:extLst>
          </p:cNvPr>
          <p:cNvCxnSpPr>
            <a:cxnSpLocks/>
            <a:stCxn id="5" idx="2"/>
            <a:endCxn id="23" idx="1"/>
          </p:cNvCxnSpPr>
          <p:nvPr/>
        </p:nvCxnSpPr>
        <p:spPr>
          <a:xfrm rot="16200000" flipH="1">
            <a:off x="1440977" y="2255587"/>
            <a:ext cx="2246928" cy="3536002"/>
          </a:xfrm>
          <a:prstGeom prst="bentConnector2">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FE115106-AD7A-4BAC-ABA1-6AF6E7901EEC}"/>
              </a:ext>
            </a:extLst>
          </p:cNvPr>
          <p:cNvPicPr>
            <a:picLocks noChangeAspect="1"/>
          </p:cNvPicPr>
          <p:nvPr/>
        </p:nvPicPr>
        <p:blipFill>
          <a:blip r:embed="rId3"/>
          <a:stretch>
            <a:fillRect/>
          </a:stretch>
        </p:blipFill>
        <p:spPr>
          <a:xfrm>
            <a:off x="10578538" y="1229570"/>
            <a:ext cx="1213209" cy="353599"/>
          </a:xfrm>
          <a:prstGeom prst="rect">
            <a:avLst/>
          </a:prstGeom>
        </p:spPr>
      </p:pic>
      <p:sp>
        <p:nvSpPr>
          <p:cNvPr id="20" name="Rectangle 19">
            <a:extLst>
              <a:ext uri="{FF2B5EF4-FFF2-40B4-BE49-F238E27FC236}">
                <a16:creationId xmlns:a16="http://schemas.microsoft.com/office/drawing/2014/main" id="{9ADA623F-1BE1-45FE-9901-B203F6A2A4AF}"/>
              </a:ext>
            </a:extLst>
          </p:cNvPr>
          <p:cNvSpPr/>
          <p:nvPr/>
        </p:nvSpPr>
        <p:spPr>
          <a:xfrm>
            <a:off x="4393163" y="2274980"/>
            <a:ext cx="5338572" cy="646331"/>
          </a:xfrm>
          <a:prstGeom prst="rect">
            <a:avLst/>
          </a:prstGeom>
        </p:spPr>
        <p:txBody>
          <a:bodyPr wrap="square">
            <a:spAutoFit/>
          </a:bodyPr>
          <a:lstStyle/>
          <a:p>
            <a:r>
              <a:rPr lang="en-US" sz="1800" dirty="0"/>
              <a:t>Monthly meeting = 2</a:t>
            </a:r>
            <a:r>
              <a:rPr lang="en-US" sz="1800" baseline="30000" dirty="0"/>
              <a:t>nd</a:t>
            </a:r>
            <a:r>
              <a:rPr lang="en-US" sz="1800" dirty="0"/>
              <a:t> Thursday at 10am eastern: </a:t>
            </a:r>
          </a:p>
          <a:p>
            <a:r>
              <a:rPr lang="en-US" sz="1800" dirty="0"/>
              <a:t>https://memphis.zoom.us/j/95190468703</a:t>
            </a:r>
          </a:p>
        </p:txBody>
      </p:sp>
      <p:sp>
        <p:nvSpPr>
          <p:cNvPr id="21" name="Rectangle 20">
            <a:extLst>
              <a:ext uri="{FF2B5EF4-FFF2-40B4-BE49-F238E27FC236}">
                <a16:creationId xmlns:a16="http://schemas.microsoft.com/office/drawing/2014/main" id="{6F0DFC9B-57DA-4118-B4A7-3C2FC1804FD8}"/>
              </a:ext>
            </a:extLst>
          </p:cNvPr>
          <p:cNvSpPr/>
          <p:nvPr/>
        </p:nvSpPr>
        <p:spPr>
          <a:xfrm>
            <a:off x="4332442" y="3079983"/>
            <a:ext cx="7122275" cy="646331"/>
          </a:xfrm>
          <a:prstGeom prst="rect">
            <a:avLst/>
          </a:prstGeom>
        </p:spPr>
        <p:txBody>
          <a:bodyPr wrap="square">
            <a:spAutoFit/>
          </a:bodyPr>
          <a:lstStyle/>
          <a:p>
            <a:r>
              <a:rPr lang="en-US" sz="1800" dirty="0"/>
              <a:t>Chair = Anne Knowles (</a:t>
            </a:r>
            <a:r>
              <a:rPr lang="en-US" sz="1800" dirty="0">
                <a:hlinkClick r:id="rId4"/>
              </a:rPr>
              <a:t>aknowles2nd@gmail.com</a:t>
            </a:r>
            <a:r>
              <a:rPr lang="en-US" sz="1800" dirty="0"/>
              <a:t>)</a:t>
            </a:r>
          </a:p>
          <a:p>
            <a:r>
              <a:rPr lang="en-US" sz="1800" dirty="0"/>
              <a:t>Contact Anne about schedule of meetings and conference details</a:t>
            </a:r>
          </a:p>
        </p:txBody>
      </p:sp>
      <p:sp>
        <p:nvSpPr>
          <p:cNvPr id="22" name="Rectangle 21">
            <a:extLst>
              <a:ext uri="{FF2B5EF4-FFF2-40B4-BE49-F238E27FC236}">
                <a16:creationId xmlns:a16="http://schemas.microsoft.com/office/drawing/2014/main" id="{725B32DF-DED9-4D91-A388-B13FCF4EA01A}"/>
              </a:ext>
            </a:extLst>
          </p:cNvPr>
          <p:cNvSpPr/>
          <p:nvPr/>
        </p:nvSpPr>
        <p:spPr>
          <a:xfrm>
            <a:off x="3359114" y="1057861"/>
            <a:ext cx="7122275" cy="646331"/>
          </a:xfrm>
          <a:prstGeom prst="rect">
            <a:avLst/>
          </a:prstGeom>
        </p:spPr>
        <p:txBody>
          <a:bodyPr wrap="square">
            <a:spAutoFit/>
          </a:bodyPr>
          <a:lstStyle/>
          <a:p>
            <a:r>
              <a:rPr lang="en-US" sz="1800" dirty="0"/>
              <a:t>Chair = Richard Tong (richard@yixue.us)</a:t>
            </a:r>
          </a:p>
          <a:p>
            <a:r>
              <a:rPr lang="en-US" sz="1800" dirty="0"/>
              <a:t>Monthly meeting = 2</a:t>
            </a:r>
            <a:r>
              <a:rPr lang="en-US" sz="1800" baseline="30000" dirty="0"/>
              <a:t>nd</a:t>
            </a:r>
            <a:r>
              <a:rPr lang="en-US" sz="1800" dirty="0"/>
              <a:t> Tuesday at 9am eastern: join.me/IEEE-LTSC</a:t>
            </a:r>
          </a:p>
        </p:txBody>
      </p:sp>
      <p:sp>
        <p:nvSpPr>
          <p:cNvPr id="23" name="Rectangle 22">
            <a:extLst>
              <a:ext uri="{FF2B5EF4-FFF2-40B4-BE49-F238E27FC236}">
                <a16:creationId xmlns:a16="http://schemas.microsoft.com/office/drawing/2014/main" id="{D5D417B1-8610-40AD-87EE-7998B7F3E5FA}"/>
              </a:ext>
            </a:extLst>
          </p:cNvPr>
          <p:cNvSpPr/>
          <p:nvPr/>
        </p:nvSpPr>
        <p:spPr>
          <a:xfrm>
            <a:off x="4332442" y="4685387"/>
            <a:ext cx="5943507" cy="923330"/>
          </a:xfrm>
          <a:prstGeom prst="rect">
            <a:avLst/>
          </a:prstGeom>
        </p:spPr>
        <p:txBody>
          <a:bodyPr wrap="square">
            <a:spAutoFit/>
          </a:bodyPr>
          <a:lstStyle/>
          <a:p>
            <a:r>
              <a:rPr lang="en-US" sz="1800" dirty="0"/>
              <a:t>Chair = Sam Wang (</a:t>
            </a:r>
            <a:r>
              <a:rPr lang="en-US" sz="1800" dirty="0">
                <a:hlinkClick r:id="rId5"/>
              </a:rPr>
              <a:t>sam.wang@sri.com</a:t>
            </a:r>
            <a:r>
              <a:rPr lang="en-US" sz="1800" dirty="0"/>
              <a:t>)</a:t>
            </a:r>
          </a:p>
          <a:p>
            <a:r>
              <a:rPr lang="en-US" sz="1800" dirty="0"/>
              <a:t>Day 27 of every month, 2:00 PM to 3:00 PM eastern</a:t>
            </a:r>
          </a:p>
          <a:p>
            <a:r>
              <a:rPr lang="en-US" sz="1800" dirty="0"/>
              <a:t>Contact Sam about conference details  </a:t>
            </a:r>
          </a:p>
        </p:txBody>
      </p:sp>
      <p:sp>
        <p:nvSpPr>
          <p:cNvPr id="24" name="Rectangle 23">
            <a:extLst>
              <a:ext uri="{FF2B5EF4-FFF2-40B4-BE49-F238E27FC236}">
                <a16:creationId xmlns:a16="http://schemas.microsoft.com/office/drawing/2014/main" id="{356657E5-8152-452E-8FD5-BF5CB6FC897A}"/>
              </a:ext>
            </a:extLst>
          </p:cNvPr>
          <p:cNvSpPr/>
          <p:nvPr/>
        </p:nvSpPr>
        <p:spPr>
          <a:xfrm>
            <a:off x="4332442" y="3952621"/>
            <a:ext cx="7122275" cy="646331"/>
          </a:xfrm>
          <a:prstGeom prst="rect">
            <a:avLst/>
          </a:prstGeom>
        </p:spPr>
        <p:txBody>
          <a:bodyPr wrap="square">
            <a:spAutoFit/>
          </a:bodyPr>
          <a:lstStyle/>
          <a:p>
            <a:r>
              <a:rPr lang="en-US" sz="1800" dirty="0"/>
              <a:t>Chair = Jim Goodell (</a:t>
            </a:r>
            <a:r>
              <a:rPr lang="en-US" sz="1800" dirty="0">
                <a:hlinkClick r:id="rId6"/>
              </a:rPr>
              <a:t>jimgoodell@qi-partners.com</a:t>
            </a:r>
            <a:r>
              <a:rPr lang="en-US" sz="1800" dirty="0"/>
              <a:t>)</a:t>
            </a:r>
          </a:p>
          <a:p>
            <a:r>
              <a:rPr lang="en-US" sz="1800" dirty="0"/>
              <a:t>Contact Jim about schedule of meetings and conference details</a:t>
            </a:r>
          </a:p>
        </p:txBody>
      </p:sp>
      <p:sp>
        <p:nvSpPr>
          <p:cNvPr id="25" name="Rectangle 24">
            <a:extLst>
              <a:ext uri="{FF2B5EF4-FFF2-40B4-BE49-F238E27FC236}">
                <a16:creationId xmlns:a16="http://schemas.microsoft.com/office/drawing/2014/main" id="{9DB46DEE-1AEF-4E8B-80F0-AAAFC11FA793}"/>
              </a:ext>
            </a:extLst>
          </p:cNvPr>
          <p:cNvSpPr/>
          <p:nvPr/>
        </p:nvSpPr>
        <p:spPr>
          <a:xfrm>
            <a:off x="4731668" y="1725748"/>
            <a:ext cx="3648756" cy="461665"/>
          </a:xfrm>
          <a:prstGeom prst="rect">
            <a:avLst/>
          </a:prstGeom>
        </p:spPr>
        <p:txBody>
          <a:bodyPr wrap="none">
            <a:spAutoFit/>
          </a:bodyPr>
          <a:lstStyle/>
          <a:p>
            <a:r>
              <a:rPr lang="en-US" sz="2400" b="1" i="1" dirty="0">
                <a:solidFill>
                  <a:srgbClr val="0070C0"/>
                </a:solidFill>
                <a:latin typeface="Arial Narrow" panose="020B0606020202030204" pitchFamily="34" charset="0"/>
              </a:rPr>
              <a:t>opportunities to get involved</a:t>
            </a:r>
          </a:p>
        </p:txBody>
      </p:sp>
      <p:sp>
        <p:nvSpPr>
          <p:cNvPr id="29" name="Rectangle 28">
            <a:extLst>
              <a:ext uri="{FF2B5EF4-FFF2-40B4-BE49-F238E27FC236}">
                <a16:creationId xmlns:a16="http://schemas.microsoft.com/office/drawing/2014/main" id="{C20026D5-E9E9-4510-889D-3FF1F8987986}"/>
              </a:ext>
            </a:extLst>
          </p:cNvPr>
          <p:cNvSpPr/>
          <p:nvPr/>
        </p:nvSpPr>
        <p:spPr>
          <a:xfrm>
            <a:off x="4313392" y="5703752"/>
            <a:ext cx="7792883" cy="646331"/>
          </a:xfrm>
          <a:prstGeom prst="rect">
            <a:avLst/>
          </a:prstGeom>
        </p:spPr>
        <p:txBody>
          <a:bodyPr wrap="square">
            <a:spAutoFit/>
          </a:bodyPr>
          <a:lstStyle/>
          <a:p>
            <a:r>
              <a:rPr lang="en-US" sz="1800" dirty="0"/>
              <a:t>Chair = Jeanine DeFalco (</a:t>
            </a:r>
            <a:r>
              <a:rPr lang="en-US" sz="1800" dirty="0">
                <a:hlinkClick r:id="rId7"/>
              </a:rPr>
              <a:t>Jeanine.a.defalco.civ@mail.mil</a:t>
            </a:r>
            <a:r>
              <a:rPr lang="en-US" sz="1800" dirty="0"/>
              <a:t>)</a:t>
            </a:r>
          </a:p>
          <a:p>
            <a:r>
              <a:rPr lang="en-US" sz="1800" dirty="0"/>
              <a:t>Contact Jeanine about schedule of meetings and conference details  </a:t>
            </a:r>
          </a:p>
        </p:txBody>
      </p:sp>
      <p:cxnSp>
        <p:nvCxnSpPr>
          <p:cNvPr id="32" name="Connector: Elbow 31">
            <a:extLst>
              <a:ext uri="{FF2B5EF4-FFF2-40B4-BE49-F238E27FC236}">
                <a16:creationId xmlns:a16="http://schemas.microsoft.com/office/drawing/2014/main" id="{197DF482-DD30-4651-B91C-89095D8B8D74}"/>
              </a:ext>
            </a:extLst>
          </p:cNvPr>
          <p:cNvCxnSpPr>
            <a:cxnSpLocks/>
            <a:stCxn id="5" idx="2"/>
            <a:endCxn id="29" idx="1"/>
          </p:cNvCxnSpPr>
          <p:nvPr/>
        </p:nvCxnSpPr>
        <p:spPr>
          <a:xfrm rot="16200000" flipH="1">
            <a:off x="991519" y="2705045"/>
            <a:ext cx="3126794" cy="3516952"/>
          </a:xfrm>
          <a:prstGeom prst="bentConnector2">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200C305A-CA61-49D9-95F3-FAC1D3277671}"/>
              </a:ext>
            </a:extLst>
          </p:cNvPr>
          <p:cNvSpPr/>
          <p:nvPr/>
        </p:nvSpPr>
        <p:spPr>
          <a:xfrm>
            <a:off x="1072532" y="3047883"/>
            <a:ext cx="2103120" cy="712600"/>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AIS Conceptual Modeling Subgroup </a:t>
            </a:r>
          </a:p>
        </p:txBody>
      </p:sp>
      <p:sp>
        <p:nvSpPr>
          <p:cNvPr id="9" name="Rectangle 8">
            <a:extLst>
              <a:ext uri="{FF2B5EF4-FFF2-40B4-BE49-F238E27FC236}">
                <a16:creationId xmlns:a16="http://schemas.microsoft.com/office/drawing/2014/main" id="{0D3B69D4-6028-4C87-BF15-D8F470EB52D8}"/>
              </a:ext>
            </a:extLst>
          </p:cNvPr>
          <p:cNvSpPr/>
          <p:nvPr/>
        </p:nvSpPr>
        <p:spPr>
          <a:xfrm>
            <a:off x="1072532" y="3907067"/>
            <a:ext cx="2103120" cy="712600"/>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AIS Interoperability</a:t>
            </a:r>
          </a:p>
          <a:p>
            <a:pPr algn="ctr"/>
            <a:r>
              <a:rPr lang="en-US" sz="1600" b="1" dirty="0">
                <a:solidFill>
                  <a:schemeClr val="tx1"/>
                </a:solidFill>
                <a:latin typeface="Helvetica Neue"/>
              </a:rPr>
              <a:t>Subgroup</a:t>
            </a:r>
          </a:p>
        </p:txBody>
      </p:sp>
      <p:sp>
        <p:nvSpPr>
          <p:cNvPr id="10" name="Rectangle 9">
            <a:extLst>
              <a:ext uri="{FF2B5EF4-FFF2-40B4-BE49-F238E27FC236}">
                <a16:creationId xmlns:a16="http://schemas.microsoft.com/office/drawing/2014/main" id="{DEA706D3-E6E3-4D21-9D9E-4A9B74061811}"/>
              </a:ext>
            </a:extLst>
          </p:cNvPr>
          <p:cNvSpPr/>
          <p:nvPr/>
        </p:nvSpPr>
        <p:spPr>
          <a:xfrm>
            <a:off x="1072532" y="4766251"/>
            <a:ext cx="2103120" cy="712600"/>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AIS Evaluation</a:t>
            </a:r>
          </a:p>
          <a:p>
            <a:pPr algn="ctr"/>
            <a:r>
              <a:rPr lang="en-US" sz="1600" b="1" dirty="0">
                <a:solidFill>
                  <a:schemeClr val="tx1"/>
                </a:solidFill>
                <a:latin typeface="Helvetica Neue"/>
              </a:rPr>
              <a:t>Subgroup</a:t>
            </a:r>
          </a:p>
        </p:txBody>
      </p:sp>
      <p:sp>
        <p:nvSpPr>
          <p:cNvPr id="26" name="Rectangle 25">
            <a:extLst>
              <a:ext uri="{FF2B5EF4-FFF2-40B4-BE49-F238E27FC236}">
                <a16:creationId xmlns:a16="http://schemas.microsoft.com/office/drawing/2014/main" id="{B410FCA4-1E06-4F4A-83EF-F15C2221756E}"/>
              </a:ext>
            </a:extLst>
          </p:cNvPr>
          <p:cNvSpPr/>
          <p:nvPr/>
        </p:nvSpPr>
        <p:spPr>
          <a:xfrm>
            <a:off x="1072532" y="5625434"/>
            <a:ext cx="2103120" cy="712600"/>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Helvetica Neue"/>
              </a:rPr>
              <a:t>AIS Ethics</a:t>
            </a:r>
          </a:p>
          <a:p>
            <a:pPr algn="ctr"/>
            <a:r>
              <a:rPr lang="en-US" sz="1600" b="1" dirty="0">
                <a:solidFill>
                  <a:schemeClr val="tx1"/>
                </a:solidFill>
                <a:latin typeface="Helvetica Neue"/>
              </a:rPr>
              <a:t>Subgroup</a:t>
            </a:r>
          </a:p>
        </p:txBody>
      </p:sp>
    </p:spTree>
    <p:extLst>
      <p:ext uri="{BB962C8B-B14F-4D97-AF65-F5344CB8AC3E}">
        <p14:creationId xmlns:p14="http://schemas.microsoft.com/office/powerpoint/2010/main" val="375323051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2397039" y="0"/>
            <a:ext cx="7416800" cy="705610"/>
          </a:xfrm>
        </p:spPr>
        <p:txBody>
          <a:bodyPr wrap="square" anchor="ctr">
            <a:normAutofit/>
          </a:bodyPr>
          <a:lstStyle/>
          <a:p>
            <a:pPr eaLnBrk="1" hangingPunct="1"/>
            <a:r>
              <a:rPr lang="en-US"/>
              <a:t>Tutorial Goal and Learning Objectives</a:t>
            </a:r>
          </a:p>
        </p:txBody>
      </p:sp>
      <p:pic>
        <p:nvPicPr>
          <p:cNvPr id="2" name="Picture 1" descr="A screenshot of a cell phone&#10;&#10;Description automatically generated">
            <a:extLst>
              <a:ext uri="{FF2B5EF4-FFF2-40B4-BE49-F238E27FC236}">
                <a16:creationId xmlns:a16="http://schemas.microsoft.com/office/drawing/2014/main" id="{E6BCB909-3C9D-9D4A-9534-2FE8CCAA8D31}"/>
              </a:ext>
            </a:extLst>
          </p:cNvPr>
          <p:cNvPicPr>
            <a:picLocks noChangeAspect="1"/>
          </p:cNvPicPr>
          <p:nvPr/>
        </p:nvPicPr>
        <p:blipFill>
          <a:blip r:embed="rId3"/>
          <a:stretch>
            <a:fillRect/>
          </a:stretch>
        </p:blipFill>
        <p:spPr>
          <a:xfrm>
            <a:off x="6105439" y="1629227"/>
            <a:ext cx="5609483" cy="3618115"/>
          </a:xfrm>
          <a:prstGeom prst="rect">
            <a:avLst/>
          </a:prstGeom>
          <a:noFill/>
        </p:spPr>
      </p:pic>
      <p:sp>
        <p:nvSpPr>
          <p:cNvPr id="15365" name="Rectangle 3"/>
          <p:cNvSpPr>
            <a:spLocks noGrp="1" noChangeArrowheads="1"/>
          </p:cNvSpPr>
          <p:nvPr>
            <p:ph type="body" sz="quarter" idx="12"/>
          </p:nvPr>
        </p:nvSpPr>
        <p:spPr>
          <a:xfrm>
            <a:off x="177455" y="924099"/>
            <a:ext cx="6070945" cy="5429076"/>
          </a:xfrm>
        </p:spPr>
        <p:txBody>
          <a:bodyPr wrap="square" anchor="t">
            <a:normAutofit fontScale="85000" lnSpcReduction="10000"/>
          </a:bodyPr>
          <a:lstStyle/>
          <a:p>
            <a:pPr marL="0" indent="0">
              <a:lnSpc>
                <a:spcPct val="90000"/>
              </a:lnSpc>
              <a:buNone/>
            </a:pPr>
            <a:r>
              <a:rPr lang="en-US" sz="2400" b="1" dirty="0"/>
              <a:t>Goal: </a:t>
            </a:r>
            <a:r>
              <a:rPr lang="en-US" sz="2400" dirty="0"/>
              <a:t>This tutorial provides a fundamental overview of military needs, emerging standards, conceptual models, adaptive strategies, authoring processes, and the AIS marketplace</a:t>
            </a:r>
          </a:p>
          <a:p>
            <a:pPr marL="0" lvl="0" indent="0">
              <a:lnSpc>
                <a:spcPct val="90000"/>
              </a:lnSpc>
              <a:buNone/>
            </a:pPr>
            <a:endParaRPr lang="en-US" sz="2400" dirty="0"/>
          </a:p>
          <a:p>
            <a:pPr marL="0" lvl="0" indent="0">
              <a:lnSpc>
                <a:spcPct val="90000"/>
              </a:lnSpc>
              <a:buNone/>
            </a:pPr>
            <a:r>
              <a:rPr lang="en-US" sz="2400" dirty="0"/>
              <a:t>Upon completion of this tutorial, participants will be able to:</a:t>
            </a:r>
          </a:p>
          <a:p>
            <a:pPr marL="0" lvl="0" indent="0">
              <a:lnSpc>
                <a:spcPct val="90000"/>
              </a:lnSpc>
              <a:buNone/>
            </a:pPr>
            <a:endParaRPr lang="en-US" sz="2400" dirty="0"/>
          </a:p>
          <a:p>
            <a:pPr marL="457200" lvl="0" indent="-457200">
              <a:lnSpc>
                <a:spcPct val="90000"/>
              </a:lnSpc>
              <a:buFont typeface="+mj-lt"/>
              <a:buAutoNum type="arabicPeriod"/>
            </a:pPr>
            <a:r>
              <a:rPr lang="en-US" sz="2400" dirty="0"/>
              <a:t>Define the fundamental principles of adaptive instruction</a:t>
            </a:r>
          </a:p>
          <a:p>
            <a:pPr marL="457200" lvl="0" indent="-457200">
              <a:lnSpc>
                <a:spcPct val="90000"/>
              </a:lnSpc>
              <a:buFont typeface="+mj-lt"/>
              <a:buAutoNum type="arabicPeriod"/>
            </a:pPr>
            <a:r>
              <a:rPr lang="en-US" sz="2400" dirty="0"/>
              <a:t>Identify characteristics of adaptive instructional systems (AISs)</a:t>
            </a:r>
          </a:p>
          <a:p>
            <a:pPr marL="457200" indent="-457200">
              <a:lnSpc>
                <a:spcPct val="90000"/>
              </a:lnSpc>
              <a:buFont typeface="+mj-lt"/>
              <a:buAutoNum type="arabicPeriod"/>
            </a:pPr>
            <a:r>
              <a:rPr lang="en-US" sz="2400" dirty="0"/>
              <a:t>Describe types of AISs </a:t>
            </a:r>
          </a:p>
          <a:p>
            <a:pPr marL="457200" lvl="0" indent="-457200">
              <a:lnSpc>
                <a:spcPct val="90000"/>
              </a:lnSpc>
              <a:buFont typeface="+mj-lt"/>
              <a:buAutoNum type="arabicPeriod"/>
            </a:pPr>
            <a:r>
              <a:rPr lang="en-US" sz="2400" dirty="0"/>
              <a:t>Interpret functional elements of AIS conceptual models</a:t>
            </a:r>
          </a:p>
          <a:p>
            <a:pPr marL="457200" lvl="0" indent="-457200">
              <a:lnSpc>
                <a:spcPct val="90000"/>
              </a:lnSpc>
              <a:buFont typeface="+mj-lt"/>
              <a:buAutoNum type="arabicPeriod"/>
            </a:pPr>
            <a:r>
              <a:rPr lang="en-US" sz="2400" dirty="0"/>
              <a:t>Differentiate methods for AIS development, deployment and evaluation</a:t>
            </a:r>
          </a:p>
          <a:p>
            <a:pPr marL="457200" lvl="0" indent="-457200">
              <a:lnSpc>
                <a:spcPct val="90000"/>
              </a:lnSpc>
              <a:buFont typeface="+mj-lt"/>
              <a:buAutoNum type="arabicPeriod"/>
            </a:pPr>
            <a:r>
              <a:rPr lang="en-US" sz="2400" dirty="0"/>
              <a:t>Appraise the important role of AI in AISs</a:t>
            </a:r>
          </a:p>
          <a:p>
            <a:pPr marL="457200" lvl="0" indent="-457200">
              <a:lnSpc>
                <a:spcPct val="90000"/>
              </a:lnSpc>
              <a:buFont typeface="+mj-lt"/>
              <a:buAutoNum type="arabicPeriod"/>
            </a:pPr>
            <a:r>
              <a:rPr lang="en-US" sz="2400" dirty="0"/>
              <a:t>Understand the benefits of AIS standards and recommended practices</a:t>
            </a:r>
          </a:p>
          <a:p>
            <a:pPr lvl="0">
              <a:lnSpc>
                <a:spcPct val="90000"/>
              </a:lnSpc>
            </a:pPr>
            <a:endParaRPr lang="en-US" sz="2000" dirty="0"/>
          </a:p>
        </p:txBody>
      </p:sp>
      <p:sp>
        <p:nvSpPr>
          <p:cNvPr id="8" name="Slide Number Placeholder 58" hidden="1"/>
          <p:cNvSpPr>
            <a:spLocks noGrp="1"/>
          </p:cNvSpPr>
          <p:nvPr>
            <p:ph type="sldNum" sz="quarter" idx="4294967295"/>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pPr>
            <a:fld id="{AA3372D9-D4FB-4982-A634-8204ACEB1D42}" type="slidenum">
              <a:rPr lang="en-US" smtClean="0">
                <a:solidFill>
                  <a:srgbClr val="000000"/>
                </a:solidFill>
              </a:rPr>
              <a:pPr eaLnBrk="1" hangingPunct="1">
                <a:spcAft>
                  <a:spcPts val="600"/>
                </a:spcAft>
              </a:pPr>
              <a:t>5</a:t>
            </a:fld>
            <a:endParaRPr lang="en-US">
              <a:solidFill>
                <a:srgbClr val="000000"/>
              </a:solidFill>
            </a:endParaRPr>
          </a:p>
        </p:txBody>
      </p:sp>
    </p:spTree>
    <p:extLst>
      <p:ext uri="{BB962C8B-B14F-4D97-AF65-F5344CB8AC3E}">
        <p14:creationId xmlns:p14="http://schemas.microsoft.com/office/powerpoint/2010/main" val="48769586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C139-7023-4A10-8A04-D64BEC72BAFE}"/>
              </a:ext>
            </a:extLst>
          </p:cNvPr>
          <p:cNvSpPr>
            <a:spLocks noGrp="1"/>
          </p:cNvSpPr>
          <p:nvPr>
            <p:ph type="title"/>
          </p:nvPr>
        </p:nvSpPr>
        <p:spPr>
          <a:xfrm>
            <a:off x="2345741" y="0"/>
            <a:ext cx="7416800" cy="690465"/>
          </a:xfrm>
        </p:spPr>
        <p:txBody>
          <a:bodyPr/>
          <a:lstStyle/>
          <a:p>
            <a:r>
              <a:rPr lang="en-US" sz="2800" dirty="0"/>
              <a:t>AIS Consortium</a:t>
            </a:r>
          </a:p>
        </p:txBody>
      </p:sp>
      <p:sp>
        <p:nvSpPr>
          <p:cNvPr id="35" name="Content Placeholder 5">
            <a:extLst>
              <a:ext uri="{FF2B5EF4-FFF2-40B4-BE49-F238E27FC236}">
                <a16:creationId xmlns:a16="http://schemas.microsoft.com/office/drawing/2014/main" id="{B641AD19-77B4-4783-B898-CE91B1DA4055}"/>
              </a:ext>
            </a:extLst>
          </p:cNvPr>
          <p:cNvSpPr>
            <a:spLocks noGrp="1"/>
          </p:cNvSpPr>
          <p:nvPr>
            <p:ph idx="1"/>
          </p:nvPr>
        </p:nvSpPr>
        <p:spPr>
          <a:xfrm>
            <a:off x="183110" y="938205"/>
            <a:ext cx="11822372" cy="3819525"/>
          </a:xfrm>
        </p:spPr>
        <p:txBody>
          <a:bodyPr/>
          <a:lstStyle/>
          <a:p>
            <a:r>
              <a:rPr lang="en-US" sz="2400" dirty="0"/>
              <a:t>A not-for-profit 501.c.6 business association formed under the IEEE Industry Standards &amp; Technology Organization</a:t>
            </a:r>
          </a:p>
          <a:p>
            <a:r>
              <a:rPr lang="en-US" sz="2400" dirty="0"/>
              <a:t>Mission - promote the development and adoption of effective AIS solutions and to support the industry and organizations that produce them</a:t>
            </a:r>
          </a:p>
          <a:p>
            <a:endParaRPr lang="en-US" sz="1200" dirty="0"/>
          </a:p>
          <a:p>
            <a:r>
              <a:rPr lang="en-US" sz="2400" dirty="0"/>
              <a:t>We connect professionals and organizations who believe in the power of personalized learning and adaptive instruction to: </a:t>
            </a:r>
          </a:p>
          <a:p>
            <a:pPr lvl="1"/>
            <a:r>
              <a:rPr lang="en-US" sz="2000" dirty="0"/>
              <a:t>enable the development and availability of affordable, practical, effective solutions in the marketplace</a:t>
            </a:r>
          </a:p>
          <a:p>
            <a:pPr lvl="1"/>
            <a:r>
              <a:rPr lang="en-US" sz="2000" dirty="0"/>
              <a:t>improve learning outcomes and transfer of learning opportunities</a:t>
            </a:r>
          </a:p>
          <a:p>
            <a:pPr lvl="1"/>
            <a:r>
              <a:rPr lang="en-US" sz="2000" dirty="0"/>
              <a:t>enable equitable education and training opportunities for motivated learners</a:t>
            </a:r>
          </a:p>
          <a:p>
            <a:pPr lvl="1"/>
            <a:r>
              <a:rPr lang="en-US" sz="2000" dirty="0"/>
              <a:t>accelerate the growth of human capital through personalized learning, adaptive instruction, and learning engineering practices</a:t>
            </a:r>
          </a:p>
          <a:p>
            <a:pPr marL="0" indent="0">
              <a:buNone/>
            </a:pPr>
            <a:endParaRPr lang="en-US" sz="2400" dirty="0"/>
          </a:p>
          <a:p>
            <a:pPr marL="0" indent="0">
              <a:buNone/>
            </a:pPr>
            <a:endParaRPr lang="en-US" sz="2400" dirty="0"/>
          </a:p>
        </p:txBody>
      </p:sp>
      <p:pic>
        <p:nvPicPr>
          <p:cNvPr id="5" name="Picture 4" descr="Logo&#10;&#10;Description automatically generated">
            <a:extLst>
              <a:ext uri="{FF2B5EF4-FFF2-40B4-BE49-F238E27FC236}">
                <a16:creationId xmlns:a16="http://schemas.microsoft.com/office/drawing/2014/main" id="{67CB10DD-1159-454F-A380-AF1E04E9D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1385" y="5271885"/>
            <a:ext cx="3237619" cy="1272877"/>
          </a:xfrm>
          <a:prstGeom prst="rect">
            <a:avLst/>
          </a:prstGeom>
        </p:spPr>
      </p:pic>
    </p:spTree>
    <p:extLst>
      <p:ext uri="{BB962C8B-B14F-4D97-AF65-F5344CB8AC3E}">
        <p14:creationId xmlns:p14="http://schemas.microsoft.com/office/powerpoint/2010/main" val="3153153395"/>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C139-7023-4A10-8A04-D64BEC72BAFE}"/>
              </a:ext>
            </a:extLst>
          </p:cNvPr>
          <p:cNvSpPr>
            <a:spLocks noGrp="1"/>
          </p:cNvSpPr>
          <p:nvPr>
            <p:ph type="title"/>
          </p:nvPr>
        </p:nvSpPr>
        <p:spPr>
          <a:xfrm>
            <a:off x="2345741" y="0"/>
            <a:ext cx="7416800" cy="690465"/>
          </a:xfrm>
        </p:spPr>
        <p:txBody>
          <a:bodyPr/>
          <a:lstStyle/>
          <a:p>
            <a:r>
              <a:rPr lang="en-US" sz="2800" dirty="0"/>
              <a:t>AIS Consortium</a:t>
            </a:r>
          </a:p>
        </p:txBody>
      </p:sp>
      <p:sp>
        <p:nvSpPr>
          <p:cNvPr id="8" name="Title 1">
            <a:extLst>
              <a:ext uri="{FF2B5EF4-FFF2-40B4-BE49-F238E27FC236}">
                <a16:creationId xmlns:a16="http://schemas.microsoft.com/office/drawing/2014/main" id="{4110431F-035D-4F38-8A3B-5A42B879BA0A}"/>
              </a:ext>
            </a:extLst>
          </p:cNvPr>
          <p:cNvSpPr txBox="1">
            <a:spLocks/>
          </p:cNvSpPr>
          <p:nvPr/>
        </p:nvSpPr>
        <p:spPr bwMode="auto">
          <a:xfrm>
            <a:off x="-139959" y="770007"/>
            <a:ext cx="9634536"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endParaRPr lang="en-US" sz="3600" kern="0" dirty="0">
              <a:solidFill>
                <a:schemeClr val="tx1"/>
              </a:solidFill>
            </a:endParaRPr>
          </a:p>
        </p:txBody>
      </p:sp>
      <p:sp>
        <p:nvSpPr>
          <p:cNvPr id="9" name="Content Placeholder 2">
            <a:extLst>
              <a:ext uri="{FF2B5EF4-FFF2-40B4-BE49-F238E27FC236}">
                <a16:creationId xmlns:a16="http://schemas.microsoft.com/office/drawing/2014/main" id="{17DC25C7-097D-4ED3-81EF-6EA656696F1D}"/>
              </a:ext>
            </a:extLst>
          </p:cNvPr>
          <p:cNvSpPr>
            <a:spLocks noGrp="1"/>
          </p:cNvSpPr>
          <p:nvPr>
            <p:ph idx="1"/>
          </p:nvPr>
        </p:nvSpPr>
        <p:spPr>
          <a:xfrm>
            <a:off x="500701" y="1524167"/>
            <a:ext cx="11130887" cy="3933730"/>
          </a:xfrm>
        </p:spPr>
        <p:txBody>
          <a:bodyPr>
            <a:noAutofit/>
          </a:bodyPr>
          <a:lstStyle/>
          <a:p>
            <a:r>
              <a:rPr lang="en-US" sz="2400" b="1" dirty="0"/>
              <a:t>Membership participates in three committees</a:t>
            </a:r>
          </a:p>
          <a:p>
            <a:endParaRPr lang="en-US" sz="1200" dirty="0"/>
          </a:p>
          <a:p>
            <a:pPr lvl="1"/>
            <a:r>
              <a:rPr lang="en-US" dirty="0"/>
              <a:t>Resource Repository Committee – develops bot open source and member-only capabilities to enhance AIS technologies</a:t>
            </a:r>
          </a:p>
          <a:p>
            <a:pPr lvl="1"/>
            <a:r>
              <a:rPr lang="en-US" dirty="0"/>
              <a:t>Outreach Committee – develops events to support education, networking, and technical interchange</a:t>
            </a:r>
          </a:p>
          <a:p>
            <a:pPr lvl="1"/>
            <a:r>
              <a:rPr lang="en-US" dirty="0"/>
              <a:t>Evaluation &amp; Certification Committee – develops tools to evaluate and certify adherence to emerging AIS standards and recommended practices</a:t>
            </a:r>
          </a:p>
          <a:p>
            <a:pPr lvl="1"/>
            <a:endParaRPr lang="en-US" sz="1200" dirty="0"/>
          </a:p>
          <a:p>
            <a:pPr lvl="2"/>
            <a:endParaRPr lang="en-US" sz="2400" dirty="0"/>
          </a:p>
          <a:p>
            <a:endParaRPr lang="en-US" sz="2400" dirty="0"/>
          </a:p>
          <a:p>
            <a:endParaRPr lang="en-US" sz="2400" dirty="0"/>
          </a:p>
        </p:txBody>
      </p:sp>
      <p:sp>
        <p:nvSpPr>
          <p:cNvPr id="10" name="Footer Placeholder 8">
            <a:extLst>
              <a:ext uri="{FF2B5EF4-FFF2-40B4-BE49-F238E27FC236}">
                <a16:creationId xmlns:a16="http://schemas.microsoft.com/office/drawing/2014/main" id="{A5A98676-9365-4A39-80DB-E1F6A52ED015}"/>
              </a:ext>
            </a:extLst>
          </p:cNvPr>
          <p:cNvSpPr txBox="1">
            <a:spLocks/>
          </p:cNvSpPr>
          <p:nvPr/>
        </p:nvSpPr>
        <p:spPr>
          <a:xfrm>
            <a:off x="1162335" y="5733101"/>
            <a:ext cx="10058399" cy="36512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i="1" dirty="0">
                <a:latin typeface="Georgia" panose="02040502050405020303" pitchFamily="18" charset="0"/>
              </a:rPr>
              <a:t>Promoting the development and adoption of effective AIS solutions…</a:t>
            </a:r>
          </a:p>
          <a:p>
            <a:pPr algn="ctr"/>
            <a:endParaRPr lang="en-US" sz="2000" dirty="0"/>
          </a:p>
        </p:txBody>
      </p:sp>
      <p:pic>
        <p:nvPicPr>
          <p:cNvPr id="11" name="Picture 10" descr="Logo&#10;&#10;Description automatically generated">
            <a:extLst>
              <a:ext uri="{FF2B5EF4-FFF2-40B4-BE49-F238E27FC236}">
                <a16:creationId xmlns:a16="http://schemas.microsoft.com/office/drawing/2014/main" id="{21426D83-ED36-4780-AF53-50462C875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0961" y="880861"/>
            <a:ext cx="3237619" cy="1272877"/>
          </a:xfrm>
          <a:prstGeom prst="rect">
            <a:avLst/>
          </a:prstGeom>
        </p:spPr>
      </p:pic>
    </p:spTree>
    <p:extLst>
      <p:ext uri="{BB962C8B-B14F-4D97-AF65-F5344CB8AC3E}">
        <p14:creationId xmlns:p14="http://schemas.microsoft.com/office/powerpoint/2010/main" val="2610715392"/>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C139-7023-4A10-8A04-D64BEC72BAFE}"/>
              </a:ext>
            </a:extLst>
          </p:cNvPr>
          <p:cNvSpPr>
            <a:spLocks noGrp="1"/>
          </p:cNvSpPr>
          <p:nvPr>
            <p:ph type="title"/>
          </p:nvPr>
        </p:nvSpPr>
        <p:spPr>
          <a:xfrm>
            <a:off x="2345741" y="0"/>
            <a:ext cx="7416800" cy="690465"/>
          </a:xfrm>
        </p:spPr>
        <p:txBody>
          <a:bodyPr/>
          <a:lstStyle/>
          <a:p>
            <a:r>
              <a:rPr lang="en-US" sz="2800" dirty="0"/>
              <a:t>AIS Consortium</a:t>
            </a:r>
          </a:p>
        </p:txBody>
      </p:sp>
      <p:sp>
        <p:nvSpPr>
          <p:cNvPr id="8" name="Title 1">
            <a:extLst>
              <a:ext uri="{FF2B5EF4-FFF2-40B4-BE49-F238E27FC236}">
                <a16:creationId xmlns:a16="http://schemas.microsoft.com/office/drawing/2014/main" id="{4110431F-035D-4F38-8A3B-5A42B879BA0A}"/>
              </a:ext>
            </a:extLst>
          </p:cNvPr>
          <p:cNvSpPr txBox="1">
            <a:spLocks/>
          </p:cNvSpPr>
          <p:nvPr/>
        </p:nvSpPr>
        <p:spPr bwMode="auto">
          <a:xfrm>
            <a:off x="-139959" y="770007"/>
            <a:ext cx="9634536"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endParaRPr lang="en-US" sz="3600" kern="0" dirty="0">
              <a:solidFill>
                <a:schemeClr val="tx1"/>
              </a:solidFill>
            </a:endParaRPr>
          </a:p>
        </p:txBody>
      </p:sp>
      <p:sp>
        <p:nvSpPr>
          <p:cNvPr id="9" name="Content Placeholder 2">
            <a:extLst>
              <a:ext uri="{FF2B5EF4-FFF2-40B4-BE49-F238E27FC236}">
                <a16:creationId xmlns:a16="http://schemas.microsoft.com/office/drawing/2014/main" id="{17DC25C7-097D-4ED3-81EF-6EA656696F1D}"/>
              </a:ext>
            </a:extLst>
          </p:cNvPr>
          <p:cNvSpPr>
            <a:spLocks noGrp="1"/>
          </p:cNvSpPr>
          <p:nvPr>
            <p:ph idx="1"/>
          </p:nvPr>
        </p:nvSpPr>
        <p:spPr>
          <a:xfrm>
            <a:off x="500701" y="1524167"/>
            <a:ext cx="11130887" cy="3933730"/>
          </a:xfrm>
        </p:spPr>
        <p:txBody>
          <a:bodyPr>
            <a:noAutofit/>
          </a:bodyPr>
          <a:lstStyle/>
          <a:p>
            <a:r>
              <a:rPr lang="en-US" sz="2400" b="1" dirty="0"/>
              <a:t>Please consider joining today… </a:t>
            </a:r>
          </a:p>
          <a:p>
            <a:endParaRPr lang="en-US" sz="1200" dirty="0"/>
          </a:p>
          <a:p>
            <a:pPr lvl="1"/>
            <a:r>
              <a:rPr lang="en-US" dirty="0"/>
              <a:t>Inquire on the AIS Consortium website at </a:t>
            </a:r>
            <a:r>
              <a:rPr lang="en-US" dirty="0">
                <a:hlinkClick r:id="rId3"/>
              </a:rPr>
              <a:t>www.aisconsortium.org</a:t>
            </a:r>
            <a:r>
              <a:rPr lang="en-US" dirty="0"/>
              <a:t>                                           or contact Bob Sottilare directly at </a:t>
            </a:r>
            <a:r>
              <a:rPr lang="en-US" dirty="0">
                <a:hlinkClick r:id="rId4"/>
              </a:rPr>
              <a:t>bob.sottilare@ieee.org</a:t>
            </a:r>
            <a:endParaRPr lang="en-US" dirty="0"/>
          </a:p>
          <a:p>
            <a:pPr lvl="1"/>
            <a:endParaRPr lang="en-US" sz="1200" dirty="0"/>
          </a:p>
          <a:p>
            <a:pPr lvl="1"/>
            <a:r>
              <a:rPr lang="en-US" dirty="0"/>
              <a:t>The AIS Consortium offers organizational memberships</a:t>
            </a:r>
          </a:p>
          <a:p>
            <a:pPr lvl="1"/>
            <a:endParaRPr lang="en-US" sz="1200" dirty="0"/>
          </a:p>
          <a:p>
            <a:pPr lvl="2"/>
            <a:endParaRPr lang="en-US" sz="2400" dirty="0"/>
          </a:p>
          <a:p>
            <a:endParaRPr lang="en-US" sz="2400" dirty="0"/>
          </a:p>
          <a:p>
            <a:endParaRPr lang="en-US" sz="2400" dirty="0"/>
          </a:p>
        </p:txBody>
      </p:sp>
      <p:sp>
        <p:nvSpPr>
          <p:cNvPr id="10" name="Footer Placeholder 8">
            <a:extLst>
              <a:ext uri="{FF2B5EF4-FFF2-40B4-BE49-F238E27FC236}">
                <a16:creationId xmlns:a16="http://schemas.microsoft.com/office/drawing/2014/main" id="{A5A98676-9365-4A39-80DB-E1F6A52ED015}"/>
              </a:ext>
            </a:extLst>
          </p:cNvPr>
          <p:cNvSpPr txBox="1">
            <a:spLocks/>
          </p:cNvSpPr>
          <p:nvPr/>
        </p:nvSpPr>
        <p:spPr>
          <a:xfrm>
            <a:off x="1162335" y="5733101"/>
            <a:ext cx="10058399" cy="36512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ctr"/>
            <a:r>
              <a:rPr lang="en-US" sz="2000" i="1" dirty="0">
                <a:latin typeface="Georgia" panose="02040502050405020303" pitchFamily="18" charset="0"/>
              </a:rPr>
              <a:t>Promoting the development and adoption of effective AIS solutions…</a:t>
            </a:r>
          </a:p>
          <a:p>
            <a:pPr algn="ctr"/>
            <a:endParaRPr lang="en-US" sz="2000" dirty="0"/>
          </a:p>
        </p:txBody>
      </p:sp>
      <p:pic>
        <p:nvPicPr>
          <p:cNvPr id="11" name="Picture 10" descr="Logo&#10;&#10;Description automatically generated">
            <a:extLst>
              <a:ext uri="{FF2B5EF4-FFF2-40B4-BE49-F238E27FC236}">
                <a16:creationId xmlns:a16="http://schemas.microsoft.com/office/drawing/2014/main" id="{21426D83-ED36-4780-AF53-50462C875C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0961" y="880861"/>
            <a:ext cx="3237619" cy="1272877"/>
          </a:xfrm>
          <a:prstGeom prst="rect">
            <a:avLst/>
          </a:prstGeom>
        </p:spPr>
      </p:pic>
    </p:spTree>
    <p:extLst>
      <p:ext uri="{BB962C8B-B14F-4D97-AF65-F5344CB8AC3E}">
        <p14:creationId xmlns:p14="http://schemas.microsoft.com/office/powerpoint/2010/main" val="272568984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1854926" y="0"/>
            <a:ext cx="8865325" cy="705610"/>
          </a:xfrm>
        </p:spPr>
        <p:txBody>
          <a:bodyPr wrap="square" anchor="ctr">
            <a:normAutofit/>
          </a:bodyPr>
          <a:lstStyle/>
          <a:p>
            <a:pPr eaLnBrk="1" hangingPunct="1"/>
            <a:r>
              <a:rPr lang="en-US" dirty="0"/>
              <a:t>Tutorial Goal and Learning Objectives</a:t>
            </a:r>
          </a:p>
        </p:txBody>
      </p:sp>
      <p:sp>
        <p:nvSpPr>
          <p:cNvPr id="15365" name="Rectangle 3"/>
          <p:cNvSpPr>
            <a:spLocks noGrp="1" noChangeArrowheads="1"/>
          </p:cNvSpPr>
          <p:nvPr>
            <p:ph type="body" sz="quarter" idx="12"/>
          </p:nvPr>
        </p:nvSpPr>
        <p:spPr>
          <a:xfrm>
            <a:off x="177455" y="924099"/>
            <a:ext cx="6070945" cy="5429076"/>
          </a:xfrm>
        </p:spPr>
        <p:txBody>
          <a:bodyPr wrap="square" anchor="t">
            <a:normAutofit fontScale="85000" lnSpcReduction="10000"/>
          </a:bodyPr>
          <a:lstStyle/>
          <a:p>
            <a:pPr marL="0" indent="0">
              <a:lnSpc>
                <a:spcPct val="90000"/>
              </a:lnSpc>
              <a:buNone/>
            </a:pPr>
            <a:r>
              <a:rPr lang="en-US" sz="2400" b="1" dirty="0"/>
              <a:t>Goal: </a:t>
            </a:r>
            <a:r>
              <a:rPr lang="en-US" sz="2400" dirty="0"/>
              <a:t>This tutorial provides a fundamental overview of military needs, emerging standards, conceptual models, adaptive strategies, authoring processes, and the AIS marketplace</a:t>
            </a:r>
          </a:p>
          <a:p>
            <a:pPr marL="0" lvl="0" indent="0">
              <a:lnSpc>
                <a:spcPct val="90000"/>
              </a:lnSpc>
              <a:buNone/>
            </a:pPr>
            <a:endParaRPr lang="en-US" sz="2400" dirty="0"/>
          </a:p>
          <a:p>
            <a:pPr marL="0" lvl="0" indent="0">
              <a:lnSpc>
                <a:spcPct val="90000"/>
              </a:lnSpc>
              <a:buNone/>
            </a:pPr>
            <a:r>
              <a:rPr lang="en-US" sz="2400" dirty="0"/>
              <a:t>Upon completion of this tutorial, participants will be able to:</a:t>
            </a:r>
          </a:p>
          <a:p>
            <a:pPr marL="0" lvl="0" indent="0">
              <a:lnSpc>
                <a:spcPct val="90000"/>
              </a:lnSpc>
              <a:buNone/>
            </a:pPr>
            <a:endParaRPr lang="en-US" sz="2400" dirty="0"/>
          </a:p>
          <a:p>
            <a:pPr marL="457200" lvl="0" indent="-457200">
              <a:lnSpc>
                <a:spcPct val="90000"/>
              </a:lnSpc>
              <a:buFont typeface="+mj-lt"/>
              <a:buAutoNum type="arabicPeriod"/>
            </a:pPr>
            <a:r>
              <a:rPr lang="en-US" sz="2400" dirty="0"/>
              <a:t>Define the fundamental principles of adaptive instruction</a:t>
            </a:r>
          </a:p>
          <a:p>
            <a:pPr marL="457200" lvl="0" indent="-457200">
              <a:lnSpc>
                <a:spcPct val="90000"/>
              </a:lnSpc>
              <a:buFont typeface="+mj-lt"/>
              <a:buAutoNum type="arabicPeriod"/>
            </a:pPr>
            <a:r>
              <a:rPr lang="en-US" sz="2400" dirty="0"/>
              <a:t>Identify characteristics of adaptive instructional systems (AISs)</a:t>
            </a:r>
          </a:p>
          <a:p>
            <a:pPr marL="457200" indent="-457200">
              <a:lnSpc>
                <a:spcPct val="90000"/>
              </a:lnSpc>
              <a:buFont typeface="+mj-lt"/>
              <a:buAutoNum type="arabicPeriod"/>
            </a:pPr>
            <a:r>
              <a:rPr lang="en-US" sz="2400" dirty="0"/>
              <a:t>Describe types of AISs </a:t>
            </a:r>
          </a:p>
          <a:p>
            <a:pPr marL="457200" lvl="0" indent="-457200">
              <a:lnSpc>
                <a:spcPct val="90000"/>
              </a:lnSpc>
              <a:buFont typeface="+mj-lt"/>
              <a:buAutoNum type="arabicPeriod"/>
            </a:pPr>
            <a:r>
              <a:rPr lang="en-US" sz="2400" dirty="0"/>
              <a:t>Interpret functional elements of AIS conceptual models</a:t>
            </a:r>
          </a:p>
          <a:p>
            <a:pPr marL="457200" lvl="0" indent="-457200">
              <a:lnSpc>
                <a:spcPct val="90000"/>
              </a:lnSpc>
              <a:buFont typeface="+mj-lt"/>
              <a:buAutoNum type="arabicPeriod"/>
            </a:pPr>
            <a:r>
              <a:rPr lang="en-US" sz="2400" dirty="0"/>
              <a:t>Differentiate methods for AIS development, deployment and evaluation</a:t>
            </a:r>
          </a:p>
          <a:p>
            <a:pPr marL="457200" lvl="0" indent="-457200">
              <a:lnSpc>
                <a:spcPct val="90000"/>
              </a:lnSpc>
              <a:buFont typeface="+mj-lt"/>
              <a:buAutoNum type="arabicPeriod"/>
            </a:pPr>
            <a:r>
              <a:rPr lang="en-US" sz="2400" dirty="0"/>
              <a:t>Appraise the important role of AI in AISs</a:t>
            </a:r>
          </a:p>
          <a:p>
            <a:pPr marL="457200" lvl="0" indent="-457200">
              <a:lnSpc>
                <a:spcPct val="90000"/>
              </a:lnSpc>
              <a:buFont typeface="+mj-lt"/>
              <a:buAutoNum type="arabicPeriod"/>
            </a:pPr>
            <a:r>
              <a:rPr lang="en-US" sz="2400" dirty="0"/>
              <a:t>Understand the benefits of AIS standards and recommended practices</a:t>
            </a:r>
          </a:p>
          <a:p>
            <a:pPr lvl="0">
              <a:lnSpc>
                <a:spcPct val="90000"/>
              </a:lnSpc>
            </a:pPr>
            <a:endParaRPr lang="en-US" sz="2000" dirty="0"/>
          </a:p>
        </p:txBody>
      </p:sp>
      <p:sp>
        <p:nvSpPr>
          <p:cNvPr id="8" name="Slide Number Placeholder 58" hidden="1"/>
          <p:cNvSpPr>
            <a:spLocks noGrp="1"/>
          </p:cNvSpPr>
          <p:nvPr>
            <p:ph type="sldNum" sz="quarter" idx="4294967295"/>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pPr>
            <a:fld id="{AA3372D9-D4FB-4982-A634-8204ACEB1D42}" type="slidenum">
              <a:rPr lang="en-US" smtClean="0">
                <a:solidFill>
                  <a:srgbClr val="000000"/>
                </a:solidFill>
              </a:rPr>
              <a:pPr eaLnBrk="1" hangingPunct="1">
                <a:spcAft>
                  <a:spcPts val="600"/>
                </a:spcAft>
              </a:pPr>
              <a:t>53</a:t>
            </a:fld>
            <a:endParaRPr lang="en-US">
              <a:solidFill>
                <a:srgbClr val="000000"/>
              </a:solidFill>
            </a:endParaRPr>
          </a:p>
        </p:txBody>
      </p:sp>
      <p:pic>
        <p:nvPicPr>
          <p:cNvPr id="6" name="Picture 2" descr="600+ Free Graduation &amp; Graduate Images - Pixabay">
            <a:extLst>
              <a:ext uri="{FF2B5EF4-FFF2-40B4-BE49-F238E27FC236}">
                <a16:creationId xmlns:a16="http://schemas.microsoft.com/office/drawing/2014/main" id="{00EF40FF-4BCC-4DDC-B5C2-F4385C06BF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89627" y="1176338"/>
            <a:ext cx="2761550" cy="2514773"/>
          </a:xfrm>
          <a:prstGeom prst="rect">
            <a:avLst/>
          </a:prstGeom>
          <a:solidFill>
            <a:srgbClr val="FFFFFF"/>
          </a:solidFill>
        </p:spPr>
      </p:pic>
      <p:pic>
        <p:nvPicPr>
          <p:cNvPr id="2" name="Picture 1">
            <a:extLst>
              <a:ext uri="{FF2B5EF4-FFF2-40B4-BE49-F238E27FC236}">
                <a16:creationId xmlns:a16="http://schemas.microsoft.com/office/drawing/2014/main" id="{B32E0135-D2D7-4952-BA03-9C7E173C3648}"/>
              </a:ext>
            </a:extLst>
          </p:cNvPr>
          <p:cNvPicPr>
            <a:picLocks noChangeAspect="1"/>
          </p:cNvPicPr>
          <p:nvPr/>
        </p:nvPicPr>
        <p:blipFill>
          <a:blip r:embed="rId4"/>
          <a:stretch>
            <a:fillRect/>
          </a:stretch>
        </p:blipFill>
        <p:spPr>
          <a:xfrm>
            <a:off x="6900862" y="3176587"/>
            <a:ext cx="2857500" cy="2857500"/>
          </a:xfrm>
          <a:prstGeom prst="rect">
            <a:avLst/>
          </a:prstGeom>
        </p:spPr>
      </p:pic>
    </p:spTree>
    <p:extLst>
      <p:ext uri="{BB962C8B-B14F-4D97-AF65-F5344CB8AC3E}">
        <p14:creationId xmlns:p14="http://schemas.microsoft.com/office/powerpoint/2010/main" val="1952822337"/>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C32223-3FAF-4F28-9359-55938D820470}"/>
              </a:ext>
            </a:extLst>
          </p:cNvPr>
          <p:cNvPicPr>
            <a:picLocks noChangeAspect="1"/>
          </p:cNvPicPr>
          <p:nvPr/>
        </p:nvPicPr>
        <p:blipFill>
          <a:blip r:embed="rId5"/>
          <a:stretch>
            <a:fillRect/>
          </a:stretch>
        </p:blipFill>
        <p:spPr>
          <a:xfrm>
            <a:off x="4504509" y="973179"/>
            <a:ext cx="2360331" cy="3017520"/>
          </a:xfrm>
          <a:prstGeom prst="rect">
            <a:avLst/>
          </a:prstGeom>
        </p:spPr>
      </p:pic>
      <p:sp>
        <p:nvSpPr>
          <p:cNvPr id="3" name="TextBox 2">
            <a:extLst>
              <a:ext uri="{FF2B5EF4-FFF2-40B4-BE49-F238E27FC236}">
                <a16:creationId xmlns:a16="http://schemas.microsoft.com/office/drawing/2014/main" id="{E6D66E98-3ACF-45EB-B070-3008F047EE66}"/>
              </a:ext>
            </a:extLst>
          </p:cNvPr>
          <p:cNvSpPr txBox="1"/>
          <p:nvPr/>
        </p:nvSpPr>
        <p:spPr>
          <a:xfrm>
            <a:off x="4184778" y="4314630"/>
            <a:ext cx="2999792" cy="1631216"/>
          </a:xfrm>
          <a:prstGeom prst="rect">
            <a:avLst/>
          </a:prstGeom>
          <a:noFill/>
        </p:spPr>
        <p:txBody>
          <a:bodyPr wrap="square" rtlCol="0">
            <a:spAutoFit/>
          </a:bodyPr>
          <a:lstStyle/>
          <a:p>
            <a:pPr algn="ctr"/>
            <a:r>
              <a:rPr lang="en-US" sz="2000" dirty="0">
                <a:latin typeface="Arial Narrow" panose="020B0606020202030204" pitchFamily="34" charset="0"/>
              </a:rPr>
              <a:t>Download free book series and technical publications at:</a:t>
            </a:r>
          </a:p>
          <a:p>
            <a:pPr algn="ctr"/>
            <a:endParaRPr lang="en-US" sz="2000" dirty="0">
              <a:latin typeface="Arial Narrow" panose="020B0606020202030204" pitchFamily="34" charset="0"/>
            </a:endParaRPr>
          </a:p>
          <a:p>
            <a:pPr algn="ctr"/>
            <a:r>
              <a:rPr lang="en-US" sz="2000" dirty="0">
                <a:latin typeface="Arial Narrow" panose="020B0606020202030204" pitchFamily="34" charset="0"/>
              </a:rPr>
              <a:t>https://gifttutoring.org/projects/gift/documents</a:t>
            </a:r>
          </a:p>
        </p:txBody>
      </p:sp>
      <p:pic>
        <p:nvPicPr>
          <p:cNvPr id="4" name="Picture 3">
            <a:extLst>
              <a:ext uri="{FF2B5EF4-FFF2-40B4-BE49-F238E27FC236}">
                <a16:creationId xmlns:a16="http://schemas.microsoft.com/office/drawing/2014/main" id="{434691B2-D848-439A-B195-812A2EDB850B}"/>
              </a:ext>
            </a:extLst>
          </p:cNvPr>
          <p:cNvPicPr>
            <a:picLocks noChangeAspect="1"/>
          </p:cNvPicPr>
          <p:nvPr/>
        </p:nvPicPr>
        <p:blipFill>
          <a:blip r:embed="rId6"/>
          <a:stretch>
            <a:fillRect/>
          </a:stretch>
        </p:blipFill>
        <p:spPr>
          <a:xfrm>
            <a:off x="9442866" y="973179"/>
            <a:ext cx="2165684" cy="3017520"/>
          </a:xfrm>
          <a:prstGeom prst="rect">
            <a:avLst/>
          </a:prstGeom>
        </p:spPr>
      </p:pic>
      <p:sp>
        <p:nvSpPr>
          <p:cNvPr id="7" name="TextBox 6">
            <a:extLst>
              <a:ext uri="{FF2B5EF4-FFF2-40B4-BE49-F238E27FC236}">
                <a16:creationId xmlns:a16="http://schemas.microsoft.com/office/drawing/2014/main" id="{9E8B63FF-2EDE-4791-ABC4-8D90D5C63A56}"/>
              </a:ext>
            </a:extLst>
          </p:cNvPr>
          <p:cNvSpPr txBox="1"/>
          <p:nvPr/>
        </p:nvSpPr>
        <p:spPr>
          <a:xfrm>
            <a:off x="9025812" y="4314630"/>
            <a:ext cx="2999792" cy="1938992"/>
          </a:xfrm>
          <a:prstGeom prst="rect">
            <a:avLst/>
          </a:prstGeom>
          <a:noFill/>
        </p:spPr>
        <p:txBody>
          <a:bodyPr wrap="square" rtlCol="0">
            <a:spAutoFit/>
          </a:bodyPr>
          <a:lstStyle/>
          <a:p>
            <a:pPr algn="ctr"/>
            <a:r>
              <a:rPr lang="en-US" sz="2000" dirty="0">
                <a:latin typeface="Arial Narrow" panose="020B0606020202030204" pitchFamily="34" charset="0"/>
              </a:rPr>
              <a:t>Download free pdf at:</a:t>
            </a:r>
          </a:p>
          <a:p>
            <a:pPr algn="ctr"/>
            <a:endParaRPr lang="en-US" sz="2000" dirty="0">
              <a:latin typeface="Arial Narrow" panose="020B0606020202030204" pitchFamily="34" charset="0"/>
            </a:endParaRPr>
          </a:p>
          <a:p>
            <a:pPr algn="ctr"/>
            <a:r>
              <a:rPr lang="en-US" sz="2000" dirty="0">
                <a:latin typeface="Arial Narrow" panose="020B0606020202030204" pitchFamily="34" charset="0"/>
              </a:rPr>
              <a:t>https://www.nap.edu/login.php?record_id=9853&amp;page=https%3A%2F%2Fwww.nap.edu%2Fdownload%2F9853</a:t>
            </a:r>
          </a:p>
        </p:txBody>
      </p:sp>
      <p:sp>
        <p:nvSpPr>
          <p:cNvPr id="9" name="Title 1">
            <a:extLst>
              <a:ext uri="{FF2B5EF4-FFF2-40B4-BE49-F238E27FC236}">
                <a16:creationId xmlns:a16="http://schemas.microsoft.com/office/drawing/2014/main" id="{4F94E819-2DF2-4688-8F3B-47B7BF05352F}"/>
              </a:ext>
            </a:extLst>
          </p:cNvPr>
          <p:cNvSpPr txBox="1">
            <a:spLocks/>
          </p:cNvSpPr>
          <p:nvPr/>
        </p:nvSpPr>
        <p:spPr bwMode="auto">
          <a:xfrm>
            <a:off x="0" y="0"/>
            <a:ext cx="12191999" cy="6904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800" kern="0" dirty="0"/>
              <a:t>Want to Know More About AISs?  Free Resources</a:t>
            </a:r>
          </a:p>
        </p:txBody>
      </p:sp>
      <p:pic>
        <p:nvPicPr>
          <p:cNvPr id="10" name="Picture 9">
            <a:extLst>
              <a:ext uri="{FF2B5EF4-FFF2-40B4-BE49-F238E27FC236}">
                <a16:creationId xmlns:a16="http://schemas.microsoft.com/office/drawing/2014/main" id="{118C0DEF-A609-4EA8-878D-6FB931344271}"/>
              </a:ext>
            </a:extLst>
          </p:cNvPr>
          <p:cNvPicPr>
            <a:picLocks noChangeAspect="1"/>
          </p:cNvPicPr>
          <p:nvPr/>
        </p:nvPicPr>
        <p:blipFill>
          <a:blip r:embed="rId7"/>
          <a:stretch>
            <a:fillRect/>
          </a:stretch>
        </p:blipFill>
        <p:spPr>
          <a:xfrm>
            <a:off x="494304" y="973179"/>
            <a:ext cx="2112264" cy="3017520"/>
          </a:xfrm>
          <a:prstGeom prst="rect">
            <a:avLst/>
          </a:prstGeom>
        </p:spPr>
      </p:pic>
      <p:sp>
        <p:nvSpPr>
          <p:cNvPr id="12" name="TextBox 11">
            <a:extLst>
              <a:ext uri="{FF2B5EF4-FFF2-40B4-BE49-F238E27FC236}">
                <a16:creationId xmlns:a16="http://schemas.microsoft.com/office/drawing/2014/main" id="{092CDFE4-D71F-4C5E-968B-F61CAE50C435}"/>
              </a:ext>
            </a:extLst>
          </p:cNvPr>
          <p:cNvSpPr txBox="1"/>
          <p:nvPr/>
        </p:nvSpPr>
        <p:spPr>
          <a:xfrm>
            <a:off x="171060" y="4314630"/>
            <a:ext cx="2758752" cy="1015663"/>
          </a:xfrm>
          <a:prstGeom prst="rect">
            <a:avLst/>
          </a:prstGeom>
          <a:noFill/>
        </p:spPr>
        <p:txBody>
          <a:bodyPr wrap="square" rtlCol="0">
            <a:spAutoFit/>
          </a:bodyPr>
          <a:lstStyle/>
          <a:p>
            <a:pPr algn="ctr"/>
            <a:r>
              <a:rPr lang="en-US" sz="2000" dirty="0">
                <a:latin typeface="Arial Narrow" panose="020B0606020202030204" pitchFamily="34" charset="0"/>
              </a:rPr>
              <a:t>Download free e-book</a:t>
            </a:r>
          </a:p>
          <a:p>
            <a:pPr algn="ctr"/>
            <a:r>
              <a:rPr lang="en-US" sz="2000" dirty="0">
                <a:latin typeface="Arial Narrow" panose="020B0606020202030204" pitchFamily="34" charset="0"/>
              </a:rPr>
              <a:t>on</a:t>
            </a:r>
          </a:p>
          <a:p>
            <a:pPr algn="ctr"/>
            <a:r>
              <a:rPr lang="en-US" sz="2000" dirty="0">
                <a:latin typeface="Arial Narrow" panose="020B0606020202030204" pitchFamily="34" charset="0"/>
              </a:rPr>
              <a:t>Google Play</a:t>
            </a:r>
          </a:p>
        </p:txBody>
      </p:sp>
      <p:pic>
        <p:nvPicPr>
          <p:cNvPr id="6" name="Bob_Slide 54">
            <a:hlinkClick r:id="" action="ppaction://media"/>
            <a:extLst>
              <a:ext uri="{FF2B5EF4-FFF2-40B4-BE49-F238E27FC236}">
                <a16:creationId xmlns:a16="http://schemas.microsoft.com/office/drawing/2014/main" id="{79843110-6D45-4E2A-BEA4-AFED32CE62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73763" y="3306763"/>
            <a:ext cx="244475" cy="244475"/>
          </a:xfrm>
          <a:prstGeom prst="rect">
            <a:avLst/>
          </a:prstGeom>
        </p:spPr>
      </p:pic>
    </p:spTree>
    <p:extLst>
      <p:ext uri="{BB962C8B-B14F-4D97-AF65-F5344CB8AC3E}">
        <p14:creationId xmlns:p14="http://schemas.microsoft.com/office/powerpoint/2010/main" val="81746237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3149278"/>
            <a:ext cx="12192000" cy="657224"/>
          </a:xfrm>
        </p:spPr>
        <p:txBody>
          <a:bodyPr/>
          <a:lstStyle/>
          <a:p>
            <a:pPr lvl="0"/>
            <a:r>
              <a:rPr lang="en-US" sz="2800" dirty="0">
                <a:solidFill>
                  <a:schemeClr val="tx1"/>
                </a:solidFill>
              </a:rPr>
              <a:t>References</a:t>
            </a:r>
          </a:p>
        </p:txBody>
      </p:sp>
      <p:pic>
        <p:nvPicPr>
          <p:cNvPr id="3" name="Picture 2">
            <a:extLst>
              <a:ext uri="{FF2B5EF4-FFF2-40B4-BE49-F238E27FC236}">
                <a16:creationId xmlns:a16="http://schemas.microsoft.com/office/drawing/2014/main" id="{98A15F29-80EA-4E0A-909A-9A40DBC93EFB}"/>
              </a:ext>
            </a:extLst>
          </p:cNvPr>
          <p:cNvPicPr>
            <a:picLocks noChangeAspect="1"/>
          </p:cNvPicPr>
          <p:nvPr/>
        </p:nvPicPr>
        <p:blipFill rotWithShape="1">
          <a:blip r:embed="rId3"/>
          <a:srcRect l="2680" t="3683" r="2598" b="4957"/>
          <a:stretch/>
        </p:blipFill>
        <p:spPr>
          <a:xfrm>
            <a:off x="2136669" y="3085025"/>
            <a:ext cx="1637564" cy="1115008"/>
          </a:xfrm>
          <a:prstGeom prst="rect">
            <a:avLst/>
          </a:prstGeom>
        </p:spPr>
      </p:pic>
      <p:pic>
        <p:nvPicPr>
          <p:cNvPr id="4" name="Picture 3">
            <a:extLst>
              <a:ext uri="{FF2B5EF4-FFF2-40B4-BE49-F238E27FC236}">
                <a16:creationId xmlns:a16="http://schemas.microsoft.com/office/drawing/2014/main" id="{200C02B8-E29B-4D10-BD98-95274E93AFAB}"/>
              </a:ext>
            </a:extLst>
          </p:cNvPr>
          <p:cNvPicPr>
            <a:picLocks noChangeAspect="1"/>
          </p:cNvPicPr>
          <p:nvPr/>
        </p:nvPicPr>
        <p:blipFill>
          <a:blip r:embed="rId4"/>
          <a:stretch>
            <a:fillRect/>
          </a:stretch>
        </p:blipFill>
        <p:spPr>
          <a:xfrm>
            <a:off x="8901405" y="3105619"/>
            <a:ext cx="1306686" cy="1073821"/>
          </a:xfrm>
          <a:prstGeom prst="rect">
            <a:avLst/>
          </a:prstGeom>
        </p:spPr>
      </p:pic>
    </p:spTree>
    <p:extLst>
      <p:ext uri="{BB962C8B-B14F-4D97-AF65-F5344CB8AC3E}">
        <p14:creationId xmlns:p14="http://schemas.microsoft.com/office/powerpoint/2010/main" val="3944091788"/>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608BCB-81BE-4405-B7F4-AC1AF56D7288}"/>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E4946697-2247-4520-B049-77158660AF82}"/>
              </a:ext>
            </a:extLst>
          </p:cNvPr>
          <p:cNvSpPr>
            <a:spLocks noGrp="1"/>
          </p:cNvSpPr>
          <p:nvPr>
            <p:ph idx="1"/>
          </p:nvPr>
        </p:nvSpPr>
        <p:spPr>
          <a:xfrm>
            <a:off x="93306" y="807098"/>
            <a:ext cx="11935407" cy="5085184"/>
          </a:xfrm>
        </p:spPr>
        <p:txBody>
          <a:bodyPr/>
          <a:lstStyle/>
          <a:p>
            <a:r>
              <a:rPr lang="en-US" sz="1600" dirty="0"/>
              <a:t>Anderson, L. W., and Krathwohl, D. R. (Eds.). (2001). A taxonomy for learning, teaching and assessing: A revision of Bloom's Taxonomy of Educational Objectives: Complete edition, New York : Longman.</a:t>
            </a:r>
          </a:p>
          <a:p>
            <a:r>
              <a:rPr lang="en-US" sz="1600" dirty="0"/>
              <a:t>Chi, M. T., &amp; Menekse, M. (2015). Dialogue patterns in peer collaboration that promote learning. Socializing intelligence through academic talk and dialogue, 263-274.</a:t>
            </a:r>
          </a:p>
          <a:p>
            <a:r>
              <a:rPr lang="en-US" sz="1600" dirty="0" err="1"/>
              <a:t>Durlach</a:t>
            </a:r>
            <a:r>
              <a:rPr lang="en-US" sz="1600" dirty="0"/>
              <a:t>, P., &amp; Ray, J. (2011).  Designing Adaptive Instructional Environments: Insights from Empirical Evidence.  Technical Report 1297.  Arlington, VA: United States Army Research Institute For the Behavioral and Social Sciences.</a:t>
            </a:r>
          </a:p>
          <a:p>
            <a:r>
              <a:rPr lang="en-US" sz="1600" dirty="0"/>
              <a:t>Gagne, R. M. (1975). Essentials of learning for instruction. Dryden Press.</a:t>
            </a:r>
          </a:p>
          <a:p>
            <a:r>
              <a:rPr lang="en-US" sz="1600" dirty="0"/>
              <a:t>Krathwohl, D.R., Bloom, B.S., and </a:t>
            </a:r>
            <a:r>
              <a:rPr lang="en-US" sz="1600" dirty="0" err="1"/>
              <a:t>Masia</a:t>
            </a:r>
            <a:r>
              <a:rPr lang="en-US" sz="1600" dirty="0"/>
              <a:t>, B.B. (1964). Taxonomy of Educational Objectives: Handbook II: Affective Domain. New York: David McKay Co.</a:t>
            </a:r>
          </a:p>
          <a:p>
            <a:r>
              <a:rPr lang="en-US" sz="1600" dirty="0"/>
              <a:t>Lepper MR, Woolverton M. (2002). The wisdom of practice: Lessons learned from the study of highly effective tutors. In Improving academic achievement (pp. 135-158). Academic Press.</a:t>
            </a:r>
          </a:p>
          <a:p>
            <a:r>
              <a:rPr lang="en-US" sz="1600" dirty="0"/>
              <a:t>Merrill, M. D. (1983). Component display theory. Instructional-design theories and models: An overview of their current status, 1, 282-333.</a:t>
            </a:r>
          </a:p>
          <a:p>
            <a:r>
              <a:rPr lang="en-US" sz="1600" dirty="0"/>
              <a:t>Simpson, E. (1972).  The classification of educational objectives in the psychomotor domain: The psychomotor domain.  Vol. 3. Washington, DC: Gryphon House.</a:t>
            </a:r>
          </a:p>
          <a:p>
            <a:r>
              <a:rPr lang="en-US" sz="1600" dirty="0" err="1"/>
              <a:t>Soller</a:t>
            </a:r>
            <a:r>
              <a:rPr lang="en-US" sz="1600" dirty="0"/>
              <a:t>, A. (2001). Supporting social interaction in an intelligent collaborative learning system. International Journal of Artificial Intelligence in Education, 12(1), 40-62.</a:t>
            </a:r>
          </a:p>
          <a:p>
            <a:r>
              <a:rPr lang="en-US" sz="1600" dirty="0"/>
              <a:t>Sottilare, R., Barr, A., Robson, R., Hu, X., &amp; Graesser, A. (2018). Exploring the opportunities and benefits of standards for adaptive instructional systems (AISs). In Proceedings of the Adaptive Instructional Systems Workshop in the Industry Track of the 14th International Intelligent Tutoring Systems (pp. 49-53).</a:t>
            </a:r>
          </a:p>
          <a:p>
            <a:r>
              <a:rPr lang="en-US" sz="1600" dirty="0"/>
              <a:t>Sottilare, R., &amp; Brawner, K. (2018, March). Exploring standardization opportunities by examining interaction between common adaptive instructional system components. In Proceedings of the First Adaptive Instructional Systems (AIS) Standards Workshop, Orlando, Florida.</a:t>
            </a:r>
          </a:p>
          <a:p>
            <a:endParaRPr lang="en-US" sz="1600" dirty="0"/>
          </a:p>
        </p:txBody>
      </p:sp>
    </p:spTree>
    <p:extLst>
      <p:ext uri="{BB962C8B-B14F-4D97-AF65-F5344CB8AC3E}">
        <p14:creationId xmlns:p14="http://schemas.microsoft.com/office/powerpoint/2010/main" val="1302285454"/>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608BCB-81BE-4405-B7F4-AC1AF56D7288}"/>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E4946697-2247-4520-B049-77158660AF82}"/>
              </a:ext>
            </a:extLst>
          </p:cNvPr>
          <p:cNvSpPr>
            <a:spLocks noGrp="1"/>
          </p:cNvSpPr>
          <p:nvPr>
            <p:ph idx="1"/>
          </p:nvPr>
        </p:nvSpPr>
        <p:spPr>
          <a:xfrm>
            <a:off x="93306" y="807098"/>
            <a:ext cx="11935407" cy="5085184"/>
          </a:xfrm>
        </p:spPr>
        <p:txBody>
          <a:bodyPr/>
          <a:lstStyle/>
          <a:p>
            <a:endParaRPr lang="en-US" sz="1600" dirty="0"/>
          </a:p>
          <a:p>
            <a:r>
              <a:rPr lang="en-US" sz="1600" dirty="0"/>
              <a:t>Sottilare, R.A., Fletcher, J.D., Skinner, A., Perez, R., </a:t>
            </a:r>
            <a:r>
              <a:rPr lang="en-US" sz="1600" dirty="0" err="1"/>
              <a:t>Durlach</a:t>
            </a:r>
            <a:r>
              <a:rPr lang="en-US" sz="1600" dirty="0"/>
              <a:t>, P., </a:t>
            </a:r>
            <a:r>
              <a:rPr lang="en-US" sz="1600" dirty="0" err="1"/>
              <a:t>Zotov</a:t>
            </a:r>
            <a:r>
              <a:rPr lang="en-US" sz="1600" dirty="0"/>
              <a:t>, V. &amp; Alexander, T. (2018). NATO Final Report of the Human Factors &amp; Medicine Research Task Group (HFM-RTG-237), Assessment of Intelligent Tutoring System Technologies and Opportunities. </a:t>
            </a:r>
            <a:r>
              <a:rPr lang="en-US" sz="1600" i="1" dirty="0"/>
              <a:t>NATO Science &amp; Technology Organization</a:t>
            </a:r>
            <a:r>
              <a:rPr lang="en-US" sz="1600" dirty="0"/>
              <a:t>. DOI: 10.14339/STO-TR-HFM-237. ISBN 978-92-837-2091-1.</a:t>
            </a:r>
          </a:p>
          <a:p>
            <a:r>
              <a:rPr lang="en-US" sz="1600" dirty="0"/>
              <a:t>Sottilare, R. (2018, July). Community Models to Enhance Adaptive Instruction. In International Conference on Augmented Cognition (pp. 78-88). Springer, Cham.</a:t>
            </a:r>
          </a:p>
          <a:p>
            <a:r>
              <a:rPr lang="en-US" sz="1600" dirty="0"/>
              <a:t>Sottilare, R., Graesser, A., Hu, X. &amp; Sinatra, A. (2018). Introduction to Tutoring Team Taskwork. In Sottilare, R., Graesser, A., Hu, X., &amp; Sinatra, A. (Eds.). Design Recommendations for Intelligent Tutoring Systems: Volume 6 – Team Tutoring.  Army Research Laboratory, Orlando, Florida.  ISBN: 978-0-9977257-4-2.</a:t>
            </a:r>
          </a:p>
          <a:p>
            <a:r>
              <a:rPr lang="en-US" sz="1600" dirty="0"/>
              <a:t>Sottilare, R., Hoehn, R. &amp; Tanaka, A. (2019). Adapting Existing Simulation Architectures to Enhance Tailored Instruction.  In Proceedings of the 2019 Interservice/Industry Training Systems &amp; Education Conference.  Orlando, Florida, USA. </a:t>
            </a:r>
          </a:p>
          <a:p>
            <a:r>
              <a:rPr lang="en-US" sz="1600" dirty="0" err="1"/>
              <a:t>Stober</a:t>
            </a:r>
            <a:r>
              <a:rPr lang="en-US" sz="1600" dirty="0"/>
              <a:t> S, </a:t>
            </a:r>
            <a:r>
              <a:rPr lang="en-US" sz="1600" dirty="0" err="1"/>
              <a:t>Nürnberger</a:t>
            </a:r>
            <a:r>
              <a:rPr lang="en-US" sz="1600" dirty="0"/>
              <a:t> A. (2013). Adaptive music retrieval–a state of the art. Multimedia Tools and Applications. 65(3):467-94.</a:t>
            </a:r>
          </a:p>
          <a:p>
            <a:r>
              <a:rPr lang="en-US" sz="1600" dirty="0" err="1"/>
              <a:t>VanLehn</a:t>
            </a:r>
            <a:r>
              <a:rPr lang="en-US" sz="1600" dirty="0"/>
              <a:t>, K. (2011). The relative effectiveness of human tutoring, intelligent tutoring systems, and other tutoring systems. Educational Psychologist, 46(4), 197-221.</a:t>
            </a:r>
          </a:p>
          <a:p>
            <a:r>
              <a:rPr lang="en-US" sz="1600" dirty="0"/>
              <a:t>van Lent, M. (2019). Defining Artificial Intelligence. Soar Technology Tech Talk at the 2019 Interservice/Industry Training Simulation and Education Conference (IITSEC). Orlando, Florida.</a:t>
            </a:r>
          </a:p>
          <a:p>
            <a:endParaRPr lang="en-US" sz="1600" dirty="0"/>
          </a:p>
          <a:p>
            <a:endParaRPr lang="en-US" sz="1600" dirty="0"/>
          </a:p>
          <a:p>
            <a:endParaRPr lang="en-US" sz="1600" dirty="0"/>
          </a:p>
        </p:txBody>
      </p:sp>
    </p:spTree>
    <p:extLst>
      <p:ext uri="{BB962C8B-B14F-4D97-AF65-F5344CB8AC3E}">
        <p14:creationId xmlns:p14="http://schemas.microsoft.com/office/powerpoint/2010/main" val="3929875415"/>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B653F1E-378C-40D4-B60D-E82A22FBF358}"/>
              </a:ext>
            </a:extLst>
          </p:cNvPr>
          <p:cNvPicPr>
            <a:picLocks noChangeAspect="1"/>
          </p:cNvPicPr>
          <p:nvPr/>
        </p:nvPicPr>
        <p:blipFill>
          <a:blip r:embed="rId3"/>
          <a:stretch>
            <a:fillRect/>
          </a:stretch>
        </p:blipFill>
        <p:spPr>
          <a:xfrm>
            <a:off x="0" y="808482"/>
            <a:ext cx="12192000" cy="5888735"/>
          </a:xfrm>
          <a:prstGeom prst="rect">
            <a:avLst/>
          </a:prstGeom>
        </p:spPr>
      </p:pic>
      <p:sp>
        <p:nvSpPr>
          <p:cNvPr id="2" name="Rectangle 1">
            <a:extLst>
              <a:ext uri="{FF2B5EF4-FFF2-40B4-BE49-F238E27FC236}">
                <a16:creationId xmlns:a16="http://schemas.microsoft.com/office/drawing/2014/main" id="{66CE8CF8-6E16-4FA1-85C2-9D08086E00AF}"/>
              </a:ext>
            </a:extLst>
          </p:cNvPr>
          <p:cNvSpPr/>
          <p:nvPr/>
        </p:nvSpPr>
        <p:spPr bwMode="auto">
          <a:xfrm>
            <a:off x="9521505" y="6216242"/>
            <a:ext cx="637563" cy="486562"/>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89392208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3149278"/>
            <a:ext cx="12192000" cy="657224"/>
          </a:xfrm>
        </p:spPr>
        <p:txBody>
          <a:bodyPr/>
          <a:lstStyle/>
          <a:p>
            <a:pPr lvl="0"/>
            <a:r>
              <a:rPr lang="en-US" sz="2800" dirty="0">
                <a:solidFill>
                  <a:schemeClr val="tx1"/>
                </a:solidFill>
              </a:rPr>
              <a:t>Objective #1: </a:t>
            </a:r>
            <a:br>
              <a:rPr lang="en-US" sz="2800" dirty="0">
                <a:solidFill>
                  <a:schemeClr val="tx1"/>
                </a:solidFill>
              </a:rPr>
            </a:br>
            <a:r>
              <a:rPr lang="en-US" sz="2800" dirty="0">
                <a:solidFill>
                  <a:schemeClr val="tx1"/>
                </a:solidFill>
              </a:rPr>
              <a:t>Understand the fundamental principles of adaptive instruction</a:t>
            </a:r>
          </a:p>
        </p:txBody>
      </p:sp>
    </p:spTree>
    <p:extLst>
      <p:ext uri="{BB962C8B-B14F-4D97-AF65-F5344CB8AC3E}">
        <p14:creationId xmlns:p14="http://schemas.microsoft.com/office/powerpoint/2010/main" val="843255238"/>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9527"/>
            <a:ext cx="12192000" cy="657224"/>
          </a:xfrm>
        </p:spPr>
        <p:txBody>
          <a:bodyPr/>
          <a:lstStyle/>
          <a:p>
            <a:pPr eaLnBrk="1" hangingPunct="1"/>
            <a:r>
              <a:rPr lang="en-US" sz="2800" dirty="0"/>
              <a:t>Defining Adaptive Instruction</a:t>
            </a:r>
          </a:p>
        </p:txBody>
      </p:sp>
      <p:sp>
        <p:nvSpPr>
          <p:cNvPr id="15365" name="Rectangle 3"/>
          <p:cNvSpPr>
            <a:spLocks noGrp="1" noChangeArrowheads="1"/>
          </p:cNvSpPr>
          <p:nvPr>
            <p:ph sz="half" idx="1"/>
          </p:nvPr>
        </p:nvSpPr>
        <p:spPr>
          <a:xfrm>
            <a:off x="100009" y="912172"/>
            <a:ext cx="11982450" cy="1463635"/>
          </a:xfrm>
        </p:spPr>
        <p:txBody>
          <a:bodyPr/>
          <a:lstStyle/>
          <a:p>
            <a:pPr marL="0" indent="0" algn="just">
              <a:buNone/>
            </a:pPr>
            <a:r>
              <a:rPr lang="en-US" b="1" dirty="0"/>
              <a:t>Adaptive instruction </a:t>
            </a:r>
            <a:r>
              <a:rPr lang="en-US" dirty="0"/>
              <a:t>is any training or educational experience that is tailored to the attributes (capabilities, needs, interests) of an individual learner or team of learners with the goal of optimizing the efficiency and effectiveness of their learning experience and transferring skills to operational environments</a:t>
            </a:r>
          </a:p>
          <a:p>
            <a:pPr marL="0" indent="0" algn="just">
              <a:buNone/>
            </a:pPr>
            <a:endParaRPr lang="en-US" b="1" dirty="0"/>
          </a:p>
          <a:p>
            <a:pPr marL="0" indent="0" algn="just">
              <a:buNone/>
            </a:pPr>
            <a:endParaRPr lang="en-US" dirty="0"/>
          </a:p>
          <a:p>
            <a:pPr lvl="0" algn="just"/>
            <a:endParaRPr lang="en-US" dirty="0"/>
          </a:p>
        </p:txBody>
      </p:sp>
      <p:pic>
        <p:nvPicPr>
          <p:cNvPr id="3" name="Picture 2">
            <a:extLst>
              <a:ext uri="{FF2B5EF4-FFF2-40B4-BE49-F238E27FC236}">
                <a16:creationId xmlns:a16="http://schemas.microsoft.com/office/drawing/2014/main" id="{FE26110C-C329-41FC-8AD0-0B9B1DE1D2D6}"/>
              </a:ext>
            </a:extLst>
          </p:cNvPr>
          <p:cNvPicPr>
            <a:picLocks noChangeAspect="1"/>
          </p:cNvPicPr>
          <p:nvPr/>
        </p:nvPicPr>
        <p:blipFill>
          <a:blip r:embed="rId3"/>
          <a:stretch>
            <a:fillRect/>
          </a:stretch>
        </p:blipFill>
        <p:spPr>
          <a:xfrm>
            <a:off x="693061" y="2575248"/>
            <a:ext cx="2970273" cy="2558337"/>
          </a:xfrm>
          <a:prstGeom prst="rect">
            <a:avLst/>
          </a:prstGeom>
        </p:spPr>
      </p:pic>
      <p:sp>
        <p:nvSpPr>
          <p:cNvPr id="7" name="Rectangle 6">
            <a:extLst>
              <a:ext uri="{FF2B5EF4-FFF2-40B4-BE49-F238E27FC236}">
                <a16:creationId xmlns:a16="http://schemas.microsoft.com/office/drawing/2014/main" id="{4484DB35-9B76-4806-A9B7-12B6BDDC68DD}"/>
              </a:ext>
            </a:extLst>
          </p:cNvPr>
          <p:cNvSpPr/>
          <p:nvPr/>
        </p:nvSpPr>
        <p:spPr>
          <a:xfrm>
            <a:off x="382555" y="5252976"/>
            <a:ext cx="3872204" cy="769441"/>
          </a:xfrm>
          <a:prstGeom prst="rect">
            <a:avLst/>
          </a:prstGeom>
        </p:spPr>
        <p:txBody>
          <a:bodyPr wrap="square">
            <a:spAutoFit/>
          </a:bodyPr>
          <a:lstStyle/>
          <a:p>
            <a:pPr indent="-457200" algn="ctr"/>
            <a:r>
              <a:rPr lang="en-US" sz="2400" b="1" dirty="0">
                <a:latin typeface="Arial Narrow" panose="020B0606020202030204" pitchFamily="34" charset="0"/>
              </a:rPr>
              <a:t>Cognitive Task Domains </a:t>
            </a:r>
          </a:p>
          <a:p>
            <a:pPr indent="-457200" algn="ctr"/>
            <a:r>
              <a:rPr lang="en-US" sz="2000" dirty="0">
                <a:latin typeface="Arial Narrow" panose="020B0606020202030204" pitchFamily="34" charset="0"/>
              </a:rPr>
              <a:t>(problem solving and decision making)</a:t>
            </a:r>
            <a:endParaRPr lang="en-US" sz="2400" dirty="0">
              <a:latin typeface="Arial Narrow" panose="020B0606020202030204" pitchFamily="34" charset="0"/>
            </a:endParaRPr>
          </a:p>
        </p:txBody>
      </p:sp>
      <p:pic>
        <p:nvPicPr>
          <p:cNvPr id="37" name="Picture 36">
            <a:extLst>
              <a:ext uri="{FF2B5EF4-FFF2-40B4-BE49-F238E27FC236}">
                <a16:creationId xmlns:a16="http://schemas.microsoft.com/office/drawing/2014/main" id="{F2D31BDD-FD45-4A7B-A649-311F103FFBE5}"/>
              </a:ext>
            </a:extLst>
          </p:cNvPr>
          <p:cNvPicPr>
            <a:picLocks noChangeAspect="1"/>
          </p:cNvPicPr>
          <p:nvPr/>
        </p:nvPicPr>
        <p:blipFill>
          <a:blip r:embed="rId4"/>
          <a:stretch>
            <a:fillRect/>
          </a:stretch>
        </p:blipFill>
        <p:spPr>
          <a:xfrm>
            <a:off x="4116020" y="2556588"/>
            <a:ext cx="3809566" cy="2916848"/>
          </a:xfrm>
          <a:prstGeom prst="rect">
            <a:avLst/>
          </a:prstGeom>
        </p:spPr>
      </p:pic>
      <p:sp>
        <p:nvSpPr>
          <p:cNvPr id="40" name="Rectangle 39">
            <a:extLst>
              <a:ext uri="{FF2B5EF4-FFF2-40B4-BE49-F238E27FC236}">
                <a16:creationId xmlns:a16="http://schemas.microsoft.com/office/drawing/2014/main" id="{14CDFA0B-D35E-465A-A5D9-E852A6219BD3}"/>
              </a:ext>
            </a:extLst>
          </p:cNvPr>
          <p:cNvSpPr/>
          <p:nvPr/>
        </p:nvSpPr>
        <p:spPr>
          <a:xfrm>
            <a:off x="7873482" y="5099087"/>
            <a:ext cx="3872204" cy="1077218"/>
          </a:xfrm>
          <a:prstGeom prst="rect">
            <a:avLst/>
          </a:prstGeom>
        </p:spPr>
        <p:txBody>
          <a:bodyPr wrap="square">
            <a:spAutoFit/>
          </a:bodyPr>
          <a:lstStyle/>
          <a:p>
            <a:pPr indent="-457200" algn="ctr"/>
            <a:r>
              <a:rPr lang="en-US" sz="2400" b="1" dirty="0">
                <a:latin typeface="Arial Narrow" panose="020B0606020202030204" pitchFamily="34" charset="0"/>
              </a:rPr>
              <a:t>Team Task Domains </a:t>
            </a:r>
          </a:p>
          <a:p>
            <a:pPr indent="-457200" algn="ctr"/>
            <a:r>
              <a:rPr lang="en-US" sz="2000" dirty="0">
                <a:latin typeface="Arial Narrow" panose="020B0606020202030204" pitchFamily="34" charset="0"/>
              </a:rPr>
              <a:t>(collaborative problem solving and interdependent tasks)</a:t>
            </a:r>
            <a:endParaRPr lang="en-US" sz="2400" dirty="0">
              <a:latin typeface="Arial Narrow" panose="020B0606020202030204" pitchFamily="34" charset="0"/>
            </a:endParaRPr>
          </a:p>
        </p:txBody>
      </p:sp>
      <p:pic>
        <p:nvPicPr>
          <p:cNvPr id="2050" name="Picture 2" descr="Careers - rydin.com">
            <a:extLst>
              <a:ext uri="{FF2B5EF4-FFF2-40B4-BE49-F238E27FC236}">
                <a16:creationId xmlns:a16="http://schemas.microsoft.com/office/drawing/2014/main" id="{AA631B95-B3B6-4CCC-BE91-339B4465D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4812" y="2643312"/>
            <a:ext cx="2220006" cy="224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510462"/>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9527"/>
            <a:ext cx="12192000" cy="657224"/>
          </a:xfrm>
        </p:spPr>
        <p:txBody>
          <a:bodyPr/>
          <a:lstStyle/>
          <a:p>
            <a:pPr eaLnBrk="1" hangingPunct="1"/>
            <a:r>
              <a:rPr lang="en-US" sz="2800" dirty="0"/>
              <a:t>Comparing Adaptive and Adaptable Systems</a:t>
            </a:r>
          </a:p>
        </p:txBody>
      </p:sp>
      <p:sp>
        <p:nvSpPr>
          <p:cNvPr id="8" name="Slide Number Placeholder 58"/>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8</a:t>
            </a:fld>
            <a:endParaRPr lang="en-US" dirty="0">
              <a:solidFill>
                <a:srgbClr val="000000"/>
              </a:solidFill>
            </a:endParaRPr>
          </a:p>
        </p:txBody>
      </p:sp>
      <p:sp>
        <p:nvSpPr>
          <p:cNvPr id="7" name="Rectangle 3">
            <a:extLst>
              <a:ext uri="{FF2B5EF4-FFF2-40B4-BE49-F238E27FC236}">
                <a16:creationId xmlns:a16="http://schemas.microsoft.com/office/drawing/2014/main" id="{885D021F-9D6E-4F4D-B578-51A6479CA2E2}"/>
              </a:ext>
            </a:extLst>
          </p:cNvPr>
          <p:cNvSpPr txBox="1">
            <a:spLocks noChangeArrowheads="1"/>
          </p:cNvSpPr>
          <p:nvPr/>
        </p:nvSpPr>
        <p:spPr bwMode="auto">
          <a:xfrm>
            <a:off x="270588" y="1227656"/>
            <a:ext cx="5443051" cy="5057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b="1" kern="0" dirty="0">
                <a:latin typeface="Arial Narrow" panose="020B0606020202030204" pitchFamily="34" charset="0"/>
              </a:rPr>
              <a:t>Adaptable Systems – may be changed by the user (human)</a:t>
            </a:r>
          </a:p>
          <a:p>
            <a:pPr lvl="1" indent="285750">
              <a:buFont typeface="Wingdings" pitchFamily="2" charset="2"/>
              <a:buChar char="§"/>
            </a:pPr>
            <a:r>
              <a:rPr lang="en-US" sz="2000" b="1" i="1" kern="0" dirty="0">
                <a:latin typeface="Arial Narrow" panose="020B0606020202030204" pitchFamily="34" charset="0"/>
              </a:rPr>
              <a:t>flexible control of information or system performance automation resides in the hands of the user (</a:t>
            </a:r>
            <a:r>
              <a:rPr lang="en-US" sz="2000" b="1" i="1" kern="0" dirty="0" err="1">
                <a:latin typeface="Arial Narrow" panose="020B0606020202030204" pitchFamily="34" charset="0"/>
              </a:rPr>
              <a:t>Oppermann</a:t>
            </a:r>
            <a:r>
              <a:rPr lang="en-US" sz="2000" b="1" i="1" kern="0" dirty="0">
                <a:latin typeface="Arial Narrow" panose="020B0606020202030204" pitchFamily="34" charset="0"/>
              </a:rPr>
              <a:t>, 1984)</a:t>
            </a:r>
          </a:p>
          <a:p>
            <a:pPr lvl="1" indent="285750">
              <a:buFont typeface="Wingdings" pitchFamily="2" charset="2"/>
              <a:buChar char="§"/>
            </a:pPr>
            <a:r>
              <a:rPr lang="en-US" sz="2000" b="1" i="1" kern="0" dirty="0">
                <a:latin typeface="Arial Narrow" panose="020B0606020202030204" pitchFamily="34" charset="0"/>
              </a:rPr>
              <a:t>sub-element of adaptive systems</a:t>
            </a:r>
          </a:p>
          <a:p>
            <a:pPr lvl="1"/>
            <a:endParaRPr lang="en-US" sz="2000" b="1" i="1" kern="0" dirty="0">
              <a:latin typeface="Arial Narrow" panose="020B0606020202030204" pitchFamily="34" charset="0"/>
            </a:endParaRPr>
          </a:p>
          <a:p>
            <a:r>
              <a:rPr lang="en-US" sz="2400" b="1" kern="0" dirty="0">
                <a:latin typeface="Arial Narrow" panose="020B0606020202030204" pitchFamily="34" charset="0"/>
              </a:rPr>
              <a:t>Adaptive Systems – change themselves to optimize desired outcomes</a:t>
            </a:r>
          </a:p>
          <a:p>
            <a:pPr lvl="1" indent="285750">
              <a:buFont typeface="Wingdings" pitchFamily="2" charset="2"/>
              <a:buChar char="§"/>
            </a:pPr>
            <a:r>
              <a:rPr lang="en-US" sz="2000" b="1" i="1" kern="0" dirty="0">
                <a:latin typeface="Arial Narrow" panose="020B0606020202030204" pitchFamily="34" charset="0"/>
              </a:rPr>
              <a:t>possess the intellect to change themselves and act on their environment in response to changing conditions and goals </a:t>
            </a:r>
          </a:p>
          <a:p>
            <a:pPr lvl="1" indent="285750">
              <a:buFont typeface="Wingdings" pitchFamily="2" charset="2"/>
              <a:buChar char="§"/>
            </a:pPr>
            <a:r>
              <a:rPr lang="en-US" sz="2000" b="1" i="1" kern="0" dirty="0">
                <a:latin typeface="Arial Narrow" panose="020B0606020202030204" pitchFamily="34" charset="0"/>
              </a:rPr>
              <a:t>user is artificially intelligent</a:t>
            </a:r>
          </a:p>
          <a:p>
            <a:pPr lvl="1"/>
            <a:endParaRPr lang="en-US" sz="900" b="1" kern="0" dirty="0">
              <a:latin typeface="Arial Narrow" panose="020B0606020202030204" pitchFamily="34" charset="0"/>
            </a:endParaRPr>
          </a:p>
          <a:p>
            <a:endParaRPr lang="en-US" sz="2400" b="1" kern="0" dirty="0">
              <a:latin typeface="Arial Narrow" panose="020B0606020202030204" pitchFamily="34" charset="0"/>
            </a:endParaRPr>
          </a:p>
        </p:txBody>
      </p:sp>
      <p:pic>
        <p:nvPicPr>
          <p:cNvPr id="9" name="Picture 8">
            <a:extLst>
              <a:ext uri="{FF2B5EF4-FFF2-40B4-BE49-F238E27FC236}">
                <a16:creationId xmlns:a16="http://schemas.microsoft.com/office/drawing/2014/main" id="{6E5ECBAA-652F-4C1A-BBDB-3FCABE7FB8F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71831" y="1118117"/>
            <a:ext cx="5904433" cy="4237299"/>
          </a:xfrm>
          <a:prstGeom prst="rect">
            <a:avLst/>
          </a:prstGeom>
        </p:spPr>
      </p:pic>
      <p:sp>
        <p:nvSpPr>
          <p:cNvPr id="10" name="Rectangle 9">
            <a:extLst>
              <a:ext uri="{FF2B5EF4-FFF2-40B4-BE49-F238E27FC236}">
                <a16:creationId xmlns:a16="http://schemas.microsoft.com/office/drawing/2014/main" id="{92332B36-1A55-4488-80FA-5ACD352BE595}"/>
              </a:ext>
            </a:extLst>
          </p:cNvPr>
          <p:cNvSpPr/>
          <p:nvPr/>
        </p:nvSpPr>
        <p:spPr>
          <a:xfrm>
            <a:off x="7613069" y="5431881"/>
            <a:ext cx="2832551" cy="707886"/>
          </a:xfrm>
          <a:prstGeom prst="rect">
            <a:avLst/>
          </a:prstGeom>
        </p:spPr>
        <p:txBody>
          <a:bodyPr wrap="square">
            <a:spAutoFit/>
          </a:bodyPr>
          <a:lstStyle/>
          <a:p>
            <a:pPr indent="-457200" algn="ctr"/>
            <a:r>
              <a:rPr lang="en-US" sz="2000" dirty="0">
                <a:latin typeface="Arial Narrow" panose="020B0606020202030204" pitchFamily="34" charset="0"/>
              </a:rPr>
              <a:t>Adaptive System</a:t>
            </a:r>
          </a:p>
          <a:p>
            <a:pPr indent="-457200" algn="ctr"/>
            <a:r>
              <a:rPr lang="en-US" sz="2000" dirty="0" err="1">
                <a:latin typeface="Arial Narrow" panose="020B0606020202030204" pitchFamily="34" charset="0"/>
              </a:rPr>
              <a:t>Stober</a:t>
            </a:r>
            <a:r>
              <a:rPr lang="en-US" sz="2000" dirty="0">
                <a:latin typeface="Arial Narrow" panose="020B0606020202030204" pitchFamily="34" charset="0"/>
              </a:rPr>
              <a:t> &amp; </a:t>
            </a:r>
            <a:r>
              <a:rPr lang="en-US" sz="2000" dirty="0" err="1">
                <a:latin typeface="Arial Narrow" panose="020B0606020202030204" pitchFamily="34" charset="0"/>
              </a:rPr>
              <a:t>Nürnberger</a:t>
            </a:r>
            <a:r>
              <a:rPr lang="en-US" sz="2000" dirty="0">
                <a:latin typeface="Arial Narrow" panose="020B0606020202030204" pitchFamily="34" charset="0"/>
              </a:rPr>
              <a:t> (2013)</a:t>
            </a:r>
          </a:p>
        </p:txBody>
      </p:sp>
      <p:sp>
        <p:nvSpPr>
          <p:cNvPr id="11" name="Rectangle 10">
            <a:extLst>
              <a:ext uri="{FF2B5EF4-FFF2-40B4-BE49-F238E27FC236}">
                <a16:creationId xmlns:a16="http://schemas.microsoft.com/office/drawing/2014/main" id="{BC6588D0-C10E-4ED5-96AB-D58E1DBF6D37}"/>
              </a:ext>
            </a:extLst>
          </p:cNvPr>
          <p:cNvSpPr/>
          <p:nvPr/>
        </p:nvSpPr>
        <p:spPr>
          <a:xfrm>
            <a:off x="8013697" y="3876397"/>
            <a:ext cx="2066081" cy="353027"/>
          </a:xfrm>
          <a:prstGeom prst="rect">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343834-5FB8-4F1B-B9C3-5EDDF47054C7}"/>
              </a:ext>
            </a:extLst>
          </p:cNvPr>
          <p:cNvSpPr/>
          <p:nvPr/>
        </p:nvSpPr>
        <p:spPr>
          <a:xfrm>
            <a:off x="788436" y="3807570"/>
            <a:ext cx="2202026" cy="353027"/>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DF8517-DFB7-4B7B-A7C0-689F33645B1D}"/>
              </a:ext>
            </a:extLst>
          </p:cNvPr>
          <p:cNvSpPr/>
          <p:nvPr/>
        </p:nvSpPr>
        <p:spPr>
          <a:xfrm>
            <a:off x="800875" y="1286749"/>
            <a:ext cx="2334210" cy="353027"/>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890549"/>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B7F3C31-1B69-4495-8EA5-A9F3D21C71DB}"/>
              </a:ext>
            </a:extLst>
          </p:cNvPr>
          <p:cNvSpPr txBox="1">
            <a:spLocks/>
          </p:cNvSpPr>
          <p:nvPr/>
        </p:nvSpPr>
        <p:spPr>
          <a:xfrm>
            <a:off x="407988" y="1282632"/>
            <a:ext cx="6338771" cy="43460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Neue Ligh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Neue Ligh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Neue Ligh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Neue 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Neue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1" i="0" u="none" strike="noStrike" kern="1200" cap="none" spc="0" normalizeH="0" baseline="0" noProof="0" dirty="0">
                <a:ln>
                  <a:noFill/>
                </a:ln>
                <a:solidFill>
                  <a:sysClr val="windowText" lastClr="000000"/>
                </a:solidFill>
                <a:effectLst/>
                <a:uLnTx/>
                <a:uFillTx/>
                <a:latin typeface="Arial Narrow" panose="020B0606020202030204" pitchFamily="34" charset="0"/>
              </a:rPr>
              <a:t>Individualization (measure of efficiency)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1" i="0" u="none" strike="noStrike" kern="1200" cap="none" spc="0" normalizeH="0" baseline="0" noProof="0" dirty="0">
                <a:ln>
                  <a:noFill/>
                </a:ln>
                <a:solidFill>
                  <a:srgbClr val="4BACC6">
                    <a:lumMod val="75000"/>
                  </a:srgbClr>
                </a:solidFill>
                <a:effectLst/>
                <a:uLnTx/>
                <a:uFillTx/>
                <a:latin typeface="Arial Narrow" panose="020B0606020202030204" pitchFamily="34" charset="0"/>
              </a:rPr>
              <a:t>Tailored to the individual learner states and traits (knowledge, preferences, interests, goals, emotions…)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1" i="0" u="none" strike="noStrike" kern="1200" cap="none" spc="0" normalizeH="0" baseline="0" noProof="0" dirty="0">
                <a:ln>
                  <a:noFill/>
                </a:ln>
                <a:solidFill>
                  <a:sysClr val="windowText" lastClr="000000"/>
                </a:solidFill>
                <a:effectLst/>
                <a:uLnTx/>
                <a:uFillTx/>
                <a:latin typeface="Arial Narrow" panose="020B0606020202030204" pitchFamily="34" charset="0"/>
              </a:rPr>
              <a:t>Immediacy (measure of responsiveness)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1" i="0" u="none" strike="noStrike" kern="1200" cap="none" spc="0" normalizeH="0" baseline="0" noProof="0" dirty="0">
                <a:ln>
                  <a:noFill/>
                </a:ln>
                <a:solidFill>
                  <a:srgbClr val="4BACC6">
                    <a:lumMod val="75000"/>
                  </a:srgbClr>
                </a:solidFill>
                <a:effectLst/>
                <a:uLnTx/>
                <a:uFillTx/>
                <a:latin typeface="Arial Narrow" panose="020B0606020202030204" pitchFamily="34" charset="0"/>
              </a:rPr>
              <a:t>Feedback and instruction are timely, relevant, and credible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1" i="0" u="none" strike="noStrike" kern="1200" cap="none" spc="0" normalizeH="0" baseline="0" noProof="0" dirty="0">
                <a:ln>
                  <a:noFill/>
                </a:ln>
                <a:solidFill>
                  <a:sysClr val="windowText" lastClr="000000"/>
                </a:solidFill>
                <a:effectLst/>
                <a:uLnTx/>
                <a:uFillTx/>
                <a:latin typeface="Arial Narrow" panose="020B0606020202030204" pitchFamily="34" charset="0"/>
              </a:rPr>
              <a:t>Interactivity (measure of engagement)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1" i="0" u="none" strike="noStrike" kern="1200" cap="none" spc="0" normalizeH="0" baseline="0" noProof="0" dirty="0">
                <a:ln>
                  <a:noFill/>
                </a:ln>
                <a:solidFill>
                  <a:srgbClr val="4BACC6">
                    <a:lumMod val="75000"/>
                  </a:srgbClr>
                </a:solidFill>
                <a:effectLst/>
                <a:uLnTx/>
                <a:uFillTx/>
                <a:latin typeface="Arial Narrow" panose="020B0606020202030204" pitchFamily="34" charset="0"/>
              </a:rPr>
              <a:t>More activity than traditional classroom environments</a:t>
            </a:r>
          </a:p>
        </p:txBody>
      </p:sp>
      <p:sp>
        <p:nvSpPr>
          <p:cNvPr id="6" name="Title 4">
            <a:extLst>
              <a:ext uri="{FF2B5EF4-FFF2-40B4-BE49-F238E27FC236}">
                <a16:creationId xmlns:a16="http://schemas.microsoft.com/office/drawing/2014/main" id="{D7A100C5-70DB-4F2B-B4D1-6160561CA178}"/>
              </a:ext>
            </a:extLst>
          </p:cNvPr>
          <p:cNvSpPr txBox="1">
            <a:spLocks/>
          </p:cNvSpPr>
          <p:nvPr/>
        </p:nvSpPr>
        <p:spPr>
          <a:xfrm>
            <a:off x="0" y="0"/>
            <a:ext cx="12153900" cy="70008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000" kern="1200">
                <a:solidFill>
                  <a:schemeClr val="accent5">
                    <a:lumMod val="75000"/>
                  </a:schemeClr>
                </a:solidFill>
                <a:latin typeface="Helvetica Neue Medium"/>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Narrow" panose="020B0606020202030204" pitchFamily="34" charset="0"/>
              </a:rPr>
              <a:t>What are the characteristics of good instruction?</a:t>
            </a:r>
            <a:endParaRPr kumimoji="0" lang="en-US" sz="2800" b="0" i="0" u="none" strike="noStrike" kern="1200" cap="none" spc="0" normalizeH="0" baseline="0" noProof="0" dirty="0">
              <a:ln>
                <a:noFill/>
              </a:ln>
              <a:solidFill>
                <a:schemeClr val="bg1"/>
              </a:solidFill>
              <a:effectLst/>
              <a:uLnTx/>
              <a:uFillTx/>
              <a:latin typeface="Arial Narrow" panose="020B0606020202030204" pitchFamily="34" charset="0"/>
            </a:endParaRPr>
          </a:p>
        </p:txBody>
      </p:sp>
      <p:pic>
        <p:nvPicPr>
          <p:cNvPr id="8" name="Picture 7">
            <a:extLst>
              <a:ext uri="{FF2B5EF4-FFF2-40B4-BE49-F238E27FC236}">
                <a16:creationId xmlns:a16="http://schemas.microsoft.com/office/drawing/2014/main" id="{DF7EF296-A2CF-4512-94DB-848BC92BD97D}"/>
              </a:ext>
            </a:extLst>
          </p:cNvPr>
          <p:cNvPicPr>
            <a:picLocks noChangeAspect="1"/>
          </p:cNvPicPr>
          <p:nvPr/>
        </p:nvPicPr>
        <p:blipFill>
          <a:blip r:embed="rId3"/>
          <a:stretch>
            <a:fillRect/>
          </a:stretch>
        </p:blipFill>
        <p:spPr>
          <a:xfrm>
            <a:off x="6962775" y="1418492"/>
            <a:ext cx="4549284" cy="3026537"/>
          </a:xfrm>
          <a:prstGeom prst="rect">
            <a:avLst/>
          </a:prstGeom>
        </p:spPr>
      </p:pic>
      <p:sp>
        <p:nvSpPr>
          <p:cNvPr id="9" name="Title 4">
            <a:extLst>
              <a:ext uri="{FF2B5EF4-FFF2-40B4-BE49-F238E27FC236}">
                <a16:creationId xmlns:a16="http://schemas.microsoft.com/office/drawing/2014/main" id="{42B18D8E-8BE4-4FCF-8A13-121BB859EB17}"/>
              </a:ext>
            </a:extLst>
          </p:cNvPr>
          <p:cNvSpPr txBox="1">
            <a:spLocks/>
          </p:cNvSpPr>
          <p:nvPr/>
        </p:nvSpPr>
        <p:spPr>
          <a:xfrm>
            <a:off x="7359590" y="4893583"/>
            <a:ext cx="3939396" cy="789982"/>
          </a:xfrm>
          <a:prstGeom prst="rect">
            <a:avLst/>
          </a:prstGeom>
        </p:spPr>
        <p:txBody>
          <a:bodyPr vert="horz" lIns="91440" tIns="45720" rIns="91440" bIns="45720" rtlCol="0" anchor="ctr">
            <a:normAutofit fontScale="67500" lnSpcReduction="20000"/>
          </a:bodyPr>
          <a:lstStyle>
            <a:lvl1pPr algn="l" defTabSz="457200" rtl="0" eaLnBrk="1" latinLnBrk="0" hangingPunct="1">
              <a:spcBef>
                <a:spcPct val="0"/>
              </a:spcBef>
              <a:buNone/>
              <a:defRPr sz="4000" kern="1200">
                <a:solidFill>
                  <a:schemeClr val="accent5">
                    <a:lumMod val="75000"/>
                  </a:schemeClr>
                </a:solidFill>
                <a:latin typeface="Helvetica Neue Medium"/>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Narrow" panose="020B0606020202030204" pitchFamily="34" charset="0"/>
              </a:rPr>
              <a:t>Sounds like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Narrow" panose="020B0606020202030204" pitchFamily="34" charset="0"/>
              </a:rPr>
              <a:t>adaptive instruction</a:t>
            </a:r>
            <a:endParaRPr kumimoji="0" lang="en-US" sz="4000" b="0" i="0" u="none" strike="noStrike" kern="1200" cap="none" spc="0" normalizeH="0" baseline="0" noProof="0" dirty="0">
              <a:ln>
                <a:noFill/>
              </a:ln>
              <a:solidFill>
                <a:srgbClr val="FF0000"/>
              </a:solidFill>
              <a:effectLst/>
              <a:uLnTx/>
              <a:uFillTx/>
              <a:latin typeface="Arial Narrow" panose="020B0606020202030204" pitchFamily="34" charset="0"/>
            </a:endParaRPr>
          </a:p>
        </p:txBody>
      </p:sp>
    </p:spTree>
    <p:extLst>
      <p:ext uri="{BB962C8B-B14F-4D97-AF65-F5344CB8AC3E}">
        <p14:creationId xmlns:p14="http://schemas.microsoft.com/office/powerpoint/2010/main" val="2319211770"/>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57F0DEB944A942A5624E21E434F1DB" ma:contentTypeVersion="12" ma:contentTypeDescription="Create a new document." ma:contentTypeScope="" ma:versionID="cee6aa154e76a34c73dae38d96b5913c">
  <xsd:schema xmlns:xsd="http://www.w3.org/2001/XMLSchema" xmlns:xs="http://www.w3.org/2001/XMLSchema" xmlns:p="http://schemas.microsoft.com/office/2006/metadata/properties" xmlns:ns3="cbdd9ae2-f1f3-4ba4-9310-c5d2da2168cd" xmlns:ns4="6f187c0b-d7e4-4ead-8ffc-32777b4bc642" targetNamespace="http://schemas.microsoft.com/office/2006/metadata/properties" ma:root="true" ma:fieldsID="e611f0036b34c69de607584efd515a76" ns3:_="" ns4:_="">
    <xsd:import namespace="cbdd9ae2-f1f3-4ba4-9310-c5d2da2168cd"/>
    <xsd:import namespace="6f187c0b-d7e4-4ead-8ffc-32777b4bc64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dd9ae2-f1f3-4ba4-9310-c5d2da2168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187c0b-d7e4-4ead-8ffc-32777b4bc64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terms/"/>
    <ds:schemaRef ds:uri="http://purl.org/dc/dcmitype/"/>
    <ds:schemaRef ds:uri="6f187c0b-d7e4-4ead-8ffc-32777b4bc642"/>
    <ds:schemaRef ds:uri="cbdd9ae2-f1f3-4ba4-9310-c5d2da2168cd"/>
    <ds:schemaRef ds:uri="http://www.w3.org/XML/1998/namespace"/>
  </ds:schemaRefs>
</ds:datastoreItem>
</file>

<file path=customXml/itemProps3.xml><?xml version="1.0" encoding="utf-8"?>
<ds:datastoreItem xmlns:ds="http://schemas.openxmlformats.org/officeDocument/2006/customXml" ds:itemID="{5930795C-BD23-46A6-BE2F-5E885A08E8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dd9ae2-f1f3-4ba4-9310-c5d2da2168cd"/>
    <ds:schemaRef ds:uri="6f187c0b-d7e4-4ead-8ffc-32777b4bc6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3342</TotalTime>
  <Words>4551</Words>
  <Application>Microsoft Office PowerPoint</Application>
  <PresentationFormat>Widescreen</PresentationFormat>
  <Paragraphs>473</Paragraphs>
  <Slides>58</Slides>
  <Notes>58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Arial Narrow</vt:lpstr>
      <vt:lpstr>Georgia</vt:lpstr>
      <vt:lpstr>Helvetica Neue</vt:lpstr>
      <vt:lpstr>Tahoma</vt:lpstr>
      <vt:lpstr>Wingdings</vt:lpstr>
      <vt:lpstr>Blends</vt:lpstr>
      <vt:lpstr>PowerPoint Presentation</vt:lpstr>
      <vt:lpstr>Tutorial Audience</vt:lpstr>
      <vt:lpstr>Facilitator introductions</vt:lpstr>
      <vt:lpstr>Guidance for Participants in this Tutorial</vt:lpstr>
      <vt:lpstr>Tutorial Goal and Learning Objectives</vt:lpstr>
      <vt:lpstr>Objective #1:  Understand the fundamental principles of adaptive instruction</vt:lpstr>
      <vt:lpstr>Defining Adaptive Instruction</vt:lpstr>
      <vt:lpstr>Comparing Adaptive and Adaptable Systems</vt:lpstr>
      <vt:lpstr>PowerPoint Presentation</vt:lpstr>
      <vt:lpstr>Advantages of Adaptive Instruction</vt:lpstr>
      <vt:lpstr>A Process for Effective Adaptive Instruction</vt:lpstr>
      <vt:lpstr>Objective #2:  Define characteristics of adaptive instructional systems (AISs) </vt:lpstr>
      <vt:lpstr>Defining AISs</vt:lpstr>
      <vt:lpstr>AIS Interventions</vt:lpstr>
      <vt:lpstr>AIS Interventions</vt:lpstr>
      <vt:lpstr>Objective #3:  Compare and contrast types of AISs  </vt:lpstr>
      <vt:lpstr>PowerPoint Presentation</vt:lpstr>
      <vt:lpstr>AIS Architectures</vt:lpstr>
      <vt:lpstr>AutoTutor</vt:lpstr>
      <vt:lpstr>Cognitive Tutor</vt:lpstr>
      <vt:lpstr>Cognitive Tutor</vt:lpstr>
      <vt:lpstr>Cognitive Tutor</vt:lpstr>
      <vt:lpstr>Generalized Intelligent Framework for Tutoring (GIFT)</vt:lpstr>
      <vt:lpstr>Objective #4:   Identify functional elements of AIS conceptual models </vt:lpstr>
      <vt:lpstr>PowerPoint Presentation</vt:lpstr>
      <vt:lpstr>Interaction of AIS Common Models (Example 2)</vt:lpstr>
      <vt:lpstr>Learner Models</vt:lpstr>
      <vt:lpstr>Instructional Models</vt:lpstr>
      <vt:lpstr>Domain Models – Cognitive Tasks</vt:lpstr>
      <vt:lpstr>Domain Models – Affective Tasks</vt:lpstr>
      <vt:lpstr>Domain Models – Psychomotor Tasks</vt:lpstr>
      <vt:lpstr>Domain Models – Social-Collaborative Tasks</vt:lpstr>
      <vt:lpstr>Objective #5:   Understand methods for AIS development, deployment and evaluation </vt:lpstr>
      <vt:lpstr>AIS Development – Authoring Tools</vt:lpstr>
      <vt:lpstr>PowerPoint Presentation</vt:lpstr>
      <vt:lpstr>AIS Deployment – Instructional Delivery</vt:lpstr>
      <vt:lpstr>AIS Evaluation Processes</vt:lpstr>
      <vt:lpstr>Yes, AIS evaluation can be complicated…</vt:lpstr>
      <vt:lpstr>PowerPoint Presentation</vt:lpstr>
      <vt:lpstr>Objective #6:   Understand the role of AI in AISs</vt:lpstr>
      <vt:lpstr>Comparing Artificial Intelligence (AI) and AISs</vt:lpstr>
      <vt:lpstr>Learner Data Informing Learner States Using AI</vt:lpstr>
      <vt:lpstr>Common AI-Based Adaptation Triggers</vt:lpstr>
      <vt:lpstr>Common AI-Based Adaptation Triggers (continued)</vt:lpstr>
      <vt:lpstr>Objective #7:   Understand the benefits of AIS standards and recommended practices </vt:lpstr>
      <vt:lpstr>Considerations in Developing Practical AIS Solutions</vt:lpstr>
      <vt:lpstr>Lowering Barriers to the AIS marketplace</vt:lpstr>
      <vt:lpstr>IEEE Standardization Process</vt:lpstr>
      <vt:lpstr>IEEE Project 2247 - AIS Standards &amp; Recommended Practices</vt:lpstr>
      <vt:lpstr>AIS Consortium</vt:lpstr>
      <vt:lpstr>AIS Consortium</vt:lpstr>
      <vt:lpstr>AIS Consortium</vt:lpstr>
      <vt:lpstr>Tutorial Goal and Learning Objectives</vt:lpstr>
      <vt:lpstr>PowerPoint Presentation</vt:lpstr>
      <vt:lpstr>References</vt:lpstr>
      <vt:lpstr>References</vt:lpstr>
      <vt:lpstr>References</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Lisa Holt</cp:lastModifiedBy>
  <cp:revision>40</cp:revision>
  <cp:lastPrinted>1601-01-01T00:00:00Z</cp:lastPrinted>
  <dcterms:created xsi:type="dcterms:W3CDTF">2016-03-29T15:29:36Z</dcterms:created>
  <dcterms:modified xsi:type="dcterms:W3CDTF">2021-10-18T21:21:51Z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0x0101009657F0DEB944A942A5624E21E434F1DB</vt:lpwstr>
  </property>
  <property fmtid="{D5CDD505-2E9C-101B-9397-08002B2CF9AE}" pid="3" name="DocumentDescription">
    <vt:lpwstr>&lt;div class=ExternalClass9DF5FD6F97034AAA9FF0AABB8157F05A&gt; &lt;/div&gt;</vt:lpwstr>
  </property>
</Properties>
</file>