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3.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07"/>
  </p:notesMasterIdLst>
  <p:handoutMasterIdLst>
    <p:handoutMasterId r:id="rId108"/>
  </p:handoutMasterIdLst>
  <p:sldIdLst>
    <p:sldId id="302" r:id="rId5"/>
    <p:sldId id="324" r:id="rId6"/>
    <p:sldId id="305" r:id="rId7"/>
    <p:sldId id="367" r:id="rId8"/>
    <p:sldId id="333" r:id="rId9"/>
    <p:sldId id="374" r:id="rId10"/>
    <p:sldId id="326" r:id="rId11"/>
    <p:sldId id="378" r:id="rId12"/>
    <p:sldId id="379" r:id="rId13"/>
    <p:sldId id="375" r:id="rId14"/>
    <p:sldId id="376" r:id="rId15"/>
    <p:sldId id="320" r:id="rId16"/>
    <p:sldId id="423" r:id="rId17"/>
    <p:sldId id="380" r:id="rId18"/>
    <p:sldId id="398" r:id="rId19"/>
    <p:sldId id="377" r:id="rId20"/>
    <p:sldId id="271" r:id="rId21"/>
    <p:sldId id="321" r:id="rId22"/>
    <p:sldId id="308" r:id="rId23"/>
    <p:sldId id="327" r:id="rId24"/>
    <p:sldId id="332" r:id="rId25"/>
    <p:sldId id="368" r:id="rId26"/>
    <p:sldId id="386" r:id="rId27"/>
    <p:sldId id="383" r:id="rId28"/>
    <p:sldId id="387" r:id="rId29"/>
    <p:sldId id="388" r:id="rId30"/>
    <p:sldId id="389" r:id="rId31"/>
    <p:sldId id="328" r:id="rId32"/>
    <p:sldId id="315" r:id="rId33"/>
    <p:sldId id="319" r:id="rId34"/>
    <p:sldId id="385" r:id="rId35"/>
    <p:sldId id="329" r:id="rId36"/>
    <p:sldId id="330" r:id="rId37"/>
    <p:sldId id="384" r:id="rId38"/>
    <p:sldId id="318" r:id="rId39"/>
    <p:sldId id="309" r:id="rId40"/>
    <p:sldId id="424" r:id="rId41"/>
    <p:sldId id="425" r:id="rId42"/>
    <p:sldId id="369" r:id="rId43"/>
    <p:sldId id="370" r:id="rId44"/>
    <p:sldId id="371" r:id="rId45"/>
    <p:sldId id="399" r:id="rId46"/>
    <p:sldId id="339" r:id="rId47"/>
    <p:sldId id="317" r:id="rId48"/>
    <p:sldId id="373" r:id="rId49"/>
    <p:sldId id="426" r:id="rId50"/>
    <p:sldId id="428" r:id="rId51"/>
    <p:sldId id="429" r:id="rId52"/>
    <p:sldId id="427" r:id="rId53"/>
    <p:sldId id="400" r:id="rId54"/>
    <p:sldId id="312" r:id="rId55"/>
    <p:sldId id="433" r:id="rId56"/>
    <p:sldId id="354" r:id="rId57"/>
    <p:sldId id="351" r:id="rId58"/>
    <p:sldId id="352" r:id="rId59"/>
    <p:sldId id="406" r:id="rId60"/>
    <p:sldId id="407" r:id="rId61"/>
    <p:sldId id="408" r:id="rId62"/>
    <p:sldId id="431" r:id="rId63"/>
    <p:sldId id="436" r:id="rId64"/>
    <p:sldId id="409" r:id="rId65"/>
    <p:sldId id="435" r:id="rId66"/>
    <p:sldId id="432" r:id="rId67"/>
    <p:sldId id="411" r:id="rId68"/>
    <p:sldId id="437" r:id="rId69"/>
    <p:sldId id="438" r:id="rId70"/>
    <p:sldId id="439" r:id="rId71"/>
    <p:sldId id="440" r:id="rId72"/>
    <p:sldId id="441" r:id="rId73"/>
    <p:sldId id="415" r:id="rId74"/>
    <p:sldId id="442" r:id="rId75"/>
    <p:sldId id="443" r:id="rId76"/>
    <p:sldId id="444" r:id="rId77"/>
    <p:sldId id="445" r:id="rId78"/>
    <p:sldId id="447" r:id="rId79"/>
    <p:sldId id="446" r:id="rId80"/>
    <p:sldId id="434" r:id="rId81"/>
    <p:sldId id="430" r:id="rId82"/>
    <p:sldId id="395" r:id="rId83"/>
    <p:sldId id="349" r:id="rId84"/>
    <p:sldId id="372" r:id="rId85"/>
    <p:sldId id="404" r:id="rId86"/>
    <p:sldId id="334" r:id="rId87"/>
    <p:sldId id="335" r:id="rId88"/>
    <p:sldId id="343" r:id="rId89"/>
    <p:sldId id="344" r:id="rId90"/>
    <p:sldId id="405" r:id="rId91"/>
    <p:sldId id="448" r:id="rId92"/>
    <p:sldId id="347" r:id="rId93"/>
    <p:sldId id="346" r:id="rId94"/>
    <p:sldId id="345" r:id="rId95"/>
    <p:sldId id="348" r:id="rId96"/>
    <p:sldId id="340" r:id="rId97"/>
    <p:sldId id="403" r:id="rId98"/>
    <p:sldId id="342" r:id="rId99"/>
    <p:sldId id="390" r:id="rId100"/>
    <p:sldId id="336" r:id="rId101"/>
    <p:sldId id="396" r:id="rId102"/>
    <p:sldId id="313" r:id="rId103"/>
    <p:sldId id="338" r:id="rId104"/>
    <p:sldId id="381" r:id="rId105"/>
    <p:sldId id="304" r:id="rId106"/>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0000"/>
    <a:srgbClr val="CC3300"/>
    <a:srgbClr val="22458A"/>
    <a:srgbClr val="2B56AB"/>
    <a:srgbClr val="0033CC"/>
    <a:srgbClr val="0066CC"/>
    <a:srgbClr val="F77B0B"/>
    <a:srgbClr val="B2F50B"/>
    <a:srgbClr val="F88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4D9F8-0587-E110-105F-BFF7774EFE88}" v="32" dt="2021-09-28T17:57:27.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34" autoAdjust="0"/>
  </p:normalViewPr>
  <p:slideViewPr>
    <p:cSldViewPr snapToGrid="0">
      <p:cViewPr varScale="1">
        <p:scale>
          <a:sx n="98" d="100"/>
          <a:sy n="98" d="100"/>
        </p:scale>
        <p:origin x="126" y="4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2679248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latin typeface="MS PGothic"/>
                <a:ea typeface="MS PGothic"/>
                <a:cs typeface="MS PGothic"/>
                <a:sym typeface="MS PGothic"/>
              </a:rPr>
              <a:t> SCORM is effective in describing how a learner’s active session with learning content passes learning data to an LMS. However, SCORM does not currently describe how or if the LMS displays the data to the learner. This situation means the people who need the data the most may not have access to it. For example, a course administrator may not be able to access scores for all learners in a course. The LMS stores the data, but SCORM doesn’t specify how the LMS should expose it.</a:t>
            </a:r>
          </a:p>
          <a:p>
            <a:pPr marL="0" marR="0" lvl="0" indent="0" algn="l" rtl="0">
              <a:spcBef>
                <a:spcPts val="0"/>
              </a:spcBef>
              <a:buSzPct val="25000"/>
              <a:buFont typeface="Arial"/>
              <a:buNone/>
            </a:pPr>
            <a:br>
              <a:rPr lang="en-US" sz="1800" dirty="0">
                <a:latin typeface="MS PGothic"/>
                <a:ea typeface="MS PGothic"/>
                <a:cs typeface="MS PGothic"/>
                <a:sym typeface="MS PGothic"/>
              </a:rPr>
            </a:br>
            <a:r>
              <a:rPr lang="en-US" sz="1800" dirty="0">
                <a:latin typeface="MS PGothic"/>
                <a:ea typeface="MS PGothic"/>
                <a:cs typeface="MS PGothic"/>
                <a:sym typeface="MS PGothic"/>
              </a:rPr>
              <a:t>There is nothing stopping a single product from having all of these capabilities</a:t>
            </a:r>
            <a:endParaRPr lang="en-US" sz="1800" b="0" i="0" u="none" strike="noStrike" cap="none" baseline="0" dirty="0">
              <a:latin typeface="MS PGothic"/>
              <a:ea typeface="MS PGothic"/>
              <a:cs typeface="MS PGothic"/>
              <a:sym typeface="MS PGothic"/>
            </a:endParaRPr>
          </a:p>
        </p:txBody>
      </p:sp>
      <p:sp>
        <p:nvSpPr>
          <p:cNvPr id="213" name="Shape 21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Pr>
              <a:t>17</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9793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Content Sent Statements wildly to the LRS</a:t>
            </a:r>
          </a:p>
          <a:p>
            <a:pPr lvl="1"/>
            <a:r>
              <a:rPr lang="en-US" dirty="0"/>
              <a:t>Is my content sending data correctly?</a:t>
            </a:r>
          </a:p>
          <a:p>
            <a:pPr lvl="1"/>
            <a:r>
              <a:rPr lang="en-US" dirty="0"/>
              <a:t>Does my content have permission on that system?</a:t>
            </a:r>
          </a:p>
          <a:p>
            <a:pPr lvl="1"/>
            <a:r>
              <a:rPr lang="en-US" dirty="0"/>
              <a:t>Will I get credit?</a:t>
            </a:r>
          </a:p>
          <a:p>
            <a:pPr lvl="1"/>
            <a:r>
              <a:rPr lang="en-US" dirty="0"/>
              <a:t>Does the institution/instructor of my content know who I am and can they get that to the LRS? </a:t>
            </a:r>
          </a:p>
          <a:p>
            <a:pPr lvl="1"/>
            <a:endParaRPr lang="en-US" dirty="0"/>
          </a:p>
          <a:p>
            <a:r>
              <a:rPr lang="en-US" dirty="0"/>
              <a:t>If LRS accepted Statements that was sent from “Content”</a:t>
            </a:r>
          </a:p>
          <a:p>
            <a:pPr lvl="1"/>
            <a:r>
              <a:rPr lang="en-US" dirty="0"/>
              <a:t>Is the learner who they say they are?</a:t>
            </a:r>
          </a:p>
          <a:p>
            <a:pPr lvl="1"/>
            <a:r>
              <a:rPr lang="en-US" dirty="0"/>
              <a:t>Is the institution/instructor on this Statement real?</a:t>
            </a:r>
          </a:p>
          <a:p>
            <a:pPr lvl="1"/>
            <a:r>
              <a:rPr lang="en-US" dirty="0"/>
              <a:t>Did they pay for the rights to take the content?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112363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“Minimal LMS” </a:t>
            </a:r>
          </a:p>
          <a:p>
            <a:pPr lvl="1">
              <a:buFont typeface="Wingdings" pitchFamily="2" charset="2"/>
              <a:buChar char="§"/>
            </a:pPr>
            <a:r>
              <a:rPr lang="en-US" dirty="0"/>
              <a:t>Support for dynamic amounts of information, but not as a ton of “optional” fields</a:t>
            </a:r>
          </a:p>
          <a:p>
            <a:pPr marL="0" indent="0">
              <a:buNone/>
            </a:pPr>
            <a:r>
              <a:rPr lang="en-US" dirty="0"/>
              <a:t>“Content-defined Data” </a:t>
            </a:r>
          </a:p>
          <a:p>
            <a:pPr lvl="1">
              <a:buFont typeface="Wingdings" pitchFamily="2" charset="2"/>
              <a:buChar char="§"/>
            </a:pPr>
            <a:r>
              <a:rPr lang="en-US" dirty="0"/>
              <a:t>In other words, content so specific that only the content needs it, but is still critical (Simulations, especially)</a:t>
            </a:r>
          </a:p>
          <a:p>
            <a:pPr marL="0" indent="0">
              <a:buNone/>
            </a:pPr>
            <a:r>
              <a:rPr lang="en-US" dirty="0"/>
              <a:t>“Content as a service (CaaS) model of delivery” </a:t>
            </a:r>
          </a:p>
          <a:p>
            <a:pPr lvl="1">
              <a:buFont typeface="Wingdings" pitchFamily="2" charset="2"/>
              <a:buChar char="§"/>
            </a:pPr>
            <a:r>
              <a:rPr lang="en-US" dirty="0"/>
              <a:t>Allow content to be stored on other domains</a:t>
            </a:r>
          </a:p>
          <a:p>
            <a:pPr marL="0" indent="0">
              <a:buNone/>
            </a:pPr>
            <a:r>
              <a:rPr lang="en-US" dirty="0"/>
              <a:t>“Device/OS/browser independence”</a:t>
            </a:r>
          </a:p>
          <a:p>
            <a:pPr lvl="1">
              <a:buFont typeface="Wingdings" pitchFamily="2" charset="2"/>
              <a:buChar char="§"/>
            </a:pPr>
            <a:r>
              <a:rPr lang="en-US" dirty="0"/>
              <a:t>Allow for content to be independent of a browser in order to communicate or be launched</a:t>
            </a:r>
          </a:p>
          <a:p>
            <a:pPr marL="0" indent="0">
              <a:buNone/>
            </a:pPr>
            <a:r>
              <a:rPr lang="en-US" dirty="0"/>
              <a:t>“Share data between learning activities”</a:t>
            </a:r>
          </a:p>
          <a:p>
            <a:pPr lvl="1">
              <a:buFont typeface="Wingdings" pitchFamily="2" charset="2"/>
              <a:buChar char="§"/>
            </a:pPr>
            <a:r>
              <a:rPr lang="en-US" dirty="0"/>
              <a:t>And between learners!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340144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 cmi Verbs:</a:t>
            </a:r>
          </a:p>
          <a:p>
            <a:pPr lvl="1"/>
            <a:r>
              <a:rPr lang="en-US" dirty="0"/>
              <a:t>Launched </a:t>
            </a:r>
          </a:p>
          <a:p>
            <a:pPr lvl="1"/>
            <a:r>
              <a:rPr lang="en-US" dirty="0"/>
              <a:t>Initialized</a:t>
            </a:r>
          </a:p>
          <a:p>
            <a:pPr lvl="1"/>
            <a:r>
              <a:rPr lang="en-US" dirty="0"/>
              <a:t>Completed</a:t>
            </a:r>
          </a:p>
          <a:p>
            <a:pPr lvl="1"/>
            <a:r>
              <a:rPr lang="en-US" dirty="0"/>
              <a:t>Passed</a:t>
            </a:r>
          </a:p>
          <a:p>
            <a:pPr lvl="1"/>
            <a:r>
              <a:rPr lang="en-US" dirty="0"/>
              <a:t>Failed</a:t>
            </a:r>
          </a:p>
          <a:p>
            <a:pPr lvl="1"/>
            <a:r>
              <a:rPr lang="en-US" dirty="0"/>
              <a:t>Abandoned</a:t>
            </a:r>
          </a:p>
          <a:p>
            <a:pPr lvl="1"/>
            <a:r>
              <a:rPr lang="en-US" dirty="0"/>
              <a:t>Waived</a:t>
            </a:r>
          </a:p>
          <a:p>
            <a:pPr lvl="1"/>
            <a:r>
              <a:rPr lang="en-US" dirty="0"/>
              <a:t>Terminated</a:t>
            </a:r>
          </a:p>
          <a:p>
            <a:pPr lvl="1"/>
            <a:r>
              <a:rPr lang="en-US" dirty="0"/>
              <a:t>Satisfied</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368814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Actor – uses “account” for security purposes</a:t>
            </a:r>
          </a:p>
          <a:p>
            <a:r>
              <a:rPr lang="en-US" dirty="0"/>
              <a:t>Verbs – There can be only one! </a:t>
            </a:r>
          </a:p>
          <a:p>
            <a:pPr lvl="1"/>
            <a:r>
              <a:rPr lang="en-US" dirty="0"/>
              <a:t>Use of each, that is – keeps things simple</a:t>
            </a:r>
          </a:p>
          <a:p>
            <a:r>
              <a:rPr lang="en-US" dirty="0"/>
              <a:t>Object – is the AU and matches the </a:t>
            </a:r>
            <a:r>
              <a:rPr lang="en-US" dirty="0" err="1"/>
              <a:t>activityId</a:t>
            </a:r>
            <a:r>
              <a:rPr lang="en-US" dirty="0"/>
              <a:t> (content)</a:t>
            </a:r>
          </a:p>
          <a:p>
            <a:pPr lvl="1"/>
            <a:r>
              <a:rPr lang="en-US" dirty="0"/>
              <a:t>AU used quite ubiquitously in this specification</a:t>
            </a:r>
          </a:p>
          <a:p>
            <a:r>
              <a:rPr lang="en-US" dirty="0"/>
              <a:t>Score – not required, lumped in with pass/fail</a:t>
            </a:r>
          </a:p>
          <a:p>
            <a:r>
              <a:rPr lang="en-US" dirty="0"/>
              <a:t>Success/Completion – designer decides the “how”, but success directly relates to assessment</a:t>
            </a:r>
          </a:p>
          <a:p>
            <a:r>
              <a:rPr lang="en-US" dirty="0"/>
              <a:t>Registration – dynamic relationship of Actor to “course”</a:t>
            </a:r>
          </a:p>
          <a:p>
            <a:pPr lvl="1"/>
            <a:r>
              <a:rPr lang="en-US" dirty="0"/>
              <a:t>Note: not AU, registrations are handled at the course level</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220400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en-US" dirty="0"/>
              <a:t>cmi5 categorizes the xAPI Statements during use:</a:t>
            </a:r>
          </a:p>
          <a:p>
            <a:pPr>
              <a:buFont typeface="Wingdings" pitchFamily="2" charset="2"/>
              <a:buChar char="§"/>
            </a:pPr>
            <a:r>
              <a:rPr lang="en-US" dirty="0"/>
              <a:t>"cmi5 defined" - Statements using cmi5 defined verbs</a:t>
            </a:r>
          </a:p>
          <a:p>
            <a:pPr lvl="1">
              <a:buFont typeface="Wingdings" pitchFamily="2" charset="2"/>
              <a:buChar char="§"/>
            </a:pPr>
            <a:r>
              <a:rPr lang="en-US" dirty="0"/>
              <a:t>Uses specific “category id” value for cmi5</a:t>
            </a:r>
          </a:p>
          <a:p>
            <a:pPr>
              <a:buFont typeface="Wingdings" pitchFamily="2" charset="2"/>
              <a:buChar char="§"/>
            </a:pPr>
            <a:r>
              <a:rPr lang="en-US" dirty="0"/>
              <a:t>"cmi5 allowed" - Statements using any verb and </a:t>
            </a:r>
            <a:r>
              <a:rPr lang="en-US" b="1" dirty="0">
                <a:solidFill>
                  <a:srgbClr val="FF9932"/>
                </a:solidFill>
              </a:rPr>
              <a:t>does not </a:t>
            </a:r>
            <a:r>
              <a:rPr lang="en-US" dirty="0"/>
              <a:t>use the cmi5 specific “category id”</a:t>
            </a:r>
          </a:p>
          <a:p>
            <a:pPr lvl="6">
              <a:buFont typeface="Wingdings" pitchFamily="2" charset="2"/>
              <a:buChar char="§"/>
            </a:pPr>
            <a:r>
              <a:rPr lang="en-US" dirty="0"/>
              <a:t>Issued between “initialized” and “terminated” verbs</a:t>
            </a:r>
          </a:p>
          <a:p>
            <a:pPr>
              <a:buFont typeface="Wingdings" pitchFamily="2" charset="2"/>
              <a:buChar char="§"/>
            </a:pPr>
            <a:r>
              <a:rPr lang="en-US" dirty="0"/>
              <a:t>"cmi5 not-allowed" - Any statements not conforming with the cmi5 specification.</a:t>
            </a:r>
          </a:p>
          <a:p>
            <a:pPr>
              <a:buFont typeface="Wingdings" pitchFamily="2" charset="2"/>
              <a:buChar char="§"/>
            </a:pPr>
            <a:r>
              <a:rPr lang="en-US" dirty="0"/>
              <a:t>Both “cmi5 defined” and “cmi5 allowed” use a “context template”</a:t>
            </a:r>
          </a:p>
          <a:p>
            <a:pPr lvl="1">
              <a:buFont typeface="Wingdings" pitchFamily="2" charset="2"/>
              <a:buChar char="§"/>
            </a:pPr>
            <a:r>
              <a:rPr lang="en-US" dirty="0"/>
              <a:t>Context template is State information exchanged between the AU and LMS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174142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Authorized Launch Mechanism</a:t>
            </a:r>
          </a:p>
          <a:p>
            <a:pPr lvl="1"/>
            <a:r>
              <a:rPr lang="en-US" dirty="0"/>
              <a:t>AU provides a URL with query string that the LMS parses</a:t>
            </a:r>
          </a:p>
          <a:p>
            <a:pPr lvl="1"/>
            <a:r>
              <a:rPr lang="en-US" dirty="0"/>
              <a:t>Includes Actor, content id (of the AU), and registration</a:t>
            </a:r>
          </a:p>
          <a:p>
            <a:r>
              <a:rPr lang="en-US" dirty="0"/>
              <a:t>Course Structure</a:t>
            </a:r>
          </a:p>
          <a:p>
            <a:pPr lvl="1"/>
            <a:r>
              <a:rPr lang="en-US" dirty="0"/>
              <a:t>Similar to the content package of SCORM… and different</a:t>
            </a:r>
          </a:p>
          <a:p>
            <a:pPr lvl="1"/>
            <a:r>
              <a:rPr lang="en-US" dirty="0"/>
              <a:t>Supports 1 or more Assignable Units (AU)</a:t>
            </a:r>
          </a:p>
          <a:p>
            <a:pPr lvl="2"/>
            <a:r>
              <a:rPr lang="en-US" dirty="0"/>
              <a:t>Optionally nested within Blocks</a:t>
            </a:r>
          </a:p>
          <a:p>
            <a:pPr lvl="1"/>
            <a:r>
              <a:rPr lang="en-US" dirty="0"/>
              <a:t>Designed for interoperability across systems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373452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Interests Shared</a:t>
            </a:r>
          </a:p>
          <a:p>
            <a:pPr lvl="1"/>
            <a:r>
              <a:rPr lang="en-US" dirty="0"/>
              <a:t>Organization Among Interested</a:t>
            </a:r>
          </a:p>
          <a:p>
            <a:pPr lvl="1"/>
            <a:r>
              <a:rPr lang="en-US" dirty="0"/>
              <a:t>Forms a Working Group</a:t>
            </a:r>
          </a:p>
          <a:p>
            <a:pPr lvl="1"/>
            <a:r>
              <a:rPr lang="en-US" dirty="0"/>
              <a:t>Defines Requirements</a:t>
            </a:r>
          </a:p>
          <a:p>
            <a:pPr lvl="1"/>
            <a:r>
              <a:rPr lang="en-US" dirty="0"/>
              <a:t>Explores Solutions – Both Logistical and Technical</a:t>
            </a:r>
          </a:p>
          <a:p>
            <a:r>
              <a:rPr lang="en-US" dirty="0"/>
              <a:t>Use Case + Technology Application = Definition of xAPI Profile</a:t>
            </a:r>
          </a:p>
          <a:p>
            <a:pPr lvl="1"/>
            <a:r>
              <a:rPr lang="en-US" dirty="0"/>
              <a:t>cmi5 Working Group founded before technology solution</a:t>
            </a:r>
          </a:p>
          <a:p>
            <a:pPr lvl="1"/>
            <a:r>
              <a:rPr lang="en-US" dirty="0"/>
              <a:t>Later switched to xAPI solution</a:t>
            </a:r>
          </a:p>
          <a:p>
            <a:pPr lvl="1"/>
            <a:r>
              <a:rPr lang="en-US" dirty="0"/>
              <a:t>Inspired other xAPI solutions, effectively creating more xAPI Profiles</a:t>
            </a:r>
          </a:p>
          <a:p>
            <a:endParaRPr lang="en-US" dirty="0"/>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256278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51</a:t>
            </a:fld>
            <a:endParaRPr lang="en-US">
              <a:solidFill>
                <a:srgbClr val="000000"/>
              </a:solidFill>
            </a:endParaRPr>
          </a:p>
        </p:txBody>
      </p:sp>
    </p:spTree>
    <p:extLst>
      <p:ext uri="{BB962C8B-B14F-4D97-AF65-F5344CB8AC3E}">
        <p14:creationId xmlns:p14="http://schemas.microsoft.com/office/powerpoint/2010/main" val="330283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Learning can be recorded wherever it occurs</a:t>
            </a:r>
          </a:p>
          <a:p>
            <a:pPr marL="285750" indent="-285750">
              <a:buFont typeface="Arial" panose="020B0604020202020204" pitchFamily="34" charset="0"/>
              <a:buChar char="•"/>
            </a:pPr>
            <a:r>
              <a:rPr lang="en-US" dirty="0"/>
              <a:t>Specialized analytics</a:t>
            </a:r>
          </a:p>
          <a:p>
            <a:pPr lvl="1"/>
            <a:r>
              <a:rPr lang="en-US" dirty="0"/>
              <a:t>Not restricted to customized reports</a:t>
            </a:r>
          </a:p>
          <a:p>
            <a:pPr lvl="1"/>
            <a:r>
              <a:rPr lang="en-US" dirty="0"/>
              <a:t>Not restricted to only basic data (scores, pass/fail) </a:t>
            </a:r>
          </a:p>
          <a:p>
            <a:pPr marL="285750" indent="-285750">
              <a:buFont typeface="Arial" panose="020B0604020202020204" pitchFamily="34" charset="0"/>
              <a:buChar char="•"/>
            </a:pPr>
            <a:r>
              <a:rPr lang="en-US" dirty="0"/>
              <a:t>Learning does not have to be “launched” from an LMS</a:t>
            </a:r>
          </a:p>
          <a:p>
            <a:pPr lvl="1"/>
            <a:r>
              <a:rPr lang="en-US" dirty="0"/>
              <a:t>Mobile apps</a:t>
            </a:r>
          </a:p>
          <a:p>
            <a:pPr lvl="1"/>
            <a:r>
              <a:rPr lang="en-US" dirty="0"/>
              <a:t>Social Networking</a:t>
            </a:r>
          </a:p>
          <a:p>
            <a:pPr lvl="1"/>
            <a:r>
              <a:rPr lang="en-US" dirty="0"/>
              <a:t>Gaming &amp; Simulations</a:t>
            </a:r>
          </a:p>
          <a:p>
            <a:pPr lvl="1"/>
            <a:r>
              <a:rPr lang="en-US" dirty="0"/>
              <a:t>Correlation of general activity with learning data</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38012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83</a:t>
            </a:fld>
            <a:endParaRPr lang="en-US">
              <a:solidFill>
                <a:srgbClr val="000000"/>
              </a:solidFill>
            </a:endParaRPr>
          </a:p>
        </p:txBody>
      </p:sp>
    </p:spTree>
    <p:extLst>
      <p:ext uri="{BB962C8B-B14F-4D97-AF65-F5344CB8AC3E}">
        <p14:creationId xmlns:p14="http://schemas.microsoft.com/office/powerpoint/2010/main" val="1855950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84</a:t>
            </a:fld>
            <a:endParaRPr lang="en-US">
              <a:solidFill>
                <a:srgbClr val="000000"/>
              </a:solidFill>
            </a:endParaRPr>
          </a:p>
        </p:txBody>
      </p:sp>
    </p:spTree>
    <p:extLst>
      <p:ext uri="{BB962C8B-B14F-4D97-AF65-F5344CB8AC3E}">
        <p14:creationId xmlns:p14="http://schemas.microsoft.com/office/powerpoint/2010/main" val="170393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Learning Record Store</a:t>
            </a:r>
          </a:p>
          <a:p>
            <a:pPr lvl="1">
              <a:buFont typeface="Wingdings" pitchFamily="2" charset="2"/>
              <a:buChar char="§"/>
            </a:pPr>
            <a:r>
              <a:rPr lang="en-US" dirty="0"/>
              <a:t>An LRS capability is NOT sufficient for a cmi5, it must have additional capabilities found in an LMS.  </a:t>
            </a:r>
          </a:p>
          <a:p>
            <a:pPr lvl="1">
              <a:buFont typeface="Wingdings" pitchFamily="2" charset="2"/>
              <a:buChar char="§"/>
            </a:pPr>
            <a:r>
              <a:rPr lang="en-US" dirty="0"/>
              <a:t>Test an LRS as an LMS.</a:t>
            </a:r>
          </a:p>
          <a:p>
            <a:pPr marL="0" indent="0">
              <a:buNone/>
            </a:pPr>
            <a:r>
              <a:rPr lang="en-US" dirty="0"/>
              <a:t>Learning Management System</a:t>
            </a:r>
          </a:p>
          <a:p>
            <a:pPr lvl="1">
              <a:buFont typeface="Wingdings" pitchFamily="2" charset="2"/>
              <a:buChar char="§"/>
            </a:pPr>
            <a:r>
              <a:rPr lang="en-US" dirty="0"/>
              <a:t>Verify all nine types of cmi5 Statements work</a:t>
            </a:r>
          </a:p>
          <a:p>
            <a:pPr lvl="1">
              <a:buFont typeface="Wingdings" pitchFamily="2" charset="2"/>
              <a:buChar char="§"/>
            </a:pPr>
            <a:r>
              <a:rPr lang="en-US" dirty="0"/>
              <a:t>Verify all suspend/resume functionality works</a:t>
            </a:r>
          </a:p>
          <a:p>
            <a:pPr lvl="1">
              <a:buFont typeface="Wingdings" pitchFamily="2" charset="2"/>
              <a:buChar char="§"/>
            </a:pPr>
            <a:r>
              <a:rPr lang="en-US" dirty="0"/>
              <a:t>Verify all roll-up works</a:t>
            </a:r>
          </a:p>
          <a:p>
            <a:pPr lvl="1">
              <a:buFont typeface="Wingdings" pitchFamily="2" charset="2"/>
              <a:buChar char="§"/>
            </a:pPr>
            <a:r>
              <a:rPr lang="en-US" dirty="0"/>
              <a:t>Verify distributed learning content works</a:t>
            </a:r>
          </a:p>
          <a:p>
            <a:pPr lvl="1">
              <a:buFont typeface="Wingdings" pitchFamily="2" charset="2"/>
              <a:buChar char="§"/>
            </a:pPr>
            <a:r>
              <a:rPr lang="en-US" dirty="0"/>
              <a:t>Investigate through integrated dashboards, whenever possible</a:t>
            </a:r>
          </a:p>
          <a:p>
            <a:pPr lvl="1"/>
            <a:endParaRPr lang="en-US" dirty="0"/>
          </a:p>
          <a:p>
            <a:pPr marL="609585" lvl="1" indent="0">
              <a:buNone/>
            </a:pP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85</a:t>
            </a:fld>
            <a:endParaRPr lang="en-US" dirty="0"/>
          </a:p>
        </p:txBody>
      </p:sp>
    </p:spTree>
    <p:extLst>
      <p:ext uri="{BB962C8B-B14F-4D97-AF65-F5344CB8AC3E}">
        <p14:creationId xmlns:p14="http://schemas.microsoft.com/office/powerpoint/2010/main" val="57414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Authoring Tools</a:t>
            </a:r>
          </a:p>
          <a:p>
            <a:pPr lvl="1"/>
            <a:r>
              <a:rPr lang="en-US" dirty="0"/>
              <a:t>An authoring tool’s output is a Course including a Course Structure Format</a:t>
            </a:r>
          </a:p>
          <a:p>
            <a:pPr lvl="1"/>
            <a:r>
              <a:rPr lang="en-US" dirty="0"/>
              <a:t>It will need to rely on a Learning Record Provider to create Statements</a:t>
            </a:r>
          </a:p>
          <a:p>
            <a:pPr lvl="1"/>
            <a:r>
              <a:rPr lang="en-US" dirty="0"/>
              <a:t>Statements handed to the Learning Record Provider should be full</a:t>
            </a:r>
          </a:p>
          <a:p>
            <a:pPr lvl="1"/>
            <a:r>
              <a:rPr lang="en-US" dirty="0"/>
              <a:t>Remember, not all cmi5 Statements are issued by the content</a:t>
            </a:r>
          </a:p>
          <a:p>
            <a:pPr lvl="1"/>
            <a:r>
              <a:rPr lang="en-US" dirty="0"/>
              <a:t>Ensure that the authoring tool is EXTENSIBLE, much of the benefit of cmi5 is expanding into xAPI</a:t>
            </a:r>
          </a:p>
          <a:p>
            <a:pPr lvl="1"/>
            <a:r>
              <a:rPr lang="en-US" dirty="0"/>
              <a:t>Authoring Tool Output and LMS Combinations CAN eliminate the need for an LRP, but is not guaranteed</a:t>
            </a:r>
          </a:p>
          <a:p>
            <a:pPr lvl="1"/>
            <a:endParaRPr lang="en-US" dirty="0"/>
          </a:p>
          <a:p>
            <a:pPr marL="609585" lvl="1" indent="0">
              <a:buNone/>
            </a:pP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86</a:t>
            </a:fld>
            <a:endParaRPr lang="en-US" dirty="0"/>
          </a:p>
        </p:txBody>
      </p:sp>
    </p:spTree>
    <p:extLst>
      <p:ext uri="{BB962C8B-B14F-4D97-AF65-F5344CB8AC3E}">
        <p14:creationId xmlns:p14="http://schemas.microsoft.com/office/powerpoint/2010/main" val="2883641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87</a:t>
            </a:fld>
            <a:endParaRPr lang="en-US">
              <a:solidFill>
                <a:srgbClr val="000000"/>
              </a:solidFill>
            </a:endParaRPr>
          </a:p>
        </p:txBody>
      </p:sp>
    </p:spTree>
    <p:extLst>
      <p:ext uri="{BB962C8B-B14F-4D97-AF65-F5344CB8AC3E}">
        <p14:creationId xmlns:p14="http://schemas.microsoft.com/office/powerpoint/2010/main" val="2109159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88</a:t>
            </a:fld>
            <a:endParaRPr lang="en-US">
              <a:solidFill>
                <a:srgbClr val="000000"/>
              </a:solidFill>
            </a:endParaRPr>
          </a:p>
        </p:txBody>
      </p:sp>
    </p:spTree>
    <p:extLst>
      <p:ext uri="{BB962C8B-B14F-4D97-AF65-F5344CB8AC3E}">
        <p14:creationId xmlns:p14="http://schemas.microsoft.com/office/powerpoint/2010/main" val="4177890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Statements are great, but understanding when to use them is also important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90</a:t>
            </a:fld>
            <a:endParaRPr lang="en-US" dirty="0"/>
          </a:p>
        </p:txBody>
      </p:sp>
    </p:spTree>
    <p:extLst>
      <p:ext uri="{BB962C8B-B14F-4D97-AF65-F5344CB8AC3E}">
        <p14:creationId xmlns:p14="http://schemas.microsoft.com/office/powerpoint/2010/main" val="3762149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93</a:t>
            </a:fld>
            <a:endParaRPr lang="en-US">
              <a:solidFill>
                <a:srgbClr val="000000"/>
              </a:solidFill>
            </a:endParaRPr>
          </a:p>
        </p:txBody>
      </p:sp>
    </p:spTree>
    <p:extLst>
      <p:ext uri="{BB962C8B-B14F-4D97-AF65-F5344CB8AC3E}">
        <p14:creationId xmlns:p14="http://schemas.microsoft.com/office/powerpoint/2010/main" val="3711265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94</a:t>
            </a:fld>
            <a:endParaRPr lang="en-US">
              <a:solidFill>
                <a:srgbClr val="000000"/>
              </a:solidFill>
            </a:endParaRPr>
          </a:p>
        </p:txBody>
      </p:sp>
    </p:spTree>
    <p:extLst>
      <p:ext uri="{BB962C8B-B14F-4D97-AF65-F5344CB8AC3E}">
        <p14:creationId xmlns:p14="http://schemas.microsoft.com/office/powerpoint/2010/main" val="2520851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95</a:t>
            </a:fld>
            <a:endParaRPr lang="en-US">
              <a:solidFill>
                <a:srgbClr val="000000"/>
              </a:solidFill>
            </a:endParaRPr>
          </a:p>
        </p:txBody>
      </p:sp>
    </p:spTree>
    <p:extLst>
      <p:ext uri="{BB962C8B-B14F-4D97-AF65-F5344CB8AC3E}">
        <p14:creationId xmlns:p14="http://schemas.microsoft.com/office/powerpoint/2010/main" val="299834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Basic Definition (Remember this one): </a:t>
            </a:r>
            <a:r>
              <a:rPr lang="en-US" dirty="0"/>
              <a:t>User Experiences within content is tracked through a Learning Record Provider (LRP) and sent to a Learning Record Store (LRS).</a:t>
            </a:r>
          </a:p>
          <a:p>
            <a:r>
              <a:rPr lang="en-US" b="1" dirty="0"/>
              <a:t>Technical Definition (Look once and forget if you want):</a:t>
            </a:r>
            <a:r>
              <a:rPr lang="en-US" dirty="0"/>
              <a:t> Experience API (IEEE 9274.1.1) is the JavaScript Object Notation (JSON) data model format and a Representational State Transfer (RESTful) Web Service Application Programming Interface (API) for communication between Activities experienced by an individual, group, or other entity and a Learning Record Store.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325081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96</a:t>
            </a:fld>
            <a:endParaRPr lang="en-US">
              <a:solidFill>
                <a:srgbClr val="000000"/>
              </a:solidFill>
            </a:endParaRPr>
          </a:p>
        </p:txBody>
      </p:sp>
    </p:spTree>
    <p:extLst>
      <p:ext uri="{BB962C8B-B14F-4D97-AF65-F5344CB8AC3E}">
        <p14:creationId xmlns:p14="http://schemas.microsoft.com/office/powerpoint/2010/main" val="530372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solidFill>
                  <a:srgbClr val="000000"/>
                </a:solidFill>
              </a:rPr>
              <a:pPr eaLnBrk="1" hangingPunct="1"/>
              <a:t>97</a:t>
            </a:fld>
            <a:endParaRPr lang="en-US">
              <a:solidFill>
                <a:srgbClr val="000000"/>
              </a:solidFill>
            </a:endParaRPr>
          </a:p>
        </p:txBody>
      </p:sp>
    </p:spTree>
    <p:extLst>
      <p:ext uri="{BB962C8B-B14F-4D97-AF65-F5344CB8AC3E}">
        <p14:creationId xmlns:p14="http://schemas.microsoft.com/office/powerpoint/2010/main" val="340349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Management System (LMS) – An entire suite of web services used in traditional (SCORM) distributed learning solutions</a:t>
            </a:r>
          </a:p>
          <a:p>
            <a:r>
              <a:rPr lang="en-US" dirty="0"/>
              <a:t>Learning Record Provider (LRP) – Sender (Web Service) in xAPI</a:t>
            </a:r>
          </a:p>
          <a:p>
            <a:r>
              <a:rPr lang="en-US" dirty="0"/>
              <a:t>Learning Record Store (LRS) – Receiver (Web Service) in xAPI</a:t>
            </a:r>
          </a:p>
          <a:p>
            <a:r>
              <a:rPr lang="en-US" dirty="0"/>
              <a:t>Statement – Single artifacts of achievement in xAPI – “I Did This”</a:t>
            </a:r>
          </a:p>
          <a:p>
            <a:r>
              <a:rPr lang="en-US" dirty="0"/>
              <a:t>Documents – Large sets of data (name, value) that keep state in xAPI</a:t>
            </a:r>
          </a:p>
          <a:p>
            <a:r>
              <a:rPr lang="en-US" dirty="0"/>
              <a:t>Resource/Endpoint – Interface within xAPI to programming methods (Means by which to send/receive)</a:t>
            </a:r>
          </a:p>
          <a:p>
            <a:r>
              <a:rPr lang="en-US" dirty="0"/>
              <a:t>Content – Any learning asset deployed in a distributed learning environment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54645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Actor – Doer in the Statement</a:t>
            </a:r>
          </a:p>
          <a:p>
            <a:r>
              <a:rPr lang="en-US" dirty="0"/>
              <a:t>Verb – Action in the Statement </a:t>
            </a:r>
          </a:p>
          <a:p>
            <a:r>
              <a:rPr lang="en-US" dirty="0"/>
              <a:t>Object – “Direct Object” in the Statement, often an actual web activity</a:t>
            </a:r>
          </a:p>
          <a:p>
            <a:r>
              <a:rPr lang="en-US" dirty="0"/>
              <a:t>Results/Context – Additional necessary information</a:t>
            </a:r>
          </a:p>
          <a:p>
            <a:r>
              <a:rPr lang="en-US" dirty="0"/>
              <a:t>Timestamp – When the experience happened</a:t>
            </a:r>
          </a:p>
          <a:p>
            <a:endParaRPr lang="en-US" dirty="0"/>
          </a:p>
          <a:p>
            <a:endParaRPr lang="en-US" dirty="0"/>
          </a:p>
          <a:p>
            <a:r>
              <a:rPr lang="en-US" dirty="0"/>
              <a:t>These allow the basic construction of human/machine readable expressions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02383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 launched Chemistry Quiz</a:t>
            </a:r>
          </a:p>
          <a:p>
            <a:r>
              <a:rPr lang="en-US" dirty="0"/>
              <a:t>Andy initialized Chemistry Quiz </a:t>
            </a:r>
          </a:p>
          <a:p>
            <a:r>
              <a:rPr lang="en-US" dirty="0"/>
              <a:t>Andy answered Question 1 with choice “A”</a:t>
            </a:r>
          </a:p>
          <a:p>
            <a:r>
              <a:rPr lang="en-US" dirty="0"/>
              <a:t>Andy passed Chemistry Quiz </a:t>
            </a:r>
          </a:p>
          <a:p>
            <a:r>
              <a:rPr lang="en-US" dirty="0"/>
              <a:t>Andy completed Chemistry Quiz</a:t>
            </a:r>
          </a:p>
          <a:p>
            <a:r>
              <a:rPr lang="en-US" dirty="0"/>
              <a:t>Andy terminated Chemistry Quiz </a:t>
            </a:r>
          </a:p>
          <a:p>
            <a:r>
              <a:rPr lang="en-US" dirty="0"/>
              <a:t>Andy satisfied Chemistry Quiz </a:t>
            </a:r>
          </a:p>
          <a:p>
            <a:r>
              <a:rPr lang="en-US" dirty="0"/>
              <a:t>Andy satisfied Chemistry Unit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406762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414135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44883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3394836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grpSp>
        <p:nvGrpSpPr>
          <p:cNvPr id="13" name="Group 12">
            <a:extLst>
              <a:ext uri="{FF2B5EF4-FFF2-40B4-BE49-F238E27FC236}">
                <a16:creationId xmlns:a16="http://schemas.microsoft.com/office/drawing/2014/main" id="{17A64619-3150-764A-B197-ACCE1BF93A0D}"/>
              </a:ext>
            </a:extLst>
          </p:cNvPr>
          <p:cNvGrpSpPr/>
          <p:nvPr userDrawn="1"/>
        </p:nvGrpSpPr>
        <p:grpSpPr>
          <a:xfrm>
            <a:off x="-163159" y="-7561"/>
            <a:ext cx="12359277" cy="1365965"/>
            <a:chOff x="-163159" y="-7561"/>
            <a:chExt cx="12359277" cy="1365965"/>
          </a:xfrm>
        </p:grpSpPr>
        <p:pic>
          <p:nvPicPr>
            <p:cNvPr id="12" name="Picture 11">
              <a:extLst>
                <a:ext uri="{FF2B5EF4-FFF2-40B4-BE49-F238E27FC236}">
                  <a16:creationId xmlns:a16="http://schemas.microsoft.com/office/drawing/2014/main" id="{12E38512-0138-7445-B7CC-5F2FEEA128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561"/>
              <a:ext cx="12196118" cy="1365965"/>
            </a:xfrm>
            <a:prstGeom prst="rect">
              <a:avLst/>
            </a:prstGeom>
          </p:spPr>
        </p:pic>
        <p:pic>
          <p:nvPicPr>
            <p:cNvPr id="8" name="Picture 7" descr="Text, logo&#10;&#10;Description automatically generated">
              <a:extLst>
                <a:ext uri="{FF2B5EF4-FFF2-40B4-BE49-F238E27FC236}">
                  <a16:creationId xmlns:a16="http://schemas.microsoft.com/office/drawing/2014/main" id="{7A7B304C-E1BB-8449-BCBA-6710F54362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159" y="235526"/>
              <a:ext cx="2068503" cy="828209"/>
            </a:xfrm>
            <a:prstGeom prst="rect">
              <a:avLst/>
            </a:prstGeom>
          </p:spPr>
        </p:pic>
        <p:pic>
          <p:nvPicPr>
            <p:cNvPr id="10" name="Picture 9" descr="Icon, arrow&#10;&#10;Description automatically generated with medium confidence">
              <a:extLst>
                <a:ext uri="{FF2B5EF4-FFF2-40B4-BE49-F238E27FC236}">
                  <a16:creationId xmlns:a16="http://schemas.microsoft.com/office/drawing/2014/main" id="{DF717295-5B03-6546-85AA-8510DA7BF2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0272" y="186098"/>
              <a:ext cx="1057750" cy="1057750"/>
            </a:xfrm>
            <a:prstGeom prst="rect">
              <a:avLst/>
            </a:prstGeom>
          </p:spPr>
        </p:pic>
      </p:grpSp>
      <p:pic>
        <p:nvPicPr>
          <p:cNvPr id="23" name="Picture 22" descr="Icon, arrow&#10;&#10;Description automatically generated with medium confidence">
            <a:extLst>
              <a:ext uri="{FF2B5EF4-FFF2-40B4-BE49-F238E27FC236}">
                <a16:creationId xmlns:a16="http://schemas.microsoft.com/office/drawing/2014/main" id="{1C35CC54-C338-1143-A210-8C7B19870B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Blank - Middle">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38126" y="178594"/>
            <a:ext cx="11715751" cy="62507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1"/>
          </p:nvPr>
        </p:nvSpPr>
        <p:spPr>
          <a:xfrm>
            <a:off x="239184" y="1066800"/>
            <a:ext cx="11715749" cy="53339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buFont typeface="Source Sans Pr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9" name="Shape 189"/>
          <p:cNvSpPr txBox="1">
            <a:spLocks noGrp="1"/>
          </p:cNvSpPr>
          <p:nvPr>
            <p:ph type="sldNum" idx="12"/>
          </p:nvPr>
        </p:nvSpPr>
        <p:spPr>
          <a:xfrm>
            <a:off x="11906249" y="6616701"/>
            <a:ext cx="289983" cy="241299"/>
          </a:xfrm>
          <a:prstGeom prst="rect">
            <a:avLst/>
          </a:prstGeom>
          <a:noFill/>
          <a:ln>
            <a:noFill/>
          </a:ln>
        </p:spPr>
        <p:txBody>
          <a:bodyPr lIns="64275" tIns="32125" rIns="64275" bIns="32125" anchor="t" anchorCtr="0">
            <a:noAutofit/>
          </a:bodyPr>
          <a:lstStyle/>
          <a:p>
            <a:pPr algn="ctr">
              <a:spcBef>
                <a:spcPts val="0"/>
              </a:spcBef>
              <a:spcAft>
                <a:spcPts val="0"/>
              </a:spcAft>
              <a:buClr>
                <a:srgbClr val="4D4D4D"/>
              </a:buClr>
              <a:buSzPct val="25000"/>
            </a:pPr>
            <a:fld id="{00000000-1234-1234-1234-123412341234}" type="slidenum">
              <a:rPr lang="en-US" sz="1100" b="1" smtClean="0">
                <a:solidFill>
                  <a:srgbClr val="4D4D4D"/>
                </a:solidFill>
                <a:latin typeface="Helvetica Neue"/>
                <a:ea typeface="Helvetica Neue"/>
                <a:cs typeface="Helvetica Neue"/>
                <a:sym typeface="Helvetica Neue"/>
              </a:rPr>
              <a:pPr algn="ctr">
                <a:spcBef>
                  <a:spcPts val="0"/>
                </a:spcBef>
                <a:spcAft>
                  <a:spcPts val="0"/>
                </a:spcAft>
                <a:buClr>
                  <a:srgbClr val="4D4D4D"/>
                </a:buClr>
                <a:buSzPct val="25000"/>
              </a:pPr>
              <a:t>‹#›</a:t>
            </a:fld>
            <a:endParaRPr lang="en-US" sz="1100" b="1">
              <a:solidFill>
                <a:srgbClr val="4D4D4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54276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5DEA6-7E13-4127-B7B3-A2A78F0466DD}" type="datetimeFigureOut">
              <a:rPr lang="en-US" smtClean="0"/>
              <a:pPr/>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23B70-C20C-4ED7-839E-58F897F07256}" type="slidenum">
              <a:rPr lang="en-US" smtClean="0"/>
              <a:pPr/>
              <a:t>‹#›</a:t>
            </a:fld>
            <a:endParaRPr lang="en-US"/>
          </a:p>
        </p:txBody>
      </p:sp>
    </p:spTree>
    <p:extLst>
      <p:ext uri="{BB962C8B-B14F-4D97-AF65-F5344CB8AC3E}">
        <p14:creationId xmlns:p14="http://schemas.microsoft.com/office/powerpoint/2010/main" val="1008076843"/>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4" name="Picture 3" descr="A picture containing outdoor, person, weapon&#10;&#10;Description automatically generated">
            <a:extLst>
              <a:ext uri="{FF2B5EF4-FFF2-40B4-BE49-F238E27FC236}">
                <a16:creationId xmlns:a16="http://schemas.microsoft.com/office/drawing/2014/main" id="{A80CFF9F-9224-EC4B-9B69-BEFDDC396E4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4953" y="-96405"/>
            <a:ext cx="960719" cy="1159892"/>
          </a:xfrm>
          <a:prstGeom prst="rect">
            <a:avLst/>
          </a:prstGeom>
          <a:effectLst>
            <a:outerShdw blurRad="50800" dist="45243" dir="9720000" sx="94000" sy="94000" algn="tl" rotWithShape="0">
              <a:prstClr val="black">
                <a:alpha val="98074"/>
              </a:prstClr>
            </a:outerShdw>
          </a:effectLst>
        </p:spPr>
      </p:pic>
      <p:pic>
        <p:nvPicPr>
          <p:cNvPr id="15" name="Picture 14" descr="Icon, arrow&#10;&#10;Description automatically generated with medium confidence">
            <a:extLst>
              <a:ext uri="{FF2B5EF4-FFF2-40B4-BE49-F238E27FC236}">
                <a16:creationId xmlns:a16="http://schemas.microsoft.com/office/drawing/2014/main" id="{B97C56CF-1F12-D043-BD01-6FD4A6D1182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23965" y="6400801"/>
            <a:ext cx="457199" cy="457199"/>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8" r:id="rId5"/>
    <p:sldLayoutId id="2147483679" r:id="rId6"/>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aicc.github.io/CMI-5_Spec_Current/client/" TargetMode="External"/><Relationship Id="rId3" Type="http://schemas.openxmlformats.org/officeDocument/2006/relationships/hyperlink" Target="https://adlnet.gov/resources/cmi5-resources/" TargetMode="External"/><Relationship Id="rId7" Type="http://schemas.openxmlformats.org/officeDocument/2006/relationships/hyperlink" Target="https://aicc.github.io/CMI-5_Spec_Current/mistakes/" TargetMode="External"/><Relationship Id="rId2" Type="http://schemas.openxmlformats.org/officeDocument/2006/relationships/hyperlink" Target="http://aicc.github.io/CMI-5_Spec_Current/" TargetMode="External"/><Relationship Id="rId1" Type="http://schemas.openxmlformats.org/officeDocument/2006/relationships/slideLayout" Target="../slideLayouts/slideLayout2.xml"/><Relationship Id="rId6" Type="http://schemas.openxmlformats.org/officeDocument/2006/relationships/hyperlink" Target="https://aicc.github.io/CMI-5_Spec_Current/best_practices/" TargetMode="External"/><Relationship Id="rId11" Type="http://schemas.openxmlformats.org/officeDocument/2006/relationships/hyperlink" Target="http://xapi.vocab.pub/" TargetMode="External"/><Relationship Id="rId5" Type="http://schemas.openxmlformats.org/officeDocument/2006/relationships/hyperlink" Target="https://aicc.github.io/CMI-5_Spec_Current/adoption/" TargetMode="External"/><Relationship Id="rId10" Type="http://schemas.openxmlformats.org/officeDocument/2006/relationships/hyperlink" Target="https://github.com/adlnet/SCORM-to-xAPI-Wrapper" TargetMode="External"/><Relationship Id="rId4" Type="http://schemas.openxmlformats.org/officeDocument/2006/relationships/hyperlink" Target="https://github.com/adlnet/cmi5-Client-Library" TargetMode="External"/><Relationship Id="rId9" Type="http://schemas.openxmlformats.org/officeDocument/2006/relationships/hyperlink" Target="https://aicc.github.io/CMI-5_Spec_Current/samples/"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github.com/cawerkenthin/cmi5-AU-Simulator" TargetMode="External"/><Relationship Id="rId7" Type="http://schemas.openxmlformats.org/officeDocument/2006/relationships/hyperlink" Target="https://aicc.github.io/CMI-5_Spec_Current/flows/lms-flow.html" TargetMode="External"/><Relationship Id="rId2" Type="http://schemas.openxmlformats.org/officeDocument/2006/relationships/hyperlink" Target="https://www.youtube.com/watch?v=nhJRIDNE96Q" TargetMode="External"/><Relationship Id="rId1" Type="http://schemas.openxmlformats.org/officeDocument/2006/relationships/slideLayout" Target="../slideLayouts/slideLayout2.xml"/><Relationship Id="rId6" Type="http://schemas.openxmlformats.org/officeDocument/2006/relationships/hyperlink" Target="https://aicc.github.io/CMI-5_Spec_Current/flows/au-flow.html" TargetMode="External"/><Relationship Id="rId5" Type="http://schemas.openxmlformats.org/officeDocument/2006/relationships/hyperlink" Target="https://risc-inc.com/cmi5-overview-process-flow/" TargetMode="External"/><Relationship Id="rId4" Type="http://schemas.openxmlformats.org/officeDocument/2006/relationships/hyperlink" Target="http://www.ispringsolutions.com/blog/ispring-now-supports-cmi5-the-next-generation-of-scorm/"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xapi.vocab.pub/"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dlnet.gov/expapi/verbs/completed" TargetMode="External"/><Relationship Id="rId2" Type="http://schemas.openxmlformats.org/officeDocument/2006/relationships/hyperlink" Target="http://www.adlnet.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liveaspankaj.gitbooks.io/xapi-video-profile/content/statement_data_model.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cassproject.github.io/cass-editor/docs/guide/"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devs.cassproject.org/index.html?doc=1DZlrMrPd8Me2BsYHB0vUovtocWUMaj_VvKQD2_Ibb70#h.r5xxv2r1prwz"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5.jpeg"/><Relationship Id="rId7"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aicc.github.io/CMI-5_Spec_Current/"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hyperlink" Target="https://github.com/AICC/CMI-5_Spec_Current"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aicc.github.io/CMI-5_Spec_Current/sampl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github.com/adlnet/cmi5-Client-Library"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9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aicc.github.io/CMI-5_Spec_Current/best_practices/" TargetMode="Externa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aicc.github.io/CMI-5_Spec_Current/mistakes/"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hyperlink" Target="https://attendee.gotowebinar.com/register/4876843550305432332"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profiles.usalearning.net/" TargetMode="External"/><Relationship Id="rId2" Type="http://schemas.openxmlformats.org/officeDocument/2006/relationships/hyperlink" Target="https://github.com/adlnet/xAPI-Spec&#8203;" TargetMode="External"/><Relationship Id="rId1" Type="http://schemas.openxmlformats.org/officeDocument/2006/relationships/slideLayout" Target="../slideLayouts/slideLayout2.xml"/><Relationship Id="rId6" Type="http://schemas.openxmlformats.org/officeDocument/2006/relationships/hyperlink" Target="http://risc-inc.com/next-generation-scorm-cmi5/&#8203;" TargetMode="External"/><Relationship Id="rId5" Type="http://schemas.openxmlformats.org/officeDocument/2006/relationships/hyperlink" Target="http://aicc.github.io/CMI-5_Spec_Current/SCORM/%20&#8203;" TargetMode="External"/><Relationship Id="rId4" Type="http://schemas.openxmlformats.org/officeDocument/2006/relationships/hyperlink" Target="https://aicc.github.io/CMI-5_Spec_Curr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Overview and Application of xAPI, cmi5, and xAPI Profiles</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487333" y="3442389"/>
            <a:ext cx="8478838" cy="2404737"/>
          </a:xfrm>
        </p:spPr>
        <p:txBody>
          <a:bodyPr/>
          <a:lstStyle/>
          <a:p>
            <a:r>
              <a:rPr lang="en-US" dirty="0">
                <a:latin typeface="Arial Narrow" pitchFamily="34" charset="0"/>
              </a:rPr>
              <a:t>Andy Johnson</a:t>
            </a:r>
            <a:br>
              <a:rPr lang="en-US" b="0" dirty="0">
                <a:latin typeface="Arial Narrow" pitchFamily="34" charset="0"/>
              </a:rPr>
            </a:br>
            <a:r>
              <a:rPr lang="en-US" b="0" dirty="0">
                <a:latin typeface="Arial Narrow" pitchFamily="34" charset="0"/>
              </a:rPr>
              <a:t>Advanced Distributed Learning (ADL) Initiative, SETA Contractor</a:t>
            </a:r>
            <a:br>
              <a:rPr lang="en-US" b="0" dirty="0">
                <a:latin typeface="Arial Narrow" pitchFamily="34" charset="0"/>
              </a:rPr>
            </a:br>
            <a:r>
              <a:rPr lang="en-US" dirty="0">
                <a:latin typeface="Arial Narrow" pitchFamily="34" charset="0"/>
              </a:rPr>
              <a:t>Art Werkenthin</a:t>
            </a:r>
            <a:br>
              <a:rPr lang="en-US" b="0" dirty="0">
                <a:latin typeface="Arial Narrow" pitchFamily="34" charset="0"/>
              </a:rPr>
            </a:br>
            <a:r>
              <a:rPr lang="en-US" b="0" dirty="0">
                <a:latin typeface="Arial Narrow" pitchFamily="34" charset="0"/>
              </a:rPr>
              <a:t>RISC Inc., CEO</a:t>
            </a:r>
          </a:p>
          <a:p>
            <a:r>
              <a:rPr lang="en-US" dirty="0">
                <a:latin typeface="Arial Narrow"/>
              </a:rPr>
              <a:t>Mike Hernandez</a:t>
            </a:r>
            <a:br>
              <a:rPr lang="en-US" dirty="0">
                <a:latin typeface="Arial Narrow"/>
              </a:rPr>
            </a:br>
            <a:r>
              <a:rPr lang="en-US" b="0" dirty="0" err="1">
                <a:latin typeface="Arial Narrow" pitchFamily="34" charset="0"/>
              </a:rPr>
              <a:t>Eduworks</a:t>
            </a:r>
            <a:r>
              <a:rPr lang="en-US" b="0" dirty="0">
                <a:latin typeface="Arial Narrow" pitchFamily="34" charset="0"/>
              </a:rPr>
              <a:t>, Project Manager</a:t>
            </a:r>
            <a:endParaRPr lang="en-US" dirty="0"/>
          </a:p>
        </p:txBody>
      </p:sp>
    </p:spTree>
    <p:extLst>
      <p:ext uri="{BB962C8B-B14F-4D97-AF65-F5344CB8AC3E}">
        <p14:creationId xmlns:p14="http://schemas.microsoft.com/office/powerpoint/2010/main" val="2787032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Sample Statements</a:t>
            </a:r>
          </a:p>
        </p:txBody>
      </p:sp>
      <p:graphicFrame>
        <p:nvGraphicFramePr>
          <p:cNvPr id="6" name="Table 5">
            <a:extLst>
              <a:ext uri="{FF2B5EF4-FFF2-40B4-BE49-F238E27FC236}">
                <a16:creationId xmlns:a16="http://schemas.microsoft.com/office/drawing/2014/main" id="{AA78F7BF-4C3D-C848-8167-2C35984DC92A}"/>
              </a:ext>
            </a:extLst>
          </p:cNvPr>
          <p:cNvGraphicFramePr>
            <a:graphicFrameLocks noGrp="1"/>
          </p:cNvGraphicFramePr>
          <p:nvPr/>
        </p:nvGraphicFramePr>
        <p:xfrm>
          <a:off x="2700146" y="1295557"/>
          <a:ext cx="6810585" cy="4510726"/>
        </p:xfrm>
        <a:graphic>
          <a:graphicData uri="http://schemas.openxmlformats.org/drawingml/2006/table">
            <a:tbl>
              <a:tblPr bandRow="1">
                <a:tableStyleId>{5C22544A-7EE6-4342-B048-85BDC9FD1C3A}</a:tableStyleId>
              </a:tblPr>
              <a:tblGrid>
                <a:gridCol w="1181839">
                  <a:extLst>
                    <a:ext uri="{9D8B030D-6E8A-4147-A177-3AD203B41FA5}">
                      <a16:colId xmlns:a16="http://schemas.microsoft.com/office/drawing/2014/main" val="1114034139"/>
                    </a:ext>
                  </a:extLst>
                </a:gridCol>
                <a:gridCol w="1822833">
                  <a:extLst>
                    <a:ext uri="{9D8B030D-6E8A-4147-A177-3AD203B41FA5}">
                      <a16:colId xmlns:a16="http://schemas.microsoft.com/office/drawing/2014/main" val="1397036869"/>
                    </a:ext>
                  </a:extLst>
                </a:gridCol>
                <a:gridCol w="3805913">
                  <a:extLst>
                    <a:ext uri="{9D8B030D-6E8A-4147-A177-3AD203B41FA5}">
                      <a16:colId xmlns:a16="http://schemas.microsoft.com/office/drawing/2014/main" val="743036280"/>
                    </a:ext>
                  </a:extLst>
                </a:gridCol>
              </a:tblGrid>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launched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 (Activity 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23614583"/>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initialized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7060885"/>
                  </a:ext>
                </a:extLst>
              </a:tr>
              <a:tr h="56509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answered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Question 1 with choice “A”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7979140"/>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passed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18751343"/>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completed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6889821"/>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terminated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5601276"/>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satisfied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Quiz</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5074046"/>
                  </a:ext>
                </a:extLst>
              </a:tr>
              <a:tr h="5636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Arial Narrow" panose="020B0604020202020204" pitchFamily="34" charset="0"/>
                          <a:cs typeface="Arial Narrow" panose="020B0604020202020204" pitchFamily="34" charset="0"/>
                        </a:rPr>
                        <a:t>Andy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tx1"/>
                          </a:solidFill>
                          <a:latin typeface="Arial Narrow" panose="020B0604020202020204" pitchFamily="34" charset="0"/>
                          <a:ea typeface="+mn-ea"/>
                          <a:cs typeface="Arial Narrow" panose="020B0604020202020204" pitchFamily="34" charset="0"/>
                        </a:rPr>
                        <a:t>satisfied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Chemistry Unit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85789287"/>
                  </a:ext>
                </a:extLst>
              </a:tr>
            </a:tbl>
          </a:graphicData>
        </a:graphic>
      </p:graphicFrame>
    </p:spTree>
    <p:extLst>
      <p:ext uri="{BB962C8B-B14F-4D97-AF65-F5344CB8AC3E}">
        <p14:creationId xmlns:p14="http://schemas.microsoft.com/office/powerpoint/2010/main" val="40341303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Bibliography</a:t>
            </a:r>
          </a:p>
        </p:txBody>
      </p:sp>
      <p:sp>
        <p:nvSpPr>
          <p:cNvPr id="4" name="Content Placeholder 3"/>
          <p:cNvSpPr>
            <a:spLocks noGrp="1"/>
          </p:cNvSpPr>
          <p:nvPr>
            <p:ph sz="quarter" idx="11"/>
          </p:nvPr>
        </p:nvSpPr>
        <p:spPr/>
        <p:txBody>
          <a:bodyPr/>
          <a:lstStyle/>
          <a:p>
            <a:pPr marL="456565" indent="-456565">
              <a:buFont typeface="Wingdings" pitchFamily="2" charset="2"/>
              <a:buChar char="§"/>
            </a:pPr>
            <a:r>
              <a:rPr lang="en-US" dirty="0">
                <a:latin typeface="Arial Narrow"/>
              </a:rPr>
              <a:t>cmi5 Working Group / Landing Page - </a:t>
            </a:r>
            <a:r>
              <a:rPr lang="en-US" dirty="0">
                <a:solidFill>
                  <a:srgbClr val="FF9932"/>
                </a:solidFill>
                <a:latin typeface="Arial Narrow"/>
                <a:hlinkClick r:id="rId2">
                  <a:extLst>
                    <a:ext uri="{A12FA001-AC4F-418D-AE19-62706E023703}">
                      <ahyp:hlinkClr xmlns:ahyp="http://schemas.microsoft.com/office/drawing/2018/hyperlinkcolor" val="tx"/>
                    </a:ext>
                  </a:extLst>
                </a:hlinkClick>
              </a:rPr>
              <a:t>http://aicc.github.io/CMI-5_Spec_Current/</a:t>
            </a:r>
            <a:endParaRPr lang="en-US" dirty="0">
              <a:solidFill>
                <a:srgbClr val="FF9932"/>
              </a:solidFill>
              <a:hlinkClick r:id="rId2">
                <a:extLst>
                  <a:ext uri="{A12FA001-AC4F-418D-AE19-62706E023703}">
                    <ahyp:hlinkClr xmlns:ahyp="http://schemas.microsoft.com/office/drawing/2018/hyperlinkcolor" val="tx"/>
                  </a:ext>
                </a:extLst>
              </a:hlinkClick>
            </a:endParaRPr>
          </a:p>
          <a:p>
            <a:pPr marL="456565" indent="-456565">
              <a:buFont typeface="Wingdings" pitchFamily="2" charset="2"/>
              <a:buChar char="§"/>
            </a:pPr>
            <a:r>
              <a:rPr lang="en-US" dirty="0">
                <a:latin typeface="Arial Narrow"/>
              </a:rPr>
              <a:t>cmi5 Overview - </a:t>
            </a:r>
            <a:r>
              <a:rPr lang="en-US" dirty="0">
                <a:solidFill>
                  <a:srgbClr val="FF9932"/>
                </a:solidFill>
                <a:latin typeface="Arial Narrow"/>
                <a:hlinkClick r:id="rId3"/>
              </a:rPr>
              <a:t>https://adlnet.gov/resources/cmi5-resources/</a:t>
            </a:r>
            <a:r>
              <a:rPr lang="en-US" dirty="0">
                <a:solidFill>
                  <a:srgbClr val="FF9932"/>
                </a:solidFill>
                <a:latin typeface="Arial Narrow"/>
              </a:rPr>
              <a:t> </a:t>
            </a:r>
            <a:endParaRPr lang="en-US" dirty="0"/>
          </a:p>
          <a:p>
            <a:pPr>
              <a:buFont typeface="Wingdings" pitchFamily="2" charset="2"/>
              <a:buChar char="§"/>
            </a:pPr>
            <a:r>
              <a:rPr lang="en-US" dirty="0"/>
              <a:t>cmi5 Code Library - </a:t>
            </a:r>
            <a:r>
              <a:rPr lang="en-US" dirty="0">
                <a:solidFill>
                  <a:srgbClr val="FF9932"/>
                </a:solidFill>
                <a:hlinkClick r:id="rId4">
                  <a:extLst>
                    <a:ext uri="{A12FA001-AC4F-418D-AE19-62706E023703}">
                      <ahyp:hlinkClr xmlns:ahyp="http://schemas.microsoft.com/office/drawing/2018/hyperlinkcolor" val="tx"/>
                    </a:ext>
                  </a:extLst>
                </a:hlinkClick>
              </a:rPr>
              <a:t>https://github.com/adlnet/cmi5-Client-Library</a:t>
            </a:r>
            <a:endParaRPr lang="en-US" dirty="0">
              <a:solidFill>
                <a:srgbClr val="FF9932"/>
              </a:solidFill>
            </a:endParaRPr>
          </a:p>
          <a:p>
            <a:pPr>
              <a:buFont typeface="Wingdings" pitchFamily="2" charset="2"/>
              <a:buChar char="§"/>
            </a:pPr>
            <a:r>
              <a:rPr lang="en-US" dirty="0"/>
              <a:t>cmi5 Adopters List - </a:t>
            </a:r>
            <a:r>
              <a:rPr lang="en-US" dirty="0">
                <a:solidFill>
                  <a:srgbClr val="FF9932"/>
                </a:solidFill>
                <a:hlinkClick r:id="rId5">
                  <a:extLst>
                    <a:ext uri="{A12FA001-AC4F-418D-AE19-62706E023703}">
                      <ahyp:hlinkClr xmlns:ahyp="http://schemas.microsoft.com/office/drawing/2018/hyperlinkcolor" val="tx"/>
                    </a:ext>
                  </a:extLst>
                </a:hlinkClick>
              </a:rPr>
              <a:t>https://aicc.github.io/CMI-5_Spec_Current/adoption/</a:t>
            </a:r>
            <a:endParaRPr lang="en-US" dirty="0">
              <a:solidFill>
                <a:srgbClr val="FF9932"/>
              </a:solidFill>
            </a:endParaRPr>
          </a:p>
          <a:p>
            <a:pPr>
              <a:buFont typeface="Wingdings" pitchFamily="2" charset="2"/>
              <a:buChar char="§"/>
            </a:pPr>
            <a:r>
              <a:rPr lang="en-US" dirty="0"/>
              <a:t>cmi5 Best Practices - </a:t>
            </a:r>
            <a:r>
              <a:rPr lang="en-US" dirty="0">
                <a:solidFill>
                  <a:srgbClr val="FF9932"/>
                </a:solidFill>
                <a:hlinkClick r:id="rId6">
                  <a:extLst>
                    <a:ext uri="{A12FA001-AC4F-418D-AE19-62706E023703}">
                      <ahyp:hlinkClr xmlns:ahyp="http://schemas.microsoft.com/office/drawing/2018/hyperlinkcolor" val="tx"/>
                    </a:ext>
                  </a:extLst>
                </a:hlinkClick>
              </a:rPr>
              <a:t>https://aicc.github.io/CMI-5_Spec_Current/best_practices/</a:t>
            </a:r>
            <a:endParaRPr lang="en-US" dirty="0">
              <a:solidFill>
                <a:srgbClr val="FF9932"/>
              </a:solidFill>
            </a:endParaRPr>
          </a:p>
          <a:p>
            <a:pPr>
              <a:buFont typeface="Wingdings" pitchFamily="2" charset="2"/>
              <a:buChar char="§"/>
            </a:pPr>
            <a:r>
              <a:rPr lang="en-US" dirty="0"/>
              <a:t>cmi5 Worst Practices - </a:t>
            </a:r>
            <a:r>
              <a:rPr lang="en-US" dirty="0">
                <a:solidFill>
                  <a:srgbClr val="FF9932"/>
                </a:solidFill>
                <a:hlinkClick r:id="rId7">
                  <a:extLst>
                    <a:ext uri="{A12FA001-AC4F-418D-AE19-62706E023703}">
                      <ahyp:hlinkClr xmlns:ahyp="http://schemas.microsoft.com/office/drawing/2018/hyperlinkcolor" val="tx"/>
                    </a:ext>
                  </a:extLst>
                </a:hlinkClick>
              </a:rPr>
              <a:t>https://aicc.github.io/CMI-5_Spec_Current/mistakes/</a:t>
            </a:r>
            <a:endParaRPr lang="en-US" dirty="0">
              <a:solidFill>
                <a:srgbClr val="FF9932"/>
              </a:solidFill>
            </a:endParaRPr>
          </a:p>
          <a:p>
            <a:pPr>
              <a:buFont typeface="Wingdings" pitchFamily="2" charset="2"/>
              <a:buChar char="§"/>
            </a:pPr>
            <a:r>
              <a:rPr lang="en-US" dirty="0"/>
              <a:t>cmi5 Code Library - </a:t>
            </a:r>
            <a:r>
              <a:rPr lang="en-US" dirty="0">
                <a:solidFill>
                  <a:srgbClr val="FF9932"/>
                </a:solidFill>
                <a:hlinkClick r:id="rId8">
                  <a:extLst>
                    <a:ext uri="{A12FA001-AC4F-418D-AE19-62706E023703}">
                      <ahyp:hlinkClr xmlns:ahyp="http://schemas.microsoft.com/office/drawing/2018/hyperlinkcolor" val="tx"/>
                    </a:ext>
                  </a:extLst>
                </a:hlinkClick>
              </a:rPr>
              <a:t>https://aicc.github.io/CMI-5_Spec_Current/client/</a:t>
            </a:r>
            <a:endParaRPr lang="en-US" dirty="0">
              <a:solidFill>
                <a:srgbClr val="FF9932"/>
              </a:solidFill>
            </a:endParaRPr>
          </a:p>
          <a:p>
            <a:pPr>
              <a:buFont typeface="Wingdings" pitchFamily="2" charset="2"/>
              <a:buChar char="§"/>
            </a:pPr>
            <a:r>
              <a:rPr lang="en-US" dirty="0"/>
              <a:t>cmi5 Sample Statements - </a:t>
            </a:r>
            <a:r>
              <a:rPr lang="en-US" dirty="0">
                <a:solidFill>
                  <a:srgbClr val="FF9932"/>
                </a:solidFill>
                <a:hlinkClick r:id="rId9">
                  <a:extLst>
                    <a:ext uri="{A12FA001-AC4F-418D-AE19-62706E023703}">
                      <ahyp:hlinkClr xmlns:ahyp="http://schemas.microsoft.com/office/drawing/2018/hyperlinkcolor" val="tx"/>
                    </a:ext>
                  </a:extLst>
                </a:hlinkClick>
              </a:rPr>
              <a:t>https://aicc.github.io/CMI-5_Spec_Current/samples/</a:t>
            </a:r>
            <a:endParaRPr lang="en-US" dirty="0">
              <a:solidFill>
                <a:srgbClr val="FF9932"/>
              </a:solidFill>
            </a:endParaRPr>
          </a:p>
          <a:p>
            <a:pPr>
              <a:buFont typeface="Wingdings" pitchFamily="2" charset="2"/>
              <a:buChar char="§"/>
            </a:pPr>
            <a:r>
              <a:rPr lang="en-US" dirty="0"/>
              <a:t>SCORM to xAPI Wrapper - </a:t>
            </a:r>
            <a:r>
              <a:rPr lang="en-US" dirty="0">
                <a:solidFill>
                  <a:srgbClr val="FF9932"/>
                </a:solidFill>
                <a:hlinkClick r:id="rId10">
                  <a:extLst>
                    <a:ext uri="{A12FA001-AC4F-418D-AE19-62706E023703}">
                      <ahyp:hlinkClr xmlns:ahyp="http://schemas.microsoft.com/office/drawing/2018/hyperlinkcolor" val="tx"/>
                    </a:ext>
                  </a:extLst>
                </a:hlinkClick>
              </a:rPr>
              <a:t>https://github.com/adlnet/SCORM-to-xAPI-Wrapper</a:t>
            </a:r>
            <a:endParaRPr lang="en-US" dirty="0">
              <a:solidFill>
                <a:srgbClr val="FF9932"/>
              </a:solidFill>
            </a:endParaRPr>
          </a:p>
          <a:p>
            <a:pPr>
              <a:buFont typeface="Wingdings" pitchFamily="2" charset="2"/>
              <a:buChar char="§"/>
            </a:pPr>
            <a:r>
              <a:rPr lang="en-US" dirty="0"/>
              <a:t>Profile Guidance / Vocabulary Server - </a:t>
            </a:r>
            <a:r>
              <a:rPr lang="en-US" dirty="0">
                <a:solidFill>
                  <a:srgbClr val="FF9932"/>
                </a:solidFill>
                <a:hlinkClick r:id="rId11">
                  <a:extLst>
                    <a:ext uri="{A12FA001-AC4F-418D-AE19-62706E023703}">
                      <ahyp:hlinkClr xmlns:ahyp="http://schemas.microsoft.com/office/drawing/2018/hyperlinkcolor" val="tx"/>
                    </a:ext>
                  </a:extLst>
                </a:hlinkClick>
              </a:rPr>
              <a:t>http://xapi.vocab.pub/</a:t>
            </a:r>
            <a:endParaRPr lang="en-US" dirty="0"/>
          </a:p>
          <a:p>
            <a:endParaRPr lang="en-US" dirty="0"/>
          </a:p>
        </p:txBody>
      </p:sp>
    </p:spTree>
    <p:extLst>
      <p:ext uri="{BB962C8B-B14F-4D97-AF65-F5344CB8AC3E}">
        <p14:creationId xmlns:p14="http://schemas.microsoft.com/office/powerpoint/2010/main" val="39614267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Bibliography</a:t>
            </a:r>
          </a:p>
        </p:txBody>
      </p:sp>
      <p:sp>
        <p:nvSpPr>
          <p:cNvPr id="4" name="Content Placeholder 3"/>
          <p:cNvSpPr>
            <a:spLocks noGrp="1"/>
          </p:cNvSpPr>
          <p:nvPr>
            <p:ph sz="quarter" idx="11"/>
          </p:nvPr>
        </p:nvSpPr>
        <p:spPr/>
        <p:txBody>
          <a:bodyPr/>
          <a:lstStyle/>
          <a:p>
            <a:pPr>
              <a:buFont typeface="Wingdings" pitchFamily="2" charset="2"/>
              <a:buChar char="§"/>
            </a:pPr>
            <a:r>
              <a:rPr lang="en-US" dirty="0">
                <a:latin typeface="Arial Narrow"/>
              </a:rPr>
              <a:t>cmi5 Runtime Example video</a:t>
            </a:r>
            <a:br>
              <a:rPr lang="en-US" dirty="0"/>
            </a:br>
            <a:r>
              <a:rPr lang="en-US" dirty="0">
                <a:solidFill>
                  <a:srgbClr val="FF9932"/>
                </a:solidFill>
                <a:latin typeface="Arial Narrow"/>
                <a:hlinkClick r:id="rId2">
                  <a:extLst>
                    <a:ext uri="{A12FA001-AC4F-418D-AE19-62706E023703}">
                      <ahyp:hlinkClr xmlns:ahyp="http://schemas.microsoft.com/office/drawing/2018/hyperlinkcolor" val="tx"/>
                    </a:ext>
                  </a:extLst>
                </a:hlinkClick>
              </a:rPr>
              <a:t>https://www.youtube.com/watch?v=nhJRIDNE96Q</a:t>
            </a:r>
            <a:endParaRPr lang="en-US" dirty="0">
              <a:solidFill>
                <a:srgbClr val="FF9932"/>
              </a:solidFill>
            </a:endParaRPr>
          </a:p>
          <a:p>
            <a:pPr>
              <a:buFont typeface="Wingdings" pitchFamily="2" charset="2"/>
              <a:buChar char="§"/>
            </a:pPr>
            <a:r>
              <a:rPr lang="en-US" dirty="0">
                <a:latin typeface="Arial Narrow"/>
              </a:rPr>
              <a:t>Free AU simulator (and source)</a:t>
            </a:r>
            <a:br>
              <a:rPr lang="en-US" dirty="0"/>
            </a:br>
            <a:r>
              <a:rPr lang="en-US" dirty="0">
                <a:solidFill>
                  <a:srgbClr val="FF9932"/>
                </a:solidFill>
                <a:latin typeface="Arial Narrow"/>
                <a:hlinkClick r:id="rId3">
                  <a:extLst>
                    <a:ext uri="{A12FA001-AC4F-418D-AE19-62706E023703}">
                      <ahyp:hlinkClr xmlns:ahyp="http://schemas.microsoft.com/office/drawing/2018/hyperlinkcolor" val="tx"/>
                    </a:ext>
                  </a:extLst>
                </a:hlinkClick>
              </a:rPr>
              <a:t>https://github.com/cawerkenthin/cmi5-AU-Simulator</a:t>
            </a:r>
            <a:endParaRPr lang="en-US" dirty="0">
              <a:solidFill>
                <a:srgbClr val="FF9932"/>
              </a:solidFill>
              <a:hlinkClick r:id="rId3">
                <a:extLst>
                  <a:ext uri="{A12FA001-AC4F-418D-AE19-62706E023703}">
                    <ahyp:hlinkClr xmlns:ahyp="http://schemas.microsoft.com/office/drawing/2018/hyperlinkcolor" val="tx"/>
                  </a:ext>
                </a:extLst>
              </a:hlinkClick>
            </a:endParaRPr>
          </a:p>
          <a:p>
            <a:pPr>
              <a:buFont typeface="Wingdings" pitchFamily="2" charset="2"/>
              <a:buChar char="§"/>
            </a:pPr>
            <a:r>
              <a:rPr lang="en-US" dirty="0">
                <a:latin typeface="Arial Narrow"/>
              </a:rPr>
              <a:t>Rapid Authoring Adopter</a:t>
            </a:r>
            <a:br>
              <a:rPr lang="en-US" dirty="0"/>
            </a:br>
            <a:r>
              <a:rPr lang="en-US" dirty="0">
                <a:solidFill>
                  <a:srgbClr val="FF9932"/>
                </a:solidFill>
                <a:latin typeface="Arial Narrow"/>
                <a:hlinkClick r:id="rId4">
                  <a:extLst>
                    <a:ext uri="{A12FA001-AC4F-418D-AE19-62706E023703}">
                      <ahyp:hlinkClr xmlns:ahyp="http://schemas.microsoft.com/office/drawing/2018/hyperlinkcolor" val="tx"/>
                    </a:ext>
                  </a:extLst>
                </a:hlinkClick>
              </a:rPr>
              <a:t>http://www.ispringsolutions.com/blog/ispring-now-supports-cmi5-the-next-generation-of-scorm/</a:t>
            </a:r>
            <a:endParaRPr lang="en-US" dirty="0">
              <a:solidFill>
                <a:srgbClr val="FF9932"/>
              </a:solidFill>
              <a:latin typeface="Arial Narrow"/>
            </a:endParaRPr>
          </a:p>
          <a:p>
            <a:pPr>
              <a:buFont typeface="Wingdings" pitchFamily="2" charset="2"/>
              <a:buChar char="§"/>
            </a:pPr>
            <a:r>
              <a:rPr lang="en-US" dirty="0">
                <a:latin typeface="Arial Narrow"/>
              </a:rPr>
              <a:t>cmi5 Process Flow </a:t>
            </a:r>
            <a:r>
              <a:rPr lang="en-US" dirty="0">
                <a:solidFill>
                  <a:srgbClr val="FF9932"/>
                </a:solidFill>
                <a:latin typeface="Arial Narrow"/>
                <a:hlinkClick r:id="rId5">
                  <a:extLst>
                    <a:ext uri="{A12FA001-AC4F-418D-AE19-62706E023703}">
                      <ahyp:hlinkClr xmlns:ahyp="http://schemas.microsoft.com/office/drawing/2018/hyperlinkcolor" val="tx"/>
                    </a:ext>
                  </a:extLst>
                </a:hlinkClick>
              </a:rPr>
              <a:t>https://risc-inc.com/cmi5-overview-process-flow/</a:t>
            </a:r>
            <a:endParaRPr lang="en-US" dirty="0">
              <a:solidFill>
                <a:srgbClr val="FF9932"/>
              </a:solidFill>
              <a:latin typeface="Arial Narrow"/>
            </a:endParaRPr>
          </a:p>
          <a:p>
            <a:pPr lvl="1">
              <a:buFont typeface="Wingdings" pitchFamily="2" charset="2"/>
              <a:buChar char="§"/>
            </a:pPr>
            <a:r>
              <a:rPr lang="en-US" dirty="0">
                <a:solidFill>
                  <a:srgbClr val="FF9932"/>
                </a:solidFill>
                <a:latin typeface="Arial Narrow"/>
              </a:rPr>
              <a:t>AU Flow - </a:t>
            </a:r>
            <a:r>
              <a:rPr lang="en-US" dirty="0">
                <a:solidFill>
                  <a:srgbClr val="FF9932"/>
                </a:solidFill>
                <a:latin typeface="Arial Narrow"/>
                <a:hlinkClick r:id="rId6"/>
              </a:rPr>
              <a:t>https://aicc.github.io/CMI-5_Spec_Current/flows/au-flow.html</a:t>
            </a:r>
            <a:r>
              <a:rPr lang="en-US" dirty="0">
                <a:solidFill>
                  <a:srgbClr val="FF9932"/>
                </a:solidFill>
                <a:latin typeface="Arial Narrow"/>
              </a:rPr>
              <a:t> </a:t>
            </a:r>
          </a:p>
          <a:p>
            <a:pPr lvl="1">
              <a:buFont typeface="Wingdings" pitchFamily="2" charset="2"/>
              <a:buChar char="§"/>
            </a:pPr>
            <a:r>
              <a:rPr lang="en-US" dirty="0">
                <a:solidFill>
                  <a:srgbClr val="FF9932"/>
                </a:solidFill>
                <a:latin typeface="Arial Narrow"/>
              </a:rPr>
              <a:t>LMS Flow - </a:t>
            </a:r>
            <a:r>
              <a:rPr lang="en-US" dirty="0">
                <a:solidFill>
                  <a:srgbClr val="FF9932"/>
                </a:solidFill>
                <a:latin typeface="Arial Narrow"/>
                <a:hlinkClick r:id="rId7"/>
              </a:rPr>
              <a:t>https://aicc.github.io/CMI-5_Spec_Current/flows/lms-flow.html</a:t>
            </a:r>
            <a:r>
              <a:rPr lang="en-US" dirty="0">
                <a:solidFill>
                  <a:srgbClr val="FF9932"/>
                </a:solidFill>
                <a:latin typeface="Arial Narrow"/>
              </a:rPr>
              <a:t> </a:t>
            </a:r>
          </a:p>
          <a:p>
            <a:pPr marL="456565" indent="-456565"/>
            <a:endParaRPr lang="en-US" dirty="0"/>
          </a:p>
          <a:p>
            <a:pPr marL="456565" indent="-456565"/>
            <a:endParaRPr lang="en-US" dirty="0"/>
          </a:p>
        </p:txBody>
      </p:sp>
    </p:spTree>
    <p:extLst>
      <p:ext uri="{BB962C8B-B14F-4D97-AF65-F5344CB8AC3E}">
        <p14:creationId xmlns:p14="http://schemas.microsoft.com/office/powerpoint/2010/main" val="81235099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7CCF805-90C7-9C47-8322-804E7A9F41D2}"/>
              </a:ext>
            </a:extLst>
          </p:cNvPr>
          <p:cNvSpPr/>
          <p:nvPr/>
        </p:nvSpPr>
        <p:spPr bwMode="auto">
          <a:xfrm>
            <a:off x="169332" y="825910"/>
            <a:ext cx="11870267" cy="543942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3" name="Picture 12" descr="A close up of a sign&#10;&#10;Description automatically generated">
            <a:extLst>
              <a:ext uri="{FF2B5EF4-FFF2-40B4-BE49-F238E27FC236}">
                <a16:creationId xmlns:a16="http://schemas.microsoft.com/office/drawing/2014/main" id="{93B205A3-42CF-444E-AB3B-47AB32A8C1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226" y="1260046"/>
            <a:ext cx="3222877" cy="2030773"/>
          </a:xfrm>
          <a:prstGeom prst="rect">
            <a:avLst/>
          </a:prstGeom>
        </p:spPr>
      </p:pic>
      <p:sp>
        <p:nvSpPr>
          <p:cNvPr id="8" name="Shape 183">
            <a:extLst>
              <a:ext uri="{FF2B5EF4-FFF2-40B4-BE49-F238E27FC236}">
                <a16:creationId xmlns:a16="http://schemas.microsoft.com/office/drawing/2014/main" id="{F2749187-6BFC-4794-8905-FBE6A438220D}"/>
              </a:ext>
            </a:extLst>
          </p:cNvPr>
          <p:cNvSpPr txBox="1"/>
          <p:nvPr/>
        </p:nvSpPr>
        <p:spPr>
          <a:xfrm>
            <a:off x="7637951" y="3012824"/>
            <a:ext cx="4065267" cy="1097782"/>
          </a:xfrm>
          <a:prstGeom prst="rect">
            <a:avLst/>
          </a:prstGeom>
          <a:noFill/>
          <a:ln>
            <a:noFill/>
          </a:ln>
          <a:effectLst/>
        </p:spPr>
        <p:txBody>
          <a:bodyPr spcFirstLastPara="1" wrap="square" lIns="91425" tIns="45700" rIns="91425" bIns="45700" anchor="t" anchorCtr="0">
            <a:noAutofit/>
          </a:bodyPr>
          <a:lstStyle/>
          <a:p>
            <a:pPr marL="0" marR="0" lvl="0" indent="0" rtl="0">
              <a:spcBef>
                <a:spcPts val="0"/>
              </a:spcBef>
              <a:spcAft>
                <a:spcPts val="0"/>
              </a:spcAft>
              <a:buNone/>
            </a:pPr>
            <a:r>
              <a:rPr lang="en-US" sz="2400" b="1" dirty="0">
                <a:solidFill>
                  <a:schemeClr val="dk1"/>
                </a:solidFill>
                <a:latin typeface="Arial"/>
                <a:ea typeface="Arial"/>
                <a:cs typeface="Arial"/>
                <a:sym typeface="Arial"/>
              </a:rPr>
              <a:t>Art Werkenthin</a:t>
            </a:r>
            <a:endParaRPr dirty="0"/>
          </a:p>
          <a:p>
            <a:pPr>
              <a:spcBef>
                <a:spcPts val="0"/>
              </a:spcBef>
              <a:spcAft>
                <a:spcPts val="0"/>
              </a:spcAft>
            </a:pPr>
            <a:r>
              <a:rPr lang="en-US" sz="1800" dirty="0">
                <a:solidFill>
                  <a:schemeClr val="dk1"/>
                </a:solidFill>
                <a:latin typeface="Tahoma"/>
                <a:ea typeface="Tahoma"/>
                <a:cs typeface="Tahoma"/>
              </a:rPr>
              <a:t>CEO</a:t>
            </a:r>
            <a:endParaRPr lang="en-US" dirty="0">
              <a:solidFill>
                <a:schemeClr val="dk1"/>
              </a:solidFill>
            </a:endParaRPr>
          </a:p>
          <a:p>
            <a:pPr lvl="0">
              <a:spcBef>
                <a:spcPts val="0"/>
              </a:spcBef>
              <a:spcAft>
                <a:spcPts val="0"/>
              </a:spcAft>
            </a:pPr>
            <a:r>
              <a:rPr lang="en-US" sz="1800" dirty="0">
                <a:solidFill>
                  <a:schemeClr val="dk1"/>
                </a:solidFill>
              </a:rPr>
              <a:t>artw@risc-inc.com</a:t>
            </a:r>
            <a:endParaRPr lang="en-US" sz="1800" dirty="0">
              <a:solidFill>
                <a:schemeClr val="dk1"/>
              </a:solidFill>
              <a:latin typeface="Tahoma"/>
              <a:ea typeface="Tahoma"/>
              <a:cs typeface="Tahoma"/>
            </a:endParaRPr>
          </a:p>
        </p:txBody>
      </p:sp>
      <p:cxnSp>
        <p:nvCxnSpPr>
          <p:cNvPr id="4" name="Straight Connector 3">
            <a:extLst>
              <a:ext uri="{FF2B5EF4-FFF2-40B4-BE49-F238E27FC236}">
                <a16:creationId xmlns:a16="http://schemas.microsoft.com/office/drawing/2014/main" id="{331A6F36-0F6A-A74A-AE49-37E765D95FAA}"/>
              </a:ext>
            </a:extLst>
          </p:cNvPr>
          <p:cNvCxnSpPr>
            <a:cxnSpLocks/>
          </p:cNvCxnSpPr>
          <p:nvPr/>
        </p:nvCxnSpPr>
        <p:spPr bwMode="auto">
          <a:xfrm>
            <a:off x="3848852" y="1515889"/>
            <a:ext cx="0" cy="1376635"/>
          </a:xfrm>
          <a:prstGeom prst="line">
            <a:avLst/>
          </a:prstGeom>
          <a:solidFill>
            <a:schemeClr val="accent1"/>
          </a:solidFill>
          <a:ln w="12700" cap="flat" cmpd="sng" algn="ctr">
            <a:solidFill>
              <a:srgbClr val="0070C0"/>
            </a:solidFill>
            <a:prstDash val="solid"/>
            <a:miter lim="800000"/>
            <a:headEnd type="none" w="med" len="med"/>
            <a:tailEnd type="none" w="med" len="med"/>
          </a:ln>
          <a:effectLst/>
        </p:spPr>
      </p:cxnSp>
      <p:sp>
        <p:nvSpPr>
          <p:cNvPr id="10" name="Shape 183">
            <a:extLst>
              <a:ext uri="{FF2B5EF4-FFF2-40B4-BE49-F238E27FC236}">
                <a16:creationId xmlns:a16="http://schemas.microsoft.com/office/drawing/2014/main" id="{8AABA0A6-12AC-45A4-965B-8C18C7BB3E9E}"/>
              </a:ext>
            </a:extLst>
          </p:cNvPr>
          <p:cNvSpPr txBox="1"/>
          <p:nvPr/>
        </p:nvSpPr>
        <p:spPr>
          <a:xfrm>
            <a:off x="4257714" y="4673618"/>
            <a:ext cx="4257106" cy="11492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Mike Hernandez</a:t>
            </a:r>
            <a:endParaRPr dirty="0"/>
          </a:p>
          <a:p>
            <a:r>
              <a:rPr lang="en-US" sz="1800" dirty="0">
                <a:latin typeface="Tahoma"/>
                <a:ea typeface="Tahoma"/>
                <a:cs typeface="Tahoma"/>
              </a:rPr>
              <a:t>Project Manager</a:t>
            </a:r>
          </a:p>
          <a:p>
            <a:pPr lvl="0">
              <a:spcBef>
                <a:spcPts val="0"/>
              </a:spcBef>
              <a:spcAft>
                <a:spcPts val="0"/>
              </a:spcAft>
            </a:pPr>
            <a:r>
              <a:rPr lang="en-US" sz="1800" dirty="0">
                <a:solidFill>
                  <a:schemeClr val="dk1"/>
                </a:solidFill>
              </a:rPr>
              <a:t>Mike.hernandez@eduworks.com</a:t>
            </a:r>
          </a:p>
        </p:txBody>
      </p:sp>
      <p:cxnSp>
        <p:nvCxnSpPr>
          <p:cNvPr id="14" name="Straight Connector 13">
            <a:extLst>
              <a:ext uri="{FF2B5EF4-FFF2-40B4-BE49-F238E27FC236}">
                <a16:creationId xmlns:a16="http://schemas.microsoft.com/office/drawing/2014/main" id="{FA462315-9993-054B-AEBB-354AA39DF596}"/>
              </a:ext>
            </a:extLst>
          </p:cNvPr>
          <p:cNvCxnSpPr>
            <a:cxnSpLocks/>
          </p:cNvCxnSpPr>
          <p:nvPr/>
        </p:nvCxnSpPr>
        <p:spPr bwMode="auto">
          <a:xfrm>
            <a:off x="3872323" y="4632815"/>
            <a:ext cx="0" cy="1316565"/>
          </a:xfrm>
          <a:prstGeom prst="line">
            <a:avLst/>
          </a:prstGeom>
          <a:solidFill>
            <a:schemeClr val="accent1"/>
          </a:solidFill>
          <a:ln w="12700" cap="flat" cmpd="sng" algn="ctr">
            <a:solidFill>
              <a:srgbClr val="0070C0"/>
            </a:solidFill>
            <a:prstDash val="solid"/>
            <a:miter lim="800000"/>
            <a:headEnd type="none" w="med" len="med"/>
            <a:tailEnd type="none" w="med" len="med"/>
          </a:ln>
          <a:effectLst/>
        </p:spPr>
      </p:cxnSp>
      <p:sp>
        <p:nvSpPr>
          <p:cNvPr id="9" name="Shape 183">
            <a:extLst>
              <a:ext uri="{FF2B5EF4-FFF2-40B4-BE49-F238E27FC236}">
                <a16:creationId xmlns:a16="http://schemas.microsoft.com/office/drawing/2014/main" id="{1E2C3052-96C6-4653-9D56-DA20716288BD}"/>
              </a:ext>
            </a:extLst>
          </p:cNvPr>
          <p:cNvSpPr txBox="1"/>
          <p:nvPr/>
        </p:nvSpPr>
        <p:spPr>
          <a:xfrm>
            <a:off x="4190602" y="1509525"/>
            <a:ext cx="4065267" cy="1382999"/>
          </a:xfrm>
          <a:prstGeom prst="rect">
            <a:avLst/>
          </a:prstGeom>
          <a:noFill/>
          <a:ln>
            <a:noFill/>
          </a:ln>
          <a:effectLst/>
        </p:spPr>
        <p:txBody>
          <a:bodyPr spcFirstLastPara="1" wrap="square" lIns="91425" tIns="45700" rIns="91425" bIns="45700" anchor="t" anchorCtr="0">
            <a:noAutofit/>
          </a:bodyPr>
          <a:lstStyle/>
          <a:p>
            <a:pPr marL="0" marR="0" lvl="0" indent="0" rtl="0">
              <a:spcBef>
                <a:spcPts val="0"/>
              </a:spcBef>
              <a:spcAft>
                <a:spcPts val="0"/>
              </a:spcAft>
              <a:buNone/>
            </a:pPr>
            <a:r>
              <a:rPr lang="en-US" sz="2400" b="1" dirty="0">
                <a:solidFill>
                  <a:schemeClr val="dk1"/>
                </a:solidFill>
                <a:latin typeface="Arial"/>
                <a:ea typeface="Arial"/>
                <a:cs typeface="Arial"/>
                <a:sym typeface="Arial"/>
              </a:rPr>
              <a:t>Andy Johnson</a:t>
            </a:r>
            <a:endParaRPr dirty="0"/>
          </a:p>
          <a:p>
            <a:pPr>
              <a:spcBef>
                <a:spcPts val="0"/>
              </a:spcBef>
              <a:spcAft>
                <a:spcPts val="0"/>
              </a:spcAft>
            </a:pPr>
            <a:r>
              <a:rPr lang="en-US" sz="1800" dirty="0">
                <a:solidFill>
                  <a:schemeClr val="dk1"/>
                </a:solidFill>
                <a:latin typeface="Tahoma"/>
                <a:ea typeface="Tahoma"/>
                <a:cs typeface="Tahoma"/>
              </a:rPr>
              <a:t>Specs and Standards Manager (SETA)</a:t>
            </a:r>
            <a:endParaRPr lang="en-US" dirty="0">
              <a:solidFill>
                <a:schemeClr val="dk1"/>
              </a:solidFill>
            </a:endParaRPr>
          </a:p>
          <a:p>
            <a:pPr marL="0" marR="0" lvl="0" indent="0" rtl="0">
              <a:spcBef>
                <a:spcPts val="0"/>
              </a:spcBef>
              <a:spcAft>
                <a:spcPts val="0"/>
              </a:spcAft>
              <a:buNone/>
            </a:pPr>
            <a:r>
              <a:rPr lang="en-US" sz="1800" dirty="0">
                <a:solidFill>
                  <a:schemeClr val="dk1"/>
                </a:solidFill>
              </a:rPr>
              <a:t>andy.johnson.ctr@adlnet.gov</a:t>
            </a:r>
          </a:p>
          <a:p>
            <a:pPr marL="0" marR="0" lvl="0" indent="0" rtl="0">
              <a:spcBef>
                <a:spcPts val="0"/>
              </a:spcBef>
              <a:spcAft>
                <a:spcPts val="0"/>
              </a:spcAft>
              <a:buNone/>
            </a:pPr>
            <a:endParaRPr lang="en-US" sz="1800" dirty="0">
              <a:solidFill>
                <a:schemeClr val="dk1"/>
              </a:solidFill>
              <a:latin typeface="Tahoma"/>
              <a:ea typeface="Tahoma"/>
              <a:cs typeface="Tahoma"/>
            </a:endParaRPr>
          </a:p>
        </p:txBody>
      </p:sp>
      <p:sp>
        <p:nvSpPr>
          <p:cNvPr id="2" name="Title 1">
            <a:extLst>
              <a:ext uri="{FF2B5EF4-FFF2-40B4-BE49-F238E27FC236}">
                <a16:creationId xmlns:a16="http://schemas.microsoft.com/office/drawing/2014/main" id="{23CD2069-9B8F-419A-B826-687D89FDAEC8}"/>
              </a:ext>
            </a:extLst>
          </p:cNvPr>
          <p:cNvSpPr>
            <a:spLocks noGrp="1"/>
          </p:cNvSpPr>
          <p:nvPr>
            <p:ph type="title"/>
          </p:nvPr>
        </p:nvSpPr>
        <p:spPr/>
        <p:txBody>
          <a:bodyPr/>
          <a:lstStyle/>
          <a:p>
            <a:r>
              <a:rPr lang="en-US" dirty="0"/>
              <a:t>Questions?</a:t>
            </a:r>
          </a:p>
        </p:txBody>
      </p:sp>
      <p:pic>
        <p:nvPicPr>
          <p:cNvPr id="7" name="Picture 6" descr="A picture containing drawing&#10;&#10;Description automatically generated">
            <a:extLst>
              <a:ext uri="{FF2B5EF4-FFF2-40B4-BE49-F238E27FC236}">
                <a16:creationId xmlns:a16="http://schemas.microsoft.com/office/drawing/2014/main" id="{E33D7A94-1656-4656-9552-41CEED447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043" y="2892524"/>
            <a:ext cx="3453849" cy="1547325"/>
          </a:xfrm>
          <a:prstGeom prst="rect">
            <a:avLst/>
          </a:prstGeom>
        </p:spPr>
      </p:pic>
      <p:cxnSp>
        <p:nvCxnSpPr>
          <p:cNvPr id="15" name="Straight Connector 14">
            <a:extLst>
              <a:ext uri="{FF2B5EF4-FFF2-40B4-BE49-F238E27FC236}">
                <a16:creationId xmlns:a16="http://schemas.microsoft.com/office/drawing/2014/main" id="{325A0799-522D-42BD-8E29-6E27524A53DB}"/>
              </a:ext>
            </a:extLst>
          </p:cNvPr>
          <p:cNvCxnSpPr>
            <a:cxnSpLocks/>
          </p:cNvCxnSpPr>
          <p:nvPr/>
        </p:nvCxnSpPr>
        <p:spPr bwMode="auto">
          <a:xfrm>
            <a:off x="7314903" y="2932929"/>
            <a:ext cx="0" cy="1376635"/>
          </a:xfrm>
          <a:prstGeom prst="line">
            <a:avLst/>
          </a:prstGeom>
          <a:solidFill>
            <a:schemeClr val="accent1"/>
          </a:solidFill>
          <a:ln w="12700" cap="flat" cmpd="sng" algn="ctr">
            <a:solidFill>
              <a:srgbClr val="0070C0"/>
            </a:solidFill>
            <a:prstDash val="solid"/>
            <a:miter lim="800000"/>
            <a:headEnd type="none" w="med" len="med"/>
            <a:tailEnd type="none" w="med" len="med"/>
          </a:ln>
          <a:effectLst/>
        </p:spPr>
      </p:cxnSp>
      <p:pic>
        <p:nvPicPr>
          <p:cNvPr id="3" name="Picture 2">
            <a:extLst>
              <a:ext uri="{FF2B5EF4-FFF2-40B4-BE49-F238E27FC236}">
                <a16:creationId xmlns:a16="http://schemas.microsoft.com/office/drawing/2014/main" id="{494886DC-49DA-455C-9A05-54FF9C5AB82F}"/>
              </a:ext>
            </a:extLst>
          </p:cNvPr>
          <p:cNvPicPr>
            <a:picLocks noChangeAspect="1"/>
          </p:cNvPicPr>
          <p:nvPr/>
        </p:nvPicPr>
        <p:blipFill>
          <a:blip r:embed="rId4"/>
          <a:stretch>
            <a:fillRect/>
          </a:stretch>
        </p:blipFill>
        <p:spPr>
          <a:xfrm>
            <a:off x="224763" y="4811950"/>
            <a:ext cx="3592129" cy="958293"/>
          </a:xfrm>
          <a:prstGeom prst="rect">
            <a:avLst/>
          </a:prstGeom>
        </p:spPr>
      </p:pic>
    </p:spTree>
    <p:extLst>
      <p:ext uri="{BB962C8B-B14F-4D97-AF65-F5344CB8AC3E}">
        <p14:creationId xmlns:p14="http://schemas.microsoft.com/office/powerpoint/2010/main" val="45468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57225"/>
          </a:xfrm>
        </p:spPr>
        <p:txBody>
          <a:bodyPr/>
          <a:lstStyle/>
          <a:p>
            <a:r>
              <a:rPr lang="en-US" sz="2400" dirty="0"/>
              <a:t>Designers and Developers Speaking The Same Language</a:t>
            </a:r>
          </a:p>
        </p:txBody>
      </p:sp>
      <p:pic>
        <p:nvPicPr>
          <p:cNvPr id="3" name="Picture 2">
            <a:extLst>
              <a:ext uri="{FF2B5EF4-FFF2-40B4-BE49-F238E27FC236}">
                <a16:creationId xmlns:a16="http://schemas.microsoft.com/office/drawing/2014/main" id="{AAFABAFF-78B1-4113-B45A-3FE2371AF104}"/>
              </a:ext>
            </a:extLst>
          </p:cNvPr>
          <p:cNvPicPr>
            <a:picLocks noChangeAspect="1"/>
          </p:cNvPicPr>
          <p:nvPr/>
        </p:nvPicPr>
        <p:blipFill>
          <a:blip r:embed="rId3"/>
          <a:stretch>
            <a:fillRect/>
          </a:stretch>
        </p:blipFill>
        <p:spPr>
          <a:xfrm>
            <a:off x="692046" y="736048"/>
            <a:ext cx="10807908" cy="5458275"/>
          </a:xfrm>
          <a:prstGeom prst="rect">
            <a:avLst/>
          </a:prstGeom>
        </p:spPr>
      </p:pic>
      <p:sp>
        <p:nvSpPr>
          <p:cNvPr id="7" name="TextBox 6">
            <a:extLst>
              <a:ext uri="{FF2B5EF4-FFF2-40B4-BE49-F238E27FC236}">
                <a16:creationId xmlns:a16="http://schemas.microsoft.com/office/drawing/2014/main" id="{2D744E4D-8112-4126-B02F-3C073EBB2E3D}"/>
              </a:ext>
            </a:extLst>
          </p:cNvPr>
          <p:cNvSpPr txBox="1"/>
          <p:nvPr/>
        </p:nvSpPr>
        <p:spPr>
          <a:xfrm>
            <a:off x="4846761" y="1616135"/>
            <a:ext cx="2307729" cy="1077218"/>
          </a:xfrm>
          <a:prstGeom prst="rect">
            <a:avLst/>
          </a:prstGeom>
          <a:noFill/>
        </p:spPr>
        <p:txBody>
          <a:bodyPr wrap="square" rtlCol="0">
            <a:spAutoFit/>
          </a:bodyPr>
          <a:lstStyle/>
          <a:p>
            <a:pPr algn="ctr"/>
            <a:r>
              <a:rPr lang="en-US" dirty="0">
                <a:latin typeface="Arial Narrow" panose="020B0604020202020204" pitchFamily="34" charset="0"/>
                <a:cs typeface="Arial Narrow" panose="020B0604020202020204" pitchFamily="34" charset="0"/>
              </a:rPr>
              <a:t>“Andy passed Chemistry”</a:t>
            </a:r>
          </a:p>
        </p:txBody>
      </p:sp>
      <p:sp>
        <p:nvSpPr>
          <p:cNvPr id="9" name="TextBox 8">
            <a:extLst>
              <a:ext uri="{FF2B5EF4-FFF2-40B4-BE49-F238E27FC236}">
                <a16:creationId xmlns:a16="http://schemas.microsoft.com/office/drawing/2014/main" id="{8BCD10A6-E404-4954-A20D-3FC407321EAC}"/>
              </a:ext>
            </a:extLst>
          </p:cNvPr>
          <p:cNvSpPr txBox="1"/>
          <p:nvPr/>
        </p:nvSpPr>
        <p:spPr>
          <a:xfrm>
            <a:off x="4078418" y="4405754"/>
            <a:ext cx="3844413" cy="954107"/>
          </a:xfrm>
          <a:prstGeom prst="rect">
            <a:avLst/>
          </a:prstGeom>
          <a:noFill/>
        </p:spPr>
        <p:txBody>
          <a:bodyPr wrap="square" rtlCol="0">
            <a:spAutoFit/>
          </a:bodyPr>
          <a:lstStyle/>
          <a:p>
            <a:pPr algn="ctr"/>
            <a:r>
              <a:rPr lang="en-US" sz="2800" dirty="0">
                <a:latin typeface="Arial Narrow" panose="020B0604020202020204" pitchFamily="34" charset="0"/>
                <a:cs typeface="Arial Narrow" panose="020B0604020202020204" pitchFamily="34" charset="0"/>
              </a:rPr>
              <a:t>Got it! &lt;Andy </a:t>
            </a:r>
            <a:br>
              <a:rPr lang="en-US" sz="2800" dirty="0">
                <a:latin typeface="Arial Narrow" panose="020B0604020202020204" pitchFamily="34" charset="0"/>
                <a:cs typeface="Arial Narrow" panose="020B0604020202020204" pitchFamily="34" charset="0"/>
              </a:rPr>
            </a:br>
            <a:r>
              <a:rPr lang="en-US" sz="2800" dirty="0">
                <a:latin typeface="Arial Narrow" panose="020B0604020202020204" pitchFamily="34" charset="0"/>
                <a:cs typeface="Arial Narrow" panose="020B0604020202020204" pitchFamily="34" charset="0"/>
              </a:rPr>
              <a:t>passed Chemistry&gt;</a:t>
            </a:r>
          </a:p>
        </p:txBody>
      </p:sp>
      <p:sp>
        <p:nvSpPr>
          <p:cNvPr id="10" name="TextBox 9">
            <a:extLst>
              <a:ext uri="{FF2B5EF4-FFF2-40B4-BE49-F238E27FC236}">
                <a16:creationId xmlns:a16="http://schemas.microsoft.com/office/drawing/2014/main" id="{19B1AD54-A027-45F9-BE28-E9EEB29EC4E7}"/>
              </a:ext>
            </a:extLst>
          </p:cNvPr>
          <p:cNvSpPr txBox="1"/>
          <p:nvPr/>
        </p:nvSpPr>
        <p:spPr>
          <a:xfrm>
            <a:off x="692046" y="6121952"/>
            <a:ext cx="7998543" cy="307777"/>
          </a:xfrm>
          <a:prstGeom prst="rect">
            <a:avLst/>
          </a:prstGeom>
          <a:noFill/>
        </p:spPr>
        <p:txBody>
          <a:bodyPr wrap="square" rtlCol="0">
            <a:spAutoFit/>
          </a:bodyPr>
          <a:lstStyle/>
          <a:p>
            <a:r>
              <a:rPr lang="en-US" sz="1400" dirty="0"/>
              <a:t>Credit: www.theodysseyonline.com</a:t>
            </a:r>
          </a:p>
        </p:txBody>
      </p:sp>
    </p:spTree>
    <p:extLst>
      <p:ext uri="{BB962C8B-B14F-4D97-AF65-F5344CB8AC3E}">
        <p14:creationId xmlns:p14="http://schemas.microsoft.com/office/powerpoint/2010/main" val="420821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Let’s Talk About Linked Data (Semantic Web)</a:t>
            </a:r>
          </a:p>
        </p:txBody>
      </p:sp>
      <p:sp>
        <p:nvSpPr>
          <p:cNvPr id="4" name="Content Placeholder 3"/>
          <p:cNvSpPr>
            <a:spLocks noGrp="1"/>
          </p:cNvSpPr>
          <p:nvPr>
            <p:ph sz="quarter" idx="11"/>
          </p:nvPr>
        </p:nvSpPr>
        <p:spPr>
          <a:xfrm>
            <a:off x="4106174" y="1242204"/>
            <a:ext cx="7624571" cy="4879748"/>
          </a:xfrm>
        </p:spPr>
        <p:txBody>
          <a:bodyPr/>
          <a:lstStyle/>
          <a:p>
            <a:pPr marL="456565" indent="-456565">
              <a:spcAft>
                <a:spcPts val="1200"/>
              </a:spcAft>
              <a:buFont typeface="Wingdings" pitchFamily="2" charset="2"/>
              <a:buChar char="§"/>
            </a:pPr>
            <a:r>
              <a:rPr lang="en-US" sz="2600" dirty="0">
                <a:latin typeface="Arial Narrow"/>
              </a:rPr>
              <a:t>Linked Data is a methodology of publishing data that allows machine-readable connections on the web, allowing concepts that may have been created separately to find each other</a:t>
            </a:r>
          </a:p>
          <a:p>
            <a:pPr marL="456565" indent="-456565">
              <a:spcAft>
                <a:spcPts val="1200"/>
              </a:spcAft>
              <a:buFont typeface="Wingdings" pitchFamily="2" charset="2"/>
              <a:buChar char="§"/>
            </a:pPr>
            <a:r>
              <a:rPr lang="en-US" sz="2600" dirty="0">
                <a:latin typeface="Arial Narrow"/>
              </a:rPr>
              <a:t>xAPI, through both Statements and Documents, creates semantic data relationships </a:t>
            </a:r>
          </a:p>
          <a:p>
            <a:pPr marL="456565" indent="-456565">
              <a:spcAft>
                <a:spcPts val="1200"/>
              </a:spcAft>
              <a:buFont typeface="Wingdings" pitchFamily="2" charset="2"/>
              <a:buChar char="§"/>
            </a:pPr>
            <a:r>
              <a:rPr lang="en-US" sz="2600" dirty="0"/>
              <a:t>Statements especially, being “triples”, have a natural integration into systems that can use the semantic web, which uses a language that effectively links two resources together with a property type</a:t>
            </a:r>
          </a:p>
        </p:txBody>
      </p:sp>
      <p:grpSp>
        <p:nvGrpSpPr>
          <p:cNvPr id="16" name="Group 15">
            <a:extLst>
              <a:ext uri="{FF2B5EF4-FFF2-40B4-BE49-F238E27FC236}">
                <a16:creationId xmlns:a16="http://schemas.microsoft.com/office/drawing/2014/main" id="{13C0733B-FBDB-F448-A0B0-BFFD28D08646}"/>
              </a:ext>
            </a:extLst>
          </p:cNvPr>
          <p:cNvGrpSpPr/>
          <p:nvPr/>
        </p:nvGrpSpPr>
        <p:grpSpPr>
          <a:xfrm>
            <a:off x="513014" y="1341408"/>
            <a:ext cx="3155055" cy="4218871"/>
            <a:chOff x="363663" y="1071134"/>
            <a:chExt cx="3449213" cy="4612213"/>
          </a:xfrm>
        </p:grpSpPr>
        <p:sp>
          <p:nvSpPr>
            <p:cNvPr id="5" name="Rectangle 4">
              <a:extLst>
                <a:ext uri="{FF2B5EF4-FFF2-40B4-BE49-F238E27FC236}">
                  <a16:creationId xmlns:a16="http://schemas.microsoft.com/office/drawing/2014/main" id="{A592DB2C-5840-BD40-8D89-9F10D6B98584}"/>
                </a:ext>
              </a:extLst>
            </p:cNvPr>
            <p:cNvSpPr/>
            <p:nvPr/>
          </p:nvSpPr>
          <p:spPr bwMode="auto">
            <a:xfrm>
              <a:off x="363663" y="1071134"/>
              <a:ext cx="3449213" cy="4612213"/>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Graphic 5" descr="Link">
              <a:extLst>
                <a:ext uri="{FF2B5EF4-FFF2-40B4-BE49-F238E27FC236}">
                  <a16:creationId xmlns:a16="http://schemas.microsoft.com/office/drawing/2014/main" id="{E824EA98-5685-3845-A10C-2C42C1CB45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8301" y="2467490"/>
              <a:ext cx="1439936" cy="1439936"/>
            </a:xfrm>
            <a:prstGeom prst="rect">
              <a:avLst/>
            </a:prstGeom>
          </p:spPr>
        </p:pic>
        <p:cxnSp>
          <p:nvCxnSpPr>
            <p:cNvPr id="8" name="Elbow Connector 7">
              <a:extLst>
                <a:ext uri="{FF2B5EF4-FFF2-40B4-BE49-F238E27FC236}">
                  <a16:creationId xmlns:a16="http://schemas.microsoft.com/office/drawing/2014/main" id="{F388E0A7-FB6D-E544-82D0-D154D206901C}"/>
                </a:ext>
              </a:extLst>
            </p:cNvPr>
            <p:cNvCxnSpPr>
              <a:cxnSpLocks/>
              <a:endCxn id="6" idx="0"/>
            </p:cNvCxnSpPr>
            <p:nvPr/>
          </p:nvCxnSpPr>
          <p:spPr bwMode="auto">
            <a:xfrm>
              <a:off x="931652" y="1466491"/>
              <a:ext cx="1156617" cy="1000999"/>
            </a:xfrm>
            <a:prstGeom prst="bentConnector2">
              <a:avLst/>
            </a:prstGeom>
            <a:solidFill>
              <a:schemeClr val="accent1"/>
            </a:solidFill>
            <a:ln w="41275" cap="flat" cmpd="sng" algn="ctr">
              <a:solidFill>
                <a:schemeClr val="bg1"/>
              </a:solidFill>
              <a:prstDash val="solid"/>
              <a:miter lim="800000"/>
              <a:headEnd type="oval" w="med" len="med"/>
              <a:tailEnd type="none" w="med" len="med"/>
            </a:ln>
            <a:effectLst/>
          </p:spPr>
        </p:cxnSp>
        <p:cxnSp>
          <p:nvCxnSpPr>
            <p:cNvPr id="11" name="Elbow Connector 10">
              <a:extLst>
                <a:ext uri="{FF2B5EF4-FFF2-40B4-BE49-F238E27FC236}">
                  <a16:creationId xmlns:a16="http://schemas.microsoft.com/office/drawing/2014/main" id="{18240B03-5174-834F-B327-82814103B4E7}"/>
                </a:ext>
              </a:extLst>
            </p:cNvPr>
            <p:cNvCxnSpPr>
              <a:cxnSpLocks/>
              <a:stCxn id="6" idx="2"/>
            </p:cNvCxnSpPr>
            <p:nvPr/>
          </p:nvCxnSpPr>
          <p:spPr bwMode="auto">
            <a:xfrm rot="16200000" flipH="1">
              <a:off x="2092326" y="3903368"/>
              <a:ext cx="1216668" cy="1224783"/>
            </a:xfrm>
            <a:prstGeom prst="bentConnector2">
              <a:avLst/>
            </a:prstGeom>
            <a:solidFill>
              <a:schemeClr val="accent1"/>
            </a:solidFill>
            <a:ln w="41275" cap="flat" cmpd="sng" algn="ctr">
              <a:solidFill>
                <a:schemeClr val="bg1"/>
              </a:solidFill>
              <a:prstDash val="solid"/>
              <a:miter lim="800000"/>
              <a:headEnd type="none" w="med" len="med"/>
              <a:tailEnd type="oval" w="med" len="med"/>
            </a:ln>
            <a:effectLst/>
          </p:spPr>
        </p:cxnSp>
      </p:grpSp>
    </p:spTree>
    <p:extLst>
      <p:ext uri="{BB962C8B-B14F-4D97-AF65-F5344CB8AC3E}">
        <p14:creationId xmlns:p14="http://schemas.microsoft.com/office/powerpoint/2010/main" val="306710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err="1"/>
              <a:t>xAPI’s</a:t>
            </a:r>
            <a:r>
              <a:rPr lang="en-US" sz="2400" dirty="0"/>
              <a:t> Semantic Data</a:t>
            </a:r>
          </a:p>
        </p:txBody>
      </p:sp>
      <p:sp>
        <p:nvSpPr>
          <p:cNvPr id="4" name="Content Placeholder 3"/>
          <p:cNvSpPr>
            <a:spLocks noGrp="1"/>
          </p:cNvSpPr>
          <p:nvPr>
            <p:ph sz="quarter" idx="11"/>
          </p:nvPr>
        </p:nvSpPr>
        <p:spPr>
          <a:xfrm>
            <a:off x="4106174" y="1242204"/>
            <a:ext cx="7624571" cy="4879748"/>
          </a:xfrm>
        </p:spPr>
        <p:txBody>
          <a:bodyPr/>
          <a:lstStyle/>
          <a:p>
            <a:pPr marL="456565" indent="-456565">
              <a:spcAft>
                <a:spcPts val="1200"/>
              </a:spcAft>
              <a:buFont typeface="Wingdings" pitchFamily="2" charset="2"/>
              <a:buChar char="§"/>
            </a:pPr>
            <a:r>
              <a:rPr lang="en-US" sz="2600" dirty="0">
                <a:latin typeface="Arial Narrow"/>
              </a:rPr>
              <a:t>All of the basic xAPI Statement parts are identified uniquely, but are intentionally Uniform Resource Identifiers (URIs)</a:t>
            </a:r>
          </a:p>
          <a:p>
            <a:pPr marL="456565" indent="-456565">
              <a:spcAft>
                <a:spcPts val="1200"/>
              </a:spcAft>
              <a:buFont typeface="Wingdings" pitchFamily="2" charset="2"/>
              <a:buChar char="§"/>
            </a:pPr>
            <a:r>
              <a:rPr lang="en-US" sz="2600" dirty="0">
                <a:latin typeface="Arial Narrow"/>
              </a:rPr>
              <a:t>URIs are resolvable to allow for more readily available information, but also unique entities on the web, allowing machines to “crawl” them for more information</a:t>
            </a:r>
          </a:p>
          <a:p>
            <a:pPr marL="456565" indent="-456565">
              <a:spcAft>
                <a:spcPts val="1200"/>
              </a:spcAft>
              <a:buFont typeface="Wingdings" pitchFamily="2" charset="2"/>
              <a:buChar char="§"/>
            </a:pPr>
            <a:r>
              <a:rPr lang="en-US" sz="2600" dirty="0">
                <a:latin typeface="Arial Narrow"/>
              </a:rPr>
              <a:t>This can allow for important relationships to be defined, such as “Quiz A” is a part of “Lesson B” but is not a part of “Lesson A”</a:t>
            </a:r>
          </a:p>
          <a:p>
            <a:pPr marL="456565" indent="-456565">
              <a:spcAft>
                <a:spcPts val="1200"/>
              </a:spcAft>
              <a:buFont typeface="Wingdings" pitchFamily="2" charset="2"/>
              <a:buChar char="§"/>
            </a:pPr>
            <a:r>
              <a:rPr lang="en-US" sz="2600" dirty="0">
                <a:latin typeface="Arial Narrow"/>
              </a:rPr>
              <a:t>Can also be used to trace version history and derived works</a:t>
            </a:r>
            <a:endParaRPr lang="en-US" sz="2600" dirty="0"/>
          </a:p>
        </p:txBody>
      </p:sp>
      <p:grpSp>
        <p:nvGrpSpPr>
          <p:cNvPr id="16" name="Group 15">
            <a:extLst>
              <a:ext uri="{FF2B5EF4-FFF2-40B4-BE49-F238E27FC236}">
                <a16:creationId xmlns:a16="http://schemas.microsoft.com/office/drawing/2014/main" id="{13C0733B-FBDB-F448-A0B0-BFFD28D08646}"/>
              </a:ext>
            </a:extLst>
          </p:cNvPr>
          <p:cNvGrpSpPr/>
          <p:nvPr/>
        </p:nvGrpSpPr>
        <p:grpSpPr>
          <a:xfrm>
            <a:off x="513014" y="1341408"/>
            <a:ext cx="3155055" cy="4218871"/>
            <a:chOff x="363663" y="1071134"/>
            <a:chExt cx="3449213" cy="4612213"/>
          </a:xfrm>
        </p:grpSpPr>
        <p:sp>
          <p:nvSpPr>
            <p:cNvPr id="5" name="Rectangle 4">
              <a:extLst>
                <a:ext uri="{FF2B5EF4-FFF2-40B4-BE49-F238E27FC236}">
                  <a16:creationId xmlns:a16="http://schemas.microsoft.com/office/drawing/2014/main" id="{A592DB2C-5840-BD40-8D89-9F10D6B98584}"/>
                </a:ext>
              </a:extLst>
            </p:cNvPr>
            <p:cNvSpPr/>
            <p:nvPr/>
          </p:nvSpPr>
          <p:spPr bwMode="auto">
            <a:xfrm>
              <a:off x="363663" y="1071134"/>
              <a:ext cx="3449213" cy="4612213"/>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Graphic 5" descr="Link">
              <a:extLst>
                <a:ext uri="{FF2B5EF4-FFF2-40B4-BE49-F238E27FC236}">
                  <a16:creationId xmlns:a16="http://schemas.microsoft.com/office/drawing/2014/main" id="{E824EA98-5685-3845-A10C-2C42C1CB45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8301" y="2467490"/>
              <a:ext cx="1439936" cy="1439936"/>
            </a:xfrm>
            <a:prstGeom prst="rect">
              <a:avLst/>
            </a:prstGeom>
          </p:spPr>
        </p:pic>
        <p:cxnSp>
          <p:nvCxnSpPr>
            <p:cNvPr id="8" name="Elbow Connector 7">
              <a:extLst>
                <a:ext uri="{FF2B5EF4-FFF2-40B4-BE49-F238E27FC236}">
                  <a16:creationId xmlns:a16="http://schemas.microsoft.com/office/drawing/2014/main" id="{F388E0A7-FB6D-E544-82D0-D154D206901C}"/>
                </a:ext>
              </a:extLst>
            </p:cNvPr>
            <p:cNvCxnSpPr>
              <a:cxnSpLocks/>
              <a:endCxn id="6" idx="0"/>
            </p:cNvCxnSpPr>
            <p:nvPr/>
          </p:nvCxnSpPr>
          <p:spPr bwMode="auto">
            <a:xfrm>
              <a:off x="931652" y="1466491"/>
              <a:ext cx="1156617" cy="1000999"/>
            </a:xfrm>
            <a:prstGeom prst="bentConnector2">
              <a:avLst/>
            </a:prstGeom>
            <a:solidFill>
              <a:schemeClr val="accent1"/>
            </a:solidFill>
            <a:ln w="41275" cap="flat" cmpd="sng" algn="ctr">
              <a:solidFill>
                <a:schemeClr val="bg1"/>
              </a:solidFill>
              <a:prstDash val="solid"/>
              <a:miter lim="800000"/>
              <a:headEnd type="oval" w="med" len="med"/>
              <a:tailEnd type="none" w="med" len="med"/>
            </a:ln>
            <a:effectLst/>
          </p:spPr>
        </p:cxnSp>
        <p:cxnSp>
          <p:nvCxnSpPr>
            <p:cNvPr id="11" name="Elbow Connector 10">
              <a:extLst>
                <a:ext uri="{FF2B5EF4-FFF2-40B4-BE49-F238E27FC236}">
                  <a16:creationId xmlns:a16="http://schemas.microsoft.com/office/drawing/2014/main" id="{18240B03-5174-834F-B327-82814103B4E7}"/>
                </a:ext>
              </a:extLst>
            </p:cNvPr>
            <p:cNvCxnSpPr>
              <a:cxnSpLocks/>
              <a:stCxn id="6" idx="2"/>
            </p:cNvCxnSpPr>
            <p:nvPr/>
          </p:nvCxnSpPr>
          <p:spPr bwMode="auto">
            <a:xfrm rot="16200000" flipH="1">
              <a:off x="2092326" y="3903368"/>
              <a:ext cx="1216668" cy="1224783"/>
            </a:xfrm>
            <a:prstGeom prst="bentConnector2">
              <a:avLst/>
            </a:prstGeom>
            <a:solidFill>
              <a:schemeClr val="accent1"/>
            </a:solidFill>
            <a:ln w="41275" cap="flat" cmpd="sng" algn="ctr">
              <a:solidFill>
                <a:schemeClr val="bg1"/>
              </a:solidFill>
              <a:prstDash val="solid"/>
              <a:miter lim="800000"/>
              <a:headEnd type="none" w="med" len="med"/>
              <a:tailEnd type="oval" w="med" len="med"/>
            </a:ln>
            <a:effectLst/>
          </p:spPr>
        </p:cxnSp>
      </p:grpSp>
    </p:spTree>
    <p:extLst>
      <p:ext uri="{BB962C8B-B14F-4D97-AF65-F5344CB8AC3E}">
        <p14:creationId xmlns:p14="http://schemas.microsoft.com/office/powerpoint/2010/main" val="49660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CA488-5295-284D-8B84-A6C5D30249C7}"/>
              </a:ext>
            </a:extLst>
          </p:cNvPr>
          <p:cNvSpPr/>
          <p:nvPr/>
        </p:nvSpPr>
        <p:spPr bwMode="auto">
          <a:xfrm>
            <a:off x="2955234" y="1179443"/>
            <a:ext cx="8810855" cy="481053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Let’s Talk About “The Fridge”</a:t>
            </a:r>
          </a:p>
        </p:txBody>
      </p:sp>
      <p:sp>
        <p:nvSpPr>
          <p:cNvPr id="4" name="Content Placeholder 3"/>
          <p:cNvSpPr>
            <a:spLocks noGrp="1"/>
          </p:cNvSpPr>
          <p:nvPr>
            <p:ph sz="quarter" idx="11"/>
          </p:nvPr>
        </p:nvSpPr>
        <p:spPr>
          <a:xfrm>
            <a:off x="3151016" y="1360015"/>
            <a:ext cx="8426564" cy="4472929"/>
          </a:xfrm>
        </p:spPr>
        <p:txBody>
          <a:bodyPr/>
          <a:lstStyle/>
          <a:p>
            <a:pPr>
              <a:spcAft>
                <a:spcPts val="1200"/>
              </a:spcAft>
              <a:buFont typeface="Wingdings" pitchFamily="2" charset="2"/>
              <a:buChar char="§"/>
            </a:pPr>
            <a:r>
              <a:rPr lang="en-US" sz="2000" dirty="0"/>
              <a:t>To put a bow on “How language in xAPI works”, Let’s enable a “Smart Fridge”.</a:t>
            </a:r>
          </a:p>
          <a:p>
            <a:pPr>
              <a:spcAft>
                <a:spcPts val="1200"/>
              </a:spcAft>
              <a:buFont typeface="Wingdings" pitchFamily="2" charset="2"/>
              <a:buChar char="§"/>
            </a:pPr>
            <a:r>
              <a:rPr lang="en-US" sz="2000" dirty="0"/>
              <a:t>Different “Actors” interact with the Fridge, including the Fridge itself</a:t>
            </a:r>
          </a:p>
          <a:p>
            <a:pPr>
              <a:spcAft>
                <a:spcPts val="1200"/>
              </a:spcAft>
              <a:buFont typeface="Wingdings" pitchFamily="2" charset="2"/>
              <a:buChar char="§"/>
            </a:pPr>
            <a:r>
              <a:rPr lang="en-US" sz="2000" dirty="0"/>
              <a:t>Different actions or “Verbs” would align to functions the Fridge can perform</a:t>
            </a:r>
          </a:p>
          <a:p>
            <a:pPr>
              <a:spcAft>
                <a:spcPts val="1200"/>
              </a:spcAft>
              <a:buFont typeface="Wingdings" pitchFamily="2" charset="2"/>
              <a:buChar char="§"/>
            </a:pPr>
            <a:r>
              <a:rPr lang="en-US" sz="2000" dirty="0"/>
              <a:t>Different “Objects” can interact with the Fridge, these may be tangible (apples, cheese, bacon) or intangible (temperature setting)</a:t>
            </a:r>
          </a:p>
          <a:p>
            <a:pPr>
              <a:spcAft>
                <a:spcPts val="1200"/>
              </a:spcAft>
              <a:buFont typeface="Wingdings" pitchFamily="2" charset="2"/>
              <a:buChar char="§"/>
            </a:pPr>
            <a:r>
              <a:rPr lang="en-US" sz="2000" dirty="0"/>
              <a:t>Sometimes more details are needed, so “Results” or “Context” is used</a:t>
            </a:r>
          </a:p>
          <a:p>
            <a:pPr lvl="1">
              <a:spcAft>
                <a:spcPts val="600"/>
              </a:spcAft>
              <a:buFont typeface="Arial" panose="020B0604020202020204" pitchFamily="34" charset="0"/>
              <a:buChar char="•"/>
            </a:pPr>
            <a:r>
              <a:rPr lang="en-US" sz="1800" dirty="0"/>
              <a:t>Becky supplied apples to fridge </a:t>
            </a:r>
          </a:p>
          <a:p>
            <a:pPr lvl="1">
              <a:spcAft>
                <a:spcPts val="600"/>
              </a:spcAft>
              <a:buFont typeface="Arial" panose="020B0604020202020204" pitchFamily="34" charset="0"/>
              <a:buChar char="•"/>
            </a:pPr>
            <a:r>
              <a:rPr lang="en-US" sz="1800" dirty="0"/>
              <a:t>Tommy received bacon from the fridge </a:t>
            </a:r>
          </a:p>
          <a:p>
            <a:pPr lvl="1">
              <a:spcAft>
                <a:spcPts val="600"/>
              </a:spcAft>
              <a:buFont typeface="Arial" panose="020B0604020202020204" pitchFamily="34" charset="0"/>
              <a:buChar char="•"/>
            </a:pPr>
            <a:r>
              <a:rPr lang="en-US" sz="1800" dirty="0"/>
              <a:t>Fridge adds bacon (to shopping list)</a:t>
            </a:r>
          </a:p>
          <a:p>
            <a:pPr lvl="1">
              <a:spcAft>
                <a:spcPts val="600"/>
              </a:spcAft>
              <a:buFont typeface="Arial" panose="020B0604020202020204" pitchFamily="34" charset="0"/>
              <a:buChar char="•"/>
            </a:pPr>
            <a:endParaRPr lang="en-US" sz="1800" dirty="0"/>
          </a:p>
          <a:p>
            <a:pPr lvl="1">
              <a:spcAft>
                <a:spcPts val="600"/>
              </a:spcAft>
              <a:buFont typeface="Arial" panose="020B0604020202020204" pitchFamily="34" charset="0"/>
              <a:buChar char="•"/>
            </a:pPr>
            <a:endParaRPr lang="en-US" sz="1800" dirty="0"/>
          </a:p>
        </p:txBody>
      </p:sp>
      <p:pic>
        <p:nvPicPr>
          <p:cNvPr id="3" name="Picture 2">
            <a:extLst>
              <a:ext uri="{FF2B5EF4-FFF2-40B4-BE49-F238E27FC236}">
                <a16:creationId xmlns:a16="http://schemas.microsoft.com/office/drawing/2014/main" id="{7B130BE8-FE08-1D43-AD3F-79F0B10E17D2}"/>
              </a:ext>
            </a:extLst>
          </p:cNvPr>
          <p:cNvPicPr>
            <a:picLocks noChangeAspect="1"/>
          </p:cNvPicPr>
          <p:nvPr/>
        </p:nvPicPr>
        <p:blipFill>
          <a:blip r:embed="rId3"/>
          <a:stretch>
            <a:fillRect/>
          </a:stretch>
        </p:blipFill>
        <p:spPr>
          <a:xfrm>
            <a:off x="496896" y="1436214"/>
            <a:ext cx="2190690" cy="4320529"/>
          </a:xfrm>
          <a:prstGeom prst="rect">
            <a:avLst/>
          </a:prstGeom>
        </p:spPr>
      </p:pic>
      <p:sp>
        <p:nvSpPr>
          <p:cNvPr id="5" name="Rectangle 4">
            <a:extLst>
              <a:ext uri="{FF2B5EF4-FFF2-40B4-BE49-F238E27FC236}">
                <a16:creationId xmlns:a16="http://schemas.microsoft.com/office/drawing/2014/main" id="{61018803-4EDE-844D-A0A7-DC53C7E8CF40}"/>
              </a:ext>
            </a:extLst>
          </p:cNvPr>
          <p:cNvSpPr/>
          <p:nvPr/>
        </p:nvSpPr>
        <p:spPr bwMode="auto">
          <a:xfrm>
            <a:off x="2318244" y="1568779"/>
            <a:ext cx="257175" cy="73025"/>
          </a:xfrm>
          <a:prstGeom prst="rect">
            <a:avLst/>
          </a:prstGeom>
          <a:solidFill>
            <a:srgbClr val="8C8D9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26835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CA488-5295-284D-8B84-A6C5D30249C7}"/>
              </a:ext>
            </a:extLst>
          </p:cNvPr>
          <p:cNvSpPr/>
          <p:nvPr/>
        </p:nvSpPr>
        <p:spPr bwMode="auto">
          <a:xfrm>
            <a:off x="2955234" y="1179443"/>
            <a:ext cx="8810855" cy="4810539"/>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Linked Fridge Data</a:t>
            </a:r>
          </a:p>
        </p:txBody>
      </p:sp>
      <p:sp>
        <p:nvSpPr>
          <p:cNvPr id="4" name="Content Placeholder 3"/>
          <p:cNvSpPr>
            <a:spLocks noGrp="1"/>
          </p:cNvSpPr>
          <p:nvPr>
            <p:ph sz="quarter" idx="11"/>
          </p:nvPr>
        </p:nvSpPr>
        <p:spPr>
          <a:xfrm>
            <a:off x="3151016" y="1360015"/>
            <a:ext cx="8426564" cy="4472929"/>
          </a:xfrm>
        </p:spPr>
        <p:txBody>
          <a:bodyPr/>
          <a:lstStyle/>
          <a:p>
            <a:pPr>
              <a:spcAft>
                <a:spcPts val="1200"/>
              </a:spcAft>
              <a:buFont typeface="Wingdings" pitchFamily="2" charset="2"/>
              <a:buChar char="§"/>
            </a:pPr>
            <a:r>
              <a:rPr lang="en-US" sz="2000" dirty="0"/>
              <a:t>IRIs for food can resolve to food resources and other concepts</a:t>
            </a:r>
          </a:p>
          <a:p>
            <a:pPr>
              <a:spcAft>
                <a:spcPts val="1200"/>
              </a:spcAft>
              <a:buFont typeface="Wingdings" pitchFamily="2" charset="2"/>
              <a:buChar char="§"/>
            </a:pPr>
            <a:r>
              <a:rPr lang="en-US" sz="2000" dirty="0"/>
              <a:t>Stores can have their items resolve to these, and link prices and availability</a:t>
            </a:r>
          </a:p>
          <a:p>
            <a:pPr marL="456565" indent="-456565">
              <a:spcAft>
                <a:spcPts val="1200"/>
              </a:spcAft>
              <a:buFont typeface="Wingdings" pitchFamily="2" charset="2"/>
              <a:buChar char="§"/>
            </a:pPr>
            <a:r>
              <a:rPr lang="en-US" sz="2000" dirty="0"/>
              <a:t>Could link any food resource to vitamins contained, calories, average cost, recipes that contain it, etc.</a:t>
            </a:r>
          </a:p>
          <a:p>
            <a:pPr marL="456565" indent="-456565">
              <a:spcAft>
                <a:spcPts val="1200"/>
              </a:spcAft>
              <a:buFont typeface="Wingdings" pitchFamily="2" charset="2"/>
              <a:buChar char="§"/>
            </a:pPr>
            <a:r>
              <a:rPr lang="en-US" sz="2000" dirty="0"/>
              <a:t>Can then order food, plan a shopping list, make a budget, plan meals</a:t>
            </a:r>
          </a:p>
          <a:p>
            <a:pPr marL="456565" indent="-456565">
              <a:spcAft>
                <a:spcPts val="1200"/>
              </a:spcAft>
              <a:buFont typeface="Wingdings" pitchFamily="2" charset="2"/>
              <a:buChar char="§"/>
            </a:pPr>
            <a:r>
              <a:rPr lang="en-US" sz="2000" dirty="0"/>
              <a:t>In the context of distributed learning, could have competencies that interrelate, are achieved by individuals, and aggregate for higher achievement</a:t>
            </a:r>
          </a:p>
          <a:p>
            <a:pPr marL="456565" indent="-456565">
              <a:spcAft>
                <a:spcPts val="1200"/>
              </a:spcAft>
              <a:buFont typeface="Wingdings" pitchFamily="2" charset="2"/>
              <a:buChar char="§"/>
            </a:pPr>
            <a:r>
              <a:rPr lang="en-US" sz="2000" dirty="0"/>
              <a:t>This can be true of learning resources as well – Courses that have “this video” are effective/ineffective</a:t>
            </a:r>
          </a:p>
          <a:p>
            <a:pPr lvl="1">
              <a:spcAft>
                <a:spcPts val="600"/>
              </a:spcAft>
              <a:buFont typeface="Arial" panose="020B0604020202020204" pitchFamily="34" charset="0"/>
              <a:buChar char="•"/>
            </a:pPr>
            <a:endParaRPr lang="en-US" sz="1800" dirty="0"/>
          </a:p>
          <a:p>
            <a:pPr lvl="1">
              <a:spcAft>
                <a:spcPts val="600"/>
              </a:spcAft>
              <a:buFont typeface="Arial" panose="020B0604020202020204" pitchFamily="34" charset="0"/>
              <a:buChar char="•"/>
            </a:pPr>
            <a:endParaRPr lang="en-US" sz="1800" dirty="0"/>
          </a:p>
        </p:txBody>
      </p:sp>
      <p:pic>
        <p:nvPicPr>
          <p:cNvPr id="3" name="Picture 2">
            <a:extLst>
              <a:ext uri="{FF2B5EF4-FFF2-40B4-BE49-F238E27FC236}">
                <a16:creationId xmlns:a16="http://schemas.microsoft.com/office/drawing/2014/main" id="{7B130BE8-FE08-1D43-AD3F-79F0B10E17D2}"/>
              </a:ext>
            </a:extLst>
          </p:cNvPr>
          <p:cNvPicPr>
            <a:picLocks noChangeAspect="1"/>
          </p:cNvPicPr>
          <p:nvPr/>
        </p:nvPicPr>
        <p:blipFill>
          <a:blip r:embed="rId3"/>
          <a:stretch>
            <a:fillRect/>
          </a:stretch>
        </p:blipFill>
        <p:spPr>
          <a:xfrm>
            <a:off x="496896" y="1436214"/>
            <a:ext cx="2190690" cy="4320529"/>
          </a:xfrm>
          <a:prstGeom prst="rect">
            <a:avLst/>
          </a:prstGeom>
        </p:spPr>
      </p:pic>
      <p:sp>
        <p:nvSpPr>
          <p:cNvPr id="5" name="Rectangle 4">
            <a:extLst>
              <a:ext uri="{FF2B5EF4-FFF2-40B4-BE49-F238E27FC236}">
                <a16:creationId xmlns:a16="http://schemas.microsoft.com/office/drawing/2014/main" id="{61018803-4EDE-844D-A0A7-DC53C7E8CF40}"/>
              </a:ext>
            </a:extLst>
          </p:cNvPr>
          <p:cNvSpPr/>
          <p:nvPr/>
        </p:nvSpPr>
        <p:spPr bwMode="auto">
          <a:xfrm>
            <a:off x="2318244" y="1568779"/>
            <a:ext cx="257175" cy="73025"/>
          </a:xfrm>
          <a:prstGeom prst="rect">
            <a:avLst/>
          </a:prstGeom>
          <a:solidFill>
            <a:srgbClr val="8C8D9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69272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91462-6E09-F043-A145-1560A9974B91}"/>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Statements Go To the LRS</a:t>
            </a:r>
          </a:p>
        </p:txBody>
      </p:sp>
      <p:sp>
        <p:nvSpPr>
          <p:cNvPr id="4" name="Content Placeholder 3"/>
          <p:cNvSpPr>
            <a:spLocks noGrp="1"/>
          </p:cNvSpPr>
          <p:nvPr>
            <p:ph sz="quarter" idx="11"/>
          </p:nvPr>
        </p:nvSpPr>
        <p:spPr/>
        <p:txBody>
          <a:bodyPr/>
          <a:lstStyle/>
          <a:p>
            <a:pPr marL="456565" indent="-456565">
              <a:spcAft>
                <a:spcPts val="1200"/>
              </a:spcAft>
              <a:buFont typeface="Wingdings" pitchFamily="2" charset="2"/>
              <a:buChar char="§"/>
            </a:pPr>
            <a:r>
              <a:rPr lang="en-US" dirty="0"/>
              <a:t>Server-Side Implementation of xAPI</a:t>
            </a:r>
          </a:p>
          <a:p>
            <a:pPr marL="456565" indent="-456565">
              <a:spcAft>
                <a:spcPts val="1200"/>
              </a:spcAft>
              <a:buFont typeface="Wingdings" pitchFamily="2" charset="2"/>
              <a:buChar char="§"/>
            </a:pPr>
            <a:r>
              <a:rPr lang="en-US" dirty="0"/>
              <a:t>The Learning Record Store is a “triple store” Actor/Verb/Object which is RESTful</a:t>
            </a:r>
          </a:p>
          <a:p>
            <a:pPr marL="989965" lvl="1" indent="-380365">
              <a:spcAft>
                <a:spcPts val="1200"/>
              </a:spcAft>
              <a:buFont typeface="Wingdings" pitchFamily="2" charset="2"/>
              <a:buChar char="§"/>
            </a:pPr>
            <a:r>
              <a:rPr lang="en-US" dirty="0">
                <a:latin typeface="Arial Narrow"/>
              </a:rPr>
              <a:t>RESTful refers to web services that are light weight, highly scalable and maintainable by following a set of constraints</a:t>
            </a:r>
          </a:p>
          <a:p>
            <a:pPr marL="456565" indent="-456565">
              <a:spcAft>
                <a:spcPts val="1200"/>
              </a:spcAft>
              <a:buFont typeface="Wingdings" pitchFamily="2" charset="2"/>
              <a:buChar char="§"/>
            </a:pPr>
            <a:r>
              <a:rPr lang="en-US" dirty="0">
                <a:latin typeface="Arial Narrow"/>
              </a:rPr>
              <a:t>Very little validation is done at run-time, which makes it fast and flexible</a:t>
            </a:r>
            <a:endParaRPr lang="en-US" dirty="0"/>
          </a:p>
          <a:p>
            <a:pPr marL="456565" indent="-456565">
              <a:spcAft>
                <a:spcPts val="1200"/>
              </a:spcAft>
              <a:buFont typeface="Wingdings" pitchFamily="2" charset="2"/>
              <a:buChar char="§"/>
            </a:pPr>
            <a:r>
              <a:rPr lang="en-US" dirty="0"/>
              <a:t>Won’t throw out “Andy friended Biochemistry quiz”</a:t>
            </a:r>
          </a:p>
          <a:p>
            <a:pPr marL="456565" indent="-456565">
              <a:spcAft>
                <a:spcPts val="1200"/>
              </a:spcAft>
              <a:buFont typeface="Wingdings" pitchFamily="2" charset="2"/>
              <a:buChar char="§"/>
            </a:pPr>
            <a:r>
              <a:rPr lang="en-US" dirty="0"/>
              <a:t>Other services will extract meaning from the data and expose it in interesting ways to the learner</a:t>
            </a:r>
          </a:p>
          <a:p>
            <a:pPr marL="0" indent="0">
              <a:buNone/>
            </a:pPr>
            <a:endParaRPr lang="en-US" dirty="0"/>
          </a:p>
          <a:p>
            <a:pPr marL="456565" indent="-456565"/>
            <a:endParaRPr lang="en-US" dirty="0"/>
          </a:p>
          <a:p>
            <a:pPr marL="456565" indent="-456565"/>
            <a:endParaRPr lang="en-US" dirty="0"/>
          </a:p>
        </p:txBody>
      </p:sp>
    </p:spTree>
    <p:extLst>
      <p:ext uri="{BB962C8B-B14F-4D97-AF65-F5344CB8AC3E}">
        <p14:creationId xmlns:p14="http://schemas.microsoft.com/office/powerpoint/2010/main" val="65491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Shape 192"/>
          <p:cNvSpPr/>
          <p:nvPr/>
        </p:nvSpPr>
        <p:spPr>
          <a:xfrm>
            <a:off x="2234932" y="1687223"/>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dirty="0">
                <a:latin typeface="Arial Narrow" panose="020B0604020202020204" pitchFamily="34" charset="0"/>
                <a:ea typeface="Source Sans Pro"/>
                <a:cs typeface="Arial Narrow" panose="020B0604020202020204" pitchFamily="34" charset="0"/>
                <a:sym typeface="Source Sans Pro"/>
              </a:rPr>
              <a:t>User Management</a:t>
            </a:r>
          </a:p>
        </p:txBody>
      </p:sp>
      <p:sp>
        <p:nvSpPr>
          <p:cNvPr id="193" name="Shape 193"/>
          <p:cNvSpPr/>
          <p:nvPr/>
        </p:nvSpPr>
        <p:spPr>
          <a:xfrm>
            <a:off x="2234932" y="2434937"/>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Course Management</a:t>
            </a:r>
          </a:p>
        </p:txBody>
      </p:sp>
      <p:sp>
        <p:nvSpPr>
          <p:cNvPr id="194" name="Shape 194"/>
          <p:cNvSpPr/>
          <p:nvPr/>
        </p:nvSpPr>
        <p:spPr>
          <a:xfrm>
            <a:off x="2234932" y="3168362"/>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Run-Time</a:t>
            </a:r>
          </a:p>
        </p:txBody>
      </p:sp>
      <p:sp>
        <p:nvSpPr>
          <p:cNvPr id="195" name="Shape 195"/>
          <p:cNvSpPr/>
          <p:nvPr/>
        </p:nvSpPr>
        <p:spPr>
          <a:xfrm>
            <a:off x="2234932" y="3906549"/>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Player</a:t>
            </a:r>
          </a:p>
        </p:txBody>
      </p:sp>
      <p:sp>
        <p:nvSpPr>
          <p:cNvPr id="196" name="Shape 196"/>
          <p:cNvSpPr/>
          <p:nvPr/>
        </p:nvSpPr>
        <p:spPr>
          <a:xfrm>
            <a:off x="7159545" y="1698337"/>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dirty="0">
                <a:latin typeface="Arial Narrow" panose="020B0604020202020204" pitchFamily="34" charset="0"/>
                <a:ea typeface="Source Sans Pro"/>
                <a:cs typeface="Arial Narrow" panose="020B0604020202020204" pitchFamily="34" charset="0"/>
                <a:sym typeface="Source Sans Pro"/>
              </a:rPr>
              <a:t>Scheduling</a:t>
            </a:r>
          </a:p>
        </p:txBody>
      </p:sp>
      <p:sp>
        <p:nvSpPr>
          <p:cNvPr id="197" name="Shape 197"/>
          <p:cNvSpPr/>
          <p:nvPr/>
        </p:nvSpPr>
        <p:spPr>
          <a:xfrm>
            <a:off x="7159545" y="2446048"/>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Grade Book</a:t>
            </a:r>
          </a:p>
        </p:txBody>
      </p:sp>
      <p:sp>
        <p:nvSpPr>
          <p:cNvPr id="198" name="Shape 198"/>
          <p:cNvSpPr/>
          <p:nvPr/>
        </p:nvSpPr>
        <p:spPr>
          <a:xfrm>
            <a:off x="7159545" y="3179474"/>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Search</a:t>
            </a:r>
          </a:p>
        </p:txBody>
      </p:sp>
      <p:sp>
        <p:nvSpPr>
          <p:cNvPr id="199" name="Shape 199"/>
          <p:cNvSpPr/>
          <p:nvPr/>
        </p:nvSpPr>
        <p:spPr>
          <a:xfrm>
            <a:off x="7159545" y="3917662"/>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Delivery</a:t>
            </a:r>
          </a:p>
        </p:txBody>
      </p:sp>
      <p:sp>
        <p:nvSpPr>
          <p:cNvPr id="200" name="Shape 200"/>
          <p:cNvSpPr/>
          <p:nvPr/>
        </p:nvSpPr>
        <p:spPr>
          <a:xfrm>
            <a:off x="4705082" y="1698337"/>
            <a:ext cx="2298699" cy="525462"/>
          </a:xfrm>
          <a:prstGeom prst="roundRect">
            <a:avLst>
              <a:gd name="adj" fmla="val 16667"/>
            </a:avLst>
          </a:prstGeom>
          <a:solidFill>
            <a:srgbClr val="9FCB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dk2"/>
              </a:buClr>
              <a:buSzPct val="25000"/>
            </a:pPr>
            <a:r>
              <a:rPr lang="en-US" sz="1800" dirty="0">
                <a:latin typeface="Arial Narrow" panose="020B0604020202020204" pitchFamily="34" charset="0"/>
                <a:ea typeface="Source Sans Pro"/>
                <a:cs typeface="Arial Narrow" panose="020B0604020202020204" pitchFamily="34" charset="0"/>
                <a:sym typeface="Source Sans Pro"/>
              </a:rPr>
              <a:t>Learning Records</a:t>
            </a:r>
          </a:p>
        </p:txBody>
      </p:sp>
      <p:sp>
        <p:nvSpPr>
          <p:cNvPr id="201" name="Shape 201"/>
          <p:cNvSpPr/>
          <p:nvPr/>
        </p:nvSpPr>
        <p:spPr>
          <a:xfrm>
            <a:off x="4705082" y="2446048"/>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Statistics</a:t>
            </a:r>
          </a:p>
        </p:txBody>
      </p:sp>
      <p:sp>
        <p:nvSpPr>
          <p:cNvPr id="202" name="Shape 202"/>
          <p:cNvSpPr/>
          <p:nvPr/>
        </p:nvSpPr>
        <p:spPr>
          <a:xfrm>
            <a:off x="4705082" y="3179474"/>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Repository</a:t>
            </a:r>
          </a:p>
        </p:txBody>
      </p:sp>
      <p:sp>
        <p:nvSpPr>
          <p:cNvPr id="203" name="Shape 203"/>
          <p:cNvSpPr/>
          <p:nvPr/>
        </p:nvSpPr>
        <p:spPr>
          <a:xfrm>
            <a:off x="4705082" y="3917662"/>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Sequencing</a:t>
            </a:r>
          </a:p>
        </p:txBody>
      </p:sp>
      <p:sp>
        <p:nvSpPr>
          <p:cNvPr id="204" name="Shape 204"/>
          <p:cNvSpPr/>
          <p:nvPr/>
        </p:nvSpPr>
        <p:spPr>
          <a:xfrm>
            <a:off x="2234932" y="4625687"/>
            <a:ext cx="2298699" cy="527050"/>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Preferences</a:t>
            </a:r>
          </a:p>
        </p:txBody>
      </p:sp>
      <p:sp>
        <p:nvSpPr>
          <p:cNvPr id="205" name="Shape 205"/>
          <p:cNvSpPr/>
          <p:nvPr/>
        </p:nvSpPr>
        <p:spPr>
          <a:xfrm>
            <a:off x="7159545" y="4636799"/>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Assessment</a:t>
            </a:r>
          </a:p>
        </p:txBody>
      </p:sp>
      <p:sp>
        <p:nvSpPr>
          <p:cNvPr id="206" name="Shape 206"/>
          <p:cNvSpPr/>
          <p:nvPr/>
        </p:nvSpPr>
        <p:spPr>
          <a:xfrm>
            <a:off x="4705082" y="4636799"/>
            <a:ext cx="2298699" cy="525462"/>
          </a:xfrm>
          <a:prstGeom prst="roundRect">
            <a:avLst>
              <a:gd name="adj" fmla="val 16667"/>
            </a:avLst>
          </a:prstGeom>
          <a:solidFill>
            <a:schemeClr val="bg1">
              <a:lumMod val="85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1800">
                <a:latin typeface="Arial Narrow" panose="020B0604020202020204" pitchFamily="34" charset="0"/>
                <a:ea typeface="Source Sans Pro"/>
                <a:cs typeface="Arial Narrow" panose="020B0604020202020204" pitchFamily="34" charset="0"/>
                <a:sym typeface="Source Sans Pro"/>
              </a:rPr>
              <a:t>Reports</a:t>
            </a:r>
          </a:p>
        </p:txBody>
      </p:sp>
      <p:sp>
        <p:nvSpPr>
          <p:cNvPr id="208" name="Shape 208"/>
          <p:cNvSpPr txBox="1"/>
          <p:nvPr/>
        </p:nvSpPr>
        <p:spPr>
          <a:xfrm>
            <a:off x="10453687" y="6616701"/>
            <a:ext cx="217487" cy="241299"/>
          </a:xfrm>
          <a:prstGeom prst="rect">
            <a:avLst/>
          </a:prstGeom>
          <a:noFill/>
          <a:ln>
            <a:noFill/>
          </a:ln>
        </p:spPr>
        <p:txBody>
          <a:bodyPr lIns="91425" tIns="45700" rIns="91425" bIns="45700" anchor="t" anchorCtr="0">
            <a:noAutofit/>
          </a:bodyPr>
          <a:lstStyle/>
          <a:p>
            <a:pPr>
              <a:spcBef>
                <a:spcPts val="0"/>
              </a:spcBef>
              <a:spcAft>
                <a:spcPts val="0"/>
              </a:spcAft>
              <a:buClr>
                <a:schemeClr val="lt1"/>
              </a:buClr>
              <a:buSzPct val="25000"/>
            </a:pPr>
            <a:fld id="{00000000-1234-1234-1234-123412341234}" type="slidenum">
              <a:rPr lang="en-US" sz="1800">
                <a:solidFill>
                  <a:schemeClr val="lt1"/>
                </a:solidFill>
                <a:latin typeface="Source Sans Pro"/>
                <a:ea typeface="Source Sans Pro"/>
                <a:cs typeface="Source Sans Pro"/>
                <a:sym typeface="Source Sans Pro"/>
              </a:rPr>
              <a:pPr>
                <a:spcBef>
                  <a:spcPts val="0"/>
                </a:spcBef>
                <a:spcAft>
                  <a:spcPts val="0"/>
                </a:spcAft>
                <a:buClr>
                  <a:schemeClr val="lt1"/>
                </a:buClr>
                <a:buSzPct val="25000"/>
              </a:pPr>
              <a:t>17</a:t>
            </a:fld>
            <a:endParaRPr lang="en-US" sz="1800">
              <a:solidFill>
                <a:schemeClr val="lt1"/>
              </a:solidFill>
              <a:latin typeface="Source Sans Pro"/>
              <a:ea typeface="Source Sans Pro"/>
              <a:cs typeface="Source Sans Pro"/>
              <a:sym typeface="Source Sans Pro"/>
            </a:endParaRPr>
          </a:p>
        </p:txBody>
      </p:sp>
      <p:sp>
        <p:nvSpPr>
          <p:cNvPr id="2" name="Right Triangle 1">
            <a:extLst>
              <a:ext uri="{FF2B5EF4-FFF2-40B4-BE49-F238E27FC236}">
                <a16:creationId xmlns:a16="http://schemas.microsoft.com/office/drawing/2014/main" id="{4905AC35-E09C-4E9F-A630-6DF26FFB1F03}"/>
              </a:ext>
            </a:extLst>
          </p:cNvPr>
          <p:cNvSpPr/>
          <p:nvPr/>
        </p:nvSpPr>
        <p:spPr bwMode="auto">
          <a:xfrm>
            <a:off x="10065532" y="1694652"/>
            <a:ext cx="486888" cy="451262"/>
          </a:xfrm>
          <a:prstGeom prst="r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Right Triangle 20">
            <a:extLst>
              <a:ext uri="{FF2B5EF4-FFF2-40B4-BE49-F238E27FC236}">
                <a16:creationId xmlns:a16="http://schemas.microsoft.com/office/drawing/2014/main" id="{632FC496-CEA1-45DC-A1AF-AE3E198C2622}"/>
              </a:ext>
            </a:extLst>
          </p:cNvPr>
          <p:cNvSpPr/>
          <p:nvPr/>
        </p:nvSpPr>
        <p:spPr bwMode="auto">
          <a:xfrm rot="10800000">
            <a:off x="10065532" y="1694652"/>
            <a:ext cx="486888" cy="451262"/>
          </a:xfrm>
          <a:prstGeom prst="rtTriangle">
            <a:avLst/>
          </a:prstGeom>
          <a:solidFill>
            <a:srgbClr val="9FCBF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B17A6364-6CEF-4981-9CB1-D8BB193AA304}"/>
              </a:ext>
            </a:extLst>
          </p:cNvPr>
          <p:cNvSpPr txBox="1"/>
          <p:nvPr/>
        </p:nvSpPr>
        <p:spPr>
          <a:xfrm>
            <a:off x="10671174" y="1639723"/>
            <a:ext cx="950026" cy="523220"/>
          </a:xfrm>
          <a:prstGeom prst="rect">
            <a:avLst/>
          </a:prstGeom>
          <a:noFill/>
        </p:spPr>
        <p:txBody>
          <a:bodyPr wrap="square" rtlCol="0">
            <a:spAutoFit/>
          </a:bodyPr>
          <a:lstStyle/>
          <a:p>
            <a:r>
              <a:rPr lang="en-US" sz="2800" dirty="0">
                <a:latin typeface="Arial Narrow" panose="020B0604020202020204" pitchFamily="34" charset="0"/>
                <a:cs typeface="Arial Narrow" panose="020B0604020202020204" pitchFamily="34" charset="0"/>
              </a:rPr>
              <a:t>LMS</a:t>
            </a:r>
          </a:p>
        </p:txBody>
      </p:sp>
      <p:sp>
        <p:nvSpPr>
          <p:cNvPr id="5" name="Title 4">
            <a:extLst>
              <a:ext uri="{FF2B5EF4-FFF2-40B4-BE49-F238E27FC236}">
                <a16:creationId xmlns:a16="http://schemas.microsoft.com/office/drawing/2014/main" id="{718EE806-B3F8-4652-8797-7524B3583A0F}"/>
              </a:ext>
            </a:extLst>
          </p:cNvPr>
          <p:cNvSpPr>
            <a:spLocks noGrp="1"/>
          </p:cNvSpPr>
          <p:nvPr>
            <p:ph type="title"/>
          </p:nvPr>
        </p:nvSpPr>
        <p:spPr/>
        <p:txBody>
          <a:bodyPr/>
          <a:lstStyle/>
          <a:p>
            <a:r>
              <a:rPr lang="en-US" dirty="0"/>
              <a:t>LMS and LRS Capabilities</a:t>
            </a:r>
          </a:p>
        </p:txBody>
      </p:sp>
      <p:sp>
        <p:nvSpPr>
          <p:cNvPr id="24" name="TextBox 23">
            <a:extLst>
              <a:ext uri="{FF2B5EF4-FFF2-40B4-BE49-F238E27FC236}">
                <a16:creationId xmlns:a16="http://schemas.microsoft.com/office/drawing/2014/main" id="{50642514-BCA7-485B-B2D3-42D77BA3C7C8}"/>
              </a:ext>
            </a:extLst>
          </p:cNvPr>
          <p:cNvSpPr txBox="1"/>
          <p:nvPr/>
        </p:nvSpPr>
        <p:spPr>
          <a:xfrm>
            <a:off x="10671174" y="2298235"/>
            <a:ext cx="950026" cy="523220"/>
          </a:xfrm>
          <a:prstGeom prst="rect">
            <a:avLst/>
          </a:prstGeom>
          <a:noFill/>
        </p:spPr>
        <p:txBody>
          <a:bodyPr wrap="square" rtlCol="0">
            <a:spAutoFit/>
          </a:bodyPr>
          <a:lstStyle/>
          <a:p>
            <a:r>
              <a:rPr lang="en-US" sz="2800" dirty="0">
                <a:latin typeface="Arial Narrow" panose="020B0604020202020204" pitchFamily="34" charset="0"/>
                <a:cs typeface="Arial Narrow" panose="020B0604020202020204" pitchFamily="34" charset="0"/>
              </a:rPr>
              <a:t>LRS</a:t>
            </a:r>
          </a:p>
        </p:txBody>
      </p:sp>
      <p:sp>
        <p:nvSpPr>
          <p:cNvPr id="6" name="Rectangle 5">
            <a:extLst>
              <a:ext uri="{FF2B5EF4-FFF2-40B4-BE49-F238E27FC236}">
                <a16:creationId xmlns:a16="http://schemas.microsoft.com/office/drawing/2014/main" id="{555472BB-CE73-4F02-8444-0648AC8E43E9}"/>
              </a:ext>
            </a:extLst>
          </p:cNvPr>
          <p:cNvSpPr/>
          <p:nvPr/>
        </p:nvSpPr>
        <p:spPr bwMode="auto">
          <a:xfrm>
            <a:off x="10065532" y="2339039"/>
            <a:ext cx="486888" cy="451263"/>
          </a:xfrm>
          <a:prstGeom prst="rect">
            <a:avLst/>
          </a:prstGeom>
          <a:solidFill>
            <a:srgbClr val="9FCBF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23903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F80655-BD93-EB40-B4D3-4BF7B72C1E80}"/>
              </a:ext>
            </a:extLst>
          </p:cNvPr>
          <p:cNvSpPr/>
          <p:nvPr/>
        </p:nvSpPr>
        <p:spPr bwMode="auto">
          <a:xfrm>
            <a:off x="294608" y="2674187"/>
            <a:ext cx="11602698" cy="3625072"/>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Why Do I Need a Learning Record Provider ?</a:t>
            </a:r>
          </a:p>
        </p:txBody>
      </p:sp>
      <p:sp>
        <p:nvSpPr>
          <p:cNvPr id="6" name="Rectangle 5">
            <a:extLst>
              <a:ext uri="{FF2B5EF4-FFF2-40B4-BE49-F238E27FC236}">
                <a16:creationId xmlns:a16="http://schemas.microsoft.com/office/drawing/2014/main" id="{FABFD9BF-3ADB-1A49-8ECC-D0723DF201F3}"/>
              </a:ext>
            </a:extLst>
          </p:cNvPr>
          <p:cNvSpPr/>
          <p:nvPr/>
        </p:nvSpPr>
        <p:spPr bwMode="auto">
          <a:xfrm>
            <a:off x="294651" y="983641"/>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7" name="Straight Connector 6">
            <a:extLst>
              <a:ext uri="{FF2B5EF4-FFF2-40B4-BE49-F238E27FC236}">
                <a16:creationId xmlns:a16="http://schemas.microsoft.com/office/drawing/2014/main" id="{41CD6539-9A8E-A541-973D-C84D5D98F032}"/>
              </a:ext>
            </a:extLst>
          </p:cNvPr>
          <p:cNvCxnSpPr>
            <a:cxnSpLocks/>
          </p:cNvCxnSpPr>
          <p:nvPr/>
        </p:nvCxnSpPr>
        <p:spPr bwMode="auto">
          <a:xfrm>
            <a:off x="6096000" y="845389"/>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2E571FAD-8B07-D841-B25E-A2A4A6A46244}"/>
              </a:ext>
            </a:extLst>
          </p:cNvPr>
          <p:cNvSpPr txBox="1"/>
          <p:nvPr/>
        </p:nvSpPr>
        <p:spPr>
          <a:xfrm>
            <a:off x="294652" y="1323870"/>
            <a:ext cx="5801336" cy="954107"/>
          </a:xfrm>
          <a:prstGeom prst="rect">
            <a:avLst/>
          </a:prstGeom>
          <a:noFill/>
        </p:spPr>
        <p:txBody>
          <a:bodyPr wrap="square" rtlCol="0" anchor="t">
            <a:spAutoFit/>
          </a:bodyPr>
          <a:lstStyle/>
          <a:p>
            <a:pPr algn="ctr"/>
            <a:r>
              <a:rPr lang="en-US" sz="2800" dirty="0">
                <a:solidFill>
                  <a:schemeClr val="bg1"/>
                </a:solidFill>
                <a:latin typeface="Arial Narrow"/>
                <a:cs typeface="Arial Narrow" panose="020B0604020202020204" pitchFamily="34" charset="0"/>
              </a:rPr>
              <a:t>If Content Sent Statements </a:t>
            </a:r>
            <a:br>
              <a:rPr lang="en-US" sz="2800" dirty="0">
                <a:latin typeface="Arial Narrow" panose="020B0604020202020204" pitchFamily="34" charset="0"/>
                <a:cs typeface="Arial Narrow" panose="020B0604020202020204" pitchFamily="34" charset="0"/>
              </a:rPr>
            </a:br>
            <a:r>
              <a:rPr lang="en-US" sz="2800" dirty="0">
                <a:solidFill>
                  <a:schemeClr val="bg1"/>
                </a:solidFill>
                <a:latin typeface="Arial Narrow"/>
                <a:cs typeface="Arial Narrow" panose="020B0604020202020204" pitchFamily="34" charset="0"/>
              </a:rPr>
              <a:t>wildly to the Learning Record Store</a:t>
            </a:r>
            <a:endParaRPr lang="en-US" sz="2800" dirty="0">
              <a:solidFill>
                <a:schemeClr val="bg1"/>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BC074D70-C545-ED4F-A613-F955EACEEAC1}"/>
              </a:ext>
            </a:extLst>
          </p:cNvPr>
          <p:cNvSpPr txBox="1"/>
          <p:nvPr/>
        </p:nvSpPr>
        <p:spPr>
          <a:xfrm>
            <a:off x="6095987" y="1323870"/>
            <a:ext cx="5801319" cy="954107"/>
          </a:xfrm>
          <a:prstGeom prst="rect">
            <a:avLst/>
          </a:prstGeom>
          <a:noFill/>
        </p:spPr>
        <p:txBody>
          <a:bodyPr wrap="square" rtlCol="0" anchor="t">
            <a:spAutoFit/>
          </a:bodyPr>
          <a:lstStyle/>
          <a:p>
            <a:pPr algn="ctr"/>
            <a:r>
              <a:rPr lang="en-US" sz="2800" dirty="0">
                <a:solidFill>
                  <a:schemeClr val="bg1"/>
                </a:solidFill>
                <a:latin typeface="Arial Narrow"/>
                <a:cs typeface="Arial Narrow" panose="020B0604020202020204" pitchFamily="34" charset="0"/>
              </a:rPr>
              <a:t>If LRS accepted Statements that </a:t>
            </a:r>
            <a:br>
              <a:rPr lang="en-US" sz="2800" dirty="0">
                <a:latin typeface="Arial Narrow" panose="020B0604020202020204" pitchFamily="34" charset="0"/>
                <a:cs typeface="Arial Narrow" panose="020B0604020202020204" pitchFamily="34" charset="0"/>
              </a:rPr>
            </a:br>
            <a:r>
              <a:rPr lang="en-US" sz="2800" dirty="0">
                <a:solidFill>
                  <a:schemeClr val="bg1"/>
                </a:solidFill>
                <a:latin typeface="Arial Narrow"/>
                <a:cs typeface="Arial Narrow" panose="020B0604020202020204" pitchFamily="34" charset="0"/>
              </a:rPr>
              <a:t>were sent from “Content”</a:t>
            </a:r>
          </a:p>
        </p:txBody>
      </p:sp>
      <p:sp>
        <p:nvSpPr>
          <p:cNvPr id="12" name="TextBox 11">
            <a:extLst>
              <a:ext uri="{FF2B5EF4-FFF2-40B4-BE49-F238E27FC236}">
                <a16:creationId xmlns:a16="http://schemas.microsoft.com/office/drawing/2014/main" id="{6FF1F19C-CB38-0749-8EDA-45F8460161B9}"/>
              </a:ext>
            </a:extLst>
          </p:cNvPr>
          <p:cNvSpPr txBox="1"/>
          <p:nvPr/>
        </p:nvSpPr>
        <p:spPr>
          <a:xfrm>
            <a:off x="506777" y="2941273"/>
            <a:ext cx="4857006" cy="2246769"/>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Is my content sending data correctly?</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Does my content have permission on that system?</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Will I get credit?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Does the institution/instructor of my content know who I am and can they get that to the LRS? </a:t>
            </a:r>
          </a:p>
        </p:txBody>
      </p:sp>
      <p:sp>
        <p:nvSpPr>
          <p:cNvPr id="13" name="TextBox 12">
            <a:extLst>
              <a:ext uri="{FF2B5EF4-FFF2-40B4-BE49-F238E27FC236}">
                <a16:creationId xmlns:a16="http://schemas.microsoft.com/office/drawing/2014/main" id="{EB765266-3F0A-8A44-A23C-B127864E26F5}"/>
              </a:ext>
            </a:extLst>
          </p:cNvPr>
          <p:cNvSpPr txBox="1"/>
          <p:nvPr/>
        </p:nvSpPr>
        <p:spPr>
          <a:xfrm>
            <a:off x="6308083" y="2941273"/>
            <a:ext cx="4857006" cy="1631216"/>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Is the learner who they say they are?</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Is the institution/instructor on this Statement real?</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Did they pay for the rights to take the content?</a:t>
            </a:r>
          </a:p>
        </p:txBody>
      </p:sp>
      <p:sp>
        <p:nvSpPr>
          <p:cNvPr id="3" name="TextBox 2">
            <a:extLst>
              <a:ext uri="{FF2B5EF4-FFF2-40B4-BE49-F238E27FC236}">
                <a16:creationId xmlns:a16="http://schemas.microsoft.com/office/drawing/2014/main" id="{9D4D4D74-6E13-4EAB-90DA-F708E2B4D160}"/>
              </a:ext>
            </a:extLst>
          </p:cNvPr>
          <p:cNvSpPr txBox="1"/>
          <p:nvPr/>
        </p:nvSpPr>
        <p:spPr>
          <a:xfrm>
            <a:off x="169332" y="5611394"/>
            <a:ext cx="11887198" cy="830997"/>
          </a:xfrm>
          <a:prstGeom prst="rect">
            <a:avLst/>
          </a:prstGeom>
          <a:noFill/>
        </p:spPr>
        <p:txBody>
          <a:bodyPr wrap="square" rtlCol="0" anchor="t">
            <a:spAutoFit/>
          </a:bodyPr>
          <a:lstStyle/>
          <a:p>
            <a:pPr algn="ctr"/>
            <a:r>
              <a:rPr lang="en-US" sz="2400" dirty="0">
                <a:latin typeface="Arial Narrow"/>
              </a:rPr>
              <a:t>The Learning Record Provider is the trusted partner of the Learning Record Store, ensuring data is reliable and valid</a:t>
            </a:r>
            <a:endParaRPr lang="en-US" dirty="0"/>
          </a:p>
        </p:txBody>
      </p:sp>
    </p:spTree>
    <p:extLst>
      <p:ext uri="{BB962C8B-B14F-4D97-AF65-F5344CB8AC3E}">
        <p14:creationId xmlns:p14="http://schemas.microsoft.com/office/powerpoint/2010/main" val="85542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589A-7B4C-4261-8913-A71771BD4625}"/>
              </a:ext>
            </a:extLst>
          </p:cNvPr>
          <p:cNvSpPr>
            <a:spLocks noGrp="1"/>
          </p:cNvSpPr>
          <p:nvPr>
            <p:ph type="title"/>
          </p:nvPr>
        </p:nvSpPr>
        <p:spPr/>
        <p:txBody>
          <a:bodyPr/>
          <a:lstStyle/>
          <a:p>
            <a:r>
              <a:rPr lang="en-US" dirty="0"/>
              <a:t>Expected Learning Outcome #2</a:t>
            </a:r>
          </a:p>
        </p:txBody>
      </p:sp>
      <p:sp>
        <p:nvSpPr>
          <p:cNvPr id="3" name="Content Placeholder 2">
            <a:extLst>
              <a:ext uri="{FF2B5EF4-FFF2-40B4-BE49-F238E27FC236}">
                <a16:creationId xmlns:a16="http://schemas.microsoft.com/office/drawing/2014/main" id="{57109659-FD41-4C82-B87B-354383BC3DC9}"/>
              </a:ext>
            </a:extLst>
          </p:cNvPr>
          <p:cNvSpPr>
            <a:spLocks noGrp="1"/>
          </p:cNvSpPr>
          <p:nvPr>
            <p:ph sz="quarter" idx="11"/>
          </p:nvPr>
        </p:nvSpPr>
        <p:spPr>
          <a:xfrm>
            <a:off x="4632261" y="1692733"/>
            <a:ext cx="7098484" cy="4393361"/>
          </a:xfrm>
        </p:spPr>
        <p:txBody>
          <a:bodyPr/>
          <a:lstStyle/>
          <a:p>
            <a:pPr marL="0" indent="0">
              <a:lnSpc>
                <a:spcPts val="3160"/>
              </a:lnSpc>
              <a:buNone/>
            </a:pPr>
            <a:r>
              <a:rPr lang="en-US" sz="2400" i="1" dirty="0"/>
              <a:t>The learner will understand the subject matter of the cmi5 specification, such that it can be described using instructional design language as well as understand specific coding concepts to create cmi5 data. The learner will understand the data flow, authentication, session management, and storage capabilities of cmi5 as well as the additional requirements of a cmi5 LMS over the lesser functioning xAPI Learner Record Store (LRS). Learners will be able understand the difference between </a:t>
            </a:r>
            <a:r>
              <a:rPr lang="en-US" sz="2400" b="1" i="1" dirty="0">
                <a:solidFill>
                  <a:srgbClr val="0070C0"/>
                </a:solidFill>
              </a:rPr>
              <a:t>cmi5 defined </a:t>
            </a:r>
            <a:r>
              <a:rPr lang="en-US" sz="2400" i="1" dirty="0"/>
              <a:t>and </a:t>
            </a:r>
            <a:r>
              <a:rPr lang="en-US" sz="2400" b="1" i="1" dirty="0">
                <a:solidFill>
                  <a:srgbClr val="FF9932"/>
                </a:solidFill>
              </a:rPr>
              <a:t>cmi5 allowed </a:t>
            </a:r>
            <a:r>
              <a:rPr lang="en-US" sz="2400" i="1" dirty="0"/>
              <a:t>Statements.  </a:t>
            </a:r>
          </a:p>
          <a:p>
            <a:pPr marL="0" indent="0">
              <a:lnSpc>
                <a:spcPts val="3160"/>
              </a:lnSpc>
              <a:buNone/>
            </a:pPr>
            <a:endParaRPr lang="en-US" dirty="0"/>
          </a:p>
        </p:txBody>
      </p:sp>
      <p:sp>
        <p:nvSpPr>
          <p:cNvPr id="4" name="Rectangle 3">
            <a:extLst>
              <a:ext uri="{FF2B5EF4-FFF2-40B4-BE49-F238E27FC236}">
                <a16:creationId xmlns:a16="http://schemas.microsoft.com/office/drawing/2014/main" id="{21E9B2D8-53FD-3743-BF10-793169782D03}"/>
              </a:ext>
            </a:extLst>
          </p:cNvPr>
          <p:cNvSpPr/>
          <p:nvPr/>
        </p:nvSpPr>
        <p:spPr bwMode="auto">
          <a:xfrm>
            <a:off x="825240" y="1795182"/>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DE4FCED7-4499-FC48-97C3-274F4F553344}"/>
              </a:ext>
            </a:extLst>
          </p:cNvPr>
          <p:cNvSpPr txBox="1"/>
          <p:nvPr/>
        </p:nvSpPr>
        <p:spPr>
          <a:xfrm>
            <a:off x="1776962" y="1692733"/>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2</a:t>
            </a:r>
          </a:p>
        </p:txBody>
      </p:sp>
      <p:cxnSp>
        <p:nvCxnSpPr>
          <p:cNvPr id="7" name="Straight Connector 6">
            <a:extLst>
              <a:ext uri="{FF2B5EF4-FFF2-40B4-BE49-F238E27FC236}">
                <a16:creationId xmlns:a16="http://schemas.microsoft.com/office/drawing/2014/main" id="{08C95618-D3C4-2D41-85E9-9DE96DFED670}"/>
              </a:ext>
            </a:extLst>
          </p:cNvPr>
          <p:cNvCxnSpPr>
            <a:cxnSpLocks/>
          </p:cNvCxnSpPr>
          <p:nvPr/>
        </p:nvCxnSpPr>
        <p:spPr bwMode="auto">
          <a:xfrm>
            <a:off x="4236098" y="1795182"/>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454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A0C63E-A79E-924A-8456-B97CDDF74439}"/>
              </a:ext>
            </a:extLst>
          </p:cNvPr>
          <p:cNvSpPr/>
          <p:nvPr/>
        </p:nvSpPr>
        <p:spPr bwMode="auto">
          <a:xfrm>
            <a:off x="169332" y="863600"/>
            <a:ext cx="11870267" cy="5401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Learning Outcomes</a:t>
            </a:r>
          </a:p>
        </p:txBody>
      </p:sp>
      <p:sp>
        <p:nvSpPr>
          <p:cNvPr id="4" name="Content Placeholder 3"/>
          <p:cNvSpPr>
            <a:spLocks noGrp="1"/>
          </p:cNvSpPr>
          <p:nvPr>
            <p:ph sz="quarter" idx="11"/>
          </p:nvPr>
        </p:nvSpPr>
        <p:spPr>
          <a:xfrm>
            <a:off x="958645" y="2212259"/>
            <a:ext cx="10677832" cy="4074242"/>
          </a:xfrm>
        </p:spPr>
        <p:txBody>
          <a:bodyPr/>
          <a:lstStyle/>
          <a:p>
            <a:pPr lvl="0">
              <a:spcAft>
                <a:spcPts val="1200"/>
              </a:spcAft>
              <a:buFont typeface="Wingdings" pitchFamily="2" charset="2"/>
              <a:buChar char="q"/>
            </a:pPr>
            <a:r>
              <a:rPr lang="en-US" sz="2400" dirty="0"/>
              <a:t>Be able to describe xAPI Concepts and how they relate to cmi5</a:t>
            </a:r>
          </a:p>
          <a:p>
            <a:pPr lvl="0">
              <a:spcAft>
                <a:spcPts val="1200"/>
              </a:spcAft>
              <a:buFont typeface="Wingdings" pitchFamily="2" charset="2"/>
              <a:buChar char="q"/>
            </a:pPr>
            <a:r>
              <a:rPr lang="en-US" sz="2400" dirty="0"/>
              <a:t>Understand the use cases of cmi5 and its value to enable other xAPI solutions</a:t>
            </a:r>
          </a:p>
          <a:p>
            <a:pPr>
              <a:spcAft>
                <a:spcPts val="1200"/>
              </a:spcAft>
              <a:buFont typeface="Wingdings" pitchFamily="2" charset="2"/>
              <a:buChar char="q"/>
            </a:pPr>
            <a:r>
              <a:rPr lang="en-US" sz="2400" dirty="0"/>
              <a:t>Be able to describe xAPI Profiles and the best practices needed for data interoperability</a:t>
            </a:r>
          </a:p>
          <a:p>
            <a:pPr>
              <a:spcAft>
                <a:spcPts val="1200"/>
              </a:spcAft>
              <a:buFont typeface="Wingdings" pitchFamily="2" charset="2"/>
              <a:buChar char="q"/>
            </a:pPr>
            <a:r>
              <a:rPr lang="en-US" sz="2400" dirty="0"/>
              <a:t>Be able to design learning resources using xAPI and xAPI Profiles within a cmi5 framework</a:t>
            </a:r>
          </a:p>
          <a:p>
            <a:pPr lvl="0">
              <a:spcAft>
                <a:spcPts val="1200"/>
              </a:spcAft>
              <a:buFont typeface="Wingdings" pitchFamily="2" charset="2"/>
              <a:buChar char="q"/>
            </a:pPr>
            <a:r>
              <a:rPr lang="en-US" sz="2400" dirty="0"/>
              <a:t>Understand available cmi5 resources and whether products are cmi5 compliant or not</a:t>
            </a:r>
          </a:p>
        </p:txBody>
      </p:sp>
      <p:sp>
        <p:nvSpPr>
          <p:cNvPr id="10" name="TextBox 9">
            <a:extLst>
              <a:ext uri="{FF2B5EF4-FFF2-40B4-BE49-F238E27FC236}">
                <a16:creationId xmlns:a16="http://schemas.microsoft.com/office/drawing/2014/main" id="{7040769D-0331-0649-A6D4-F5D30125303A}"/>
              </a:ext>
            </a:extLst>
          </p:cNvPr>
          <p:cNvSpPr txBox="1"/>
          <p:nvPr/>
        </p:nvSpPr>
        <p:spPr>
          <a:xfrm>
            <a:off x="579316" y="1322815"/>
            <a:ext cx="11057159" cy="769441"/>
          </a:xfrm>
          <a:prstGeom prst="rect">
            <a:avLst/>
          </a:prstGeom>
          <a:noFill/>
        </p:spPr>
        <p:txBody>
          <a:bodyPr wrap="square" rtlCol="0">
            <a:spAutoFit/>
          </a:bodyPr>
          <a:lstStyle/>
          <a:p>
            <a:r>
              <a:rPr lang="en-US" sz="4400" b="1" dirty="0">
                <a:solidFill>
                  <a:srgbClr val="0070C0"/>
                </a:solidFill>
                <a:latin typeface="Arial Narrow" panose="020B0604020202020204" pitchFamily="34" charset="0"/>
                <a:cs typeface="Arial Narrow" panose="020B0604020202020204" pitchFamily="34" charset="0"/>
              </a:rPr>
              <a:t>The Learner Will…</a:t>
            </a:r>
          </a:p>
        </p:txBody>
      </p:sp>
    </p:spTree>
    <p:extLst>
      <p:ext uri="{BB962C8B-B14F-4D97-AF65-F5344CB8AC3E}">
        <p14:creationId xmlns:p14="http://schemas.microsoft.com/office/powerpoint/2010/main" val="327348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1F6E-CF42-40CA-AFDF-6FEA396ACDAE}"/>
              </a:ext>
            </a:extLst>
          </p:cNvPr>
          <p:cNvSpPr>
            <a:spLocks noGrp="1"/>
          </p:cNvSpPr>
          <p:nvPr>
            <p:ph type="title"/>
          </p:nvPr>
        </p:nvSpPr>
        <p:spPr/>
        <p:txBody>
          <a:bodyPr/>
          <a:lstStyle/>
          <a:p>
            <a:r>
              <a:rPr lang="en-US" dirty="0"/>
              <a:t>Why cmi5?</a:t>
            </a:r>
          </a:p>
        </p:txBody>
      </p:sp>
      <p:pic>
        <p:nvPicPr>
          <p:cNvPr id="13" name="Content Placeholder 12">
            <a:extLst>
              <a:ext uri="{FF2B5EF4-FFF2-40B4-BE49-F238E27FC236}">
                <a16:creationId xmlns:a16="http://schemas.microsoft.com/office/drawing/2014/main" id="{BD97D2E8-EF1F-440F-AC83-D26F2FC8428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2738" y="1742342"/>
            <a:ext cx="7353068" cy="3373315"/>
          </a:xfrm>
        </p:spPr>
      </p:pic>
      <p:grpSp>
        <p:nvGrpSpPr>
          <p:cNvPr id="22" name="Group 21">
            <a:extLst>
              <a:ext uri="{FF2B5EF4-FFF2-40B4-BE49-F238E27FC236}">
                <a16:creationId xmlns:a16="http://schemas.microsoft.com/office/drawing/2014/main" id="{3A1403C0-D484-9745-92B4-0917675335F1}"/>
              </a:ext>
            </a:extLst>
          </p:cNvPr>
          <p:cNvGrpSpPr/>
          <p:nvPr/>
        </p:nvGrpSpPr>
        <p:grpSpPr>
          <a:xfrm>
            <a:off x="1886071" y="1173500"/>
            <a:ext cx="3526272" cy="1989094"/>
            <a:chOff x="815129" y="605379"/>
            <a:chExt cx="3526272" cy="1989094"/>
          </a:xfrm>
        </p:grpSpPr>
        <p:sp>
          <p:nvSpPr>
            <p:cNvPr id="18" name="Punched Tape 16">
              <a:extLst>
                <a:ext uri="{FF2B5EF4-FFF2-40B4-BE49-F238E27FC236}">
                  <a16:creationId xmlns:a16="http://schemas.microsoft.com/office/drawing/2014/main" id="{6939D908-15C2-D540-9BA9-665D4537D296}"/>
                </a:ext>
              </a:extLst>
            </p:cNvPr>
            <p:cNvSpPr/>
            <p:nvPr/>
          </p:nvSpPr>
          <p:spPr bwMode="auto">
            <a:xfrm rot="20975031" flipV="1">
              <a:off x="815129" y="158532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Punched Tape 16">
              <a:extLst>
                <a:ext uri="{FF2B5EF4-FFF2-40B4-BE49-F238E27FC236}">
                  <a16:creationId xmlns:a16="http://schemas.microsoft.com/office/drawing/2014/main" id="{2C68BC68-2DD3-2D48-9FA8-32E9EBA5E107}"/>
                </a:ext>
              </a:extLst>
            </p:cNvPr>
            <p:cNvSpPr/>
            <p:nvPr/>
          </p:nvSpPr>
          <p:spPr bwMode="auto">
            <a:xfrm rot="10271255" flipV="1">
              <a:off x="3713663" y="60537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FEB4D7AA-4960-C945-B9D0-E833B514C62F}"/>
                </a:ext>
              </a:extLst>
            </p:cNvPr>
            <p:cNvSpPr/>
            <p:nvPr/>
          </p:nvSpPr>
          <p:spPr bwMode="auto">
            <a:xfrm>
              <a:off x="1185975" y="1831697"/>
              <a:ext cx="282128" cy="417726"/>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Lst>
              <a:ahLst/>
              <a:cxnLst>
                <a:cxn ang="0">
                  <a:pos x="connsiteX0" y="connsiteY0"/>
                </a:cxn>
                <a:cxn ang="0">
                  <a:pos x="connsiteX1" y="connsiteY1"/>
                </a:cxn>
                <a:cxn ang="0">
                  <a:pos x="connsiteX2" y="connsiteY2"/>
                </a:cxn>
                <a:cxn ang="0">
                  <a:pos x="connsiteX3" y="connsiteY3"/>
                </a:cxn>
              </a:cxnLst>
              <a:rect l="l" t="t" r="r" b="b"/>
              <a:pathLst>
                <a:path w="282128" h="417726">
                  <a:moveTo>
                    <a:pt x="0" y="229886"/>
                  </a:moveTo>
                  <a:cubicBezTo>
                    <a:pt x="18875" y="74967"/>
                    <a:pt x="131294" y="75570"/>
                    <a:pt x="214404" y="0"/>
                  </a:cubicBezTo>
                  <a:lnTo>
                    <a:pt x="282128" y="417726"/>
                  </a:lnTo>
                  <a:lnTo>
                    <a:pt x="0" y="229886"/>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Rectangle 19">
              <a:extLst>
                <a:ext uri="{FF2B5EF4-FFF2-40B4-BE49-F238E27FC236}">
                  <a16:creationId xmlns:a16="http://schemas.microsoft.com/office/drawing/2014/main" id="{5FADFE80-3654-0342-A0DB-6B26D17A3CE9}"/>
                </a:ext>
              </a:extLst>
            </p:cNvPr>
            <p:cNvSpPr/>
            <p:nvPr/>
          </p:nvSpPr>
          <p:spPr bwMode="auto">
            <a:xfrm rot="9843206">
              <a:off x="3685364" y="897907"/>
              <a:ext cx="287751" cy="267513"/>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 name="connsiteX0" fmla="*/ 0 w 214404"/>
                <a:gd name="connsiteY0" fmla="*/ 229886 h 282895"/>
                <a:gd name="connsiteX1" fmla="*/ 214404 w 214404"/>
                <a:gd name="connsiteY1" fmla="*/ 0 h 282895"/>
                <a:gd name="connsiteX2" fmla="*/ 204206 w 214404"/>
                <a:gd name="connsiteY2" fmla="*/ 282895 h 282895"/>
                <a:gd name="connsiteX3" fmla="*/ 0 w 214404"/>
                <a:gd name="connsiteY3" fmla="*/ 229886 h 282895"/>
                <a:gd name="connsiteX0" fmla="*/ 0 w 236503"/>
                <a:gd name="connsiteY0" fmla="*/ 229886 h 319294"/>
                <a:gd name="connsiteX1" fmla="*/ 214404 w 236503"/>
                <a:gd name="connsiteY1" fmla="*/ 0 h 319294"/>
                <a:gd name="connsiteX2" fmla="*/ 236503 w 236503"/>
                <a:gd name="connsiteY2" fmla="*/ 319294 h 319294"/>
                <a:gd name="connsiteX3" fmla="*/ 0 w 236503"/>
                <a:gd name="connsiteY3" fmla="*/ 229886 h 319294"/>
                <a:gd name="connsiteX0" fmla="*/ 0 w 273359"/>
                <a:gd name="connsiteY0" fmla="*/ 178105 h 267513"/>
                <a:gd name="connsiteX1" fmla="*/ 273359 w 273359"/>
                <a:gd name="connsiteY1" fmla="*/ 0 h 267513"/>
                <a:gd name="connsiteX2" fmla="*/ 236503 w 273359"/>
                <a:gd name="connsiteY2" fmla="*/ 267513 h 267513"/>
                <a:gd name="connsiteX3" fmla="*/ 0 w 273359"/>
                <a:gd name="connsiteY3" fmla="*/ 178105 h 267513"/>
                <a:gd name="connsiteX0" fmla="*/ 0 w 287751"/>
                <a:gd name="connsiteY0" fmla="*/ 170691 h 267513"/>
                <a:gd name="connsiteX1" fmla="*/ 287751 w 287751"/>
                <a:gd name="connsiteY1" fmla="*/ 0 h 267513"/>
                <a:gd name="connsiteX2" fmla="*/ 250895 w 287751"/>
                <a:gd name="connsiteY2" fmla="*/ 267513 h 267513"/>
                <a:gd name="connsiteX3" fmla="*/ 0 w 287751"/>
                <a:gd name="connsiteY3" fmla="*/ 170691 h 267513"/>
              </a:gdLst>
              <a:ahLst/>
              <a:cxnLst>
                <a:cxn ang="0">
                  <a:pos x="connsiteX0" y="connsiteY0"/>
                </a:cxn>
                <a:cxn ang="0">
                  <a:pos x="connsiteX1" y="connsiteY1"/>
                </a:cxn>
                <a:cxn ang="0">
                  <a:pos x="connsiteX2" y="connsiteY2"/>
                </a:cxn>
                <a:cxn ang="0">
                  <a:pos x="connsiteX3" y="connsiteY3"/>
                </a:cxn>
              </a:cxnLst>
              <a:rect l="l" t="t" r="r" b="b"/>
              <a:pathLst>
                <a:path w="287751" h="267513">
                  <a:moveTo>
                    <a:pt x="0" y="170691"/>
                  </a:moveTo>
                  <a:cubicBezTo>
                    <a:pt x="18875" y="15772"/>
                    <a:pt x="204641" y="75570"/>
                    <a:pt x="287751" y="0"/>
                  </a:cubicBezTo>
                  <a:lnTo>
                    <a:pt x="250895" y="267513"/>
                  </a:lnTo>
                  <a:lnTo>
                    <a:pt x="0" y="170691"/>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Punched Tape 16">
              <a:extLst>
                <a:ext uri="{FF2B5EF4-FFF2-40B4-BE49-F238E27FC236}">
                  <a16:creationId xmlns:a16="http://schemas.microsoft.com/office/drawing/2014/main" id="{E741FF9E-D530-D244-9845-2B9716ACB5A7}"/>
                </a:ext>
              </a:extLst>
            </p:cNvPr>
            <p:cNvSpPr/>
            <p:nvPr/>
          </p:nvSpPr>
          <p:spPr bwMode="auto">
            <a:xfrm rot="21068274" flipV="1">
              <a:off x="1117420" y="1036611"/>
              <a:ext cx="2909232" cy="96882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2500 w 10000"/>
                <a:gd name="connsiteY6" fmla="*/ 10000 h 10000"/>
                <a:gd name="connsiteX7" fmla="*/ 0 w 10000"/>
                <a:gd name="connsiteY7" fmla="*/ 9000 h 10000"/>
                <a:gd name="connsiteX8" fmla="*/ 0 w 10000"/>
                <a:gd name="connsiteY8" fmla="*/ 1000 h 10000"/>
                <a:gd name="connsiteX0" fmla="*/ 0 w 10000"/>
                <a:gd name="connsiteY0" fmla="*/ 1000 h 9345"/>
                <a:gd name="connsiteX1" fmla="*/ 2500 w 10000"/>
                <a:gd name="connsiteY1" fmla="*/ 2000 h 9345"/>
                <a:gd name="connsiteX2" fmla="*/ 7500 w 10000"/>
                <a:gd name="connsiteY2" fmla="*/ 0 h 9345"/>
                <a:gd name="connsiteX3" fmla="*/ 10000 w 10000"/>
                <a:gd name="connsiteY3" fmla="*/ 1000 h 9345"/>
                <a:gd name="connsiteX4" fmla="*/ 10000 w 10000"/>
                <a:gd name="connsiteY4" fmla="*/ 9000 h 9345"/>
                <a:gd name="connsiteX5" fmla="*/ 7500 w 10000"/>
                <a:gd name="connsiteY5" fmla="*/ 8000 h 9345"/>
                <a:gd name="connsiteX6" fmla="*/ 0 w 10000"/>
                <a:gd name="connsiteY6" fmla="*/ 9000 h 9345"/>
                <a:gd name="connsiteX7" fmla="*/ 0 w 10000"/>
                <a:gd name="connsiteY7" fmla="*/ 1000 h 9345"/>
                <a:gd name="connsiteX0" fmla="*/ 0 w 10000"/>
                <a:gd name="connsiteY0" fmla="*/ 369 h 9299"/>
                <a:gd name="connsiteX1" fmla="*/ 2500 w 10000"/>
                <a:gd name="connsiteY1" fmla="*/ 1439 h 9299"/>
                <a:gd name="connsiteX2" fmla="*/ 10000 w 10000"/>
                <a:gd name="connsiteY2" fmla="*/ 369 h 9299"/>
                <a:gd name="connsiteX3" fmla="*/ 10000 w 10000"/>
                <a:gd name="connsiteY3" fmla="*/ 8930 h 9299"/>
                <a:gd name="connsiteX4" fmla="*/ 7500 w 10000"/>
                <a:gd name="connsiteY4" fmla="*/ 7860 h 9299"/>
                <a:gd name="connsiteX5" fmla="*/ 0 w 10000"/>
                <a:gd name="connsiteY5" fmla="*/ 8930 h 9299"/>
                <a:gd name="connsiteX6" fmla="*/ 0 w 10000"/>
                <a:gd name="connsiteY6" fmla="*/ 369 h 9299"/>
                <a:gd name="connsiteX0" fmla="*/ 0 w 10000"/>
                <a:gd name="connsiteY0" fmla="*/ 397 h 11292"/>
                <a:gd name="connsiteX1" fmla="*/ 2500 w 10000"/>
                <a:gd name="connsiteY1" fmla="*/ 1547 h 11292"/>
                <a:gd name="connsiteX2" fmla="*/ 10000 w 10000"/>
                <a:gd name="connsiteY2" fmla="*/ 397 h 11292"/>
                <a:gd name="connsiteX3" fmla="*/ 10000 w 10000"/>
                <a:gd name="connsiteY3" fmla="*/ 9603 h 11292"/>
                <a:gd name="connsiteX4" fmla="*/ 7500 w 10000"/>
                <a:gd name="connsiteY4" fmla="*/ 8453 h 11292"/>
                <a:gd name="connsiteX5" fmla="*/ 0 w 10000"/>
                <a:gd name="connsiteY5" fmla="*/ 9603 h 11292"/>
                <a:gd name="connsiteX6" fmla="*/ 0 w 10000"/>
                <a:gd name="connsiteY6" fmla="*/ 397 h 11292"/>
                <a:gd name="connsiteX0" fmla="*/ 0 w 10000"/>
                <a:gd name="connsiteY0" fmla="*/ 1791 h 12686"/>
                <a:gd name="connsiteX1" fmla="*/ 2500 w 10000"/>
                <a:gd name="connsiteY1" fmla="*/ 2941 h 12686"/>
                <a:gd name="connsiteX2" fmla="*/ 10000 w 10000"/>
                <a:gd name="connsiteY2" fmla="*/ 1791 h 12686"/>
                <a:gd name="connsiteX3" fmla="*/ 10000 w 10000"/>
                <a:gd name="connsiteY3" fmla="*/ 10997 h 12686"/>
                <a:gd name="connsiteX4" fmla="*/ 7500 w 10000"/>
                <a:gd name="connsiteY4" fmla="*/ 9847 h 12686"/>
                <a:gd name="connsiteX5" fmla="*/ 0 w 10000"/>
                <a:gd name="connsiteY5" fmla="*/ 10997 h 12686"/>
                <a:gd name="connsiteX6" fmla="*/ 0 w 10000"/>
                <a:gd name="connsiteY6" fmla="*/ 1791 h 12686"/>
                <a:gd name="connsiteX0" fmla="*/ 0 w 10000"/>
                <a:gd name="connsiteY0" fmla="*/ 1922 h 12817"/>
                <a:gd name="connsiteX1" fmla="*/ 2500 w 10000"/>
                <a:gd name="connsiteY1" fmla="*/ 3072 h 12817"/>
                <a:gd name="connsiteX2" fmla="*/ 10000 w 10000"/>
                <a:gd name="connsiteY2" fmla="*/ 1922 h 12817"/>
                <a:gd name="connsiteX3" fmla="*/ 10000 w 10000"/>
                <a:gd name="connsiteY3" fmla="*/ 11128 h 12817"/>
                <a:gd name="connsiteX4" fmla="*/ 7500 w 10000"/>
                <a:gd name="connsiteY4" fmla="*/ 9978 h 12817"/>
                <a:gd name="connsiteX5" fmla="*/ 0 w 10000"/>
                <a:gd name="connsiteY5" fmla="*/ 11128 h 12817"/>
                <a:gd name="connsiteX6" fmla="*/ 0 w 10000"/>
                <a:gd name="connsiteY6" fmla="*/ 1922 h 12817"/>
                <a:gd name="connsiteX0" fmla="*/ 0 w 10000"/>
                <a:gd name="connsiteY0" fmla="*/ 1967 h 12862"/>
                <a:gd name="connsiteX1" fmla="*/ 2500 w 10000"/>
                <a:gd name="connsiteY1" fmla="*/ 3117 h 12862"/>
                <a:gd name="connsiteX2" fmla="*/ 10000 w 10000"/>
                <a:gd name="connsiteY2" fmla="*/ 1967 h 12862"/>
                <a:gd name="connsiteX3" fmla="*/ 10000 w 10000"/>
                <a:gd name="connsiteY3" fmla="*/ 11173 h 12862"/>
                <a:gd name="connsiteX4" fmla="*/ 7500 w 10000"/>
                <a:gd name="connsiteY4" fmla="*/ 10023 h 12862"/>
                <a:gd name="connsiteX5" fmla="*/ 0 w 10000"/>
                <a:gd name="connsiteY5" fmla="*/ 11173 h 12862"/>
                <a:gd name="connsiteX6" fmla="*/ 0 w 10000"/>
                <a:gd name="connsiteY6" fmla="*/ 1967 h 12862"/>
                <a:gd name="connsiteX0" fmla="*/ 0 w 10000"/>
                <a:gd name="connsiteY0" fmla="*/ 2108 h 13003"/>
                <a:gd name="connsiteX1" fmla="*/ 2500 w 10000"/>
                <a:gd name="connsiteY1" fmla="*/ 3258 h 13003"/>
                <a:gd name="connsiteX2" fmla="*/ 10000 w 10000"/>
                <a:gd name="connsiteY2" fmla="*/ 2108 h 13003"/>
                <a:gd name="connsiteX3" fmla="*/ 10000 w 10000"/>
                <a:gd name="connsiteY3" fmla="*/ 11314 h 13003"/>
                <a:gd name="connsiteX4" fmla="*/ 7500 w 10000"/>
                <a:gd name="connsiteY4" fmla="*/ 10164 h 13003"/>
                <a:gd name="connsiteX5" fmla="*/ 0 w 10000"/>
                <a:gd name="connsiteY5" fmla="*/ 11314 h 13003"/>
                <a:gd name="connsiteX6" fmla="*/ 0 w 10000"/>
                <a:gd name="connsiteY6" fmla="*/ 2108 h 13003"/>
                <a:gd name="connsiteX0" fmla="*/ 0 w 10000"/>
                <a:gd name="connsiteY0" fmla="*/ 2108 h 13154"/>
                <a:gd name="connsiteX1" fmla="*/ 2500 w 10000"/>
                <a:gd name="connsiteY1" fmla="*/ 3258 h 13154"/>
                <a:gd name="connsiteX2" fmla="*/ 10000 w 10000"/>
                <a:gd name="connsiteY2" fmla="*/ 2108 h 13154"/>
                <a:gd name="connsiteX3" fmla="*/ 10000 w 10000"/>
                <a:gd name="connsiteY3" fmla="*/ 11314 h 13154"/>
                <a:gd name="connsiteX4" fmla="*/ 7500 w 10000"/>
                <a:gd name="connsiteY4" fmla="*/ 10164 h 13154"/>
                <a:gd name="connsiteX5" fmla="*/ 0 w 10000"/>
                <a:gd name="connsiteY5" fmla="*/ 11314 h 13154"/>
                <a:gd name="connsiteX6" fmla="*/ 0 w 10000"/>
                <a:gd name="connsiteY6" fmla="*/ 2108 h 1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3154">
                  <a:moveTo>
                    <a:pt x="0" y="2108"/>
                  </a:moveTo>
                  <a:cubicBezTo>
                    <a:pt x="0" y="2743"/>
                    <a:pt x="634" y="4195"/>
                    <a:pt x="2500" y="3258"/>
                  </a:cubicBezTo>
                  <a:cubicBezTo>
                    <a:pt x="4366" y="2321"/>
                    <a:pt x="8726" y="-2826"/>
                    <a:pt x="10000" y="2108"/>
                  </a:cubicBezTo>
                  <a:lnTo>
                    <a:pt x="10000" y="11314"/>
                  </a:lnTo>
                  <a:cubicBezTo>
                    <a:pt x="10000" y="10679"/>
                    <a:pt x="9164" y="9351"/>
                    <a:pt x="7500" y="10164"/>
                  </a:cubicBezTo>
                  <a:cubicBezTo>
                    <a:pt x="5836" y="10977"/>
                    <a:pt x="1223" y="15699"/>
                    <a:pt x="0" y="11314"/>
                  </a:cubicBezTo>
                  <a:lnTo>
                    <a:pt x="0" y="2108"/>
                  </a:lnTo>
                  <a:close/>
                </a:path>
              </a:pathLst>
            </a:custGeom>
            <a:solidFill>
              <a:srgbClr val="C1E4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33CC0104-5469-E94E-93A8-93EC1A776089}"/>
                </a:ext>
              </a:extLst>
            </p:cNvPr>
            <p:cNvSpPr txBox="1"/>
            <p:nvPr/>
          </p:nvSpPr>
          <p:spPr>
            <a:xfrm rot="21463095">
              <a:off x="1458875" y="1309712"/>
              <a:ext cx="2251236" cy="429597"/>
            </a:xfrm>
            <a:prstGeom prst="rect">
              <a:avLst/>
            </a:prstGeom>
            <a:noFill/>
          </p:spPr>
          <p:txBody>
            <a:bodyPr wrap="square" rtlCol="0">
              <a:prstTxWarp prst="textWave1">
                <a:avLst>
                  <a:gd name="adj1" fmla="val 13158"/>
                  <a:gd name="adj2" fmla="val 245"/>
                </a:avLst>
              </a:prstTxWarp>
              <a:spAutoFit/>
            </a:bodyPr>
            <a:lstStyle/>
            <a:p>
              <a:r>
                <a:rPr lang="en-US" dirty="0">
                  <a:solidFill>
                    <a:srgbClr val="0070C0"/>
                  </a:solidFill>
                </a:rPr>
                <a:t>Like xAPI?</a:t>
              </a:r>
            </a:p>
          </p:txBody>
        </p:sp>
      </p:grpSp>
      <p:grpSp>
        <p:nvGrpSpPr>
          <p:cNvPr id="30" name="Group 29">
            <a:extLst>
              <a:ext uri="{FF2B5EF4-FFF2-40B4-BE49-F238E27FC236}">
                <a16:creationId xmlns:a16="http://schemas.microsoft.com/office/drawing/2014/main" id="{AC46CF8B-B11A-B542-8C59-6C938AA93395}"/>
              </a:ext>
            </a:extLst>
          </p:cNvPr>
          <p:cNvGrpSpPr/>
          <p:nvPr/>
        </p:nvGrpSpPr>
        <p:grpSpPr>
          <a:xfrm>
            <a:off x="6663693" y="3851881"/>
            <a:ext cx="3526272" cy="1989094"/>
            <a:chOff x="7321835" y="4012423"/>
            <a:chExt cx="3526272" cy="1989094"/>
          </a:xfrm>
        </p:grpSpPr>
        <p:grpSp>
          <p:nvGrpSpPr>
            <p:cNvPr id="23" name="Group 22">
              <a:extLst>
                <a:ext uri="{FF2B5EF4-FFF2-40B4-BE49-F238E27FC236}">
                  <a16:creationId xmlns:a16="http://schemas.microsoft.com/office/drawing/2014/main" id="{E806770E-353F-A94C-9475-6CCDD0E44321}"/>
                </a:ext>
              </a:extLst>
            </p:cNvPr>
            <p:cNvGrpSpPr/>
            <p:nvPr/>
          </p:nvGrpSpPr>
          <p:grpSpPr>
            <a:xfrm>
              <a:off x="7321835" y="4012423"/>
              <a:ext cx="3526272" cy="1989094"/>
              <a:chOff x="815129" y="605379"/>
              <a:chExt cx="3526272" cy="1989094"/>
            </a:xfrm>
          </p:grpSpPr>
          <p:sp>
            <p:nvSpPr>
              <p:cNvPr id="24" name="Punched Tape 16">
                <a:extLst>
                  <a:ext uri="{FF2B5EF4-FFF2-40B4-BE49-F238E27FC236}">
                    <a16:creationId xmlns:a16="http://schemas.microsoft.com/office/drawing/2014/main" id="{066CE5BC-B3A9-C749-B9A9-657259923BAE}"/>
                  </a:ext>
                </a:extLst>
              </p:cNvPr>
              <p:cNvSpPr/>
              <p:nvPr/>
            </p:nvSpPr>
            <p:spPr bwMode="auto">
              <a:xfrm rot="20975031" flipV="1">
                <a:off x="815129" y="158532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Punched Tape 16">
                <a:extLst>
                  <a:ext uri="{FF2B5EF4-FFF2-40B4-BE49-F238E27FC236}">
                    <a16:creationId xmlns:a16="http://schemas.microsoft.com/office/drawing/2014/main" id="{55FBAD17-E143-6B42-90FB-30C7CAC1455E}"/>
                  </a:ext>
                </a:extLst>
              </p:cNvPr>
              <p:cNvSpPr/>
              <p:nvPr/>
            </p:nvSpPr>
            <p:spPr bwMode="auto">
              <a:xfrm rot="10271255" flipV="1">
                <a:off x="3713663" y="605379"/>
                <a:ext cx="627738" cy="1009144"/>
              </a:xfrm>
              <a:custGeom>
                <a:avLst/>
                <a:gdLst>
                  <a:gd name="connsiteX0" fmla="*/ 0 w 3048000"/>
                  <a:gd name="connsiteY0" fmla="*/ 0 h 961773"/>
                  <a:gd name="connsiteX1" fmla="*/ 2567114 w 3048000"/>
                  <a:gd name="connsiteY1" fmla="*/ 0 h 961773"/>
                  <a:gd name="connsiteX2" fmla="*/ 3048000 w 3048000"/>
                  <a:gd name="connsiteY2" fmla="*/ 480887 h 961773"/>
                  <a:gd name="connsiteX3" fmla="*/ 2567114 w 3048000"/>
                  <a:gd name="connsiteY3" fmla="*/ 961773 h 961773"/>
                  <a:gd name="connsiteX4" fmla="*/ 0 w 3048000"/>
                  <a:gd name="connsiteY4" fmla="*/ 961773 h 961773"/>
                  <a:gd name="connsiteX5" fmla="*/ 480887 w 3048000"/>
                  <a:gd name="connsiteY5" fmla="*/ 480887 h 961773"/>
                  <a:gd name="connsiteX6" fmla="*/ 0 w 3048000"/>
                  <a:gd name="connsiteY6" fmla="*/ 0 h 961773"/>
                  <a:gd name="connsiteX0" fmla="*/ 0 w 2567114"/>
                  <a:gd name="connsiteY0" fmla="*/ 0 h 961773"/>
                  <a:gd name="connsiteX1" fmla="*/ 2567114 w 2567114"/>
                  <a:gd name="connsiteY1" fmla="*/ 0 h 961773"/>
                  <a:gd name="connsiteX2" fmla="*/ 2567114 w 2567114"/>
                  <a:gd name="connsiteY2" fmla="*/ 961773 h 961773"/>
                  <a:gd name="connsiteX3" fmla="*/ 0 w 2567114"/>
                  <a:gd name="connsiteY3" fmla="*/ 961773 h 961773"/>
                  <a:gd name="connsiteX4" fmla="*/ 480887 w 2567114"/>
                  <a:gd name="connsiteY4" fmla="*/ 480887 h 961773"/>
                  <a:gd name="connsiteX5" fmla="*/ 0 w 2567114"/>
                  <a:gd name="connsiteY5" fmla="*/ 0 h 961773"/>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480887 w 2567114"/>
                  <a:gd name="connsiteY4" fmla="*/ 100570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382632 w 2567114"/>
                  <a:gd name="connsiteY4" fmla="*/ 746101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903738 w 2567114"/>
                  <a:gd name="connsiteY4" fmla="*/ 679574 h 1486590"/>
                  <a:gd name="connsiteX5" fmla="*/ 615698 w 2567114"/>
                  <a:gd name="connsiteY5" fmla="*/ 0 h 1486590"/>
                  <a:gd name="connsiteX0" fmla="*/ 615698 w 2567114"/>
                  <a:gd name="connsiteY0" fmla="*/ 0 h 1486590"/>
                  <a:gd name="connsiteX1" fmla="*/ 2567114 w 2567114"/>
                  <a:gd name="connsiteY1" fmla="*/ 524817 h 1486590"/>
                  <a:gd name="connsiteX2" fmla="*/ 2567114 w 2567114"/>
                  <a:gd name="connsiteY2" fmla="*/ 1486590 h 1486590"/>
                  <a:gd name="connsiteX3" fmla="*/ 0 w 2567114"/>
                  <a:gd name="connsiteY3" fmla="*/ 1486590 h 1486590"/>
                  <a:gd name="connsiteX4" fmla="*/ 1262748 w 2567114"/>
                  <a:gd name="connsiteY4" fmla="*/ 667998 h 1486590"/>
                  <a:gd name="connsiteX5" fmla="*/ 615698 w 2567114"/>
                  <a:gd name="connsiteY5" fmla="*/ 0 h 1486590"/>
                  <a:gd name="connsiteX0" fmla="*/ 78147 w 2029563"/>
                  <a:gd name="connsiteY0" fmla="*/ 0 h 1486590"/>
                  <a:gd name="connsiteX1" fmla="*/ 2029563 w 2029563"/>
                  <a:gd name="connsiteY1" fmla="*/ 524817 h 1486590"/>
                  <a:gd name="connsiteX2" fmla="*/ 2029563 w 2029563"/>
                  <a:gd name="connsiteY2" fmla="*/ 1486590 h 1486590"/>
                  <a:gd name="connsiteX3" fmla="*/ -1 w 2029563"/>
                  <a:gd name="connsiteY3" fmla="*/ 1118247 h 1486590"/>
                  <a:gd name="connsiteX4" fmla="*/ 725197 w 2029563"/>
                  <a:gd name="connsiteY4" fmla="*/ 667998 h 1486590"/>
                  <a:gd name="connsiteX5" fmla="*/ 78147 w 2029563"/>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486590"/>
                  <a:gd name="connsiteX1" fmla="*/ 2090024 w 2090025"/>
                  <a:gd name="connsiteY1" fmla="*/ 394795 h 1486590"/>
                  <a:gd name="connsiteX2" fmla="*/ 2029563 w 2090025"/>
                  <a:gd name="connsiteY2" fmla="*/ 1486590 h 1486590"/>
                  <a:gd name="connsiteX3" fmla="*/ -1 w 2090025"/>
                  <a:gd name="connsiteY3" fmla="*/ 1118247 h 1486590"/>
                  <a:gd name="connsiteX4" fmla="*/ 725197 w 2090025"/>
                  <a:gd name="connsiteY4" fmla="*/ 667998 h 1486590"/>
                  <a:gd name="connsiteX5" fmla="*/ 78147 w 2090025"/>
                  <a:gd name="connsiteY5" fmla="*/ 0 h 1486590"/>
                  <a:gd name="connsiteX0" fmla="*/ 78147 w 2090025"/>
                  <a:gd name="connsiteY0" fmla="*/ 0 h 1358792"/>
                  <a:gd name="connsiteX1" fmla="*/ 2090024 w 2090025"/>
                  <a:gd name="connsiteY1" fmla="*/ 394795 h 1358792"/>
                  <a:gd name="connsiteX2" fmla="*/ 2062056 w 2090025"/>
                  <a:gd name="connsiteY2" fmla="*/ 1358792 h 1358792"/>
                  <a:gd name="connsiteX3" fmla="*/ -1 w 2090025"/>
                  <a:gd name="connsiteY3" fmla="*/ 1118247 h 1358792"/>
                  <a:gd name="connsiteX4" fmla="*/ 725197 w 2090025"/>
                  <a:gd name="connsiteY4" fmla="*/ 667998 h 1358792"/>
                  <a:gd name="connsiteX5" fmla="*/ 78147 w 2090025"/>
                  <a:gd name="connsiteY5" fmla="*/ 0 h 1358792"/>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 name="connsiteX0" fmla="*/ 78147 w 2108323"/>
                  <a:gd name="connsiteY0" fmla="*/ 0 h 1467799"/>
                  <a:gd name="connsiteX1" fmla="*/ 2090024 w 2108323"/>
                  <a:gd name="connsiteY1" fmla="*/ 394795 h 1467799"/>
                  <a:gd name="connsiteX2" fmla="*/ 2108322 w 2108323"/>
                  <a:gd name="connsiteY2" fmla="*/ 1467799 h 1467799"/>
                  <a:gd name="connsiteX3" fmla="*/ -1 w 2108323"/>
                  <a:gd name="connsiteY3" fmla="*/ 1118247 h 1467799"/>
                  <a:gd name="connsiteX4" fmla="*/ 725197 w 2108323"/>
                  <a:gd name="connsiteY4" fmla="*/ 667998 h 1467799"/>
                  <a:gd name="connsiteX5" fmla="*/ 78147 w 2108323"/>
                  <a:gd name="connsiteY5" fmla="*/ 0 h 14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8323" h="1467799">
                    <a:moveTo>
                      <a:pt x="78147" y="0"/>
                    </a:moveTo>
                    <a:cubicBezTo>
                      <a:pt x="748773" y="131598"/>
                      <a:pt x="862309" y="244940"/>
                      <a:pt x="2090024" y="394795"/>
                    </a:cubicBezTo>
                    <a:lnTo>
                      <a:pt x="2108322" y="1467799"/>
                    </a:lnTo>
                    <a:cubicBezTo>
                      <a:pt x="1405548" y="1351282"/>
                      <a:pt x="1479701" y="1498462"/>
                      <a:pt x="-1" y="1118247"/>
                    </a:cubicBezTo>
                    <a:lnTo>
                      <a:pt x="725197" y="667998"/>
                    </a:lnTo>
                    <a:lnTo>
                      <a:pt x="78147" y="0"/>
                    </a:lnTo>
                    <a:close/>
                  </a:path>
                </a:pathLst>
              </a:custGeom>
              <a:solidFill>
                <a:srgbClr val="9FCB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6" name="Rectangle 19">
                <a:extLst>
                  <a:ext uri="{FF2B5EF4-FFF2-40B4-BE49-F238E27FC236}">
                    <a16:creationId xmlns:a16="http://schemas.microsoft.com/office/drawing/2014/main" id="{FDC50008-B000-9F40-A711-79AB370CD78A}"/>
                  </a:ext>
                </a:extLst>
              </p:cNvPr>
              <p:cNvSpPr/>
              <p:nvPr/>
            </p:nvSpPr>
            <p:spPr bwMode="auto">
              <a:xfrm>
                <a:off x="1185975" y="1831697"/>
                <a:ext cx="282128" cy="417726"/>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Lst>
                <a:ahLst/>
                <a:cxnLst>
                  <a:cxn ang="0">
                    <a:pos x="connsiteX0" y="connsiteY0"/>
                  </a:cxn>
                  <a:cxn ang="0">
                    <a:pos x="connsiteX1" y="connsiteY1"/>
                  </a:cxn>
                  <a:cxn ang="0">
                    <a:pos x="connsiteX2" y="connsiteY2"/>
                  </a:cxn>
                  <a:cxn ang="0">
                    <a:pos x="connsiteX3" y="connsiteY3"/>
                  </a:cxn>
                </a:cxnLst>
                <a:rect l="l" t="t" r="r" b="b"/>
                <a:pathLst>
                  <a:path w="282128" h="417726">
                    <a:moveTo>
                      <a:pt x="0" y="229886"/>
                    </a:moveTo>
                    <a:cubicBezTo>
                      <a:pt x="18875" y="74967"/>
                      <a:pt x="131294" y="75570"/>
                      <a:pt x="214404" y="0"/>
                    </a:cubicBezTo>
                    <a:lnTo>
                      <a:pt x="282128" y="417726"/>
                    </a:lnTo>
                    <a:lnTo>
                      <a:pt x="0" y="229886"/>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Rectangle 19">
                <a:extLst>
                  <a:ext uri="{FF2B5EF4-FFF2-40B4-BE49-F238E27FC236}">
                    <a16:creationId xmlns:a16="http://schemas.microsoft.com/office/drawing/2014/main" id="{9D592772-2B3C-0945-9BBC-12BB7732984B}"/>
                  </a:ext>
                </a:extLst>
              </p:cNvPr>
              <p:cNvSpPr/>
              <p:nvPr/>
            </p:nvSpPr>
            <p:spPr bwMode="auto">
              <a:xfrm rot="9843206">
                <a:off x="3685364" y="897907"/>
                <a:ext cx="287751" cy="267513"/>
              </a:xfrm>
              <a:custGeom>
                <a:avLst/>
                <a:gdLst>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352888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230490 w 283335"/>
                  <a:gd name="connsiteY3" fmla="*/ 235755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181369 w 283335"/>
                  <a:gd name="connsiteY3" fmla="*/ 322661 h 352888"/>
                  <a:gd name="connsiteX4" fmla="*/ 0 w 283335"/>
                  <a:gd name="connsiteY4" fmla="*/ 0 h 352888"/>
                  <a:gd name="connsiteX0" fmla="*/ 0 w 283335"/>
                  <a:gd name="connsiteY0" fmla="*/ 0 h 352888"/>
                  <a:gd name="connsiteX1" fmla="*/ 283335 w 283335"/>
                  <a:gd name="connsiteY1" fmla="*/ 0 h 352888"/>
                  <a:gd name="connsiteX2" fmla="*/ 283335 w 283335"/>
                  <a:gd name="connsiteY2" fmla="*/ 352888 h 352888"/>
                  <a:gd name="connsiteX3" fmla="*/ 0 w 283335"/>
                  <a:gd name="connsiteY3" fmla="*/ 0 h 352888"/>
                  <a:gd name="connsiteX0" fmla="*/ 0 w 275778"/>
                  <a:gd name="connsiteY0" fmla="*/ 158698 h 352888"/>
                  <a:gd name="connsiteX1" fmla="*/ 275778 w 275778"/>
                  <a:gd name="connsiteY1" fmla="*/ 0 h 352888"/>
                  <a:gd name="connsiteX2" fmla="*/ 275778 w 275778"/>
                  <a:gd name="connsiteY2" fmla="*/ 352888 h 352888"/>
                  <a:gd name="connsiteX3" fmla="*/ 0 w 275778"/>
                  <a:gd name="connsiteY3" fmla="*/ 158698 h 352888"/>
                  <a:gd name="connsiteX0" fmla="*/ 0 w 275778"/>
                  <a:gd name="connsiteY0" fmla="*/ 230490 h 424680"/>
                  <a:gd name="connsiteX1" fmla="*/ 185094 w 275778"/>
                  <a:gd name="connsiteY1" fmla="*/ 0 h 424680"/>
                  <a:gd name="connsiteX2" fmla="*/ 275778 w 275778"/>
                  <a:gd name="connsiteY2" fmla="*/ 424680 h 424680"/>
                  <a:gd name="connsiteX3" fmla="*/ 0 w 275778"/>
                  <a:gd name="connsiteY3" fmla="*/ 230490 h 424680"/>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75778"/>
                  <a:gd name="connsiteY0" fmla="*/ 226711 h 420901"/>
                  <a:gd name="connsiteX1" fmla="*/ 249329 w 275778"/>
                  <a:gd name="connsiteY1" fmla="*/ 0 h 420901"/>
                  <a:gd name="connsiteX2" fmla="*/ 275778 w 275778"/>
                  <a:gd name="connsiteY2" fmla="*/ 420901 h 420901"/>
                  <a:gd name="connsiteX3" fmla="*/ 0 w 275778"/>
                  <a:gd name="connsiteY3" fmla="*/ 226711 h 420901"/>
                  <a:gd name="connsiteX0" fmla="*/ 0 w 282128"/>
                  <a:gd name="connsiteY0" fmla="*/ 226711 h 414551"/>
                  <a:gd name="connsiteX1" fmla="*/ 249329 w 282128"/>
                  <a:gd name="connsiteY1" fmla="*/ 0 h 414551"/>
                  <a:gd name="connsiteX2" fmla="*/ 282128 w 282128"/>
                  <a:gd name="connsiteY2" fmla="*/ 414551 h 414551"/>
                  <a:gd name="connsiteX3" fmla="*/ 0 w 282128"/>
                  <a:gd name="connsiteY3" fmla="*/ 226711 h 414551"/>
                  <a:gd name="connsiteX0" fmla="*/ 0 w 282128"/>
                  <a:gd name="connsiteY0" fmla="*/ 217186 h 405026"/>
                  <a:gd name="connsiteX1" fmla="*/ 182654 w 282128"/>
                  <a:gd name="connsiteY1" fmla="*/ 0 h 405026"/>
                  <a:gd name="connsiteX2" fmla="*/ 282128 w 282128"/>
                  <a:gd name="connsiteY2" fmla="*/ 405026 h 405026"/>
                  <a:gd name="connsiteX3" fmla="*/ 0 w 282128"/>
                  <a:gd name="connsiteY3" fmla="*/ 217186 h 405026"/>
                  <a:gd name="connsiteX0" fmla="*/ 0 w 282128"/>
                  <a:gd name="connsiteY0" fmla="*/ 229886 h 417726"/>
                  <a:gd name="connsiteX1" fmla="*/ 214404 w 282128"/>
                  <a:gd name="connsiteY1" fmla="*/ 0 h 417726"/>
                  <a:gd name="connsiteX2" fmla="*/ 282128 w 282128"/>
                  <a:gd name="connsiteY2" fmla="*/ 417726 h 417726"/>
                  <a:gd name="connsiteX3" fmla="*/ 0 w 282128"/>
                  <a:gd name="connsiteY3" fmla="*/ 229886 h 417726"/>
                  <a:gd name="connsiteX0" fmla="*/ 0 w 214404"/>
                  <a:gd name="connsiteY0" fmla="*/ 229886 h 282895"/>
                  <a:gd name="connsiteX1" fmla="*/ 214404 w 214404"/>
                  <a:gd name="connsiteY1" fmla="*/ 0 h 282895"/>
                  <a:gd name="connsiteX2" fmla="*/ 204206 w 214404"/>
                  <a:gd name="connsiteY2" fmla="*/ 282895 h 282895"/>
                  <a:gd name="connsiteX3" fmla="*/ 0 w 214404"/>
                  <a:gd name="connsiteY3" fmla="*/ 229886 h 282895"/>
                  <a:gd name="connsiteX0" fmla="*/ 0 w 236503"/>
                  <a:gd name="connsiteY0" fmla="*/ 229886 h 319294"/>
                  <a:gd name="connsiteX1" fmla="*/ 214404 w 236503"/>
                  <a:gd name="connsiteY1" fmla="*/ 0 h 319294"/>
                  <a:gd name="connsiteX2" fmla="*/ 236503 w 236503"/>
                  <a:gd name="connsiteY2" fmla="*/ 319294 h 319294"/>
                  <a:gd name="connsiteX3" fmla="*/ 0 w 236503"/>
                  <a:gd name="connsiteY3" fmla="*/ 229886 h 319294"/>
                  <a:gd name="connsiteX0" fmla="*/ 0 w 273359"/>
                  <a:gd name="connsiteY0" fmla="*/ 178105 h 267513"/>
                  <a:gd name="connsiteX1" fmla="*/ 273359 w 273359"/>
                  <a:gd name="connsiteY1" fmla="*/ 0 h 267513"/>
                  <a:gd name="connsiteX2" fmla="*/ 236503 w 273359"/>
                  <a:gd name="connsiteY2" fmla="*/ 267513 h 267513"/>
                  <a:gd name="connsiteX3" fmla="*/ 0 w 273359"/>
                  <a:gd name="connsiteY3" fmla="*/ 178105 h 267513"/>
                  <a:gd name="connsiteX0" fmla="*/ 0 w 287751"/>
                  <a:gd name="connsiteY0" fmla="*/ 170691 h 267513"/>
                  <a:gd name="connsiteX1" fmla="*/ 287751 w 287751"/>
                  <a:gd name="connsiteY1" fmla="*/ 0 h 267513"/>
                  <a:gd name="connsiteX2" fmla="*/ 250895 w 287751"/>
                  <a:gd name="connsiteY2" fmla="*/ 267513 h 267513"/>
                  <a:gd name="connsiteX3" fmla="*/ 0 w 287751"/>
                  <a:gd name="connsiteY3" fmla="*/ 170691 h 267513"/>
                </a:gdLst>
                <a:ahLst/>
                <a:cxnLst>
                  <a:cxn ang="0">
                    <a:pos x="connsiteX0" y="connsiteY0"/>
                  </a:cxn>
                  <a:cxn ang="0">
                    <a:pos x="connsiteX1" y="connsiteY1"/>
                  </a:cxn>
                  <a:cxn ang="0">
                    <a:pos x="connsiteX2" y="connsiteY2"/>
                  </a:cxn>
                  <a:cxn ang="0">
                    <a:pos x="connsiteX3" y="connsiteY3"/>
                  </a:cxn>
                </a:cxnLst>
                <a:rect l="l" t="t" r="r" b="b"/>
                <a:pathLst>
                  <a:path w="287751" h="267513">
                    <a:moveTo>
                      <a:pt x="0" y="170691"/>
                    </a:moveTo>
                    <a:cubicBezTo>
                      <a:pt x="18875" y="15772"/>
                      <a:pt x="204641" y="75570"/>
                      <a:pt x="287751" y="0"/>
                    </a:cubicBezTo>
                    <a:lnTo>
                      <a:pt x="250895" y="267513"/>
                    </a:lnTo>
                    <a:lnTo>
                      <a:pt x="0" y="170691"/>
                    </a:lnTo>
                    <a:close/>
                  </a:path>
                </a:pathLst>
              </a:cu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Punched Tape 16">
                <a:extLst>
                  <a:ext uri="{FF2B5EF4-FFF2-40B4-BE49-F238E27FC236}">
                    <a16:creationId xmlns:a16="http://schemas.microsoft.com/office/drawing/2014/main" id="{D9A3C503-88F2-DF47-B0DB-E3D0401A6F22}"/>
                  </a:ext>
                </a:extLst>
              </p:cNvPr>
              <p:cNvSpPr/>
              <p:nvPr/>
            </p:nvSpPr>
            <p:spPr bwMode="auto">
              <a:xfrm rot="21068274" flipV="1">
                <a:off x="1117420" y="1036611"/>
                <a:ext cx="2909232" cy="96882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2500 w 10000"/>
                  <a:gd name="connsiteY6" fmla="*/ 10000 h 10000"/>
                  <a:gd name="connsiteX7" fmla="*/ 0 w 10000"/>
                  <a:gd name="connsiteY7" fmla="*/ 9000 h 10000"/>
                  <a:gd name="connsiteX8" fmla="*/ 0 w 10000"/>
                  <a:gd name="connsiteY8" fmla="*/ 1000 h 10000"/>
                  <a:gd name="connsiteX0" fmla="*/ 0 w 10000"/>
                  <a:gd name="connsiteY0" fmla="*/ 1000 h 9345"/>
                  <a:gd name="connsiteX1" fmla="*/ 2500 w 10000"/>
                  <a:gd name="connsiteY1" fmla="*/ 2000 h 9345"/>
                  <a:gd name="connsiteX2" fmla="*/ 7500 w 10000"/>
                  <a:gd name="connsiteY2" fmla="*/ 0 h 9345"/>
                  <a:gd name="connsiteX3" fmla="*/ 10000 w 10000"/>
                  <a:gd name="connsiteY3" fmla="*/ 1000 h 9345"/>
                  <a:gd name="connsiteX4" fmla="*/ 10000 w 10000"/>
                  <a:gd name="connsiteY4" fmla="*/ 9000 h 9345"/>
                  <a:gd name="connsiteX5" fmla="*/ 7500 w 10000"/>
                  <a:gd name="connsiteY5" fmla="*/ 8000 h 9345"/>
                  <a:gd name="connsiteX6" fmla="*/ 0 w 10000"/>
                  <a:gd name="connsiteY6" fmla="*/ 9000 h 9345"/>
                  <a:gd name="connsiteX7" fmla="*/ 0 w 10000"/>
                  <a:gd name="connsiteY7" fmla="*/ 1000 h 9345"/>
                  <a:gd name="connsiteX0" fmla="*/ 0 w 10000"/>
                  <a:gd name="connsiteY0" fmla="*/ 369 h 9299"/>
                  <a:gd name="connsiteX1" fmla="*/ 2500 w 10000"/>
                  <a:gd name="connsiteY1" fmla="*/ 1439 h 9299"/>
                  <a:gd name="connsiteX2" fmla="*/ 10000 w 10000"/>
                  <a:gd name="connsiteY2" fmla="*/ 369 h 9299"/>
                  <a:gd name="connsiteX3" fmla="*/ 10000 w 10000"/>
                  <a:gd name="connsiteY3" fmla="*/ 8930 h 9299"/>
                  <a:gd name="connsiteX4" fmla="*/ 7500 w 10000"/>
                  <a:gd name="connsiteY4" fmla="*/ 7860 h 9299"/>
                  <a:gd name="connsiteX5" fmla="*/ 0 w 10000"/>
                  <a:gd name="connsiteY5" fmla="*/ 8930 h 9299"/>
                  <a:gd name="connsiteX6" fmla="*/ 0 w 10000"/>
                  <a:gd name="connsiteY6" fmla="*/ 369 h 9299"/>
                  <a:gd name="connsiteX0" fmla="*/ 0 w 10000"/>
                  <a:gd name="connsiteY0" fmla="*/ 397 h 11292"/>
                  <a:gd name="connsiteX1" fmla="*/ 2500 w 10000"/>
                  <a:gd name="connsiteY1" fmla="*/ 1547 h 11292"/>
                  <a:gd name="connsiteX2" fmla="*/ 10000 w 10000"/>
                  <a:gd name="connsiteY2" fmla="*/ 397 h 11292"/>
                  <a:gd name="connsiteX3" fmla="*/ 10000 w 10000"/>
                  <a:gd name="connsiteY3" fmla="*/ 9603 h 11292"/>
                  <a:gd name="connsiteX4" fmla="*/ 7500 w 10000"/>
                  <a:gd name="connsiteY4" fmla="*/ 8453 h 11292"/>
                  <a:gd name="connsiteX5" fmla="*/ 0 w 10000"/>
                  <a:gd name="connsiteY5" fmla="*/ 9603 h 11292"/>
                  <a:gd name="connsiteX6" fmla="*/ 0 w 10000"/>
                  <a:gd name="connsiteY6" fmla="*/ 397 h 11292"/>
                  <a:gd name="connsiteX0" fmla="*/ 0 w 10000"/>
                  <a:gd name="connsiteY0" fmla="*/ 1791 h 12686"/>
                  <a:gd name="connsiteX1" fmla="*/ 2500 w 10000"/>
                  <a:gd name="connsiteY1" fmla="*/ 2941 h 12686"/>
                  <a:gd name="connsiteX2" fmla="*/ 10000 w 10000"/>
                  <a:gd name="connsiteY2" fmla="*/ 1791 h 12686"/>
                  <a:gd name="connsiteX3" fmla="*/ 10000 w 10000"/>
                  <a:gd name="connsiteY3" fmla="*/ 10997 h 12686"/>
                  <a:gd name="connsiteX4" fmla="*/ 7500 w 10000"/>
                  <a:gd name="connsiteY4" fmla="*/ 9847 h 12686"/>
                  <a:gd name="connsiteX5" fmla="*/ 0 w 10000"/>
                  <a:gd name="connsiteY5" fmla="*/ 10997 h 12686"/>
                  <a:gd name="connsiteX6" fmla="*/ 0 w 10000"/>
                  <a:gd name="connsiteY6" fmla="*/ 1791 h 12686"/>
                  <a:gd name="connsiteX0" fmla="*/ 0 w 10000"/>
                  <a:gd name="connsiteY0" fmla="*/ 1922 h 12817"/>
                  <a:gd name="connsiteX1" fmla="*/ 2500 w 10000"/>
                  <a:gd name="connsiteY1" fmla="*/ 3072 h 12817"/>
                  <a:gd name="connsiteX2" fmla="*/ 10000 w 10000"/>
                  <a:gd name="connsiteY2" fmla="*/ 1922 h 12817"/>
                  <a:gd name="connsiteX3" fmla="*/ 10000 w 10000"/>
                  <a:gd name="connsiteY3" fmla="*/ 11128 h 12817"/>
                  <a:gd name="connsiteX4" fmla="*/ 7500 w 10000"/>
                  <a:gd name="connsiteY4" fmla="*/ 9978 h 12817"/>
                  <a:gd name="connsiteX5" fmla="*/ 0 w 10000"/>
                  <a:gd name="connsiteY5" fmla="*/ 11128 h 12817"/>
                  <a:gd name="connsiteX6" fmla="*/ 0 w 10000"/>
                  <a:gd name="connsiteY6" fmla="*/ 1922 h 12817"/>
                  <a:gd name="connsiteX0" fmla="*/ 0 w 10000"/>
                  <a:gd name="connsiteY0" fmla="*/ 1967 h 12862"/>
                  <a:gd name="connsiteX1" fmla="*/ 2500 w 10000"/>
                  <a:gd name="connsiteY1" fmla="*/ 3117 h 12862"/>
                  <a:gd name="connsiteX2" fmla="*/ 10000 w 10000"/>
                  <a:gd name="connsiteY2" fmla="*/ 1967 h 12862"/>
                  <a:gd name="connsiteX3" fmla="*/ 10000 w 10000"/>
                  <a:gd name="connsiteY3" fmla="*/ 11173 h 12862"/>
                  <a:gd name="connsiteX4" fmla="*/ 7500 w 10000"/>
                  <a:gd name="connsiteY4" fmla="*/ 10023 h 12862"/>
                  <a:gd name="connsiteX5" fmla="*/ 0 w 10000"/>
                  <a:gd name="connsiteY5" fmla="*/ 11173 h 12862"/>
                  <a:gd name="connsiteX6" fmla="*/ 0 w 10000"/>
                  <a:gd name="connsiteY6" fmla="*/ 1967 h 12862"/>
                  <a:gd name="connsiteX0" fmla="*/ 0 w 10000"/>
                  <a:gd name="connsiteY0" fmla="*/ 2108 h 13003"/>
                  <a:gd name="connsiteX1" fmla="*/ 2500 w 10000"/>
                  <a:gd name="connsiteY1" fmla="*/ 3258 h 13003"/>
                  <a:gd name="connsiteX2" fmla="*/ 10000 w 10000"/>
                  <a:gd name="connsiteY2" fmla="*/ 2108 h 13003"/>
                  <a:gd name="connsiteX3" fmla="*/ 10000 w 10000"/>
                  <a:gd name="connsiteY3" fmla="*/ 11314 h 13003"/>
                  <a:gd name="connsiteX4" fmla="*/ 7500 w 10000"/>
                  <a:gd name="connsiteY4" fmla="*/ 10164 h 13003"/>
                  <a:gd name="connsiteX5" fmla="*/ 0 w 10000"/>
                  <a:gd name="connsiteY5" fmla="*/ 11314 h 13003"/>
                  <a:gd name="connsiteX6" fmla="*/ 0 w 10000"/>
                  <a:gd name="connsiteY6" fmla="*/ 2108 h 13003"/>
                  <a:gd name="connsiteX0" fmla="*/ 0 w 10000"/>
                  <a:gd name="connsiteY0" fmla="*/ 2108 h 13154"/>
                  <a:gd name="connsiteX1" fmla="*/ 2500 w 10000"/>
                  <a:gd name="connsiteY1" fmla="*/ 3258 h 13154"/>
                  <a:gd name="connsiteX2" fmla="*/ 10000 w 10000"/>
                  <a:gd name="connsiteY2" fmla="*/ 2108 h 13154"/>
                  <a:gd name="connsiteX3" fmla="*/ 10000 w 10000"/>
                  <a:gd name="connsiteY3" fmla="*/ 11314 h 13154"/>
                  <a:gd name="connsiteX4" fmla="*/ 7500 w 10000"/>
                  <a:gd name="connsiteY4" fmla="*/ 10164 h 13154"/>
                  <a:gd name="connsiteX5" fmla="*/ 0 w 10000"/>
                  <a:gd name="connsiteY5" fmla="*/ 11314 h 13154"/>
                  <a:gd name="connsiteX6" fmla="*/ 0 w 10000"/>
                  <a:gd name="connsiteY6" fmla="*/ 2108 h 1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3154">
                    <a:moveTo>
                      <a:pt x="0" y="2108"/>
                    </a:moveTo>
                    <a:cubicBezTo>
                      <a:pt x="0" y="2743"/>
                      <a:pt x="634" y="4195"/>
                      <a:pt x="2500" y="3258"/>
                    </a:cubicBezTo>
                    <a:cubicBezTo>
                      <a:pt x="4366" y="2321"/>
                      <a:pt x="8726" y="-2826"/>
                      <a:pt x="10000" y="2108"/>
                    </a:cubicBezTo>
                    <a:lnTo>
                      <a:pt x="10000" y="11314"/>
                    </a:lnTo>
                    <a:cubicBezTo>
                      <a:pt x="10000" y="10679"/>
                      <a:pt x="9164" y="9351"/>
                      <a:pt x="7500" y="10164"/>
                    </a:cubicBezTo>
                    <a:cubicBezTo>
                      <a:pt x="5836" y="10977"/>
                      <a:pt x="1223" y="15699"/>
                      <a:pt x="0" y="11314"/>
                    </a:cubicBezTo>
                    <a:lnTo>
                      <a:pt x="0" y="2108"/>
                    </a:lnTo>
                    <a:close/>
                  </a:path>
                </a:pathLst>
              </a:custGeom>
              <a:solidFill>
                <a:srgbClr val="C1E4F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9" name="TextBox 8">
              <a:extLst>
                <a:ext uri="{FF2B5EF4-FFF2-40B4-BE49-F238E27FC236}">
                  <a16:creationId xmlns:a16="http://schemas.microsoft.com/office/drawing/2014/main" id="{204870A6-2E80-1242-BEDB-476C7469404E}"/>
                </a:ext>
              </a:extLst>
            </p:cNvPr>
            <p:cNvSpPr txBox="1"/>
            <p:nvPr/>
          </p:nvSpPr>
          <p:spPr>
            <a:xfrm rot="21344207">
              <a:off x="7922466" y="4685411"/>
              <a:ext cx="2405541" cy="461665"/>
            </a:xfrm>
            <a:prstGeom prst="rect">
              <a:avLst/>
            </a:prstGeom>
            <a:noFill/>
          </p:spPr>
          <p:txBody>
            <a:bodyPr wrap="square" rtlCol="0">
              <a:prstTxWarp prst="textWave1">
                <a:avLst>
                  <a:gd name="adj1" fmla="val 13651"/>
                  <a:gd name="adj2" fmla="val 0"/>
                </a:avLst>
              </a:prstTxWarp>
              <a:spAutoFit/>
            </a:bodyPr>
            <a:lstStyle/>
            <a:p>
              <a:r>
                <a:rPr lang="en-US" sz="2400" dirty="0">
                  <a:solidFill>
                    <a:srgbClr val="0070C0"/>
                  </a:solidFill>
                </a:rPr>
                <a:t>Need an LMS?</a:t>
              </a:r>
            </a:p>
          </p:txBody>
        </p:sp>
      </p:grpSp>
    </p:spTree>
    <p:extLst>
      <p:ext uri="{BB962C8B-B14F-4D97-AF65-F5344CB8AC3E}">
        <p14:creationId xmlns:p14="http://schemas.microsoft.com/office/powerpoint/2010/main" val="406362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AB6704-E9DB-B740-98C5-76214C677948}"/>
              </a:ext>
            </a:extLst>
          </p:cNvPr>
          <p:cNvSpPr/>
          <p:nvPr/>
        </p:nvSpPr>
        <p:spPr bwMode="auto">
          <a:xfrm>
            <a:off x="1054704" y="4396343"/>
            <a:ext cx="2112565"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BC6C1797-19C2-1D47-BCE1-FE345B3B4EC4}"/>
              </a:ext>
            </a:extLst>
          </p:cNvPr>
          <p:cNvSpPr/>
          <p:nvPr/>
        </p:nvSpPr>
        <p:spPr bwMode="auto">
          <a:xfrm>
            <a:off x="1054705" y="2969385"/>
            <a:ext cx="5876182"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E4E6B43F-5ADB-354C-8250-9CABFAB5A0F7}"/>
              </a:ext>
            </a:extLst>
          </p:cNvPr>
          <p:cNvSpPr/>
          <p:nvPr/>
        </p:nvSpPr>
        <p:spPr bwMode="auto">
          <a:xfrm>
            <a:off x="1054704" y="1085298"/>
            <a:ext cx="5624391"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4DA3FF9-8BA5-FF47-8A7A-42DE6BE6A8AD}"/>
              </a:ext>
            </a:extLst>
          </p:cNvPr>
          <p:cNvSpPr/>
          <p:nvPr/>
        </p:nvSpPr>
        <p:spPr bwMode="auto">
          <a:xfrm>
            <a:off x="1054704" y="1597784"/>
            <a:ext cx="6088217" cy="434147"/>
          </a:xfrm>
          <a:prstGeom prst="rect">
            <a:avLst/>
          </a:prstGeom>
          <a:solidFill>
            <a:srgbClr val="FF9932">
              <a:alpha val="26275"/>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125BBC56-7AC4-244E-B3D2-31FB3390CA15}"/>
              </a:ext>
            </a:extLst>
          </p:cNvPr>
          <p:cNvSpPr/>
          <p:nvPr/>
        </p:nvSpPr>
        <p:spPr bwMode="auto">
          <a:xfrm>
            <a:off x="833854" y="4396343"/>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E9A0F5BC-5C66-4046-8539-3582C4DD8C44}"/>
              </a:ext>
            </a:extLst>
          </p:cNvPr>
          <p:cNvSpPr/>
          <p:nvPr/>
        </p:nvSpPr>
        <p:spPr bwMode="auto">
          <a:xfrm>
            <a:off x="833854" y="2969385"/>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0E9587BA-145C-E944-A791-F8933794A72B}"/>
              </a:ext>
            </a:extLst>
          </p:cNvPr>
          <p:cNvSpPr/>
          <p:nvPr/>
        </p:nvSpPr>
        <p:spPr bwMode="auto">
          <a:xfrm>
            <a:off x="833854" y="1085298"/>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41A06D7E-4DCC-C145-9DCC-4327DF9461A3}"/>
              </a:ext>
            </a:extLst>
          </p:cNvPr>
          <p:cNvSpPr/>
          <p:nvPr/>
        </p:nvSpPr>
        <p:spPr bwMode="auto">
          <a:xfrm>
            <a:off x="833854" y="1597784"/>
            <a:ext cx="182880" cy="434147"/>
          </a:xfrm>
          <a:prstGeom prst="rect">
            <a:avLst/>
          </a:prstGeom>
          <a:solidFill>
            <a:srgbClr val="FF9932"/>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E59F463-C7FD-4998-A9D6-0DF39C265A5B}"/>
              </a:ext>
            </a:extLst>
          </p:cNvPr>
          <p:cNvSpPr>
            <a:spLocks noGrp="1"/>
          </p:cNvSpPr>
          <p:nvPr>
            <p:ph type="title"/>
          </p:nvPr>
        </p:nvSpPr>
        <p:spPr/>
        <p:txBody>
          <a:bodyPr/>
          <a:lstStyle/>
          <a:p>
            <a:r>
              <a:rPr lang="en-US" dirty="0"/>
              <a:t>SCORM Negatives</a:t>
            </a:r>
          </a:p>
        </p:txBody>
      </p:sp>
      <p:sp>
        <p:nvSpPr>
          <p:cNvPr id="3" name="Content Placeholder 2">
            <a:extLst>
              <a:ext uri="{FF2B5EF4-FFF2-40B4-BE49-F238E27FC236}">
                <a16:creationId xmlns:a16="http://schemas.microsoft.com/office/drawing/2014/main" id="{3930FFD6-E25A-45A8-96D8-79D7F1CF4944}"/>
              </a:ext>
            </a:extLst>
          </p:cNvPr>
          <p:cNvSpPr>
            <a:spLocks noGrp="1"/>
          </p:cNvSpPr>
          <p:nvPr>
            <p:ph sz="quarter" idx="11"/>
          </p:nvPr>
        </p:nvSpPr>
        <p:spPr>
          <a:xfrm>
            <a:off x="1094461" y="1035534"/>
            <a:ext cx="7600950" cy="5075237"/>
          </a:xfrm>
        </p:spPr>
        <p:txBody>
          <a:bodyPr/>
          <a:lstStyle/>
          <a:p>
            <a:pPr marL="0" indent="0">
              <a:buNone/>
            </a:pPr>
            <a:r>
              <a:rPr lang="en-US" dirty="0"/>
              <a:t>To frame or not to frame! The pop-up issue</a:t>
            </a:r>
          </a:p>
          <a:p>
            <a:pPr marL="0" indent="0">
              <a:buNone/>
            </a:pPr>
            <a:r>
              <a:rPr lang="en-US" dirty="0"/>
              <a:t>Content must reside in same domain as LMS</a:t>
            </a:r>
          </a:p>
          <a:p>
            <a:pPr lvl="1">
              <a:buFont typeface="Wingdings" pitchFamily="2" charset="2"/>
              <a:buChar char="§"/>
            </a:pPr>
            <a:r>
              <a:rPr lang="en-US" dirty="0"/>
              <a:t>Cannot put content on Content Distribution Network</a:t>
            </a:r>
          </a:p>
          <a:p>
            <a:pPr lvl="1">
              <a:buFont typeface="Wingdings" pitchFamily="2" charset="2"/>
              <a:buChar char="§"/>
            </a:pPr>
            <a:r>
              <a:rPr lang="en-US" dirty="0"/>
              <a:t> Inefficient bandwidth</a:t>
            </a:r>
          </a:p>
          <a:p>
            <a:pPr marL="0" indent="0">
              <a:buNone/>
            </a:pPr>
            <a:r>
              <a:rPr lang="en-US" dirty="0"/>
              <a:t>SCORM content MUST be run in a browser</a:t>
            </a:r>
          </a:p>
          <a:p>
            <a:pPr lvl="1">
              <a:buFont typeface="Wingdings" pitchFamily="2" charset="2"/>
              <a:buChar char="§"/>
            </a:pPr>
            <a:r>
              <a:rPr lang="en-US" dirty="0"/>
              <a:t>Mobile and Offline use cases do not function</a:t>
            </a:r>
          </a:p>
          <a:p>
            <a:pPr lvl="1">
              <a:buFont typeface="Wingdings" pitchFamily="2" charset="2"/>
              <a:buChar char="§"/>
            </a:pPr>
            <a:r>
              <a:rPr lang="en-US" dirty="0"/>
              <a:t>Notion of a “local server” fails</a:t>
            </a:r>
          </a:p>
          <a:p>
            <a:pPr marL="0" indent="0">
              <a:buNone/>
            </a:pPr>
            <a:r>
              <a:rPr lang="en-US" dirty="0"/>
              <a:t>Easier to Cheat</a:t>
            </a:r>
          </a:p>
          <a:p>
            <a:pPr lvl="1">
              <a:buFont typeface="Wingdings" pitchFamily="2" charset="2"/>
              <a:buChar char="§"/>
            </a:pPr>
            <a:r>
              <a:rPr lang="en-US" dirty="0"/>
              <a:t>LMS Accepts “blindly” what is sent to it</a:t>
            </a:r>
          </a:p>
          <a:p>
            <a:pPr lvl="1">
              <a:buFont typeface="Wingdings" pitchFamily="2" charset="2"/>
              <a:buChar char="§"/>
            </a:pPr>
            <a:r>
              <a:rPr lang="en-US" dirty="0"/>
              <a:t>No timestamps = no “paper trail”</a:t>
            </a:r>
          </a:p>
        </p:txBody>
      </p:sp>
    </p:spTree>
    <p:extLst>
      <p:ext uri="{BB962C8B-B14F-4D97-AF65-F5344CB8AC3E}">
        <p14:creationId xmlns:p14="http://schemas.microsoft.com/office/powerpoint/2010/main" val="112821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F7B1CF-6B61-A549-A3FB-32B0B8E95981}"/>
              </a:ext>
            </a:extLst>
          </p:cNvPr>
          <p:cNvSpPr/>
          <p:nvPr/>
        </p:nvSpPr>
        <p:spPr bwMode="auto">
          <a:xfrm>
            <a:off x="4729594" y="857250"/>
            <a:ext cx="7301539"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5359589A-7B4C-4261-8913-A71771BD4625}"/>
              </a:ext>
            </a:extLst>
          </p:cNvPr>
          <p:cNvSpPr>
            <a:spLocks noGrp="1"/>
          </p:cNvSpPr>
          <p:nvPr>
            <p:ph type="title"/>
          </p:nvPr>
        </p:nvSpPr>
        <p:spPr/>
        <p:txBody>
          <a:bodyPr/>
          <a:lstStyle/>
          <a:p>
            <a:r>
              <a:rPr lang="en-US" dirty="0"/>
              <a:t>What is cmi5?</a:t>
            </a:r>
          </a:p>
        </p:txBody>
      </p:sp>
      <p:sp>
        <p:nvSpPr>
          <p:cNvPr id="3" name="Content Placeholder 2">
            <a:extLst>
              <a:ext uri="{FF2B5EF4-FFF2-40B4-BE49-F238E27FC236}">
                <a16:creationId xmlns:a16="http://schemas.microsoft.com/office/drawing/2014/main" id="{57109659-FD41-4C82-B87B-354383BC3DC9}"/>
              </a:ext>
            </a:extLst>
          </p:cNvPr>
          <p:cNvSpPr>
            <a:spLocks noGrp="1"/>
          </p:cNvSpPr>
          <p:nvPr>
            <p:ph sz="quarter" idx="11"/>
          </p:nvPr>
        </p:nvSpPr>
        <p:spPr>
          <a:xfrm>
            <a:off x="5029200" y="1046715"/>
            <a:ext cx="6607969" cy="5075237"/>
          </a:xfrm>
        </p:spPr>
        <p:txBody>
          <a:bodyPr/>
          <a:lstStyle/>
          <a:p>
            <a:pPr marL="456565" indent="-456565">
              <a:buFont typeface="Wingdings" pitchFamily="2" charset="2"/>
              <a:buChar char="§"/>
            </a:pPr>
            <a:r>
              <a:rPr lang="en-US" dirty="0"/>
              <a:t>cmi5 is a set of “extra rules” to apply to xAPI that fit the current Distributed Learning paradigm, but readily enables future paradigms</a:t>
            </a:r>
          </a:p>
          <a:p>
            <a:pPr marL="989965" lvl="1" indent="-380365">
              <a:buFont typeface="Wingdings" pitchFamily="2" charset="2"/>
              <a:buChar char="§"/>
            </a:pPr>
            <a:r>
              <a:rPr lang="en-US" dirty="0"/>
              <a:t>cmi5 INCLUDES xAPI</a:t>
            </a:r>
          </a:p>
          <a:p>
            <a:pPr marL="456565" indent="-456565">
              <a:buFont typeface="Wingdings" pitchFamily="2" charset="2"/>
              <a:buChar char="§"/>
            </a:pPr>
            <a:r>
              <a:rPr lang="en-US" dirty="0"/>
              <a:t>cmi5 specifically addresses:</a:t>
            </a:r>
          </a:p>
          <a:p>
            <a:pPr marL="989965" lvl="1" indent="-380365">
              <a:buFont typeface="Wingdings" pitchFamily="2" charset="2"/>
              <a:buChar char="§"/>
            </a:pPr>
            <a:r>
              <a:rPr lang="en-US" dirty="0"/>
              <a:t>Content Launch Mechanism</a:t>
            </a:r>
          </a:p>
          <a:p>
            <a:pPr marL="989965" lvl="1" indent="-380365">
              <a:buFont typeface="Wingdings" pitchFamily="2" charset="2"/>
              <a:buChar char="§"/>
            </a:pPr>
            <a:r>
              <a:rPr lang="en-US" dirty="0"/>
              <a:t>Authorization (NOT Authentication)</a:t>
            </a:r>
          </a:p>
          <a:p>
            <a:pPr marL="989965" lvl="1" indent="-380365">
              <a:buFont typeface="Wingdings" pitchFamily="2" charset="2"/>
              <a:buChar char="§"/>
            </a:pPr>
            <a:r>
              <a:rPr lang="en-US" dirty="0"/>
              <a:t>Session Management</a:t>
            </a:r>
          </a:p>
          <a:p>
            <a:pPr marL="989965" lvl="1" indent="-380365">
              <a:buFont typeface="Wingdings" pitchFamily="2" charset="2"/>
              <a:buChar char="§"/>
            </a:pPr>
            <a:r>
              <a:rPr lang="en-US" dirty="0"/>
              <a:t>Reporting</a:t>
            </a:r>
          </a:p>
          <a:p>
            <a:pPr marL="989965" lvl="1" indent="-380365">
              <a:buFont typeface="Wingdings" pitchFamily="2" charset="2"/>
              <a:buChar char="§"/>
            </a:pPr>
            <a:r>
              <a:rPr lang="en-US" dirty="0"/>
              <a:t>Course Structure</a:t>
            </a:r>
          </a:p>
          <a:p>
            <a:pPr marL="989965" lvl="1" indent="-380365">
              <a:buFont typeface="Wingdings" pitchFamily="2" charset="2"/>
              <a:buChar char="§"/>
            </a:pPr>
            <a:r>
              <a:rPr lang="en-US" dirty="0">
                <a:latin typeface="Arial Narrow"/>
              </a:rPr>
              <a:t>Satisfaction Criteria</a:t>
            </a:r>
            <a:endParaRPr lang="en-US" dirty="0"/>
          </a:p>
          <a:p>
            <a:pPr marL="456565" indent="-456565"/>
            <a:endParaRPr lang="en-US" dirty="0"/>
          </a:p>
          <a:p>
            <a:pPr marL="456565" indent="-456565"/>
            <a:endParaRPr lang="en-US" dirty="0"/>
          </a:p>
          <a:p>
            <a:pPr marL="456565" indent="-456565"/>
            <a:endParaRPr lang="en-US" dirty="0"/>
          </a:p>
        </p:txBody>
      </p:sp>
      <p:pic>
        <p:nvPicPr>
          <p:cNvPr id="4" name="Picture 3">
            <a:extLst>
              <a:ext uri="{FF2B5EF4-FFF2-40B4-BE49-F238E27FC236}">
                <a16:creationId xmlns:a16="http://schemas.microsoft.com/office/drawing/2014/main" id="{CFEAEED7-509A-D749-B6AD-AE685BF28CC7}"/>
              </a:ext>
            </a:extLst>
          </p:cNvPr>
          <p:cNvPicPr>
            <a:picLocks noChangeAspect="1"/>
          </p:cNvPicPr>
          <p:nvPr/>
        </p:nvPicPr>
        <p:blipFill>
          <a:blip r:embed="rId2"/>
          <a:stretch>
            <a:fillRect/>
          </a:stretch>
        </p:blipFill>
        <p:spPr>
          <a:xfrm>
            <a:off x="371966" y="2036762"/>
            <a:ext cx="4050145" cy="2784475"/>
          </a:xfrm>
          <a:prstGeom prst="rect">
            <a:avLst/>
          </a:prstGeom>
        </p:spPr>
      </p:pic>
    </p:spTree>
    <p:extLst>
      <p:ext uri="{BB962C8B-B14F-4D97-AF65-F5344CB8AC3E}">
        <p14:creationId xmlns:p14="http://schemas.microsoft.com/office/powerpoint/2010/main" val="121408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E79146-A986-794A-AF00-DCFAFAAFFE4A}"/>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E59F463-C7FD-4998-A9D6-0DF39C265A5B}"/>
              </a:ext>
            </a:extLst>
          </p:cNvPr>
          <p:cNvSpPr>
            <a:spLocks noGrp="1"/>
          </p:cNvSpPr>
          <p:nvPr>
            <p:ph type="title"/>
          </p:nvPr>
        </p:nvSpPr>
        <p:spPr/>
        <p:txBody>
          <a:bodyPr/>
          <a:lstStyle/>
          <a:p>
            <a:r>
              <a:rPr lang="en-US" dirty="0"/>
              <a:t>History of cmi5</a:t>
            </a:r>
          </a:p>
        </p:txBody>
      </p:sp>
      <p:sp>
        <p:nvSpPr>
          <p:cNvPr id="3" name="Content Placeholder 2">
            <a:extLst>
              <a:ext uri="{FF2B5EF4-FFF2-40B4-BE49-F238E27FC236}">
                <a16:creationId xmlns:a16="http://schemas.microsoft.com/office/drawing/2014/main" id="{3930FFD6-E25A-45A8-96D8-79D7F1CF4944}"/>
              </a:ext>
            </a:extLst>
          </p:cNvPr>
          <p:cNvSpPr>
            <a:spLocks noGrp="1"/>
          </p:cNvSpPr>
          <p:nvPr>
            <p:ph sz="quarter" idx="11"/>
          </p:nvPr>
        </p:nvSpPr>
        <p:spPr/>
        <p:txBody>
          <a:bodyPr/>
          <a:lstStyle/>
          <a:p>
            <a:pPr>
              <a:buFont typeface="Wingdings" pitchFamily="2" charset="2"/>
              <a:buChar char="§"/>
            </a:pPr>
            <a:r>
              <a:rPr lang="en-US" dirty="0"/>
              <a:t>Originally started in the AICC (Aviation Industry Computer-Based Training Committee) in 2010</a:t>
            </a:r>
          </a:p>
          <a:p>
            <a:pPr>
              <a:buFont typeface="Wingdings" pitchFamily="2" charset="2"/>
              <a:buChar char="§"/>
            </a:pPr>
            <a:r>
              <a:rPr lang="en-US" dirty="0"/>
              <a:t>cmi5 was expected to replace both AICC and SCORM </a:t>
            </a:r>
          </a:p>
          <a:p>
            <a:pPr>
              <a:buFont typeface="Wingdings" pitchFamily="2" charset="2"/>
              <a:buChar char="§"/>
            </a:pPr>
            <a:r>
              <a:rPr lang="en-US" dirty="0"/>
              <a:t>cmi5 was “rebooted” in 2012 and the previous architecture was replaced with xAPI after the group saw benefits and a clearer path to adoption</a:t>
            </a:r>
          </a:p>
          <a:p>
            <a:pPr>
              <a:buFont typeface="Wingdings" pitchFamily="2" charset="2"/>
              <a:buChar char="§"/>
            </a:pPr>
            <a:r>
              <a:rPr lang="en-US" dirty="0"/>
              <a:t>In 2014, the AICC dissolved and formally transferred cmi5 to the ADL</a:t>
            </a:r>
          </a:p>
          <a:p>
            <a:pPr>
              <a:buFont typeface="Wingdings" pitchFamily="2" charset="2"/>
              <a:buChar char="§"/>
            </a:pPr>
            <a:r>
              <a:rPr lang="en-US" dirty="0"/>
              <a:t>The cmi5 project is still guided by its original goals</a:t>
            </a:r>
          </a:p>
          <a:p>
            <a:pPr marL="0" indent="0">
              <a:buNone/>
            </a:pPr>
            <a:endParaRPr lang="en-US" dirty="0"/>
          </a:p>
        </p:txBody>
      </p:sp>
    </p:spTree>
    <p:extLst>
      <p:ext uri="{BB962C8B-B14F-4D97-AF65-F5344CB8AC3E}">
        <p14:creationId xmlns:p14="http://schemas.microsoft.com/office/powerpoint/2010/main" val="113807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589A-7B4C-4261-8913-A71771BD4625}"/>
              </a:ext>
            </a:extLst>
          </p:cNvPr>
          <p:cNvSpPr>
            <a:spLocks noGrp="1"/>
          </p:cNvSpPr>
          <p:nvPr>
            <p:ph type="title"/>
          </p:nvPr>
        </p:nvSpPr>
        <p:spPr>
          <a:xfrm>
            <a:off x="2387600" y="0"/>
            <a:ext cx="7416800" cy="705610"/>
          </a:xfrm>
        </p:spPr>
        <p:txBody>
          <a:bodyPr/>
          <a:lstStyle/>
          <a:p>
            <a:r>
              <a:rPr lang="en-US" dirty="0"/>
              <a:t>Which Use Cases Does cmi5 Enable?</a:t>
            </a:r>
          </a:p>
        </p:txBody>
      </p:sp>
      <p:sp>
        <p:nvSpPr>
          <p:cNvPr id="11" name="Rectangle 10">
            <a:extLst>
              <a:ext uri="{FF2B5EF4-FFF2-40B4-BE49-F238E27FC236}">
                <a16:creationId xmlns:a16="http://schemas.microsoft.com/office/drawing/2014/main" id="{DC9BC2B6-0596-7E47-AB81-855D006EA2D1}"/>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12" name="Table 11">
            <a:extLst>
              <a:ext uri="{FF2B5EF4-FFF2-40B4-BE49-F238E27FC236}">
                <a16:creationId xmlns:a16="http://schemas.microsoft.com/office/drawing/2014/main" id="{C5FBE562-27AA-1F48-9810-91DEE30CA2AD}"/>
              </a:ext>
            </a:extLst>
          </p:cNvPr>
          <p:cNvGraphicFramePr>
            <a:graphicFrameLocks noGrp="1"/>
          </p:cNvGraphicFramePr>
          <p:nvPr/>
        </p:nvGraphicFramePr>
        <p:xfrm>
          <a:off x="1312574" y="857250"/>
          <a:ext cx="9566851" cy="5429250"/>
        </p:xfrm>
        <a:graphic>
          <a:graphicData uri="http://schemas.openxmlformats.org/drawingml/2006/table">
            <a:tbl>
              <a:tblPr bandRow="1">
                <a:tableStyleId>{5C22544A-7EE6-4342-B048-85BDC9FD1C3A}</a:tableStyleId>
              </a:tblPr>
              <a:tblGrid>
                <a:gridCol w="2713020">
                  <a:extLst>
                    <a:ext uri="{9D8B030D-6E8A-4147-A177-3AD203B41FA5}">
                      <a16:colId xmlns:a16="http://schemas.microsoft.com/office/drawing/2014/main" val="1114034139"/>
                    </a:ext>
                  </a:extLst>
                </a:gridCol>
                <a:gridCol w="448772">
                  <a:extLst>
                    <a:ext uri="{9D8B030D-6E8A-4147-A177-3AD203B41FA5}">
                      <a16:colId xmlns:a16="http://schemas.microsoft.com/office/drawing/2014/main" val="1397036869"/>
                    </a:ext>
                  </a:extLst>
                </a:gridCol>
                <a:gridCol w="6405059">
                  <a:extLst>
                    <a:ext uri="{9D8B030D-6E8A-4147-A177-3AD203B41FA5}">
                      <a16:colId xmlns:a16="http://schemas.microsoft.com/office/drawing/2014/main" val="743036280"/>
                    </a:ext>
                  </a:extLst>
                </a:gridCol>
              </a:tblGrid>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“Minimal LMS”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000" b="0" i="0" dirty="0">
                          <a:latin typeface="Arial Narrow" panose="020B0604020202020204" pitchFamily="34" charset="0"/>
                          <a:cs typeface="Arial Narrow" panose="020B0604020202020204" pitchFamily="34" charset="0"/>
                        </a:rPr>
                        <a:t>Support for dynamic amounts of information, </a:t>
                      </a:r>
                      <a:br>
                        <a:rPr lang="en-US" sz="2000" b="0" i="0" dirty="0">
                          <a:latin typeface="Arial Narrow" panose="020B0604020202020204" pitchFamily="34" charset="0"/>
                          <a:cs typeface="Arial Narrow" panose="020B0604020202020204" pitchFamily="34" charset="0"/>
                        </a:rPr>
                      </a:br>
                      <a:r>
                        <a:rPr lang="en-US" sz="2000" b="0" i="0" dirty="0">
                          <a:latin typeface="Arial Narrow" panose="020B0604020202020204" pitchFamily="34" charset="0"/>
                          <a:cs typeface="Arial Narrow" panose="020B0604020202020204" pitchFamily="34" charset="0"/>
                        </a:rPr>
                        <a:t>but not as a ton of “optional” fields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“Content-defined Data”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In other words, content so specific that only the content needs it,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but is still critical (Simulations, especially)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“Content as a service </a:t>
                      </a:r>
                      <a:br>
                        <a:rPr lang="en-US" sz="2000" b="0" i="0" dirty="0">
                          <a:solidFill>
                            <a:srgbClr val="0070C0"/>
                          </a:solidFill>
                          <a:latin typeface="Arial Narrow" panose="020B0604020202020204" pitchFamily="34" charset="0"/>
                          <a:cs typeface="Arial Narrow" panose="020B0604020202020204" pitchFamily="34" charset="0"/>
                        </a:rPr>
                      </a:br>
                      <a:r>
                        <a:rPr lang="en-US" sz="2000" b="0" i="0" dirty="0">
                          <a:solidFill>
                            <a:srgbClr val="0070C0"/>
                          </a:solidFill>
                          <a:latin typeface="Arial Narrow" panose="020B0604020202020204" pitchFamily="34" charset="0"/>
                          <a:cs typeface="Arial Narrow" panose="020B0604020202020204" pitchFamily="34" charset="0"/>
                        </a:rPr>
                        <a:t>(CaaS) model of delivery”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kern="1200" dirty="0">
                          <a:solidFill>
                            <a:schemeClr val="dk1"/>
                          </a:solidFill>
                          <a:latin typeface="Arial Narrow" panose="020B0604020202020204" pitchFamily="34" charset="0"/>
                          <a:ea typeface="+mn-ea"/>
                          <a:cs typeface="Arial Narrow" panose="020B0604020202020204" pitchFamily="34" charset="0"/>
                        </a:rPr>
                        <a:t>Allow content to be stored on other domains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“Device/OS/browser independence”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kern="1200" dirty="0">
                          <a:solidFill>
                            <a:schemeClr val="dk1"/>
                          </a:solidFill>
                          <a:latin typeface="Arial Narrow" panose="020B0604020202020204" pitchFamily="34" charset="0"/>
                          <a:ea typeface="+mn-ea"/>
                          <a:cs typeface="Arial Narrow" panose="020B0604020202020204" pitchFamily="34" charset="0"/>
                        </a:rPr>
                        <a:t>Allow for content to be independent of a browser in order to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communicate or be launched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1085850">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“Share data between </a:t>
                      </a:r>
                      <a:br>
                        <a:rPr lang="en-US" sz="2000" b="0" i="0" dirty="0">
                          <a:solidFill>
                            <a:srgbClr val="0070C0"/>
                          </a:solidFill>
                          <a:latin typeface="Arial Narrow" panose="020B0604020202020204" pitchFamily="34" charset="0"/>
                          <a:cs typeface="Arial Narrow" panose="020B0604020202020204" pitchFamily="34" charset="0"/>
                        </a:rPr>
                      </a:br>
                      <a:r>
                        <a:rPr lang="en-US" sz="2000" b="0" i="0" dirty="0">
                          <a:solidFill>
                            <a:srgbClr val="0070C0"/>
                          </a:solidFill>
                          <a:latin typeface="Arial Narrow" panose="020B0604020202020204" pitchFamily="34" charset="0"/>
                          <a:cs typeface="Arial Narrow" panose="020B0604020202020204" pitchFamily="34" charset="0"/>
                        </a:rPr>
                        <a:t>learning activities”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i="0" kern="1200" dirty="0">
                          <a:solidFill>
                            <a:schemeClr val="dk1"/>
                          </a:solidFill>
                          <a:latin typeface="Arial Narrow" panose="020B0604020202020204" pitchFamily="34" charset="0"/>
                          <a:ea typeface="+mn-ea"/>
                          <a:cs typeface="Arial Narrow" panose="020B0604020202020204" pitchFamily="34" charset="0"/>
                        </a:rPr>
                        <a:t>And between learners!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bl>
          </a:graphicData>
        </a:graphic>
      </p:graphicFrame>
      <p:cxnSp>
        <p:nvCxnSpPr>
          <p:cNvPr id="13" name="Straight Connector 12">
            <a:extLst>
              <a:ext uri="{FF2B5EF4-FFF2-40B4-BE49-F238E27FC236}">
                <a16:creationId xmlns:a16="http://schemas.microsoft.com/office/drawing/2014/main" id="{68FEABFB-45E7-BE4C-BB42-781ACE66B93C}"/>
              </a:ext>
            </a:extLst>
          </p:cNvPr>
          <p:cNvCxnSpPr>
            <a:cxnSpLocks/>
          </p:cNvCxnSpPr>
          <p:nvPr/>
        </p:nvCxnSpPr>
        <p:spPr bwMode="auto">
          <a:xfrm>
            <a:off x="4252908" y="1121281"/>
            <a:ext cx="0" cy="4965194"/>
          </a:xfrm>
          <a:prstGeom prst="line">
            <a:avLst/>
          </a:prstGeom>
          <a:solidFill>
            <a:schemeClr val="accent1"/>
          </a:solidFill>
          <a:ln w="12700" cap="flat" cmpd="sng" algn="ctr">
            <a:solidFill>
              <a:schemeClr val="bg1"/>
            </a:solidFill>
            <a:prstDash val="solid"/>
            <a:miter lim="800000"/>
            <a:headEnd type="none" w="med" len="med"/>
            <a:tailEnd type="none" w="med" len="med"/>
          </a:ln>
          <a:effectLst/>
        </p:spPr>
      </p:cxnSp>
      <p:grpSp>
        <p:nvGrpSpPr>
          <p:cNvPr id="24" name="Group 23">
            <a:extLst>
              <a:ext uri="{FF2B5EF4-FFF2-40B4-BE49-F238E27FC236}">
                <a16:creationId xmlns:a16="http://schemas.microsoft.com/office/drawing/2014/main" id="{BC3A4166-F92E-4444-832E-1F90D5934C13}"/>
              </a:ext>
            </a:extLst>
          </p:cNvPr>
          <p:cNvGrpSpPr/>
          <p:nvPr/>
        </p:nvGrpSpPr>
        <p:grpSpPr>
          <a:xfrm>
            <a:off x="1312575" y="1914528"/>
            <a:ext cx="2830800" cy="3338512"/>
            <a:chOff x="1312574" y="1914528"/>
            <a:chExt cx="9345901" cy="3338512"/>
          </a:xfrm>
        </p:grpSpPr>
        <p:cxnSp>
          <p:nvCxnSpPr>
            <p:cNvPr id="17" name="Straight Connector 16">
              <a:extLst>
                <a:ext uri="{FF2B5EF4-FFF2-40B4-BE49-F238E27FC236}">
                  <a16:creationId xmlns:a16="http://schemas.microsoft.com/office/drawing/2014/main" id="{ECA81359-655E-7D45-B4EF-5AD8D2B6A4CA}"/>
                </a:ext>
              </a:extLst>
            </p:cNvPr>
            <p:cNvCxnSpPr>
              <a:cxnSpLocks/>
            </p:cNvCxnSpPr>
            <p:nvPr/>
          </p:nvCxnSpPr>
          <p:spPr bwMode="auto">
            <a:xfrm flipH="1">
              <a:off x="1312574" y="1914528"/>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F0C0949A-3AE2-0E47-9FEB-D7C8C481C1CA}"/>
                </a:ext>
              </a:extLst>
            </p:cNvPr>
            <p:cNvCxnSpPr>
              <a:cxnSpLocks/>
            </p:cNvCxnSpPr>
            <p:nvPr/>
          </p:nvCxnSpPr>
          <p:spPr bwMode="auto">
            <a:xfrm flipH="1">
              <a:off x="1312574" y="3027365"/>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1BBF7CA3-70C4-134F-A70D-A3E2A4F96784}"/>
                </a:ext>
              </a:extLst>
            </p:cNvPr>
            <p:cNvCxnSpPr>
              <a:cxnSpLocks/>
            </p:cNvCxnSpPr>
            <p:nvPr/>
          </p:nvCxnSpPr>
          <p:spPr bwMode="auto">
            <a:xfrm flipH="1">
              <a:off x="1312574" y="4140202"/>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3" name="Straight Connector 22">
              <a:extLst>
                <a:ext uri="{FF2B5EF4-FFF2-40B4-BE49-F238E27FC236}">
                  <a16:creationId xmlns:a16="http://schemas.microsoft.com/office/drawing/2014/main" id="{8810310A-C0B3-084E-8FA0-B308E4C8E39E}"/>
                </a:ext>
              </a:extLst>
            </p:cNvPr>
            <p:cNvCxnSpPr>
              <a:cxnSpLocks/>
            </p:cNvCxnSpPr>
            <p:nvPr/>
          </p:nvCxnSpPr>
          <p:spPr bwMode="auto">
            <a:xfrm flipH="1">
              <a:off x="1312574" y="5253040"/>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grpSp>
        <p:nvGrpSpPr>
          <p:cNvPr id="25" name="Group 24">
            <a:extLst>
              <a:ext uri="{FF2B5EF4-FFF2-40B4-BE49-F238E27FC236}">
                <a16:creationId xmlns:a16="http://schemas.microsoft.com/office/drawing/2014/main" id="{F62CF4A3-B84C-8540-B33A-9081F08F23E4}"/>
              </a:ext>
            </a:extLst>
          </p:cNvPr>
          <p:cNvGrpSpPr/>
          <p:nvPr/>
        </p:nvGrpSpPr>
        <p:grpSpPr>
          <a:xfrm>
            <a:off x="4362442" y="1914528"/>
            <a:ext cx="6181731" cy="3338512"/>
            <a:chOff x="1312574" y="1914528"/>
            <a:chExt cx="9345901" cy="3338512"/>
          </a:xfrm>
        </p:grpSpPr>
        <p:cxnSp>
          <p:nvCxnSpPr>
            <p:cNvPr id="26" name="Straight Connector 25">
              <a:extLst>
                <a:ext uri="{FF2B5EF4-FFF2-40B4-BE49-F238E27FC236}">
                  <a16:creationId xmlns:a16="http://schemas.microsoft.com/office/drawing/2014/main" id="{4D37C790-E598-3540-BBAE-FFF6087F36BF}"/>
                </a:ext>
              </a:extLst>
            </p:cNvPr>
            <p:cNvCxnSpPr>
              <a:cxnSpLocks/>
            </p:cNvCxnSpPr>
            <p:nvPr/>
          </p:nvCxnSpPr>
          <p:spPr bwMode="auto">
            <a:xfrm flipH="1">
              <a:off x="1312574" y="1914528"/>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08A13805-D34C-634B-BF7E-93BE4E5BA476}"/>
                </a:ext>
              </a:extLst>
            </p:cNvPr>
            <p:cNvCxnSpPr>
              <a:cxnSpLocks/>
            </p:cNvCxnSpPr>
            <p:nvPr/>
          </p:nvCxnSpPr>
          <p:spPr bwMode="auto">
            <a:xfrm flipH="1">
              <a:off x="1312574" y="3027365"/>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EE6401AD-373A-0544-82E0-B42666060BB1}"/>
                </a:ext>
              </a:extLst>
            </p:cNvPr>
            <p:cNvCxnSpPr>
              <a:cxnSpLocks/>
            </p:cNvCxnSpPr>
            <p:nvPr/>
          </p:nvCxnSpPr>
          <p:spPr bwMode="auto">
            <a:xfrm flipH="1">
              <a:off x="1312574" y="4140202"/>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9" name="Straight Connector 28">
              <a:extLst>
                <a:ext uri="{FF2B5EF4-FFF2-40B4-BE49-F238E27FC236}">
                  <a16:creationId xmlns:a16="http://schemas.microsoft.com/office/drawing/2014/main" id="{0DF9AF5D-7ED1-2B4D-A3FC-8297482B5D27}"/>
                </a:ext>
              </a:extLst>
            </p:cNvPr>
            <p:cNvCxnSpPr>
              <a:cxnSpLocks/>
            </p:cNvCxnSpPr>
            <p:nvPr/>
          </p:nvCxnSpPr>
          <p:spPr bwMode="auto">
            <a:xfrm flipH="1">
              <a:off x="1312574" y="5253040"/>
              <a:ext cx="934590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spTree>
    <p:extLst>
      <p:ext uri="{BB962C8B-B14F-4D97-AF65-F5344CB8AC3E}">
        <p14:creationId xmlns:p14="http://schemas.microsoft.com/office/powerpoint/2010/main" val="70143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8AD85-18E0-9E4B-AD9B-298B195C3899}"/>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Roles and Responsibilities</a:t>
            </a:r>
          </a:p>
        </p:txBody>
      </p:sp>
      <p:sp>
        <p:nvSpPr>
          <p:cNvPr id="3" name="Content Placeholder 2">
            <a:extLst>
              <a:ext uri="{FF2B5EF4-FFF2-40B4-BE49-F238E27FC236}">
                <a16:creationId xmlns:a16="http://schemas.microsoft.com/office/drawing/2014/main" id="{B96CB91D-C55B-476E-9E9A-2467E7B8371C}"/>
              </a:ext>
            </a:extLst>
          </p:cNvPr>
          <p:cNvSpPr>
            <a:spLocks noGrp="1"/>
          </p:cNvSpPr>
          <p:nvPr>
            <p:ph sz="quarter" idx="11"/>
          </p:nvPr>
        </p:nvSpPr>
        <p:spPr>
          <a:xfrm>
            <a:off x="671514" y="1046715"/>
            <a:ext cx="11059232" cy="5075237"/>
          </a:xfrm>
        </p:spPr>
        <p:txBody>
          <a:bodyPr/>
          <a:lstStyle/>
          <a:p>
            <a:pPr marL="0" indent="0">
              <a:buNone/>
            </a:pPr>
            <a:r>
              <a:rPr lang="en-US" dirty="0">
                <a:solidFill>
                  <a:srgbClr val="0070C0"/>
                </a:solidFill>
              </a:rPr>
              <a:t>Assignable Unit (AU) – Content + LRP (loosely)</a:t>
            </a:r>
          </a:p>
          <a:p>
            <a:pPr marL="989965" lvl="1" indent="-380365">
              <a:buFont typeface="Wingdings" pitchFamily="2" charset="2"/>
              <a:buChar char="§"/>
            </a:pPr>
            <a:r>
              <a:rPr lang="en-US" dirty="0">
                <a:latin typeface="Arial Narrow"/>
              </a:rPr>
              <a:t>Functions as content would be expected in xAPI – like a course.</a:t>
            </a:r>
          </a:p>
          <a:p>
            <a:pPr marL="989965" lvl="1" indent="-380365">
              <a:buFont typeface="Wingdings" pitchFamily="2" charset="2"/>
              <a:buChar char="§"/>
            </a:pPr>
            <a:r>
              <a:rPr lang="en-US" dirty="0">
                <a:latin typeface="Arial Narrow"/>
              </a:rPr>
              <a:t>Parses the parameters from the launching environment to determine where the LMS location is and initiate communication with the LMS.</a:t>
            </a:r>
          </a:p>
          <a:p>
            <a:pPr marL="989965" lvl="1" indent="-380365">
              <a:buFont typeface="Wingdings" pitchFamily="2" charset="2"/>
              <a:buChar char="§"/>
            </a:pPr>
            <a:r>
              <a:rPr lang="en-US" dirty="0">
                <a:latin typeface="Arial Narrow"/>
              </a:rPr>
              <a:t>Acting as a "client", sends and receives messages using the xAPI defined transport mechanism(s) and associated commands as prescribed in this specification.</a:t>
            </a:r>
          </a:p>
          <a:p>
            <a:pPr marL="989965" lvl="1" indent="-380365">
              <a:buFont typeface="Wingdings" pitchFamily="2" charset="2"/>
              <a:buChar char="§"/>
            </a:pPr>
            <a:r>
              <a:rPr lang="en-US" dirty="0">
                <a:latin typeface="Arial Narrow"/>
              </a:rPr>
              <a:t>Formats all data according to the defined data types and vocabularies that are defined in this specification.</a:t>
            </a:r>
          </a:p>
          <a:p>
            <a:pPr marL="989965" lvl="1" indent="-380365">
              <a:buFont typeface="Wingdings" pitchFamily="2" charset="2"/>
              <a:buChar char="§"/>
            </a:pPr>
            <a:r>
              <a:rPr lang="en-US" dirty="0">
                <a:latin typeface="Arial Narrow"/>
              </a:rPr>
              <a:t>Sends a "terminate" statement prior to terminating the AU's execution.</a:t>
            </a:r>
          </a:p>
          <a:p>
            <a:pPr marL="608965" lvl="1" indent="0">
              <a:buNone/>
            </a:pPr>
            <a:endParaRPr lang="en-US" dirty="0"/>
          </a:p>
          <a:p>
            <a:pPr marL="989965" lvl="1" indent="-380365"/>
            <a:endParaRPr lang="en-US" dirty="0"/>
          </a:p>
        </p:txBody>
      </p:sp>
    </p:spTree>
    <p:extLst>
      <p:ext uri="{BB962C8B-B14F-4D97-AF65-F5344CB8AC3E}">
        <p14:creationId xmlns:p14="http://schemas.microsoft.com/office/powerpoint/2010/main" val="117101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16589C-6126-7B46-BAF8-937B3209E31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Roles and Responsibilities Cont.</a:t>
            </a:r>
          </a:p>
        </p:txBody>
      </p:sp>
      <p:sp>
        <p:nvSpPr>
          <p:cNvPr id="3" name="Content Placeholder 2">
            <a:extLst>
              <a:ext uri="{FF2B5EF4-FFF2-40B4-BE49-F238E27FC236}">
                <a16:creationId xmlns:a16="http://schemas.microsoft.com/office/drawing/2014/main" id="{B96CB91D-C55B-476E-9E9A-2467E7B8371C}"/>
              </a:ext>
            </a:extLst>
          </p:cNvPr>
          <p:cNvSpPr>
            <a:spLocks noGrp="1"/>
          </p:cNvSpPr>
          <p:nvPr>
            <p:ph sz="quarter" idx="11"/>
          </p:nvPr>
        </p:nvSpPr>
        <p:spPr>
          <a:xfrm>
            <a:off x="700088" y="1046715"/>
            <a:ext cx="11030658" cy="5075237"/>
          </a:xfrm>
        </p:spPr>
        <p:txBody>
          <a:bodyPr/>
          <a:lstStyle/>
          <a:p>
            <a:pPr marL="0" indent="0">
              <a:buNone/>
            </a:pPr>
            <a:r>
              <a:rPr lang="en-US" dirty="0">
                <a:solidFill>
                  <a:srgbClr val="0070C0"/>
                </a:solidFill>
              </a:rPr>
              <a:t>Responsibilities of the LMS</a:t>
            </a:r>
          </a:p>
          <a:p>
            <a:pPr marL="989965" lvl="1" indent="-380365">
              <a:buFont typeface="Wingdings" pitchFamily="2" charset="2"/>
              <a:buChar char="§"/>
            </a:pPr>
            <a:r>
              <a:rPr lang="en-US" dirty="0">
                <a:latin typeface="Arial Narrow"/>
              </a:rPr>
              <a:t>Create and maintain course structures.</a:t>
            </a:r>
          </a:p>
          <a:p>
            <a:pPr marL="989965" lvl="1" indent="-380365">
              <a:buFont typeface="Wingdings" pitchFamily="2" charset="2"/>
              <a:buChar char="§"/>
            </a:pPr>
            <a:r>
              <a:rPr lang="en-US" dirty="0">
                <a:latin typeface="Arial Narrow"/>
              </a:rPr>
              <a:t>Act as a "server" - receive and reply to messages using the xAPI defined transport mechanism(s) and associated commands as prescribed in this specification.</a:t>
            </a:r>
          </a:p>
          <a:p>
            <a:pPr marL="989965" lvl="1" indent="-380365">
              <a:buFont typeface="Wingdings" pitchFamily="2" charset="2"/>
              <a:buChar char="§"/>
            </a:pPr>
            <a:r>
              <a:rPr lang="en-US" dirty="0"/>
              <a:t>Format all data according to the defined data types and vocabularies that are defined in this specification.</a:t>
            </a:r>
          </a:p>
          <a:p>
            <a:pPr marL="989965" lvl="1" indent="-380365">
              <a:buFont typeface="Wingdings" pitchFamily="2" charset="2"/>
              <a:buChar char="§"/>
            </a:pPr>
            <a:r>
              <a:rPr lang="en-US" dirty="0"/>
              <a:t>Launch the specified AU contained in the content within the defined environment(s).</a:t>
            </a:r>
          </a:p>
          <a:p>
            <a:pPr marL="608965" lvl="1" indent="0">
              <a:buNone/>
            </a:pPr>
            <a:endParaRPr lang="en-US" dirty="0"/>
          </a:p>
          <a:p>
            <a:pPr marL="989965" lvl="1" indent="-380365"/>
            <a:endParaRPr lang="en-US" dirty="0"/>
          </a:p>
        </p:txBody>
      </p:sp>
    </p:spTree>
    <p:extLst>
      <p:ext uri="{BB962C8B-B14F-4D97-AF65-F5344CB8AC3E}">
        <p14:creationId xmlns:p14="http://schemas.microsoft.com/office/powerpoint/2010/main" val="1786332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0E0A-DC85-4636-AA4E-CC25FF8CCE9B}"/>
              </a:ext>
            </a:extLst>
          </p:cNvPr>
          <p:cNvSpPr>
            <a:spLocks noGrp="1"/>
          </p:cNvSpPr>
          <p:nvPr>
            <p:ph type="title"/>
          </p:nvPr>
        </p:nvSpPr>
        <p:spPr/>
        <p:txBody>
          <a:bodyPr/>
          <a:lstStyle/>
          <a:p>
            <a:r>
              <a:rPr lang="en-US" dirty="0"/>
              <a:t>cmi5 Components</a:t>
            </a:r>
          </a:p>
        </p:txBody>
      </p:sp>
      <p:grpSp>
        <p:nvGrpSpPr>
          <p:cNvPr id="29" name="Group 28">
            <a:extLst>
              <a:ext uri="{FF2B5EF4-FFF2-40B4-BE49-F238E27FC236}">
                <a16:creationId xmlns:a16="http://schemas.microsoft.com/office/drawing/2014/main" id="{A40208C6-BB37-8C4A-8C60-D52210E907B6}"/>
              </a:ext>
            </a:extLst>
          </p:cNvPr>
          <p:cNvGrpSpPr/>
          <p:nvPr/>
        </p:nvGrpSpPr>
        <p:grpSpPr>
          <a:xfrm>
            <a:off x="1270713" y="1098766"/>
            <a:ext cx="9234591" cy="4197284"/>
            <a:chOff x="1274592" y="1098766"/>
            <a:chExt cx="9234591" cy="4197284"/>
          </a:xfrm>
        </p:grpSpPr>
        <p:sp>
          <p:nvSpPr>
            <p:cNvPr id="30" name="Rectangle 29">
              <a:extLst>
                <a:ext uri="{FF2B5EF4-FFF2-40B4-BE49-F238E27FC236}">
                  <a16:creationId xmlns:a16="http://schemas.microsoft.com/office/drawing/2014/main" id="{7FE77ED9-4691-6A4B-A743-47FD3617BAD8}"/>
                </a:ext>
              </a:extLst>
            </p:cNvPr>
            <p:cNvSpPr/>
            <p:nvPr/>
          </p:nvSpPr>
          <p:spPr bwMode="auto">
            <a:xfrm>
              <a:off x="1274592" y="1784183"/>
              <a:ext cx="3287783" cy="3269080"/>
            </a:xfrm>
            <a:prstGeom prst="rect">
              <a:avLst/>
            </a:prstGeom>
            <a:solidFill>
              <a:srgbClr val="C1E4FB"/>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AU</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E5C6FBE1-6CCD-5348-8C3C-0320E3A5A00C}"/>
                </a:ext>
              </a:extLst>
            </p:cNvPr>
            <p:cNvSpPr/>
            <p:nvPr/>
          </p:nvSpPr>
          <p:spPr bwMode="auto">
            <a:xfrm>
              <a:off x="7221400" y="1761674"/>
              <a:ext cx="3287783" cy="3269080"/>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LRS</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33" name="Oval 32">
              <a:extLst>
                <a:ext uri="{FF2B5EF4-FFF2-40B4-BE49-F238E27FC236}">
                  <a16:creationId xmlns:a16="http://schemas.microsoft.com/office/drawing/2014/main" id="{D022DF50-644B-AD46-9635-151B6937C25B}"/>
                </a:ext>
              </a:extLst>
            </p:cNvPr>
            <p:cNvSpPr/>
            <p:nvPr/>
          </p:nvSpPr>
          <p:spPr bwMode="auto">
            <a:xfrm>
              <a:off x="6426090" y="1492168"/>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4" name="Oval 33">
              <a:extLst>
                <a:ext uri="{FF2B5EF4-FFF2-40B4-BE49-F238E27FC236}">
                  <a16:creationId xmlns:a16="http://schemas.microsoft.com/office/drawing/2014/main" id="{99F5E038-07DE-CD4D-8130-B10C08EA8F0A}"/>
                </a:ext>
              </a:extLst>
            </p:cNvPr>
            <p:cNvSpPr/>
            <p:nvPr/>
          </p:nvSpPr>
          <p:spPr bwMode="auto">
            <a:xfrm>
              <a:off x="6426090" y="2319689"/>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5" name="Oval 34">
              <a:extLst>
                <a:ext uri="{FF2B5EF4-FFF2-40B4-BE49-F238E27FC236}">
                  <a16:creationId xmlns:a16="http://schemas.microsoft.com/office/drawing/2014/main" id="{B3C6FCD3-9231-AB4F-A29E-0C28BC708348}"/>
                </a:ext>
              </a:extLst>
            </p:cNvPr>
            <p:cNvSpPr/>
            <p:nvPr/>
          </p:nvSpPr>
          <p:spPr bwMode="auto">
            <a:xfrm>
              <a:off x="6426090" y="3141044"/>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6" name="Oval 35">
              <a:extLst>
                <a:ext uri="{FF2B5EF4-FFF2-40B4-BE49-F238E27FC236}">
                  <a16:creationId xmlns:a16="http://schemas.microsoft.com/office/drawing/2014/main" id="{C9DDFCAD-A49E-F44B-AF12-6A729910EC0E}"/>
                </a:ext>
              </a:extLst>
            </p:cNvPr>
            <p:cNvSpPr/>
            <p:nvPr/>
          </p:nvSpPr>
          <p:spPr bwMode="auto">
            <a:xfrm>
              <a:off x="6459401" y="4012807"/>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7" name="Oval 36">
              <a:extLst>
                <a:ext uri="{FF2B5EF4-FFF2-40B4-BE49-F238E27FC236}">
                  <a16:creationId xmlns:a16="http://schemas.microsoft.com/office/drawing/2014/main" id="{E86499B5-9275-BD4E-8330-252DDBD411C2}"/>
                </a:ext>
              </a:extLst>
            </p:cNvPr>
            <p:cNvSpPr/>
            <p:nvPr/>
          </p:nvSpPr>
          <p:spPr bwMode="auto">
            <a:xfrm>
              <a:off x="6438924" y="4884570"/>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8" name="TextBox 37">
              <a:extLst>
                <a:ext uri="{FF2B5EF4-FFF2-40B4-BE49-F238E27FC236}">
                  <a16:creationId xmlns:a16="http://schemas.microsoft.com/office/drawing/2014/main" id="{322C4476-24D5-4E44-9DEB-01034DAE1077}"/>
                </a:ext>
              </a:extLst>
            </p:cNvPr>
            <p:cNvSpPr txBox="1"/>
            <p:nvPr/>
          </p:nvSpPr>
          <p:spPr>
            <a:xfrm>
              <a:off x="5659655" y="1098766"/>
              <a:ext cx="2184935" cy="338554"/>
            </a:xfrm>
            <a:prstGeom prst="rect">
              <a:avLst/>
            </a:prstGeom>
            <a:noFill/>
          </p:spPr>
          <p:txBody>
            <a:bodyPr wrap="square" rtlCol="0">
              <a:spAutoFit/>
            </a:bodyPr>
            <a:lstStyle/>
            <a:p>
              <a:r>
                <a:rPr lang="en-US" sz="1600" dirty="0"/>
                <a:t>Resource/Endpoint</a:t>
              </a:r>
            </a:p>
          </p:txBody>
        </p:sp>
        <p:sp>
          <p:nvSpPr>
            <p:cNvPr id="39" name="Arrow: Left 18">
              <a:extLst>
                <a:ext uri="{FF2B5EF4-FFF2-40B4-BE49-F238E27FC236}">
                  <a16:creationId xmlns:a16="http://schemas.microsoft.com/office/drawing/2014/main" id="{DA1BC527-5C85-504B-A9B1-BA824D621877}"/>
                </a:ext>
              </a:extLst>
            </p:cNvPr>
            <p:cNvSpPr/>
            <p:nvPr/>
          </p:nvSpPr>
          <p:spPr bwMode="auto">
            <a:xfrm rot="12833427">
              <a:off x="4314583" y="1927136"/>
              <a:ext cx="538570"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0" name="Arrow: Left 19">
              <a:extLst>
                <a:ext uri="{FF2B5EF4-FFF2-40B4-BE49-F238E27FC236}">
                  <a16:creationId xmlns:a16="http://schemas.microsoft.com/office/drawing/2014/main" id="{D544BF38-7EA1-B042-85A8-E8F3E033167C}"/>
                </a:ext>
              </a:extLst>
            </p:cNvPr>
            <p:cNvSpPr/>
            <p:nvPr/>
          </p:nvSpPr>
          <p:spPr bwMode="auto">
            <a:xfrm rot="8517385">
              <a:off x="4312696" y="4408499"/>
              <a:ext cx="593026"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1" name="TextBox 40">
              <a:extLst>
                <a:ext uri="{FF2B5EF4-FFF2-40B4-BE49-F238E27FC236}">
                  <a16:creationId xmlns:a16="http://schemas.microsoft.com/office/drawing/2014/main" id="{ADE7D6DA-0673-4C4C-8A2E-54DB5E9A0464}"/>
                </a:ext>
              </a:extLst>
            </p:cNvPr>
            <p:cNvSpPr txBox="1"/>
            <p:nvPr/>
          </p:nvSpPr>
          <p:spPr>
            <a:xfrm>
              <a:off x="3402530" y="1780273"/>
              <a:ext cx="2184935" cy="338554"/>
            </a:xfrm>
            <a:prstGeom prst="rect">
              <a:avLst/>
            </a:prstGeom>
            <a:noFill/>
          </p:spPr>
          <p:txBody>
            <a:bodyPr wrap="square" rtlCol="0">
              <a:spAutoFit/>
            </a:bodyPr>
            <a:lstStyle/>
            <a:p>
              <a:r>
                <a:rPr lang="en-US" sz="1600" dirty="0"/>
                <a:t>Creates</a:t>
              </a:r>
            </a:p>
          </p:txBody>
        </p:sp>
        <p:sp>
          <p:nvSpPr>
            <p:cNvPr id="42" name="TextBox 41">
              <a:extLst>
                <a:ext uri="{FF2B5EF4-FFF2-40B4-BE49-F238E27FC236}">
                  <a16:creationId xmlns:a16="http://schemas.microsoft.com/office/drawing/2014/main" id="{1FA01910-65BB-594A-AF04-EDC6E6D2E09D}"/>
                </a:ext>
              </a:extLst>
            </p:cNvPr>
            <p:cNvSpPr txBox="1"/>
            <p:nvPr/>
          </p:nvSpPr>
          <p:spPr>
            <a:xfrm>
              <a:off x="3380304" y="4692200"/>
              <a:ext cx="1268483" cy="338554"/>
            </a:xfrm>
            <a:prstGeom prst="rect">
              <a:avLst/>
            </a:prstGeom>
            <a:noFill/>
          </p:spPr>
          <p:txBody>
            <a:bodyPr wrap="square" rtlCol="0">
              <a:spAutoFit/>
            </a:bodyPr>
            <a:lstStyle/>
            <a:p>
              <a:r>
                <a:rPr lang="en-US" sz="1600" dirty="0"/>
                <a:t>Modifies</a:t>
              </a:r>
            </a:p>
          </p:txBody>
        </p:sp>
        <p:sp>
          <p:nvSpPr>
            <p:cNvPr id="43" name="Arrow: Left 22">
              <a:extLst>
                <a:ext uri="{FF2B5EF4-FFF2-40B4-BE49-F238E27FC236}">
                  <a16:creationId xmlns:a16="http://schemas.microsoft.com/office/drawing/2014/main" id="{6FF52A31-6407-504E-90F6-EFF28F6C3299}"/>
                </a:ext>
              </a:extLst>
            </p:cNvPr>
            <p:cNvSpPr/>
            <p:nvPr/>
          </p:nvSpPr>
          <p:spPr bwMode="auto">
            <a:xfrm rot="10800000" flipV="1">
              <a:off x="6130512" y="2504010"/>
              <a:ext cx="528699" cy="8310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4" name="Arrow: Left 23">
              <a:extLst>
                <a:ext uri="{FF2B5EF4-FFF2-40B4-BE49-F238E27FC236}">
                  <a16:creationId xmlns:a16="http://schemas.microsoft.com/office/drawing/2014/main" id="{2155C880-1960-7F43-8ECE-795C5777531F}"/>
                </a:ext>
              </a:extLst>
            </p:cNvPr>
            <p:cNvSpPr/>
            <p:nvPr/>
          </p:nvSpPr>
          <p:spPr bwMode="auto">
            <a:xfrm rot="12318526" flipV="1">
              <a:off x="6658621" y="2807416"/>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a:extLst>
                <a:ext uri="{FF2B5EF4-FFF2-40B4-BE49-F238E27FC236}">
                  <a16:creationId xmlns:a16="http://schemas.microsoft.com/office/drawing/2014/main" id="{D88DEFF2-5806-1B4D-BC9F-45545776FE5E}"/>
                </a:ext>
              </a:extLst>
            </p:cNvPr>
            <p:cNvSpPr txBox="1"/>
            <p:nvPr/>
          </p:nvSpPr>
          <p:spPr>
            <a:xfrm>
              <a:off x="6967774" y="2395585"/>
              <a:ext cx="1176408" cy="338554"/>
            </a:xfrm>
            <a:prstGeom prst="rect">
              <a:avLst/>
            </a:prstGeom>
            <a:noFill/>
          </p:spPr>
          <p:txBody>
            <a:bodyPr wrap="square" rtlCol="0">
              <a:spAutoFit/>
            </a:bodyPr>
            <a:lstStyle/>
            <a:p>
              <a:r>
                <a:rPr lang="en-US" sz="1600" dirty="0"/>
                <a:t>    Stores</a:t>
              </a:r>
            </a:p>
          </p:txBody>
        </p:sp>
        <p:sp>
          <p:nvSpPr>
            <p:cNvPr id="46" name="Arrow: Left 25">
              <a:extLst>
                <a:ext uri="{FF2B5EF4-FFF2-40B4-BE49-F238E27FC236}">
                  <a16:creationId xmlns:a16="http://schemas.microsoft.com/office/drawing/2014/main" id="{869BC8B4-88CC-0544-8061-5B525D609BDB}"/>
                </a:ext>
              </a:extLst>
            </p:cNvPr>
            <p:cNvSpPr/>
            <p:nvPr/>
          </p:nvSpPr>
          <p:spPr bwMode="auto">
            <a:xfrm rot="10800000" flipV="1">
              <a:off x="6116658" y="4188329"/>
              <a:ext cx="587088" cy="8256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7" name="Arrow: Left 26">
              <a:extLst>
                <a:ext uri="{FF2B5EF4-FFF2-40B4-BE49-F238E27FC236}">
                  <a16:creationId xmlns:a16="http://schemas.microsoft.com/office/drawing/2014/main" id="{96ECA4C2-1F00-4B47-80F2-761EE7104AAB}"/>
                </a:ext>
              </a:extLst>
            </p:cNvPr>
            <p:cNvSpPr/>
            <p:nvPr/>
          </p:nvSpPr>
          <p:spPr bwMode="auto">
            <a:xfrm rot="8828157" flipV="1">
              <a:off x="6679339" y="3804814"/>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8" name="TextBox 47">
              <a:extLst>
                <a:ext uri="{FF2B5EF4-FFF2-40B4-BE49-F238E27FC236}">
                  <a16:creationId xmlns:a16="http://schemas.microsoft.com/office/drawing/2014/main" id="{9797F557-F12D-9844-8586-57FEBD7ED2BB}"/>
                </a:ext>
              </a:extLst>
            </p:cNvPr>
            <p:cNvSpPr txBox="1"/>
            <p:nvPr/>
          </p:nvSpPr>
          <p:spPr>
            <a:xfrm>
              <a:off x="7011088" y="3929348"/>
              <a:ext cx="1176408" cy="338554"/>
            </a:xfrm>
            <a:prstGeom prst="rect">
              <a:avLst/>
            </a:prstGeom>
            <a:noFill/>
          </p:spPr>
          <p:txBody>
            <a:bodyPr wrap="square" rtlCol="0">
              <a:spAutoFit/>
            </a:bodyPr>
            <a:lstStyle/>
            <a:p>
              <a:r>
                <a:rPr lang="en-US" sz="1600" dirty="0"/>
                <a:t>    Stores</a:t>
              </a:r>
            </a:p>
          </p:txBody>
        </p:sp>
        <p:sp>
          <p:nvSpPr>
            <p:cNvPr id="49" name="Scroll: Horizontal 14">
              <a:extLst>
                <a:ext uri="{FF2B5EF4-FFF2-40B4-BE49-F238E27FC236}">
                  <a16:creationId xmlns:a16="http://schemas.microsoft.com/office/drawing/2014/main" id="{385CB44F-954C-414D-B52B-E715246CAABD}"/>
                </a:ext>
              </a:extLst>
            </p:cNvPr>
            <p:cNvSpPr/>
            <p:nvPr/>
          </p:nvSpPr>
          <p:spPr bwMode="auto">
            <a:xfrm>
              <a:off x="4918033" y="3922669"/>
              <a:ext cx="1271012"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Scroll: Horizontal 15">
              <a:extLst>
                <a:ext uri="{FF2B5EF4-FFF2-40B4-BE49-F238E27FC236}">
                  <a16:creationId xmlns:a16="http://schemas.microsoft.com/office/drawing/2014/main" id="{4D54AD3C-B193-0841-AB8E-777466A3AE0A}"/>
                </a:ext>
              </a:extLst>
            </p:cNvPr>
            <p:cNvSpPr/>
            <p:nvPr/>
          </p:nvSpPr>
          <p:spPr bwMode="auto">
            <a:xfrm>
              <a:off x="4914404" y="2289959"/>
              <a:ext cx="1274641"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TextBox 50">
              <a:extLst>
                <a:ext uri="{FF2B5EF4-FFF2-40B4-BE49-F238E27FC236}">
                  <a16:creationId xmlns:a16="http://schemas.microsoft.com/office/drawing/2014/main" id="{F4FD70C2-54B0-2F49-982C-5D6006403C11}"/>
                </a:ext>
              </a:extLst>
            </p:cNvPr>
            <p:cNvSpPr txBox="1"/>
            <p:nvPr/>
          </p:nvSpPr>
          <p:spPr>
            <a:xfrm>
              <a:off x="5022028" y="2411628"/>
              <a:ext cx="1271012" cy="338554"/>
            </a:xfrm>
            <a:prstGeom prst="rect">
              <a:avLst/>
            </a:prstGeom>
            <a:noFill/>
          </p:spPr>
          <p:txBody>
            <a:bodyPr wrap="square" rtlCol="0">
              <a:spAutoFit/>
            </a:bodyPr>
            <a:lstStyle/>
            <a:p>
              <a:r>
                <a:rPr lang="en-US" sz="1600" dirty="0"/>
                <a:t>Statements</a:t>
              </a:r>
            </a:p>
          </p:txBody>
        </p:sp>
        <p:sp>
          <p:nvSpPr>
            <p:cNvPr id="52" name="TextBox 51">
              <a:extLst>
                <a:ext uri="{FF2B5EF4-FFF2-40B4-BE49-F238E27FC236}">
                  <a16:creationId xmlns:a16="http://schemas.microsoft.com/office/drawing/2014/main" id="{D04C67D8-F221-CD4B-BD64-A354CBBEE7A5}"/>
                </a:ext>
              </a:extLst>
            </p:cNvPr>
            <p:cNvSpPr txBox="1"/>
            <p:nvPr/>
          </p:nvSpPr>
          <p:spPr>
            <a:xfrm>
              <a:off x="4970601" y="4038558"/>
              <a:ext cx="1271012" cy="338554"/>
            </a:xfrm>
            <a:prstGeom prst="rect">
              <a:avLst/>
            </a:prstGeom>
            <a:noFill/>
          </p:spPr>
          <p:txBody>
            <a:bodyPr wrap="square" rtlCol="0">
              <a:spAutoFit/>
            </a:bodyPr>
            <a:lstStyle/>
            <a:p>
              <a:r>
                <a:rPr lang="en-US" sz="1600" dirty="0"/>
                <a:t>Documents</a:t>
              </a:r>
            </a:p>
          </p:txBody>
        </p:sp>
      </p:grpSp>
      <p:sp>
        <p:nvSpPr>
          <p:cNvPr id="3" name="TextBox 2">
            <a:extLst>
              <a:ext uri="{FF2B5EF4-FFF2-40B4-BE49-F238E27FC236}">
                <a16:creationId xmlns:a16="http://schemas.microsoft.com/office/drawing/2014/main" id="{313F898E-98B0-4056-8E88-7254EA68F550}"/>
              </a:ext>
            </a:extLst>
          </p:cNvPr>
          <p:cNvSpPr txBox="1"/>
          <p:nvPr/>
        </p:nvSpPr>
        <p:spPr>
          <a:xfrm>
            <a:off x="169332" y="5611394"/>
            <a:ext cx="11887198" cy="461665"/>
          </a:xfrm>
          <a:prstGeom prst="rect">
            <a:avLst/>
          </a:prstGeom>
          <a:noFill/>
        </p:spPr>
        <p:txBody>
          <a:bodyPr wrap="square" rtlCol="0" anchor="t">
            <a:spAutoFit/>
          </a:bodyPr>
          <a:lstStyle/>
          <a:p>
            <a:pPr algn="ctr"/>
            <a:r>
              <a:rPr lang="en-US" sz="2400" dirty="0">
                <a:latin typeface="Arial Narrow"/>
              </a:rPr>
              <a:t>AU = Assignable Unit, LRS = Learning Record Store</a:t>
            </a:r>
            <a:endParaRPr lang="en-US" dirty="0"/>
          </a:p>
        </p:txBody>
      </p:sp>
      <p:sp>
        <p:nvSpPr>
          <p:cNvPr id="27" name="Arrow: Left 19">
            <a:extLst>
              <a:ext uri="{FF2B5EF4-FFF2-40B4-BE49-F238E27FC236}">
                <a16:creationId xmlns:a16="http://schemas.microsoft.com/office/drawing/2014/main" id="{8EEF1FDF-014E-4DA8-BBF0-FB95D02D118B}"/>
              </a:ext>
            </a:extLst>
          </p:cNvPr>
          <p:cNvSpPr/>
          <p:nvPr/>
        </p:nvSpPr>
        <p:spPr bwMode="auto">
          <a:xfrm rot="1843727">
            <a:off x="4317351" y="3482598"/>
            <a:ext cx="593026"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Arrow: Left 18">
            <a:extLst>
              <a:ext uri="{FF2B5EF4-FFF2-40B4-BE49-F238E27FC236}">
                <a16:creationId xmlns:a16="http://schemas.microsoft.com/office/drawing/2014/main" id="{A20BF222-819C-40B3-AB49-5749B588DBEF}"/>
              </a:ext>
            </a:extLst>
          </p:cNvPr>
          <p:cNvSpPr/>
          <p:nvPr/>
        </p:nvSpPr>
        <p:spPr bwMode="auto">
          <a:xfrm rot="19446493">
            <a:off x="4319912" y="2667866"/>
            <a:ext cx="538570"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TextBox 30">
            <a:extLst>
              <a:ext uri="{FF2B5EF4-FFF2-40B4-BE49-F238E27FC236}">
                <a16:creationId xmlns:a16="http://schemas.microsoft.com/office/drawing/2014/main" id="{F787CE56-018F-48EB-A0FF-199C16504D47}"/>
              </a:ext>
            </a:extLst>
          </p:cNvPr>
          <p:cNvSpPr txBox="1"/>
          <p:nvPr/>
        </p:nvSpPr>
        <p:spPr>
          <a:xfrm>
            <a:off x="3661009" y="3210675"/>
            <a:ext cx="1268483" cy="338554"/>
          </a:xfrm>
          <a:prstGeom prst="rect">
            <a:avLst/>
          </a:prstGeom>
          <a:noFill/>
        </p:spPr>
        <p:txBody>
          <a:bodyPr wrap="square" rtlCol="0">
            <a:spAutoFit/>
          </a:bodyPr>
          <a:lstStyle/>
          <a:p>
            <a:r>
              <a:rPr lang="en-US" sz="1600" dirty="0"/>
              <a:t>Reads</a:t>
            </a:r>
          </a:p>
        </p:txBody>
      </p:sp>
    </p:spTree>
    <p:extLst>
      <p:ext uri="{BB962C8B-B14F-4D97-AF65-F5344CB8AC3E}">
        <p14:creationId xmlns:p14="http://schemas.microsoft.com/office/powerpoint/2010/main" val="3500258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The Nine cmi5 Verbs</a:t>
            </a:r>
          </a:p>
        </p:txBody>
      </p:sp>
      <p:sp>
        <p:nvSpPr>
          <p:cNvPr id="6" name="Shape 192">
            <a:extLst>
              <a:ext uri="{FF2B5EF4-FFF2-40B4-BE49-F238E27FC236}">
                <a16:creationId xmlns:a16="http://schemas.microsoft.com/office/drawing/2014/main" id="{0553DD00-987D-084A-8912-12948EE10702}"/>
              </a:ext>
            </a:extLst>
          </p:cNvPr>
          <p:cNvSpPr/>
          <p:nvPr/>
        </p:nvSpPr>
        <p:spPr>
          <a:xfrm>
            <a:off x="1430971" y="985547"/>
            <a:ext cx="2995572" cy="1535401"/>
          </a:xfrm>
          <a:prstGeom prst="roundRect">
            <a:avLst>
              <a:gd name="adj" fmla="val 16667"/>
            </a:avLst>
          </a:prstGeom>
          <a:solidFill>
            <a:srgbClr val="C1E4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Launched</a:t>
            </a:r>
          </a:p>
        </p:txBody>
      </p:sp>
      <p:sp>
        <p:nvSpPr>
          <p:cNvPr id="7" name="Shape 193">
            <a:extLst>
              <a:ext uri="{FF2B5EF4-FFF2-40B4-BE49-F238E27FC236}">
                <a16:creationId xmlns:a16="http://schemas.microsoft.com/office/drawing/2014/main" id="{5EB12178-26EE-364E-85F1-5CBF7599E5ED}"/>
              </a:ext>
            </a:extLst>
          </p:cNvPr>
          <p:cNvSpPr/>
          <p:nvPr/>
        </p:nvSpPr>
        <p:spPr>
          <a:xfrm>
            <a:off x="1430971" y="2714625"/>
            <a:ext cx="2995572" cy="1535401"/>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Passed</a:t>
            </a:r>
          </a:p>
        </p:txBody>
      </p:sp>
      <p:sp>
        <p:nvSpPr>
          <p:cNvPr id="8" name="Shape 194">
            <a:extLst>
              <a:ext uri="{FF2B5EF4-FFF2-40B4-BE49-F238E27FC236}">
                <a16:creationId xmlns:a16="http://schemas.microsoft.com/office/drawing/2014/main" id="{C33D0ECC-87A8-F64F-B25C-D989B5663769}"/>
              </a:ext>
            </a:extLst>
          </p:cNvPr>
          <p:cNvSpPr/>
          <p:nvPr/>
        </p:nvSpPr>
        <p:spPr>
          <a:xfrm>
            <a:off x="1430971" y="4431794"/>
            <a:ext cx="2995573" cy="1540042"/>
          </a:xfrm>
          <a:prstGeom prst="roundRect">
            <a:avLst>
              <a:gd name="adj" fmla="val 16667"/>
            </a:avLst>
          </a:prstGeom>
          <a:solidFill>
            <a:srgbClr val="94BFDA"/>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Waived</a:t>
            </a:r>
          </a:p>
        </p:txBody>
      </p:sp>
      <p:sp>
        <p:nvSpPr>
          <p:cNvPr id="9" name="Shape 196">
            <a:extLst>
              <a:ext uri="{FF2B5EF4-FFF2-40B4-BE49-F238E27FC236}">
                <a16:creationId xmlns:a16="http://schemas.microsoft.com/office/drawing/2014/main" id="{6FE0B818-BA7A-BB4A-8CE3-E7465C01D8BF}"/>
              </a:ext>
            </a:extLst>
          </p:cNvPr>
          <p:cNvSpPr/>
          <p:nvPr/>
        </p:nvSpPr>
        <p:spPr>
          <a:xfrm>
            <a:off x="7784335" y="985547"/>
            <a:ext cx="2995572" cy="1535401"/>
          </a:xfrm>
          <a:prstGeom prst="roundRect">
            <a:avLst>
              <a:gd name="adj" fmla="val 16667"/>
            </a:avLst>
          </a:prstGeom>
          <a:solidFill>
            <a:srgbClr val="C1E4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Completed</a:t>
            </a:r>
          </a:p>
        </p:txBody>
      </p:sp>
      <p:sp>
        <p:nvSpPr>
          <p:cNvPr id="10" name="Shape 197">
            <a:extLst>
              <a:ext uri="{FF2B5EF4-FFF2-40B4-BE49-F238E27FC236}">
                <a16:creationId xmlns:a16="http://schemas.microsoft.com/office/drawing/2014/main" id="{7C4500C2-0C08-4647-8403-24F5DBE229D3}"/>
              </a:ext>
            </a:extLst>
          </p:cNvPr>
          <p:cNvSpPr/>
          <p:nvPr/>
        </p:nvSpPr>
        <p:spPr>
          <a:xfrm>
            <a:off x="7784335" y="2714625"/>
            <a:ext cx="2995572" cy="1535401"/>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Abandoned</a:t>
            </a:r>
          </a:p>
        </p:txBody>
      </p:sp>
      <p:sp>
        <p:nvSpPr>
          <p:cNvPr id="11" name="Shape 198">
            <a:extLst>
              <a:ext uri="{FF2B5EF4-FFF2-40B4-BE49-F238E27FC236}">
                <a16:creationId xmlns:a16="http://schemas.microsoft.com/office/drawing/2014/main" id="{BB765DD3-5A3F-EA45-9A36-722CD63EE84D}"/>
              </a:ext>
            </a:extLst>
          </p:cNvPr>
          <p:cNvSpPr/>
          <p:nvPr/>
        </p:nvSpPr>
        <p:spPr>
          <a:xfrm>
            <a:off x="7784335" y="4434115"/>
            <a:ext cx="2995572" cy="1535401"/>
          </a:xfrm>
          <a:prstGeom prst="roundRect">
            <a:avLst>
              <a:gd name="adj" fmla="val 16667"/>
            </a:avLst>
          </a:prstGeom>
          <a:solidFill>
            <a:srgbClr val="94BFDA"/>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Satisfied</a:t>
            </a:r>
          </a:p>
        </p:txBody>
      </p:sp>
      <p:sp>
        <p:nvSpPr>
          <p:cNvPr id="12" name="Shape 200">
            <a:extLst>
              <a:ext uri="{FF2B5EF4-FFF2-40B4-BE49-F238E27FC236}">
                <a16:creationId xmlns:a16="http://schemas.microsoft.com/office/drawing/2014/main" id="{CC22C197-FCA8-1F43-AE69-C07B5BE0F753}"/>
              </a:ext>
            </a:extLst>
          </p:cNvPr>
          <p:cNvSpPr/>
          <p:nvPr/>
        </p:nvSpPr>
        <p:spPr>
          <a:xfrm>
            <a:off x="4611575" y="985547"/>
            <a:ext cx="2995572" cy="1535401"/>
          </a:xfrm>
          <a:prstGeom prst="roundRect">
            <a:avLst>
              <a:gd name="adj" fmla="val 16667"/>
            </a:avLst>
          </a:prstGeom>
          <a:solidFill>
            <a:srgbClr val="C1E4FB"/>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dk2"/>
              </a:buClr>
              <a:buSzPct val="25000"/>
            </a:pPr>
            <a:r>
              <a:rPr lang="en-US" sz="2400" dirty="0">
                <a:latin typeface="Arial Narrow" panose="020B0604020202020204" pitchFamily="34" charset="0"/>
                <a:ea typeface="Source Sans Pro"/>
                <a:cs typeface="Arial Narrow" panose="020B0604020202020204" pitchFamily="34" charset="0"/>
                <a:sym typeface="Source Sans Pro"/>
              </a:rPr>
              <a:t>Initialized</a:t>
            </a:r>
          </a:p>
        </p:txBody>
      </p:sp>
      <p:sp>
        <p:nvSpPr>
          <p:cNvPr id="13" name="Shape 201">
            <a:extLst>
              <a:ext uri="{FF2B5EF4-FFF2-40B4-BE49-F238E27FC236}">
                <a16:creationId xmlns:a16="http://schemas.microsoft.com/office/drawing/2014/main" id="{ED0A989C-6F21-764A-83FE-3AF842358B08}"/>
              </a:ext>
            </a:extLst>
          </p:cNvPr>
          <p:cNvSpPr/>
          <p:nvPr/>
        </p:nvSpPr>
        <p:spPr>
          <a:xfrm>
            <a:off x="4611575" y="2714625"/>
            <a:ext cx="2995572" cy="1535401"/>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Failed</a:t>
            </a:r>
          </a:p>
        </p:txBody>
      </p:sp>
      <p:sp>
        <p:nvSpPr>
          <p:cNvPr id="14" name="Shape 202">
            <a:extLst>
              <a:ext uri="{FF2B5EF4-FFF2-40B4-BE49-F238E27FC236}">
                <a16:creationId xmlns:a16="http://schemas.microsoft.com/office/drawing/2014/main" id="{4FC7E614-926B-3948-A95F-F20C5B2E350A}"/>
              </a:ext>
            </a:extLst>
          </p:cNvPr>
          <p:cNvSpPr/>
          <p:nvPr/>
        </p:nvSpPr>
        <p:spPr>
          <a:xfrm>
            <a:off x="4611575" y="4434115"/>
            <a:ext cx="2995572" cy="1535401"/>
          </a:xfrm>
          <a:prstGeom prst="roundRect">
            <a:avLst>
              <a:gd name="adj" fmla="val 16667"/>
            </a:avLst>
          </a:prstGeom>
          <a:solidFill>
            <a:srgbClr val="94BFDA"/>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Terminated</a:t>
            </a:r>
          </a:p>
        </p:txBody>
      </p:sp>
    </p:spTree>
    <p:extLst>
      <p:ext uri="{BB962C8B-B14F-4D97-AF65-F5344CB8AC3E}">
        <p14:creationId xmlns:p14="http://schemas.microsoft.com/office/powerpoint/2010/main" val="173776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cmi5 Data Flow</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120" name="Content Placeholder 3">
            <a:extLst>
              <a:ext uri="{FF2B5EF4-FFF2-40B4-BE49-F238E27FC236}">
                <a16:creationId xmlns:a16="http://schemas.microsoft.com/office/drawing/2014/main" id="{B7488DDF-6C2A-42FC-B3DD-623A41C8DB53}"/>
              </a:ext>
            </a:extLst>
          </p:cNvPr>
          <p:cNvSpPr>
            <a:spLocks noGrp="1"/>
          </p:cNvSpPr>
          <p:nvPr>
            <p:ph sz="quarter" idx="11"/>
          </p:nvPr>
        </p:nvSpPr>
        <p:spPr>
          <a:xfrm rot="10800000" flipV="1">
            <a:off x="10703950" y="5276532"/>
            <a:ext cx="1373748" cy="247208"/>
          </a:xfrm>
        </p:spPr>
        <p:txBody>
          <a:bodyPr/>
          <a:lstStyle/>
          <a:p>
            <a:pPr marL="0" indent="0">
              <a:buNone/>
            </a:pPr>
            <a:r>
              <a:rPr lang="en-US" sz="1200" dirty="0">
                <a:solidFill>
                  <a:schemeClr val="bg1"/>
                </a:solidFill>
                <a:latin typeface="Arial Narrow"/>
              </a:rPr>
              <a:t>Credit: RISC, Inc.</a:t>
            </a:r>
          </a:p>
          <a:p>
            <a:pPr marL="456565" indent="-456565"/>
            <a:endParaRPr lang="en-US" dirty="0"/>
          </a:p>
        </p:txBody>
      </p:sp>
    </p:spTree>
    <p:extLst>
      <p:ext uri="{BB962C8B-B14F-4D97-AF65-F5344CB8AC3E}">
        <p14:creationId xmlns:p14="http://schemas.microsoft.com/office/powerpoint/2010/main" val="29207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Overview/Topics</a:t>
            </a:r>
          </a:p>
        </p:txBody>
      </p:sp>
      <p:grpSp>
        <p:nvGrpSpPr>
          <p:cNvPr id="14" name="Group 13">
            <a:extLst>
              <a:ext uri="{FF2B5EF4-FFF2-40B4-BE49-F238E27FC236}">
                <a16:creationId xmlns:a16="http://schemas.microsoft.com/office/drawing/2014/main" id="{4A0B86F7-EE67-EA49-AED4-EC971F5FA930}"/>
              </a:ext>
            </a:extLst>
          </p:cNvPr>
          <p:cNvGrpSpPr/>
          <p:nvPr/>
        </p:nvGrpSpPr>
        <p:grpSpPr>
          <a:xfrm>
            <a:off x="398212" y="1022183"/>
            <a:ext cx="11250612" cy="4666438"/>
            <a:chOff x="381756" y="1022183"/>
            <a:chExt cx="11250612" cy="3764697"/>
          </a:xfrm>
        </p:grpSpPr>
        <p:sp>
          <p:nvSpPr>
            <p:cNvPr id="3" name="Rectangle 2">
              <a:extLst>
                <a:ext uri="{FF2B5EF4-FFF2-40B4-BE49-F238E27FC236}">
                  <a16:creationId xmlns:a16="http://schemas.microsoft.com/office/drawing/2014/main" id="{4B580DDB-20B4-3546-A6B0-B3DEFBE59A4E}"/>
                </a:ext>
              </a:extLst>
            </p:cNvPr>
            <p:cNvSpPr/>
            <p:nvPr/>
          </p:nvSpPr>
          <p:spPr bwMode="auto">
            <a:xfrm>
              <a:off x="381756" y="1022183"/>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Rectangle 9">
              <a:extLst>
                <a:ext uri="{FF2B5EF4-FFF2-40B4-BE49-F238E27FC236}">
                  <a16:creationId xmlns:a16="http://schemas.microsoft.com/office/drawing/2014/main" id="{5CDD0FE1-C773-B545-972E-586D7BCEF3B3}"/>
                </a:ext>
              </a:extLst>
            </p:cNvPr>
            <p:cNvSpPr/>
            <p:nvPr/>
          </p:nvSpPr>
          <p:spPr bwMode="auto">
            <a:xfrm>
              <a:off x="381756" y="1799051"/>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C3EEBFAC-C4D7-464A-9919-8D1C35D9DE3B}"/>
                </a:ext>
              </a:extLst>
            </p:cNvPr>
            <p:cNvSpPr/>
            <p:nvPr/>
          </p:nvSpPr>
          <p:spPr bwMode="auto">
            <a:xfrm>
              <a:off x="381756" y="2575919"/>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D9026B4D-6AAB-3A46-A03F-3BEB47E5B0C5}"/>
                </a:ext>
              </a:extLst>
            </p:cNvPr>
            <p:cNvSpPr/>
            <p:nvPr/>
          </p:nvSpPr>
          <p:spPr bwMode="auto">
            <a:xfrm>
              <a:off x="381756" y="335278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572F0F7B-8438-8F44-B21E-DCD697D6EA37}"/>
                </a:ext>
              </a:extLst>
            </p:cNvPr>
            <p:cNvSpPr/>
            <p:nvPr/>
          </p:nvSpPr>
          <p:spPr bwMode="auto">
            <a:xfrm>
              <a:off x="381756" y="4129655"/>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5" name="TextBox 14">
            <a:extLst>
              <a:ext uri="{FF2B5EF4-FFF2-40B4-BE49-F238E27FC236}">
                <a16:creationId xmlns:a16="http://schemas.microsoft.com/office/drawing/2014/main" id="{03322FE7-1D8D-ED48-94D9-FA452F1DBA84}"/>
              </a:ext>
            </a:extLst>
          </p:cNvPr>
          <p:cNvSpPr txBox="1"/>
          <p:nvPr/>
        </p:nvSpPr>
        <p:spPr>
          <a:xfrm>
            <a:off x="398212" y="1147077"/>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Experience API Basics</a:t>
            </a:r>
          </a:p>
        </p:txBody>
      </p:sp>
      <p:sp>
        <p:nvSpPr>
          <p:cNvPr id="16" name="TextBox 15">
            <a:extLst>
              <a:ext uri="{FF2B5EF4-FFF2-40B4-BE49-F238E27FC236}">
                <a16:creationId xmlns:a16="http://schemas.microsoft.com/office/drawing/2014/main" id="{26729D4F-F916-C245-95A7-5A181560FE14}"/>
              </a:ext>
            </a:extLst>
          </p:cNvPr>
          <p:cNvSpPr txBox="1"/>
          <p:nvPr/>
        </p:nvSpPr>
        <p:spPr>
          <a:xfrm>
            <a:off x="398212" y="2106091"/>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cmi5 Deep Dive</a:t>
            </a:r>
          </a:p>
        </p:txBody>
      </p:sp>
      <p:sp>
        <p:nvSpPr>
          <p:cNvPr id="17" name="TextBox 16">
            <a:extLst>
              <a:ext uri="{FF2B5EF4-FFF2-40B4-BE49-F238E27FC236}">
                <a16:creationId xmlns:a16="http://schemas.microsoft.com/office/drawing/2014/main" id="{1F81BB62-BC0D-474C-9831-F3AF22D5477A}"/>
              </a:ext>
            </a:extLst>
          </p:cNvPr>
          <p:cNvSpPr txBox="1"/>
          <p:nvPr/>
        </p:nvSpPr>
        <p:spPr>
          <a:xfrm>
            <a:off x="398212" y="3063103"/>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xAPI Profiles</a:t>
            </a:r>
          </a:p>
        </p:txBody>
      </p:sp>
      <p:sp>
        <p:nvSpPr>
          <p:cNvPr id="18" name="TextBox 17">
            <a:extLst>
              <a:ext uri="{FF2B5EF4-FFF2-40B4-BE49-F238E27FC236}">
                <a16:creationId xmlns:a16="http://schemas.microsoft.com/office/drawing/2014/main" id="{9064B7BD-44F3-6A4C-8268-8C767585C8D2}"/>
              </a:ext>
            </a:extLst>
          </p:cNvPr>
          <p:cNvSpPr txBox="1"/>
          <p:nvPr/>
        </p:nvSpPr>
        <p:spPr>
          <a:xfrm>
            <a:off x="398212" y="4022117"/>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Designing xAPI Solutions Inside cmi5</a:t>
            </a:r>
          </a:p>
        </p:txBody>
      </p:sp>
      <p:sp>
        <p:nvSpPr>
          <p:cNvPr id="19" name="TextBox 18">
            <a:extLst>
              <a:ext uri="{FF2B5EF4-FFF2-40B4-BE49-F238E27FC236}">
                <a16:creationId xmlns:a16="http://schemas.microsoft.com/office/drawing/2014/main" id="{75B1347E-CD17-A74B-B322-D7FE2B865173}"/>
              </a:ext>
            </a:extLst>
          </p:cNvPr>
          <p:cNvSpPr txBox="1"/>
          <p:nvPr/>
        </p:nvSpPr>
        <p:spPr>
          <a:xfrm>
            <a:off x="398212" y="5000159"/>
            <a:ext cx="11250612" cy="584775"/>
          </a:xfrm>
          <a:prstGeom prst="rect">
            <a:avLst/>
          </a:prstGeom>
          <a:noFill/>
        </p:spPr>
        <p:txBody>
          <a:bodyPr wrap="square" rtlCol="0">
            <a:spAutoFit/>
          </a:bodyPr>
          <a:lstStyle/>
          <a:p>
            <a:pPr algn="ctr"/>
            <a:r>
              <a:rPr lang="en-US" dirty="0">
                <a:solidFill>
                  <a:schemeClr val="bg1"/>
                </a:solidFill>
                <a:latin typeface="Arial Narrow" panose="020B0604020202020204" pitchFamily="34" charset="0"/>
                <a:cs typeface="Arial Narrow" panose="020B0604020202020204" pitchFamily="34" charset="0"/>
              </a:rPr>
              <a:t>Best Practices and Available Resources</a:t>
            </a:r>
          </a:p>
        </p:txBody>
      </p:sp>
    </p:spTree>
    <p:extLst>
      <p:ext uri="{BB962C8B-B14F-4D97-AF65-F5344CB8AC3E}">
        <p14:creationId xmlns:p14="http://schemas.microsoft.com/office/powerpoint/2010/main" val="422601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 “xAPI with Rules”</a:t>
            </a:r>
          </a:p>
        </p:txBody>
      </p:sp>
      <p:sp>
        <p:nvSpPr>
          <p:cNvPr id="4" name="Rectangle 3">
            <a:extLst>
              <a:ext uri="{FF2B5EF4-FFF2-40B4-BE49-F238E27FC236}">
                <a16:creationId xmlns:a16="http://schemas.microsoft.com/office/drawing/2014/main" id="{BF674AB1-8896-E748-9226-55C1B3FA6CBE}"/>
              </a:ext>
            </a:extLst>
          </p:cNvPr>
          <p:cNvSpPr/>
          <p:nvPr/>
        </p:nvSpPr>
        <p:spPr bwMode="auto">
          <a:xfrm>
            <a:off x="160866" y="806933"/>
            <a:ext cx="11870267" cy="551435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5" name="Table 4">
            <a:extLst>
              <a:ext uri="{FF2B5EF4-FFF2-40B4-BE49-F238E27FC236}">
                <a16:creationId xmlns:a16="http://schemas.microsoft.com/office/drawing/2014/main" id="{0446B264-4075-D64D-9D17-4ADC44C7C650}"/>
              </a:ext>
            </a:extLst>
          </p:cNvPr>
          <p:cNvGraphicFramePr>
            <a:graphicFrameLocks noGrp="1"/>
          </p:cNvGraphicFramePr>
          <p:nvPr/>
        </p:nvGraphicFramePr>
        <p:xfrm>
          <a:off x="1312574" y="806934"/>
          <a:ext cx="9566851" cy="5516960"/>
        </p:xfrm>
        <a:graphic>
          <a:graphicData uri="http://schemas.openxmlformats.org/drawingml/2006/table">
            <a:tbl>
              <a:tblPr bandRow="1">
                <a:tableStyleId>{5C22544A-7EE6-4342-B048-85BDC9FD1C3A}</a:tableStyleId>
              </a:tblPr>
              <a:tblGrid>
                <a:gridCol w="2713020">
                  <a:extLst>
                    <a:ext uri="{9D8B030D-6E8A-4147-A177-3AD203B41FA5}">
                      <a16:colId xmlns:a16="http://schemas.microsoft.com/office/drawing/2014/main" val="1114034139"/>
                    </a:ext>
                  </a:extLst>
                </a:gridCol>
                <a:gridCol w="448772">
                  <a:extLst>
                    <a:ext uri="{9D8B030D-6E8A-4147-A177-3AD203B41FA5}">
                      <a16:colId xmlns:a16="http://schemas.microsoft.com/office/drawing/2014/main" val="1397036869"/>
                    </a:ext>
                  </a:extLst>
                </a:gridCol>
                <a:gridCol w="6405059">
                  <a:extLst>
                    <a:ext uri="{9D8B030D-6E8A-4147-A177-3AD203B41FA5}">
                      <a16:colId xmlns:a16="http://schemas.microsoft.com/office/drawing/2014/main" val="743036280"/>
                    </a:ext>
                  </a:extLst>
                </a:gridCol>
              </a:tblGrid>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Actor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dirty="0">
                          <a:latin typeface="Arial Narrow" panose="020B0604020202020204" pitchFamily="34" charset="0"/>
                          <a:cs typeface="Arial Narrow" panose="020B0604020202020204" pitchFamily="34" charset="0"/>
                        </a:rPr>
                        <a:t>Uses “account” for security purposes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Verbs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There can be only one! (use of each Verb)</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Specific order of Verbs, corresponding to events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Is the AU and matches the </a:t>
                      </a:r>
                      <a:r>
                        <a:rPr lang="en-US" sz="2000" b="0" i="0" kern="1200" dirty="0" err="1">
                          <a:solidFill>
                            <a:schemeClr val="dk1"/>
                          </a:solidFill>
                          <a:latin typeface="Arial Narrow" panose="020B0604020202020204" pitchFamily="34" charset="0"/>
                          <a:ea typeface="+mn-ea"/>
                          <a:cs typeface="Arial Narrow" panose="020B0604020202020204" pitchFamily="34" charset="0"/>
                        </a:rPr>
                        <a:t>activityId</a:t>
                      </a:r>
                      <a:r>
                        <a:rPr lang="en-US" sz="2000" b="0" i="0" kern="1200" dirty="0">
                          <a:solidFill>
                            <a:schemeClr val="dk1"/>
                          </a:solidFill>
                          <a:latin typeface="Arial Narrow" panose="020B0604020202020204" pitchFamily="34" charset="0"/>
                          <a:ea typeface="+mn-ea"/>
                          <a:cs typeface="Arial Narrow" panose="020B0604020202020204" pitchFamily="34" charset="0"/>
                        </a:rPr>
                        <a:t> (content)</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AU used quite ubiquitously in this specification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Score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SzPct val="75000"/>
                        <a:buFont typeface="Wingdings" pitchFamily="2" charset="2"/>
                        <a:buChar char="§"/>
                      </a:pPr>
                      <a:r>
                        <a:rPr lang="en-US" sz="2000" b="0" i="0" kern="1200" dirty="0">
                          <a:solidFill>
                            <a:schemeClr val="dk1"/>
                          </a:solidFill>
                          <a:latin typeface="Arial Narrow" panose="020B0604020202020204" pitchFamily="34" charset="0"/>
                          <a:ea typeface="+mn-ea"/>
                          <a:cs typeface="Arial Narrow" panose="020B0604020202020204" pitchFamily="34" charset="0"/>
                        </a:rPr>
                        <a:t>Not required, lumped in with pass/fail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Success/Completion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Font typeface="Wingdings" pitchFamily="2" charset="2"/>
                        <a:buChar char="§"/>
                      </a:pPr>
                      <a:r>
                        <a:rPr lang="en-US" sz="2000" b="0" i="0" kern="1200" dirty="0">
                          <a:solidFill>
                            <a:schemeClr val="dk1"/>
                          </a:solidFill>
                          <a:latin typeface="Arial Narrow"/>
                          <a:ea typeface="+mn-ea"/>
                          <a:cs typeface="Arial Narrow" panose="020B0604020202020204" pitchFamily="34" charset="0"/>
                        </a:rPr>
                        <a:t>Designer (or Admin) decides the “how”, but success can directly relate to assessment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Registration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Establishes unique relationship between Actor and “course”</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Registrations are handled at the course level (AU registrations not allowed)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3680268"/>
                  </a:ext>
                </a:extLst>
              </a:tr>
            </a:tbl>
          </a:graphicData>
        </a:graphic>
      </p:graphicFrame>
      <p:cxnSp>
        <p:nvCxnSpPr>
          <p:cNvPr id="6" name="Straight Connector 5">
            <a:extLst>
              <a:ext uri="{FF2B5EF4-FFF2-40B4-BE49-F238E27FC236}">
                <a16:creationId xmlns:a16="http://schemas.microsoft.com/office/drawing/2014/main" id="{B1BB30A4-EBB5-2F49-B7DC-9354AFF19A78}"/>
              </a:ext>
            </a:extLst>
          </p:cNvPr>
          <p:cNvCxnSpPr>
            <a:cxnSpLocks/>
          </p:cNvCxnSpPr>
          <p:nvPr/>
        </p:nvCxnSpPr>
        <p:spPr bwMode="auto">
          <a:xfrm>
            <a:off x="4252908" y="1070965"/>
            <a:ext cx="0" cy="4965194"/>
          </a:xfrm>
          <a:prstGeom prst="line">
            <a:avLst/>
          </a:prstGeom>
          <a:solidFill>
            <a:schemeClr val="accent1"/>
          </a:solidFill>
          <a:ln w="12700" cap="flat" cmpd="sng" algn="ctr">
            <a:solidFill>
              <a:schemeClr val="bg1"/>
            </a:solidFill>
            <a:prstDash val="solid"/>
            <a:miter lim="800000"/>
            <a:headEnd type="none" w="med" len="med"/>
            <a:tailEnd type="none" w="med" len="med"/>
          </a:ln>
          <a:effectLst/>
        </p:spPr>
      </p:cxnSp>
      <p:grpSp>
        <p:nvGrpSpPr>
          <p:cNvPr id="21" name="Group 20">
            <a:extLst>
              <a:ext uri="{FF2B5EF4-FFF2-40B4-BE49-F238E27FC236}">
                <a16:creationId xmlns:a16="http://schemas.microsoft.com/office/drawing/2014/main" id="{40E6DFE5-471D-494A-9AB0-E55779259486}"/>
              </a:ext>
            </a:extLst>
          </p:cNvPr>
          <p:cNvGrpSpPr/>
          <p:nvPr/>
        </p:nvGrpSpPr>
        <p:grpSpPr>
          <a:xfrm>
            <a:off x="1312575" y="1619972"/>
            <a:ext cx="9231598" cy="3676654"/>
            <a:chOff x="1312575" y="1659728"/>
            <a:chExt cx="9231598" cy="3676654"/>
          </a:xfrm>
        </p:grpSpPr>
        <p:cxnSp>
          <p:nvCxnSpPr>
            <p:cNvPr id="8" name="Straight Connector 7">
              <a:extLst>
                <a:ext uri="{FF2B5EF4-FFF2-40B4-BE49-F238E27FC236}">
                  <a16:creationId xmlns:a16="http://schemas.microsoft.com/office/drawing/2014/main" id="{B82708A6-E4DE-914B-934F-EE366AA71383}"/>
                </a:ext>
              </a:extLst>
            </p:cNvPr>
            <p:cNvCxnSpPr>
              <a:cxnSpLocks/>
            </p:cNvCxnSpPr>
            <p:nvPr/>
          </p:nvCxnSpPr>
          <p:spPr bwMode="auto">
            <a:xfrm flipH="1">
              <a:off x="1312575" y="1659728"/>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9" name="Straight Connector 8">
              <a:extLst>
                <a:ext uri="{FF2B5EF4-FFF2-40B4-BE49-F238E27FC236}">
                  <a16:creationId xmlns:a16="http://schemas.microsoft.com/office/drawing/2014/main" id="{23DACB4D-FE18-EA40-A00E-14DF693B457A}"/>
                </a:ext>
              </a:extLst>
            </p:cNvPr>
            <p:cNvCxnSpPr>
              <a:cxnSpLocks/>
            </p:cNvCxnSpPr>
            <p:nvPr/>
          </p:nvCxnSpPr>
          <p:spPr bwMode="auto">
            <a:xfrm flipH="1">
              <a:off x="1312575" y="2649026"/>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0" name="Straight Connector 9">
              <a:extLst>
                <a:ext uri="{FF2B5EF4-FFF2-40B4-BE49-F238E27FC236}">
                  <a16:creationId xmlns:a16="http://schemas.microsoft.com/office/drawing/2014/main" id="{15D41929-8B86-A04F-AC6C-4CAC24D06332}"/>
                </a:ext>
              </a:extLst>
            </p:cNvPr>
            <p:cNvCxnSpPr>
              <a:cxnSpLocks/>
            </p:cNvCxnSpPr>
            <p:nvPr/>
          </p:nvCxnSpPr>
          <p:spPr bwMode="auto">
            <a:xfrm flipH="1">
              <a:off x="1312575" y="3598746"/>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1" name="Straight Connector 10">
              <a:extLst>
                <a:ext uri="{FF2B5EF4-FFF2-40B4-BE49-F238E27FC236}">
                  <a16:creationId xmlns:a16="http://schemas.microsoft.com/office/drawing/2014/main" id="{D500A23A-198A-054D-A9CC-4539CDD86560}"/>
                </a:ext>
              </a:extLst>
            </p:cNvPr>
            <p:cNvCxnSpPr>
              <a:cxnSpLocks/>
            </p:cNvCxnSpPr>
            <p:nvPr/>
          </p:nvCxnSpPr>
          <p:spPr bwMode="auto">
            <a:xfrm flipH="1">
              <a:off x="1312575" y="4420456"/>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3" name="Straight Connector 12">
              <a:extLst>
                <a:ext uri="{FF2B5EF4-FFF2-40B4-BE49-F238E27FC236}">
                  <a16:creationId xmlns:a16="http://schemas.microsoft.com/office/drawing/2014/main" id="{BF1CC0EC-280B-C846-AA57-C4E3EFFF4570}"/>
                </a:ext>
              </a:extLst>
            </p:cNvPr>
            <p:cNvCxnSpPr>
              <a:cxnSpLocks/>
            </p:cNvCxnSpPr>
            <p:nvPr/>
          </p:nvCxnSpPr>
          <p:spPr bwMode="auto">
            <a:xfrm flipH="1">
              <a:off x="4362442" y="1659728"/>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C0F55226-9268-7046-95F5-06370825E3EA}"/>
                </a:ext>
              </a:extLst>
            </p:cNvPr>
            <p:cNvCxnSpPr>
              <a:cxnSpLocks/>
            </p:cNvCxnSpPr>
            <p:nvPr/>
          </p:nvCxnSpPr>
          <p:spPr bwMode="auto">
            <a:xfrm flipH="1">
              <a:off x="4362442" y="2649026"/>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5EA5CE22-7F7B-FF42-92E0-5E218A9F7F27}"/>
                </a:ext>
              </a:extLst>
            </p:cNvPr>
            <p:cNvCxnSpPr>
              <a:cxnSpLocks/>
            </p:cNvCxnSpPr>
            <p:nvPr/>
          </p:nvCxnSpPr>
          <p:spPr bwMode="auto">
            <a:xfrm flipH="1">
              <a:off x="4362442" y="3598746"/>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B20EAD44-C494-3941-BAAF-0291B54EA74F}"/>
                </a:ext>
              </a:extLst>
            </p:cNvPr>
            <p:cNvCxnSpPr>
              <a:cxnSpLocks/>
            </p:cNvCxnSpPr>
            <p:nvPr/>
          </p:nvCxnSpPr>
          <p:spPr bwMode="auto">
            <a:xfrm flipH="1">
              <a:off x="4362442" y="4420456"/>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9" name="Straight Connector 18">
              <a:extLst>
                <a:ext uri="{FF2B5EF4-FFF2-40B4-BE49-F238E27FC236}">
                  <a16:creationId xmlns:a16="http://schemas.microsoft.com/office/drawing/2014/main" id="{57F24254-E715-6240-A7E1-898C91763F58}"/>
                </a:ext>
              </a:extLst>
            </p:cNvPr>
            <p:cNvCxnSpPr>
              <a:cxnSpLocks/>
            </p:cNvCxnSpPr>
            <p:nvPr/>
          </p:nvCxnSpPr>
          <p:spPr bwMode="auto">
            <a:xfrm flipH="1">
              <a:off x="1312575" y="5336382"/>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0" name="Straight Connector 19">
              <a:extLst>
                <a:ext uri="{FF2B5EF4-FFF2-40B4-BE49-F238E27FC236}">
                  <a16:creationId xmlns:a16="http://schemas.microsoft.com/office/drawing/2014/main" id="{D9C2DDFE-9C79-4340-951C-2957CE6B85CE}"/>
                </a:ext>
              </a:extLst>
            </p:cNvPr>
            <p:cNvCxnSpPr>
              <a:cxnSpLocks/>
            </p:cNvCxnSpPr>
            <p:nvPr/>
          </p:nvCxnSpPr>
          <p:spPr bwMode="auto">
            <a:xfrm flipH="1">
              <a:off x="4362442" y="5336382"/>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spTree>
    <p:extLst>
      <p:ext uri="{BB962C8B-B14F-4D97-AF65-F5344CB8AC3E}">
        <p14:creationId xmlns:p14="http://schemas.microsoft.com/office/powerpoint/2010/main" val="2480836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5E39-C610-456A-90B1-AF35451B5574}"/>
              </a:ext>
            </a:extLst>
          </p:cNvPr>
          <p:cNvSpPr>
            <a:spLocks noGrp="1"/>
          </p:cNvSpPr>
          <p:nvPr>
            <p:ph type="title"/>
          </p:nvPr>
        </p:nvSpPr>
        <p:spPr/>
        <p:txBody>
          <a:bodyPr/>
          <a:lstStyle/>
          <a:p>
            <a:r>
              <a:rPr lang="en-US" dirty="0"/>
              <a:t>“cmi5 Defined” vs. “cmi5 Allowed”</a:t>
            </a:r>
          </a:p>
        </p:txBody>
      </p:sp>
      <p:sp>
        <p:nvSpPr>
          <p:cNvPr id="7" name="Rectangle 6">
            <a:extLst>
              <a:ext uri="{FF2B5EF4-FFF2-40B4-BE49-F238E27FC236}">
                <a16:creationId xmlns:a16="http://schemas.microsoft.com/office/drawing/2014/main" id="{6D990BAD-822E-8343-8765-734A3A2B6392}"/>
              </a:ext>
            </a:extLst>
          </p:cNvPr>
          <p:cNvSpPr/>
          <p:nvPr/>
        </p:nvSpPr>
        <p:spPr bwMode="auto">
          <a:xfrm>
            <a:off x="160866" y="1734587"/>
            <a:ext cx="11870267" cy="4136126"/>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aphicFrame>
        <p:nvGraphicFramePr>
          <p:cNvPr id="8" name="Table 7">
            <a:extLst>
              <a:ext uri="{FF2B5EF4-FFF2-40B4-BE49-F238E27FC236}">
                <a16:creationId xmlns:a16="http://schemas.microsoft.com/office/drawing/2014/main" id="{0AD80098-2CC2-5546-BEB3-E7DA26589636}"/>
              </a:ext>
            </a:extLst>
          </p:cNvPr>
          <p:cNvGraphicFramePr>
            <a:graphicFrameLocks noGrp="1"/>
          </p:cNvGraphicFramePr>
          <p:nvPr/>
        </p:nvGraphicFramePr>
        <p:xfrm>
          <a:off x="1312574" y="1734588"/>
          <a:ext cx="9566851" cy="3816128"/>
        </p:xfrm>
        <a:graphic>
          <a:graphicData uri="http://schemas.openxmlformats.org/drawingml/2006/table">
            <a:tbl>
              <a:tblPr bandRow="1">
                <a:tableStyleId>{5C22544A-7EE6-4342-B048-85BDC9FD1C3A}</a:tableStyleId>
              </a:tblPr>
              <a:tblGrid>
                <a:gridCol w="2713020">
                  <a:extLst>
                    <a:ext uri="{9D8B030D-6E8A-4147-A177-3AD203B41FA5}">
                      <a16:colId xmlns:a16="http://schemas.microsoft.com/office/drawing/2014/main" val="1114034139"/>
                    </a:ext>
                  </a:extLst>
                </a:gridCol>
                <a:gridCol w="448772">
                  <a:extLst>
                    <a:ext uri="{9D8B030D-6E8A-4147-A177-3AD203B41FA5}">
                      <a16:colId xmlns:a16="http://schemas.microsoft.com/office/drawing/2014/main" val="1397036869"/>
                    </a:ext>
                  </a:extLst>
                </a:gridCol>
                <a:gridCol w="6405059">
                  <a:extLst>
                    <a:ext uri="{9D8B030D-6E8A-4147-A177-3AD203B41FA5}">
                      <a16:colId xmlns:a16="http://schemas.microsoft.com/office/drawing/2014/main" val="743036280"/>
                    </a:ext>
                  </a:extLst>
                </a:gridCol>
              </a:tblGrid>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"cmi5 defined"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dirty="0">
                          <a:latin typeface="Arial Narrow" panose="020B0604020202020204" pitchFamily="34" charset="0"/>
                          <a:cs typeface="Arial Narrow" panose="020B0604020202020204" pitchFamily="34" charset="0"/>
                        </a:rPr>
                        <a:t>Statements using cmi5 defined verbs</a:t>
                      </a:r>
                    </a:p>
                    <a:p>
                      <a:pPr marL="342900" marR="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dirty="0">
                          <a:latin typeface="Arial Narrow" panose="020B0604020202020204" pitchFamily="34" charset="0"/>
                          <a:cs typeface="Arial Narrow" panose="020B0604020202020204" pitchFamily="34" charset="0"/>
                        </a:rPr>
                        <a:t>Uses specific “category id” value for cmi5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"cmi5 allowed"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Statements using any verb and </a:t>
                      </a:r>
                      <a:r>
                        <a:rPr lang="en-US" sz="2000" b="1" i="0" kern="1200" dirty="0">
                          <a:solidFill>
                            <a:srgbClr val="FF9932"/>
                          </a:solidFill>
                          <a:latin typeface="Arial Narrow" panose="020B0604020202020204" pitchFamily="34" charset="0"/>
                          <a:ea typeface="+mn-ea"/>
                          <a:cs typeface="Arial Narrow" panose="020B0604020202020204" pitchFamily="34" charset="0"/>
                        </a:rPr>
                        <a:t>does not </a:t>
                      </a:r>
                      <a:r>
                        <a:rPr lang="en-US" sz="2000" b="0" i="0" kern="1200" dirty="0">
                          <a:solidFill>
                            <a:schemeClr val="dk1"/>
                          </a:solidFill>
                          <a:latin typeface="Arial Narrow" panose="020B0604020202020204" pitchFamily="34" charset="0"/>
                          <a:ea typeface="+mn-ea"/>
                          <a:cs typeface="Arial Narrow" panose="020B0604020202020204" pitchFamily="34" charset="0"/>
                        </a:rPr>
                        <a:t>use the cmi5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specific “category id”</a:t>
                      </a:r>
                    </a:p>
                    <a:p>
                      <a:pPr marL="342900" marR="0" lvl="0" indent="-342900" algn="l" defTabSz="1219170" rtl="0" eaLnBrk="1" fontAlgn="auto" latinLnBrk="0" hangingPunct="1">
                        <a:lnSpc>
                          <a:spcPct val="100000"/>
                        </a:lnSpc>
                        <a:spcBef>
                          <a:spcPts val="0"/>
                        </a:spcBef>
                        <a:spcAft>
                          <a:spcPts val="0"/>
                        </a:spcAft>
                        <a:buClrTx/>
                        <a:buSzPct val="75000"/>
                        <a:buFont typeface="Wingdings" pitchFamily="2" charset="2"/>
                        <a:buChar char="§"/>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Issued between “initialized” and “terminated” verbs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"cmi5 not-allowed"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Any statements not conforming with the cmi5 specification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902224">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000" b="0" i="0" dirty="0">
                          <a:solidFill>
                            <a:srgbClr val="0070C0"/>
                          </a:solidFill>
                          <a:latin typeface="Arial Narrow" panose="020B0604020202020204" pitchFamily="34" charset="0"/>
                          <a:cs typeface="Arial Narrow" panose="020B0604020202020204" pitchFamily="34" charset="0"/>
                        </a:rPr>
                        <a:t>Both “cmi5 defined” and “cmi5 allowed” use a “context template”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Pct val="75000"/>
                        <a:buFont typeface="Wingdings" pitchFamily="2" charset="2"/>
                        <a:buNone/>
                        <a:tabLst/>
                        <a:defRPr/>
                      </a:pPr>
                      <a:r>
                        <a:rPr lang="en-US" sz="2000" b="0" i="0" kern="1200" dirty="0">
                          <a:solidFill>
                            <a:schemeClr val="dk1"/>
                          </a:solidFill>
                          <a:latin typeface="Arial Narrow" panose="020B0604020202020204" pitchFamily="34" charset="0"/>
                          <a:ea typeface="+mn-ea"/>
                          <a:cs typeface="Arial Narrow" panose="020B0604020202020204" pitchFamily="34" charset="0"/>
                        </a:rPr>
                        <a:t>Context template is State information exchanged between </a:t>
                      </a:r>
                      <a:br>
                        <a:rPr lang="en-US" sz="2000" b="0" i="0" kern="1200" dirty="0">
                          <a:solidFill>
                            <a:schemeClr val="dk1"/>
                          </a:solidFill>
                          <a:latin typeface="Arial Narrow" panose="020B0604020202020204" pitchFamily="34" charset="0"/>
                          <a:ea typeface="+mn-ea"/>
                          <a:cs typeface="Arial Narrow" panose="020B0604020202020204" pitchFamily="34" charset="0"/>
                        </a:rPr>
                      </a:br>
                      <a:r>
                        <a:rPr lang="en-US" sz="2000" b="0" i="0" kern="1200" dirty="0">
                          <a:solidFill>
                            <a:schemeClr val="dk1"/>
                          </a:solidFill>
                          <a:latin typeface="Arial Narrow" panose="020B0604020202020204" pitchFamily="34" charset="0"/>
                          <a:ea typeface="+mn-ea"/>
                          <a:cs typeface="Arial Narrow" panose="020B0604020202020204" pitchFamily="34" charset="0"/>
                        </a:rPr>
                        <a:t>the AU and LMS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401422"/>
                  </a:ext>
                </a:extLst>
              </a:tr>
            </a:tbl>
          </a:graphicData>
        </a:graphic>
      </p:graphicFrame>
      <p:cxnSp>
        <p:nvCxnSpPr>
          <p:cNvPr id="9" name="Straight Connector 8">
            <a:extLst>
              <a:ext uri="{FF2B5EF4-FFF2-40B4-BE49-F238E27FC236}">
                <a16:creationId xmlns:a16="http://schemas.microsoft.com/office/drawing/2014/main" id="{EA4380AC-9830-B546-86CA-194B9FE06C4E}"/>
              </a:ext>
            </a:extLst>
          </p:cNvPr>
          <p:cNvCxnSpPr>
            <a:cxnSpLocks/>
          </p:cNvCxnSpPr>
          <p:nvPr/>
        </p:nvCxnSpPr>
        <p:spPr bwMode="auto">
          <a:xfrm>
            <a:off x="4252908" y="1998619"/>
            <a:ext cx="0" cy="3712806"/>
          </a:xfrm>
          <a:prstGeom prst="line">
            <a:avLst/>
          </a:prstGeom>
          <a:solidFill>
            <a:schemeClr val="accent1"/>
          </a:solidFill>
          <a:ln w="12700" cap="flat" cmpd="sng" algn="ctr">
            <a:solidFill>
              <a:schemeClr val="bg1"/>
            </a:solidFill>
            <a:prstDash val="solid"/>
            <a:miter lim="800000"/>
            <a:headEnd type="none" w="med" len="med"/>
            <a:tailEnd type="none" w="med" len="med"/>
          </a:ln>
          <a:effectLst/>
        </p:spPr>
      </p:cxnSp>
      <p:grpSp>
        <p:nvGrpSpPr>
          <p:cNvPr id="10" name="Group 9">
            <a:extLst>
              <a:ext uri="{FF2B5EF4-FFF2-40B4-BE49-F238E27FC236}">
                <a16:creationId xmlns:a16="http://schemas.microsoft.com/office/drawing/2014/main" id="{E186E9D8-4913-F54E-8ADE-1EC2BD32FB93}"/>
              </a:ext>
            </a:extLst>
          </p:cNvPr>
          <p:cNvGrpSpPr/>
          <p:nvPr/>
        </p:nvGrpSpPr>
        <p:grpSpPr>
          <a:xfrm>
            <a:off x="1312575" y="2600634"/>
            <a:ext cx="9231598" cy="1188079"/>
            <a:chOff x="1312575" y="1659728"/>
            <a:chExt cx="9231598" cy="1188079"/>
          </a:xfrm>
        </p:grpSpPr>
        <p:cxnSp>
          <p:nvCxnSpPr>
            <p:cNvPr id="11" name="Straight Connector 10">
              <a:extLst>
                <a:ext uri="{FF2B5EF4-FFF2-40B4-BE49-F238E27FC236}">
                  <a16:creationId xmlns:a16="http://schemas.microsoft.com/office/drawing/2014/main" id="{C4DA5D30-C05E-A646-BEFE-143F3A47D752}"/>
                </a:ext>
              </a:extLst>
            </p:cNvPr>
            <p:cNvCxnSpPr>
              <a:cxnSpLocks/>
            </p:cNvCxnSpPr>
            <p:nvPr/>
          </p:nvCxnSpPr>
          <p:spPr bwMode="auto">
            <a:xfrm flipH="1">
              <a:off x="1312575" y="1659728"/>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2" name="Straight Connector 11">
              <a:extLst>
                <a:ext uri="{FF2B5EF4-FFF2-40B4-BE49-F238E27FC236}">
                  <a16:creationId xmlns:a16="http://schemas.microsoft.com/office/drawing/2014/main" id="{AF88A68C-AA12-9D41-B6F4-D7544DBBBD3F}"/>
                </a:ext>
              </a:extLst>
            </p:cNvPr>
            <p:cNvCxnSpPr>
              <a:cxnSpLocks/>
            </p:cNvCxnSpPr>
            <p:nvPr/>
          </p:nvCxnSpPr>
          <p:spPr bwMode="auto">
            <a:xfrm flipH="1">
              <a:off x="1312575" y="2847807"/>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A9F794DF-ABCD-C747-86CF-2C9357362097}"/>
                </a:ext>
              </a:extLst>
            </p:cNvPr>
            <p:cNvCxnSpPr>
              <a:cxnSpLocks/>
            </p:cNvCxnSpPr>
            <p:nvPr/>
          </p:nvCxnSpPr>
          <p:spPr bwMode="auto">
            <a:xfrm flipH="1">
              <a:off x="4362442" y="1659728"/>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16" name="Straight Connector 15">
              <a:extLst>
                <a:ext uri="{FF2B5EF4-FFF2-40B4-BE49-F238E27FC236}">
                  <a16:creationId xmlns:a16="http://schemas.microsoft.com/office/drawing/2014/main" id="{5CDCDD0D-B28D-8B41-BBA0-2DE10DC9F45B}"/>
                </a:ext>
              </a:extLst>
            </p:cNvPr>
            <p:cNvCxnSpPr>
              <a:cxnSpLocks/>
            </p:cNvCxnSpPr>
            <p:nvPr/>
          </p:nvCxnSpPr>
          <p:spPr bwMode="auto">
            <a:xfrm flipH="1">
              <a:off x="4362442" y="2847807"/>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grpSp>
      <p:sp>
        <p:nvSpPr>
          <p:cNvPr id="22" name="TextBox 21">
            <a:extLst>
              <a:ext uri="{FF2B5EF4-FFF2-40B4-BE49-F238E27FC236}">
                <a16:creationId xmlns:a16="http://schemas.microsoft.com/office/drawing/2014/main" id="{B5CC7675-F64A-1E4B-9114-D1F9F9770885}"/>
              </a:ext>
            </a:extLst>
          </p:cNvPr>
          <p:cNvSpPr txBox="1"/>
          <p:nvPr/>
        </p:nvSpPr>
        <p:spPr>
          <a:xfrm>
            <a:off x="170305" y="1146575"/>
            <a:ext cx="11870267" cy="523220"/>
          </a:xfrm>
          <a:prstGeom prst="rect">
            <a:avLst/>
          </a:prstGeom>
          <a:solidFill>
            <a:srgbClr val="0070C0"/>
          </a:solid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cmi5 categorizes the xAPI Statements during use:</a:t>
            </a:r>
          </a:p>
        </p:txBody>
      </p:sp>
      <p:cxnSp>
        <p:nvCxnSpPr>
          <p:cNvPr id="23" name="Straight Connector 22">
            <a:extLst>
              <a:ext uri="{FF2B5EF4-FFF2-40B4-BE49-F238E27FC236}">
                <a16:creationId xmlns:a16="http://schemas.microsoft.com/office/drawing/2014/main" id="{2F50A3EB-AC61-BA4D-A988-31AD57F3F2E3}"/>
              </a:ext>
            </a:extLst>
          </p:cNvPr>
          <p:cNvCxnSpPr>
            <a:cxnSpLocks/>
          </p:cNvCxnSpPr>
          <p:nvPr/>
        </p:nvCxnSpPr>
        <p:spPr bwMode="auto">
          <a:xfrm flipH="1">
            <a:off x="1312575" y="4441260"/>
            <a:ext cx="2830800"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4" name="Straight Connector 23">
            <a:extLst>
              <a:ext uri="{FF2B5EF4-FFF2-40B4-BE49-F238E27FC236}">
                <a16:creationId xmlns:a16="http://schemas.microsoft.com/office/drawing/2014/main" id="{B29650BD-6F7F-694C-B5FD-FE311C1BB250}"/>
              </a:ext>
            </a:extLst>
          </p:cNvPr>
          <p:cNvCxnSpPr>
            <a:cxnSpLocks/>
          </p:cNvCxnSpPr>
          <p:nvPr/>
        </p:nvCxnSpPr>
        <p:spPr bwMode="auto">
          <a:xfrm flipH="1">
            <a:off x="4362442" y="4441260"/>
            <a:ext cx="6181731"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012094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3D46-32F1-48C7-80A8-DA5D8B5DB674}"/>
              </a:ext>
            </a:extLst>
          </p:cNvPr>
          <p:cNvSpPr>
            <a:spLocks noGrp="1"/>
          </p:cNvSpPr>
          <p:nvPr>
            <p:ph type="title"/>
          </p:nvPr>
        </p:nvSpPr>
        <p:spPr/>
        <p:txBody>
          <a:bodyPr/>
          <a:lstStyle/>
          <a:p>
            <a:r>
              <a:rPr lang="en-US" dirty="0"/>
              <a:t>cmi5 Additional Features</a:t>
            </a:r>
          </a:p>
        </p:txBody>
      </p:sp>
      <p:sp>
        <p:nvSpPr>
          <p:cNvPr id="4" name="Rectangle 3">
            <a:extLst>
              <a:ext uri="{FF2B5EF4-FFF2-40B4-BE49-F238E27FC236}">
                <a16:creationId xmlns:a16="http://schemas.microsoft.com/office/drawing/2014/main" id="{80651B0E-C20A-894A-B1F2-53A6A0E1330D}"/>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781B518C-2900-8148-B9FC-DF84EEEDE2A4}"/>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6" name="Straight Connector 5">
            <a:extLst>
              <a:ext uri="{FF2B5EF4-FFF2-40B4-BE49-F238E27FC236}">
                <a16:creationId xmlns:a16="http://schemas.microsoft.com/office/drawing/2014/main" id="{D4D09D9F-65F3-7840-BFFE-8768347DC945}"/>
              </a:ext>
            </a:extLst>
          </p:cNvPr>
          <p:cNvCxnSpPr>
            <a:cxnSpLocks/>
          </p:cNvCxnSpPr>
          <p:nvPr/>
        </p:nvCxnSpPr>
        <p:spPr bwMode="auto">
          <a:xfrm>
            <a:off x="6105439" y="818884"/>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7" name="TextBox 6">
            <a:extLst>
              <a:ext uri="{FF2B5EF4-FFF2-40B4-BE49-F238E27FC236}">
                <a16:creationId xmlns:a16="http://schemas.microsoft.com/office/drawing/2014/main" id="{6CB07677-76D8-5A4C-9038-771A2B8FDD7A}"/>
              </a:ext>
            </a:extLst>
          </p:cNvPr>
          <p:cNvSpPr txBox="1"/>
          <p:nvPr/>
        </p:nvSpPr>
        <p:spPr>
          <a:xfrm>
            <a:off x="285212" y="1511134"/>
            <a:ext cx="5801336"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Authorized Launch Mechanism</a:t>
            </a:r>
          </a:p>
        </p:txBody>
      </p:sp>
      <p:sp>
        <p:nvSpPr>
          <p:cNvPr id="8" name="TextBox 7">
            <a:extLst>
              <a:ext uri="{FF2B5EF4-FFF2-40B4-BE49-F238E27FC236}">
                <a16:creationId xmlns:a16="http://schemas.microsoft.com/office/drawing/2014/main" id="{AA42C83F-8786-674B-B1F1-BE240CCB4B09}"/>
              </a:ext>
            </a:extLst>
          </p:cNvPr>
          <p:cNvSpPr txBox="1"/>
          <p:nvPr/>
        </p:nvSpPr>
        <p:spPr>
          <a:xfrm>
            <a:off x="6124331" y="1511134"/>
            <a:ext cx="5801319"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Course Structure</a:t>
            </a:r>
          </a:p>
        </p:txBody>
      </p:sp>
      <p:sp>
        <p:nvSpPr>
          <p:cNvPr id="9" name="TextBox 8">
            <a:extLst>
              <a:ext uri="{FF2B5EF4-FFF2-40B4-BE49-F238E27FC236}">
                <a16:creationId xmlns:a16="http://schemas.microsoft.com/office/drawing/2014/main" id="{877939AA-0BCB-7C4C-8235-AA26785D393C}"/>
              </a:ext>
            </a:extLst>
          </p:cNvPr>
          <p:cNvSpPr txBox="1"/>
          <p:nvPr/>
        </p:nvSpPr>
        <p:spPr>
          <a:xfrm>
            <a:off x="516216" y="2914768"/>
            <a:ext cx="4857006" cy="2246769"/>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AU may provide launch parameters that the LMS will use when launching the AU.</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In addition, when the LMS launches the AU the parameters include Actor, content id (of the AU), registration, and a URL for obtaining authorization.</a:t>
            </a:r>
          </a:p>
        </p:txBody>
      </p:sp>
      <p:sp>
        <p:nvSpPr>
          <p:cNvPr id="10" name="TextBox 9">
            <a:extLst>
              <a:ext uri="{FF2B5EF4-FFF2-40B4-BE49-F238E27FC236}">
                <a16:creationId xmlns:a16="http://schemas.microsoft.com/office/drawing/2014/main" id="{30116A05-FF89-3040-9EC9-11D7CE119242}"/>
              </a:ext>
            </a:extLst>
          </p:cNvPr>
          <p:cNvSpPr txBox="1"/>
          <p:nvPr/>
        </p:nvSpPr>
        <p:spPr>
          <a:xfrm>
            <a:off x="6096000" y="2914768"/>
            <a:ext cx="5358259" cy="1631216"/>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Similar to the content package of SCORM… and different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Supports 1 or more Assignable Units (AU)</a:t>
            </a:r>
          </a:p>
          <a:p>
            <a:pPr marL="1676370" lvl="2" indent="-457200">
              <a:buSzPct val="75000"/>
              <a:buFont typeface="Arial" panose="020B0604020202020204" pitchFamily="34" charset="0"/>
              <a:buChar char="•"/>
            </a:pPr>
            <a:r>
              <a:rPr lang="en-US" sz="2000" dirty="0">
                <a:latin typeface="Arial Narrow" panose="020B0604020202020204" pitchFamily="34" charset="0"/>
                <a:cs typeface="Arial Narrow" panose="020B0604020202020204" pitchFamily="34" charset="0"/>
              </a:rPr>
              <a:t>Optionally nested within Blocks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Designed for interoperability across systems</a:t>
            </a:r>
          </a:p>
        </p:txBody>
      </p:sp>
    </p:spTree>
    <p:extLst>
      <p:ext uri="{BB962C8B-B14F-4D97-AF65-F5344CB8AC3E}">
        <p14:creationId xmlns:p14="http://schemas.microsoft.com/office/powerpoint/2010/main" val="347750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C66F-323B-44EF-BFC2-80BA0F9E15D5}"/>
              </a:ext>
            </a:extLst>
          </p:cNvPr>
          <p:cNvSpPr>
            <a:spLocks noGrp="1"/>
          </p:cNvSpPr>
          <p:nvPr>
            <p:ph type="title"/>
          </p:nvPr>
        </p:nvSpPr>
        <p:spPr/>
        <p:txBody>
          <a:bodyPr/>
          <a:lstStyle/>
          <a:p>
            <a:r>
              <a:rPr lang="en-US" dirty="0"/>
              <a:t>Course Structure Format</a:t>
            </a:r>
          </a:p>
        </p:txBody>
      </p:sp>
      <p:sp>
        <p:nvSpPr>
          <p:cNvPr id="3" name="Content Placeholder 2">
            <a:extLst>
              <a:ext uri="{FF2B5EF4-FFF2-40B4-BE49-F238E27FC236}">
                <a16:creationId xmlns:a16="http://schemas.microsoft.com/office/drawing/2014/main" id="{2F89B5F7-7566-4896-B2BB-793C05FFA2D1}"/>
              </a:ext>
            </a:extLst>
          </p:cNvPr>
          <p:cNvSpPr>
            <a:spLocks noGrp="1"/>
          </p:cNvSpPr>
          <p:nvPr>
            <p:ph sz="quarter" idx="11"/>
          </p:nvPr>
        </p:nvSpPr>
        <p:spPr>
          <a:xfrm>
            <a:off x="1076482" y="937041"/>
            <a:ext cx="2263067" cy="5294583"/>
          </a:xfrm>
          <a:solidFill>
            <a:srgbClr val="0070C0"/>
          </a:solidFill>
        </p:spPr>
        <p:txBody>
          <a:bodyPr anchor="ctr"/>
          <a:lstStyle/>
          <a:p>
            <a:pPr marL="0" indent="0" algn="ctr">
              <a:buNone/>
            </a:pPr>
            <a:r>
              <a:rPr lang="en-US" dirty="0">
                <a:solidFill>
                  <a:schemeClr val="bg1"/>
                </a:solidFill>
              </a:rPr>
              <a:t>cmi5 = </a:t>
            </a:r>
            <a:br>
              <a:rPr lang="en-US" dirty="0">
                <a:solidFill>
                  <a:schemeClr val="bg1"/>
                </a:solidFill>
              </a:rPr>
            </a:br>
            <a:r>
              <a:rPr lang="en-US" dirty="0">
                <a:solidFill>
                  <a:schemeClr val="bg1"/>
                </a:solidFill>
              </a:rPr>
              <a:t>Assignable Units and Blocks</a:t>
            </a:r>
          </a:p>
        </p:txBody>
      </p:sp>
      <p:sp>
        <p:nvSpPr>
          <p:cNvPr id="4" name="Content Placeholder 3">
            <a:extLst>
              <a:ext uri="{FF2B5EF4-FFF2-40B4-BE49-F238E27FC236}">
                <a16:creationId xmlns:a16="http://schemas.microsoft.com/office/drawing/2014/main" id="{09C93749-6B6D-4019-92A2-CF952C4E2259}"/>
              </a:ext>
            </a:extLst>
          </p:cNvPr>
          <p:cNvSpPr txBox="1">
            <a:spLocks/>
          </p:cNvSpPr>
          <p:nvPr/>
        </p:nvSpPr>
        <p:spPr bwMode="auto">
          <a:xfrm rot="10800000" flipV="1">
            <a:off x="9813839" y="6307510"/>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rgbClr val="000000"/>
                </a:solidFill>
                <a:latin typeface="Arial Narrow"/>
              </a:rPr>
              <a:t>Credit: RISC, Inc.</a:t>
            </a:r>
          </a:p>
          <a:p>
            <a:pPr marL="456565" indent="-456565"/>
            <a:endParaRPr lang="en-US" kern="0" dirty="0">
              <a:solidFill>
                <a:srgbClr val="000000"/>
              </a:solidFill>
            </a:endParaRPr>
          </a:p>
        </p:txBody>
      </p:sp>
      <p:pic>
        <p:nvPicPr>
          <p:cNvPr id="5" name="Picture 4">
            <a:extLst>
              <a:ext uri="{FF2B5EF4-FFF2-40B4-BE49-F238E27FC236}">
                <a16:creationId xmlns:a16="http://schemas.microsoft.com/office/drawing/2014/main" id="{AD188E16-A7AF-4FB4-8EF3-28F9F42A656E}"/>
              </a:ext>
            </a:extLst>
          </p:cNvPr>
          <p:cNvPicPr>
            <a:picLocks noChangeAspect="1"/>
          </p:cNvPicPr>
          <p:nvPr/>
        </p:nvPicPr>
        <p:blipFill>
          <a:blip r:embed="rId2"/>
          <a:stretch>
            <a:fillRect/>
          </a:stretch>
        </p:blipFill>
        <p:spPr>
          <a:xfrm>
            <a:off x="3339549" y="937040"/>
            <a:ext cx="8786933" cy="5294583"/>
          </a:xfrm>
          <a:prstGeom prst="rect">
            <a:avLst/>
          </a:prstGeom>
        </p:spPr>
      </p:pic>
    </p:spTree>
    <p:extLst>
      <p:ext uri="{BB962C8B-B14F-4D97-AF65-F5344CB8AC3E}">
        <p14:creationId xmlns:p14="http://schemas.microsoft.com/office/powerpoint/2010/main" val="1140226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25E65F-59C3-764B-BF2C-04052EE0EEEC}"/>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08563D46-32F1-48C7-80A8-DA5D8B5DB674}"/>
              </a:ext>
            </a:extLst>
          </p:cNvPr>
          <p:cNvSpPr>
            <a:spLocks noGrp="1"/>
          </p:cNvSpPr>
          <p:nvPr>
            <p:ph type="title"/>
          </p:nvPr>
        </p:nvSpPr>
        <p:spPr/>
        <p:txBody>
          <a:bodyPr/>
          <a:lstStyle/>
          <a:p>
            <a:r>
              <a:rPr lang="en-US" dirty="0"/>
              <a:t>cmi5 Versatility</a:t>
            </a:r>
          </a:p>
        </p:txBody>
      </p:sp>
      <p:sp>
        <p:nvSpPr>
          <p:cNvPr id="3" name="Content Placeholder 2">
            <a:extLst>
              <a:ext uri="{FF2B5EF4-FFF2-40B4-BE49-F238E27FC236}">
                <a16:creationId xmlns:a16="http://schemas.microsoft.com/office/drawing/2014/main" id="{A708F7DD-D957-4107-8730-9C44BC2B7690}"/>
              </a:ext>
            </a:extLst>
          </p:cNvPr>
          <p:cNvSpPr>
            <a:spLocks noGrp="1"/>
          </p:cNvSpPr>
          <p:nvPr>
            <p:ph sz="quarter" idx="11"/>
          </p:nvPr>
        </p:nvSpPr>
        <p:spPr/>
        <p:txBody>
          <a:bodyPr/>
          <a:lstStyle/>
          <a:p>
            <a:pPr marL="0" indent="0">
              <a:buNone/>
            </a:pPr>
            <a:r>
              <a:rPr lang="en-US" dirty="0">
                <a:solidFill>
                  <a:srgbClr val="0070C0"/>
                </a:solidFill>
              </a:rPr>
              <a:t>Session Tracking</a:t>
            </a:r>
          </a:p>
          <a:p>
            <a:pPr marL="989965" lvl="1" indent="-380365">
              <a:buFont typeface="Wingdings" pitchFamily="2" charset="2"/>
              <a:buChar char="§"/>
            </a:pPr>
            <a:r>
              <a:rPr lang="en-US" dirty="0"/>
              <a:t>State API (ex: bookmarking)</a:t>
            </a:r>
          </a:p>
          <a:p>
            <a:pPr marL="0" indent="0">
              <a:buNone/>
            </a:pPr>
            <a:r>
              <a:rPr lang="en-US" dirty="0">
                <a:solidFill>
                  <a:srgbClr val="0070C0"/>
                </a:solidFill>
              </a:rPr>
              <a:t>Completion Criteria</a:t>
            </a:r>
          </a:p>
          <a:p>
            <a:pPr marL="989965" lvl="1" indent="-380365">
              <a:buFont typeface="Wingdings" pitchFamily="2" charset="2"/>
              <a:buChar char="§"/>
            </a:pPr>
            <a:r>
              <a:rPr lang="en-US" dirty="0">
                <a:latin typeface="Arial Narrow"/>
              </a:rPr>
              <a:t>cmi5 defines “Move On” criteria </a:t>
            </a:r>
          </a:p>
          <a:p>
            <a:pPr marL="1523365" lvl="2" indent="-304165">
              <a:buFont typeface="Wingdings" pitchFamily="2" charset="2"/>
              <a:buChar char="§"/>
            </a:pPr>
            <a:r>
              <a:rPr lang="en-US" dirty="0">
                <a:latin typeface="Arial Narrow"/>
              </a:rPr>
              <a:t>Passed?</a:t>
            </a:r>
            <a:endParaRPr lang="en-US" dirty="0"/>
          </a:p>
          <a:p>
            <a:pPr marL="1523365" lvl="2" indent="-304165">
              <a:buFont typeface="Wingdings" pitchFamily="2" charset="2"/>
              <a:buChar char="§"/>
            </a:pPr>
            <a:r>
              <a:rPr lang="en-US" dirty="0"/>
              <a:t>Completed?</a:t>
            </a:r>
          </a:p>
          <a:p>
            <a:pPr marL="1523365" lvl="2" indent="-304165">
              <a:buFont typeface="Wingdings" pitchFamily="2" charset="2"/>
              <a:buChar char="§"/>
            </a:pPr>
            <a:r>
              <a:rPr lang="en-US" dirty="0"/>
              <a:t>Completed and Passed?</a:t>
            </a:r>
          </a:p>
          <a:p>
            <a:pPr marL="989965" lvl="1" indent="-380365">
              <a:buFont typeface="Wingdings" pitchFamily="2" charset="2"/>
              <a:buChar char="§"/>
            </a:pPr>
            <a:r>
              <a:rPr lang="en-US" dirty="0">
                <a:latin typeface="Arial Narrow"/>
              </a:rPr>
              <a:t>Mastery Score</a:t>
            </a:r>
          </a:p>
          <a:p>
            <a:pPr marL="1523365" lvl="2" indent="-304165">
              <a:buFont typeface="Wingdings" pitchFamily="2" charset="2"/>
              <a:buChar char="§"/>
            </a:pPr>
            <a:r>
              <a:rPr lang="en-US" dirty="0">
                <a:latin typeface="Arial Narrow"/>
              </a:rPr>
              <a:t>Different scores for different roles</a:t>
            </a:r>
          </a:p>
          <a:p>
            <a:pPr marL="989965" lvl="1" indent="-380365">
              <a:buFont typeface="Wingdings,Sans-Serif" pitchFamily="2" charset="2"/>
              <a:buChar char="§"/>
            </a:pPr>
            <a:r>
              <a:rPr lang="en-US" dirty="0">
                <a:latin typeface="Arial Narrow"/>
              </a:rPr>
              <a:t>External Intervention</a:t>
            </a:r>
            <a:endParaRPr lang="en-US" dirty="0"/>
          </a:p>
          <a:p>
            <a:pPr marL="1523365" lvl="2" indent="-304165">
              <a:buFont typeface="Wingdings,Sans-Serif" pitchFamily="2" charset="2"/>
              <a:buChar char="§"/>
            </a:pPr>
            <a:r>
              <a:rPr lang="en-US" dirty="0">
                <a:latin typeface="Arial Narrow"/>
              </a:rPr>
              <a:t>Allows "testing out" external to taking content (Administration)</a:t>
            </a:r>
            <a:endParaRPr lang="en-US" dirty="0"/>
          </a:p>
          <a:p>
            <a:pPr marL="1219200" lvl="2" indent="0">
              <a:buNone/>
            </a:pPr>
            <a:endParaRPr lang="en-US" dirty="0"/>
          </a:p>
          <a:p>
            <a:pPr marL="456565" indent="-456565"/>
            <a:endParaRPr lang="en-US" dirty="0"/>
          </a:p>
        </p:txBody>
      </p:sp>
    </p:spTree>
    <p:extLst>
      <p:ext uri="{BB962C8B-B14F-4D97-AF65-F5344CB8AC3E}">
        <p14:creationId xmlns:p14="http://schemas.microsoft.com/office/powerpoint/2010/main" val="143758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cmi5 Data Flow (Revisited)</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5" name="Content Placeholder 3">
            <a:extLst>
              <a:ext uri="{FF2B5EF4-FFF2-40B4-BE49-F238E27FC236}">
                <a16:creationId xmlns:a16="http://schemas.microsoft.com/office/drawing/2014/main" id="{84206424-13E0-4201-9A78-1071919D8533}"/>
              </a:ext>
            </a:extLst>
          </p:cNvPr>
          <p:cNvSpPr txBox="1">
            <a:spLocks/>
          </p:cNvSpPr>
          <p:nvPr/>
        </p:nvSpPr>
        <p:spPr bwMode="auto">
          <a:xfrm rot="10800000" flipV="1">
            <a:off x="10703950" y="5276532"/>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chemeClr val="bg1"/>
                </a:solidFill>
                <a:latin typeface="Arial Narrow"/>
              </a:rPr>
              <a:t>Credit: RISC, Inc.</a:t>
            </a:r>
          </a:p>
          <a:p>
            <a:pPr marL="456565" indent="-456565"/>
            <a:endParaRPr lang="en-US" kern="0" dirty="0"/>
          </a:p>
        </p:txBody>
      </p:sp>
    </p:spTree>
    <p:extLst>
      <p:ext uri="{BB962C8B-B14F-4D97-AF65-F5344CB8AC3E}">
        <p14:creationId xmlns:p14="http://schemas.microsoft.com/office/powerpoint/2010/main" val="3421556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Expected Learning Outcome #3</a:t>
            </a:r>
          </a:p>
        </p:txBody>
      </p:sp>
      <p:sp>
        <p:nvSpPr>
          <p:cNvPr id="4" name="Content Placeholder 3"/>
          <p:cNvSpPr>
            <a:spLocks noGrp="1"/>
          </p:cNvSpPr>
          <p:nvPr>
            <p:ph sz="quarter" idx="11"/>
          </p:nvPr>
        </p:nvSpPr>
        <p:spPr>
          <a:xfrm>
            <a:off x="4632261" y="1692733"/>
            <a:ext cx="7098484" cy="4429219"/>
          </a:xfrm>
        </p:spPr>
        <p:txBody>
          <a:bodyPr/>
          <a:lstStyle/>
          <a:p>
            <a:pPr marL="0" indent="0">
              <a:lnSpc>
                <a:spcPts val="3660"/>
              </a:lnSpc>
              <a:buNone/>
            </a:pPr>
            <a:r>
              <a:rPr lang="en-US" i="1" dirty="0"/>
              <a:t>The learner will understand the application and use of xAPI Profiles. The learner will understand and be able to apply best practices for design of xAPI data for interoperability. The learner will understand how to “tag” xAPI statements with multiple profiles and how that functions within cmi5.</a:t>
            </a:r>
            <a:endParaRPr lang="en-US" dirty="0"/>
          </a:p>
        </p:txBody>
      </p:sp>
      <p:sp>
        <p:nvSpPr>
          <p:cNvPr id="6" name="Rectangle 5">
            <a:extLst>
              <a:ext uri="{FF2B5EF4-FFF2-40B4-BE49-F238E27FC236}">
                <a16:creationId xmlns:a16="http://schemas.microsoft.com/office/drawing/2014/main" id="{01E9181B-37A7-DA49-8A04-E7B08D7CEC1D}"/>
              </a:ext>
            </a:extLst>
          </p:cNvPr>
          <p:cNvSpPr/>
          <p:nvPr/>
        </p:nvSpPr>
        <p:spPr bwMode="auto">
          <a:xfrm>
            <a:off x="825240" y="1795182"/>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932C77DB-DCA4-F34F-B7BA-26F95146879C}"/>
              </a:ext>
            </a:extLst>
          </p:cNvPr>
          <p:cNvSpPr txBox="1"/>
          <p:nvPr/>
        </p:nvSpPr>
        <p:spPr>
          <a:xfrm>
            <a:off x="1776962" y="1692733"/>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3</a:t>
            </a:r>
          </a:p>
        </p:txBody>
      </p:sp>
      <p:cxnSp>
        <p:nvCxnSpPr>
          <p:cNvPr id="8" name="Straight Connector 7">
            <a:extLst>
              <a:ext uri="{FF2B5EF4-FFF2-40B4-BE49-F238E27FC236}">
                <a16:creationId xmlns:a16="http://schemas.microsoft.com/office/drawing/2014/main" id="{1B63E71A-0A93-C441-BA1C-0CD7D8C4295F}"/>
              </a:ext>
            </a:extLst>
          </p:cNvPr>
          <p:cNvCxnSpPr>
            <a:cxnSpLocks/>
          </p:cNvCxnSpPr>
          <p:nvPr/>
        </p:nvCxnSpPr>
        <p:spPr bwMode="auto">
          <a:xfrm>
            <a:off x="4236098" y="1795182"/>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94401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ircraft, outdoor object&#10;&#10;Description automatically generated">
            <a:extLst>
              <a:ext uri="{FF2B5EF4-FFF2-40B4-BE49-F238E27FC236}">
                <a16:creationId xmlns:a16="http://schemas.microsoft.com/office/drawing/2014/main" id="{B1E82B13-3712-4637-A66B-D6D94C5BC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8155"/>
            <a:ext cx="12192000" cy="5662665"/>
          </a:xfrm>
          <a:prstGeom prst="rect">
            <a:avLst/>
          </a:prstGeom>
        </p:spPr>
      </p:pic>
      <p:sp>
        <p:nvSpPr>
          <p:cNvPr id="6" name="TextBox 5">
            <a:extLst>
              <a:ext uri="{FF2B5EF4-FFF2-40B4-BE49-F238E27FC236}">
                <a16:creationId xmlns:a16="http://schemas.microsoft.com/office/drawing/2014/main" id="{FE3415D3-155E-4C2D-95AB-89E6084A2488}"/>
              </a:ext>
            </a:extLst>
          </p:cNvPr>
          <p:cNvSpPr txBox="1"/>
          <p:nvPr/>
        </p:nvSpPr>
        <p:spPr>
          <a:xfrm>
            <a:off x="8412952" y="5786045"/>
            <a:ext cx="3779048" cy="584775"/>
          </a:xfrm>
          <a:prstGeom prst="rect">
            <a:avLst/>
          </a:prstGeom>
          <a:noFill/>
        </p:spPr>
        <p:txBody>
          <a:bodyPr wrap="none" rtlCol="0">
            <a:spAutoFit/>
          </a:bodyPr>
          <a:lstStyle/>
          <a:p>
            <a:r>
              <a:rPr lang="en-US" dirty="0">
                <a:solidFill>
                  <a:schemeClr val="accent3"/>
                </a:solidFill>
              </a:rPr>
              <a:t>Credit: Disney/Pixar</a:t>
            </a:r>
          </a:p>
        </p:txBody>
      </p:sp>
      <p:sp>
        <p:nvSpPr>
          <p:cNvPr id="7" name="TextBox 6">
            <a:extLst>
              <a:ext uri="{FF2B5EF4-FFF2-40B4-BE49-F238E27FC236}">
                <a16:creationId xmlns:a16="http://schemas.microsoft.com/office/drawing/2014/main" id="{DC3F59E2-0686-43BB-BC81-DD89593A5035}"/>
              </a:ext>
            </a:extLst>
          </p:cNvPr>
          <p:cNvSpPr txBox="1"/>
          <p:nvPr/>
        </p:nvSpPr>
        <p:spPr>
          <a:xfrm>
            <a:off x="4478261" y="708155"/>
            <a:ext cx="2736647" cy="584775"/>
          </a:xfrm>
          <a:prstGeom prst="rect">
            <a:avLst/>
          </a:prstGeom>
          <a:noFill/>
        </p:spPr>
        <p:txBody>
          <a:bodyPr wrap="none" rtlCol="0">
            <a:spAutoFit/>
          </a:bodyPr>
          <a:lstStyle/>
          <a:p>
            <a:r>
              <a:rPr lang="en-US" dirty="0">
                <a:solidFill>
                  <a:schemeClr val="accent3"/>
                </a:solidFill>
              </a:rPr>
              <a:t>xAPI Designer</a:t>
            </a:r>
          </a:p>
        </p:txBody>
      </p:sp>
      <p:sp>
        <p:nvSpPr>
          <p:cNvPr id="8" name="TextBox 7">
            <a:extLst>
              <a:ext uri="{FF2B5EF4-FFF2-40B4-BE49-F238E27FC236}">
                <a16:creationId xmlns:a16="http://schemas.microsoft.com/office/drawing/2014/main" id="{35313A30-A7EA-4363-8EB8-EA95D3572F4F}"/>
              </a:ext>
            </a:extLst>
          </p:cNvPr>
          <p:cNvSpPr txBox="1"/>
          <p:nvPr/>
        </p:nvSpPr>
        <p:spPr>
          <a:xfrm>
            <a:off x="6707397" y="3983766"/>
            <a:ext cx="1015021" cy="584775"/>
          </a:xfrm>
          <a:prstGeom prst="rect">
            <a:avLst/>
          </a:prstGeom>
          <a:noFill/>
        </p:spPr>
        <p:txBody>
          <a:bodyPr wrap="none" rtlCol="0">
            <a:spAutoFit/>
          </a:bodyPr>
          <a:lstStyle/>
          <a:p>
            <a:r>
              <a:rPr lang="en-US" dirty="0">
                <a:solidFill>
                  <a:schemeClr val="accent3"/>
                </a:solidFill>
              </a:rPr>
              <a:t>xAPI</a:t>
            </a:r>
          </a:p>
        </p:txBody>
      </p:sp>
    </p:spTree>
    <p:extLst>
      <p:ext uri="{BB962C8B-B14F-4D97-AF65-F5344CB8AC3E}">
        <p14:creationId xmlns:p14="http://schemas.microsoft.com/office/powerpoint/2010/main" val="3755657157"/>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ymax's_Healthcare_Chip.jpg"/>
          <p:cNvPicPr>
            <a:picLocks noChangeAspect="1"/>
          </p:cNvPicPr>
          <p:nvPr/>
        </p:nvPicPr>
        <p:blipFill>
          <a:blip r:embed="rId2" cstate="print"/>
          <a:stretch>
            <a:fillRect/>
          </a:stretch>
        </p:blipFill>
        <p:spPr>
          <a:xfrm>
            <a:off x="0" y="673925"/>
            <a:ext cx="12192000" cy="5671210"/>
          </a:xfrm>
          <a:prstGeom prst="rect">
            <a:avLst/>
          </a:prstGeom>
        </p:spPr>
      </p:pic>
      <p:pic>
        <p:nvPicPr>
          <p:cNvPr id="3" name="Picture 2" descr="cmi5-postPic-320x202.jpgthumb-300x189.jpg"/>
          <p:cNvPicPr>
            <a:picLocks noChangeAspect="1"/>
          </p:cNvPicPr>
          <p:nvPr/>
        </p:nvPicPr>
        <p:blipFill>
          <a:blip r:embed="rId3" cstate="print"/>
          <a:stretch>
            <a:fillRect/>
          </a:stretch>
        </p:blipFill>
        <p:spPr>
          <a:xfrm>
            <a:off x="5432144" y="2477192"/>
            <a:ext cx="2016059" cy="2094807"/>
          </a:xfrm>
          <a:prstGeom prst="rect">
            <a:avLst/>
          </a:prstGeom>
        </p:spPr>
      </p:pic>
      <p:sp>
        <p:nvSpPr>
          <p:cNvPr id="4" name="Rectangle 3">
            <a:extLst>
              <a:ext uri="{FF2B5EF4-FFF2-40B4-BE49-F238E27FC236}">
                <a16:creationId xmlns:a16="http://schemas.microsoft.com/office/drawing/2014/main" id="{F4E4FAEC-72E2-4A50-88A4-DE35AEC32889}"/>
              </a:ext>
            </a:extLst>
          </p:cNvPr>
          <p:cNvSpPr/>
          <p:nvPr/>
        </p:nvSpPr>
        <p:spPr>
          <a:xfrm>
            <a:off x="8412952" y="5760360"/>
            <a:ext cx="3779048" cy="584775"/>
          </a:xfrm>
          <a:prstGeom prst="rect">
            <a:avLst/>
          </a:prstGeom>
        </p:spPr>
        <p:txBody>
          <a:bodyPr wrap="none">
            <a:spAutoFit/>
          </a:bodyPr>
          <a:lstStyle/>
          <a:p>
            <a:r>
              <a:rPr lang="en-US" dirty="0">
                <a:solidFill>
                  <a:schemeClr val="accent3"/>
                </a:solidFill>
              </a:rPr>
              <a:t>Credit: Disney/Pixar</a:t>
            </a:r>
          </a:p>
        </p:txBody>
      </p:sp>
    </p:spTree>
    <p:extLst>
      <p:ext uri="{BB962C8B-B14F-4D97-AF65-F5344CB8AC3E}">
        <p14:creationId xmlns:p14="http://schemas.microsoft.com/office/powerpoint/2010/main" val="4173535057"/>
      </p:ext>
    </p:extLst>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B6B30B-91ED-3B43-B9BA-D035EEA805F3}"/>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93A71BFA-CC7F-724E-86F7-D7122FF15812}"/>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7" name="Straight Connector 6">
            <a:extLst>
              <a:ext uri="{FF2B5EF4-FFF2-40B4-BE49-F238E27FC236}">
                <a16:creationId xmlns:a16="http://schemas.microsoft.com/office/drawing/2014/main" id="{8D3810F9-1267-D748-8910-E649330DE8D2}"/>
              </a:ext>
            </a:extLst>
          </p:cNvPr>
          <p:cNvCxnSpPr>
            <a:cxnSpLocks/>
          </p:cNvCxnSpPr>
          <p:nvPr/>
        </p:nvCxnSpPr>
        <p:spPr bwMode="auto">
          <a:xfrm>
            <a:off x="6105439" y="818884"/>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8" name="TextBox 7">
            <a:extLst>
              <a:ext uri="{FF2B5EF4-FFF2-40B4-BE49-F238E27FC236}">
                <a16:creationId xmlns:a16="http://schemas.microsoft.com/office/drawing/2014/main" id="{F6F8A472-F78B-4E45-9B10-F84631E30FDD}"/>
              </a:ext>
            </a:extLst>
          </p:cNvPr>
          <p:cNvSpPr txBox="1"/>
          <p:nvPr/>
        </p:nvSpPr>
        <p:spPr>
          <a:xfrm>
            <a:off x="285212" y="1511134"/>
            <a:ext cx="5801336"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Communities of Interest (Practice)</a:t>
            </a:r>
          </a:p>
        </p:txBody>
      </p:sp>
      <p:sp>
        <p:nvSpPr>
          <p:cNvPr id="9" name="TextBox 8">
            <a:extLst>
              <a:ext uri="{FF2B5EF4-FFF2-40B4-BE49-F238E27FC236}">
                <a16:creationId xmlns:a16="http://schemas.microsoft.com/office/drawing/2014/main" id="{46AE4A95-1CD3-9C4C-AD80-FD49DB56D35D}"/>
              </a:ext>
            </a:extLst>
          </p:cNvPr>
          <p:cNvSpPr txBox="1"/>
          <p:nvPr/>
        </p:nvSpPr>
        <p:spPr>
          <a:xfrm>
            <a:off x="6105426" y="1511134"/>
            <a:ext cx="5801319"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Use Case + Technology Application</a:t>
            </a:r>
          </a:p>
        </p:txBody>
      </p:sp>
      <p:sp>
        <p:nvSpPr>
          <p:cNvPr id="10" name="TextBox 9">
            <a:extLst>
              <a:ext uri="{FF2B5EF4-FFF2-40B4-BE49-F238E27FC236}">
                <a16:creationId xmlns:a16="http://schemas.microsoft.com/office/drawing/2014/main" id="{D53BFCB5-3277-DC42-8236-CF3FCEF9BB47}"/>
              </a:ext>
            </a:extLst>
          </p:cNvPr>
          <p:cNvSpPr txBox="1"/>
          <p:nvPr/>
        </p:nvSpPr>
        <p:spPr>
          <a:xfrm>
            <a:off x="516215" y="2914768"/>
            <a:ext cx="5273373" cy="1938992"/>
          </a:xfrm>
          <a:prstGeom prst="rect">
            <a:avLst/>
          </a:prstGeom>
          <a:noFill/>
        </p:spPr>
        <p:txBody>
          <a:bodyPr wrap="square" rtlCol="0" anchor="t">
            <a:spAutoFit/>
          </a:bodyPr>
          <a:lstStyle/>
          <a:p>
            <a:pPr marL="1066165" lvl="1" indent="-457200">
              <a:buSzPct val="75000"/>
              <a:buFont typeface="Wingdings" pitchFamily="2" charset="2"/>
              <a:buChar char="§"/>
            </a:pPr>
            <a:r>
              <a:rPr lang="en-US" sz="2000" dirty="0">
                <a:latin typeface="Arial Narrow"/>
                <a:cs typeface="Arial Narrow" panose="020B0604020202020204" pitchFamily="34" charset="0"/>
              </a:rPr>
              <a:t>Organizes Interested Parties in a Specific Subject Domain</a:t>
            </a:r>
            <a:endParaRPr lang="en-US" dirty="0">
              <a:latin typeface="Arial Narrow"/>
              <a:cs typeface="Arial Narrow" panose="020B0604020202020204" pitchFamily="34" charset="0"/>
            </a:endParaRPr>
          </a:p>
          <a:p>
            <a:pPr marL="1066165" lvl="1" indent="-457200">
              <a:buSzPct val="75000"/>
              <a:buFont typeface="Wingdings" pitchFamily="2" charset="2"/>
              <a:buChar char="§"/>
            </a:pPr>
            <a:r>
              <a:rPr lang="en-US" sz="2000" dirty="0">
                <a:latin typeface="Arial Narrow"/>
                <a:cs typeface="Arial Narrow" panose="020B0604020202020204" pitchFamily="34" charset="0"/>
              </a:rPr>
              <a:t>Forms a Working Group</a:t>
            </a:r>
            <a:endParaRPr lang="en-US" dirty="0">
              <a:latin typeface="Arial Narrow"/>
              <a:cs typeface="Arial Narrow" panose="020B0604020202020204" pitchFamily="34" charset="0"/>
            </a:endParaRPr>
          </a:p>
          <a:p>
            <a:pPr marL="106616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Defines Requirements</a:t>
            </a:r>
          </a:p>
          <a:p>
            <a:pPr marL="106616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Explores Solutions – Both Logistical and Technical</a:t>
            </a:r>
          </a:p>
        </p:txBody>
      </p:sp>
      <p:sp>
        <p:nvSpPr>
          <p:cNvPr id="11" name="TextBox 10">
            <a:extLst>
              <a:ext uri="{FF2B5EF4-FFF2-40B4-BE49-F238E27FC236}">
                <a16:creationId xmlns:a16="http://schemas.microsoft.com/office/drawing/2014/main" id="{59B55D6B-A38F-2F4B-B3D3-3CB3A8177D5A}"/>
              </a:ext>
            </a:extLst>
          </p:cNvPr>
          <p:cNvSpPr txBox="1"/>
          <p:nvPr/>
        </p:nvSpPr>
        <p:spPr>
          <a:xfrm>
            <a:off x="6281790" y="2914768"/>
            <a:ext cx="5486400" cy="1938992"/>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cmi5 Working Group founded before technology solution, with a specific use case </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Later switched to an xAPI solution</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Required definition of data for specific events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Inspired other xAPI solutions, effectively creating more xAPI Profiles</a:t>
            </a:r>
          </a:p>
        </p:txBody>
      </p:sp>
      <p:sp>
        <p:nvSpPr>
          <p:cNvPr id="2" name="Title 1"/>
          <p:cNvSpPr>
            <a:spLocks noGrp="1"/>
          </p:cNvSpPr>
          <p:nvPr>
            <p:ph type="title"/>
          </p:nvPr>
        </p:nvSpPr>
        <p:spPr>
          <a:xfrm>
            <a:off x="2397039" y="0"/>
            <a:ext cx="7416800" cy="657225"/>
          </a:xfrm>
        </p:spPr>
        <p:txBody>
          <a:bodyPr/>
          <a:lstStyle/>
          <a:p>
            <a:r>
              <a:rPr lang="en-US" sz="2400" dirty="0"/>
              <a:t>Profiles – Where Do They Come From?</a:t>
            </a:r>
          </a:p>
        </p:txBody>
      </p:sp>
    </p:spTree>
    <p:extLst>
      <p:ext uri="{BB962C8B-B14F-4D97-AF65-F5344CB8AC3E}">
        <p14:creationId xmlns:p14="http://schemas.microsoft.com/office/powerpoint/2010/main" val="29678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CDABEC-DAD1-994A-80D8-0B4439FCF2BC}"/>
              </a:ext>
            </a:extLst>
          </p:cNvPr>
          <p:cNvSpPr/>
          <p:nvPr/>
        </p:nvSpPr>
        <p:spPr bwMode="auto">
          <a:xfrm>
            <a:off x="825240" y="1795182"/>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Expected Learning Outcome #1</a:t>
            </a:r>
          </a:p>
        </p:txBody>
      </p:sp>
      <p:sp>
        <p:nvSpPr>
          <p:cNvPr id="4" name="Content Placeholder 3"/>
          <p:cNvSpPr>
            <a:spLocks noGrp="1"/>
          </p:cNvSpPr>
          <p:nvPr>
            <p:ph sz="quarter" idx="11"/>
          </p:nvPr>
        </p:nvSpPr>
        <p:spPr>
          <a:xfrm>
            <a:off x="4632261" y="1670966"/>
            <a:ext cx="7186797" cy="3740250"/>
          </a:xfrm>
        </p:spPr>
        <p:txBody>
          <a:bodyPr/>
          <a:lstStyle/>
          <a:p>
            <a:pPr marL="0" lvl="0" indent="0">
              <a:lnSpc>
                <a:spcPts val="3660"/>
              </a:lnSpc>
              <a:buNone/>
            </a:pPr>
            <a:r>
              <a:rPr lang="en-US" i="1" dirty="0"/>
              <a:t>The learner will gain a baseline understanding of xAPI, such that the additional requirements of cmi5 imposed on xAPI will be comprehendible. This will include the role and structure of Statements, the Learning Record Store, and additional xAPI Resources/Endpoints that are used in a holistic approach to distributed learning. </a:t>
            </a:r>
          </a:p>
        </p:txBody>
      </p:sp>
      <p:sp>
        <p:nvSpPr>
          <p:cNvPr id="3" name="TextBox 2">
            <a:extLst>
              <a:ext uri="{FF2B5EF4-FFF2-40B4-BE49-F238E27FC236}">
                <a16:creationId xmlns:a16="http://schemas.microsoft.com/office/drawing/2014/main" id="{72733AD1-1608-B14E-8756-1DDF5033AA46}"/>
              </a:ext>
            </a:extLst>
          </p:cNvPr>
          <p:cNvSpPr txBox="1"/>
          <p:nvPr/>
        </p:nvSpPr>
        <p:spPr>
          <a:xfrm>
            <a:off x="1776962" y="1692733"/>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1</a:t>
            </a:r>
          </a:p>
        </p:txBody>
      </p:sp>
      <p:cxnSp>
        <p:nvCxnSpPr>
          <p:cNvPr id="6" name="Straight Connector 5">
            <a:extLst>
              <a:ext uri="{FF2B5EF4-FFF2-40B4-BE49-F238E27FC236}">
                <a16:creationId xmlns:a16="http://schemas.microsoft.com/office/drawing/2014/main" id="{B09C3A88-E9E9-AA4D-A003-5810363F4A80}"/>
              </a:ext>
            </a:extLst>
          </p:cNvPr>
          <p:cNvCxnSpPr>
            <a:cxnSpLocks/>
          </p:cNvCxnSpPr>
          <p:nvPr/>
        </p:nvCxnSpPr>
        <p:spPr bwMode="auto">
          <a:xfrm>
            <a:off x="4236098" y="1795182"/>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710020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6AB678-6DB6-2240-A7A3-C51DAD579A5B}"/>
              </a:ext>
            </a:extLst>
          </p:cNvPr>
          <p:cNvSpPr/>
          <p:nvPr/>
        </p:nvSpPr>
        <p:spPr bwMode="auto">
          <a:xfrm>
            <a:off x="5444636" y="4224128"/>
            <a:ext cx="5011329" cy="67586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5C4C2A0E-B871-EC4E-93E1-47FE4233BE2B}"/>
              </a:ext>
            </a:extLst>
          </p:cNvPr>
          <p:cNvSpPr/>
          <p:nvPr/>
        </p:nvSpPr>
        <p:spPr bwMode="auto">
          <a:xfrm>
            <a:off x="5444636" y="3211994"/>
            <a:ext cx="5011329" cy="67586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Rectangle 2">
            <a:extLst>
              <a:ext uri="{FF2B5EF4-FFF2-40B4-BE49-F238E27FC236}">
                <a16:creationId xmlns:a16="http://schemas.microsoft.com/office/drawing/2014/main" id="{CA1C50CA-7540-974F-9FB3-1249B799DE69}"/>
              </a:ext>
            </a:extLst>
          </p:cNvPr>
          <p:cNvSpPr/>
          <p:nvPr/>
        </p:nvSpPr>
        <p:spPr bwMode="auto">
          <a:xfrm>
            <a:off x="5431384" y="2199860"/>
            <a:ext cx="5011329" cy="67586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042F59E4-08F2-42ED-B31D-D135AB498D61}"/>
              </a:ext>
            </a:extLst>
          </p:cNvPr>
          <p:cNvSpPr>
            <a:spLocks noGrp="1"/>
          </p:cNvSpPr>
          <p:nvPr>
            <p:ph type="title"/>
          </p:nvPr>
        </p:nvSpPr>
        <p:spPr/>
        <p:txBody>
          <a:bodyPr/>
          <a:lstStyle/>
          <a:p>
            <a:r>
              <a:rPr lang="en-US" dirty="0"/>
              <a:t>What Does a Profile Do?</a:t>
            </a:r>
          </a:p>
        </p:txBody>
      </p:sp>
      <p:sp>
        <p:nvSpPr>
          <p:cNvPr id="4" name="Shape 161">
            <a:extLst>
              <a:ext uri="{FF2B5EF4-FFF2-40B4-BE49-F238E27FC236}">
                <a16:creationId xmlns:a16="http://schemas.microsoft.com/office/drawing/2014/main" id="{F61BB133-B85F-4CC5-B2D2-0C54824AFC47}"/>
              </a:ext>
            </a:extLst>
          </p:cNvPr>
          <p:cNvSpPr txBox="1">
            <a:spLocks/>
          </p:cNvSpPr>
          <p:nvPr/>
        </p:nvSpPr>
        <p:spPr>
          <a:xfrm>
            <a:off x="5497644" y="2173356"/>
            <a:ext cx="6071503" cy="3820559"/>
          </a:xfrm>
          <a:prstGeom prst="rect">
            <a:avLst/>
          </a:prstGeom>
          <a:noFill/>
          <a:ln>
            <a:noFill/>
          </a:ln>
        </p:spPr>
        <p:txBody>
          <a:bodyPr spcFirstLastPara="1" vert="horz" wrap="square" lIns="91425" tIns="45700" rIns="91425" bIns="45700" rtlCol="0" anchor="t" anchorCtr="0">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kern="0" dirty="0">
                <a:solidFill>
                  <a:schemeClr val="bg1"/>
                </a:solidFill>
              </a:rPr>
              <a:t>Is a Template of Technical Rules</a:t>
            </a:r>
          </a:p>
          <a:p>
            <a:pPr marL="0" indent="0">
              <a:buNone/>
            </a:pPr>
            <a:endParaRPr lang="en-US" kern="0" dirty="0">
              <a:solidFill>
                <a:schemeClr val="bg1"/>
              </a:solidFill>
            </a:endParaRPr>
          </a:p>
          <a:p>
            <a:pPr marL="0" indent="0">
              <a:buNone/>
            </a:pPr>
            <a:r>
              <a:rPr lang="en-US" kern="0" dirty="0">
                <a:solidFill>
                  <a:schemeClr val="bg1"/>
                </a:solidFill>
              </a:rPr>
              <a:t>Validates Sets of Statements</a:t>
            </a:r>
          </a:p>
          <a:p>
            <a:pPr marL="0" indent="0">
              <a:buNone/>
            </a:pPr>
            <a:endParaRPr lang="en-US" kern="0" dirty="0"/>
          </a:p>
          <a:p>
            <a:pPr marL="0" indent="0">
              <a:buNone/>
            </a:pPr>
            <a:r>
              <a:rPr lang="en-US" kern="0" dirty="0">
                <a:solidFill>
                  <a:schemeClr val="bg1"/>
                </a:solidFill>
              </a:rPr>
              <a:t>Employs Semantic Web Principles</a:t>
            </a:r>
          </a:p>
          <a:p>
            <a:pPr>
              <a:buFont typeface="Wingdings" pitchFamily="2" charset="2"/>
              <a:buChar char="§"/>
            </a:pPr>
            <a:endParaRPr lang="en-US" sz="2400" kern="0" dirty="0"/>
          </a:p>
          <a:p>
            <a:pPr>
              <a:buFont typeface="Wingdings" pitchFamily="2" charset="2"/>
              <a:buChar char="§"/>
            </a:pPr>
            <a:endParaRPr lang="en-US" sz="2400" kern="0" dirty="0"/>
          </a:p>
        </p:txBody>
      </p:sp>
      <p:pic>
        <p:nvPicPr>
          <p:cNvPr id="5" name="Picture 4" descr="official-rules.jpg">
            <a:extLst>
              <a:ext uri="{FF2B5EF4-FFF2-40B4-BE49-F238E27FC236}">
                <a16:creationId xmlns:a16="http://schemas.microsoft.com/office/drawing/2014/main" id="{286B93BF-BF29-483A-A15A-FA5DF00208AB}"/>
              </a:ext>
            </a:extLst>
          </p:cNvPr>
          <p:cNvPicPr>
            <a:picLocks noChangeAspect="1"/>
          </p:cNvPicPr>
          <p:nvPr/>
        </p:nvPicPr>
        <p:blipFill>
          <a:blip r:embed="rId2" cstate="print"/>
          <a:stretch>
            <a:fillRect/>
          </a:stretch>
        </p:blipFill>
        <p:spPr>
          <a:xfrm>
            <a:off x="871630" y="1010411"/>
            <a:ext cx="4559754" cy="5357711"/>
          </a:xfrm>
          <a:prstGeom prst="rect">
            <a:avLst/>
          </a:prstGeom>
        </p:spPr>
      </p:pic>
    </p:spTree>
    <p:extLst>
      <p:ext uri="{BB962C8B-B14F-4D97-AF65-F5344CB8AC3E}">
        <p14:creationId xmlns:p14="http://schemas.microsoft.com/office/powerpoint/2010/main" val="322750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2611-C27E-4B19-B39B-57D52F312B13}"/>
              </a:ext>
            </a:extLst>
          </p:cNvPr>
          <p:cNvSpPr>
            <a:spLocks noGrp="1"/>
          </p:cNvSpPr>
          <p:nvPr>
            <p:ph type="title"/>
          </p:nvPr>
        </p:nvSpPr>
        <p:spPr/>
        <p:txBody>
          <a:bodyPr/>
          <a:lstStyle/>
          <a:p>
            <a:r>
              <a:rPr lang="en-US" dirty="0"/>
              <a:t>Tale of Two “Profiles”</a:t>
            </a:r>
          </a:p>
        </p:txBody>
      </p:sp>
      <p:pic>
        <p:nvPicPr>
          <p:cNvPr id="4" name="Picture 3">
            <a:extLst>
              <a:ext uri="{FF2B5EF4-FFF2-40B4-BE49-F238E27FC236}">
                <a16:creationId xmlns:a16="http://schemas.microsoft.com/office/drawing/2014/main" id="{64B0213B-8CAC-4FCC-9A47-91167DA886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965" y="897808"/>
            <a:ext cx="4803310" cy="5224144"/>
          </a:xfrm>
          <a:prstGeom prst="rect">
            <a:avLst/>
          </a:prstGeom>
        </p:spPr>
      </p:pic>
      <p:pic>
        <p:nvPicPr>
          <p:cNvPr id="5" name="Picture 4">
            <a:extLst>
              <a:ext uri="{FF2B5EF4-FFF2-40B4-BE49-F238E27FC236}">
                <a16:creationId xmlns:a16="http://schemas.microsoft.com/office/drawing/2014/main" id="{515582A5-2074-478E-AB88-F1466E060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14" y="897808"/>
            <a:ext cx="4643684" cy="5224144"/>
          </a:xfrm>
          <a:prstGeom prst="rect">
            <a:avLst/>
          </a:prstGeom>
        </p:spPr>
      </p:pic>
    </p:spTree>
    <p:extLst>
      <p:ext uri="{BB962C8B-B14F-4D97-AF65-F5344CB8AC3E}">
        <p14:creationId xmlns:p14="http://schemas.microsoft.com/office/powerpoint/2010/main" val="1546239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9708-01EA-4B4E-A3E3-CF0BE279FD33}"/>
              </a:ext>
            </a:extLst>
          </p:cNvPr>
          <p:cNvSpPr>
            <a:spLocks noGrp="1"/>
          </p:cNvSpPr>
          <p:nvPr>
            <p:ph type="title"/>
          </p:nvPr>
        </p:nvSpPr>
        <p:spPr/>
        <p:txBody>
          <a:bodyPr/>
          <a:lstStyle/>
          <a:p>
            <a:r>
              <a:rPr lang="en-US" dirty="0"/>
              <a:t>Examples of Parts of Each Profile</a:t>
            </a:r>
          </a:p>
        </p:txBody>
      </p:sp>
      <p:sp>
        <p:nvSpPr>
          <p:cNvPr id="3" name="Content Placeholder 2">
            <a:extLst>
              <a:ext uri="{FF2B5EF4-FFF2-40B4-BE49-F238E27FC236}">
                <a16:creationId xmlns:a16="http://schemas.microsoft.com/office/drawing/2014/main" id="{6E230173-FF3B-47E5-9865-8EFAA07298C4}"/>
              </a:ext>
            </a:extLst>
          </p:cNvPr>
          <p:cNvSpPr>
            <a:spLocks noGrp="1"/>
          </p:cNvSpPr>
          <p:nvPr>
            <p:ph sz="quarter" idx="11"/>
          </p:nvPr>
        </p:nvSpPr>
        <p:spPr/>
        <p:txBody>
          <a:bodyPr/>
          <a:lstStyle/>
          <a:p>
            <a:r>
              <a:rPr lang="en-US" dirty="0"/>
              <a:t>The video profile requires videos to have the ability to track a “fast forward” or “rewind” and include both the starting and ending points of that operation.</a:t>
            </a:r>
          </a:p>
        </p:txBody>
      </p:sp>
      <p:pic>
        <p:nvPicPr>
          <p:cNvPr id="5" name="Picture 4">
            <a:extLst>
              <a:ext uri="{FF2B5EF4-FFF2-40B4-BE49-F238E27FC236}">
                <a16:creationId xmlns:a16="http://schemas.microsoft.com/office/drawing/2014/main" id="{71E85E83-6F93-4F97-9F0A-70F2F179D660}"/>
              </a:ext>
            </a:extLst>
          </p:cNvPr>
          <p:cNvPicPr>
            <a:picLocks noChangeAspect="1"/>
          </p:cNvPicPr>
          <p:nvPr/>
        </p:nvPicPr>
        <p:blipFill>
          <a:blip r:embed="rId2"/>
          <a:stretch>
            <a:fillRect/>
          </a:stretch>
        </p:blipFill>
        <p:spPr>
          <a:xfrm>
            <a:off x="2104558" y="1971675"/>
            <a:ext cx="7353300" cy="4150277"/>
          </a:xfrm>
          <a:prstGeom prst="rect">
            <a:avLst/>
          </a:prstGeom>
        </p:spPr>
      </p:pic>
    </p:spTree>
    <p:extLst>
      <p:ext uri="{BB962C8B-B14F-4D97-AF65-F5344CB8AC3E}">
        <p14:creationId xmlns:p14="http://schemas.microsoft.com/office/powerpoint/2010/main" val="2486366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Incorporating Multiple Profiles in Solutions</a:t>
            </a:r>
          </a:p>
        </p:txBody>
      </p:sp>
      <p:pic>
        <p:nvPicPr>
          <p:cNvPr id="21" name="Picture 20" descr="50d22f1378fee.image.jpg">
            <a:extLst>
              <a:ext uri="{FF2B5EF4-FFF2-40B4-BE49-F238E27FC236}">
                <a16:creationId xmlns:a16="http://schemas.microsoft.com/office/drawing/2014/main" id="{74C0102F-913C-4780-922F-00F3F7C223AA}"/>
              </a:ext>
            </a:extLst>
          </p:cNvPr>
          <p:cNvPicPr>
            <a:picLocks noChangeAspect="1"/>
          </p:cNvPicPr>
          <p:nvPr/>
        </p:nvPicPr>
        <p:blipFill>
          <a:blip r:embed="rId2" cstate="print"/>
          <a:stretch>
            <a:fillRect/>
          </a:stretch>
        </p:blipFill>
        <p:spPr>
          <a:xfrm>
            <a:off x="4103327" y="1988637"/>
            <a:ext cx="4153011" cy="3094665"/>
          </a:xfrm>
          <a:prstGeom prst="rect">
            <a:avLst/>
          </a:prstGeom>
        </p:spPr>
      </p:pic>
      <p:pic>
        <p:nvPicPr>
          <p:cNvPr id="22" name="Picture 21" descr="cmi5-postPic-320x202.jpgthumb-300x189.jpg">
            <a:extLst>
              <a:ext uri="{FF2B5EF4-FFF2-40B4-BE49-F238E27FC236}">
                <a16:creationId xmlns:a16="http://schemas.microsoft.com/office/drawing/2014/main" id="{5ACD9ECE-AC62-42BD-80AA-D56474CE32E7}"/>
              </a:ext>
            </a:extLst>
          </p:cNvPr>
          <p:cNvPicPr>
            <a:picLocks noChangeAspect="1"/>
          </p:cNvPicPr>
          <p:nvPr/>
        </p:nvPicPr>
        <p:blipFill>
          <a:blip r:embed="rId3" cstate="print"/>
          <a:stretch>
            <a:fillRect/>
          </a:stretch>
        </p:blipFill>
        <p:spPr>
          <a:xfrm>
            <a:off x="1450193" y="831426"/>
            <a:ext cx="1655942" cy="1341568"/>
          </a:xfrm>
          <a:prstGeom prst="rect">
            <a:avLst/>
          </a:prstGeom>
        </p:spPr>
      </p:pic>
      <p:pic>
        <p:nvPicPr>
          <p:cNvPr id="23" name="Picture 22" descr="9365641519_ab84697e21_b.jpg">
            <a:extLst>
              <a:ext uri="{FF2B5EF4-FFF2-40B4-BE49-F238E27FC236}">
                <a16:creationId xmlns:a16="http://schemas.microsoft.com/office/drawing/2014/main" id="{265CFC47-FA73-4820-A516-657010659589}"/>
              </a:ext>
            </a:extLst>
          </p:cNvPr>
          <p:cNvPicPr>
            <a:picLocks noChangeAspect="1"/>
          </p:cNvPicPr>
          <p:nvPr/>
        </p:nvPicPr>
        <p:blipFill>
          <a:blip r:embed="rId4" cstate="print"/>
          <a:stretch>
            <a:fillRect/>
          </a:stretch>
        </p:blipFill>
        <p:spPr>
          <a:xfrm>
            <a:off x="9227562" y="888372"/>
            <a:ext cx="1537997" cy="1315143"/>
          </a:xfrm>
          <a:prstGeom prst="rect">
            <a:avLst/>
          </a:prstGeom>
        </p:spPr>
      </p:pic>
      <p:pic>
        <p:nvPicPr>
          <p:cNvPr id="24" name="Picture 23" descr="serious-games-187.jpg">
            <a:extLst>
              <a:ext uri="{FF2B5EF4-FFF2-40B4-BE49-F238E27FC236}">
                <a16:creationId xmlns:a16="http://schemas.microsoft.com/office/drawing/2014/main" id="{8D8253F5-3FF8-493E-97DC-BA3C4C8108FA}"/>
              </a:ext>
            </a:extLst>
          </p:cNvPr>
          <p:cNvPicPr>
            <a:picLocks noChangeAspect="1"/>
          </p:cNvPicPr>
          <p:nvPr/>
        </p:nvPicPr>
        <p:blipFill>
          <a:blip r:embed="rId5" cstate="print"/>
          <a:stretch>
            <a:fillRect/>
          </a:stretch>
        </p:blipFill>
        <p:spPr>
          <a:xfrm>
            <a:off x="9253164" y="5083302"/>
            <a:ext cx="1537997" cy="1486593"/>
          </a:xfrm>
          <a:prstGeom prst="rect">
            <a:avLst/>
          </a:prstGeom>
        </p:spPr>
      </p:pic>
      <p:pic>
        <p:nvPicPr>
          <p:cNvPr id="25" name="Picture 24" descr="FlightSim.jpg">
            <a:extLst>
              <a:ext uri="{FF2B5EF4-FFF2-40B4-BE49-F238E27FC236}">
                <a16:creationId xmlns:a16="http://schemas.microsoft.com/office/drawing/2014/main" id="{950C8281-A10D-4423-9DC7-83FBD307DCE9}"/>
              </a:ext>
            </a:extLst>
          </p:cNvPr>
          <p:cNvPicPr>
            <a:picLocks noChangeAspect="1"/>
          </p:cNvPicPr>
          <p:nvPr/>
        </p:nvPicPr>
        <p:blipFill>
          <a:blip r:embed="rId6" cstate="print"/>
          <a:stretch>
            <a:fillRect/>
          </a:stretch>
        </p:blipFill>
        <p:spPr>
          <a:xfrm>
            <a:off x="9227562" y="2903872"/>
            <a:ext cx="1589202" cy="1341993"/>
          </a:xfrm>
          <a:prstGeom prst="rect">
            <a:avLst/>
          </a:prstGeom>
        </p:spPr>
      </p:pic>
      <p:pic>
        <p:nvPicPr>
          <p:cNvPr id="26" name="Picture 3">
            <a:extLst>
              <a:ext uri="{FF2B5EF4-FFF2-40B4-BE49-F238E27FC236}">
                <a16:creationId xmlns:a16="http://schemas.microsoft.com/office/drawing/2014/main" id="{FA1FE82D-68D3-441A-B0ED-74494A933A22}"/>
              </a:ext>
            </a:extLst>
          </p:cNvPr>
          <p:cNvPicPr>
            <a:picLocks noChangeAspect="1" noChangeArrowheads="1"/>
          </p:cNvPicPr>
          <p:nvPr/>
        </p:nvPicPr>
        <p:blipFill>
          <a:blip r:embed="rId7" cstate="print"/>
          <a:srcRect/>
          <a:stretch>
            <a:fillRect/>
          </a:stretch>
        </p:blipFill>
        <p:spPr bwMode="auto">
          <a:xfrm>
            <a:off x="1647769" y="5083302"/>
            <a:ext cx="1655942" cy="1181792"/>
          </a:xfrm>
          <a:prstGeom prst="rect">
            <a:avLst/>
          </a:prstGeom>
          <a:noFill/>
          <a:ln w="9525">
            <a:noFill/>
            <a:miter lim="800000"/>
            <a:headEnd/>
            <a:tailEnd/>
          </a:ln>
        </p:spPr>
      </p:pic>
      <p:sp>
        <p:nvSpPr>
          <p:cNvPr id="27" name="Shape 162">
            <a:extLst>
              <a:ext uri="{FF2B5EF4-FFF2-40B4-BE49-F238E27FC236}">
                <a16:creationId xmlns:a16="http://schemas.microsoft.com/office/drawing/2014/main" id="{8B7EABE8-9E45-4198-A9F3-0A1585D29ABE}"/>
              </a:ext>
            </a:extLst>
          </p:cNvPr>
          <p:cNvSpPr txBox="1">
            <a:spLocks/>
          </p:cNvSpPr>
          <p:nvPr/>
        </p:nvSpPr>
        <p:spPr>
          <a:xfrm>
            <a:off x="4266065" y="313802"/>
            <a:ext cx="2308088" cy="73884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47F97236-FB6F-4D6A-AD4E-F1F55883D9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2095" y="3119545"/>
            <a:ext cx="1620008" cy="1341569"/>
          </a:xfrm>
          <a:prstGeom prst="rect">
            <a:avLst/>
          </a:prstGeom>
        </p:spPr>
      </p:pic>
      <p:sp>
        <p:nvSpPr>
          <p:cNvPr id="29" name="Lightning Bolt 28">
            <a:extLst>
              <a:ext uri="{FF2B5EF4-FFF2-40B4-BE49-F238E27FC236}">
                <a16:creationId xmlns:a16="http://schemas.microsoft.com/office/drawing/2014/main" id="{25026F54-FE02-41DA-82D0-3A42D3BF9085}"/>
              </a:ext>
            </a:extLst>
          </p:cNvPr>
          <p:cNvSpPr/>
          <p:nvPr/>
        </p:nvSpPr>
        <p:spPr>
          <a:xfrm>
            <a:off x="3132104" y="1366449"/>
            <a:ext cx="925248" cy="521504"/>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Lightning Bolt 29">
            <a:extLst>
              <a:ext uri="{FF2B5EF4-FFF2-40B4-BE49-F238E27FC236}">
                <a16:creationId xmlns:a16="http://schemas.microsoft.com/office/drawing/2014/main" id="{108D639F-042C-4278-84E6-5A6600F0C161}"/>
              </a:ext>
            </a:extLst>
          </p:cNvPr>
          <p:cNvSpPr/>
          <p:nvPr/>
        </p:nvSpPr>
        <p:spPr>
          <a:xfrm rot="18359179">
            <a:off x="3097051" y="3533831"/>
            <a:ext cx="931054" cy="512999"/>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Lightning Bolt 30">
            <a:extLst>
              <a:ext uri="{FF2B5EF4-FFF2-40B4-BE49-F238E27FC236}">
                <a16:creationId xmlns:a16="http://schemas.microsoft.com/office/drawing/2014/main" id="{9F61B904-225A-4F70-878C-7CCFF6A37FFF}"/>
              </a:ext>
            </a:extLst>
          </p:cNvPr>
          <p:cNvSpPr/>
          <p:nvPr/>
        </p:nvSpPr>
        <p:spPr>
          <a:xfrm rot="16867683">
            <a:off x="3236615" y="5219828"/>
            <a:ext cx="931054" cy="512999"/>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Lightning Bolt 31">
            <a:extLst>
              <a:ext uri="{FF2B5EF4-FFF2-40B4-BE49-F238E27FC236}">
                <a16:creationId xmlns:a16="http://schemas.microsoft.com/office/drawing/2014/main" id="{582D214A-24B5-4DFE-8C3B-2B6AFC8FD4B9}"/>
              </a:ext>
            </a:extLst>
          </p:cNvPr>
          <p:cNvSpPr/>
          <p:nvPr/>
        </p:nvSpPr>
        <p:spPr>
          <a:xfrm rot="6251148">
            <a:off x="8358825" y="1322976"/>
            <a:ext cx="766250" cy="658298"/>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Lightning Bolt 32">
            <a:extLst>
              <a:ext uri="{FF2B5EF4-FFF2-40B4-BE49-F238E27FC236}">
                <a16:creationId xmlns:a16="http://schemas.microsoft.com/office/drawing/2014/main" id="{4F37781F-F126-4094-821E-E277AD01138F}"/>
              </a:ext>
            </a:extLst>
          </p:cNvPr>
          <p:cNvSpPr/>
          <p:nvPr/>
        </p:nvSpPr>
        <p:spPr>
          <a:xfrm rot="7832327">
            <a:off x="8314286" y="3252198"/>
            <a:ext cx="931054" cy="512999"/>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Lightning Bolt 33">
            <a:extLst>
              <a:ext uri="{FF2B5EF4-FFF2-40B4-BE49-F238E27FC236}">
                <a16:creationId xmlns:a16="http://schemas.microsoft.com/office/drawing/2014/main" id="{F9B590B0-9F16-4880-AF33-3D80C0C1FBB3}"/>
              </a:ext>
            </a:extLst>
          </p:cNvPr>
          <p:cNvSpPr/>
          <p:nvPr/>
        </p:nvSpPr>
        <p:spPr>
          <a:xfrm rot="11047366">
            <a:off x="8283322" y="5174054"/>
            <a:ext cx="955560" cy="431724"/>
          </a:xfrm>
          <a:prstGeom prst="lightningBol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AEB8CDC-AB19-426B-898A-3FB6D6A181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9832" y="3037825"/>
            <a:ext cx="2266273" cy="2362200"/>
          </a:xfrm>
          <a:prstGeom prst="rect">
            <a:avLst/>
          </a:prstGeom>
        </p:spPr>
      </p:pic>
    </p:spTree>
    <p:extLst>
      <p:ext uri="{BB962C8B-B14F-4D97-AF65-F5344CB8AC3E}">
        <p14:creationId xmlns:p14="http://schemas.microsoft.com/office/powerpoint/2010/main" val="366461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420C2C-373C-7843-8CD6-7C6E22C2715F}"/>
              </a:ext>
            </a:extLst>
          </p:cNvPr>
          <p:cNvGrpSpPr/>
          <p:nvPr/>
        </p:nvGrpSpPr>
        <p:grpSpPr>
          <a:xfrm>
            <a:off x="398212" y="1194456"/>
            <a:ext cx="11250612" cy="3637233"/>
            <a:chOff x="381756" y="1161166"/>
            <a:chExt cx="11250612" cy="2934377"/>
          </a:xfrm>
        </p:grpSpPr>
        <p:sp>
          <p:nvSpPr>
            <p:cNvPr id="6" name="Rectangle 5">
              <a:extLst>
                <a:ext uri="{FF2B5EF4-FFF2-40B4-BE49-F238E27FC236}">
                  <a16:creationId xmlns:a16="http://schemas.microsoft.com/office/drawing/2014/main" id="{5A4F0174-FAFD-4A48-BE1B-399735CB27D2}"/>
                </a:ext>
              </a:extLst>
            </p:cNvPr>
            <p:cNvSpPr/>
            <p:nvPr/>
          </p:nvSpPr>
          <p:spPr bwMode="auto">
            <a:xfrm>
              <a:off x="381756" y="1161166"/>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3FE88A65-DACB-BC48-973A-F5551D2E3E60}"/>
                </a:ext>
              </a:extLst>
            </p:cNvPr>
            <p:cNvSpPr/>
            <p:nvPr/>
          </p:nvSpPr>
          <p:spPr bwMode="auto">
            <a:xfrm>
              <a:off x="381756" y="192021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C03EE446-6B3E-064E-A7F2-E0E0587ACE5A}"/>
                </a:ext>
              </a:extLst>
            </p:cNvPr>
            <p:cNvSpPr/>
            <p:nvPr/>
          </p:nvSpPr>
          <p:spPr bwMode="auto">
            <a:xfrm>
              <a:off x="381756" y="267926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61BA523A-0FFE-C542-BA08-753A3DBAC368}"/>
                </a:ext>
              </a:extLst>
            </p:cNvPr>
            <p:cNvSpPr/>
            <p:nvPr/>
          </p:nvSpPr>
          <p:spPr bwMode="auto">
            <a:xfrm>
              <a:off x="381756" y="3438318"/>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 name="Title 1"/>
          <p:cNvSpPr>
            <a:spLocks noGrp="1"/>
          </p:cNvSpPr>
          <p:nvPr>
            <p:ph type="title"/>
          </p:nvPr>
        </p:nvSpPr>
        <p:spPr>
          <a:xfrm>
            <a:off x="2397039" y="0"/>
            <a:ext cx="7416800" cy="657225"/>
          </a:xfrm>
        </p:spPr>
        <p:txBody>
          <a:bodyPr/>
          <a:lstStyle/>
          <a:p>
            <a:r>
              <a:rPr lang="en-US" sz="2400" dirty="0"/>
              <a:t>cmi5 Defined vs. cmi5 allowed</a:t>
            </a:r>
          </a:p>
        </p:txBody>
      </p:sp>
      <p:sp>
        <p:nvSpPr>
          <p:cNvPr id="4" name="Content Placeholder 3"/>
          <p:cNvSpPr>
            <a:spLocks noGrp="1"/>
          </p:cNvSpPr>
          <p:nvPr>
            <p:ph sz="quarter" idx="11"/>
          </p:nvPr>
        </p:nvSpPr>
        <p:spPr>
          <a:xfrm>
            <a:off x="398212" y="1046715"/>
            <a:ext cx="11250612" cy="5075237"/>
          </a:xfrm>
        </p:spPr>
        <p:txBody>
          <a:bodyPr/>
          <a:lstStyle/>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Profiles are “tagged” in xAPI within Context</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This is the same way “cmi5 Defined” was described before</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Any additional profile is “cmi5 Allowed” in addition to the other types</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Multiple Profiles in a course, page, or even same Statement is okay!</a:t>
            </a:r>
          </a:p>
        </p:txBody>
      </p:sp>
    </p:spTree>
    <p:extLst>
      <p:ext uri="{BB962C8B-B14F-4D97-AF65-F5344CB8AC3E}">
        <p14:creationId xmlns:p14="http://schemas.microsoft.com/office/powerpoint/2010/main" val="3951772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C457FB-9C2F-C443-AB1F-97B5B40C0AE5}"/>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xAPI Profile Best Practices</a:t>
            </a:r>
          </a:p>
        </p:txBody>
      </p:sp>
      <p:sp>
        <p:nvSpPr>
          <p:cNvPr id="4" name="Content Placeholder 3"/>
          <p:cNvSpPr>
            <a:spLocks noGrp="1"/>
          </p:cNvSpPr>
          <p:nvPr>
            <p:ph sz="quarter" idx="11"/>
          </p:nvPr>
        </p:nvSpPr>
        <p:spPr>
          <a:xfrm>
            <a:off x="6096000" y="1046715"/>
            <a:ext cx="5634745" cy="5075237"/>
          </a:xfrm>
        </p:spPr>
        <p:txBody>
          <a:bodyPr/>
          <a:lstStyle/>
          <a:p>
            <a:pPr marL="0" indent="0">
              <a:buNone/>
            </a:pPr>
            <a:r>
              <a:rPr lang="en-US" dirty="0">
                <a:solidFill>
                  <a:srgbClr val="0070C0"/>
                </a:solidFill>
              </a:rPr>
              <a:t>Profile Best Practices</a:t>
            </a:r>
            <a:br>
              <a:rPr lang="en-US" dirty="0"/>
            </a:br>
            <a:r>
              <a:rPr lang="en-US" dirty="0"/>
              <a:t>More info at: </a:t>
            </a:r>
            <a:r>
              <a:rPr lang="en-US" dirty="0">
                <a:solidFill>
                  <a:srgbClr val="FF9932"/>
                </a:solidFill>
                <a:hlinkClick r:id="rId2">
                  <a:extLst>
                    <a:ext uri="{A12FA001-AC4F-418D-AE19-62706E023703}">
                      <ahyp:hlinkClr xmlns:ahyp="http://schemas.microsoft.com/office/drawing/2018/hyperlinkcolor" val="tx"/>
                    </a:ext>
                  </a:extLst>
                </a:hlinkClick>
              </a:rPr>
              <a:t>http://xapi.vocab.pub/</a:t>
            </a:r>
            <a:endParaRPr lang="en-US" dirty="0">
              <a:solidFill>
                <a:srgbClr val="FF9932"/>
              </a:solidFill>
            </a:endParaRPr>
          </a:p>
          <a:p>
            <a:pPr marL="0" indent="0">
              <a:buNone/>
            </a:pPr>
            <a:r>
              <a:rPr lang="en-US" dirty="0">
                <a:solidFill>
                  <a:srgbClr val="FF9932"/>
                </a:solidFill>
              </a:rPr>
              <a:t>(MAY UPDATE THIS LINK and Screenshot)</a:t>
            </a:r>
          </a:p>
          <a:p>
            <a:pPr lvl="1">
              <a:buFont typeface="Wingdings" pitchFamily="2" charset="2"/>
              <a:buChar char="§"/>
            </a:pPr>
            <a:r>
              <a:rPr lang="en-US" dirty="0"/>
              <a:t>Look for reuse first (entire profile or individual “concepts” (generic term for any xAPI Property)</a:t>
            </a:r>
          </a:p>
          <a:p>
            <a:pPr lvl="1">
              <a:buFont typeface="Wingdings" pitchFamily="2" charset="2"/>
              <a:buChar char="§"/>
            </a:pPr>
            <a:r>
              <a:rPr lang="en-US" dirty="0"/>
              <a:t>Conform and Test to xAPI Profile Specification</a:t>
            </a:r>
          </a:p>
          <a:p>
            <a:pPr lvl="1">
              <a:buFont typeface="Wingdings" pitchFamily="2" charset="2"/>
              <a:buChar char="§"/>
            </a:pPr>
            <a:r>
              <a:rPr lang="en-US" dirty="0"/>
              <a:t>Follow Best Practices for Identifiers</a:t>
            </a:r>
          </a:p>
          <a:p>
            <a:pPr lvl="1">
              <a:buFont typeface="Wingdings" pitchFamily="2" charset="2"/>
              <a:buChar char="§"/>
            </a:pPr>
            <a:r>
              <a:rPr lang="en-US" dirty="0"/>
              <a:t>Generate Quality Metadata</a:t>
            </a:r>
          </a:p>
          <a:p>
            <a:pPr lvl="1">
              <a:buFont typeface="Wingdings" pitchFamily="2" charset="2"/>
              <a:buChar char="§"/>
            </a:pPr>
            <a:r>
              <a:rPr lang="en-US" dirty="0"/>
              <a:t>Share Your Work</a:t>
            </a:r>
          </a:p>
        </p:txBody>
      </p:sp>
      <p:pic>
        <p:nvPicPr>
          <p:cNvPr id="8" name="Picture 7" descr="A screenshot of a cell phone&#10;&#10;Description automatically generated">
            <a:extLst>
              <a:ext uri="{FF2B5EF4-FFF2-40B4-BE49-F238E27FC236}">
                <a16:creationId xmlns:a16="http://schemas.microsoft.com/office/drawing/2014/main" id="{52481C3B-3E6F-474C-9592-9619555BAC29}"/>
              </a:ext>
            </a:extLst>
          </p:cNvPr>
          <p:cNvPicPr>
            <a:picLocks noChangeAspect="1"/>
          </p:cNvPicPr>
          <p:nvPr/>
        </p:nvPicPr>
        <p:blipFill rotWithShape="1">
          <a:blip r:embed="rId3">
            <a:extLst>
              <a:ext uri="{28A0092B-C50C-407E-A947-70E740481C1C}">
                <a14:useLocalDpi xmlns:a14="http://schemas.microsoft.com/office/drawing/2010/main" val="0"/>
              </a:ext>
            </a:extLst>
          </a:blip>
          <a:srcRect b="67626"/>
          <a:stretch/>
        </p:blipFill>
        <p:spPr>
          <a:xfrm>
            <a:off x="384336" y="1114154"/>
            <a:ext cx="5488194" cy="4940358"/>
          </a:xfrm>
          <a:prstGeom prst="rect">
            <a:avLst/>
          </a:prstGeom>
          <a:ln>
            <a:solidFill>
              <a:schemeClr val="tx1"/>
            </a:solidFill>
          </a:ln>
        </p:spPr>
      </p:pic>
    </p:spTree>
    <p:extLst>
      <p:ext uri="{BB962C8B-B14F-4D97-AF65-F5344CB8AC3E}">
        <p14:creationId xmlns:p14="http://schemas.microsoft.com/office/powerpoint/2010/main" val="900651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3479-745B-4932-98AD-DE8B35B6E00D}"/>
              </a:ext>
            </a:extLst>
          </p:cNvPr>
          <p:cNvSpPr>
            <a:spLocks noGrp="1"/>
          </p:cNvSpPr>
          <p:nvPr>
            <p:ph type="title"/>
          </p:nvPr>
        </p:nvSpPr>
        <p:spPr/>
        <p:txBody>
          <a:bodyPr/>
          <a:lstStyle/>
          <a:p>
            <a:r>
              <a:rPr lang="en-US" dirty="0"/>
              <a:t>Creating Persistent Identifiers – Why?</a:t>
            </a:r>
          </a:p>
        </p:txBody>
      </p:sp>
      <p:sp>
        <p:nvSpPr>
          <p:cNvPr id="3" name="Content Placeholder 2">
            <a:extLst>
              <a:ext uri="{FF2B5EF4-FFF2-40B4-BE49-F238E27FC236}">
                <a16:creationId xmlns:a16="http://schemas.microsoft.com/office/drawing/2014/main" id="{5C53F450-8091-4B3D-A633-0436808BB388}"/>
              </a:ext>
            </a:extLst>
          </p:cNvPr>
          <p:cNvSpPr>
            <a:spLocks noGrp="1"/>
          </p:cNvSpPr>
          <p:nvPr>
            <p:ph sz="quarter" idx="11"/>
          </p:nvPr>
        </p:nvSpPr>
        <p:spPr/>
        <p:txBody>
          <a:bodyPr/>
          <a:lstStyle/>
          <a:p>
            <a:r>
              <a:rPr lang="en-US" dirty="0"/>
              <a:t>To ensure resolution of the identifiers used within xAPI, such that metadata can be retrieved</a:t>
            </a:r>
          </a:p>
          <a:p>
            <a:r>
              <a:rPr lang="en-US" dirty="0"/>
              <a:t>Resolution is necessary to allow Statement “consumption” for the End User (or End User Application)</a:t>
            </a:r>
          </a:p>
          <a:p>
            <a:pPr lvl="1"/>
            <a:r>
              <a:rPr lang="en-US" dirty="0"/>
              <a:t>Dashboards and Analytics</a:t>
            </a:r>
          </a:p>
          <a:p>
            <a:pPr lvl="1"/>
            <a:r>
              <a:rPr lang="en-US" dirty="0"/>
              <a:t>Figuring out how to figure out what a verb REALLY means - when the display says “run”</a:t>
            </a:r>
          </a:p>
          <a:p>
            <a:r>
              <a:rPr lang="en-US" dirty="0"/>
              <a:t>Consuming Statements allows traceability – “released” mean?</a:t>
            </a:r>
          </a:p>
          <a:p>
            <a:pPr lvl="1"/>
            <a:r>
              <a:rPr lang="en-US" dirty="0"/>
              <a:t>https://w3id.org/xapi/seriousgames/verbs/released</a:t>
            </a:r>
          </a:p>
          <a:p>
            <a:pPr lvl="1"/>
            <a:r>
              <a:rPr lang="en-US" b="1" dirty="0"/>
              <a:t>11/5/2020 - Verb - Profile: Serious Games Profile</a:t>
            </a:r>
            <a:br>
              <a:rPr lang="en-US" dirty="0"/>
            </a:br>
            <a:r>
              <a:rPr lang="en-US" dirty="0"/>
              <a:t>Indicates that the actor released the object from one's grip from or a specific state. Used when the player releases a previously pressed button.</a:t>
            </a:r>
          </a:p>
        </p:txBody>
      </p:sp>
    </p:spTree>
    <p:extLst>
      <p:ext uri="{BB962C8B-B14F-4D97-AF65-F5344CB8AC3E}">
        <p14:creationId xmlns:p14="http://schemas.microsoft.com/office/powerpoint/2010/main" val="1534944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3479-745B-4932-98AD-DE8B35B6E00D}"/>
              </a:ext>
            </a:extLst>
          </p:cNvPr>
          <p:cNvSpPr>
            <a:spLocks noGrp="1"/>
          </p:cNvSpPr>
          <p:nvPr>
            <p:ph type="title"/>
          </p:nvPr>
        </p:nvSpPr>
        <p:spPr/>
        <p:txBody>
          <a:bodyPr/>
          <a:lstStyle/>
          <a:p>
            <a:r>
              <a:rPr lang="en-US" dirty="0"/>
              <a:t>Creating Persistent Identifiers – How?</a:t>
            </a:r>
          </a:p>
        </p:txBody>
      </p:sp>
      <p:sp>
        <p:nvSpPr>
          <p:cNvPr id="3" name="Content Placeholder 2">
            <a:extLst>
              <a:ext uri="{FF2B5EF4-FFF2-40B4-BE49-F238E27FC236}">
                <a16:creationId xmlns:a16="http://schemas.microsoft.com/office/drawing/2014/main" id="{5C53F450-8091-4B3D-A633-0436808BB388}"/>
              </a:ext>
            </a:extLst>
          </p:cNvPr>
          <p:cNvSpPr>
            <a:spLocks noGrp="1"/>
          </p:cNvSpPr>
          <p:nvPr>
            <p:ph sz="quarter" idx="11"/>
          </p:nvPr>
        </p:nvSpPr>
        <p:spPr/>
        <p:txBody>
          <a:bodyPr/>
          <a:lstStyle/>
          <a:p>
            <a:r>
              <a:rPr lang="en-US" dirty="0"/>
              <a:t>To create a URI (for any Verb, etc.) that is resolvable, it is recommended to have the entity “coining” that term be in charge of where it resolves</a:t>
            </a:r>
          </a:p>
          <a:p>
            <a:r>
              <a:rPr lang="en-US" dirty="0"/>
              <a:t>In the current World Wide Web, this means a domain (</a:t>
            </a:r>
            <a:r>
              <a:rPr lang="en-US" dirty="0">
                <a:hlinkClick r:id="rId2"/>
              </a:rPr>
              <a:t>www.adlnet.gov</a:t>
            </a:r>
            <a:r>
              <a:rPr lang="en-US" dirty="0"/>
              <a:t>)</a:t>
            </a:r>
          </a:p>
          <a:p>
            <a:r>
              <a:rPr lang="en-US" dirty="0"/>
              <a:t>To create a URI that is unique, the entity create a schema that will guarantee uniqueness from that entity</a:t>
            </a:r>
          </a:p>
          <a:p>
            <a:r>
              <a:rPr lang="en-US" dirty="0"/>
              <a:t>This means simply appending to the already controlled domain (</a:t>
            </a:r>
            <a:r>
              <a:rPr lang="en-US" dirty="0">
                <a:hlinkClick r:id="rId3"/>
              </a:rPr>
              <a:t>www.adlnet.gov/expapi/verbs/completed</a:t>
            </a:r>
            <a:r>
              <a:rPr lang="en-US" dirty="0"/>
              <a:t> )</a:t>
            </a:r>
          </a:p>
          <a:p>
            <a:r>
              <a:rPr lang="en-US" dirty="0"/>
              <a:t>But what if ADL changed domains, or was no longer a Government Initiative?</a:t>
            </a:r>
          </a:p>
          <a:p>
            <a:r>
              <a:rPr lang="en-US" dirty="0"/>
              <a:t>Instead, we use Persistent URLs (PURLs) and have them redirect to a domain-controlled area</a:t>
            </a:r>
          </a:p>
          <a:p>
            <a:endParaRPr lang="en-US" dirty="0"/>
          </a:p>
          <a:p>
            <a:pPr marL="0" indent="0">
              <a:buNone/>
            </a:pPr>
            <a:endParaRPr lang="en-US" dirty="0"/>
          </a:p>
        </p:txBody>
      </p:sp>
    </p:spTree>
    <p:extLst>
      <p:ext uri="{BB962C8B-B14F-4D97-AF65-F5344CB8AC3E}">
        <p14:creationId xmlns:p14="http://schemas.microsoft.com/office/powerpoint/2010/main" val="4184775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3479-745B-4932-98AD-DE8B35B6E00D}"/>
              </a:ext>
            </a:extLst>
          </p:cNvPr>
          <p:cNvSpPr>
            <a:spLocks noGrp="1"/>
          </p:cNvSpPr>
          <p:nvPr>
            <p:ph type="title"/>
          </p:nvPr>
        </p:nvSpPr>
        <p:spPr/>
        <p:txBody>
          <a:bodyPr/>
          <a:lstStyle/>
          <a:p>
            <a:r>
              <a:rPr lang="en-US" dirty="0"/>
              <a:t>Creating Persistent Identifiers</a:t>
            </a:r>
          </a:p>
        </p:txBody>
      </p:sp>
      <p:sp>
        <p:nvSpPr>
          <p:cNvPr id="3" name="Content Placeholder 2">
            <a:extLst>
              <a:ext uri="{FF2B5EF4-FFF2-40B4-BE49-F238E27FC236}">
                <a16:creationId xmlns:a16="http://schemas.microsoft.com/office/drawing/2014/main" id="{5C53F450-8091-4B3D-A633-0436808BB388}"/>
              </a:ext>
            </a:extLst>
          </p:cNvPr>
          <p:cNvSpPr>
            <a:spLocks noGrp="1"/>
          </p:cNvSpPr>
          <p:nvPr>
            <p:ph sz="quarter" idx="11"/>
          </p:nvPr>
        </p:nvSpPr>
        <p:spPr/>
        <p:txBody>
          <a:bodyPr/>
          <a:lstStyle/>
          <a:p>
            <a:r>
              <a:rPr lang="en-US" dirty="0"/>
              <a:t>W3ID is a standards organization controlled domain that is recommended</a:t>
            </a:r>
          </a:p>
          <a:p>
            <a:r>
              <a:rPr lang="en-US" dirty="0"/>
              <a:t>ADL controls the /</a:t>
            </a:r>
            <a:r>
              <a:rPr lang="en-US" dirty="0" err="1"/>
              <a:t>xapi</a:t>
            </a:r>
            <a:r>
              <a:rPr lang="en-US" dirty="0"/>
              <a:t> subdomain and gives out the next “layer” to working groups</a:t>
            </a:r>
          </a:p>
          <a:p>
            <a:r>
              <a:rPr lang="en-US" dirty="0"/>
              <a:t>These (Domain)(</a:t>
            </a:r>
            <a:r>
              <a:rPr lang="en-US" dirty="0" err="1"/>
              <a:t>xapi</a:t>
            </a:r>
            <a:r>
              <a:rPr lang="en-US" dirty="0"/>
              <a:t>)(profile)(</a:t>
            </a:r>
            <a:r>
              <a:rPr lang="en-US" dirty="0" err="1"/>
              <a:t>concept_type</a:t>
            </a:r>
            <a:r>
              <a:rPr lang="en-US" dirty="0"/>
              <a:t>)(</a:t>
            </a:r>
            <a:r>
              <a:rPr lang="en-US" dirty="0" err="1"/>
              <a:t>unique_taxon</a:t>
            </a:r>
            <a:r>
              <a:rPr lang="en-US" dirty="0"/>
              <a:t>)</a:t>
            </a:r>
          </a:p>
          <a:p>
            <a:pPr lvl="1"/>
            <a:r>
              <a:rPr lang="en-US" dirty="0"/>
              <a:t>”released” only needs to be unique TO the profile</a:t>
            </a:r>
          </a:p>
          <a:p>
            <a:pPr lvl="1"/>
            <a:r>
              <a:rPr lang="en-US" dirty="0"/>
              <a:t>Follow best practices regarding re-use and deconflicting</a:t>
            </a:r>
            <a:endParaRPr lang="en-US" dirty="0">
              <a:hlinkClick r:id="" action="ppaction://noaction"/>
            </a:endParaRPr>
          </a:p>
          <a:p>
            <a:r>
              <a:rPr lang="en-US" dirty="0">
                <a:hlinkClick r:id="" action="ppaction://noaction"/>
              </a:rPr>
              <a:t>https://w3id.org/xapi/seriousgames/verbs/released</a:t>
            </a:r>
            <a:r>
              <a:rPr lang="en-US" dirty="0"/>
              <a:t> </a:t>
            </a:r>
          </a:p>
          <a:p>
            <a:r>
              <a:rPr lang="en-US" dirty="0"/>
              <a:t>These redirect to a desired location (ADL Profile Server in this case)</a:t>
            </a:r>
          </a:p>
          <a:p>
            <a:endParaRPr lang="en-US" dirty="0"/>
          </a:p>
          <a:p>
            <a:pPr marL="0" indent="0">
              <a:buNone/>
            </a:pPr>
            <a:endParaRPr lang="en-US" dirty="0"/>
          </a:p>
        </p:txBody>
      </p:sp>
    </p:spTree>
    <p:extLst>
      <p:ext uri="{BB962C8B-B14F-4D97-AF65-F5344CB8AC3E}">
        <p14:creationId xmlns:p14="http://schemas.microsoft.com/office/powerpoint/2010/main" val="2104927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3479-745B-4932-98AD-DE8B35B6E00D}"/>
              </a:ext>
            </a:extLst>
          </p:cNvPr>
          <p:cNvSpPr>
            <a:spLocks noGrp="1"/>
          </p:cNvSpPr>
          <p:nvPr>
            <p:ph type="title"/>
          </p:nvPr>
        </p:nvSpPr>
        <p:spPr/>
        <p:txBody>
          <a:bodyPr/>
          <a:lstStyle/>
          <a:p>
            <a:r>
              <a:rPr lang="en-US" dirty="0"/>
              <a:t>Re-use Vs. Creation</a:t>
            </a:r>
          </a:p>
        </p:txBody>
      </p:sp>
      <p:sp>
        <p:nvSpPr>
          <p:cNvPr id="3" name="Content Placeholder 2">
            <a:extLst>
              <a:ext uri="{FF2B5EF4-FFF2-40B4-BE49-F238E27FC236}">
                <a16:creationId xmlns:a16="http://schemas.microsoft.com/office/drawing/2014/main" id="{5C53F450-8091-4B3D-A633-0436808BB388}"/>
              </a:ext>
            </a:extLst>
          </p:cNvPr>
          <p:cNvSpPr>
            <a:spLocks noGrp="1"/>
          </p:cNvSpPr>
          <p:nvPr>
            <p:ph sz="quarter" idx="11"/>
          </p:nvPr>
        </p:nvSpPr>
        <p:spPr>
          <a:xfrm>
            <a:off x="480132" y="1046715"/>
            <a:ext cx="6431307" cy="5235332"/>
          </a:xfrm>
        </p:spPr>
        <p:txBody>
          <a:bodyPr/>
          <a:lstStyle/>
          <a:p>
            <a:r>
              <a:rPr lang="en-US" dirty="0"/>
              <a:t>Care should be taken to re-use where possible, particularly on verbs</a:t>
            </a:r>
          </a:p>
          <a:p>
            <a:r>
              <a:rPr lang="en-US" dirty="0"/>
              <a:t>Multiple “passed” verbs, for instance, could cause poor results in visualizations</a:t>
            </a:r>
          </a:p>
          <a:p>
            <a:r>
              <a:rPr lang="en-US" dirty="0"/>
              <a:t>Remember verb “display” allows more than one verb to </a:t>
            </a:r>
            <a:r>
              <a:rPr lang="en-US" b="1" dirty="0"/>
              <a:t>appear </a:t>
            </a:r>
            <a:r>
              <a:rPr lang="en-US" dirty="0"/>
              <a:t>the same</a:t>
            </a:r>
          </a:p>
          <a:p>
            <a:r>
              <a:rPr lang="en-US" dirty="0"/>
              <a:t>Only re-use if the use case fits the verb, different extensions can be okay</a:t>
            </a:r>
          </a:p>
          <a:p>
            <a:r>
              <a:rPr lang="en-US" dirty="0"/>
              <a:t>Only tag with the profile IF all rules are followed in a pattern (cmi5 “passed”)</a:t>
            </a:r>
          </a:p>
        </p:txBody>
      </p:sp>
      <p:pic>
        <p:nvPicPr>
          <p:cNvPr id="6" name="Picture 5">
            <a:extLst>
              <a:ext uri="{FF2B5EF4-FFF2-40B4-BE49-F238E27FC236}">
                <a16:creationId xmlns:a16="http://schemas.microsoft.com/office/drawing/2014/main" id="{CA94F5E1-FB95-4DC3-BDF5-495CD64C5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121" y="1141430"/>
            <a:ext cx="4005175" cy="4885805"/>
          </a:xfrm>
          <a:prstGeom prst="rect">
            <a:avLst/>
          </a:prstGeom>
        </p:spPr>
      </p:pic>
    </p:spTree>
    <p:extLst>
      <p:ext uri="{BB962C8B-B14F-4D97-AF65-F5344CB8AC3E}">
        <p14:creationId xmlns:p14="http://schemas.microsoft.com/office/powerpoint/2010/main" val="42038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36A283-0D77-4047-B069-E985E08F1508}"/>
              </a:ext>
            </a:extLst>
          </p:cNvPr>
          <p:cNvSpPr/>
          <p:nvPr/>
        </p:nvSpPr>
        <p:spPr bwMode="auto">
          <a:xfrm>
            <a:off x="281009" y="1022184"/>
            <a:ext cx="5751121" cy="224139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Rectangle 21">
            <a:extLst>
              <a:ext uri="{FF2B5EF4-FFF2-40B4-BE49-F238E27FC236}">
                <a16:creationId xmlns:a16="http://schemas.microsoft.com/office/drawing/2014/main" id="{7065A379-FBBA-314C-AFFB-77986B6F86F9}"/>
              </a:ext>
            </a:extLst>
          </p:cNvPr>
          <p:cNvSpPr/>
          <p:nvPr/>
        </p:nvSpPr>
        <p:spPr bwMode="auto">
          <a:xfrm>
            <a:off x="6159871" y="1022184"/>
            <a:ext cx="5751121" cy="224139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37A7A8A4-6CF2-49A1-93A3-B3C09533292D}"/>
              </a:ext>
            </a:extLst>
          </p:cNvPr>
          <p:cNvSpPr>
            <a:spLocks noGrp="1"/>
          </p:cNvSpPr>
          <p:nvPr>
            <p:ph type="title"/>
          </p:nvPr>
        </p:nvSpPr>
        <p:spPr/>
        <p:txBody>
          <a:bodyPr/>
          <a:lstStyle/>
          <a:p>
            <a:r>
              <a:rPr lang="en-US" dirty="0"/>
              <a:t>Why xAPI?</a:t>
            </a:r>
          </a:p>
        </p:txBody>
      </p:sp>
      <p:sp>
        <p:nvSpPr>
          <p:cNvPr id="10" name="TextBox 9">
            <a:extLst>
              <a:ext uri="{FF2B5EF4-FFF2-40B4-BE49-F238E27FC236}">
                <a16:creationId xmlns:a16="http://schemas.microsoft.com/office/drawing/2014/main" id="{9445B2A2-7D46-C04F-9133-0009E5907B38}"/>
              </a:ext>
            </a:extLst>
          </p:cNvPr>
          <p:cNvSpPr txBox="1"/>
          <p:nvPr/>
        </p:nvSpPr>
        <p:spPr>
          <a:xfrm>
            <a:off x="3160224" y="1540621"/>
            <a:ext cx="2520140" cy="1200329"/>
          </a:xfrm>
          <a:prstGeom prst="rect">
            <a:avLst/>
          </a:prstGeom>
          <a:noFill/>
        </p:spPr>
        <p:txBody>
          <a:bodyPr wrap="square" rtlCol="0">
            <a:spAutoFit/>
          </a:bodyPr>
          <a:lstStyle/>
          <a:p>
            <a:r>
              <a:rPr lang="en-US" sz="2400" dirty="0">
                <a:solidFill>
                  <a:srgbClr val="0070C0"/>
                </a:solidFill>
                <a:latin typeface="Arial Narrow" panose="020B0604020202020204" pitchFamily="34" charset="0"/>
                <a:cs typeface="Arial Narrow" panose="020B0604020202020204" pitchFamily="34" charset="0"/>
              </a:rPr>
              <a:t>Learning can be recorded wherever </a:t>
            </a:r>
            <a:br>
              <a:rPr lang="en-US" sz="2400" dirty="0">
                <a:solidFill>
                  <a:srgbClr val="0070C0"/>
                </a:solidFill>
                <a:latin typeface="Arial Narrow" panose="020B0604020202020204" pitchFamily="34" charset="0"/>
                <a:cs typeface="Arial Narrow" panose="020B0604020202020204" pitchFamily="34" charset="0"/>
              </a:rPr>
            </a:br>
            <a:r>
              <a:rPr lang="en-US" sz="2400" dirty="0">
                <a:solidFill>
                  <a:srgbClr val="0070C0"/>
                </a:solidFill>
                <a:latin typeface="Arial Narrow" panose="020B0604020202020204" pitchFamily="34" charset="0"/>
                <a:cs typeface="Arial Narrow" panose="020B0604020202020204" pitchFamily="34" charset="0"/>
              </a:rPr>
              <a:t>it occurs</a:t>
            </a:r>
          </a:p>
        </p:txBody>
      </p:sp>
      <p:grpSp>
        <p:nvGrpSpPr>
          <p:cNvPr id="15" name="Group 14">
            <a:extLst>
              <a:ext uri="{FF2B5EF4-FFF2-40B4-BE49-F238E27FC236}">
                <a16:creationId xmlns:a16="http://schemas.microsoft.com/office/drawing/2014/main" id="{52D5A4EE-2008-734D-A7E7-C53A0FC1ED31}"/>
              </a:ext>
            </a:extLst>
          </p:cNvPr>
          <p:cNvGrpSpPr/>
          <p:nvPr/>
        </p:nvGrpSpPr>
        <p:grpSpPr>
          <a:xfrm>
            <a:off x="1050313" y="1427535"/>
            <a:ext cx="1066890" cy="1178743"/>
            <a:chOff x="1579328" y="1595524"/>
            <a:chExt cx="1294075" cy="1429746"/>
          </a:xfrm>
          <a:solidFill>
            <a:srgbClr val="0070C0"/>
          </a:solidFill>
        </p:grpSpPr>
        <p:pic>
          <p:nvPicPr>
            <p:cNvPr id="12" name="Graphic 11" descr="Marker">
              <a:extLst>
                <a:ext uri="{FF2B5EF4-FFF2-40B4-BE49-F238E27FC236}">
                  <a16:creationId xmlns:a16="http://schemas.microsoft.com/office/drawing/2014/main" id="{C157F7AD-43CE-EC4A-A0D1-7FDF3E149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9328" y="1595524"/>
              <a:ext cx="1294075" cy="1294075"/>
            </a:xfrm>
            <a:prstGeom prst="rect">
              <a:avLst/>
            </a:prstGeom>
          </p:spPr>
        </p:pic>
        <p:sp>
          <p:nvSpPr>
            <p:cNvPr id="13" name="Oval 12">
              <a:extLst>
                <a:ext uri="{FF2B5EF4-FFF2-40B4-BE49-F238E27FC236}">
                  <a16:creationId xmlns:a16="http://schemas.microsoft.com/office/drawing/2014/main" id="{A8A59F8D-F830-8242-88BF-EE5880D88BB5}"/>
                </a:ext>
              </a:extLst>
            </p:cNvPr>
            <p:cNvSpPr/>
            <p:nvPr/>
          </p:nvSpPr>
          <p:spPr bwMode="auto">
            <a:xfrm>
              <a:off x="1734270" y="2834295"/>
              <a:ext cx="984190" cy="190975"/>
            </a:xfrm>
            <a:prstGeom prst="ellips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4" name="TextBox 13">
            <a:extLst>
              <a:ext uri="{FF2B5EF4-FFF2-40B4-BE49-F238E27FC236}">
                <a16:creationId xmlns:a16="http://schemas.microsoft.com/office/drawing/2014/main" id="{4AC65FB4-CC94-7C40-81AA-CD915CBD8D18}"/>
              </a:ext>
            </a:extLst>
          </p:cNvPr>
          <p:cNvSpPr txBox="1"/>
          <p:nvPr/>
        </p:nvSpPr>
        <p:spPr>
          <a:xfrm>
            <a:off x="8701249" y="1301138"/>
            <a:ext cx="3008852" cy="1569660"/>
          </a:xfrm>
          <a:prstGeom prst="rect">
            <a:avLst/>
          </a:prstGeom>
          <a:noFill/>
        </p:spPr>
        <p:txBody>
          <a:bodyPr wrap="square" rtlCol="0">
            <a:spAutoFit/>
          </a:bodyPr>
          <a:lstStyle/>
          <a:p>
            <a:r>
              <a:rPr lang="en-US" sz="2400" dirty="0">
                <a:solidFill>
                  <a:srgbClr val="0070C0"/>
                </a:solidFill>
                <a:latin typeface="Arial Narrow" panose="020B0604020202020204" pitchFamily="34" charset="0"/>
                <a:cs typeface="Arial Narrow" panose="020B0604020202020204" pitchFamily="34" charset="0"/>
              </a:rPr>
              <a:t>Learning analytics</a:t>
            </a:r>
          </a:p>
          <a:p>
            <a:pPr marL="342900" indent="-3429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Not restricted to </a:t>
            </a:r>
            <a:br>
              <a:rPr lang="en-US" sz="1800" dirty="0">
                <a:latin typeface="Arial Narrow" panose="020B0604020202020204" pitchFamily="34" charset="0"/>
                <a:cs typeface="Arial Narrow" panose="020B0604020202020204" pitchFamily="34" charset="0"/>
              </a:rPr>
            </a:br>
            <a:r>
              <a:rPr lang="en-US" sz="1800" dirty="0">
                <a:latin typeface="Arial Narrow" panose="020B0604020202020204" pitchFamily="34" charset="0"/>
                <a:cs typeface="Arial Narrow" panose="020B0604020202020204" pitchFamily="34" charset="0"/>
              </a:rPr>
              <a:t>customized reports</a:t>
            </a:r>
          </a:p>
          <a:p>
            <a:pPr marL="342900" indent="-3429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Not restricted to basic data (scores, pass/fail) </a:t>
            </a:r>
            <a:endParaRPr lang="en-US" sz="2800" dirty="0">
              <a:latin typeface="Arial Narrow" panose="020B0604020202020204" pitchFamily="34" charset="0"/>
              <a:cs typeface="Arial Narrow" panose="020B0604020202020204" pitchFamily="34" charset="0"/>
            </a:endParaRPr>
          </a:p>
        </p:txBody>
      </p:sp>
      <p:cxnSp>
        <p:nvCxnSpPr>
          <p:cNvPr id="17" name="Straight Connector 16">
            <a:extLst>
              <a:ext uri="{FF2B5EF4-FFF2-40B4-BE49-F238E27FC236}">
                <a16:creationId xmlns:a16="http://schemas.microsoft.com/office/drawing/2014/main" id="{4E20C57E-5EB8-7344-AB39-F0D85803B3F7}"/>
              </a:ext>
            </a:extLst>
          </p:cNvPr>
          <p:cNvCxnSpPr>
            <a:cxnSpLocks/>
          </p:cNvCxnSpPr>
          <p:nvPr/>
        </p:nvCxnSpPr>
        <p:spPr bwMode="auto">
          <a:xfrm flipV="1">
            <a:off x="2646218" y="1427536"/>
            <a:ext cx="0" cy="1426500"/>
          </a:xfrm>
          <a:prstGeom prst="line">
            <a:avLst/>
          </a:prstGeom>
          <a:solidFill>
            <a:schemeClr val="accent1"/>
          </a:solidFill>
          <a:ln w="19050" cap="flat" cmpd="sng" algn="ctr">
            <a:solidFill>
              <a:srgbClr val="0070C0"/>
            </a:solidFill>
            <a:prstDash val="solid"/>
            <a:miter lim="800000"/>
            <a:headEnd type="none" w="med" len="med"/>
            <a:tailEnd type="none" w="med" len="med"/>
          </a:ln>
          <a:effectLst/>
        </p:spPr>
      </p:cxnSp>
      <p:sp>
        <p:nvSpPr>
          <p:cNvPr id="24" name="Rectangle 23">
            <a:extLst>
              <a:ext uri="{FF2B5EF4-FFF2-40B4-BE49-F238E27FC236}">
                <a16:creationId xmlns:a16="http://schemas.microsoft.com/office/drawing/2014/main" id="{B09B68BE-5B8B-2846-81D7-1D5A68D03B3B}"/>
              </a:ext>
            </a:extLst>
          </p:cNvPr>
          <p:cNvSpPr/>
          <p:nvPr/>
        </p:nvSpPr>
        <p:spPr bwMode="auto">
          <a:xfrm>
            <a:off x="2420724" y="3389235"/>
            <a:ext cx="7350553" cy="2748094"/>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25" name="Straight Connector 24">
            <a:extLst>
              <a:ext uri="{FF2B5EF4-FFF2-40B4-BE49-F238E27FC236}">
                <a16:creationId xmlns:a16="http://schemas.microsoft.com/office/drawing/2014/main" id="{1D18AF9D-64CA-BB48-8BCE-2CC1038716F1}"/>
              </a:ext>
            </a:extLst>
          </p:cNvPr>
          <p:cNvCxnSpPr>
            <a:cxnSpLocks/>
          </p:cNvCxnSpPr>
          <p:nvPr/>
        </p:nvCxnSpPr>
        <p:spPr bwMode="auto">
          <a:xfrm flipV="1">
            <a:off x="8362508" y="1372718"/>
            <a:ext cx="0" cy="1426500"/>
          </a:xfrm>
          <a:prstGeom prst="line">
            <a:avLst/>
          </a:prstGeom>
          <a:solidFill>
            <a:schemeClr val="accent1"/>
          </a:solidFill>
          <a:ln w="19050" cap="flat" cmpd="sng" algn="ctr">
            <a:solidFill>
              <a:srgbClr val="0070C0"/>
            </a:solidFill>
            <a:prstDash val="solid"/>
            <a:miter lim="800000"/>
            <a:headEnd type="none" w="med" len="med"/>
            <a:tailEnd type="none" w="med" len="med"/>
          </a:ln>
          <a:effectLst/>
        </p:spPr>
      </p:cxnSp>
      <p:pic>
        <p:nvPicPr>
          <p:cNvPr id="29" name="Graphic 28" descr="Statistics">
            <a:extLst>
              <a:ext uri="{FF2B5EF4-FFF2-40B4-BE49-F238E27FC236}">
                <a16:creationId xmlns:a16="http://schemas.microsoft.com/office/drawing/2014/main" id="{DCCB8462-56F8-6C45-8D43-F252DF21A2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1604" y="1522371"/>
            <a:ext cx="1161397" cy="1161397"/>
          </a:xfrm>
          <a:prstGeom prst="rect">
            <a:avLst/>
          </a:prstGeom>
        </p:spPr>
      </p:pic>
      <p:sp>
        <p:nvSpPr>
          <p:cNvPr id="30" name="TextBox 29">
            <a:extLst>
              <a:ext uri="{FF2B5EF4-FFF2-40B4-BE49-F238E27FC236}">
                <a16:creationId xmlns:a16="http://schemas.microsoft.com/office/drawing/2014/main" id="{DDEB2B1D-2B75-DA4D-999E-29522B3CE27B}"/>
              </a:ext>
            </a:extLst>
          </p:cNvPr>
          <p:cNvSpPr txBox="1"/>
          <p:nvPr/>
        </p:nvSpPr>
        <p:spPr>
          <a:xfrm>
            <a:off x="5838759" y="3655286"/>
            <a:ext cx="3975080" cy="2215991"/>
          </a:xfrm>
          <a:prstGeom prst="rect">
            <a:avLst/>
          </a:prstGeom>
          <a:noFill/>
        </p:spPr>
        <p:txBody>
          <a:bodyPr wrap="square" rtlCol="0">
            <a:spAutoFit/>
          </a:bodyPr>
          <a:lstStyle/>
          <a:p>
            <a:r>
              <a:rPr lang="en-US" sz="2400" dirty="0">
                <a:solidFill>
                  <a:srgbClr val="0070C0"/>
                </a:solidFill>
                <a:latin typeface="Arial Narrow" panose="020B0604020202020204" pitchFamily="34" charset="0"/>
                <a:cs typeface="Arial Narrow" panose="020B0604020202020204" pitchFamily="34" charset="0"/>
              </a:rPr>
              <a:t>Learning does not have to be “launched” from an LMS</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Mobile apps</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Social Networking</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Serious Games &amp; Simulations</a:t>
            </a:r>
          </a:p>
          <a:p>
            <a:pPr marL="457200" indent="-457200">
              <a:buFont typeface="Arial" panose="020B0604020202020204" pitchFamily="34" charset="0"/>
              <a:buChar char="•"/>
            </a:pPr>
            <a:r>
              <a:rPr lang="en-US" sz="1800" dirty="0">
                <a:latin typeface="Arial Narrow" panose="020B0604020202020204" pitchFamily="34" charset="0"/>
                <a:cs typeface="Arial Narrow" panose="020B0604020202020204" pitchFamily="34" charset="0"/>
              </a:rPr>
              <a:t>Correlation of general activity with learning data</a:t>
            </a:r>
          </a:p>
        </p:txBody>
      </p:sp>
      <p:cxnSp>
        <p:nvCxnSpPr>
          <p:cNvPr id="31" name="Straight Connector 30">
            <a:extLst>
              <a:ext uri="{FF2B5EF4-FFF2-40B4-BE49-F238E27FC236}">
                <a16:creationId xmlns:a16="http://schemas.microsoft.com/office/drawing/2014/main" id="{11F27A44-1220-7747-B6E7-D2810642917F}"/>
              </a:ext>
            </a:extLst>
          </p:cNvPr>
          <p:cNvCxnSpPr>
            <a:cxnSpLocks/>
          </p:cNvCxnSpPr>
          <p:nvPr/>
        </p:nvCxnSpPr>
        <p:spPr bwMode="auto">
          <a:xfrm flipV="1">
            <a:off x="5322258" y="3733935"/>
            <a:ext cx="0" cy="2058695"/>
          </a:xfrm>
          <a:prstGeom prst="line">
            <a:avLst/>
          </a:prstGeom>
          <a:solidFill>
            <a:schemeClr val="accent1"/>
          </a:solidFill>
          <a:ln w="19050" cap="flat" cmpd="sng" algn="ctr">
            <a:solidFill>
              <a:srgbClr val="0070C0"/>
            </a:solidFill>
            <a:prstDash val="solid"/>
            <a:miter lim="800000"/>
            <a:headEnd type="none" w="med" len="med"/>
            <a:tailEnd type="none" w="med" len="med"/>
          </a:ln>
          <a:effectLst/>
        </p:spPr>
      </p:cxnSp>
      <p:pic>
        <p:nvPicPr>
          <p:cNvPr id="35" name="Graphic 34" descr="Smart Phone">
            <a:extLst>
              <a:ext uri="{FF2B5EF4-FFF2-40B4-BE49-F238E27FC236}">
                <a16:creationId xmlns:a16="http://schemas.microsoft.com/office/drawing/2014/main" id="{568D1BE4-D40D-FF4D-85E3-DCFF30591F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81866" y="4710389"/>
            <a:ext cx="800187" cy="800187"/>
          </a:xfrm>
          <a:prstGeom prst="rect">
            <a:avLst/>
          </a:prstGeom>
        </p:spPr>
      </p:pic>
      <p:pic>
        <p:nvPicPr>
          <p:cNvPr id="37" name="Graphic 36" descr="Game controller">
            <a:extLst>
              <a:ext uri="{FF2B5EF4-FFF2-40B4-BE49-F238E27FC236}">
                <a16:creationId xmlns:a16="http://schemas.microsoft.com/office/drawing/2014/main" id="{134B0F8E-B925-7641-9101-9FE0F4B81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36920" y="4710389"/>
            <a:ext cx="903564" cy="903564"/>
          </a:xfrm>
          <a:prstGeom prst="rect">
            <a:avLst/>
          </a:prstGeom>
        </p:spPr>
      </p:pic>
      <p:pic>
        <p:nvPicPr>
          <p:cNvPr id="39" name="Graphic 38" descr="Internet">
            <a:extLst>
              <a:ext uri="{FF2B5EF4-FFF2-40B4-BE49-F238E27FC236}">
                <a16:creationId xmlns:a16="http://schemas.microsoft.com/office/drawing/2014/main" id="{7E21AD5C-DF06-324A-88E3-17255BCE4C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68696" y="3782015"/>
            <a:ext cx="1019593" cy="1019593"/>
          </a:xfrm>
          <a:prstGeom prst="rect">
            <a:avLst/>
          </a:prstGeom>
        </p:spPr>
      </p:pic>
    </p:spTree>
    <p:extLst>
      <p:ext uri="{BB962C8B-B14F-4D97-AF65-F5344CB8AC3E}">
        <p14:creationId xmlns:p14="http://schemas.microsoft.com/office/powerpoint/2010/main" val="3303923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3479-745B-4932-98AD-DE8B35B6E00D}"/>
              </a:ext>
            </a:extLst>
          </p:cNvPr>
          <p:cNvSpPr>
            <a:spLocks noGrp="1"/>
          </p:cNvSpPr>
          <p:nvPr>
            <p:ph type="title"/>
          </p:nvPr>
        </p:nvSpPr>
        <p:spPr/>
        <p:txBody>
          <a:bodyPr/>
          <a:lstStyle/>
          <a:p>
            <a:r>
              <a:rPr lang="en-US" dirty="0"/>
              <a:t>Cmi5 Confession</a:t>
            </a:r>
          </a:p>
        </p:txBody>
      </p:sp>
      <p:sp>
        <p:nvSpPr>
          <p:cNvPr id="3" name="Content Placeholder 2">
            <a:extLst>
              <a:ext uri="{FF2B5EF4-FFF2-40B4-BE49-F238E27FC236}">
                <a16:creationId xmlns:a16="http://schemas.microsoft.com/office/drawing/2014/main" id="{5C53F450-8091-4B3D-A633-0436808BB388}"/>
              </a:ext>
            </a:extLst>
          </p:cNvPr>
          <p:cNvSpPr>
            <a:spLocks noGrp="1"/>
          </p:cNvSpPr>
          <p:nvPr>
            <p:ph sz="quarter" idx="11"/>
          </p:nvPr>
        </p:nvSpPr>
        <p:spPr>
          <a:xfrm>
            <a:off x="480132" y="1046715"/>
            <a:ext cx="5515857" cy="5075237"/>
          </a:xfrm>
        </p:spPr>
        <p:txBody>
          <a:bodyPr/>
          <a:lstStyle/>
          <a:p>
            <a:r>
              <a:rPr lang="en-US" dirty="0"/>
              <a:t>cmi5 is not an xAPI Profile…it is more</a:t>
            </a:r>
          </a:p>
          <a:p>
            <a:endParaRPr lang="en-US" dirty="0"/>
          </a:p>
          <a:p>
            <a:r>
              <a:rPr lang="en-US" dirty="0"/>
              <a:t>cmi5 does </a:t>
            </a:r>
            <a:r>
              <a:rPr lang="en-US" b="1" dirty="0"/>
              <a:t>contain</a:t>
            </a:r>
            <a:r>
              <a:rPr lang="en-US" dirty="0"/>
              <a:t> an xAPI Profile</a:t>
            </a:r>
          </a:p>
          <a:p>
            <a:endParaRPr lang="en-US" dirty="0"/>
          </a:p>
          <a:p>
            <a:r>
              <a:rPr lang="en-US" dirty="0"/>
              <a:t>An xAPI Profile is just about the data</a:t>
            </a:r>
          </a:p>
          <a:p>
            <a:endParaRPr lang="en-US" dirty="0"/>
          </a:p>
          <a:p>
            <a:r>
              <a:rPr lang="en-US" dirty="0"/>
              <a:t>Things like a “context template” are not normally a part of xAPI Profiles</a:t>
            </a:r>
          </a:p>
        </p:txBody>
      </p:sp>
      <p:pic>
        <p:nvPicPr>
          <p:cNvPr id="4" name="Picture 3">
            <a:extLst>
              <a:ext uri="{FF2B5EF4-FFF2-40B4-BE49-F238E27FC236}">
                <a16:creationId xmlns:a16="http://schemas.microsoft.com/office/drawing/2014/main" id="{56499A79-2820-45FE-9C3D-BF82E230F63A}"/>
              </a:ext>
            </a:extLst>
          </p:cNvPr>
          <p:cNvPicPr>
            <a:picLocks noChangeAspect="1"/>
          </p:cNvPicPr>
          <p:nvPr/>
        </p:nvPicPr>
        <p:blipFill>
          <a:blip r:embed="rId2"/>
          <a:stretch>
            <a:fillRect/>
          </a:stretch>
        </p:blipFill>
        <p:spPr>
          <a:xfrm>
            <a:off x="6096000" y="705610"/>
            <a:ext cx="5515858" cy="5540050"/>
          </a:xfrm>
          <a:prstGeom prst="rect">
            <a:avLst/>
          </a:prstGeom>
        </p:spPr>
      </p:pic>
    </p:spTree>
    <p:extLst>
      <p:ext uri="{BB962C8B-B14F-4D97-AF65-F5344CB8AC3E}">
        <p14:creationId xmlns:p14="http://schemas.microsoft.com/office/powerpoint/2010/main" val="1149950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E72D3D-B7E3-D64D-AA25-C68340D33871}"/>
              </a:ext>
            </a:extLst>
          </p:cNvPr>
          <p:cNvSpPr txBox="1">
            <a:spLocks/>
          </p:cNvSpPr>
          <p:nvPr/>
        </p:nvSpPr>
        <p:spPr>
          <a:xfrm>
            <a:off x="4613383" y="1292364"/>
            <a:ext cx="7098484" cy="4393361"/>
          </a:xfrm>
          <a:prstGeom prst="rect">
            <a:avLst/>
          </a:prstGeom>
        </p:spPr>
        <p:txBody>
          <a:bodyPr anchor="t"/>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nSpc>
                <a:spcPts val="3160"/>
              </a:lnSpc>
              <a:buNone/>
            </a:pPr>
            <a:r>
              <a:rPr lang="en-US" sz="2600" i="1" kern="0" dirty="0">
                <a:latin typeface="Arial Narrow"/>
              </a:rPr>
              <a:t>The learner will understand design principles around creation of cmi5 data and integration of other xAPI data into cmi5 solutions.  The learner will be able to take the principles that cmi5 uses, along with xAPI application in this example, to create their own xAPI data to record learning and performance data of their choosing. </a:t>
            </a:r>
            <a:endParaRPr lang="en-US" kern="0" dirty="0"/>
          </a:p>
        </p:txBody>
      </p:sp>
      <p:sp>
        <p:nvSpPr>
          <p:cNvPr id="9218" name="Rectangle 2"/>
          <p:cNvSpPr>
            <a:spLocks noGrp="1" noChangeArrowheads="1"/>
          </p:cNvSpPr>
          <p:nvPr>
            <p:ph type="title"/>
          </p:nvPr>
        </p:nvSpPr>
        <p:spPr>
          <a:xfrm>
            <a:off x="2345741" y="0"/>
            <a:ext cx="7416800" cy="695325"/>
          </a:xfrm>
        </p:spPr>
        <p:txBody>
          <a:bodyPr/>
          <a:lstStyle/>
          <a:p>
            <a:r>
              <a:rPr lang="en-US" dirty="0"/>
              <a:t>Expected Learning Outcome #4</a:t>
            </a:r>
          </a:p>
        </p:txBody>
      </p:sp>
      <p:sp>
        <p:nvSpPr>
          <p:cNvPr id="8" name="Rectangle 7">
            <a:extLst>
              <a:ext uri="{FF2B5EF4-FFF2-40B4-BE49-F238E27FC236}">
                <a16:creationId xmlns:a16="http://schemas.microsoft.com/office/drawing/2014/main" id="{240988BF-C116-C547-8864-5895FAADE1BF}"/>
              </a:ext>
            </a:extLst>
          </p:cNvPr>
          <p:cNvSpPr/>
          <p:nvPr/>
        </p:nvSpPr>
        <p:spPr bwMode="auto">
          <a:xfrm>
            <a:off x="825240" y="729779"/>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A98CD39E-5CF5-4C43-BE3C-25ECC8B383BB}"/>
              </a:ext>
            </a:extLst>
          </p:cNvPr>
          <p:cNvSpPr txBox="1"/>
          <p:nvPr/>
        </p:nvSpPr>
        <p:spPr>
          <a:xfrm>
            <a:off x="1776962" y="627330"/>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4</a:t>
            </a:r>
          </a:p>
        </p:txBody>
      </p:sp>
      <p:cxnSp>
        <p:nvCxnSpPr>
          <p:cNvPr id="10" name="Straight Connector 9">
            <a:extLst>
              <a:ext uri="{FF2B5EF4-FFF2-40B4-BE49-F238E27FC236}">
                <a16:creationId xmlns:a16="http://schemas.microsoft.com/office/drawing/2014/main" id="{EA075FEA-2902-1F4B-9C9E-8C00DDDD581B}"/>
              </a:ext>
            </a:extLst>
          </p:cNvPr>
          <p:cNvCxnSpPr>
            <a:cxnSpLocks/>
          </p:cNvCxnSpPr>
          <p:nvPr/>
        </p:nvCxnSpPr>
        <p:spPr bwMode="auto">
          <a:xfrm>
            <a:off x="4236098" y="729779"/>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
        <p:nvSpPr>
          <p:cNvPr id="11" name="Content Placeholder 2">
            <a:extLst>
              <a:ext uri="{FF2B5EF4-FFF2-40B4-BE49-F238E27FC236}">
                <a16:creationId xmlns:a16="http://schemas.microsoft.com/office/drawing/2014/main" id="{B28CB72A-0BCB-4324-8EBF-BD86298CDFFD}"/>
              </a:ext>
            </a:extLst>
          </p:cNvPr>
          <p:cNvSpPr txBox="1">
            <a:spLocks/>
          </p:cNvSpPr>
          <p:nvPr/>
        </p:nvSpPr>
        <p:spPr>
          <a:xfrm>
            <a:off x="480133" y="4059140"/>
            <a:ext cx="11250613" cy="2240643"/>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buFont typeface="Wingdings" pitchFamily="2" charset="2"/>
              <a:buChar char="§"/>
            </a:pPr>
            <a:r>
              <a:rPr lang="en-US" kern="0" dirty="0"/>
              <a:t>This section will be based on instructional design decisions that must be made and will talk about xAPI data using the “lingo”, but not code.</a:t>
            </a:r>
          </a:p>
          <a:p>
            <a:pPr>
              <a:buFont typeface="Wingdings" pitchFamily="2" charset="2"/>
              <a:buChar char="§"/>
            </a:pPr>
            <a:r>
              <a:rPr lang="en-US" kern="0" dirty="0"/>
              <a:t>It will discuss how to add domain-based data, media-based data, and function-based data as a part of the overall cmi5/xAPI solution.</a:t>
            </a:r>
          </a:p>
          <a:p>
            <a:pPr marL="0" indent="0">
              <a:buNone/>
            </a:pPr>
            <a:endParaRPr lang="en-US" kern="0" dirty="0"/>
          </a:p>
          <a:p>
            <a:pPr marL="0" indent="0">
              <a:buFont typeface="Wingdings" charset="2"/>
              <a:buNone/>
            </a:pPr>
            <a:endParaRPr lang="en-US" kern="0" dirty="0"/>
          </a:p>
        </p:txBody>
      </p:sp>
    </p:spTree>
    <p:extLst>
      <p:ext uri="{BB962C8B-B14F-4D97-AF65-F5344CB8AC3E}">
        <p14:creationId xmlns:p14="http://schemas.microsoft.com/office/powerpoint/2010/main" val="851645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A827FB5-EC6A-432A-89EE-5794C25E83A6}"/>
              </a:ext>
            </a:extLst>
          </p:cNvPr>
          <p:cNvSpPr/>
          <p:nvPr/>
        </p:nvSpPr>
        <p:spPr bwMode="auto">
          <a:xfrm>
            <a:off x="3645728" y="2434442"/>
            <a:ext cx="2289958" cy="1660565"/>
          </a:xfrm>
          <a:prstGeom prst="rect">
            <a:avLst/>
          </a:prstGeom>
          <a:solidFill>
            <a:schemeClr val="accent1">
              <a:lumMod val="75000"/>
            </a:schemeClr>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 LMS</a:t>
            </a: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The Big Picture</a:t>
            </a:r>
          </a:p>
        </p:txBody>
      </p:sp>
      <p:pic>
        <p:nvPicPr>
          <p:cNvPr id="8" name="Picture 7">
            <a:extLst>
              <a:ext uri="{FF2B5EF4-FFF2-40B4-BE49-F238E27FC236}">
                <a16:creationId xmlns:a16="http://schemas.microsoft.com/office/drawing/2014/main" id="{BA1CF295-9DCB-426A-88A7-3CC022005D25}"/>
              </a:ext>
            </a:extLst>
          </p:cNvPr>
          <p:cNvPicPr>
            <a:picLocks noChangeAspect="1"/>
          </p:cNvPicPr>
          <p:nvPr/>
        </p:nvPicPr>
        <p:blipFill>
          <a:blip r:embed="rId2"/>
          <a:stretch>
            <a:fillRect/>
          </a:stretch>
        </p:blipFill>
        <p:spPr>
          <a:xfrm flipH="1">
            <a:off x="829705" y="4203865"/>
            <a:ext cx="1991208" cy="1977242"/>
          </a:xfrm>
          <a:prstGeom prst="rect">
            <a:avLst/>
          </a:prstGeom>
        </p:spPr>
      </p:pic>
      <p:sp>
        <p:nvSpPr>
          <p:cNvPr id="13" name="Rectangle 12">
            <a:extLst>
              <a:ext uri="{FF2B5EF4-FFF2-40B4-BE49-F238E27FC236}">
                <a16:creationId xmlns:a16="http://schemas.microsoft.com/office/drawing/2014/main" id="{7AC8CD05-8639-497A-83A9-18ECD9584044}"/>
              </a:ext>
            </a:extLst>
          </p:cNvPr>
          <p:cNvSpPr/>
          <p:nvPr/>
        </p:nvSpPr>
        <p:spPr bwMode="auto">
          <a:xfrm>
            <a:off x="4521826" y="2695698"/>
            <a:ext cx="1261460" cy="1246909"/>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LRS</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15" name="Arrow: Right 14">
            <a:extLst>
              <a:ext uri="{FF2B5EF4-FFF2-40B4-BE49-F238E27FC236}">
                <a16:creationId xmlns:a16="http://schemas.microsoft.com/office/drawing/2014/main" id="{37A8CA0A-9FAD-4CD7-89B9-8873A1ECC0A0}"/>
              </a:ext>
            </a:extLst>
          </p:cNvPr>
          <p:cNvSpPr/>
          <p:nvPr/>
        </p:nvSpPr>
        <p:spPr bwMode="auto">
          <a:xfrm rot="18862004">
            <a:off x="2960654" y="4103845"/>
            <a:ext cx="747942" cy="705610"/>
          </a:xfrm>
          <a:prstGeom prst="righ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Arrow: Left 15">
            <a:extLst>
              <a:ext uri="{FF2B5EF4-FFF2-40B4-BE49-F238E27FC236}">
                <a16:creationId xmlns:a16="http://schemas.microsoft.com/office/drawing/2014/main" id="{F7A70DE6-D4D3-4FA6-9551-E3904CA2ADBA}"/>
              </a:ext>
            </a:extLst>
          </p:cNvPr>
          <p:cNvSpPr/>
          <p:nvPr/>
        </p:nvSpPr>
        <p:spPr bwMode="auto">
          <a:xfrm rot="2649570">
            <a:off x="2836216" y="1830298"/>
            <a:ext cx="740902" cy="686513"/>
          </a:xfrm>
          <a:prstGeom prst="lef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8" name="Picture 17">
            <a:extLst>
              <a:ext uri="{FF2B5EF4-FFF2-40B4-BE49-F238E27FC236}">
                <a16:creationId xmlns:a16="http://schemas.microsoft.com/office/drawing/2014/main" id="{AB8C9133-6360-4BCD-8680-A8442F295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07" y="840439"/>
            <a:ext cx="1714045" cy="2424285"/>
          </a:xfrm>
          <a:prstGeom prst="rect">
            <a:avLst/>
          </a:prstGeom>
        </p:spPr>
      </p:pic>
      <p:pic>
        <p:nvPicPr>
          <p:cNvPr id="19" name="Picture 18">
            <a:extLst>
              <a:ext uri="{FF2B5EF4-FFF2-40B4-BE49-F238E27FC236}">
                <a16:creationId xmlns:a16="http://schemas.microsoft.com/office/drawing/2014/main" id="{9D4F3029-072C-41F2-8051-AD18DF565AAC}"/>
              </a:ext>
            </a:extLst>
          </p:cNvPr>
          <p:cNvPicPr>
            <a:picLocks noChangeAspect="1"/>
          </p:cNvPicPr>
          <p:nvPr/>
        </p:nvPicPr>
        <p:blipFill>
          <a:blip r:embed="rId4"/>
          <a:stretch>
            <a:fillRect/>
          </a:stretch>
        </p:blipFill>
        <p:spPr>
          <a:xfrm>
            <a:off x="7294521" y="747572"/>
            <a:ext cx="4255388" cy="2636306"/>
          </a:xfrm>
          <a:prstGeom prst="rect">
            <a:avLst/>
          </a:prstGeom>
        </p:spPr>
      </p:pic>
      <p:pic>
        <p:nvPicPr>
          <p:cNvPr id="20" name="Picture 19">
            <a:extLst>
              <a:ext uri="{FF2B5EF4-FFF2-40B4-BE49-F238E27FC236}">
                <a16:creationId xmlns:a16="http://schemas.microsoft.com/office/drawing/2014/main" id="{FDFE494C-2B56-4864-955E-CB7C3ADD3CB7}"/>
              </a:ext>
            </a:extLst>
          </p:cNvPr>
          <p:cNvPicPr>
            <a:picLocks noChangeAspect="1"/>
          </p:cNvPicPr>
          <p:nvPr/>
        </p:nvPicPr>
        <p:blipFill>
          <a:blip r:embed="rId5"/>
          <a:stretch>
            <a:fillRect/>
          </a:stretch>
        </p:blipFill>
        <p:spPr>
          <a:xfrm>
            <a:off x="7294521" y="3651370"/>
            <a:ext cx="4255388" cy="2638646"/>
          </a:xfrm>
          <a:prstGeom prst="rect">
            <a:avLst/>
          </a:prstGeom>
        </p:spPr>
      </p:pic>
      <p:sp>
        <p:nvSpPr>
          <p:cNvPr id="22" name="Arrow: Right 21">
            <a:extLst>
              <a:ext uri="{FF2B5EF4-FFF2-40B4-BE49-F238E27FC236}">
                <a16:creationId xmlns:a16="http://schemas.microsoft.com/office/drawing/2014/main" id="{F622FF00-155B-4A26-9095-A56E806819F3}"/>
              </a:ext>
            </a:extLst>
          </p:cNvPr>
          <p:cNvSpPr/>
          <p:nvPr/>
        </p:nvSpPr>
        <p:spPr bwMode="auto">
          <a:xfrm rot="2659032">
            <a:off x="5588723" y="4035672"/>
            <a:ext cx="1494105" cy="753502"/>
          </a:xfrm>
          <a:prstGeom prst="righ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Arrow: Right 22">
            <a:extLst>
              <a:ext uri="{FF2B5EF4-FFF2-40B4-BE49-F238E27FC236}">
                <a16:creationId xmlns:a16="http://schemas.microsoft.com/office/drawing/2014/main" id="{DE876368-B383-4C2A-AFC0-D90A7E97CFEA}"/>
              </a:ext>
            </a:extLst>
          </p:cNvPr>
          <p:cNvSpPr/>
          <p:nvPr/>
        </p:nvSpPr>
        <p:spPr bwMode="auto">
          <a:xfrm rot="19010874">
            <a:off x="5571949" y="1850832"/>
            <a:ext cx="1511235" cy="705610"/>
          </a:xfrm>
          <a:prstGeom prst="righ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557192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Expanded Content Creation</a:t>
            </a:r>
          </a:p>
        </p:txBody>
      </p:sp>
      <p:sp>
        <p:nvSpPr>
          <p:cNvPr id="7" name="Shape 193">
            <a:extLst>
              <a:ext uri="{FF2B5EF4-FFF2-40B4-BE49-F238E27FC236}">
                <a16:creationId xmlns:a16="http://schemas.microsoft.com/office/drawing/2014/main" id="{5D603A14-F40A-41C4-94DB-CC55C5C9142E}"/>
              </a:ext>
            </a:extLst>
          </p:cNvPr>
          <p:cNvSpPr/>
          <p:nvPr/>
        </p:nvSpPr>
        <p:spPr>
          <a:xfrm>
            <a:off x="2529929" y="1422720"/>
            <a:ext cx="3568867" cy="2075489"/>
          </a:xfrm>
          <a:prstGeom prst="roundRect">
            <a:avLst>
              <a:gd name="adj" fmla="val 16667"/>
            </a:avLst>
          </a:prstGeom>
          <a:solidFill>
            <a:schemeClr val="accent6">
              <a:lumMod val="60000"/>
              <a:lumOff val="4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
        <p:nvSpPr>
          <p:cNvPr id="11" name="Shape 193">
            <a:extLst>
              <a:ext uri="{FF2B5EF4-FFF2-40B4-BE49-F238E27FC236}">
                <a16:creationId xmlns:a16="http://schemas.microsoft.com/office/drawing/2014/main" id="{40EB85BE-C2B1-4AAF-B10E-AB41D80DCC09}"/>
              </a:ext>
            </a:extLst>
          </p:cNvPr>
          <p:cNvSpPr/>
          <p:nvPr/>
        </p:nvSpPr>
        <p:spPr>
          <a:xfrm>
            <a:off x="6098796" y="1422719"/>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Domain-based Tracking</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98208"/>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Function-based Tracking</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Media-based Tracking</a:t>
            </a:r>
          </a:p>
        </p:txBody>
      </p:sp>
    </p:spTree>
    <p:extLst>
      <p:ext uri="{BB962C8B-B14F-4D97-AF65-F5344CB8AC3E}">
        <p14:creationId xmlns:p14="http://schemas.microsoft.com/office/powerpoint/2010/main" val="3683799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What is a “Course”?</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075237"/>
          </a:xfrm>
        </p:spPr>
        <p:txBody>
          <a:bodyPr/>
          <a:lstStyle/>
          <a:p>
            <a:pPr marL="0" lvl="0" indent="0">
              <a:buNone/>
            </a:pPr>
            <a:r>
              <a:rPr lang="en-US" dirty="0">
                <a:solidFill>
                  <a:srgbClr val="0070C0"/>
                </a:solidFill>
              </a:rPr>
              <a:t>Course Principles</a:t>
            </a:r>
          </a:p>
          <a:p>
            <a:pPr lvl="1">
              <a:buFont typeface="Wingdings" pitchFamily="2" charset="2"/>
              <a:buChar char="§"/>
            </a:pPr>
            <a:r>
              <a:rPr lang="en-US" dirty="0"/>
              <a:t>Files consisting of or links to learning content assets</a:t>
            </a:r>
          </a:p>
          <a:p>
            <a:pPr lvl="1">
              <a:buFont typeface="Wingdings" pitchFamily="2" charset="2"/>
              <a:buChar char="§"/>
            </a:pPr>
            <a:r>
              <a:rPr lang="en-US" dirty="0"/>
              <a:t>Manifest (listing) of those files/links and their structure (as AUs/Blocks)</a:t>
            </a:r>
          </a:p>
          <a:p>
            <a:pPr lvl="1">
              <a:buFont typeface="Wingdings" pitchFamily="2" charset="2"/>
              <a:buChar char="§"/>
            </a:pPr>
            <a:r>
              <a:rPr lang="en-US" dirty="0"/>
              <a:t>Programming to connect to LMS / LRS</a:t>
            </a:r>
          </a:p>
          <a:p>
            <a:pPr lvl="1">
              <a:buFont typeface="Wingdings" pitchFamily="2" charset="2"/>
              <a:buChar char="§"/>
            </a:pPr>
            <a:r>
              <a:rPr lang="en-US" dirty="0"/>
              <a:t>Action: Import</a:t>
            </a:r>
          </a:p>
          <a:p>
            <a:pPr lvl="1">
              <a:buFont typeface="Wingdings" pitchFamily="2" charset="2"/>
              <a:buChar char="§"/>
            </a:pPr>
            <a:r>
              <a:rPr lang="en-US" dirty="0"/>
              <a:t>Action: Register</a:t>
            </a:r>
          </a:p>
          <a:p>
            <a:pPr lvl="1">
              <a:buFont typeface="Wingdings" pitchFamily="2" charset="2"/>
              <a:buChar char="§"/>
            </a:pPr>
            <a:r>
              <a:rPr lang="en-US" dirty="0"/>
              <a:t>Action: Step-Through – Track with Web Events</a:t>
            </a:r>
          </a:p>
          <a:p>
            <a:pPr lvl="1">
              <a:buFont typeface="Wingdings" pitchFamily="2" charset="2"/>
              <a:buChar char="§"/>
            </a:pPr>
            <a:r>
              <a:rPr lang="en-US" dirty="0"/>
              <a:t>Action: Complete, Possibly with Assessment</a:t>
            </a:r>
          </a:p>
          <a:p>
            <a:pPr lvl="1">
              <a:buFont typeface="Wingdings" pitchFamily="2" charset="2"/>
              <a:buChar char="§"/>
            </a:pPr>
            <a:r>
              <a:rPr lang="en-US" dirty="0"/>
              <a:t>Context: Running in an authenticated and authorized environment (LMS)</a:t>
            </a: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848656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Course Data Flow</a:t>
            </a:r>
          </a:p>
        </p:txBody>
      </p:sp>
      <p:pic>
        <p:nvPicPr>
          <p:cNvPr id="118" name="Picture 117">
            <a:extLst>
              <a:ext uri="{FF2B5EF4-FFF2-40B4-BE49-F238E27FC236}">
                <a16:creationId xmlns:a16="http://schemas.microsoft.com/office/drawing/2014/main" id="{A65E36DB-5389-46E8-8C92-FF569669D908}"/>
              </a:ext>
            </a:extLst>
          </p:cNvPr>
          <p:cNvPicPr>
            <a:picLocks noChangeAspect="1"/>
          </p:cNvPicPr>
          <p:nvPr/>
        </p:nvPicPr>
        <p:blipFill>
          <a:blip r:embed="rId2"/>
          <a:stretch>
            <a:fillRect/>
          </a:stretch>
        </p:blipFill>
        <p:spPr>
          <a:xfrm>
            <a:off x="9439" y="705610"/>
            <a:ext cx="12192000" cy="4913822"/>
          </a:xfrm>
          <a:prstGeom prst="rect">
            <a:avLst/>
          </a:prstGeom>
        </p:spPr>
      </p:pic>
      <p:sp>
        <p:nvSpPr>
          <p:cNvPr id="120" name="Content Placeholder 3">
            <a:extLst>
              <a:ext uri="{FF2B5EF4-FFF2-40B4-BE49-F238E27FC236}">
                <a16:creationId xmlns:a16="http://schemas.microsoft.com/office/drawing/2014/main" id="{B7488DDF-6C2A-42FC-B3DD-623A41C8DB53}"/>
              </a:ext>
            </a:extLst>
          </p:cNvPr>
          <p:cNvSpPr>
            <a:spLocks noGrp="1"/>
          </p:cNvSpPr>
          <p:nvPr>
            <p:ph sz="quarter" idx="11"/>
          </p:nvPr>
        </p:nvSpPr>
        <p:spPr>
          <a:xfrm rot="10800000" flipV="1">
            <a:off x="665017" y="5740558"/>
            <a:ext cx="8143422" cy="532958"/>
          </a:xfrm>
        </p:spPr>
        <p:txBody>
          <a:bodyPr/>
          <a:lstStyle/>
          <a:p>
            <a:pPr marL="0" indent="0">
              <a:buNone/>
            </a:pPr>
            <a:r>
              <a:rPr lang="en-US" dirty="0"/>
              <a:t>From our previous discussion, the flow of cmi5</a:t>
            </a:r>
          </a:p>
          <a:p>
            <a:endParaRPr lang="en-US" dirty="0"/>
          </a:p>
        </p:txBody>
      </p:sp>
      <p:sp>
        <p:nvSpPr>
          <p:cNvPr id="3" name="Content Placeholder 3">
            <a:extLst>
              <a:ext uri="{FF2B5EF4-FFF2-40B4-BE49-F238E27FC236}">
                <a16:creationId xmlns:a16="http://schemas.microsoft.com/office/drawing/2014/main" id="{FC49915B-E3C2-4E59-9BCB-755F75C0909A}"/>
              </a:ext>
            </a:extLst>
          </p:cNvPr>
          <p:cNvSpPr txBox="1">
            <a:spLocks/>
          </p:cNvSpPr>
          <p:nvPr/>
        </p:nvSpPr>
        <p:spPr bwMode="auto">
          <a:xfrm rot="10800000" flipV="1">
            <a:off x="10703950" y="5276532"/>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chemeClr val="bg1"/>
                </a:solidFill>
                <a:latin typeface="Arial Narrow"/>
              </a:rPr>
              <a:t>Credit: RISC, Inc.</a:t>
            </a:r>
          </a:p>
          <a:p>
            <a:pPr marL="456565" indent="-456565"/>
            <a:endParaRPr lang="en-US" kern="0" dirty="0"/>
          </a:p>
        </p:txBody>
      </p:sp>
    </p:spTree>
    <p:extLst>
      <p:ext uri="{BB962C8B-B14F-4D97-AF65-F5344CB8AC3E}">
        <p14:creationId xmlns:p14="http://schemas.microsoft.com/office/powerpoint/2010/main" val="1513479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DF2E-C2D0-41F0-9622-3150D46B7414}"/>
              </a:ext>
            </a:extLst>
          </p:cNvPr>
          <p:cNvSpPr>
            <a:spLocks noGrp="1"/>
          </p:cNvSpPr>
          <p:nvPr>
            <p:ph type="title"/>
          </p:nvPr>
        </p:nvSpPr>
        <p:spPr/>
        <p:txBody>
          <a:bodyPr/>
          <a:lstStyle/>
          <a:p>
            <a:r>
              <a:rPr lang="en-US" dirty="0"/>
              <a:t>Course Data Flow</a:t>
            </a:r>
          </a:p>
        </p:txBody>
      </p:sp>
      <p:sp>
        <p:nvSpPr>
          <p:cNvPr id="120" name="Content Placeholder 3">
            <a:extLst>
              <a:ext uri="{FF2B5EF4-FFF2-40B4-BE49-F238E27FC236}">
                <a16:creationId xmlns:a16="http://schemas.microsoft.com/office/drawing/2014/main" id="{B7488DDF-6C2A-42FC-B3DD-623A41C8DB53}"/>
              </a:ext>
            </a:extLst>
          </p:cNvPr>
          <p:cNvSpPr>
            <a:spLocks noGrp="1"/>
          </p:cNvSpPr>
          <p:nvPr>
            <p:ph sz="quarter" idx="11"/>
          </p:nvPr>
        </p:nvSpPr>
        <p:spPr>
          <a:xfrm rot="10800000" flipV="1">
            <a:off x="665017" y="5740558"/>
            <a:ext cx="8143422" cy="532958"/>
          </a:xfrm>
        </p:spPr>
        <p:txBody>
          <a:bodyPr/>
          <a:lstStyle/>
          <a:p>
            <a:pPr marL="0" indent="0">
              <a:buNone/>
            </a:pPr>
            <a:r>
              <a:rPr lang="en-US" dirty="0"/>
              <a:t>Not all of this is the responsibility of the course designer</a:t>
            </a:r>
          </a:p>
          <a:p>
            <a:endParaRPr lang="en-US" dirty="0"/>
          </a:p>
        </p:txBody>
      </p:sp>
      <p:sp>
        <p:nvSpPr>
          <p:cNvPr id="3" name="Content Placeholder 3">
            <a:extLst>
              <a:ext uri="{FF2B5EF4-FFF2-40B4-BE49-F238E27FC236}">
                <a16:creationId xmlns:a16="http://schemas.microsoft.com/office/drawing/2014/main" id="{FC49915B-E3C2-4E59-9BCB-755F75C0909A}"/>
              </a:ext>
            </a:extLst>
          </p:cNvPr>
          <p:cNvSpPr txBox="1">
            <a:spLocks/>
          </p:cNvSpPr>
          <p:nvPr/>
        </p:nvSpPr>
        <p:spPr bwMode="auto">
          <a:xfrm rot="10800000" flipV="1">
            <a:off x="10703950" y="5276532"/>
            <a:ext cx="1373748" cy="247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200" kern="0" dirty="0">
                <a:solidFill>
                  <a:schemeClr val="bg1"/>
                </a:solidFill>
                <a:latin typeface="Arial Narrow"/>
              </a:rPr>
              <a:t>Credit: RISC, Inc.</a:t>
            </a:r>
          </a:p>
          <a:p>
            <a:pPr marL="456565" indent="-456565"/>
            <a:endParaRPr lang="en-US" kern="0" dirty="0"/>
          </a:p>
        </p:txBody>
      </p:sp>
      <p:pic>
        <p:nvPicPr>
          <p:cNvPr id="4" name="Picture 3">
            <a:extLst>
              <a:ext uri="{FF2B5EF4-FFF2-40B4-BE49-F238E27FC236}">
                <a16:creationId xmlns:a16="http://schemas.microsoft.com/office/drawing/2014/main" id="{61D0EF86-67B2-4F21-B8C5-2BFD934E692E}"/>
              </a:ext>
            </a:extLst>
          </p:cNvPr>
          <p:cNvPicPr>
            <a:picLocks noChangeAspect="1"/>
          </p:cNvPicPr>
          <p:nvPr/>
        </p:nvPicPr>
        <p:blipFill>
          <a:blip r:embed="rId2"/>
          <a:stretch>
            <a:fillRect/>
          </a:stretch>
        </p:blipFill>
        <p:spPr>
          <a:xfrm>
            <a:off x="0" y="705610"/>
            <a:ext cx="12260982" cy="4886667"/>
          </a:xfrm>
          <a:prstGeom prst="rect">
            <a:avLst/>
          </a:prstGeom>
        </p:spPr>
      </p:pic>
    </p:spTree>
    <p:extLst>
      <p:ext uri="{BB962C8B-B14F-4D97-AF65-F5344CB8AC3E}">
        <p14:creationId xmlns:p14="http://schemas.microsoft.com/office/powerpoint/2010/main" val="1625113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075237"/>
          </a:xfrm>
        </p:spPr>
        <p:txBody>
          <a:bodyPr/>
          <a:lstStyle/>
          <a:p>
            <a:pPr marL="0" lvl="0" indent="0">
              <a:buNone/>
            </a:pPr>
            <a:r>
              <a:rPr lang="en-US" dirty="0">
                <a:solidFill>
                  <a:srgbClr val="0070C0"/>
                </a:solidFill>
              </a:rPr>
              <a:t>cmi5 Design Principles</a:t>
            </a:r>
          </a:p>
          <a:p>
            <a:pPr lvl="1">
              <a:buFont typeface="Wingdings" pitchFamily="2" charset="2"/>
              <a:buChar char="§"/>
            </a:pPr>
            <a:r>
              <a:rPr lang="en-US" dirty="0"/>
              <a:t>Focusing our efforts on what happens between the “Initialize” and “Terminate”</a:t>
            </a:r>
          </a:p>
          <a:p>
            <a:pPr lvl="2">
              <a:buFont typeface="Wingdings" pitchFamily="2" charset="2"/>
              <a:buChar char="§"/>
            </a:pPr>
            <a:r>
              <a:rPr lang="en-US" dirty="0"/>
              <a:t>E.g. the content being displayed to the learner and being taken away</a:t>
            </a:r>
          </a:p>
          <a:p>
            <a:pPr marL="1219170" lvl="2" indent="0">
              <a:buNone/>
            </a:pPr>
            <a:endParaRPr lang="en-US" dirty="0"/>
          </a:p>
          <a:p>
            <a:pPr lvl="1">
              <a:buFont typeface="Wingdings" pitchFamily="2" charset="2"/>
              <a:buChar char="§"/>
            </a:pPr>
            <a:r>
              <a:rPr lang="en-US" dirty="0"/>
              <a:t>cmi5 Authoring solutions would allow us to not have to figure out anything except the basics</a:t>
            </a:r>
          </a:p>
          <a:p>
            <a:pPr marL="609585" lvl="1" indent="0">
              <a:buNone/>
            </a:pPr>
            <a:endParaRPr lang="en-US" dirty="0"/>
          </a:p>
          <a:p>
            <a:pPr lvl="1">
              <a:buFont typeface="Wingdings" pitchFamily="2" charset="2"/>
              <a:buChar char="§"/>
            </a:pPr>
            <a:r>
              <a:rPr lang="en-US" dirty="0"/>
              <a:t>Determine pass/fail/completion criteria (cmi5 Defined)</a:t>
            </a:r>
          </a:p>
          <a:p>
            <a:pPr lvl="2">
              <a:buFont typeface="Wingdings" pitchFamily="2" charset="2"/>
              <a:buChar char="§"/>
            </a:pPr>
            <a:r>
              <a:rPr lang="en-US" dirty="0"/>
              <a:t>Is completed viewing the last page?  All of the pages?</a:t>
            </a:r>
          </a:p>
          <a:p>
            <a:pPr lvl="2">
              <a:buFont typeface="Wingdings" pitchFamily="2" charset="2"/>
              <a:buChar char="§"/>
            </a:pPr>
            <a:r>
              <a:rPr lang="en-US" dirty="0"/>
              <a:t>Is there an assessment? If so, how is it scored and do we share out that score?</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075449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Expanded Content Creation</a:t>
            </a:r>
          </a:p>
        </p:txBody>
      </p:sp>
      <p:sp>
        <p:nvSpPr>
          <p:cNvPr id="11" name="Shape 193">
            <a:extLst>
              <a:ext uri="{FF2B5EF4-FFF2-40B4-BE49-F238E27FC236}">
                <a16:creationId xmlns:a16="http://schemas.microsoft.com/office/drawing/2014/main" id="{40EB85BE-C2B1-4AAF-B10E-AB41D80DCC09}"/>
              </a:ext>
            </a:extLst>
          </p:cNvPr>
          <p:cNvSpPr/>
          <p:nvPr/>
        </p:nvSpPr>
        <p:spPr>
          <a:xfrm>
            <a:off x="6098796" y="1422719"/>
            <a:ext cx="3568867" cy="2075489"/>
          </a:xfrm>
          <a:prstGeom prst="roundRect">
            <a:avLst>
              <a:gd name="adj" fmla="val 16667"/>
            </a:avLst>
          </a:prstGeom>
          <a:solidFill>
            <a:schemeClr val="accent6">
              <a:lumMod val="60000"/>
              <a:lumOff val="4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Domain-based Tracking</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98208"/>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Function-based Tracking</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Media-based Tracking</a:t>
            </a:r>
          </a:p>
        </p:txBody>
      </p:sp>
      <p:sp>
        <p:nvSpPr>
          <p:cNvPr id="8" name="Shape 193">
            <a:extLst>
              <a:ext uri="{FF2B5EF4-FFF2-40B4-BE49-F238E27FC236}">
                <a16:creationId xmlns:a16="http://schemas.microsoft.com/office/drawing/2014/main" id="{5AC61637-89E3-4EBB-B0F0-9AD38874B15D}"/>
              </a:ext>
            </a:extLst>
          </p:cNvPr>
          <p:cNvSpPr/>
          <p:nvPr/>
        </p:nvSpPr>
        <p:spPr>
          <a:xfrm>
            <a:off x="2536572" y="1387591"/>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Tree>
    <p:extLst>
      <p:ext uri="{BB962C8B-B14F-4D97-AF65-F5344CB8AC3E}">
        <p14:creationId xmlns:p14="http://schemas.microsoft.com/office/powerpoint/2010/main" val="4014129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6597930" cy="5214418"/>
          </a:xfrm>
        </p:spPr>
        <p:txBody>
          <a:bodyPr/>
          <a:lstStyle/>
          <a:p>
            <a:pPr marL="0" lvl="0" indent="0">
              <a:buNone/>
            </a:pPr>
            <a:r>
              <a:rPr lang="en-US" dirty="0">
                <a:solidFill>
                  <a:srgbClr val="0070C0"/>
                </a:solidFill>
              </a:rPr>
              <a:t>Goal:  A domain-specific course, rich in content topics and activities</a:t>
            </a:r>
          </a:p>
          <a:p>
            <a:pPr lvl="1">
              <a:buFont typeface="Wingdings" pitchFamily="2" charset="2"/>
              <a:buChar char="§"/>
            </a:pPr>
            <a:r>
              <a:rPr lang="en-US" dirty="0"/>
              <a:t>Now that we’ve designed the cmi5 portion, we have a traditional set of web-based assets</a:t>
            </a:r>
          </a:p>
          <a:p>
            <a:pPr lvl="1">
              <a:buFont typeface="Wingdings" pitchFamily="2" charset="2"/>
              <a:buChar char="§"/>
            </a:pPr>
            <a:r>
              <a:rPr lang="en-US" dirty="0"/>
              <a:t>Our course needs to have some “meat” – we will be taking on the domain of meal planning</a:t>
            </a:r>
          </a:p>
          <a:p>
            <a:pPr lvl="1">
              <a:buFont typeface="Wingdings" pitchFamily="2" charset="2"/>
              <a:buChar char="§"/>
            </a:pPr>
            <a:r>
              <a:rPr lang="en-US" dirty="0"/>
              <a:t>Topics will include</a:t>
            </a:r>
          </a:p>
          <a:p>
            <a:pPr lvl="2">
              <a:buFont typeface="Wingdings" pitchFamily="2" charset="2"/>
              <a:buChar char="§"/>
            </a:pPr>
            <a:r>
              <a:rPr lang="en-US" dirty="0"/>
              <a:t>Diet Variance</a:t>
            </a:r>
          </a:p>
          <a:p>
            <a:pPr lvl="2">
              <a:buFont typeface="Wingdings" pitchFamily="2" charset="2"/>
              <a:buChar char="§"/>
            </a:pPr>
            <a:r>
              <a:rPr lang="en-US" dirty="0"/>
              <a:t>Shopping</a:t>
            </a:r>
          </a:p>
          <a:p>
            <a:pPr lvl="2">
              <a:buFont typeface="Wingdings" pitchFamily="2" charset="2"/>
              <a:buChar char="§"/>
            </a:pPr>
            <a:r>
              <a:rPr lang="en-US" dirty="0"/>
              <a:t>Meal Preparation</a:t>
            </a:r>
          </a:p>
          <a:p>
            <a:pPr lvl="1">
              <a:buFont typeface="Wingdings" pitchFamily="2" charset="2"/>
              <a:buChar char="§"/>
            </a:pPr>
            <a:r>
              <a:rPr lang="en-US" dirty="0"/>
              <a:t>Activities will include</a:t>
            </a:r>
          </a:p>
          <a:p>
            <a:pPr lvl="2">
              <a:buFont typeface="Wingdings" pitchFamily="2" charset="2"/>
              <a:buChar char="§"/>
            </a:pPr>
            <a:r>
              <a:rPr lang="en-US" dirty="0"/>
              <a:t>Meal Tracking</a:t>
            </a:r>
          </a:p>
          <a:p>
            <a:pPr lvl="2">
              <a:buFont typeface="Wingdings" pitchFamily="2" charset="2"/>
              <a:buChar char="§"/>
            </a:pPr>
            <a:r>
              <a:rPr lang="en-US" dirty="0"/>
              <a:t>Inventory Management</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pic>
        <p:nvPicPr>
          <p:cNvPr id="5" name="Picture 4">
            <a:extLst>
              <a:ext uri="{FF2B5EF4-FFF2-40B4-BE49-F238E27FC236}">
                <a16:creationId xmlns:a16="http://schemas.microsoft.com/office/drawing/2014/main" id="{C0A4FD06-BA0F-4933-8DD2-9987D425A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264" y="1034256"/>
            <a:ext cx="4892635" cy="5075237"/>
          </a:xfrm>
          <a:prstGeom prst="rect">
            <a:avLst/>
          </a:prstGeom>
        </p:spPr>
      </p:pic>
    </p:spTree>
    <p:extLst>
      <p:ext uri="{BB962C8B-B14F-4D97-AF65-F5344CB8AC3E}">
        <p14:creationId xmlns:p14="http://schemas.microsoft.com/office/powerpoint/2010/main" val="131986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39F4-235F-4E64-877A-52F5756AA37C}"/>
              </a:ext>
            </a:extLst>
          </p:cNvPr>
          <p:cNvSpPr>
            <a:spLocks noGrp="1"/>
          </p:cNvSpPr>
          <p:nvPr>
            <p:ph type="title"/>
          </p:nvPr>
        </p:nvSpPr>
        <p:spPr/>
        <p:txBody>
          <a:bodyPr/>
          <a:lstStyle/>
          <a:p>
            <a:r>
              <a:rPr lang="en-US" dirty="0"/>
              <a:t>What is xAPI?</a:t>
            </a:r>
          </a:p>
        </p:txBody>
      </p:sp>
      <p:sp>
        <p:nvSpPr>
          <p:cNvPr id="6" name="Rectangle 5">
            <a:extLst>
              <a:ext uri="{FF2B5EF4-FFF2-40B4-BE49-F238E27FC236}">
                <a16:creationId xmlns:a16="http://schemas.microsoft.com/office/drawing/2014/main" id="{6C9DDC40-7BC8-6844-8687-F25F1959D9D1}"/>
              </a:ext>
            </a:extLst>
          </p:cNvPr>
          <p:cNvSpPr/>
          <p:nvPr/>
        </p:nvSpPr>
        <p:spPr bwMode="auto">
          <a:xfrm>
            <a:off x="294651" y="898900"/>
            <a:ext cx="11602698" cy="5331417"/>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7" name="Straight Connector 6">
            <a:extLst>
              <a:ext uri="{FF2B5EF4-FFF2-40B4-BE49-F238E27FC236}">
                <a16:creationId xmlns:a16="http://schemas.microsoft.com/office/drawing/2014/main" id="{2A8D046B-C482-C94C-9084-F8B97A415A54}"/>
              </a:ext>
            </a:extLst>
          </p:cNvPr>
          <p:cNvCxnSpPr>
            <a:cxnSpLocks/>
          </p:cNvCxnSpPr>
          <p:nvPr/>
        </p:nvCxnSpPr>
        <p:spPr bwMode="auto">
          <a:xfrm>
            <a:off x="762893" y="3525425"/>
            <a:ext cx="10647335" cy="1"/>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8CB8FE90-D832-0D4D-A3B3-BF0F6F636687}"/>
              </a:ext>
            </a:extLst>
          </p:cNvPr>
          <p:cNvSpPr txBox="1"/>
          <p:nvPr/>
        </p:nvSpPr>
        <p:spPr>
          <a:xfrm>
            <a:off x="772332" y="1632905"/>
            <a:ext cx="10647336" cy="1508105"/>
          </a:xfrm>
          <a:prstGeom prst="rect">
            <a:avLst/>
          </a:prstGeom>
          <a:noFill/>
        </p:spPr>
        <p:txBody>
          <a:bodyPr wrap="square" rtlCol="0">
            <a:spAutoFit/>
          </a:bodyPr>
          <a:lstStyle/>
          <a:p>
            <a:pPr algn="ctr"/>
            <a:r>
              <a:rPr lang="en-US" sz="2800" b="1" dirty="0">
                <a:solidFill>
                  <a:schemeClr val="bg1"/>
                </a:solidFill>
              </a:rPr>
              <a:t>Basic Definition (Remember this one): </a:t>
            </a:r>
            <a:endParaRPr lang="en-US" sz="2800" dirty="0">
              <a:solidFill>
                <a:schemeClr val="bg1"/>
              </a:solidFill>
              <a:latin typeface="Arial Narrow" panose="020B0604020202020204" pitchFamily="34" charset="0"/>
              <a:cs typeface="Arial Narrow" panose="020B0604020202020204" pitchFamily="34" charset="0"/>
            </a:endParaRPr>
          </a:p>
          <a:p>
            <a:pPr algn="ctr"/>
            <a:r>
              <a:rPr lang="en-US" dirty="0">
                <a:solidFill>
                  <a:schemeClr val="bg1"/>
                </a:solidFill>
                <a:latin typeface="Arial Narrow" panose="020B0604020202020204" pitchFamily="34" charset="0"/>
                <a:cs typeface="Arial Narrow" panose="020B0604020202020204" pitchFamily="34" charset="0"/>
              </a:rPr>
              <a:t>xAPI statements are data generated by a Learning Record Provider (LRP) and sent to a Learning Record Store (LRS).</a:t>
            </a:r>
          </a:p>
        </p:txBody>
      </p:sp>
      <p:sp>
        <p:nvSpPr>
          <p:cNvPr id="11" name="TextBox 10">
            <a:extLst>
              <a:ext uri="{FF2B5EF4-FFF2-40B4-BE49-F238E27FC236}">
                <a16:creationId xmlns:a16="http://schemas.microsoft.com/office/drawing/2014/main" id="{382002C2-8463-C745-85EE-5A1B70020ACE}"/>
              </a:ext>
            </a:extLst>
          </p:cNvPr>
          <p:cNvSpPr txBox="1"/>
          <p:nvPr/>
        </p:nvSpPr>
        <p:spPr>
          <a:xfrm>
            <a:off x="1565806" y="3888784"/>
            <a:ext cx="9041507" cy="1692771"/>
          </a:xfrm>
          <a:prstGeom prst="rect">
            <a:avLst/>
          </a:prstGeom>
          <a:noFill/>
        </p:spPr>
        <p:txBody>
          <a:bodyPr wrap="square" rtlCol="0">
            <a:spAutoFit/>
          </a:bodyPr>
          <a:lstStyle/>
          <a:p>
            <a:pPr algn="ctr"/>
            <a:r>
              <a:rPr lang="en-US" sz="2000" b="1" dirty="0">
                <a:solidFill>
                  <a:schemeClr val="bg1"/>
                </a:solidFill>
              </a:rPr>
              <a:t>Technical Definition (Look once and forget if you want): </a:t>
            </a:r>
          </a:p>
          <a:p>
            <a:pPr algn="ctr"/>
            <a:r>
              <a:rPr lang="en-US" sz="2000" dirty="0">
                <a:solidFill>
                  <a:schemeClr val="bg1"/>
                </a:solidFill>
                <a:latin typeface="Arial Narrow" panose="020B0604020202020204" pitchFamily="34" charset="0"/>
                <a:cs typeface="Arial Narrow" panose="020B0604020202020204" pitchFamily="34" charset="0"/>
              </a:rPr>
              <a:t>Experience API (IEEE 9274.1.1) is the JavaScript Object Notation (JSON) data model format and a Representational State Transfer (RESTful) Web Service Application Programming Interface (API) for communication between Activities experienced by an individual, group, or other entity and a Learning Record Store. </a:t>
            </a:r>
          </a:p>
        </p:txBody>
      </p:sp>
    </p:spTree>
    <p:extLst>
      <p:ext uri="{BB962C8B-B14F-4D97-AF65-F5344CB8AC3E}">
        <p14:creationId xmlns:p14="http://schemas.microsoft.com/office/powerpoint/2010/main" val="3526199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0117B-3D71-F34E-A8F4-D26F0B0C46F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F8293AD1-68FF-4614-BC96-CBC576EE676C}"/>
              </a:ext>
            </a:extLst>
          </p:cNvPr>
          <p:cNvSpPr>
            <a:spLocks noGrp="1"/>
          </p:cNvSpPr>
          <p:nvPr>
            <p:ph type="title"/>
          </p:nvPr>
        </p:nvSpPr>
        <p:spPr/>
        <p:txBody>
          <a:bodyPr/>
          <a:lstStyle/>
          <a:p>
            <a:r>
              <a:rPr lang="en-US" dirty="0"/>
              <a:t>What Data Are We Interested In?</a:t>
            </a:r>
          </a:p>
        </p:txBody>
      </p:sp>
      <p:sp>
        <p:nvSpPr>
          <p:cNvPr id="6" name="Content Placeholder 3">
            <a:extLst>
              <a:ext uri="{FF2B5EF4-FFF2-40B4-BE49-F238E27FC236}">
                <a16:creationId xmlns:a16="http://schemas.microsoft.com/office/drawing/2014/main" id="{E91AD48F-9656-48D9-BD1F-7BDFAE248348}"/>
              </a:ext>
            </a:extLst>
          </p:cNvPr>
          <p:cNvSpPr>
            <a:spLocks noGrp="1"/>
          </p:cNvSpPr>
          <p:nvPr>
            <p:ph sz="quarter" idx="11"/>
          </p:nvPr>
        </p:nvSpPr>
        <p:spPr>
          <a:xfrm>
            <a:off x="480132" y="1046715"/>
            <a:ext cx="11250613" cy="5075237"/>
          </a:xfrm>
        </p:spPr>
        <p:txBody>
          <a:bodyPr/>
          <a:lstStyle/>
          <a:p>
            <a:pPr marL="0" indent="0">
              <a:buNone/>
            </a:pPr>
            <a:r>
              <a:rPr lang="en-US" dirty="0">
                <a:solidFill>
                  <a:srgbClr val="0070C0"/>
                </a:solidFill>
                <a:latin typeface="Arial Narrow"/>
              </a:rPr>
              <a:t>Content Design</a:t>
            </a:r>
            <a:endParaRPr lang="en-US" dirty="0">
              <a:solidFill>
                <a:srgbClr val="0070C0"/>
              </a:solidFill>
            </a:endParaRPr>
          </a:p>
          <a:p>
            <a:pPr marL="989965" lvl="1" indent="-380365">
              <a:buFont typeface="Wingdings" pitchFamily="2" charset="2"/>
              <a:buChar char="§"/>
            </a:pPr>
            <a:r>
              <a:rPr lang="en-US" dirty="0">
                <a:latin typeface="Arial Narrow"/>
              </a:rPr>
              <a:t>Basic web-based content should be covered by the previous template</a:t>
            </a:r>
          </a:p>
          <a:p>
            <a:pPr marL="989965" lvl="1" indent="-380365">
              <a:buFont typeface="Wingdings" pitchFamily="2" charset="2"/>
              <a:buChar char="§"/>
            </a:pPr>
            <a:r>
              <a:rPr lang="en-US" dirty="0">
                <a:latin typeface="Arial Narrow"/>
              </a:rPr>
              <a:t>Subject matter/domain will not influence a new vocabulary without unique web events</a:t>
            </a:r>
          </a:p>
          <a:p>
            <a:pPr marL="989965" lvl="1" indent="-380365">
              <a:buFont typeface="Wingdings" pitchFamily="2" charset="2"/>
              <a:buChar char="§"/>
            </a:pPr>
            <a:r>
              <a:rPr lang="en-US" dirty="0">
                <a:latin typeface="Arial Narrow"/>
              </a:rPr>
              <a:t>Knowledge assessment will be done independently from performance assessment on the activity</a:t>
            </a:r>
            <a:endParaRPr lang="en-US" dirty="0"/>
          </a:p>
          <a:p>
            <a:pPr marL="0" indent="0">
              <a:buNone/>
            </a:pPr>
            <a:r>
              <a:rPr lang="en-US" dirty="0">
                <a:solidFill>
                  <a:srgbClr val="0070C0"/>
                </a:solidFill>
                <a:latin typeface="Arial Narrow"/>
              </a:rPr>
              <a:t>Activity Design</a:t>
            </a:r>
          </a:p>
          <a:p>
            <a:pPr marL="989965" lvl="1" indent="-380365">
              <a:buFont typeface="Wingdings" pitchFamily="2" charset="2"/>
              <a:buChar char="§"/>
            </a:pPr>
            <a:r>
              <a:rPr lang="en-US" dirty="0">
                <a:latin typeface="Arial Narrow"/>
              </a:rPr>
              <a:t>Within a web interface, there will be an activity that brings two distinct principles that are covered in the content to life</a:t>
            </a:r>
          </a:p>
          <a:p>
            <a:pPr marL="989965" lvl="1" indent="-380365">
              <a:buFont typeface="Wingdings" pitchFamily="2" charset="2"/>
              <a:buChar char="§"/>
            </a:pPr>
            <a:r>
              <a:rPr lang="en-US" dirty="0"/>
              <a:t>A subset of “The Fridge” that was discussed earlier, allowing effective inventory management.</a:t>
            </a:r>
          </a:p>
          <a:p>
            <a:pPr marL="989965" lvl="1" indent="-380365">
              <a:buFont typeface="Wingdings" pitchFamily="2" charset="2"/>
              <a:buChar char="§"/>
            </a:pPr>
            <a:r>
              <a:rPr lang="en-US" dirty="0"/>
              <a:t>We will also use a scheduler to plan when particular people will be around for meals</a:t>
            </a:r>
          </a:p>
          <a:p>
            <a:pPr marL="989965" lvl="1" indent="-380365">
              <a:buFont typeface="Wingdings" pitchFamily="2" charset="2"/>
              <a:buChar char="§"/>
            </a:pPr>
            <a:r>
              <a:rPr lang="en-US" dirty="0"/>
              <a:t>Could do many other things – recipes, portion sizes, etc.</a:t>
            </a:r>
          </a:p>
          <a:p>
            <a:pPr marL="609600" lvl="1" indent="0">
              <a:buNone/>
            </a:pPr>
            <a:endParaRPr lang="en-US" dirty="0"/>
          </a:p>
          <a:p>
            <a:pPr marL="989965" lvl="1" indent="-380365"/>
            <a:endParaRPr lang="en-US" dirty="0"/>
          </a:p>
          <a:p>
            <a:pPr marL="456565" indent="-456565"/>
            <a:endParaRPr lang="en-US" dirty="0"/>
          </a:p>
        </p:txBody>
      </p:sp>
    </p:spTree>
    <p:extLst>
      <p:ext uri="{BB962C8B-B14F-4D97-AF65-F5344CB8AC3E}">
        <p14:creationId xmlns:p14="http://schemas.microsoft.com/office/powerpoint/2010/main" val="1598357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075237"/>
          </a:xfrm>
        </p:spPr>
        <p:txBody>
          <a:bodyPr/>
          <a:lstStyle/>
          <a:p>
            <a:pPr marL="0" lvl="0" indent="0">
              <a:buNone/>
            </a:pPr>
            <a:r>
              <a:rPr lang="en-US" dirty="0">
                <a:solidFill>
                  <a:srgbClr val="0070C0"/>
                </a:solidFill>
              </a:rPr>
              <a:t>Domain Design Principles</a:t>
            </a:r>
            <a:endParaRPr lang="en-US" dirty="0"/>
          </a:p>
          <a:p>
            <a:pPr lvl="1">
              <a:buFont typeface="Wingdings" pitchFamily="2" charset="2"/>
              <a:buChar char="§"/>
            </a:pPr>
            <a:r>
              <a:rPr lang="en-US" dirty="0"/>
              <a:t>Without specific activities, tying domain-based tracking to content is difficult</a:t>
            </a:r>
          </a:p>
          <a:p>
            <a:pPr lvl="2">
              <a:buFont typeface="Wingdings" pitchFamily="2" charset="2"/>
              <a:buChar char="§"/>
            </a:pPr>
            <a:r>
              <a:rPr lang="en-US" dirty="0"/>
              <a:t>Activities should be “task driven” – don’t force-fit xAPI or any technology</a:t>
            </a:r>
          </a:p>
          <a:p>
            <a:pPr lvl="1">
              <a:buFont typeface="Wingdings" pitchFamily="2" charset="2"/>
              <a:buChar char="§"/>
            </a:pPr>
            <a:endParaRPr lang="en-US" dirty="0"/>
          </a:p>
          <a:p>
            <a:pPr lvl="1">
              <a:buFont typeface="Wingdings" pitchFamily="2" charset="2"/>
              <a:buChar char="§"/>
            </a:pPr>
            <a:r>
              <a:rPr lang="en-US" dirty="0"/>
              <a:t>It is key to understand if the activity has its own assessment component or not</a:t>
            </a:r>
          </a:p>
          <a:p>
            <a:pPr marL="609585" lvl="1" indent="0">
              <a:buNone/>
            </a:pPr>
            <a:endParaRPr lang="en-US" dirty="0"/>
          </a:p>
          <a:p>
            <a:pPr lvl="1">
              <a:buFont typeface="Wingdings" pitchFamily="2" charset="2"/>
              <a:buChar char="§"/>
            </a:pPr>
            <a:r>
              <a:rPr lang="en-US" dirty="0"/>
              <a:t>xAPI </a:t>
            </a:r>
            <a:r>
              <a:rPr lang="en-US" b="1" dirty="0"/>
              <a:t>can </a:t>
            </a:r>
            <a:r>
              <a:rPr lang="en-US" dirty="0"/>
              <a:t>be used to track individual data, but doesn’t have to</a:t>
            </a:r>
          </a:p>
          <a:p>
            <a:pPr lvl="2">
              <a:buFont typeface="Wingdings" pitchFamily="2" charset="2"/>
              <a:buChar char="§"/>
            </a:pPr>
            <a:r>
              <a:rPr lang="en-US" dirty="0"/>
              <a:t>E.g. You don’t have to create Statements for each question and answer….but you can</a:t>
            </a:r>
          </a:p>
          <a:p>
            <a:pPr marL="1219170" lvl="2" indent="0">
              <a:buNone/>
            </a:pPr>
            <a:endParaRPr lang="en-US" dirty="0"/>
          </a:p>
          <a:p>
            <a:pPr lvl="1">
              <a:buFont typeface="Wingdings" pitchFamily="2" charset="2"/>
              <a:buChar char="§"/>
            </a:pPr>
            <a:r>
              <a:rPr lang="en-US" dirty="0"/>
              <a:t>Some data is best left </a:t>
            </a:r>
            <a:r>
              <a:rPr lang="en-US" b="1" dirty="0"/>
              <a:t>inside</a:t>
            </a:r>
            <a:r>
              <a:rPr lang="en-US" dirty="0"/>
              <a:t> the course/application</a:t>
            </a:r>
          </a:p>
          <a:p>
            <a:pPr lvl="2">
              <a:buFont typeface="Wingdings" pitchFamily="2" charset="2"/>
              <a:buChar char="§"/>
            </a:pPr>
            <a:r>
              <a:rPr lang="en-US" dirty="0"/>
              <a:t>E.g. If there is a complicated algorithm to determine portion size, the xAPI statement can just report out the size and not all of the math</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2546622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69708"/>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What Data Are We Interested In?</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075237"/>
          </a:xfrm>
        </p:spPr>
        <p:txBody>
          <a:bodyPr/>
          <a:lstStyle/>
          <a:p>
            <a:pPr marL="0" lvl="0" indent="0">
              <a:buNone/>
            </a:pPr>
            <a:r>
              <a:rPr lang="en-US" dirty="0">
                <a:solidFill>
                  <a:srgbClr val="0070C0"/>
                </a:solidFill>
              </a:rPr>
              <a:t>In Thinking About the Data Design of the Activities:</a:t>
            </a:r>
          </a:p>
          <a:p>
            <a:pPr lvl="1">
              <a:buFont typeface="Wingdings" pitchFamily="2" charset="2"/>
              <a:buChar char="§"/>
            </a:pPr>
            <a:r>
              <a:rPr lang="en-US" dirty="0"/>
              <a:t>We need to define specific foods</a:t>
            </a:r>
          </a:p>
          <a:p>
            <a:pPr lvl="1">
              <a:buFont typeface="Wingdings" pitchFamily="2" charset="2"/>
              <a:buChar char="§"/>
            </a:pPr>
            <a:r>
              <a:rPr lang="en-US" dirty="0"/>
              <a:t>We need to define specific persons eating the meals</a:t>
            </a:r>
          </a:p>
          <a:p>
            <a:pPr lvl="1">
              <a:buFont typeface="Wingdings" pitchFamily="2" charset="2"/>
              <a:buChar char="§"/>
            </a:pPr>
            <a:r>
              <a:rPr lang="en-US" dirty="0"/>
              <a:t>We need to define the specific meals (lunch on Tuesday the 30</a:t>
            </a:r>
            <a:r>
              <a:rPr lang="en-US" baseline="30000" dirty="0"/>
              <a:t>th</a:t>
            </a:r>
            <a:r>
              <a:rPr lang="en-US" dirty="0"/>
              <a:t>, for example)</a:t>
            </a:r>
          </a:p>
          <a:p>
            <a:pPr lvl="1">
              <a:buFont typeface="Wingdings" pitchFamily="2" charset="2"/>
              <a:buChar char="§"/>
            </a:pPr>
            <a:r>
              <a:rPr lang="en-US" dirty="0"/>
              <a:t>We need to know when a food leaves the fridge</a:t>
            </a:r>
          </a:p>
          <a:p>
            <a:pPr lvl="1">
              <a:buFont typeface="Wingdings" pitchFamily="2" charset="2"/>
              <a:buChar char="§"/>
            </a:pPr>
            <a:r>
              <a:rPr lang="en-US" dirty="0"/>
              <a:t>We need to determine when a food enters the fridge</a:t>
            </a:r>
          </a:p>
          <a:p>
            <a:pPr lvl="1">
              <a:buFont typeface="Wingdings" pitchFamily="2" charset="2"/>
              <a:buChar char="§"/>
            </a:pPr>
            <a:r>
              <a:rPr lang="en-US" dirty="0"/>
              <a:t>We need to determine when a person is added to a meal (for planning purposes)</a:t>
            </a:r>
          </a:p>
          <a:p>
            <a:pPr lvl="1">
              <a:buFont typeface="Wingdings" pitchFamily="2" charset="2"/>
              <a:buChar char="§"/>
            </a:pPr>
            <a:r>
              <a:rPr lang="en-US" dirty="0"/>
              <a:t>We need to determine when a person is removed from a meal</a:t>
            </a:r>
          </a:p>
          <a:p>
            <a:pPr lvl="1">
              <a:buFont typeface="Wingdings" pitchFamily="2" charset="2"/>
              <a:buChar char="§"/>
            </a:pPr>
            <a:r>
              <a:rPr lang="en-US" dirty="0"/>
              <a:t>We need to determine when a food is eaten (and its nutritional information)</a:t>
            </a:r>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011099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Conversation with the xAPI Developer</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515744" cy="5239785"/>
          </a:xfrm>
        </p:spPr>
        <p:txBody>
          <a:bodyPr/>
          <a:lstStyle/>
          <a:p>
            <a:pPr marL="0" lvl="0" indent="0">
              <a:buNone/>
            </a:pPr>
            <a:r>
              <a:rPr lang="en-US" dirty="0">
                <a:solidFill>
                  <a:srgbClr val="0070C0"/>
                </a:solidFill>
              </a:rPr>
              <a:t>We need the following xAPI data defined:</a:t>
            </a:r>
          </a:p>
          <a:p>
            <a:pPr lvl="1">
              <a:buFont typeface="Wingdings" pitchFamily="2" charset="2"/>
              <a:buChar char="§"/>
            </a:pPr>
            <a:r>
              <a:rPr lang="en-US" dirty="0"/>
              <a:t>Objects for all foods in the supplied list</a:t>
            </a:r>
          </a:p>
          <a:p>
            <a:pPr lvl="1">
              <a:buFont typeface="Wingdings" pitchFamily="2" charset="2"/>
              <a:buChar char="§"/>
            </a:pPr>
            <a:r>
              <a:rPr lang="en-US" dirty="0"/>
              <a:t>Actors for all persons defined in the activity and the Fridge</a:t>
            </a:r>
          </a:p>
          <a:p>
            <a:pPr lvl="1">
              <a:buFont typeface="Wingdings" pitchFamily="2" charset="2"/>
              <a:buChar char="§"/>
            </a:pPr>
            <a:r>
              <a:rPr lang="en-US" dirty="0"/>
              <a:t>Activities for each meal of each day in the learning activity</a:t>
            </a:r>
          </a:p>
          <a:p>
            <a:pPr lvl="1">
              <a:buFont typeface="Wingdings" pitchFamily="2" charset="2"/>
              <a:buChar char="§"/>
            </a:pPr>
            <a:r>
              <a:rPr lang="en-US" dirty="0"/>
              <a:t>“Fridge &lt;removed&gt; Food” Statements when it occurs in the activity</a:t>
            </a:r>
          </a:p>
          <a:p>
            <a:pPr lvl="1">
              <a:buFont typeface="Wingdings" pitchFamily="2" charset="2"/>
              <a:buChar char="§"/>
            </a:pPr>
            <a:r>
              <a:rPr lang="en-US" dirty="0"/>
              <a:t>“Fridge &lt;added&gt; Food” Statements when it occurs in the activity</a:t>
            </a:r>
          </a:p>
          <a:p>
            <a:pPr lvl="1">
              <a:buFont typeface="Wingdings" pitchFamily="2" charset="2"/>
              <a:buChar char="§"/>
            </a:pPr>
            <a:r>
              <a:rPr lang="en-US" dirty="0"/>
              <a:t>“Actor &lt;ate&gt; Food” tracking calories as a result and the meal as context</a:t>
            </a:r>
          </a:p>
          <a:p>
            <a:pPr lvl="1">
              <a:buFont typeface="Wingdings" pitchFamily="2" charset="2"/>
              <a:buChar char="§"/>
            </a:pPr>
            <a:r>
              <a:rPr lang="en-US" dirty="0"/>
              <a:t>“Actor &lt;was added to&gt; Meal” Statements when it occurs in the activity</a:t>
            </a:r>
          </a:p>
          <a:p>
            <a:pPr lvl="1">
              <a:buFont typeface="Wingdings" pitchFamily="2" charset="2"/>
              <a:buChar char="§"/>
            </a:pPr>
            <a:r>
              <a:rPr lang="en-US" dirty="0"/>
              <a:t>“Actor &lt;was removed from&gt; Meal” Statements when it occurs in the activity</a:t>
            </a:r>
          </a:p>
          <a:p>
            <a:pPr lvl="1">
              <a:buFont typeface="Wingdings" pitchFamily="2" charset="2"/>
              <a:buChar char="§"/>
            </a:pPr>
            <a:endParaRPr lang="en-US" dirty="0"/>
          </a:p>
          <a:p>
            <a:pPr marL="609585" lvl="1" indent="0">
              <a:buNone/>
            </a:pPr>
            <a:r>
              <a:rPr lang="en-US" b="1" dirty="0"/>
              <a:t>The developer should then do the legwork on the vocabularies and report back – It is not the designer’s job to determine if the “added” and “was added to” are the same verb</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416882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70305"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Expanded Content Creation</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86333"/>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Function-based Tracking</a:t>
            </a:r>
          </a:p>
        </p:txBody>
      </p:sp>
      <p:sp>
        <p:nvSpPr>
          <p:cNvPr id="13" name="Shape 193">
            <a:extLst>
              <a:ext uri="{FF2B5EF4-FFF2-40B4-BE49-F238E27FC236}">
                <a16:creationId xmlns:a16="http://schemas.microsoft.com/office/drawing/2014/main" id="{D58A14E3-C645-4332-89B9-A245E60621DA}"/>
              </a:ext>
            </a:extLst>
          </p:cNvPr>
          <p:cNvSpPr/>
          <p:nvPr/>
        </p:nvSpPr>
        <p:spPr>
          <a:xfrm>
            <a:off x="2529928" y="3480644"/>
            <a:ext cx="3568867" cy="2075489"/>
          </a:xfrm>
          <a:prstGeom prst="roundRect">
            <a:avLst>
              <a:gd name="adj" fmla="val 16667"/>
            </a:avLst>
          </a:prstGeom>
          <a:solidFill>
            <a:schemeClr val="accent6">
              <a:lumMod val="60000"/>
              <a:lumOff val="4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Media-based Tracking</a:t>
            </a:r>
          </a:p>
        </p:txBody>
      </p:sp>
      <p:sp>
        <p:nvSpPr>
          <p:cNvPr id="8" name="Shape 193">
            <a:extLst>
              <a:ext uri="{FF2B5EF4-FFF2-40B4-BE49-F238E27FC236}">
                <a16:creationId xmlns:a16="http://schemas.microsoft.com/office/drawing/2014/main" id="{5AC61637-89E3-4EBB-B0F0-9AD38874B15D}"/>
              </a:ext>
            </a:extLst>
          </p:cNvPr>
          <p:cNvSpPr/>
          <p:nvPr/>
        </p:nvSpPr>
        <p:spPr>
          <a:xfrm>
            <a:off x="2536572" y="1387591"/>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
        <p:nvSpPr>
          <p:cNvPr id="9" name="Shape 193">
            <a:extLst>
              <a:ext uri="{FF2B5EF4-FFF2-40B4-BE49-F238E27FC236}">
                <a16:creationId xmlns:a16="http://schemas.microsoft.com/office/drawing/2014/main" id="{619BAABE-D153-4828-A834-DFEEB6A4644F}"/>
              </a:ext>
            </a:extLst>
          </p:cNvPr>
          <p:cNvSpPr/>
          <p:nvPr/>
        </p:nvSpPr>
        <p:spPr>
          <a:xfrm>
            <a:off x="6105439" y="1398969"/>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Domain-based Tracking</a:t>
            </a:r>
          </a:p>
        </p:txBody>
      </p:sp>
    </p:spTree>
    <p:extLst>
      <p:ext uri="{BB962C8B-B14F-4D97-AF65-F5344CB8AC3E}">
        <p14:creationId xmlns:p14="http://schemas.microsoft.com/office/powerpoint/2010/main" val="3953597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6122917" cy="5214418"/>
          </a:xfrm>
        </p:spPr>
        <p:txBody>
          <a:bodyPr/>
          <a:lstStyle/>
          <a:p>
            <a:pPr marL="0" lvl="0" indent="0">
              <a:buNone/>
            </a:pPr>
            <a:r>
              <a:rPr lang="en-US" dirty="0">
                <a:solidFill>
                  <a:srgbClr val="0070C0"/>
                </a:solidFill>
              </a:rPr>
              <a:t>Goal:  Apply video tracking to our media assets</a:t>
            </a:r>
          </a:p>
          <a:p>
            <a:pPr lvl="1">
              <a:buFont typeface="Wingdings" pitchFamily="2" charset="2"/>
              <a:buChar char="§"/>
            </a:pPr>
            <a:r>
              <a:rPr lang="en-US" dirty="0"/>
              <a:t>With a solid course created, we can focus on some tracking that will allow monitoring of learner activity</a:t>
            </a:r>
          </a:p>
          <a:p>
            <a:pPr lvl="1">
              <a:buFont typeface="Wingdings" pitchFamily="2" charset="2"/>
              <a:buChar char="§"/>
            </a:pPr>
            <a:r>
              <a:rPr lang="en-US" dirty="0"/>
              <a:t>Seeing learner patterns allows us to effectively:</a:t>
            </a:r>
          </a:p>
          <a:p>
            <a:pPr lvl="2">
              <a:buFont typeface="Wingdings" pitchFamily="2" charset="2"/>
              <a:buChar char="§"/>
            </a:pPr>
            <a:r>
              <a:rPr lang="en-US" dirty="0"/>
              <a:t>Ensure they are indeed completing the content</a:t>
            </a:r>
          </a:p>
          <a:p>
            <a:pPr lvl="2">
              <a:buFont typeface="Wingdings" pitchFamily="2" charset="2"/>
              <a:buChar char="§"/>
            </a:pPr>
            <a:r>
              <a:rPr lang="en-US" dirty="0"/>
              <a:t>Learn where they may be struggling</a:t>
            </a:r>
          </a:p>
          <a:p>
            <a:pPr lvl="2">
              <a:buFont typeface="Wingdings" pitchFamily="2" charset="2"/>
              <a:buChar char="§"/>
            </a:pPr>
            <a:r>
              <a:rPr lang="en-US" dirty="0"/>
              <a:t>Learn where our resources may require revisions (e.g. bad parts of the video)</a:t>
            </a:r>
          </a:p>
          <a:p>
            <a:pPr lvl="2">
              <a:buFont typeface="Wingdings" pitchFamily="2" charset="2"/>
              <a:buChar char="§"/>
            </a:pPr>
            <a:r>
              <a:rPr lang="en-US" dirty="0"/>
              <a:t>Learn where supplemental material may be necessary (e.g. a new vocabulary term is brought up within the video)</a:t>
            </a:r>
          </a:p>
          <a:p>
            <a:pPr marL="1219170" lvl="2" indent="0">
              <a:buNone/>
            </a:pPr>
            <a:endParaRPr lang="en-US" dirty="0"/>
          </a:p>
          <a:p>
            <a:pPr lvl="1"/>
            <a:endParaRPr lang="en-US" dirty="0"/>
          </a:p>
          <a:p>
            <a:pPr marL="609585" lvl="1" indent="0">
              <a:buNone/>
            </a:pPr>
            <a:endParaRPr lang="en-US" dirty="0"/>
          </a:p>
          <a:p>
            <a:endParaRPr lang="en-US" dirty="0"/>
          </a:p>
        </p:txBody>
      </p:sp>
      <p:pic>
        <p:nvPicPr>
          <p:cNvPr id="6" name="Picture 5">
            <a:extLst>
              <a:ext uri="{FF2B5EF4-FFF2-40B4-BE49-F238E27FC236}">
                <a16:creationId xmlns:a16="http://schemas.microsoft.com/office/drawing/2014/main" id="{8EF8C3A5-BF30-44C6-943A-445F693E1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320" y="1153592"/>
            <a:ext cx="4928396" cy="3691540"/>
          </a:xfrm>
          <a:prstGeom prst="rect">
            <a:avLst/>
          </a:prstGeom>
        </p:spPr>
      </p:pic>
    </p:spTree>
    <p:extLst>
      <p:ext uri="{BB962C8B-B14F-4D97-AF65-F5344CB8AC3E}">
        <p14:creationId xmlns:p14="http://schemas.microsoft.com/office/powerpoint/2010/main" val="35058607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0117B-3D71-F34E-A8F4-D26F0B0C46F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F8293AD1-68FF-4614-BC96-CBC576EE676C}"/>
              </a:ext>
            </a:extLst>
          </p:cNvPr>
          <p:cNvSpPr>
            <a:spLocks noGrp="1"/>
          </p:cNvSpPr>
          <p:nvPr>
            <p:ph type="title"/>
          </p:nvPr>
        </p:nvSpPr>
        <p:spPr/>
        <p:txBody>
          <a:bodyPr/>
          <a:lstStyle/>
          <a:p>
            <a:r>
              <a:rPr lang="en-US" dirty="0"/>
              <a:t>What Data Are We Interested In?</a:t>
            </a:r>
          </a:p>
        </p:txBody>
      </p:sp>
      <p:sp>
        <p:nvSpPr>
          <p:cNvPr id="6" name="Content Placeholder 3">
            <a:extLst>
              <a:ext uri="{FF2B5EF4-FFF2-40B4-BE49-F238E27FC236}">
                <a16:creationId xmlns:a16="http://schemas.microsoft.com/office/drawing/2014/main" id="{E91AD48F-9656-48D9-BD1F-7BDFAE248348}"/>
              </a:ext>
            </a:extLst>
          </p:cNvPr>
          <p:cNvSpPr>
            <a:spLocks noGrp="1"/>
          </p:cNvSpPr>
          <p:nvPr>
            <p:ph sz="quarter" idx="11"/>
          </p:nvPr>
        </p:nvSpPr>
        <p:spPr>
          <a:xfrm>
            <a:off x="480132" y="1046715"/>
            <a:ext cx="11250613" cy="5075237"/>
          </a:xfrm>
        </p:spPr>
        <p:txBody>
          <a:bodyPr/>
          <a:lstStyle/>
          <a:p>
            <a:pPr marL="0" indent="0">
              <a:buNone/>
            </a:pPr>
            <a:r>
              <a:rPr lang="en-US" dirty="0">
                <a:solidFill>
                  <a:srgbClr val="0070C0"/>
                </a:solidFill>
                <a:latin typeface="Arial Narrow"/>
              </a:rPr>
              <a:t>Media-based xAPI Profiles</a:t>
            </a:r>
            <a:endParaRPr lang="en-US" dirty="0">
              <a:solidFill>
                <a:srgbClr val="0070C0"/>
              </a:solidFill>
            </a:endParaRPr>
          </a:p>
          <a:p>
            <a:pPr marL="989965" lvl="1" indent="-380365">
              <a:buFont typeface="Wingdings" pitchFamily="2" charset="2"/>
              <a:buChar char="§"/>
            </a:pPr>
            <a:r>
              <a:rPr lang="en-US" dirty="0">
                <a:latin typeface="Arial Narrow"/>
              </a:rPr>
              <a:t>Highly tied to media type, device type, or technology</a:t>
            </a:r>
          </a:p>
          <a:p>
            <a:pPr marL="989965" lvl="1" indent="-380365">
              <a:buFont typeface="Wingdings" pitchFamily="2" charset="2"/>
              <a:buChar char="§"/>
            </a:pPr>
            <a:r>
              <a:rPr lang="en-US" dirty="0">
                <a:latin typeface="Arial Narrow"/>
              </a:rPr>
              <a:t>Still require corresponding “events”</a:t>
            </a:r>
          </a:p>
          <a:p>
            <a:pPr marL="989965" lvl="1" indent="-380365">
              <a:buFont typeface="Wingdings" pitchFamily="2" charset="2"/>
              <a:buChar char="§"/>
            </a:pPr>
            <a:r>
              <a:rPr lang="en-US" dirty="0">
                <a:latin typeface="Arial Narrow"/>
              </a:rPr>
              <a:t>Others could include audio, simulation, augmented/virtual reality</a:t>
            </a:r>
            <a:endParaRPr lang="en-US" dirty="0"/>
          </a:p>
          <a:p>
            <a:pPr marL="0" indent="0">
              <a:buNone/>
            </a:pPr>
            <a:r>
              <a:rPr lang="en-US" dirty="0">
                <a:solidFill>
                  <a:srgbClr val="0070C0"/>
                </a:solidFill>
                <a:latin typeface="Arial Narrow"/>
              </a:rPr>
              <a:t>Video Design</a:t>
            </a:r>
          </a:p>
          <a:p>
            <a:pPr marL="989965" lvl="1" indent="-380365">
              <a:buFont typeface="Wingdings" pitchFamily="2" charset="2"/>
              <a:buChar char="§"/>
            </a:pPr>
            <a:r>
              <a:rPr lang="en-US" dirty="0">
                <a:latin typeface="Arial Narrow"/>
              </a:rPr>
              <a:t>Make the assumption that a video player is embedded and it has typical controls with it</a:t>
            </a:r>
          </a:p>
          <a:p>
            <a:pPr marL="989965" lvl="1" indent="-380365">
              <a:buFont typeface="Wingdings" pitchFamily="2" charset="2"/>
              <a:buChar char="§"/>
            </a:pPr>
            <a:r>
              <a:rPr lang="en-US" dirty="0">
                <a:latin typeface="Arial Narrow"/>
              </a:rPr>
              <a:t>Videos are considered streamed assets – not necessarily a content medium</a:t>
            </a:r>
          </a:p>
          <a:p>
            <a:pPr marL="1523352" lvl="2" indent="-380365">
              <a:buFont typeface="Wingdings" pitchFamily="2" charset="2"/>
              <a:buChar char="§"/>
            </a:pPr>
            <a:r>
              <a:rPr lang="en-US" dirty="0">
                <a:latin typeface="Arial Narrow"/>
              </a:rPr>
              <a:t>Some video formats allow more complex behavior such as clicking objects within them</a:t>
            </a:r>
          </a:p>
          <a:p>
            <a:pPr marL="989965" lvl="1" indent="-380365">
              <a:buFont typeface="Wingdings" pitchFamily="2" charset="2"/>
              <a:buChar char="§"/>
            </a:pPr>
            <a:r>
              <a:rPr lang="en-US" dirty="0">
                <a:latin typeface="Arial Narrow"/>
              </a:rPr>
              <a:t>Determine which controls are going to be both important and available to tie to specific web events</a:t>
            </a:r>
          </a:p>
          <a:p>
            <a:pPr marL="1142987" lvl="2" indent="0">
              <a:buNone/>
            </a:pPr>
            <a:endParaRPr lang="en-US" dirty="0"/>
          </a:p>
          <a:p>
            <a:pPr marL="609600" lvl="1" indent="0">
              <a:buNone/>
            </a:pPr>
            <a:endParaRPr lang="en-US" dirty="0"/>
          </a:p>
          <a:p>
            <a:pPr marL="989965" lvl="1" indent="-380365"/>
            <a:endParaRPr lang="en-US" dirty="0"/>
          </a:p>
          <a:p>
            <a:pPr marL="456565" indent="-456565"/>
            <a:endParaRPr lang="en-US" dirty="0"/>
          </a:p>
        </p:txBody>
      </p:sp>
    </p:spTree>
    <p:extLst>
      <p:ext uri="{BB962C8B-B14F-4D97-AF65-F5344CB8AC3E}">
        <p14:creationId xmlns:p14="http://schemas.microsoft.com/office/powerpoint/2010/main" val="797686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239785"/>
          </a:xfrm>
        </p:spPr>
        <p:txBody>
          <a:bodyPr/>
          <a:lstStyle/>
          <a:p>
            <a:pPr marL="0" lvl="0" indent="0">
              <a:buNone/>
            </a:pPr>
            <a:r>
              <a:rPr lang="en-US" dirty="0">
                <a:solidFill>
                  <a:srgbClr val="0070C0"/>
                </a:solidFill>
              </a:rPr>
              <a:t>Media Design Principles – Lean on xAPI Profiles!</a:t>
            </a:r>
            <a:endParaRPr lang="en-US" dirty="0"/>
          </a:p>
          <a:p>
            <a:pPr lvl="1">
              <a:buFont typeface="Wingdings" pitchFamily="2" charset="2"/>
              <a:buChar char="§"/>
            </a:pPr>
            <a:r>
              <a:rPr lang="en-US" dirty="0"/>
              <a:t>Profiles that revolve around a media type or function often will have established practices within an xAPI Profile (</a:t>
            </a:r>
            <a:r>
              <a:rPr lang="en-US" dirty="0">
                <a:hlinkClick r:id="rId2"/>
              </a:rPr>
              <a:t>https://liveaspankaj.gitbooks.io/xapi-video-profile/content/statement_data_model.html</a:t>
            </a:r>
            <a:r>
              <a:rPr lang="en-US" dirty="0"/>
              <a:t>) </a:t>
            </a:r>
          </a:p>
          <a:p>
            <a:pPr lvl="2">
              <a:buFont typeface="Wingdings" pitchFamily="2" charset="2"/>
              <a:buChar char="§"/>
            </a:pPr>
            <a:r>
              <a:rPr lang="en-US" dirty="0"/>
              <a:t>Narrative and technical formats/fields are important</a:t>
            </a:r>
          </a:p>
          <a:p>
            <a:pPr lvl="1">
              <a:buFont typeface="Wingdings" pitchFamily="2" charset="2"/>
              <a:buChar char="§"/>
            </a:pPr>
            <a:endParaRPr lang="en-US" dirty="0"/>
          </a:p>
          <a:p>
            <a:pPr lvl="1">
              <a:buFont typeface="Wingdings" pitchFamily="2" charset="2"/>
              <a:buChar char="§"/>
            </a:pPr>
            <a:r>
              <a:rPr lang="en-US" dirty="0"/>
              <a:t>Learn the “lingo” of the design – “played”, “</a:t>
            </a:r>
            <a:r>
              <a:rPr lang="en-US" dirty="0" err="1"/>
              <a:t>seeked</a:t>
            </a:r>
            <a:r>
              <a:rPr lang="en-US" dirty="0"/>
              <a:t>”, “time from”, “time to”</a:t>
            </a:r>
          </a:p>
          <a:p>
            <a:pPr lvl="2">
              <a:buFont typeface="Wingdings" pitchFamily="2" charset="2"/>
              <a:buChar char="§"/>
            </a:pPr>
            <a:r>
              <a:rPr lang="en-US" dirty="0"/>
              <a:t>This “lingo” is important because the developer can use the same resource as a code example!	</a:t>
            </a:r>
          </a:p>
          <a:p>
            <a:pPr marL="609585" lvl="1" indent="0">
              <a:buNone/>
            </a:pPr>
            <a:endParaRPr lang="en-US" dirty="0"/>
          </a:p>
          <a:p>
            <a:pPr lvl="1">
              <a:buFont typeface="Wingdings" pitchFamily="2" charset="2"/>
              <a:buChar char="§"/>
            </a:pPr>
            <a:r>
              <a:rPr lang="en-US" dirty="0"/>
              <a:t>“Description” and “Usage” parts of a seemingly technical document provide both usage alignment and use case ideas</a:t>
            </a:r>
          </a:p>
          <a:p>
            <a:pPr lvl="1">
              <a:buFont typeface="Wingdings" pitchFamily="2" charset="2"/>
              <a:buChar char="§"/>
            </a:pPr>
            <a:r>
              <a:rPr lang="en-US" dirty="0"/>
              <a:t>Feel free to define use cases outside the xAPI Profile</a:t>
            </a:r>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2290412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69708"/>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What Data Are We Interested In?</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252243"/>
          </a:xfrm>
        </p:spPr>
        <p:txBody>
          <a:bodyPr/>
          <a:lstStyle/>
          <a:p>
            <a:pPr marL="0" lvl="0" indent="0">
              <a:buNone/>
            </a:pPr>
            <a:r>
              <a:rPr lang="en-US" dirty="0">
                <a:solidFill>
                  <a:srgbClr val="0070C0"/>
                </a:solidFill>
              </a:rPr>
              <a:t>In Thinking About the Data Design of the Video:</a:t>
            </a:r>
          </a:p>
          <a:p>
            <a:pPr lvl="1">
              <a:buFont typeface="Wingdings" pitchFamily="2" charset="2"/>
              <a:buChar char="§"/>
            </a:pPr>
            <a:r>
              <a:rPr lang="en-US" dirty="0"/>
              <a:t>We want the video to be considered completed only when all parts have been watched</a:t>
            </a:r>
          </a:p>
          <a:p>
            <a:pPr lvl="1">
              <a:buFont typeface="Wingdings" pitchFamily="2" charset="2"/>
              <a:buChar char="§"/>
            </a:pPr>
            <a:r>
              <a:rPr lang="en-US" dirty="0"/>
              <a:t>We want to capture when the learner skips part of the video, which part, and how much</a:t>
            </a:r>
          </a:p>
          <a:p>
            <a:pPr lvl="1">
              <a:buFont typeface="Wingdings" pitchFamily="2" charset="2"/>
              <a:buChar char="§"/>
            </a:pPr>
            <a:r>
              <a:rPr lang="en-US" dirty="0"/>
              <a:t>We want to capture when the learner turns up the volume of the video</a:t>
            </a:r>
          </a:p>
          <a:p>
            <a:pPr lvl="1">
              <a:buFont typeface="Wingdings" pitchFamily="2" charset="2"/>
              <a:buChar char="§"/>
            </a:pPr>
            <a:r>
              <a:rPr lang="en-US" dirty="0"/>
              <a:t>We want to capture when the learner turns down the volume of the video</a:t>
            </a:r>
          </a:p>
          <a:p>
            <a:pPr lvl="1">
              <a:buFont typeface="Wingdings" pitchFamily="2" charset="2"/>
              <a:buChar char="§"/>
            </a:pPr>
            <a:r>
              <a:rPr lang="en-US" dirty="0"/>
              <a:t>We want to capture when the learner pauses the video</a:t>
            </a:r>
          </a:p>
          <a:p>
            <a:pPr lvl="1">
              <a:buFont typeface="Wingdings" pitchFamily="2" charset="2"/>
              <a:buChar char="§"/>
            </a:pPr>
            <a:r>
              <a:rPr lang="en-US" dirty="0"/>
              <a:t>We want to capture when the learner resumes the video and how long the time was between pausing and resuming</a:t>
            </a:r>
          </a:p>
          <a:p>
            <a:pPr lvl="1">
              <a:buFont typeface="Wingdings" pitchFamily="2" charset="2"/>
              <a:buChar char="§"/>
            </a:pPr>
            <a:r>
              <a:rPr lang="en-US" dirty="0"/>
              <a:t>We want to determine any parts of the video that are replayed</a:t>
            </a:r>
          </a:p>
          <a:p>
            <a:pPr marL="609585" lvl="1" indent="0">
              <a:buNone/>
            </a:pPr>
            <a:br>
              <a:rPr lang="en-US" b="1" dirty="0"/>
            </a:br>
            <a:r>
              <a:rPr lang="en-US" b="1" dirty="0"/>
              <a:t>While “initialized” and “played” are critical parts of the video profile, we may leave that design detail out and expect our developer to bring that requirement to us.</a:t>
            </a:r>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1594401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Conversation with the xAPI Developer</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515744" cy="5239785"/>
          </a:xfrm>
        </p:spPr>
        <p:txBody>
          <a:bodyPr/>
          <a:lstStyle/>
          <a:p>
            <a:pPr marL="0" lvl="0" indent="0">
              <a:buNone/>
            </a:pPr>
            <a:r>
              <a:rPr lang="en-US" dirty="0">
                <a:solidFill>
                  <a:srgbClr val="0070C0"/>
                </a:solidFill>
              </a:rPr>
              <a:t>We need the following xAPI data defined:</a:t>
            </a:r>
          </a:p>
          <a:p>
            <a:pPr lvl="1">
              <a:buFont typeface="Wingdings" pitchFamily="2" charset="2"/>
              <a:buChar char="§"/>
            </a:pPr>
            <a:r>
              <a:rPr lang="en-US" dirty="0"/>
              <a:t>The Learner is the Actor</a:t>
            </a:r>
          </a:p>
          <a:p>
            <a:pPr lvl="1">
              <a:buFont typeface="Wingdings" pitchFamily="2" charset="2"/>
              <a:buChar char="§"/>
            </a:pPr>
            <a:r>
              <a:rPr lang="en-US" dirty="0"/>
              <a:t>The “played segments”  and “progress” Extensions will be necessary</a:t>
            </a:r>
          </a:p>
          <a:p>
            <a:pPr lvl="1">
              <a:buFont typeface="Wingdings" pitchFamily="2" charset="2"/>
              <a:buChar char="§"/>
            </a:pPr>
            <a:r>
              <a:rPr lang="en-US" dirty="0"/>
              <a:t>Objects for each video asset will be necessary</a:t>
            </a:r>
          </a:p>
          <a:p>
            <a:pPr lvl="1">
              <a:buFont typeface="Wingdings" pitchFamily="2" charset="2"/>
              <a:buChar char="§"/>
            </a:pPr>
            <a:r>
              <a:rPr lang="en-US" dirty="0"/>
              <a:t>“Actor &lt;completed&gt; video”  Statements when all segments are played</a:t>
            </a:r>
          </a:p>
          <a:p>
            <a:pPr lvl="1">
              <a:buFont typeface="Wingdings" pitchFamily="2" charset="2"/>
              <a:buChar char="§"/>
            </a:pPr>
            <a:r>
              <a:rPr lang="en-US" dirty="0"/>
              <a:t>“Actor &lt;</a:t>
            </a:r>
            <a:r>
              <a:rPr lang="en-US" dirty="0" err="1"/>
              <a:t>seeked</a:t>
            </a:r>
            <a:r>
              <a:rPr lang="en-US" dirty="0"/>
              <a:t>&gt; video” with the “time from” and “time to” Statements on relevant control</a:t>
            </a:r>
          </a:p>
          <a:p>
            <a:pPr lvl="1">
              <a:buFont typeface="Wingdings" pitchFamily="2" charset="2"/>
              <a:buChar char="§"/>
            </a:pPr>
            <a:r>
              <a:rPr lang="en-US" dirty="0"/>
              <a:t>“Actor &lt;played&gt; video” and “Actor &lt;paused&gt;” video” Statements at appropriate time</a:t>
            </a:r>
          </a:p>
          <a:p>
            <a:pPr lvl="1">
              <a:buFont typeface="Wingdings" pitchFamily="2" charset="2"/>
              <a:buChar char="§"/>
            </a:pPr>
            <a:r>
              <a:rPr lang="en-US" dirty="0"/>
              <a:t>“Actor &lt;interacted&gt; video” with context extension “volume” for both up and down</a:t>
            </a:r>
          </a:p>
          <a:p>
            <a:pPr lvl="1">
              <a:buFont typeface="Wingdings" pitchFamily="2" charset="2"/>
              <a:buChar char="§"/>
            </a:pPr>
            <a:r>
              <a:rPr lang="en-US" dirty="0"/>
              <a:t>Capture the “played segments” and “progress” as shown in the Video Profile</a:t>
            </a:r>
          </a:p>
          <a:p>
            <a:pPr lvl="1">
              <a:buFont typeface="Wingdings" pitchFamily="2" charset="2"/>
              <a:buChar char="§"/>
            </a:pPr>
            <a:endParaRPr lang="en-US" dirty="0"/>
          </a:p>
          <a:p>
            <a:pPr marL="609585" lvl="1" indent="0">
              <a:buNone/>
            </a:pPr>
            <a:r>
              <a:rPr lang="en-US" b="1" dirty="0"/>
              <a:t>Developer Tip:  All of these non-cmi5 Statements are “cmi5 allowed”, but in this case would also be tagged with a video profile context activity as well</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262298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E426E-2CBB-F241-8719-140A20BE1034}"/>
              </a:ext>
            </a:extLst>
          </p:cNvPr>
          <p:cNvSpPr/>
          <p:nvPr/>
        </p:nvSpPr>
        <p:spPr bwMode="auto">
          <a:xfrm>
            <a:off x="169332" y="863600"/>
            <a:ext cx="11870267" cy="5401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Necessary Context</a:t>
            </a:r>
          </a:p>
        </p:txBody>
      </p:sp>
      <p:graphicFrame>
        <p:nvGraphicFramePr>
          <p:cNvPr id="8" name="Table 7">
            <a:extLst>
              <a:ext uri="{FF2B5EF4-FFF2-40B4-BE49-F238E27FC236}">
                <a16:creationId xmlns:a16="http://schemas.microsoft.com/office/drawing/2014/main" id="{107D97F7-68DC-DC48-A68B-BFA5FFA08428}"/>
              </a:ext>
            </a:extLst>
          </p:cNvPr>
          <p:cNvGraphicFramePr>
            <a:graphicFrameLocks noGrp="1"/>
          </p:cNvGraphicFramePr>
          <p:nvPr/>
        </p:nvGraphicFramePr>
        <p:xfrm>
          <a:off x="370237" y="1246606"/>
          <a:ext cx="11451526" cy="4873032"/>
        </p:xfrm>
        <a:graphic>
          <a:graphicData uri="http://schemas.openxmlformats.org/drawingml/2006/table">
            <a:tbl>
              <a:tblPr bandRow="1">
                <a:tableStyleId>{5C22544A-7EE6-4342-B048-85BDC9FD1C3A}</a:tableStyleId>
              </a:tblPr>
              <a:tblGrid>
                <a:gridCol w="3304296">
                  <a:extLst>
                    <a:ext uri="{9D8B030D-6E8A-4147-A177-3AD203B41FA5}">
                      <a16:colId xmlns:a16="http://schemas.microsoft.com/office/drawing/2014/main" val="1114034139"/>
                    </a:ext>
                  </a:extLst>
                </a:gridCol>
                <a:gridCol w="474134">
                  <a:extLst>
                    <a:ext uri="{9D8B030D-6E8A-4147-A177-3AD203B41FA5}">
                      <a16:colId xmlns:a16="http://schemas.microsoft.com/office/drawing/2014/main" val="2073966543"/>
                    </a:ext>
                  </a:extLst>
                </a:gridCol>
                <a:gridCol w="7673096">
                  <a:extLst>
                    <a:ext uri="{9D8B030D-6E8A-4147-A177-3AD203B41FA5}">
                      <a16:colId xmlns:a16="http://schemas.microsoft.com/office/drawing/2014/main" val="743036280"/>
                    </a:ext>
                  </a:extLst>
                </a:gridCol>
              </a:tblGrid>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Learning Management System (LMS)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18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800" b="0" i="0" dirty="0">
                          <a:latin typeface="Arial Narrow" panose="020B0604020202020204" pitchFamily="34" charset="0"/>
                          <a:cs typeface="Arial Narrow" panose="020B0604020202020204" pitchFamily="34" charset="0"/>
                        </a:rPr>
                        <a:t>An entire suite of web services used in traditional (SCORM) distributed learning solutions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Learning Record Provider (LRP)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latin typeface="Arial Narrow" panose="020B0604020202020204" pitchFamily="34" charset="0"/>
                          <a:ea typeface="+mn-ea"/>
                          <a:cs typeface="Arial Narrow" panose="020B0604020202020204" pitchFamily="34" charset="0"/>
                        </a:rPr>
                        <a:t>Sender in xAPI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Learning Record Store (LRS)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Receiver (Web Service) in xAPI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Statement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Single artifacts of activity in xAPI – “I Did This”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Documents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Large sets of data (name, value) that keep state in xAPI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r h="659772">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800" b="0" i="0" dirty="0">
                          <a:solidFill>
                            <a:srgbClr val="0070C0"/>
                          </a:solidFill>
                          <a:latin typeface="Arial Narrow" panose="020B0604020202020204" pitchFamily="34" charset="0"/>
                          <a:cs typeface="Arial Narrow" panose="020B0604020202020204" pitchFamily="34" charset="0"/>
                        </a:rPr>
                        <a:t>Resource/Endpoint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8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a:solidFill>
                            <a:schemeClr val="dk1"/>
                          </a:solidFill>
                          <a:latin typeface="Arial Narrow" panose="020B0604020202020204" pitchFamily="34" charset="0"/>
                          <a:ea typeface="+mn-ea"/>
                          <a:cs typeface="Arial Narrow" panose="020B0604020202020204" pitchFamily="34" charset="0"/>
                        </a:rPr>
                        <a:t>Interface within xAPI to programming methods (Means by which to send/receive)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257844"/>
                  </a:ext>
                </a:extLst>
              </a:tr>
              <a:tr h="659771">
                <a:tc>
                  <a:txBody>
                    <a:bodyPr/>
                    <a:lstStyle/>
                    <a:p>
                      <a:pPr marL="0" marR="0" lvl="0" indent="0" algn="r">
                        <a:lnSpc>
                          <a:spcPct val="100000"/>
                        </a:lnSpc>
                        <a:spcBef>
                          <a:spcPts val="0"/>
                        </a:spcBef>
                        <a:spcAft>
                          <a:spcPts val="0"/>
                        </a:spcAft>
                        <a:buNone/>
                      </a:pPr>
                      <a:r>
                        <a:rPr lang="en-US" sz="1800" b="0" i="0" u="none" strike="noStrike" noProof="0" dirty="0">
                          <a:solidFill>
                            <a:srgbClr val="0070C0"/>
                          </a:solidFill>
                          <a:latin typeface="Arial Narrow"/>
                        </a:rPr>
                        <a:t>Content </a:t>
                      </a:r>
                      <a:endParaRPr lang="en-US" dirty="0"/>
                    </a:p>
                    <a:p>
                      <a:pPr marL="0" marR="0" lvl="0" indent="0" algn="r">
                        <a:lnSpc>
                          <a:spcPct val="100000"/>
                        </a:lnSpc>
                        <a:spcBef>
                          <a:spcPts val="0"/>
                        </a:spcBef>
                        <a:spcAft>
                          <a:spcPts val="0"/>
                        </a:spcAft>
                        <a:buNone/>
                      </a:pPr>
                      <a:endParaRPr lang="en-US" sz="1800" b="0" i="0" dirty="0">
                        <a:solidFill>
                          <a:srgbClr val="0070C0"/>
                        </a:solidFill>
                        <a:latin typeface="Arial Narrow"/>
                      </a:endParaRPr>
                    </a:p>
                    <a:p>
                      <a:pPr marL="0" marR="0" lvl="0" indent="0" algn="r">
                        <a:lnSpc>
                          <a:spcPct val="100000"/>
                        </a:lnSpc>
                        <a:spcBef>
                          <a:spcPts val="0"/>
                        </a:spcBef>
                        <a:spcAft>
                          <a:spcPts val="0"/>
                        </a:spcAft>
                        <a:buNone/>
                      </a:pPr>
                      <a:r>
                        <a:rPr lang="en-US" sz="1800" b="0" i="0" u="none" strike="noStrike" noProof="0" dirty="0">
                          <a:solidFill>
                            <a:srgbClr val="0070C0"/>
                          </a:solidFill>
                          <a:latin typeface="Arial Narrow"/>
                        </a:rPr>
                        <a:t>      </a:t>
                      </a:r>
                      <a:r>
                        <a:rPr lang="en-US" sz="1800" b="0" i="0" dirty="0">
                          <a:solidFill>
                            <a:srgbClr val="0070C0"/>
                          </a:solidFill>
                          <a:latin typeface="Arial Narrow"/>
                        </a:rPr>
                        <a:t>   </a:t>
                      </a:r>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buNone/>
                      </a:pPr>
                      <a:endParaRPr lang="en-US" sz="1800" b="0" i="0" kern="1200" dirty="0">
                        <a:solidFill>
                          <a:schemeClr val="dk1"/>
                        </a:solidFill>
                        <a:latin typeface="Arial Narrow"/>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buNone/>
                      </a:pPr>
                      <a:r>
                        <a:rPr lang="en-US" sz="1800" b="0" i="0" kern="1200" dirty="0">
                          <a:solidFill>
                            <a:schemeClr val="dk1"/>
                          </a:solidFill>
                          <a:latin typeface="Arial Narrow"/>
                          <a:ea typeface="+mn-ea"/>
                        </a:rPr>
                        <a:t>Any learning asset deployed in a Distributed Learning environment</a:t>
                      </a:r>
                      <a:endParaRPr lang="en-US" dirty="0"/>
                    </a:p>
                    <a:p>
                      <a:pPr lvl="0">
                        <a:buNone/>
                      </a:pPr>
                      <a:endParaRPr lang="en-US" sz="1800" b="0" i="0" kern="1200" dirty="0">
                        <a:solidFill>
                          <a:schemeClr val="dk1"/>
                        </a:solidFill>
                        <a:latin typeface="Arial Narrow"/>
                        <a:ea typeface="+mn-ea"/>
                      </a:endParaRPr>
                    </a:p>
                    <a:p>
                      <a:pPr lvl="0">
                        <a:buNone/>
                      </a:pPr>
                      <a:endParaRPr lang="en-US" sz="1800" b="0" i="0" kern="1200" dirty="0">
                        <a:solidFill>
                          <a:schemeClr val="dk1"/>
                        </a:solidFill>
                        <a:latin typeface="Arial Narrow"/>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7031337"/>
                  </a:ext>
                </a:extLst>
              </a:tr>
            </a:tbl>
          </a:graphicData>
        </a:graphic>
      </p:graphicFrame>
      <p:cxnSp>
        <p:nvCxnSpPr>
          <p:cNvPr id="11" name="Straight Connector 10">
            <a:extLst>
              <a:ext uri="{FF2B5EF4-FFF2-40B4-BE49-F238E27FC236}">
                <a16:creationId xmlns:a16="http://schemas.microsoft.com/office/drawing/2014/main" id="{9BB8AE69-1BA0-6E4D-A5FF-1C444C313C02}"/>
              </a:ext>
            </a:extLst>
          </p:cNvPr>
          <p:cNvCxnSpPr/>
          <p:nvPr/>
        </p:nvCxnSpPr>
        <p:spPr bwMode="auto">
          <a:xfrm>
            <a:off x="3894666" y="1246606"/>
            <a:ext cx="0" cy="4618404"/>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997242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6DCE5-CD5C-EA4B-BBDC-B49694B62EB7}"/>
              </a:ext>
            </a:extLst>
          </p:cNvPr>
          <p:cNvSpPr/>
          <p:nvPr/>
        </p:nvSpPr>
        <p:spPr bwMode="auto">
          <a:xfrm>
            <a:off x="170305"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cmi5 Expanded Content Creation</a:t>
            </a:r>
          </a:p>
        </p:txBody>
      </p:sp>
      <p:sp>
        <p:nvSpPr>
          <p:cNvPr id="12" name="Shape 193">
            <a:extLst>
              <a:ext uri="{FF2B5EF4-FFF2-40B4-BE49-F238E27FC236}">
                <a16:creationId xmlns:a16="http://schemas.microsoft.com/office/drawing/2014/main" id="{A0E7A76A-1E60-4962-814C-4E8FF49ECEC4}"/>
              </a:ext>
            </a:extLst>
          </p:cNvPr>
          <p:cNvSpPr/>
          <p:nvPr/>
        </p:nvSpPr>
        <p:spPr>
          <a:xfrm>
            <a:off x="6098795" y="3486333"/>
            <a:ext cx="3568867" cy="2075489"/>
          </a:xfrm>
          <a:prstGeom prst="roundRect">
            <a:avLst>
              <a:gd name="adj" fmla="val 16667"/>
            </a:avLst>
          </a:prstGeom>
          <a:solidFill>
            <a:schemeClr val="accent6">
              <a:lumMod val="60000"/>
              <a:lumOff val="40000"/>
            </a:schemeClr>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Function-based Tracking</a:t>
            </a:r>
          </a:p>
        </p:txBody>
      </p:sp>
      <p:sp>
        <p:nvSpPr>
          <p:cNvPr id="8" name="Shape 193">
            <a:extLst>
              <a:ext uri="{FF2B5EF4-FFF2-40B4-BE49-F238E27FC236}">
                <a16:creationId xmlns:a16="http://schemas.microsoft.com/office/drawing/2014/main" id="{5AC61637-89E3-4EBB-B0F0-9AD38874B15D}"/>
              </a:ext>
            </a:extLst>
          </p:cNvPr>
          <p:cNvSpPr/>
          <p:nvPr/>
        </p:nvSpPr>
        <p:spPr>
          <a:xfrm>
            <a:off x="2536572" y="1387591"/>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Creating a cmi5 Course</a:t>
            </a:r>
          </a:p>
        </p:txBody>
      </p:sp>
      <p:sp>
        <p:nvSpPr>
          <p:cNvPr id="9" name="Shape 193">
            <a:extLst>
              <a:ext uri="{FF2B5EF4-FFF2-40B4-BE49-F238E27FC236}">
                <a16:creationId xmlns:a16="http://schemas.microsoft.com/office/drawing/2014/main" id="{619BAABE-D153-4828-A834-DFEEB6A4644F}"/>
              </a:ext>
            </a:extLst>
          </p:cNvPr>
          <p:cNvSpPr/>
          <p:nvPr/>
        </p:nvSpPr>
        <p:spPr>
          <a:xfrm>
            <a:off x="6105439" y="1398969"/>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Domain-based Tracking</a:t>
            </a:r>
          </a:p>
        </p:txBody>
      </p:sp>
      <p:sp>
        <p:nvSpPr>
          <p:cNvPr id="10" name="Shape 193">
            <a:extLst>
              <a:ext uri="{FF2B5EF4-FFF2-40B4-BE49-F238E27FC236}">
                <a16:creationId xmlns:a16="http://schemas.microsoft.com/office/drawing/2014/main" id="{611B8B5E-BA55-463D-AC53-93030FD2641B}"/>
              </a:ext>
            </a:extLst>
          </p:cNvPr>
          <p:cNvSpPr/>
          <p:nvPr/>
        </p:nvSpPr>
        <p:spPr>
          <a:xfrm>
            <a:off x="2536572" y="3463080"/>
            <a:ext cx="3568867" cy="2075489"/>
          </a:xfrm>
          <a:prstGeom prst="roundRect">
            <a:avLst>
              <a:gd name="adj" fmla="val 16667"/>
            </a:avLst>
          </a:prstGeom>
          <a:solidFill>
            <a:srgbClr val="A2D1EF"/>
          </a:solidFill>
          <a:ln w="9525" cap="flat" cmpd="sng">
            <a:solidFill>
              <a:srgbClr val="4B4B4B"/>
            </a:solidFill>
            <a:prstDash val="solid"/>
            <a:miter/>
            <a:headEnd type="none" w="med" len="med"/>
            <a:tailEnd type="none" w="med" len="med"/>
          </a:ln>
        </p:spPr>
        <p:txBody>
          <a:bodyPr lIns="91425" tIns="45700" rIns="91425" bIns="45700" anchor="ctr" anchorCtr="0">
            <a:noAutofit/>
          </a:bodyPr>
          <a:lstStyle/>
          <a:p>
            <a:pPr algn="ctr">
              <a:spcBef>
                <a:spcPts val="0"/>
              </a:spcBef>
              <a:spcAft>
                <a:spcPts val="0"/>
              </a:spcAft>
              <a:buClr>
                <a:schemeClr val="lt1"/>
              </a:buClr>
              <a:buSzPct val="25000"/>
            </a:pPr>
            <a:r>
              <a:rPr lang="en-US" sz="2400" dirty="0">
                <a:latin typeface="Arial Narrow" panose="020B0604020202020204" pitchFamily="34" charset="0"/>
                <a:ea typeface="Source Sans Pro"/>
                <a:cs typeface="Arial Narrow" panose="020B0604020202020204" pitchFamily="34" charset="0"/>
                <a:sym typeface="Source Sans Pro"/>
              </a:rPr>
              <a:t>Adding Media-based Tracking</a:t>
            </a:r>
          </a:p>
        </p:txBody>
      </p:sp>
    </p:spTree>
    <p:extLst>
      <p:ext uri="{BB962C8B-B14F-4D97-AF65-F5344CB8AC3E}">
        <p14:creationId xmlns:p14="http://schemas.microsoft.com/office/powerpoint/2010/main" val="36642585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31883"/>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Goals (Will create similar graphic that is cleaner)</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6122917" cy="5214418"/>
          </a:xfrm>
        </p:spPr>
        <p:txBody>
          <a:bodyPr/>
          <a:lstStyle/>
          <a:p>
            <a:pPr marL="0" lvl="0" indent="0">
              <a:buNone/>
            </a:pPr>
            <a:r>
              <a:rPr lang="en-US" dirty="0">
                <a:solidFill>
                  <a:srgbClr val="0070C0"/>
                </a:solidFill>
              </a:rPr>
              <a:t>Goal:  Add Competencies to the Course</a:t>
            </a:r>
          </a:p>
          <a:p>
            <a:pPr lvl="1">
              <a:buFont typeface="Wingdings" pitchFamily="2" charset="2"/>
              <a:buChar char="§"/>
            </a:pPr>
            <a:r>
              <a:rPr lang="en-US" dirty="0"/>
              <a:t>We have a certificate as a goal, but we are going to add competencies</a:t>
            </a:r>
          </a:p>
          <a:p>
            <a:pPr lvl="1">
              <a:buFont typeface="Wingdings" pitchFamily="2" charset="2"/>
              <a:buChar char="§"/>
            </a:pPr>
            <a:r>
              <a:rPr lang="en-US" dirty="0"/>
              <a:t>The benefit of competencies is to store learner achievement for future credit</a:t>
            </a:r>
          </a:p>
          <a:p>
            <a:pPr lvl="1">
              <a:buFont typeface="Wingdings" pitchFamily="2" charset="2"/>
              <a:buChar char="§"/>
            </a:pPr>
            <a:r>
              <a:rPr lang="en-US" dirty="0"/>
              <a:t>Quick Definition of Terms</a:t>
            </a:r>
          </a:p>
          <a:p>
            <a:pPr lvl="2">
              <a:buFont typeface="Wingdings" pitchFamily="2" charset="2"/>
              <a:buChar char="§"/>
            </a:pPr>
            <a:r>
              <a:rPr lang="en-US" dirty="0"/>
              <a:t>Competency - the set of skills and behaviors required in the performance of a task or activity</a:t>
            </a:r>
          </a:p>
          <a:p>
            <a:pPr lvl="2">
              <a:buFont typeface="Wingdings" pitchFamily="2" charset="2"/>
              <a:buChar char="§"/>
            </a:pPr>
            <a:r>
              <a:rPr lang="en-US" dirty="0"/>
              <a:t>Credential – the earning of a competency by an individual as recognized by a certifying organization + “the admin stuff”</a:t>
            </a:r>
          </a:p>
          <a:p>
            <a:pPr lvl="2">
              <a:buFont typeface="Wingdings" pitchFamily="2" charset="2"/>
              <a:buChar char="§"/>
            </a:pPr>
            <a:r>
              <a:rPr lang="en-US" dirty="0"/>
              <a:t>Certificate – the artifact of a credential that is owned by the earner</a:t>
            </a:r>
          </a:p>
          <a:p>
            <a:pPr lvl="2">
              <a:buFont typeface="Wingdings" pitchFamily="2" charset="2"/>
              <a:buChar char="§"/>
            </a:pPr>
            <a:endParaRPr lang="en-US" dirty="0"/>
          </a:p>
          <a:p>
            <a:pPr lvl="1"/>
            <a:endParaRPr lang="en-US" dirty="0"/>
          </a:p>
          <a:p>
            <a:pPr marL="609585" lvl="1" indent="0">
              <a:buNone/>
            </a:pPr>
            <a:endParaRPr lang="en-US" dirty="0"/>
          </a:p>
          <a:p>
            <a:endParaRPr lang="en-US" dirty="0"/>
          </a:p>
        </p:txBody>
      </p:sp>
      <p:sp>
        <p:nvSpPr>
          <p:cNvPr id="5" name="Oval 4">
            <a:extLst>
              <a:ext uri="{FF2B5EF4-FFF2-40B4-BE49-F238E27FC236}">
                <a16:creationId xmlns:a16="http://schemas.microsoft.com/office/drawing/2014/main" id="{FAF37237-1F72-4BAE-B1FC-F02B541AFFB8}"/>
              </a:ext>
            </a:extLst>
          </p:cNvPr>
          <p:cNvSpPr/>
          <p:nvPr/>
        </p:nvSpPr>
        <p:spPr bwMode="auto">
          <a:xfrm>
            <a:off x="6939905" y="1178999"/>
            <a:ext cx="2427831" cy="2474925"/>
          </a:xfrm>
          <a:prstGeom prst="ellipse">
            <a:avLst/>
          </a:prstGeom>
          <a:solidFill>
            <a:schemeClr val="accent2">
              <a:lumMod val="60000"/>
              <a:lumOff val="40000"/>
              <a:alpha val="72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Knowledge</a:t>
            </a:r>
          </a:p>
          <a:p>
            <a:endParaRPr lang="en-US" sz="2400" dirty="0"/>
          </a:p>
          <a:p>
            <a:r>
              <a:rPr lang="en-US" sz="2400" dirty="0"/>
              <a:t>“Know What”  </a:t>
            </a:r>
          </a:p>
        </p:txBody>
      </p:sp>
      <p:sp>
        <p:nvSpPr>
          <p:cNvPr id="12" name="Oval 11">
            <a:extLst>
              <a:ext uri="{FF2B5EF4-FFF2-40B4-BE49-F238E27FC236}">
                <a16:creationId xmlns:a16="http://schemas.microsoft.com/office/drawing/2014/main" id="{6A5FC63A-8A49-4612-BB18-58F87F28EFE2}"/>
              </a:ext>
            </a:extLst>
          </p:cNvPr>
          <p:cNvSpPr/>
          <p:nvPr/>
        </p:nvSpPr>
        <p:spPr bwMode="auto">
          <a:xfrm>
            <a:off x="9485519" y="1206229"/>
            <a:ext cx="2427831" cy="2474925"/>
          </a:xfrm>
          <a:prstGeom prst="ellipse">
            <a:avLst/>
          </a:prstGeom>
          <a:solidFill>
            <a:srgbClr val="FF0000">
              <a:alpha val="31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    Skills</a:t>
            </a:r>
          </a:p>
          <a:p>
            <a:pPr marL="0" marR="0" indent="0" algn="l" defTabSz="914400" rtl="0" eaLnBrk="1" fontAlgn="base" latinLnBrk="0" hangingPunct="1">
              <a:lnSpc>
                <a:spcPct val="100000"/>
              </a:lnSpc>
              <a:spcBef>
                <a:spcPct val="0"/>
              </a:spcBef>
              <a:spcAft>
                <a:spcPct val="0"/>
              </a:spcAft>
              <a:buClrTx/>
              <a:buSzTx/>
              <a:buFontTx/>
              <a:buNone/>
              <a:tabLst/>
            </a:pPr>
            <a:endParaRPr lang="en-US" sz="2400" dirty="0"/>
          </a:p>
          <a:p>
            <a:r>
              <a:rPr lang="en-US" sz="2400" dirty="0"/>
              <a:t>“Know How”</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 (Learned)</a:t>
            </a:r>
          </a:p>
        </p:txBody>
      </p:sp>
      <p:sp>
        <p:nvSpPr>
          <p:cNvPr id="7" name="Oval 6">
            <a:extLst>
              <a:ext uri="{FF2B5EF4-FFF2-40B4-BE49-F238E27FC236}">
                <a16:creationId xmlns:a16="http://schemas.microsoft.com/office/drawing/2014/main" id="{C978723E-62A1-461D-B431-8D51786D7982}"/>
              </a:ext>
            </a:extLst>
          </p:cNvPr>
          <p:cNvSpPr/>
          <p:nvPr/>
        </p:nvSpPr>
        <p:spPr bwMode="auto">
          <a:xfrm>
            <a:off x="6906888" y="3786208"/>
            <a:ext cx="2427831" cy="2474925"/>
          </a:xfrm>
          <a:prstGeom prst="ellipse">
            <a:avLst/>
          </a:prstGeom>
          <a:solidFill>
            <a:srgbClr val="3366CC">
              <a:alpha val="5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dirty="0"/>
              <a:t>   Abilities</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a:p>
            <a:r>
              <a:rPr lang="en-US" sz="2400" dirty="0"/>
              <a:t>“Know How”</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 (Natural)</a:t>
            </a:r>
          </a:p>
        </p:txBody>
      </p:sp>
      <p:sp>
        <p:nvSpPr>
          <p:cNvPr id="8" name="Oval 7">
            <a:extLst>
              <a:ext uri="{FF2B5EF4-FFF2-40B4-BE49-F238E27FC236}">
                <a16:creationId xmlns:a16="http://schemas.microsoft.com/office/drawing/2014/main" id="{28A3B01D-A99B-41C8-82AF-AC9DD059A817}"/>
              </a:ext>
            </a:extLst>
          </p:cNvPr>
          <p:cNvSpPr/>
          <p:nvPr/>
        </p:nvSpPr>
        <p:spPr bwMode="auto">
          <a:xfrm>
            <a:off x="9485519" y="3786207"/>
            <a:ext cx="2427831" cy="2474925"/>
          </a:xfrm>
          <a:prstGeom prst="ellipse">
            <a:avLst/>
          </a:prstGeom>
          <a:solidFill>
            <a:srgbClr val="92D050">
              <a:alpha val="5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2400" dirty="0"/>
              <a:t>  Attitudes</a:t>
            </a:r>
          </a:p>
          <a:p>
            <a:endParaRPr lang="en-US" sz="2400" dirty="0"/>
          </a:p>
          <a:p>
            <a:r>
              <a:rPr lang="en-US" sz="2400" dirty="0"/>
              <a:t>“Know Why”</a:t>
            </a:r>
          </a:p>
          <a:p>
            <a:endParaRPr lang="en-US" sz="2400" dirty="0"/>
          </a:p>
        </p:txBody>
      </p:sp>
    </p:spTree>
    <p:extLst>
      <p:ext uri="{BB962C8B-B14F-4D97-AF65-F5344CB8AC3E}">
        <p14:creationId xmlns:p14="http://schemas.microsoft.com/office/powerpoint/2010/main" val="630131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0117B-3D71-F34E-A8F4-D26F0B0C46F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F8293AD1-68FF-4614-BC96-CBC576EE676C}"/>
              </a:ext>
            </a:extLst>
          </p:cNvPr>
          <p:cNvSpPr>
            <a:spLocks noGrp="1"/>
          </p:cNvSpPr>
          <p:nvPr>
            <p:ph type="title"/>
          </p:nvPr>
        </p:nvSpPr>
        <p:spPr/>
        <p:txBody>
          <a:bodyPr/>
          <a:lstStyle/>
          <a:p>
            <a:r>
              <a:rPr lang="en-US" dirty="0"/>
              <a:t>What Data Are We Interested In?</a:t>
            </a:r>
          </a:p>
        </p:txBody>
      </p:sp>
      <p:sp>
        <p:nvSpPr>
          <p:cNvPr id="6" name="Content Placeholder 3">
            <a:extLst>
              <a:ext uri="{FF2B5EF4-FFF2-40B4-BE49-F238E27FC236}">
                <a16:creationId xmlns:a16="http://schemas.microsoft.com/office/drawing/2014/main" id="{E91AD48F-9656-48D9-BD1F-7BDFAE248348}"/>
              </a:ext>
            </a:extLst>
          </p:cNvPr>
          <p:cNvSpPr>
            <a:spLocks noGrp="1"/>
          </p:cNvSpPr>
          <p:nvPr>
            <p:ph sz="quarter" idx="11"/>
          </p:nvPr>
        </p:nvSpPr>
        <p:spPr>
          <a:xfrm>
            <a:off x="480132" y="1046715"/>
            <a:ext cx="11250613" cy="5075237"/>
          </a:xfrm>
        </p:spPr>
        <p:txBody>
          <a:bodyPr/>
          <a:lstStyle/>
          <a:p>
            <a:pPr marL="0" indent="0">
              <a:buNone/>
            </a:pPr>
            <a:r>
              <a:rPr lang="en-US" dirty="0">
                <a:solidFill>
                  <a:srgbClr val="0070C0"/>
                </a:solidFill>
                <a:latin typeface="Arial Narrow"/>
              </a:rPr>
              <a:t>Competencies</a:t>
            </a:r>
            <a:endParaRPr lang="en-US" dirty="0">
              <a:solidFill>
                <a:srgbClr val="0070C0"/>
              </a:solidFill>
            </a:endParaRPr>
          </a:p>
          <a:p>
            <a:pPr lvl="1">
              <a:buFont typeface="Wingdings" pitchFamily="2" charset="2"/>
              <a:buChar char="§"/>
            </a:pPr>
            <a:r>
              <a:rPr lang="en-US" dirty="0"/>
              <a:t>Competencies can be determined in many different ways</a:t>
            </a:r>
          </a:p>
          <a:p>
            <a:pPr lvl="2">
              <a:buFont typeface="Wingdings" pitchFamily="2" charset="2"/>
              <a:buChar char="§"/>
            </a:pPr>
            <a:r>
              <a:rPr lang="en-US" dirty="0"/>
              <a:t>The course can “give out” competencies based on success either a cumulative assessment or on assessment sections</a:t>
            </a:r>
          </a:p>
          <a:p>
            <a:pPr lvl="2">
              <a:buFont typeface="Wingdings" pitchFamily="2" charset="2"/>
              <a:buChar char="§"/>
            </a:pPr>
            <a:r>
              <a:rPr lang="en-US" dirty="0"/>
              <a:t>An evaluator can “give out” competencies based on performance evaluated either in real time or by using evidence of achievement</a:t>
            </a:r>
          </a:p>
          <a:p>
            <a:pPr lvl="2">
              <a:buFont typeface="Wingdings" pitchFamily="2" charset="2"/>
              <a:buChar char="§"/>
            </a:pPr>
            <a:r>
              <a:rPr lang="en-US" dirty="0"/>
              <a:t>A determination of competence can be made based the weight of various assertions of competence across any number of sources</a:t>
            </a:r>
          </a:p>
          <a:p>
            <a:pPr lvl="2">
              <a:buFont typeface="Wingdings" pitchFamily="2" charset="2"/>
              <a:buChar char="§"/>
            </a:pPr>
            <a:r>
              <a:rPr lang="en-US" dirty="0"/>
              <a:t>Luckily, these are all essentially set up the same way in xAPI</a:t>
            </a:r>
          </a:p>
          <a:p>
            <a:pPr marL="0" indent="0">
              <a:buNone/>
            </a:pPr>
            <a:r>
              <a:rPr lang="en-US" dirty="0">
                <a:solidFill>
                  <a:srgbClr val="0070C0"/>
                </a:solidFill>
                <a:latin typeface="Arial Narrow"/>
              </a:rPr>
              <a:t>Credentials and Certificates</a:t>
            </a:r>
          </a:p>
          <a:p>
            <a:pPr marL="989965" lvl="1" indent="-380365">
              <a:buFont typeface="Wingdings" pitchFamily="2" charset="2"/>
              <a:buChar char="§"/>
            </a:pPr>
            <a:r>
              <a:rPr lang="en-US" dirty="0">
                <a:latin typeface="Arial Narrow"/>
              </a:rPr>
              <a:t>An LMS could have a direct tie-in to award Credentials and Certificates based on the outcomes of earned competencies, which could be as simple as a single course</a:t>
            </a:r>
          </a:p>
          <a:p>
            <a:pPr marL="1142987" lvl="2" indent="0">
              <a:buNone/>
            </a:pPr>
            <a:endParaRPr lang="en-US" dirty="0"/>
          </a:p>
          <a:p>
            <a:pPr marL="609600" lvl="1" indent="0">
              <a:buNone/>
            </a:pPr>
            <a:endParaRPr lang="en-US" dirty="0"/>
          </a:p>
          <a:p>
            <a:pPr marL="989965" lvl="1" indent="-380365"/>
            <a:endParaRPr lang="en-US" dirty="0"/>
          </a:p>
          <a:p>
            <a:pPr marL="456565" indent="-456565"/>
            <a:endParaRPr lang="en-US" dirty="0"/>
          </a:p>
        </p:txBody>
      </p:sp>
    </p:spTree>
    <p:extLst>
      <p:ext uri="{BB962C8B-B14F-4D97-AF65-F5344CB8AC3E}">
        <p14:creationId xmlns:p14="http://schemas.microsoft.com/office/powerpoint/2010/main" val="4284879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239785"/>
          </a:xfrm>
        </p:spPr>
        <p:txBody>
          <a:bodyPr/>
          <a:lstStyle/>
          <a:p>
            <a:pPr marL="0" lvl="0" indent="0">
              <a:buNone/>
            </a:pPr>
            <a:r>
              <a:rPr lang="en-US" dirty="0">
                <a:solidFill>
                  <a:srgbClr val="0070C0"/>
                </a:solidFill>
              </a:rPr>
              <a:t>Functional Design Information</a:t>
            </a:r>
            <a:endParaRPr lang="en-US" dirty="0"/>
          </a:p>
          <a:p>
            <a:pPr lvl="1">
              <a:buFont typeface="Wingdings" pitchFamily="2" charset="2"/>
              <a:buChar char="§"/>
            </a:pPr>
            <a:r>
              <a:rPr lang="en-US" dirty="0"/>
              <a:t>Profiles that revolve around a media type or function often will have established practices within an xAPI Profile, but this one does not…yet</a:t>
            </a:r>
          </a:p>
          <a:p>
            <a:pPr lvl="1">
              <a:buFont typeface="Wingdings" pitchFamily="2" charset="2"/>
              <a:buChar char="§"/>
            </a:pPr>
            <a:r>
              <a:rPr lang="en-US" dirty="0"/>
              <a:t>There is an ADL effort that deals with interoperability of competencies (</a:t>
            </a:r>
            <a:r>
              <a:rPr lang="en-US" dirty="0">
                <a:hlinkClick r:id="rId2"/>
              </a:rPr>
              <a:t>https://cassproject.github.io/cass-editor/docs/guide/</a:t>
            </a:r>
            <a:r>
              <a:rPr lang="en-US" dirty="0"/>
              <a:t>) which will be aligned to in this example, but only on the developer side</a:t>
            </a:r>
          </a:p>
          <a:p>
            <a:pPr lvl="1">
              <a:buFont typeface="Wingdings" pitchFamily="2" charset="2"/>
              <a:buChar char="§"/>
            </a:pPr>
            <a:r>
              <a:rPr lang="en-US" dirty="0"/>
              <a:t>Many competency-based decisions will happen well outside the course level, it will be up to the designer to understand possible constraints</a:t>
            </a:r>
          </a:p>
          <a:p>
            <a:pPr lvl="2">
              <a:buFont typeface="Wingdings" pitchFamily="2" charset="2"/>
              <a:buChar char="§"/>
            </a:pPr>
            <a:r>
              <a:rPr lang="en-US" dirty="0"/>
              <a:t>One large one would be that it may be hard to design a course that responds to gained competence outside the course</a:t>
            </a:r>
          </a:p>
          <a:p>
            <a:pPr lvl="2">
              <a:buFont typeface="Wingdings" pitchFamily="2" charset="2"/>
              <a:buChar char="§"/>
            </a:pPr>
            <a:r>
              <a:rPr lang="en-US" dirty="0"/>
              <a:t>As in other things with xAPI, if the course itself determines competence, it doesn’t have to reveal all the algorithms or process</a:t>
            </a:r>
          </a:p>
          <a:p>
            <a:pPr marL="609585" lvl="1" indent="0">
              <a:buNone/>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42772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69708"/>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What Data Are We Interested In?</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252243"/>
          </a:xfrm>
        </p:spPr>
        <p:txBody>
          <a:bodyPr/>
          <a:lstStyle/>
          <a:p>
            <a:pPr marL="0" lvl="0" indent="0">
              <a:buNone/>
            </a:pPr>
            <a:r>
              <a:rPr lang="en-US" dirty="0">
                <a:solidFill>
                  <a:srgbClr val="0070C0"/>
                </a:solidFill>
              </a:rPr>
              <a:t>In Thinking About the Competency approach:</a:t>
            </a:r>
          </a:p>
          <a:p>
            <a:pPr lvl="1">
              <a:buFont typeface="Wingdings" pitchFamily="2" charset="2"/>
              <a:buChar char="§"/>
            </a:pPr>
            <a:r>
              <a:rPr lang="en-US" dirty="0"/>
              <a:t>We want to provide specific competencies that are achieved by expressing a value of 1 (as in 100%)</a:t>
            </a:r>
          </a:p>
          <a:p>
            <a:pPr lvl="2">
              <a:buFont typeface="Wingdings" pitchFamily="2" charset="2"/>
              <a:buChar char="§"/>
            </a:pPr>
            <a:r>
              <a:rPr lang="en-US" dirty="0"/>
              <a:t>This determination will be tied to performance on the activities and </a:t>
            </a:r>
            <a:r>
              <a:rPr lang="en-US" b="1" dirty="0"/>
              <a:t>not </a:t>
            </a:r>
            <a:r>
              <a:rPr lang="en-US" dirty="0"/>
              <a:t>the assessment</a:t>
            </a:r>
          </a:p>
          <a:p>
            <a:pPr lvl="2">
              <a:buFont typeface="Wingdings" pitchFamily="2" charset="2"/>
              <a:buChar char="§"/>
            </a:pPr>
            <a:r>
              <a:rPr lang="en-US" dirty="0"/>
              <a:t>May have to revisit the idea of the activity being an assessed activities</a:t>
            </a:r>
          </a:p>
          <a:p>
            <a:pPr lvl="1">
              <a:buFont typeface="Wingdings" pitchFamily="2" charset="2"/>
              <a:buChar char="§"/>
            </a:pPr>
            <a:r>
              <a:rPr lang="en-US" dirty="0"/>
              <a:t>We want to tie the completion of content and the passing/failing of assessments to competencies</a:t>
            </a:r>
          </a:p>
          <a:p>
            <a:pPr lvl="2">
              <a:buFont typeface="Wingdings" pitchFamily="2" charset="2"/>
              <a:buChar char="§"/>
            </a:pPr>
            <a:r>
              <a:rPr lang="en-US" dirty="0"/>
              <a:t>However, we won’t declare competencies achieved in the course in this way</a:t>
            </a:r>
          </a:p>
          <a:p>
            <a:pPr lvl="2">
              <a:buFont typeface="Wingdings" pitchFamily="2" charset="2"/>
              <a:buChar char="§"/>
            </a:pPr>
            <a:r>
              <a:rPr lang="en-US" dirty="0"/>
              <a:t>An external evaluation could be done on data such as these and issued outside the course</a:t>
            </a:r>
          </a:p>
          <a:p>
            <a:pPr marL="1219170" lvl="2" indent="0">
              <a:buNone/>
            </a:pPr>
            <a:endParaRPr lang="en-US" dirty="0"/>
          </a:p>
          <a:p>
            <a:pPr marL="609585" lvl="1" indent="0">
              <a:buNone/>
            </a:pPr>
            <a:br>
              <a:rPr lang="en-US" b="1" dirty="0"/>
            </a:b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378806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Conversation with the xAPI Developer</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515744" cy="5239785"/>
          </a:xfrm>
        </p:spPr>
        <p:txBody>
          <a:bodyPr/>
          <a:lstStyle/>
          <a:p>
            <a:pPr marL="0" lvl="0" indent="0">
              <a:buNone/>
            </a:pPr>
            <a:r>
              <a:rPr lang="en-US" dirty="0">
                <a:solidFill>
                  <a:srgbClr val="0070C0"/>
                </a:solidFill>
              </a:rPr>
              <a:t>We need the following xAPI Data Defined:</a:t>
            </a:r>
          </a:p>
          <a:p>
            <a:pPr lvl="1">
              <a:buFont typeface="Wingdings" pitchFamily="2" charset="2"/>
              <a:buChar char="§"/>
            </a:pPr>
            <a:r>
              <a:rPr lang="en-US" dirty="0"/>
              <a:t>The Learner is the Actor</a:t>
            </a:r>
          </a:p>
          <a:p>
            <a:pPr lvl="1">
              <a:buFont typeface="Wingdings" pitchFamily="2" charset="2"/>
              <a:buChar char="§"/>
            </a:pPr>
            <a:r>
              <a:rPr lang="en-US" dirty="0"/>
              <a:t>Objects for each Competency will be necessary</a:t>
            </a:r>
          </a:p>
          <a:p>
            <a:pPr lvl="2">
              <a:buFont typeface="Wingdings" pitchFamily="2" charset="2"/>
              <a:buChar char="§"/>
            </a:pPr>
            <a:r>
              <a:rPr lang="en-US" dirty="0"/>
              <a:t>A Competency “Map” or Framework will be provided by the Designer</a:t>
            </a:r>
          </a:p>
          <a:p>
            <a:pPr lvl="1">
              <a:buFont typeface="Wingdings" pitchFamily="2" charset="2"/>
              <a:buChar char="§"/>
            </a:pPr>
            <a:r>
              <a:rPr lang="en-US" dirty="0"/>
              <a:t>Context Activities for each Competency will be necessary (the same id as the Object)</a:t>
            </a:r>
          </a:p>
          <a:p>
            <a:pPr lvl="1">
              <a:buFont typeface="Wingdings" pitchFamily="2" charset="2"/>
              <a:buChar char="§"/>
            </a:pPr>
            <a:r>
              <a:rPr lang="en-US" dirty="0"/>
              <a:t>Our Meal-Planning Activities may need to be updated to indicate assessment</a:t>
            </a:r>
          </a:p>
          <a:p>
            <a:pPr lvl="1">
              <a:buFont typeface="Wingdings" pitchFamily="2" charset="2"/>
              <a:buChar char="§"/>
            </a:pPr>
            <a:r>
              <a:rPr lang="en-US" dirty="0"/>
              <a:t>“Actor &lt;achieved&gt; Object (Competency) with Result “1” ” will be used when Meal-Planning Activities are successful</a:t>
            </a:r>
          </a:p>
          <a:p>
            <a:pPr lvl="1">
              <a:buFont typeface="Wingdings" pitchFamily="2" charset="2"/>
              <a:buChar char="§"/>
            </a:pPr>
            <a:r>
              <a:rPr lang="en-US" dirty="0"/>
              <a:t>In “Actor &lt;completed&gt; Activity”, “Actor &lt;passed&gt; Activity”, and “Actor &lt;failed&gt; Activity” Statements, the Context Activity for that Competency should be used</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41814802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More for the xAPI Developer</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515744" cy="5239785"/>
          </a:xfrm>
        </p:spPr>
        <p:txBody>
          <a:bodyPr/>
          <a:lstStyle/>
          <a:p>
            <a:pPr marL="0" lvl="0" indent="0">
              <a:buNone/>
            </a:pPr>
            <a:r>
              <a:rPr lang="en-US" dirty="0">
                <a:solidFill>
                  <a:srgbClr val="0070C0"/>
                </a:solidFill>
              </a:rPr>
              <a:t>The following is also useful for the xAPI Competency Developer :</a:t>
            </a:r>
          </a:p>
          <a:p>
            <a:pPr lvl="1">
              <a:buFont typeface="Wingdings" pitchFamily="2" charset="2"/>
              <a:buChar char="§"/>
            </a:pPr>
            <a:r>
              <a:rPr lang="en-US" dirty="0"/>
              <a:t>The CASS Project from ADL offers a way to implement competencies </a:t>
            </a:r>
            <a:r>
              <a:rPr lang="en-US" dirty="0">
                <a:hlinkClick r:id="rId2"/>
              </a:rPr>
              <a:t>http://devs.cassproject.org/index.html?doc=1DZlrMrPd8Me2BsYHB0vUovtocWUMaj_VvKQD2_Ibb70#h.r5xxv2r1prwz</a:t>
            </a:r>
            <a:r>
              <a:rPr lang="en-US" dirty="0"/>
              <a:t>   that leverages xAPI.</a:t>
            </a:r>
          </a:p>
          <a:p>
            <a:pPr lvl="1">
              <a:buFont typeface="Wingdings" pitchFamily="2" charset="2"/>
              <a:buChar char="§"/>
            </a:pPr>
            <a:r>
              <a:rPr lang="en-US" dirty="0"/>
              <a:t>An example of how to look at a summary of achievement to see competency could function as follows: “Actor &lt;asserted&gt; Object (Competency) with Result “(0-1)” Authority </a:t>
            </a:r>
            <a:r>
              <a:rPr lang="en-US" i="1" dirty="0"/>
              <a:t>Credentialing Body</a:t>
            </a:r>
            <a:r>
              <a:rPr lang="en-US" dirty="0"/>
              <a:t> with </a:t>
            </a:r>
            <a:r>
              <a:rPr lang="en-US" dirty="0" err="1"/>
              <a:t>StatementRef</a:t>
            </a:r>
            <a:r>
              <a:rPr lang="en-US" dirty="0"/>
              <a:t> (Statement)” </a:t>
            </a:r>
          </a:p>
          <a:p>
            <a:pPr lvl="2">
              <a:buFont typeface="Wingdings" pitchFamily="2" charset="2"/>
              <a:buChar char="§"/>
            </a:pPr>
            <a:r>
              <a:rPr lang="en-US" dirty="0"/>
              <a:t>Don’t worry if this doesn’t make sense to you yet</a:t>
            </a:r>
          </a:p>
          <a:p>
            <a:pPr lvl="1">
              <a:buFont typeface="Wingdings" pitchFamily="2" charset="2"/>
              <a:buChar char="§"/>
            </a:pPr>
            <a:r>
              <a:rPr lang="en-US" dirty="0"/>
              <a:t>The variety of implementation decisions available point to the strong need for an xAPI Profile in this area</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958997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A827FB5-EC6A-432A-89EE-5794C25E83A6}"/>
              </a:ext>
            </a:extLst>
          </p:cNvPr>
          <p:cNvSpPr/>
          <p:nvPr/>
        </p:nvSpPr>
        <p:spPr bwMode="auto">
          <a:xfrm>
            <a:off x="2873829" y="1952008"/>
            <a:ext cx="3963087" cy="2959626"/>
          </a:xfrm>
          <a:prstGeom prst="rect">
            <a:avLst/>
          </a:prstGeom>
          <a:solidFill>
            <a:schemeClr val="accent1">
              <a:lumMod val="75000"/>
            </a:schemeClr>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 cmi5 LMS</a:t>
            </a: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Big Picture With cmi5/</a:t>
            </a:r>
            <a:r>
              <a:rPr lang="en-US" dirty="0" err="1"/>
              <a:t>xAPI</a:t>
            </a:r>
            <a:r>
              <a:rPr lang="en-US" dirty="0"/>
              <a:t> Data</a:t>
            </a:r>
          </a:p>
        </p:txBody>
      </p:sp>
      <p:pic>
        <p:nvPicPr>
          <p:cNvPr id="8" name="Picture 7">
            <a:extLst>
              <a:ext uri="{FF2B5EF4-FFF2-40B4-BE49-F238E27FC236}">
                <a16:creationId xmlns:a16="http://schemas.microsoft.com/office/drawing/2014/main" id="{BA1CF295-9DCB-426A-88A7-3CC022005D25}"/>
              </a:ext>
            </a:extLst>
          </p:cNvPr>
          <p:cNvPicPr>
            <a:picLocks noChangeAspect="1"/>
          </p:cNvPicPr>
          <p:nvPr/>
        </p:nvPicPr>
        <p:blipFill>
          <a:blip r:embed="rId2"/>
          <a:stretch>
            <a:fillRect/>
          </a:stretch>
        </p:blipFill>
        <p:spPr>
          <a:xfrm flipH="1">
            <a:off x="363272" y="4194076"/>
            <a:ext cx="1991208" cy="1977242"/>
          </a:xfrm>
          <a:prstGeom prst="rect">
            <a:avLst/>
          </a:prstGeom>
        </p:spPr>
      </p:pic>
      <p:sp>
        <p:nvSpPr>
          <p:cNvPr id="13" name="Rectangle 12">
            <a:extLst>
              <a:ext uri="{FF2B5EF4-FFF2-40B4-BE49-F238E27FC236}">
                <a16:creationId xmlns:a16="http://schemas.microsoft.com/office/drawing/2014/main" id="{7AC8CD05-8639-497A-83A9-18ECD9584044}"/>
              </a:ext>
            </a:extLst>
          </p:cNvPr>
          <p:cNvSpPr/>
          <p:nvPr/>
        </p:nvSpPr>
        <p:spPr bwMode="auto">
          <a:xfrm>
            <a:off x="3924355" y="2438403"/>
            <a:ext cx="2912562" cy="2394853"/>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t>
            </a:r>
            <a:r>
              <a:rPr lang="en-US" sz="2400" dirty="0" err="1">
                <a:solidFill>
                  <a:schemeClr val="tx1"/>
                </a:solidFill>
                <a:latin typeface="Tahoma" charset="0"/>
              </a:rPr>
              <a:t>xAPI</a:t>
            </a:r>
            <a:r>
              <a:rPr lang="en-US" sz="2400" dirty="0">
                <a:solidFill>
                  <a:schemeClr val="tx1"/>
                </a:solidFill>
                <a:latin typeface="Tahoma" charset="0"/>
              </a:rPr>
              <a:t> </a:t>
            </a:r>
            <a:r>
              <a:rPr kumimoji="0" lang="en-US" sz="2400" b="0" i="0" u="none" strike="noStrike" cap="none" normalizeH="0" baseline="0" dirty="0">
                <a:ln>
                  <a:noFill/>
                </a:ln>
                <a:solidFill>
                  <a:schemeClr val="tx1"/>
                </a:solidFill>
                <a:effectLst/>
                <a:latin typeface="Tahoma" charset="0"/>
              </a:rPr>
              <a:t>LRS</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              </a:t>
            </a: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15" name="Arrow: Right 14">
            <a:extLst>
              <a:ext uri="{FF2B5EF4-FFF2-40B4-BE49-F238E27FC236}">
                <a16:creationId xmlns:a16="http://schemas.microsoft.com/office/drawing/2014/main" id="{37A8CA0A-9FAD-4CD7-89B9-8873A1ECC0A0}"/>
              </a:ext>
            </a:extLst>
          </p:cNvPr>
          <p:cNvSpPr/>
          <p:nvPr/>
        </p:nvSpPr>
        <p:spPr bwMode="auto">
          <a:xfrm rot="18862004">
            <a:off x="2160574" y="4179229"/>
            <a:ext cx="747942" cy="705610"/>
          </a:xfrm>
          <a:prstGeom prst="righ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Arrow: Left 15">
            <a:extLst>
              <a:ext uri="{FF2B5EF4-FFF2-40B4-BE49-F238E27FC236}">
                <a16:creationId xmlns:a16="http://schemas.microsoft.com/office/drawing/2014/main" id="{F7A70DE6-D4D3-4FA6-9551-E3904CA2ADBA}"/>
              </a:ext>
            </a:extLst>
          </p:cNvPr>
          <p:cNvSpPr/>
          <p:nvPr/>
        </p:nvSpPr>
        <p:spPr bwMode="auto">
          <a:xfrm rot="2649570">
            <a:off x="2096602" y="1702896"/>
            <a:ext cx="740902" cy="686513"/>
          </a:xfrm>
          <a:prstGeom prst="lef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8" name="Picture 17">
            <a:extLst>
              <a:ext uri="{FF2B5EF4-FFF2-40B4-BE49-F238E27FC236}">
                <a16:creationId xmlns:a16="http://schemas.microsoft.com/office/drawing/2014/main" id="{AB8C9133-6360-4BCD-8680-A8442F295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68" y="795130"/>
            <a:ext cx="1714045" cy="2424285"/>
          </a:xfrm>
          <a:prstGeom prst="rect">
            <a:avLst/>
          </a:prstGeom>
        </p:spPr>
      </p:pic>
      <p:pic>
        <p:nvPicPr>
          <p:cNvPr id="19" name="Picture 18">
            <a:extLst>
              <a:ext uri="{FF2B5EF4-FFF2-40B4-BE49-F238E27FC236}">
                <a16:creationId xmlns:a16="http://schemas.microsoft.com/office/drawing/2014/main" id="{9D4F3029-072C-41F2-8051-AD18DF565AAC}"/>
              </a:ext>
            </a:extLst>
          </p:cNvPr>
          <p:cNvPicPr>
            <a:picLocks noChangeAspect="1"/>
          </p:cNvPicPr>
          <p:nvPr/>
        </p:nvPicPr>
        <p:blipFill>
          <a:blip r:embed="rId4"/>
          <a:stretch>
            <a:fillRect/>
          </a:stretch>
        </p:blipFill>
        <p:spPr>
          <a:xfrm>
            <a:off x="8020593" y="747572"/>
            <a:ext cx="3529315" cy="2186488"/>
          </a:xfrm>
          <a:prstGeom prst="rect">
            <a:avLst/>
          </a:prstGeom>
        </p:spPr>
      </p:pic>
      <p:pic>
        <p:nvPicPr>
          <p:cNvPr id="20" name="Picture 19">
            <a:extLst>
              <a:ext uri="{FF2B5EF4-FFF2-40B4-BE49-F238E27FC236}">
                <a16:creationId xmlns:a16="http://schemas.microsoft.com/office/drawing/2014/main" id="{FDFE494C-2B56-4864-955E-CB7C3ADD3CB7}"/>
              </a:ext>
            </a:extLst>
          </p:cNvPr>
          <p:cNvPicPr>
            <a:picLocks noChangeAspect="1"/>
          </p:cNvPicPr>
          <p:nvPr/>
        </p:nvPicPr>
        <p:blipFill>
          <a:blip r:embed="rId5"/>
          <a:stretch>
            <a:fillRect/>
          </a:stretch>
        </p:blipFill>
        <p:spPr>
          <a:xfrm>
            <a:off x="8031856" y="4071166"/>
            <a:ext cx="3529316" cy="2188429"/>
          </a:xfrm>
          <a:prstGeom prst="rect">
            <a:avLst/>
          </a:prstGeom>
        </p:spPr>
      </p:pic>
      <p:sp>
        <p:nvSpPr>
          <p:cNvPr id="22" name="Arrow: Right 21">
            <a:extLst>
              <a:ext uri="{FF2B5EF4-FFF2-40B4-BE49-F238E27FC236}">
                <a16:creationId xmlns:a16="http://schemas.microsoft.com/office/drawing/2014/main" id="{F622FF00-155B-4A26-9095-A56E806819F3}"/>
              </a:ext>
            </a:extLst>
          </p:cNvPr>
          <p:cNvSpPr/>
          <p:nvPr/>
        </p:nvSpPr>
        <p:spPr bwMode="auto">
          <a:xfrm rot="2659032">
            <a:off x="6750804" y="4096354"/>
            <a:ext cx="1494105" cy="753502"/>
          </a:xfrm>
          <a:prstGeom prst="righ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Arrow: Right 22">
            <a:extLst>
              <a:ext uri="{FF2B5EF4-FFF2-40B4-BE49-F238E27FC236}">
                <a16:creationId xmlns:a16="http://schemas.microsoft.com/office/drawing/2014/main" id="{DE876368-B383-4C2A-AFC0-D90A7E97CFEA}"/>
              </a:ext>
            </a:extLst>
          </p:cNvPr>
          <p:cNvSpPr/>
          <p:nvPr/>
        </p:nvSpPr>
        <p:spPr bwMode="auto">
          <a:xfrm rot="19010874">
            <a:off x="6737076" y="2014798"/>
            <a:ext cx="1511235" cy="705610"/>
          </a:xfrm>
          <a:prstGeom prst="rightArrow">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5" name="Picture 4">
            <a:extLst>
              <a:ext uri="{FF2B5EF4-FFF2-40B4-BE49-F238E27FC236}">
                <a16:creationId xmlns:a16="http://schemas.microsoft.com/office/drawing/2014/main" id="{E3CB9DCF-0E2C-44EE-908E-40E1E15569D2}"/>
              </a:ext>
            </a:extLst>
          </p:cNvPr>
          <p:cNvPicPr>
            <a:picLocks noChangeAspect="1"/>
          </p:cNvPicPr>
          <p:nvPr/>
        </p:nvPicPr>
        <p:blipFill>
          <a:blip r:embed="rId6"/>
          <a:stretch>
            <a:fillRect/>
          </a:stretch>
        </p:blipFill>
        <p:spPr>
          <a:xfrm>
            <a:off x="5476674" y="3395628"/>
            <a:ext cx="1323810" cy="538095"/>
          </a:xfrm>
          <a:prstGeom prst="rect">
            <a:avLst/>
          </a:prstGeom>
        </p:spPr>
      </p:pic>
      <p:pic>
        <p:nvPicPr>
          <p:cNvPr id="7" name="Picture 6">
            <a:extLst>
              <a:ext uri="{FF2B5EF4-FFF2-40B4-BE49-F238E27FC236}">
                <a16:creationId xmlns:a16="http://schemas.microsoft.com/office/drawing/2014/main" id="{8DEFF178-2E84-46D2-864F-0AC9225E506A}"/>
              </a:ext>
            </a:extLst>
          </p:cNvPr>
          <p:cNvPicPr>
            <a:picLocks noChangeAspect="1"/>
          </p:cNvPicPr>
          <p:nvPr/>
        </p:nvPicPr>
        <p:blipFill>
          <a:blip r:embed="rId7"/>
          <a:stretch>
            <a:fillRect/>
          </a:stretch>
        </p:blipFill>
        <p:spPr>
          <a:xfrm>
            <a:off x="5529160" y="4099009"/>
            <a:ext cx="1323810" cy="538095"/>
          </a:xfrm>
          <a:prstGeom prst="rect">
            <a:avLst/>
          </a:prstGeom>
        </p:spPr>
      </p:pic>
      <p:pic>
        <p:nvPicPr>
          <p:cNvPr id="10" name="Picture 9">
            <a:extLst>
              <a:ext uri="{FF2B5EF4-FFF2-40B4-BE49-F238E27FC236}">
                <a16:creationId xmlns:a16="http://schemas.microsoft.com/office/drawing/2014/main" id="{52579932-960E-41A2-AA10-7BCC5D2309CD}"/>
              </a:ext>
            </a:extLst>
          </p:cNvPr>
          <p:cNvPicPr>
            <a:picLocks noChangeAspect="1"/>
          </p:cNvPicPr>
          <p:nvPr/>
        </p:nvPicPr>
        <p:blipFill>
          <a:blip r:embed="rId8"/>
          <a:stretch>
            <a:fillRect/>
          </a:stretch>
        </p:blipFill>
        <p:spPr>
          <a:xfrm>
            <a:off x="3941848" y="3395960"/>
            <a:ext cx="1521395" cy="571344"/>
          </a:xfrm>
          <a:prstGeom prst="rect">
            <a:avLst/>
          </a:prstGeom>
        </p:spPr>
      </p:pic>
      <p:pic>
        <p:nvPicPr>
          <p:cNvPr id="11" name="Picture 10">
            <a:extLst>
              <a:ext uri="{FF2B5EF4-FFF2-40B4-BE49-F238E27FC236}">
                <a16:creationId xmlns:a16="http://schemas.microsoft.com/office/drawing/2014/main" id="{9A0E87EF-0D57-4E82-B4A2-11FEB83DC689}"/>
              </a:ext>
            </a:extLst>
          </p:cNvPr>
          <p:cNvPicPr>
            <a:picLocks noChangeAspect="1"/>
          </p:cNvPicPr>
          <p:nvPr/>
        </p:nvPicPr>
        <p:blipFill>
          <a:blip r:embed="rId9"/>
          <a:stretch>
            <a:fillRect/>
          </a:stretch>
        </p:blipFill>
        <p:spPr>
          <a:xfrm>
            <a:off x="3991553" y="4055737"/>
            <a:ext cx="1521395" cy="643508"/>
          </a:xfrm>
          <a:prstGeom prst="rect">
            <a:avLst/>
          </a:prstGeom>
        </p:spPr>
      </p:pic>
    </p:spTree>
    <p:extLst>
      <p:ext uri="{BB962C8B-B14F-4D97-AF65-F5344CB8AC3E}">
        <p14:creationId xmlns:p14="http://schemas.microsoft.com/office/powerpoint/2010/main" val="121714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8C190C-EA86-FF4B-93C9-69E489B8F2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Maybe We Did Use ADDIE….</a:t>
            </a:r>
          </a:p>
        </p:txBody>
      </p:sp>
      <p:sp>
        <p:nvSpPr>
          <p:cNvPr id="3" name="Content Placeholder 2">
            <a:extLst>
              <a:ext uri="{FF2B5EF4-FFF2-40B4-BE49-F238E27FC236}">
                <a16:creationId xmlns:a16="http://schemas.microsoft.com/office/drawing/2014/main" id="{3148F38F-31F1-499D-B069-2B841BBEB3D2}"/>
              </a:ext>
            </a:extLst>
          </p:cNvPr>
          <p:cNvSpPr>
            <a:spLocks noGrp="1"/>
          </p:cNvSpPr>
          <p:nvPr>
            <p:ph sz="quarter" idx="11"/>
          </p:nvPr>
        </p:nvSpPr>
        <p:spPr>
          <a:xfrm>
            <a:off x="515389" y="1046715"/>
            <a:ext cx="11215356" cy="5075237"/>
          </a:xfrm>
        </p:spPr>
        <p:txBody>
          <a:bodyPr/>
          <a:lstStyle/>
          <a:p>
            <a:pPr marL="0" lvl="0" indent="0">
              <a:buNone/>
            </a:pPr>
            <a:r>
              <a:rPr lang="en-US" dirty="0">
                <a:solidFill>
                  <a:srgbClr val="0070C0"/>
                </a:solidFill>
              </a:rPr>
              <a:t>ADDIE on Data</a:t>
            </a:r>
          </a:p>
          <a:p>
            <a:pPr marL="0" lvl="0" indent="0">
              <a:buNone/>
            </a:pPr>
            <a:r>
              <a:rPr lang="en-US" dirty="0"/>
              <a:t>Analysis – We figured out what we want to track</a:t>
            </a:r>
          </a:p>
          <a:p>
            <a:pPr marL="0" lvl="0" indent="0">
              <a:buNone/>
            </a:pPr>
            <a:r>
              <a:rPr lang="en-US" dirty="0"/>
              <a:t>Design – We figured out how to correlate it to events in our content</a:t>
            </a:r>
          </a:p>
          <a:p>
            <a:pPr marL="0" lvl="0" indent="0">
              <a:buNone/>
            </a:pPr>
            <a:r>
              <a:rPr lang="en-US" dirty="0"/>
              <a:t>Development – We hand it off to a developer to code it in</a:t>
            </a:r>
          </a:p>
          <a:p>
            <a:pPr marL="0" lvl="0" indent="0">
              <a:buNone/>
            </a:pPr>
            <a:r>
              <a:rPr lang="en-US" dirty="0"/>
              <a:t>Implementation – That coder connects the course to an LMS</a:t>
            </a:r>
          </a:p>
          <a:p>
            <a:pPr marL="0" lvl="0" indent="0">
              <a:buNone/>
            </a:pPr>
            <a:r>
              <a:rPr lang="en-US" dirty="0"/>
              <a:t>Evaluation – We looked what the data is like in analytics and dashboards and we consider revisions</a:t>
            </a:r>
          </a:p>
          <a:p>
            <a:pPr lvl="2">
              <a:buFont typeface="Wingdings" pitchFamily="2" charset="2"/>
              <a:buChar char="§"/>
            </a:pPr>
            <a:endParaRPr lang="en-US" dirty="0"/>
          </a:p>
          <a:p>
            <a:pPr marL="1219170" lvl="2" indent="0">
              <a:buNone/>
            </a:pPr>
            <a:endParaRPr lang="en-US" dirty="0"/>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1368073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6420C2C-373C-7843-8CD6-7C6E22C2715F}"/>
              </a:ext>
            </a:extLst>
          </p:cNvPr>
          <p:cNvGrpSpPr/>
          <p:nvPr/>
        </p:nvGrpSpPr>
        <p:grpSpPr>
          <a:xfrm>
            <a:off x="398212" y="1194456"/>
            <a:ext cx="11250612" cy="3637233"/>
            <a:chOff x="381756" y="1161166"/>
            <a:chExt cx="11250612" cy="2934377"/>
          </a:xfrm>
        </p:grpSpPr>
        <p:sp>
          <p:nvSpPr>
            <p:cNvPr id="6" name="Rectangle 5">
              <a:extLst>
                <a:ext uri="{FF2B5EF4-FFF2-40B4-BE49-F238E27FC236}">
                  <a16:creationId xmlns:a16="http://schemas.microsoft.com/office/drawing/2014/main" id="{5A4F0174-FAFD-4A48-BE1B-399735CB27D2}"/>
                </a:ext>
              </a:extLst>
            </p:cNvPr>
            <p:cNvSpPr/>
            <p:nvPr/>
          </p:nvSpPr>
          <p:spPr bwMode="auto">
            <a:xfrm>
              <a:off x="381756" y="1161166"/>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a:extLst>
                <a:ext uri="{FF2B5EF4-FFF2-40B4-BE49-F238E27FC236}">
                  <a16:creationId xmlns:a16="http://schemas.microsoft.com/office/drawing/2014/main" id="{3FE88A65-DACB-BC48-973A-F5551D2E3E60}"/>
                </a:ext>
              </a:extLst>
            </p:cNvPr>
            <p:cNvSpPr/>
            <p:nvPr/>
          </p:nvSpPr>
          <p:spPr bwMode="auto">
            <a:xfrm>
              <a:off x="381756" y="192021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C03EE446-6B3E-064E-A7F2-E0E0587ACE5A}"/>
                </a:ext>
              </a:extLst>
            </p:cNvPr>
            <p:cNvSpPr/>
            <p:nvPr/>
          </p:nvSpPr>
          <p:spPr bwMode="auto">
            <a:xfrm>
              <a:off x="381756" y="2679267"/>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61BA523A-0FFE-C542-BA08-753A3DBAC368}"/>
                </a:ext>
              </a:extLst>
            </p:cNvPr>
            <p:cNvSpPr/>
            <p:nvPr/>
          </p:nvSpPr>
          <p:spPr bwMode="auto">
            <a:xfrm>
              <a:off x="381756" y="3438318"/>
              <a:ext cx="11250612" cy="657225"/>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 name="Title 1"/>
          <p:cNvSpPr>
            <a:spLocks noGrp="1"/>
          </p:cNvSpPr>
          <p:nvPr>
            <p:ph type="title"/>
          </p:nvPr>
        </p:nvSpPr>
        <p:spPr>
          <a:xfrm>
            <a:off x="2397039" y="0"/>
            <a:ext cx="7416800" cy="657225"/>
          </a:xfrm>
        </p:spPr>
        <p:txBody>
          <a:bodyPr/>
          <a:lstStyle/>
          <a:p>
            <a:r>
              <a:rPr lang="en-US" sz="2400" dirty="0"/>
              <a:t>cmi5 Defined vs. cmi5 allowed (Revisited)</a:t>
            </a:r>
          </a:p>
        </p:txBody>
      </p:sp>
      <p:sp>
        <p:nvSpPr>
          <p:cNvPr id="4" name="Content Placeholder 3"/>
          <p:cNvSpPr>
            <a:spLocks noGrp="1"/>
          </p:cNvSpPr>
          <p:nvPr>
            <p:ph sz="quarter" idx="11"/>
          </p:nvPr>
        </p:nvSpPr>
        <p:spPr>
          <a:xfrm>
            <a:off x="398212" y="1046715"/>
            <a:ext cx="11250612" cy="5075237"/>
          </a:xfrm>
        </p:spPr>
        <p:txBody>
          <a:bodyPr/>
          <a:lstStyle/>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Profiles are “tagged” in xAPI within Context</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The necessary cmi5 Statements are “cmi5 Defined”</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The meal planning, video, and competency Statements are “cmi5 Allowed”</a:t>
            </a:r>
          </a:p>
          <a:p>
            <a:pPr marL="0" indent="0" algn="ctr">
              <a:lnSpc>
                <a:spcPct val="200000"/>
              </a:lnSpc>
              <a:buNone/>
            </a:pPr>
            <a:r>
              <a:rPr lang="en-US" dirty="0">
                <a:solidFill>
                  <a:schemeClr val="bg1"/>
                </a:solidFill>
                <a:latin typeface="Arial Narrow" panose="020B0604020202020204" pitchFamily="34" charset="0"/>
                <a:cs typeface="Arial Narrow" panose="020B0604020202020204" pitchFamily="34" charset="0"/>
              </a:rPr>
              <a:t>“cmi5 Allowed” Statements are tagged as such AND with the appropriate Profile</a:t>
            </a:r>
          </a:p>
        </p:txBody>
      </p:sp>
    </p:spTree>
    <p:extLst>
      <p:ext uri="{BB962C8B-B14F-4D97-AF65-F5344CB8AC3E}">
        <p14:creationId xmlns:p14="http://schemas.microsoft.com/office/powerpoint/2010/main" val="26438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0E0A-DC85-4636-AA4E-CC25FF8CCE9B}"/>
              </a:ext>
            </a:extLst>
          </p:cNvPr>
          <p:cNvSpPr>
            <a:spLocks noGrp="1"/>
          </p:cNvSpPr>
          <p:nvPr>
            <p:ph type="title"/>
          </p:nvPr>
        </p:nvSpPr>
        <p:spPr/>
        <p:txBody>
          <a:bodyPr/>
          <a:lstStyle/>
          <a:p>
            <a:r>
              <a:rPr lang="en-US" dirty="0"/>
              <a:t>xAPI Components</a:t>
            </a:r>
          </a:p>
        </p:txBody>
      </p:sp>
      <p:grpSp>
        <p:nvGrpSpPr>
          <p:cNvPr id="3" name="Group 2">
            <a:extLst>
              <a:ext uri="{FF2B5EF4-FFF2-40B4-BE49-F238E27FC236}">
                <a16:creationId xmlns:a16="http://schemas.microsoft.com/office/drawing/2014/main" id="{9B566E85-74EA-BE42-B3D3-11037A88628E}"/>
              </a:ext>
            </a:extLst>
          </p:cNvPr>
          <p:cNvGrpSpPr/>
          <p:nvPr/>
        </p:nvGrpSpPr>
        <p:grpSpPr>
          <a:xfrm>
            <a:off x="1274592" y="1097946"/>
            <a:ext cx="9234591" cy="4198104"/>
            <a:chOff x="1274592" y="1097946"/>
            <a:chExt cx="9234591" cy="4198104"/>
          </a:xfrm>
        </p:grpSpPr>
        <p:sp>
          <p:nvSpPr>
            <p:cNvPr id="6" name="Rectangle 5">
              <a:extLst>
                <a:ext uri="{FF2B5EF4-FFF2-40B4-BE49-F238E27FC236}">
                  <a16:creationId xmlns:a16="http://schemas.microsoft.com/office/drawing/2014/main" id="{F182CECE-E890-496D-ACDA-B41A6B24DB91}"/>
                </a:ext>
              </a:extLst>
            </p:cNvPr>
            <p:cNvSpPr/>
            <p:nvPr/>
          </p:nvSpPr>
          <p:spPr bwMode="auto">
            <a:xfrm>
              <a:off x="1274592" y="1784183"/>
              <a:ext cx="3287783" cy="3269080"/>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r>
                <a:rPr kumimoji="0" lang="en-US" sz="2400" b="0" i="0" u="none" strike="noStrike" cap="none" normalizeH="0" baseline="0" dirty="0">
                  <a:ln>
                    <a:noFill/>
                  </a:ln>
                  <a:solidFill>
                    <a:schemeClr val="tx1"/>
                  </a:solidFill>
                  <a:effectLst/>
                  <a:latin typeface="Tahoma"/>
                  <a:ea typeface="Tahoma"/>
                  <a:cs typeface="Tahoma"/>
                </a:rPr>
                <a:t> </a:t>
              </a:r>
              <a:r>
                <a:rPr lang="en-US" sz="2400" dirty="0">
                  <a:solidFill>
                    <a:schemeClr val="tx1"/>
                  </a:solidFill>
                  <a:latin typeface="Tahoma"/>
                  <a:ea typeface="Tahoma"/>
                  <a:cs typeface="Tahoma"/>
                </a:rPr>
                <a:t>LRP</a:t>
              </a: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4" name="Rectangle 3">
              <a:extLst>
                <a:ext uri="{FF2B5EF4-FFF2-40B4-BE49-F238E27FC236}">
                  <a16:creationId xmlns:a16="http://schemas.microsoft.com/office/drawing/2014/main" id="{011F4AAE-8781-40D3-BCD6-9B1CA9534843}"/>
                </a:ext>
              </a:extLst>
            </p:cNvPr>
            <p:cNvSpPr/>
            <p:nvPr/>
          </p:nvSpPr>
          <p:spPr bwMode="auto">
            <a:xfrm>
              <a:off x="2242686" y="2319689"/>
              <a:ext cx="2319689" cy="2153050"/>
            </a:xfrm>
            <a:prstGeom prst="rect">
              <a:avLst/>
            </a:prstGeom>
            <a:solidFill>
              <a:srgbClr val="C1E4FB"/>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br>
                <a:rPr kumimoji="0" lang="en-US" sz="2400" b="0" i="0" u="none" strike="noStrike" cap="none" normalizeH="0" baseline="0" dirty="0">
                  <a:ln>
                    <a:noFill/>
                  </a:ln>
                  <a:solidFill>
                    <a:schemeClr val="tx1"/>
                  </a:solidFill>
                  <a:effectLst/>
                  <a:latin typeface="Tahoma" charset="0"/>
                </a:rPr>
              </a:br>
              <a:br>
                <a:rPr kumimoji="0" lang="en-US" sz="2400" b="0" i="0" u="none" strike="noStrike" cap="none" normalizeH="0" baseline="0" dirty="0">
                  <a:ln>
                    <a:noFill/>
                  </a:ln>
                  <a:solidFill>
                    <a:schemeClr val="tx1"/>
                  </a:solidFill>
                  <a:effectLst/>
                  <a:latin typeface="Tahoma" charset="0"/>
                </a:rPr>
              </a:br>
              <a:r>
                <a:rPr kumimoji="0" lang="en-US" sz="2400" b="0" i="0" u="none" strike="noStrike" cap="none" normalizeH="0" baseline="0" dirty="0">
                  <a:ln>
                    <a:noFill/>
                  </a:ln>
                  <a:solidFill>
                    <a:schemeClr val="tx1"/>
                  </a:solidFill>
                  <a:effectLst/>
                  <a:latin typeface="Tahoma" charset="0"/>
                </a:rPr>
                <a:t>Content</a:t>
              </a:r>
            </a:p>
          </p:txBody>
        </p:sp>
        <p:sp>
          <p:nvSpPr>
            <p:cNvPr id="7" name="Rectangle 6">
              <a:extLst>
                <a:ext uri="{FF2B5EF4-FFF2-40B4-BE49-F238E27FC236}">
                  <a16:creationId xmlns:a16="http://schemas.microsoft.com/office/drawing/2014/main" id="{305057C3-BB40-4860-8878-372F5503B369}"/>
                </a:ext>
              </a:extLst>
            </p:cNvPr>
            <p:cNvSpPr/>
            <p:nvPr/>
          </p:nvSpPr>
          <p:spPr bwMode="auto">
            <a:xfrm>
              <a:off x="7221400" y="1761674"/>
              <a:ext cx="3287783" cy="3269080"/>
            </a:xfrm>
            <a:prstGeom prst="rect">
              <a:avLst/>
            </a:prstGeom>
            <a:solidFill>
              <a:srgbClr val="FF9932"/>
            </a:solidFill>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r>
                <a:rPr lang="en-US" sz="2400" dirty="0">
                  <a:solidFill>
                    <a:schemeClr val="tx1"/>
                  </a:solidFill>
                  <a:latin typeface="Tahoma"/>
                  <a:ea typeface="Tahoma"/>
                  <a:cs typeface="Tahoma"/>
                </a:rPr>
                <a:t>              LRS</a:t>
              </a:r>
              <a:br>
                <a:rPr lang="en-US" sz="2400" b="0" i="0" u="none" strike="noStrike" cap="none" normalizeH="0" baseline="0" dirty="0">
                  <a:ln>
                    <a:noFill/>
                  </a:ln>
                  <a:effectLst/>
                  <a:latin typeface="Tahoma" charset="0"/>
                </a:rPr>
              </a:br>
              <a:br>
                <a:rPr lang="en-US" sz="2400" b="0" i="0" u="none" strike="noStrike" cap="none" normalizeH="0" baseline="0" dirty="0">
                  <a:ln>
                    <a:noFill/>
                  </a:ln>
                  <a:effectLst/>
                  <a:latin typeface="Tahoma" charset="0"/>
                </a:rPr>
              </a:br>
              <a:endParaRPr kumimoji="0" lang="en-US" sz="2400" b="0" i="0" u="none" strike="noStrike" cap="none" normalizeH="0" baseline="0" dirty="0">
                <a:ln>
                  <a:noFill/>
                </a:ln>
                <a:solidFill>
                  <a:schemeClr val="tx1"/>
                </a:solidFill>
                <a:effectLst/>
                <a:latin typeface="Tahoma" charset="0"/>
              </a:endParaRPr>
            </a:p>
          </p:txBody>
        </p:sp>
        <p:sp>
          <p:nvSpPr>
            <p:cNvPr id="8" name="Oval 7">
              <a:extLst>
                <a:ext uri="{FF2B5EF4-FFF2-40B4-BE49-F238E27FC236}">
                  <a16:creationId xmlns:a16="http://schemas.microsoft.com/office/drawing/2014/main" id="{99CD193E-18C7-4E3C-AB21-828BA6886FE1}"/>
                </a:ext>
              </a:extLst>
            </p:cNvPr>
            <p:cNvSpPr/>
            <p:nvPr/>
          </p:nvSpPr>
          <p:spPr bwMode="auto">
            <a:xfrm>
              <a:off x="6426090" y="1492168"/>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Oval 8">
              <a:extLst>
                <a:ext uri="{FF2B5EF4-FFF2-40B4-BE49-F238E27FC236}">
                  <a16:creationId xmlns:a16="http://schemas.microsoft.com/office/drawing/2014/main" id="{C78203C9-6F64-457E-B9B4-01D6BBBA4BD4}"/>
                </a:ext>
              </a:extLst>
            </p:cNvPr>
            <p:cNvSpPr/>
            <p:nvPr/>
          </p:nvSpPr>
          <p:spPr bwMode="auto">
            <a:xfrm>
              <a:off x="6426090" y="2319689"/>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7DFD878E-97DC-431F-9BA4-CFC29C7B5F62}"/>
                </a:ext>
              </a:extLst>
            </p:cNvPr>
            <p:cNvSpPr/>
            <p:nvPr/>
          </p:nvSpPr>
          <p:spPr bwMode="auto">
            <a:xfrm>
              <a:off x="6426090" y="3141044"/>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82CB608C-CEFC-4D70-A192-FC7D15417DFB}"/>
                </a:ext>
              </a:extLst>
            </p:cNvPr>
            <p:cNvSpPr/>
            <p:nvPr/>
          </p:nvSpPr>
          <p:spPr bwMode="auto">
            <a:xfrm>
              <a:off x="6434234" y="4012807"/>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1C87AFE5-D23C-4F88-9260-A0EB3D31ADEB}"/>
                </a:ext>
              </a:extLst>
            </p:cNvPr>
            <p:cNvSpPr/>
            <p:nvPr/>
          </p:nvSpPr>
          <p:spPr bwMode="auto">
            <a:xfrm>
              <a:off x="6438924" y="4884570"/>
              <a:ext cx="411480" cy="411480"/>
            </a:xfrm>
            <a:prstGeom prst="ellipse">
              <a:avLst/>
            </a:prstGeom>
            <a:solidFill>
              <a:srgbClr val="D1D2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9BEED9AD-2D6A-4124-AC1B-C758A8CA0B55}"/>
                </a:ext>
              </a:extLst>
            </p:cNvPr>
            <p:cNvSpPr txBox="1"/>
            <p:nvPr/>
          </p:nvSpPr>
          <p:spPr>
            <a:xfrm>
              <a:off x="5737555" y="1097946"/>
              <a:ext cx="1932382" cy="338554"/>
            </a:xfrm>
            <a:prstGeom prst="rect">
              <a:avLst/>
            </a:prstGeom>
            <a:noFill/>
          </p:spPr>
          <p:txBody>
            <a:bodyPr wrap="square" rtlCol="0">
              <a:spAutoFit/>
            </a:bodyPr>
            <a:lstStyle/>
            <a:p>
              <a:r>
                <a:rPr lang="en-US" sz="1600" dirty="0"/>
                <a:t>Resource/Endpoint</a:t>
              </a:r>
            </a:p>
          </p:txBody>
        </p:sp>
        <p:sp>
          <p:nvSpPr>
            <p:cNvPr id="19" name="Arrow: Left 18">
              <a:extLst>
                <a:ext uri="{FF2B5EF4-FFF2-40B4-BE49-F238E27FC236}">
                  <a16:creationId xmlns:a16="http://schemas.microsoft.com/office/drawing/2014/main" id="{DCE65966-9CDD-429E-BE2D-3F1F607FDD04}"/>
                </a:ext>
              </a:extLst>
            </p:cNvPr>
            <p:cNvSpPr/>
            <p:nvPr/>
          </p:nvSpPr>
          <p:spPr bwMode="auto">
            <a:xfrm rot="12833427">
              <a:off x="4314583" y="1927136"/>
              <a:ext cx="538570"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Arrow: Left 19">
              <a:extLst>
                <a:ext uri="{FF2B5EF4-FFF2-40B4-BE49-F238E27FC236}">
                  <a16:creationId xmlns:a16="http://schemas.microsoft.com/office/drawing/2014/main" id="{72D922A1-3DE9-40ED-872F-A63F4E87C5EE}"/>
                </a:ext>
              </a:extLst>
            </p:cNvPr>
            <p:cNvSpPr/>
            <p:nvPr/>
          </p:nvSpPr>
          <p:spPr bwMode="auto">
            <a:xfrm rot="8517385">
              <a:off x="4312696" y="4408499"/>
              <a:ext cx="593026" cy="581892"/>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TextBox 20">
              <a:extLst>
                <a:ext uri="{FF2B5EF4-FFF2-40B4-BE49-F238E27FC236}">
                  <a16:creationId xmlns:a16="http://schemas.microsoft.com/office/drawing/2014/main" id="{05504167-CDDA-4151-9914-36B1D34EFBAA}"/>
                </a:ext>
              </a:extLst>
            </p:cNvPr>
            <p:cNvSpPr txBox="1"/>
            <p:nvPr/>
          </p:nvSpPr>
          <p:spPr>
            <a:xfrm>
              <a:off x="3402530" y="1780273"/>
              <a:ext cx="2184935" cy="338554"/>
            </a:xfrm>
            <a:prstGeom prst="rect">
              <a:avLst/>
            </a:prstGeom>
            <a:noFill/>
          </p:spPr>
          <p:txBody>
            <a:bodyPr wrap="square" rtlCol="0">
              <a:spAutoFit/>
            </a:bodyPr>
            <a:lstStyle/>
            <a:p>
              <a:r>
                <a:rPr lang="en-US" sz="1600" dirty="0"/>
                <a:t>Creates</a:t>
              </a:r>
            </a:p>
          </p:txBody>
        </p:sp>
        <p:sp>
          <p:nvSpPr>
            <p:cNvPr id="22" name="TextBox 21">
              <a:extLst>
                <a:ext uri="{FF2B5EF4-FFF2-40B4-BE49-F238E27FC236}">
                  <a16:creationId xmlns:a16="http://schemas.microsoft.com/office/drawing/2014/main" id="{97C9589C-6B7B-469D-87DC-7FCA35EFDDC3}"/>
                </a:ext>
              </a:extLst>
            </p:cNvPr>
            <p:cNvSpPr txBox="1"/>
            <p:nvPr/>
          </p:nvSpPr>
          <p:spPr>
            <a:xfrm>
              <a:off x="3380304" y="4692200"/>
              <a:ext cx="1268483" cy="338554"/>
            </a:xfrm>
            <a:prstGeom prst="rect">
              <a:avLst/>
            </a:prstGeom>
            <a:noFill/>
          </p:spPr>
          <p:txBody>
            <a:bodyPr wrap="square" rtlCol="0">
              <a:spAutoFit/>
            </a:bodyPr>
            <a:lstStyle/>
            <a:p>
              <a:r>
                <a:rPr lang="en-US" sz="1600" dirty="0"/>
                <a:t>Modifies</a:t>
              </a:r>
            </a:p>
          </p:txBody>
        </p:sp>
        <p:sp>
          <p:nvSpPr>
            <p:cNvPr id="23" name="Arrow: Left 22">
              <a:extLst>
                <a:ext uri="{FF2B5EF4-FFF2-40B4-BE49-F238E27FC236}">
                  <a16:creationId xmlns:a16="http://schemas.microsoft.com/office/drawing/2014/main" id="{73EE5E79-E9CE-43B0-ADDB-7625DBEEF89D}"/>
                </a:ext>
              </a:extLst>
            </p:cNvPr>
            <p:cNvSpPr/>
            <p:nvPr/>
          </p:nvSpPr>
          <p:spPr bwMode="auto">
            <a:xfrm rot="10800000" flipV="1">
              <a:off x="6130512" y="2504010"/>
              <a:ext cx="528699" cy="8310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Arrow: Left 23">
              <a:extLst>
                <a:ext uri="{FF2B5EF4-FFF2-40B4-BE49-F238E27FC236}">
                  <a16:creationId xmlns:a16="http://schemas.microsoft.com/office/drawing/2014/main" id="{3C103869-965F-4504-862B-8D65B2056063}"/>
                </a:ext>
              </a:extLst>
            </p:cNvPr>
            <p:cNvSpPr/>
            <p:nvPr/>
          </p:nvSpPr>
          <p:spPr bwMode="auto">
            <a:xfrm rot="12318526" flipV="1">
              <a:off x="6658621" y="2807416"/>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TextBox 24">
              <a:extLst>
                <a:ext uri="{FF2B5EF4-FFF2-40B4-BE49-F238E27FC236}">
                  <a16:creationId xmlns:a16="http://schemas.microsoft.com/office/drawing/2014/main" id="{15BD0158-AB76-4FB5-8BF5-59B0F0368030}"/>
                </a:ext>
              </a:extLst>
            </p:cNvPr>
            <p:cNvSpPr txBox="1"/>
            <p:nvPr/>
          </p:nvSpPr>
          <p:spPr>
            <a:xfrm>
              <a:off x="6967774" y="2395585"/>
              <a:ext cx="1176408" cy="338554"/>
            </a:xfrm>
            <a:prstGeom prst="rect">
              <a:avLst/>
            </a:prstGeom>
            <a:noFill/>
          </p:spPr>
          <p:txBody>
            <a:bodyPr wrap="square" rtlCol="0">
              <a:spAutoFit/>
            </a:bodyPr>
            <a:lstStyle/>
            <a:p>
              <a:r>
                <a:rPr lang="en-US" sz="1600" dirty="0"/>
                <a:t>    Stores</a:t>
              </a:r>
            </a:p>
          </p:txBody>
        </p:sp>
        <p:sp>
          <p:nvSpPr>
            <p:cNvPr id="26" name="Arrow: Left 25">
              <a:extLst>
                <a:ext uri="{FF2B5EF4-FFF2-40B4-BE49-F238E27FC236}">
                  <a16:creationId xmlns:a16="http://schemas.microsoft.com/office/drawing/2014/main" id="{AFF304EE-16D9-4B08-8C7C-90F621C5B596}"/>
                </a:ext>
              </a:extLst>
            </p:cNvPr>
            <p:cNvSpPr/>
            <p:nvPr/>
          </p:nvSpPr>
          <p:spPr bwMode="auto">
            <a:xfrm rot="10800000" flipV="1">
              <a:off x="6116658" y="4188329"/>
              <a:ext cx="587088" cy="82561"/>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Arrow: Left 26">
              <a:extLst>
                <a:ext uri="{FF2B5EF4-FFF2-40B4-BE49-F238E27FC236}">
                  <a16:creationId xmlns:a16="http://schemas.microsoft.com/office/drawing/2014/main" id="{5489D695-A1B3-4D1B-8FE1-97D680324C27}"/>
                </a:ext>
              </a:extLst>
            </p:cNvPr>
            <p:cNvSpPr/>
            <p:nvPr/>
          </p:nvSpPr>
          <p:spPr bwMode="auto">
            <a:xfrm rot="8828157" flipV="1">
              <a:off x="6679339" y="3804814"/>
              <a:ext cx="1416659" cy="106954"/>
            </a:xfrm>
            <a:prstGeom prst="leftArrow">
              <a:avLst/>
            </a:prstGeom>
            <a:solidFill>
              <a:schemeClr val="accent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TextBox 27">
              <a:extLst>
                <a:ext uri="{FF2B5EF4-FFF2-40B4-BE49-F238E27FC236}">
                  <a16:creationId xmlns:a16="http://schemas.microsoft.com/office/drawing/2014/main" id="{22E1CF37-26F1-4E43-8104-46692195E742}"/>
                </a:ext>
              </a:extLst>
            </p:cNvPr>
            <p:cNvSpPr txBox="1"/>
            <p:nvPr/>
          </p:nvSpPr>
          <p:spPr>
            <a:xfrm>
              <a:off x="7011088" y="3929348"/>
              <a:ext cx="1176408" cy="338554"/>
            </a:xfrm>
            <a:prstGeom prst="rect">
              <a:avLst/>
            </a:prstGeom>
            <a:noFill/>
          </p:spPr>
          <p:txBody>
            <a:bodyPr wrap="square" rtlCol="0">
              <a:spAutoFit/>
            </a:bodyPr>
            <a:lstStyle/>
            <a:p>
              <a:r>
                <a:rPr lang="en-US" sz="1600" dirty="0"/>
                <a:t>    Stores</a:t>
              </a:r>
            </a:p>
          </p:txBody>
        </p:sp>
        <p:sp>
          <p:nvSpPr>
            <p:cNvPr id="15" name="Scroll: Horizontal 14">
              <a:extLst>
                <a:ext uri="{FF2B5EF4-FFF2-40B4-BE49-F238E27FC236}">
                  <a16:creationId xmlns:a16="http://schemas.microsoft.com/office/drawing/2014/main" id="{FDA116CE-B477-4EDC-9D19-B4BB15F7F3DF}"/>
                </a:ext>
              </a:extLst>
            </p:cNvPr>
            <p:cNvSpPr/>
            <p:nvPr/>
          </p:nvSpPr>
          <p:spPr bwMode="auto">
            <a:xfrm>
              <a:off x="4918033" y="3922669"/>
              <a:ext cx="1271012"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Scroll: Horizontal 15">
              <a:extLst>
                <a:ext uri="{FF2B5EF4-FFF2-40B4-BE49-F238E27FC236}">
                  <a16:creationId xmlns:a16="http://schemas.microsoft.com/office/drawing/2014/main" id="{D2E857BA-1059-42B5-A611-A231CA118643}"/>
                </a:ext>
              </a:extLst>
            </p:cNvPr>
            <p:cNvSpPr/>
            <p:nvPr/>
          </p:nvSpPr>
          <p:spPr bwMode="auto">
            <a:xfrm>
              <a:off x="4914404" y="2289959"/>
              <a:ext cx="1274641" cy="581892"/>
            </a:xfrm>
            <a:prstGeom prst="horizontalScroll">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TextBox 16">
              <a:extLst>
                <a:ext uri="{FF2B5EF4-FFF2-40B4-BE49-F238E27FC236}">
                  <a16:creationId xmlns:a16="http://schemas.microsoft.com/office/drawing/2014/main" id="{3258443D-381D-482E-8536-7D68CE7A0DF3}"/>
                </a:ext>
              </a:extLst>
            </p:cNvPr>
            <p:cNvSpPr txBox="1"/>
            <p:nvPr/>
          </p:nvSpPr>
          <p:spPr>
            <a:xfrm>
              <a:off x="5022028" y="2411628"/>
              <a:ext cx="1271012" cy="338554"/>
            </a:xfrm>
            <a:prstGeom prst="rect">
              <a:avLst/>
            </a:prstGeom>
            <a:noFill/>
          </p:spPr>
          <p:txBody>
            <a:bodyPr wrap="square" rtlCol="0">
              <a:spAutoFit/>
            </a:bodyPr>
            <a:lstStyle/>
            <a:p>
              <a:r>
                <a:rPr lang="en-US" sz="1600" dirty="0"/>
                <a:t>Statements</a:t>
              </a:r>
            </a:p>
          </p:txBody>
        </p:sp>
        <p:sp>
          <p:nvSpPr>
            <p:cNvPr id="18" name="TextBox 17">
              <a:extLst>
                <a:ext uri="{FF2B5EF4-FFF2-40B4-BE49-F238E27FC236}">
                  <a16:creationId xmlns:a16="http://schemas.microsoft.com/office/drawing/2014/main" id="{94751E3D-EBBA-40D9-A9D3-9CDCA682DA99}"/>
                </a:ext>
              </a:extLst>
            </p:cNvPr>
            <p:cNvSpPr txBox="1"/>
            <p:nvPr/>
          </p:nvSpPr>
          <p:spPr>
            <a:xfrm>
              <a:off x="4970601" y="4038558"/>
              <a:ext cx="1271012" cy="338554"/>
            </a:xfrm>
            <a:prstGeom prst="rect">
              <a:avLst/>
            </a:prstGeom>
            <a:noFill/>
          </p:spPr>
          <p:txBody>
            <a:bodyPr wrap="square" rtlCol="0">
              <a:spAutoFit/>
            </a:bodyPr>
            <a:lstStyle/>
            <a:p>
              <a:r>
                <a:rPr lang="en-US" sz="1600" dirty="0"/>
                <a:t>Documents</a:t>
              </a:r>
            </a:p>
          </p:txBody>
        </p:sp>
      </p:grpSp>
      <p:sp>
        <p:nvSpPr>
          <p:cNvPr id="5" name="TextBox 4">
            <a:extLst>
              <a:ext uri="{FF2B5EF4-FFF2-40B4-BE49-F238E27FC236}">
                <a16:creationId xmlns:a16="http://schemas.microsoft.com/office/drawing/2014/main" id="{C7D0440B-C49B-466C-B9B0-373B2702EEB6}"/>
              </a:ext>
            </a:extLst>
          </p:cNvPr>
          <p:cNvSpPr txBox="1"/>
          <p:nvPr/>
        </p:nvSpPr>
        <p:spPr>
          <a:xfrm>
            <a:off x="169332" y="5611394"/>
            <a:ext cx="11887198" cy="461665"/>
          </a:xfrm>
          <a:prstGeom prst="rect">
            <a:avLst/>
          </a:prstGeom>
          <a:noFill/>
        </p:spPr>
        <p:txBody>
          <a:bodyPr wrap="square" rtlCol="0" anchor="t">
            <a:spAutoFit/>
          </a:bodyPr>
          <a:lstStyle/>
          <a:p>
            <a:pPr algn="ctr"/>
            <a:r>
              <a:rPr lang="en-US" sz="2400" dirty="0">
                <a:latin typeface="Arial Narrow"/>
              </a:rPr>
              <a:t>LRP = Learning Record Provider, LRS = Learning Record Store</a:t>
            </a:r>
            <a:endParaRPr lang="en-US" dirty="0"/>
          </a:p>
        </p:txBody>
      </p:sp>
    </p:spTree>
    <p:extLst>
      <p:ext uri="{BB962C8B-B14F-4D97-AF65-F5344CB8AC3E}">
        <p14:creationId xmlns:p14="http://schemas.microsoft.com/office/powerpoint/2010/main" val="3443639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3BE5-63B0-4840-84FA-041A7996D45C}"/>
              </a:ext>
            </a:extLst>
          </p:cNvPr>
          <p:cNvSpPr>
            <a:spLocks noGrp="1"/>
          </p:cNvSpPr>
          <p:nvPr>
            <p:ph type="title"/>
          </p:nvPr>
        </p:nvSpPr>
        <p:spPr/>
        <p:txBody>
          <a:bodyPr/>
          <a:lstStyle/>
          <a:p>
            <a:r>
              <a:rPr lang="en-US" dirty="0"/>
              <a:t>Expected Learning Outcome #5</a:t>
            </a:r>
          </a:p>
        </p:txBody>
      </p:sp>
      <p:grpSp>
        <p:nvGrpSpPr>
          <p:cNvPr id="11" name="Group 10">
            <a:extLst>
              <a:ext uri="{FF2B5EF4-FFF2-40B4-BE49-F238E27FC236}">
                <a16:creationId xmlns:a16="http://schemas.microsoft.com/office/drawing/2014/main" id="{01332123-0495-854A-B774-69CA274C2E77}"/>
              </a:ext>
            </a:extLst>
          </p:cNvPr>
          <p:cNvGrpSpPr/>
          <p:nvPr/>
        </p:nvGrpSpPr>
        <p:grpSpPr>
          <a:xfrm>
            <a:off x="1375205" y="2120099"/>
            <a:ext cx="2944193" cy="2215991"/>
            <a:chOff x="1918457" y="1075828"/>
            <a:chExt cx="2944193" cy="2215991"/>
          </a:xfrm>
        </p:grpSpPr>
        <p:sp>
          <p:nvSpPr>
            <p:cNvPr id="6" name="Rectangle 5">
              <a:extLst>
                <a:ext uri="{FF2B5EF4-FFF2-40B4-BE49-F238E27FC236}">
                  <a16:creationId xmlns:a16="http://schemas.microsoft.com/office/drawing/2014/main" id="{7CD63596-71E8-7D44-BF14-9577BB7071C8}"/>
                </a:ext>
              </a:extLst>
            </p:cNvPr>
            <p:cNvSpPr/>
            <p:nvPr/>
          </p:nvSpPr>
          <p:spPr bwMode="auto">
            <a:xfrm>
              <a:off x="1918457" y="1156045"/>
              <a:ext cx="2191158" cy="2135774"/>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B682B066-1292-144E-A64E-B5BD1A143E05}"/>
                </a:ext>
              </a:extLst>
            </p:cNvPr>
            <p:cNvSpPr txBox="1"/>
            <p:nvPr/>
          </p:nvSpPr>
          <p:spPr>
            <a:xfrm>
              <a:off x="2529997" y="1075828"/>
              <a:ext cx="2332653" cy="2215991"/>
            </a:xfrm>
            <a:prstGeom prst="rect">
              <a:avLst/>
            </a:prstGeom>
            <a:noFill/>
          </p:spPr>
          <p:txBody>
            <a:bodyPr wrap="square" rtlCol="0">
              <a:spAutoFit/>
            </a:bodyPr>
            <a:lstStyle/>
            <a:p>
              <a:r>
                <a:rPr lang="en-US" sz="13800" dirty="0">
                  <a:solidFill>
                    <a:schemeClr val="bg1"/>
                  </a:solidFill>
                  <a:latin typeface="Arial Narrow" panose="020B0604020202020204" pitchFamily="34" charset="0"/>
                  <a:cs typeface="Arial Narrow" panose="020B0604020202020204" pitchFamily="34" charset="0"/>
                </a:rPr>
                <a:t>5</a:t>
              </a:r>
            </a:p>
          </p:txBody>
        </p:sp>
        <p:cxnSp>
          <p:nvCxnSpPr>
            <p:cNvPr id="8" name="Straight Connector 7">
              <a:extLst>
                <a:ext uri="{FF2B5EF4-FFF2-40B4-BE49-F238E27FC236}">
                  <a16:creationId xmlns:a16="http://schemas.microsoft.com/office/drawing/2014/main" id="{78DA9357-6E84-B34D-92B9-6F59980EF0B7}"/>
                </a:ext>
              </a:extLst>
            </p:cNvPr>
            <p:cNvCxnSpPr>
              <a:cxnSpLocks/>
            </p:cNvCxnSpPr>
            <p:nvPr/>
          </p:nvCxnSpPr>
          <p:spPr bwMode="auto">
            <a:xfrm>
              <a:off x="4236098" y="1156044"/>
              <a:ext cx="0" cy="2135775"/>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grpSp>
      <p:sp>
        <p:nvSpPr>
          <p:cNvPr id="9" name="Content Placeholder 2">
            <a:extLst>
              <a:ext uri="{FF2B5EF4-FFF2-40B4-BE49-F238E27FC236}">
                <a16:creationId xmlns:a16="http://schemas.microsoft.com/office/drawing/2014/main" id="{6A2C1A3E-0C0D-4940-B205-66364B153330}"/>
              </a:ext>
            </a:extLst>
          </p:cNvPr>
          <p:cNvSpPr txBox="1">
            <a:spLocks/>
          </p:cNvSpPr>
          <p:nvPr/>
        </p:nvSpPr>
        <p:spPr bwMode="auto">
          <a:xfrm>
            <a:off x="4529181" y="1768234"/>
            <a:ext cx="7330638" cy="3567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nSpc>
                <a:spcPts val="3660"/>
              </a:lnSpc>
              <a:buNone/>
            </a:pPr>
            <a:r>
              <a:rPr lang="en-US" sz="2600" i="1" kern="0" dirty="0"/>
              <a:t>The learner will understand the products and services available that integrate cmi5. This includes content authoring tools, LMS/LRSs, and utilities. The learner will understand evaluation criteria to distinguish conformant tools from non-conformant tools. The learner will be given information on available online documentation, code libraries, and documented best practices.</a:t>
            </a:r>
            <a:endParaRPr lang="en-US" sz="2600" kern="0" dirty="0"/>
          </a:p>
        </p:txBody>
      </p:sp>
      <p:sp>
        <p:nvSpPr>
          <p:cNvPr id="13" name="Rectangle 12">
            <a:extLst>
              <a:ext uri="{FF2B5EF4-FFF2-40B4-BE49-F238E27FC236}">
                <a16:creationId xmlns:a16="http://schemas.microsoft.com/office/drawing/2014/main" id="{BAED0D79-10A0-4FCB-8C92-81264BDA23EC}"/>
              </a:ext>
            </a:extLst>
          </p:cNvPr>
          <p:cNvSpPr/>
          <p:nvPr/>
        </p:nvSpPr>
        <p:spPr bwMode="auto">
          <a:xfrm>
            <a:off x="825240" y="1870683"/>
            <a:ext cx="3284375" cy="320135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409D0259-BA4D-43B7-9F95-F3A9D0EB164F}"/>
              </a:ext>
            </a:extLst>
          </p:cNvPr>
          <p:cNvSpPr txBox="1"/>
          <p:nvPr/>
        </p:nvSpPr>
        <p:spPr>
          <a:xfrm>
            <a:off x="1776962" y="1768234"/>
            <a:ext cx="2332653" cy="3154710"/>
          </a:xfrm>
          <a:prstGeom prst="rect">
            <a:avLst/>
          </a:prstGeom>
          <a:noFill/>
        </p:spPr>
        <p:txBody>
          <a:bodyPr wrap="square" rtlCol="0">
            <a:spAutoFit/>
          </a:bodyPr>
          <a:lstStyle/>
          <a:p>
            <a:r>
              <a:rPr lang="en-US" sz="19900" dirty="0">
                <a:solidFill>
                  <a:schemeClr val="bg1"/>
                </a:solidFill>
                <a:latin typeface="Arial Narrow" panose="020B0604020202020204" pitchFamily="34" charset="0"/>
                <a:cs typeface="Arial Narrow" panose="020B0604020202020204" pitchFamily="34" charset="0"/>
              </a:rPr>
              <a:t>5</a:t>
            </a:r>
          </a:p>
        </p:txBody>
      </p:sp>
      <p:cxnSp>
        <p:nvCxnSpPr>
          <p:cNvPr id="15" name="Straight Connector 14">
            <a:extLst>
              <a:ext uri="{FF2B5EF4-FFF2-40B4-BE49-F238E27FC236}">
                <a16:creationId xmlns:a16="http://schemas.microsoft.com/office/drawing/2014/main" id="{2C2FB348-79E7-412D-B01D-60F04D4DC890}"/>
              </a:ext>
            </a:extLst>
          </p:cNvPr>
          <p:cNvCxnSpPr>
            <a:cxnSpLocks/>
          </p:cNvCxnSpPr>
          <p:nvPr/>
        </p:nvCxnSpPr>
        <p:spPr bwMode="auto">
          <a:xfrm>
            <a:off x="4236098" y="1870683"/>
            <a:ext cx="0" cy="3201359"/>
          </a:xfrm>
          <a:prstGeom prst="line">
            <a:avLst/>
          </a:prstGeom>
          <a:solidFill>
            <a:schemeClr val="accent1"/>
          </a:solidFill>
          <a:ln w="4762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7172799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0117B-3D71-F34E-A8F4-D26F0B0C46F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F8293AD1-68FF-4614-BC96-CBC576EE676C}"/>
              </a:ext>
            </a:extLst>
          </p:cNvPr>
          <p:cNvSpPr>
            <a:spLocks noGrp="1"/>
          </p:cNvSpPr>
          <p:nvPr>
            <p:ph type="title"/>
          </p:nvPr>
        </p:nvSpPr>
        <p:spPr/>
        <p:txBody>
          <a:bodyPr/>
          <a:lstStyle/>
          <a:p>
            <a:r>
              <a:rPr lang="en-US" dirty="0"/>
              <a:t>xAPI Profile Specification and Server</a:t>
            </a:r>
          </a:p>
        </p:txBody>
      </p:sp>
      <p:sp>
        <p:nvSpPr>
          <p:cNvPr id="6" name="Content Placeholder 3">
            <a:extLst>
              <a:ext uri="{FF2B5EF4-FFF2-40B4-BE49-F238E27FC236}">
                <a16:creationId xmlns:a16="http://schemas.microsoft.com/office/drawing/2014/main" id="{E91AD48F-9656-48D9-BD1F-7BDFAE248348}"/>
              </a:ext>
            </a:extLst>
          </p:cNvPr>
          <p:cNvSpPr>
            <a:spLocks noGrp="1"/>
          </p:cNvSpPr>
          <p:nvPr>
            <p:ph sz="quarter" idx="11"/>
          </p:nvPr>
        </p:nvSpPr>
        <p:spPr>
          <a:xfrm>
            <a:off x="480132" y="1046715"/>
            <a:ext cx="11250613" cy="5075237"/>
          </a:xfrm>
        </p:spPr>
        <p:txBody>
          <a:bodyPr/>
          <a:lstStyle/>
          <a:p>
            <a:pPr marL="0" indent="0">
              <a:buNone/>
            </a:pPr>
            <a:r>
              <a:rPr lang="en-US" dirty="0">
                <a:solidFill>
                  <a:srgbClr val="0070C0"/>
                </a:solidFill>
                <a:latin typeface="Arial Narrow"/>
              </a:rPr>
              <a:t>The xAPI Profile Specification </a:t>
            </a:r>
            <a:endParaRPr lang="en-US" dirty="0">
              <a:solidFill>
                <a:srgbClr val="0070C0"/>
              </a:solidFill>
            </a:endParaRPr>
          </a:p>
          <a:p>
            <a:pPr marL="989965" lvl="1" indent="-380365">
              <a:buFont typeface="Wingdings" pitchFamily="2" charset="2"/>
              <a:buChar char="§"/>
            </a:pPr>
            <a:r>
              <a:rPr lang="en-US" dirty="0">
                <a:latin typeface="Arial Narrow"/>
              </a:rPr>
              <a:t>Was created to provide uniformity to xAPI Profiles</a:t>
            </a:r>
          </a:p>
          <a:p>
            <a:pPr marL="989965" lvl="1" indent="-380365">
              <a:buFont typeface="Wingdings" pitchFamily="2" charset="2"/>
              <a:buChar char="§"/>
            </a:pPr>
            <a:r>
              <a:rPr lang="en-US" dirty="0">
                <a:latin typeface="Arial Narrow"/>
              </a:rPr>
              <a:t>All the “blueprints” use the same way of structuring Statements and measuring their contents</a:t>
            </a:r>
            <a:endParaRPr lang="en-US" dirty="0"/>
          </a:p>
          <a:p>
            <a:pPr marL="989965" lvl="1" indent="-380365">
              <a:buFont typeface="Wingdings" pitchFamily="2" charset="2"/>
              <a:buChar char="§"/>
            </a:pPr>
            <a:r>
              <a:rPr lang="en-US" dirty="0"/>
              <a:t>Allows validation through testing</a:t>
            </a:r>
          </a:p>
          <a:p>
            <a:pPr marL="1562100" lvl="2" indent="-342900">
              <a:buFont typeface="Wingdings" pitchFamily="2" charset="2"/>
              <a:buChar char="§"/>
            </a:pPr>
            <a:r>
              <a:rPr lang="en-US" dirty="0"/>
              <a:t>Can Throw Out “Bad” Data</a:t>
            </a:r>
          </a:p>
          <a:p>
            <a:pPr marL="0" indent="0">
              <a:buNone/>
            </a:pPr>
            <a:r>
              <a:rPr lang="en-US" dirty="0">
                <a:solidFill>
                  <a:srgbClr val="0070C0"/>
                </a:solidFill>
                <a:latin typeface="Arial Narrow"/>
              </a:rPr>
              <a:t>The xAPI Profile Server </a:t>
            </a:r>
          </a:p>
          <a:p>
            <a:pPr marL="989965" lvl="1" indent="-380365">
              <a:buFont typeface="Wingdings" pitchFamily="2" charset="2"/>
              <a:buChar char="§"/>
            </a:pPr>
            <a:r>
              <a:rPr lang="en-US" dirty="0">
                <a:latin typeface="Arial Narrow"/>
              </a:rPr>
              <a:t>Strongly ties Profiles to Communities of Practice</a:t>
            </a:r>
          </a:p>
          <a:p>
            <a:pPr marL="989965" lvl="1" indent="-380365">
              <a:buFont typeface="Wingdings" pitchFamily="2" charset="2"/>
              <a:buChar char="§"/>
            </a:pPr>
            <a:r>
              <a:rPr lang="en-US" dirty="0">
                <a:latin typeface="Arial Narrow"/>
              </a:rPr>
              <a:t>Publishing and Maintenance of xAPI Profiles</a:t>
            </a:r>
          </a:p>
          <a:p>
            <a:pPr marL="989965" lvl="1" indent="-380365">
              <a:buFont typeface="Wingdings" pitchFamily="2" charset="2"/>
              <a:buChar char="§"/>
            </a:pPr>
            <a:r>
              <a:rPr lang="en-US" dirty="0">
                <a:latin typeface="Arial Narrow"/>
              </a:rPr>
              <a:t>Allows permission-based exploration of xAPI Profiles</a:t>
            </a:r>
          </a:p>
          <a:p>
            <a:pPr marL="989965" lvl="1" indent="-380365">
              <a:buFont typeface="Wingdings" pitchFamily="2" charset="2"/>
              <a:buChar char="§"/>
            </a:pPr>
            <a:r>
              <a:rPr lang="en-US" dirty="0">
                <a:latin typeface="Arial Narrow"/>
              </a:rPr>
              <a:t>Validates a Profile is conformant to the xAPI Profile Specification</a:t>
            </a:r>
            <a:endParaRPr lang="en-US" dirty="0"/>
          </a:p>
          <a:p>
            <a:pPr marL="609600" lvl="1" indent="0">
              <a:buNone/>
            </a:pPr>
            <a:endParaRPr lang="en-US" dirty="0"/>
          </a:p>
          <a:p>
            <a:pPr marL="989965" lvl="1" indent="-380365"/>
            <a:endParaRPr lang="en-US" dirty="0"/>
          </a:p>
          <a:p>
            <a:pPr marL="456565" indent="-456565"/>
            <a:endParaRPr lang="en-US" dirty="0"/>
          </a:p>
        </p:txBody>
      </p:sp>
    </p:spTree>
    <p:extLst>
      <p:ext uri="{BB962C8B-B14F-4D97-AF65-F5344CB8AC3E}">
        <p14:creationId xmlns:p14="http://schemas.microsoft.com/office/powerpoint/2010/main" val="2778534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D0117B-3D71-F34E-A8F4-D26F0B0C46F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F8293AD1-68FF-4614-BC96-CBC576EE676C}"/>
              </a:ext>
            </a:extLst>
          </p:cNvPr>
          <p:cNvSpPr>
            <a:spLocks noGrp="1"/>
          </p:cNvSpPr>
          <p:nvPr>
            <p:ph type="title"/>
          </p:nvPr>
        </p:nvSpPr>
        <p:spPr/>
        <p:txBody>
          <a:bodyPr/>
          <a:lstStyle/>
          <a:p>
            <a:r>
              <a:rPr lang="en-US" dirty="0" err="1"/>
              <a:t>xAPI</a:t>
            </a:r>
            <a:r>
              <a:rPr lang="en-US" dirty="0"/>
              <a:t> Profile Server</a:t>
            </a:r>
          </a:p>
        </p:txBody>
      </p:sp>
      <p:sp>
        <p:nvSpPr>
          <p:cNvPr id="6" name="Content Placeholder 3">
            <a:extLst>
              <a:ext uri="{FF2B5EF4-FFF2-40B4-BE49-F238E27FC236}">
                <a16:creationId xmlns:a16="http://schemas.microsoft.com/office/drawing/2014/main" id="{E91AD48F-9656-48D9-BD1F-7BDFAE248348}"/>
              </a:ext>
            </a:extLst>
          </p:cNvPr>
          <p:cNvSpPr>
            <a:spLocks noGrp="1"/>
          </p:cNvSpPr>
          <p:nvPr>
            <p:ph sz="quarter" idx="11"/>
          </p:nvPr>
        </p:nvSpPr>
        <p:spPr>
          <a:xfrm>
            <a:off x="480132" y="1046715"/>
            <a:ext cx="11250613" cy="5075237"/>
          </a:xfrm>
        </p:spPr>
        <p:txBody>
          <a:bodyPr/>
          <a:lstStyle/>
          <a:p>
            <a:pPr marL="609600" lvl="1" indent="0">
              <a:buNone/>
            </a:pPr>
            <a:endParaRPr lang="en-US" dirty="0"/>
          </a:p>
          <a:p>
            <a:pPr marL="989965" lvl="1" indent="-380365"/>
            <a:endParaRPr lang="en-US" dirty="0"/>
          </a:p>
          <a:p>
            <a:pPr marL="456565" indent="-456565"/>
            <a:endParaRPr lang="en-US" dirty="0"/>
          </a:p>
        </p:txBody>
      </p:sp>
      <p:pic>
        <p:nvPicPr>
          <p:cNvPr id="5" name="Content Placeholder 7">
            <a:extLst>
              <a:ext uri="{FF2B5EF4-FFF2-40B4-BE49-F238E27FC236}">
                <a16:creationId xmlns:a16="http://schemas.microsoft.com/office/drawing/2014/main" id="{8CDF5F6A-F48E-4ABA-AE89-1DF29292C260}"/>
              </a:ext>
            </a:extLst>
          </p:cNvPr>
          <p:cNvPicPr>
            <a:picLocks noChangeAspect="1"/>
          </p:cNvPicPr>
          <p:nvPr/>
        </p:nvPicPr>
        <p:blipFill>
          <a:blip r:embed="rId2"/>
          <a:stretch>
            <a:fillRect/>
          </a:stretch>
        </p:blipFill>
        <p:spPr>
          <a:xfrm>
            <a:off x="2866583" y="1169566"/>
            <a:ext cx="6576641" cy="4881563"/>
          </a:xfrm>
          <a:prstGeom prst="rect">
            <a:avLst/>
          </a:prstGeom>
        </p:spPr>
      </p:pic>
    </p:spTree>
    <p:extLst>
      <p:ext uri="{BB962C8B-B14F-4D97-AF65-F5344CB8AC3E}">
        <p14:creationId xmlns:p14="http://schemas.microsoft.com/office/powerpoint/2010/main" val="12088654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D19B6B-D6AE-3D40-A5F5-1EB829086C25}"/>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cmi5 Working Group</a:t>
            </a:r>
          </a:p>
        </p:txBody>
      </p:sp>
      <p:sp>
        <p:nvSpPr>
          <p:cNvPr id="9219" name="Rectangle 3"/>
          <p:cNvSpPr>
            <a:spLocks noGrp="1" noChangeArrowheads="1"/>
          </p:cNvSpPr>
          <p:nvPr>
            <p:ph idx="1"/>
          </p:nvPr>
        </p:nvSpPr>
        <p:spPr>
          <a:xfrm>
            <a:off x="4904509" y="1141057"/>
            <a:ext cx="6849687" cy="4890211"/>
          </a:xfrm>
        </p:spPr>
        <p:txBody>
          <a:bodyPr/>
          <a:lstStyle/>
          <a:p>
            <a:pPr>
              <a:buFont typeface="Wingdings" pitchFamily="2" charset="2"/>
              <a:buChar char="§"/>
            </a:pPr>
            <a:r>
              <a:rPr lang="en-US" sz="2400" dirty="0"/>
              <a:t>Behind every profile is a unified and hard-working group</a:t>
            </a:r>
          </a:p>
          <a:p>
            <a:pPr>
              <a:buFont typeface="Wingdings" pitchFamily="2" charset="2"/>
              <a:buChar char="§"/>
            </a:pPr>
            <a:r>
              <a:rPr lang="en-US" sz="2400" dirty="0"/>
              <a:t>cmi5 Working Group began BEFORE xAPI, with a completely independent organization</a:t>
            </a:r>
          </a:p>
          <a:p>
            <a:pPr lvl="1">
              <a:buFont typeface="Wingdings" pitchFamily="2" charset="2"/>
              <a:buChar char="§"/>
            </a:pPr>
            <a:r>
              <a:rPr lang="en-US" sz="2000" dirty="0"/>
              <a:t>Considered WSDL and SOAP protocols (for any techies in the audience)</a:t>
            </a:r>
          </a:p>
          <a:p>
            <a:pPr>
              <a:buFont typeface="Wingdings" pitchFamily="2" charset="2"/>
              <a:buChar char="§"/>
            </a:pPr>
            <a:r>
              <a:rPr lang="en-US" sz="2400" dirty="0"/>
              <a:t>Open, free, and unaffiliated</a:t>
            </a:r>
          </a:p>
          <a:p>
            <a:pPr>
              <a:buFont typeface="Wingdings" pitchFamily="2" charset="2"/>
              <a:buChar char="§"/>
            </a:pPr>
            <a:r>
              <a:rPr lang="en-US" sz="2400" dirty="0"/>
              <a:t>Consider joining if interested (no experience required)</a:t>
            </a:r>
          </a:p>
          <a:p>
            <a:pPr>
              <a:buFont typeface="Wingdings" pitchFamily="2" charset="2"/>
              <a:buChar char="§"/>
            </a:pPr>
            <a:r>
              <a:rPr lang="en-US" sz="2400" dirty="0"/>
              <a:t>Website: </a:t>
            </a:r>
            <a:r>
              <a:rPr lang="en-US" sz="2400" dirty="0">
                <a:solidFill>
                  <a:srgbClr val="FF9932"/>
                </a:solidFill>
                <a:hlinkClick r:id="rId3">
                  <a:extLst>
                    <a:ext uri="{A12FA001-AC4F-418D-AE19-62706E023703}">
                      <ahyp:hlinkClr xmlns:ahyp="http://schemas.microsoft.com/office/drawing/2018/hyperlinkcolor" val="tx"/>
                    </a:ext>
                  </a:extLst>
                </a:hlinkClick>
              </a:rPr>
              <a:t>https://aicc.github.io/CMI-5_Spec_Current/</a:t>
            </a:r>
            <a:endParaRPr lang="en-US" sz="2400" dirty="0">
              <a:solidFill>
                <a:srgbClr val="FF9932"/>
              </a:solidFill>
            </a:endParaRPr>
          </a:p>
          <a:p>
            <a:pPr>
              <a:buFont typeface="Wingdings" pitchFamily="2" charset="2"/>
              <a:buChar char="§"/>
            </a:pPr>
            <a:r>
              <a:rPr lang="en-US" sz="2400" dirty="0"/>
              <a:t>Specification Document: </a:t>
            </a:r>
            <a:br>
              <a:rPr lang="en-US" sz="2400" dirty="0"/>
            </a:br>
            <a:r>
              <a:rPr lang="en-US" sz="2400" dirty="0">
                <a:solidFill>
                  <a:srgbClr val="FF9932"/>
                </a:solidFill>
                <a:hlinkClick r:id="rId4">
                  <a:extLst>
                    <a:ext uri="{A12FA001-AC4F-418D-AE19-62706E023703}">
                      <ahyp:hlinkClr xmlns:ahyp="http://schemas.microsoft.com/office/drawing/2018/hyperlinkcolor" val="tx"/>
                    </a:ext>
                  </a:extLst>
                </a:hlinkClick>
              </a:rPr>
              <a:t>https://github.com/AICC/CMI-5_Spec_Current</a:t>
            </a:r>
            <a:endParaRPr lang="en-US" sz="2400" dirty="0">
              <a:solidFill>
                <a:srgbClr val="FF9932"/>
              </a:solidFill>
            </a:endParaRPr>
          </a:p>
          <a:p>
            <a:pPr>
              <a:buFont typeface="Wingdings" pitchFamily="2" charset="2"/>
              <a:buChar char="§"/>
            </a:pPr>
            <a:r>
              <a:rPr lang="en-US" sz="2400" dirty="0"/>
              <a:t>Many Links to Articles on Website and in Bibliography</a:t>
            </a:r>
            <a:endParaRPr lang="en-US" sz="2000" dirty="0"/>
          </a:p>
          <a:p>
            <a:endParaRPr lang="en-US" sz="2400" dirty="0">
              <a:effectLst/>
            </a:endParaRPr>
          </a:p>
        </p:txBody>
      </p:sp>
      <p:pic>
        <p:nvPicPr>
          <p:cNvPr id="3" name="Picture 2" descr="A screenshot of a cell phone&#10;&#10;Description automatically generated">
            <a:extLst>
              <a:ext uri="{FF2B5EF4-FFF2-40B4-BE49-F238E27FC236}">
                <a16:creationId xmlns:a16="http://schemas.microsoft.com/office/drawing/2014/main" id="{667920C0-364C-7F4C-B733-8210C06ECF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385" t="1" r="22319" b="40312"/>
          <a:stretch/>
        </p:blipFill>
        <p:spPr>
          <a:xfrm>
            <a:off x="426873" y="1011035"/>
            <a:ext cx="4200699" cy="5121680"/>
          </a:xfrm>
          <a:prstGeom prst="rect">
            <a:avLst/>
          </a:prstGeom>
          <a:ln>
            <a:solidFill>
              <a:schemeClr val="tx1"/>
            </a:solidFill>
          </a:ln>
        </p:spPr>
      </p:pic>
    </p:spTree>
    <p:extLst>
      <p:ext uri="{BB962C8B-B14F-4D97-AF65-F5344CB8AC3E}">
        <p14:creationId xmlns:p14="http://schemas.microsoft.com/office/powerpoint/2010/main" val="17256448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501286-3A5D-624E-B3C5-6AACFB1C395B}"/>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Buying a cmi5/xAPI Product</a:t>
            </a:r>
          </a:p>
        </p:txBody>
      </p:sp>
      <p:sp>
        <p:nvSpPr>
          <p:cNvPr id="9219" name="Rectangle 3"/>
          <p:cNvSpPr>
            <a:spLocks noGrp="1" noChangeArrowheads="1"/>
          </p:cNvSpPr>
          <p:nvPr>
            <p:ph idx="1"/>
          </p:nvPr>
        </p:nvSpPr>
        <p:spPr>
          <a:xfrm>
            <a:off x="1047405" y="1053389"/>
            <a:ext cx="10474008" cy="4890211"/>
          </a:xfrm>
        </p:spPr>
        <p:txBody>
          <a:bodyPr/>
          <a:lstStyle/>
          <a:p>
            <a:pPr>
              <a:buFont typeface="Wingdings" pitchFamily="2" charset="2"/>
              <a:buChar char="§"/>
            </a:pPr>
            <a:r>
              <a:rPr lang="en-US" dirty="0">
                <a:effectLst/>
              </a:rPr>
              <a:t>Do NOT buy a product that simply claims xAPI Conformance</a:t>
            </a:r>
          </a:p>
          <a:p>
            <a:pPr>
              <a:buFont typeface="Wingdings" pitchFamily="2" charset="2"/>
              <a:buChar char="§"/>
            </a:pPr>
            <a:r>
              <a:rPr lang="en-US" dirty="0"/>
              <a:t>Look for specifically cmi5 or named xAPI Profiles</a:t>
            </a:r>
          </a:p>
          <a:p>
            <a:pPr>
              <a:buFont typeface="Wingdings" pitchFamily="2" charset="2"/>
              <a:buChar char="§"/>
            </a:pPr>
            <a:r>
              <a:rPr lang="en-US" dirty="0"/>
              <a:t>If an authoring tool, acquire sample output</a:t>
            </a:r>
          </a:p>
          <a:p>
            <a:pPr lvl="1">
              <a:buFont typeface="Wingdings" pitchFamily="2" charset="2"/>
              <a:buChar char="§"/>
            </a:pPr>
            <a:r>
              <a:rPr lang="en-US" dirty="0"/>
              <a:t>Test with a known and trusted LMS/LRS</a:t>
            </a:r>
          </a:p>
          <a:p>
            <a:pPr>
              <a:buFont typeface="Wingdings" pitchFamily="2" charset="2"/>
              <a:buChar char="§"/>
            </a:pPr>
            <a:r>
              <a:rPr lang="en-US" dirty="0"/>
              <a:t>If an LMS/LRS, ask to test with a sample course</a:t>
            </a:r>
          </a:p>
          <a:p>
            <a:pPr lvl="1">
              <a:buFont typeface="Wingdings" pitchFamily="2" charset="2"/>
              <a:buChar char="§"/>
            </a:pPr>
            <a:r>
              <a:rPr lang="en-US" dirty="0">
                <a:effectLst/>
              </a:rPr>
              <a:t>Test with a known and trusted course</a:t>
            </a:r>
          </a:p>
          <a:p>
            <a:pPr>
              <a:buFont typeface="Wingdings" pitchFamily="2" charset="2"/>
              <a:buChar char="§"/>
            </a:pPr>
            <a:r>
              <a:rPr lang="en-US" dirty="0"/>
              <a:t>Use the cmi5 Player, Test Suite, and Examples</a:t>
            </a:r>
          </a:p>
          <a:p>
            <a:pPr lvl="1">
              <a:buFont typeface="Wingdings" pitchFamily="2" charset="2"/>
              <a:buChar char="§"/>
            </a:pPr>
            <a:r>
              <a:rPr lang="en-US" dirty="0"/>
              <a:t>ADL Project available late 2021!</a:t>
            </a:r>
          </a:p>
          <a:p>
            <a:pPr lvl="1"/>
            <a:endParaRPr lang="en-US" dirty="0">
              <a:effectLst/>
            </a:endParaRPr>
          </a:p>
          <a:p>
            <a:pPr lvl="1"/>
            <a:endParaRPr lang="en-US" dirty="0"/>
          </a:p>
          <a:p>
            <a:pPr marL="609585" lvl="1" indent="0">
              <a:buNone/>
            </a:pPr>
            <a:endParaRPr lang="en-US" dirty="0">
              <a:effectLst/>
            </a:endParaRPr>
          </a:p>
        </p:txBody>
      </p:sp>
    </p:spTree>
    <p:extLst>
      <p:ext uri="{BB962C8B-B14F-4D97-AF65-F5344CB8AC3E}">
        <p14:creationId xmlns:p14="http://schemas.microsoft.com/office/powerpoint/2010/main" val="27632649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FE5B-9CE5-46DF-A5B0-4F5B5962370D}"/>
              </a:ext>
            </a:extLst>
          </p:cNvPr>
          <p:cNvSpPr>
            <a:spLocks noGrp="1"/>
          </p:cNvSpPr>
          <p:nvPr>
            <p:ph type="title"/>
          </p:nvPr>
        </p:nvSpPr>
        <p:spPr>
          <a:xfrm>
            <a:off x="2345741" y="0"/>
            <a:ext cx="7416800" cy="663837"/>
          </a:xfrm>
        </p:spPr>
        <p:txBody>
          <a:bodyPr/>
          <a:lstStyle/>
          <a:p>
            <a:r>
              <a:rPr lang="en-US" dirty="0"/>
              <a:t>Testing Criteria</a:t>
            </a:r>
          </a:p>
        </p:txBody>
      </p:sp>
      <p:sp>
        <p:nvSpPr>
          <p:cNvPr id="7" name="Rectangle 6">
            <a:extLst>
              <a:ext uri="{FF2B5EF4-FFF2-40B4-BE49-F238E27FC236}">
                <a16:creationId xmlns:a16="http://schemas.microsoft.com/office/drawing/2014/main" id="{D7C80B82-062C-B841-B7C7-925A8CA67177}"/>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B7A3F1EE-77B0-FD49-933D-FC828FD63932}"/>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B8F406EB-63F1-8C45-B025-4BC9E91759A5}"/>
              </a:ext>
            </a:extLst>
          </p:cNvPr>
          <p:cNvSpPr txBox="1"/>
          <p:nvPr/>
        </p:nvSpPr>
        <p:spPr>
          <a:xfrm>
            <a:off x="285212" y="1511134"/>
            <a:ext cx="5801336"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Learning Record Store</a:t>
            </a:r>
          </a:p>
        </p:txBody>
      </p:sp>
      <p:sp>
        <p:nvSpPr>
          <p:cNvPr id="10" name="TextBox 9">
            <a:extLst>
              <a:ext uri="{FF2B5EF4-FFF2-40B4-BE49-F238E27FC236}">
                <a16:creationId xmlns:a16="http://schemas.microsoft.com/office/drawing/2014/main" id="{2333441F-B4B0-BF44-9B29-E8B1CEB7E43C}"/>
              </a:ext>
            </a:extLst>
          </p:cNvPr>
          <p:cNvSpPr txBox="1"/>
          <p:nvPr/>
        </p:nvSpPr>
        <p:spPr>
          <a:xfrm>
            <a:off x="6124347" y="1511134"/>
            <a:ext cx="5801319"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Learning Management System</a:t>
            </a:r>
          </a:p>
        </p:txBody>
      </p:sp>
      <p:sp>
        <p:nvSpPr>
          <p:cNvPr id="11" name="TextBox 10">
            <a:extLst>
              <a:ext uri="{FF2B5EF4-FFF2-40B4-BE49-F238E27FC236}">
                <a16:creationId xmlns:a16="http://schemas.microsoft.com/office/drawing/2014/main" id="{D88CD3BE-246A-C741-A2B3-C569D7B6B0D3}"/>
              </a:ext>
            </a:extLst>
          </p:cNvPr>
          <p:cNvSpPr txBox="1"/>
          <p:nvPr/>
        </p:nvSpPr>
        <p:spPr>
          <a:xfrm>
            <a:off x="285212" y="2914768"/>
            <a:ext cx="5088010" cy="1323439"/>
          </a:xfrm>
          <a:prstGeom prst="rect">
            <a:avLst/>
          </a:prstGeom>
          <a:noFill/>
        </p:spPr>
        <p:txBody>
          <a:bodyPr wrap="square" rtlCol="0" anchor="t">
            <a:spAutoFit/>
          </a:bodyPr>
          <a:lstStyle/>
          <a:p>
            <a:pPr marL="1066165" lvl="1" indent="-457200">
              <a:buSzPct val="75000"/>
              <a:buFont typeface="Wingdings" pitchFamily="2" charset="2"/>
              <a:buChar char="§"/>
            </a:pPr>
            <a:r>
              <a:rPr lang="en-US" sz="2000" dirty="0">
                <a:latin typeface="Arial Narrow"/>
                <a:cs typeface="Arial Narrow" panose="020B0604020202020204" pitchFamily="34" charset="0"/>
              </a:rPr>
              <a:t>An LRS capability is NOT sufficient for  cmi5 conformance, it must have additional capabilities found in an LMS  </a:t>
            </a:r>
            <a:endParaRPr lang="en-US" dirty="0"/>
          </a:p>
          <a:p>
            <a:pPr marL="106616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Test an LRS as an LMS</a:t>
            </a:r>
          </a:p>
        </p:txBody>
      </p:sp>
      <p:sp>
        <p:nvSpPr>
          <p:cNvPr id="12" name="TextBox 11">
            <a:extLst>
              <a:ext uri="{FF2B5EF4-FFF2-40B4-BE49-F238E27FC236}">
                <a16:creationId xmlns:a16="http://schemas.microsoft.com/office/drawing/2014/main" id="{4A9CB763-AFF0-5746-B810-8DA01D8C2A3F}"/>
              </a:ext>
            </a:extLst>
          </p:cNvPr>
          <p:cNvSpPr txBox="1"/>
          <p:nvPr/>
        </p:nvSpPr>
        <p:spPr>
          <a:xfrm>
            <a:off x="5968538" y="2914768"/>
            <a:ext cx="5799652" cy="1938992"/>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all nine types of cmi5 Statements work</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all suspend/resume functionality works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all roll-up works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Verify distributed learning content works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Investigate through integrated dashboards, whenever possible</a:t>
            </a:r>
          </a:p>
        </p:txBody>
      </p:sp>
      <p:cxnSp>
        <p:nvCxnSpPr>
          <p:cNvPr id="13" name="Straight Connector 12">
            <a:extLst>
              <a:ext uri="{FF2B5EF4-FFF2-40B4-BE49-F238E27FC236}">
                <a16:creationId xmlns:a16="http://schemas.microsoft.com/office/drawing/2014/main" id="{9BB255CA-7D88-7D49-978C-9B77606457ED}"/>
              </a:ext>
            </a:extLst>
          </p:cNvPr>
          <p:cNvCxnSpPr>
            <a:cxnSpLocks/>
          </p:cNvCxnSpPr>
          <p:nvPr/>
        </p:nvCxnSpPr>
        <p:spPr bwMode="auto">
          <a:xfrm>
            <a:off x="6105439" y="818884"/>
            <a:ext cx="0" cy="5451894"/>
          </a:xfrm>
          <a:prstGeom prst="line">
            <a:avLst/>
          </a:prstGeom>
          <a:solidFill>
            <a:schemeClr val="accent1"/>
          </a:solidFill>
          <a:ln w="19050" cap="flat" cmpd="sng" algn="ctr">
            <a:solidFill>
              <a:schemeClr val="bg1"/>
            </a:solidFill>
            <a:prstDash val="solid"/>
            <a:miter lim="800000"/>
            <a:headEnd type="none" w="med" len="med"/>
            <a:tailEnd type="none" w="med" len="med"/>
          </a:ln>
          <a:effectLst/>
        </p:spPr>
      </p:cxnSp>
    </p:spTree>
    <p:extLst>
      <p:ext uri="{BB962C8B-B14F-4D97-AF65-F5344CB8AC3E}">
        <p14:creationId xmlns:p14="http://schemas.microsoft.com/office/powerpoint/2010/main" val="2420843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FE5B-9CE5-46DF-A5B0-4F5B5962370D}"/>
              </a:ext>
            </a:extLst>
          </p:cNvPr>
          <p:cNvSpPr>
            <a:spLocks noGrp="1"/>
          </p:cNvSpPr>
          <p:nvPr>
            <p:ph type="title"/>
          </p:nvPr>
        </p:nvSpPr>
        <p:spPr>
          <a:xfrm>
            <a:off x="2387577" y="0"/>
            <a:ext cx="7416800" cy="681644"/>
          </a:xfrm>
        </p:spPr>
        <p:txBody>
          <a:bodyPr/>
          <a:lstStyle/>
          <a:p>
            <a:r>
              <a:rPr lang="en-US" dirty="0"/>
              <a:t>Testing Criteria (Cont.)</a:t>
            </a:r>
          </a:p>
        </p:txBody>
      </p:sp>
      <p:sp>
        <p:nvSpPr>
          <p:cNvPr id="4" name="Rectangle 3">
            <a:extLst>
              <a:ext uri="{FF2B5EF4-FFF2-40B4-BE49-F238E27FC236}">
                <a16:creationId xmlns:a16="http://schemas.microsoft.com/office/drawing/2014/main" id="{D35613C6-708A-D643-AE12-1089C01B8C4C}"/>
              </a:ext>
            </a:extLst>
          </p:cNvPr>
          <p:cNvSpPr/>
          <p:nvPr/>
        </p:nvSpPr>
        <p:spPr bwMode="auto">
          <a:xfrm>
            <a:off x="304047" y="2647682"/>
            <a:ext cx="11602698" cy="332979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7E5916A9-6322-B74A-A53E-3E4AF6833969}"/>
              </a:ext>
            </a:extLst>
          </p:cNvPr>
          <p:cNvSpPr/>
          <p:nvPr/>
        </p:nvSpPr>
        <p:spPr bwMode="auto">
          <a:xfrm>
            <a:off x="304090" y="957136"/>
            <a:ext cx="11602698" cy="1631216"/>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CD759052-745A-764E-894E-98E5097A769E}"/>
              </a:ext>
            </a:extLst>
          </p:cNvPr>
          <p:cNvSpPr txBox="1"/>
          <p:nvPr/>
        </p:nvSpPr>
        <p:spPr>
          <a:xfrm>
            <a:off x="304047" y="1511134"/>
            <a:ext cx="11583861" cy="523220"/>
          </a:xfrm>
          <a:prstGeom prst="rect">
            <a:avLst/>
          </a:prstGeom>
          <a:noFill/>
        </p:spPr>
        <p:txBody>
          <a:bodyPr wrap="square" rtlCol="0">
            <a:spAutoFit/>
          </a:bodyPr>
          <a:lstStyle/>
          <a:p>
            <a:pPr algn="ctr"/>
            <a:r>
              <a:rPr lang="en-US" sz="2800" dirty="0">
                <a:solidFill>
                  <a:schemeClr val="bg1"/>
                </a:solidFill>
                <a:latin typeface="Arial Narrow" panose="020B0604020202020204" pitchFamily="34" charset="0"/>
                <a:cs typeface="Arial Narrow" panose="020B0604020202020204" pitchFamily="34" charset="0"/>
              </a:rPr>
              <a:t>Authoring Tools</a:t>
            </a:r>
          </a:p>
        </p:txBody>
      </p:sp>
      <p:sp>
        <p:nvSpPr>
          <p:cNvPr id="8" name="TextBox 7">
            <a:extLst>
              <a:ext uri="{FF2B5EF4-FFF2-40B4-BE49-F238E27FC236}">
                <a16:creationId xmlns:a16="http://schemas.microsoft.com/office/drawing/2014/main" id="{DB6852C7-E0E6-0C47-B473-05C90B538582}"/>
              </a:ext>
            </a:extLst>
          </p:cNvPr>
          <p:cNvSpPr txBox="1"/>
          <p:nvPr/>
        </p:nvSpPr>
        <p:spPr>
          <a:xfrm>
            <a:off x="1823238" y="2914768"/>
            <a:ext cx="8345979" cy="2554545"/>
          </a:xfrm>
          <a:prstGeom prst="rect">
            <a:avLst/>
          </a:prstGeom>
          <a:noFill/>
        </p:spPr>
        <p:txBody>
          <a:bodyPr wrap="square" rtlCol="0">
            <a:spAutoFit/>
          </a:bodyPr>
          <a:lstStyle/>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An authoring tool’s output is a Course including a Course Structure Format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It will need to rely on a Learning Record Provider to create Statements</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Statements handed to the Learning Record Provider should be full</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Remember, not all cmi5 Statements are issued by the content</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Ensure that the authoring tool is EXTENSIBLE, much of the benefit of cmi5 is expanding into xAPI</a:t>
            </a:r>
          </a:p>
          <a:p>
            <a:pPr marL="1066785" lvl="1" indent="-457200">
              <a:buSzPct val="75000"/>
              <a:buFont typeface="Wingdings" pitchFamily="2" charset="2"/>
              <a:buChar char="§"/>
            </a:pPr>
            <a:r>
              <a:rPr lang="en-US" sz="2000" dirty="0">
                <a:latin typeface="Arial Narrow" panose="020B0604020202020204" pitchFamily="34" charset="0"/>
                <a:cs typeface="Arial Narrow" panose="020B0604020202020204" pitchFamily="34" charset="0"/>
              </a:rPr>
              <a:t>Authoring Tool Output and LMS Combinations CAN eliminate the need for an LRP, but is not guaranteed</a:t>
            </a:r>
          </a:p>
        </p:txBody>
      </p:sp>
    </p:spTree>
    <p:extLst>
      <p:ext uri="{BB962C8B-B14F-4D97-AF65-F5344CB8AC3E}">
        <p14:creationId xmlns:p14="http://schemas.microsoft.com/office/powerpoint/2010/main" val="1576469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35084-EF23-9A45-95B1-214C99E1CB29}"/>
              </a:ext>
            </a:extLst>
          </p:cNvPr>
          <p:cNvSpPr/>
          <p:nvPr/>
        </p:nvSpPr>
        <p:spPr bwMode="auto">
          <a:xfrm>
            <a:off x="5685905" y="914399"/>
            <a:ext cx="5835507" cy="5336771"/>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ADL Efforts to Improve Acquisition</a:t>
            </a:r>
          </a:p>
        </p:txBody>
      </p:sp>
      <p:sp>
        <p:nvSpPr>
          <p:cNvPr id="9219" name="Rectangle 3"/>
          <p:cNvSpPr>
            <a:spLocks noGrp="1" noChangeArrowheads="1"/>
          </p:cNvSpPr>
          <p:nvPr>
            <p:ph idx="1"/>
          </p:nvPr>
        </p:nvSpPr>
        <p:spPr>
          <a:xfrm>
            <a:off x="6096000" y="1053389"/>
            <a:ext cx="5425412" cy="5804611"/>
          </a:xfrm>
        </p:spPr>
        <p:txBody>
          <a:bodyPr/>
          <a:lstStyle/>
          <a:p>
            <a:pPr marL="0" indent="0">
              <a:buNone/>
            </a:pPr>
            <a:r>
              <a:rPr lang="en-US" dirty="0">
                <a:solidFill>
                  <a:srgbClr val="0070C0"/>
                </a:solidFill>
                <a:latin typeface="Arial Narrow"/>
              </a:rPr>
              <a:t>IEEE Standardization of cmi5</a:t>
            </a:r>
            <a:endParaRPr lang="en-US" dirty="0">
              <a:solidFill>
                <a:srgbClr val="0070C0"/>
              </a:solidFill>
            </a:endParaRPr>
          </a:p>
          <a:p>
            <a:pPr marL="952500" lvl="1" indent="-342900">
              <a:buFont typeface="Wingdings" pitchFamily="2" charset="2"/>
              <a:buChar char="§"/>
            </a:pPr>
            <a:r>
              <a:rPr lang="en-US" dirty="0">
                <a:latin typeface="Arial Narrow"/>
              </a:rPr>
              <a:t>Making</a:t>
            </a:r>
            <a:r>
              <a:rPr lang="en-US" dirty="0">
                <a:effectLst/>
                <a:latin typeface="Arial Narrow"/>
              </a:rPr>
              <a:t> it more enforceable </a:t>
            </a:r>
            <a:endParaRPr lang="en-US" dirty="0"/>
          </a:p>
          <a:p>
            <a:pPr marL="0" indent="0">
              <a:buNone/>
            </a:pPr>
            <a:r>
              <a:rPr lang="en-US" dirty="0">
                <a:solidFill>
                  <a:srgbClr val="0070C0"/>
                </a:solidFill>
                <a:latin typeface="Arial Narrow"/>
              </a:rPr>
              <a:t>cmi5 Player Project </a:t>
            </a:r>
          </a:p>
          <a:p>
            <a:pPr marL="952500" lvl="1" indent="-342900">
              <a:buFont typeface="Wingdings" pitchFamily="2" charset="2"/>
              <a:buChar char="§"/>
            </a:pPr>
            <a:r>
              <a:rPr lang="en-US" dirty="0">
                <a:latin typeface="Arial Narrow"/>
              </a:rPr>
              <a:t>Giving early adopters a platform to deploy authored courses</a:t>
            </a:r>
          </a:p>
          <a:p>
            <a:pPr marL="0" indent="0">
              <a:buNone/>
            </a:pPr>
            <a:r>
              <a:rPr lang="en-US" dirty="0">
                <a:solidFill>
                  <a:srgbClr val="0070C0"/>
                </a:solidFill>
                <a:latin typeface="Arial Narrow"/>
              </a:rPr>
              <a:t>cmi5 Test Suite Project </a:t>
            </a:r>
            <a:endParaRPr lang="en-US" dirty="0">
              <a:solidFill>
                <a:srgbClr val="0070C0"/>
              </a:solidFill>
            </a:endParaRPr>
          </a:p>
          <a:p>
            <a:pPr marL="952500" lvl="1" indent="-342900">
              <a:buFont typeface="Wingdings" pitchFamily="2" charset="2"/>
              <a:buChar char="§"/>
            </a:pPr>
            <a:r>
              <a:rPr lang="en-US" dirty="0">
                <a:latin typeface="Arial Narrow"/>
              </a:rPr>
              <a:t>Allowing personal testing of content and systems (like SCORM)</a:t>
            </a:r>
            <a:endParaRPr lang="en-US" dirty="0"/>
          </a:p>
          <a:p>
            <a:pPr marL="0" indent="0">
              <a:buNone/>
            </a:pPr>
            <a:r>
              <a:rPr lang="en-US" dirty="0">
                <a:solidFill>
                  <a:srgbClr val="0070C0"/>
                </a:solidFill>
                <a:latin typeface="Arial Narrow"/>
              </a:rPr>
              <a:t>All of these and Best Practice Guides and Templates!</a:t>
            </a:r>
          </a:p>
          <a:p>
            <a:pPr marL="952500" lvl="1" indent="-342900">
              <a:buFont typeface="Wingdings" pitchFamily="2" charset="2"/>
              <a:buChar char="§"/>
            </a:pPr>
            <a:r>
              <a:rPr lang="en-US" dirty="0">
                <a:latin typeface="Arial Narrow"/>
              </a:rPr>
              <a:t>https://github.com/adlnet/CATAPULT</a:t>
            </a:r>
            <a:r>
              <a:rPr lang="en-US" dirty="0">
                <a:solidFill>
                  <a:srgbClr val="0070C0"/>
                </a:solidFill>
                <a:latin typeface="Arial Narrow"/>
              </a:rPr>
              <a:t>		</a:t>
            </a:r>
            <a:endParaRPr lang="en-US" dirty="0"/>
          </a:p>
          <a:p>
            <a:pPr marL="456565" indent="-456565"/>
            <a:endParaRPr lang="en-US" dirty="0">
              <a:effectLst/>
            </a:endParaRPr>
          </a:p>
          <a:p>
            <a:pPr marL="989965" lvl="1" indent="-380365"/>
            <a:endParaRPr lang="en-US" dirty="0"/>
          </a:p>
          <a:p>
            <a:pPr marL="989965" lvl="1" indent="-380365"/>
            <a:endParaRPr lang="en-US" dirty="0">
              <a:effectLst/>
            </a:endParaRPr>
          </a:p>
          <a:p>
            <a:pPr marL="608965" lvl="1" indent="0">
              <a:buNone/>
            </a:pPr>
            <a:endParaRPr lang="en-US" dirty="0"/>
          </a:p>
        </p:txBody>
      </p:sp>
      <p:pic>
        <p:nvPicPr>
          <p:cNvPr id="3" name="Picture 2" descr="A close up of a sign&#10;&#10;Description automatically generated">
            <a:extLst>
              <a:ext uri="{FF2B5EF4-FFF2-40B4-BE49-F238E27FC236}">
                <a16:creationId xmlns:a16="http://schemas.microsoft.com/office/drawing/2014/main" id="{6F2BACA6-B64C-DF45-9CD1-FDA182F46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410" y="2275782"/>
            <a:ext cx="3274757" cy="2063462"/>
          </a:xfrm>
          <a:prstGeom prst="rect">
            <a:avLst/>
          </a:prstGeom>
        </p:spPr>
      </p:pic>
    </p:spTree>
    <p:extLst>
      <p:ext uri="{BB962C8B-B14F-4D97-AF65-F5344CB8AC3E}">
        <p14:creationId xmlns:p14="http://schemas.microsoft.com/office/powerpoint/2010/main" val="3616911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F9295-F737-4567-84E5-55FCEAA9C01F}"/>
              </a:ext>
            </a:extLst>
          </p:cNvPr>
          <p:cNvPicPr>
            <a:picLocks noChangeAspect="1"/>
          </p:cNvPicPr>
          <p:nvPr/>
        </p:nvPicPr>
        <p:blipFill>
          <a:blip r:embed="rId3"/>
          <a:stretch>
            <a:fillRect/>
          </a:stretch>
        </p:blipFill>
        <p:spPr>
          <a:xfrm>
            <a:off x="592183" y="695325"/>
            <a:ext cx="10363200" cy="5749953"/>
          </a:xfrm>
          <a:prstGeom prst="rect">
            <a:avLst/>
          </a:prstGeom>
        </p:spPr>
      </p:pic>
      <p:sp>
        <p:nvSpPr>
          <p:cNvPr id="9218" name="Rectangle 2"/>
          <p:cNvSpPr>
            <a:spLocks noGrp="1" noChangeArrowheads="1"/>
          </p:cNvSpPr>
          <p:nvPr>
            <p:ph type="title"/>
          </p:nvPr>
        </p:nvSpPr>
        <p:spPr>
          <a:xfrm>
            <a:off x="2345741" y="0"/>
            <a:ext cx="8026168" cy="695325"/>
          </a:xfrm>
        </p:spPr>
        <p:txBody>
          <a:bodyPr/>
          <a:lstStyle/>
          <a:p>
            <a:r>
              <a:rPr lang="en-US" dirty="0"/>
              <a:t>Tools At: https://github.com/adlnet/CATAPULT</a:t>
            </a:r>
          </a:p>
        </p:txBody>
      </p:sp>
    </p:spTree>
    <p:extLst>
      <p:ext uri="{BB962C8B-B14F-4D97-AF65-F5344CB8AC3E}">
        <p14:creationId xmlns:p14="http://schemas.microsoft.com/office/powerpoint/2010/main" val="1909133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78DC2E-1234-104D-B7D6-CB3E0C19567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a:xfrm>
            <a:off x="2345741" y="0"/>
            <a:ext cx="7416800" cy="665018"/>
          </a:xfrm>
        </p:spPr>
        <p:txBody>
          <a:bodyPr/>
          <a:lstStyle/>
          <a:p>
            <a:r>
              <a:rPr lang="en-US" dirty="0"/>
              <a:t>cmi5 Sample Statements</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054141" y="983894"/>
            <a:ext cx="5619376" cy="4890211"/>
          </a:xfrm>
        </p:spPr>
        <p:txBody>
          <a:bodyPr/>
          <a:lstStyle/>
          <a:p>
            <a:pPr marL="0" indent="0">
              <a:buNone/>
            </a:pPr>
            <a:r>
              <a:rPr lang="en-US" dirty="0">
                <a:solidFill>
                  <a:srgbClr val="0070C0"/>
                </a:solidFill>
              </a:rPr>
              <a:t>Full cmi5/xAPI Statements are available</a:t>
            </a:r>
          </a:p>
          <a:p>
            <a:pPr lvl="1">
              <a:buFont typeface="Wingdings" pitchFamily="2" charset="2"/>
              <a:buChar char="§"/>
            </a:pPr>
            <a:r>
              <a:rPr lang="en-US" dirty="0">
                <a:solidFill>
                  <a:srgbClr val="FF9932"/>
                </a:solidFill>
                <a:hlinkClick r:id="rId2">
                  <a:extLst>
                    <a:ext uri="{A12FA001-AC4F-418D-AE19-62706E023703}">
                      <ahyp:hlinkClr xmlns:ahyp="http://schemas.microsoft.com/office/drawing/2018/hyperlinkcolor" val="tx"/>
                    </a:ext>
                  </a:extLst>
                </a:hlinkClick>
              </a:rPr>
              <a:t>https://aicc.github.io/CMI-5_Spec_Current/samples/</a:t>
            </a:r>
            <a:endParaRPr lang="en-US" dirty="0">
              <a:solidFill>
                <a:srgbClr val="FF9932"/>
              </a:solidFill>
            </a:endParaRPr>
          </a:p>
          <a:p>
            <a:pPr lvl="1">
              <a:buFont typeface="Wingdings" pitchFamily="2" charset="2"/>
              <a:buChar char="§"/>
            </a:pPr>
            <a:r>
              <a:rPr lang="en-US" dirty="0"/>
              <a:t>All necessary Statements for thirteen specific cmi5 scenarios</a:t>
            </a:r>
          </a:p>
          <a:p>
            <a:pPr lvl="1">
              <a:buFont typeface="Wingdings" pitchFamily="2" charset="2"/>
              <a:buChar char="§"/>
            </a:pPr>
            <a:r>
              <a:rPr lang="en-US" dirty="0"/>
              <a:t>Goes perfectly with the Workflow shown earlier</a:t>
            </a:r>
          </a:p>
          <a:p>
            <a:pPr lvl="1">
              <a:buFont typeface="Wingdings" pitchFamily="2" charset="2"/>
              <a:buChar char="§"/>
            </a:pPr>
            <a:r>
              <a:rPr lang="en-US" dirty="0"/>
              <a:t>Includes:</a:t>
            </a:r>
          </a:p>
          <a:p>
            <a:pPr lvl="2">
              <a:spcBef>
                <a:spcPts val="0"/>
              </a:spcBef>
              <a:buFont typeface="Arial" panose="020B0604020202020204" pitchFamily="34" charset="0"/>
              <a:buChar char="•"/>
            </a:pPr>
            <a:r>
              <a:rPr lang="en-US" dirty="0"/>
              <a:t>No Credit Sessions</a:t>
            </a:r>
          </a:p>
          <a:p>
            <a:pPr lvl="2">
              <a:spcBef>
                <a:spcPts val="0"/>
              </a:spcBef>
              <a:buFont typeface="Arial" panose="020B0604020202020204" pitchFamily="34" charset="0"/>
              <a:buChar char="•"/>
            </a:pPr>
            <a:r>
              <a:rPr lang="en-US" dirty="0"/>
              <a:t>Completed/Passed with MoveOn</a:t>
            </a:r>
          </a:p>
          <a:p>
            <a:pPr lvl="2">
              <a:spcBef>
                <a:spcPts val="0"/>
              </a:spcBef>
              <a:buFont typeface="Arial" panose="020B0604020202020204" pitchFamily="34" charset="0"/>
              <a:buChar char="•"/>
            </a:pPr>
            <a:r>
              <a:rPr lang="en-US" dirty="0"/>
              <a:t>Use of Mastery Score</a:t>
            </a:r>
          </a:p>
          <a:p>
            <a:pPr lvl="2">
              <a:spcBef>
                <a:spcPts val="0"/>
              </a:spcBef>
              <a:buFont typeface="Arial" panose="020B0604020202020204" pitchFamily="34" charset="0"/>
              <a:buChar char="•"/>
            </a:pPr>
            <a:r>
              <a:rPr lang="en-US" dirty="0"/>
              <a:t>Abandoned Sessions</a:t>
            </a:r>
          </a:p>
          <a:p>
            <a:pPr lvl="2">
              <a:spcBef>
                <a:spcPts val="0"/>
              </a:spcBef>
              <a:buFont typeface="Arial" panose="020B0604020202020204" pitchFamily="34" charset="0"/>
              <a:buChar char="•"/>
            </a:pPr>
            <a:r>
              <a:rPr lang="en-US" dirty="0"/>
              <a:t>Multiple Attempts</a:t>
            </a:r>
          </a:p>
          <a:p>
            <a:pPr lvl="2">
              <a:spcBef>
                <a:spcPts val="0"/>
              </a:spcBef>
              <a:buFont typeface="Arial" panose="020B0604020202020204" pitchFamily="34" charset="0"/>
              <a:buChar char="•"/>
            </a:pPr>
            <a:r>
              <a:rPr lang="en-US" dirty="0"/>
              <a:t>“cmi5 Allowed”</a:t>
            </a:r>
          </a:p>
        </p:txBody>
      </p:sp>
      <p:pic>
        <p:nvPicPr>
          <p:cNvPr id="6" name="Picture 5" descr="A screenshot of a cell phone&#10;&#10;Description automatically generated">
            <a:extLst>
              <a:ext uri="{FF2B5EF4-FFF2-40B4-BE49-F238E27FC236}">
                <a16:creationId xmlns:a16="http://schemas.microsoft.com/office/drawing/2014/main" id="{9ABE3CBE-B223-054A-9506-BE1506B18B62}"/>
              </a:ext>
            </a:extLst>
          </p:cNvPr>
          <p:cNvPicPr>
            <a:picLocks noChangeAspect="1"/>
          </p:cNvPicPr>
          <p:nvPr/>
        </p:nvPicPr>
        <p:blipFill rotWithShape="1">
          <a:blip r:embed="rId3">
            <a:extLst>
              <a:ext uri="{28A0092B-C50C-407E-A947-70E740481C1C}">
                <a14:useLocalDpi xmlns:a14="http://schemas.microsoft.com/office/drawing/2010/main" val="0"/>
              </a:ext>
            </a:extLst>
          </a:blip>
          <a:srcRect b="64121"/>
          <a:stretch/>
        </p:blipFill>
        <p:spPr>
          <a:xfrm>
            <a:off x="405524" y="1033769"/>
            <a:ext cx="5480944" cy="5032318"/>
          </a:xfrm>
          <a:prstGeom prst="rect">
            <a:avLst/>
          </a:prstGeom>
          <a:ln>
            <a:solidFill>
              <a:schemeClr val="tx1"/>
            </a:solidFill>
          </a:ln>
        </p:spPr>
      </p:pic>
    </p:spTree>
    <p:extLst>
      <p:ext uri="{BB962C8B-B14F-4D97-AF65-F5344CB8AC3E}">
        <p14:creationId xmlns:p14="http://schemas.microsoft.com/office/powerpoint/2010/main" val="219684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98923E-21F7-E14C-A909-9E4252D1D809}"/>
              </a:ext>
            </a:extLst>
          </p:cNvPr>
          <p:cNvSpPr/>
          <p:nvPr/>
        </p:nvSpPr>
        <p:spPr bwMode="auto">
          <a:xfrm>
            <a:off x="169332" y="863600"/>
            <a:ext cx="11870267" cy="4504267"/>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Statement Parts</a:t>
            </a:r>
          </a:p>
        </p:txBody>
      </p:sp>
      <p:graphicFrame>
        <p:nvGraphicFramePr>
          <p:cNvPr id="6" name="Table 5">
            <a:extLst>
              <a:ext uri="{FF2B5EF4-FFF2-40B4-BE49-F238E27FC236}">
                <a16:creationId xmlns:a16="http://schemas.microsoft.com/office/drawing/2014/main" id="{70CD03B2-38DE-8B40-A52B-8E3AE8D96B6F}"/>
              </a:ext>
            </a:extLst>
          </p:cNvPr>
          <p:cNvGraphicFramePr>
            <a:graphicFrameLocks noGrp="1"/>
          </p:cNvGraphicFramePr>
          <p:nvPr/>
        </p:nvGraphicFramePr>
        <p:xfrm>
          <a:off x="261317" y="1043409"/>
          <a:ext cx="11659748" cy="4104325"/>
        </p:xfrm>
        <a:graphic>
          <a:graphicData uri="http://schemas.openxmlformats.org/drawingml/2006/table">
            <a:tbl>
              <a:tblPr bandRow="1">
                <a:tableStyleId>{5C22544A-7EE6-4342-B048-85BDC9FD1C3A}</a:tableStyleId>
              </a:tblPr>
              <a:tblGrid>
                <a:gridCol w="2871350">
                  <a:extLst>
                    <a:ext uri="{9D8B030D-6E8A-4147-A177-3AD203B41FA5}">
                      <a16:colId xmlns:a16="http://schemas.microsoft.com/office/drawing/2014/main" val="1114034139"/>
                    </a:ext>
                  </a:extLst>
                </a:gridCol>
                <a:gridCol w="643466">
                  <a:extLst>
                    <a:ext uri="{9D8B030D-6E8A-4147-A177-3AD203B41FA5}">
                      <a16:colId xmlns:a16="http://schemas.microsoft.com/office/drawing/2014/main" val="1397036869"/>
                    </a:ext>
                  </a:extLst>
                </a:gridCol>
                <a:gridCol w="8144932">
                  <a:extLst>
                    <a:ext uri="{9D8B030D-6E8A-4147-A177-3AD203B41FA5}">
                      <a16:colId xmlns:a16="http://schemas.microsoft.com/office/drawing/2014/main" val="743036280"/>
                    </a:ext>
                  </a:extLst>
                </a:gridCol>
              </a:tblGrid>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Actor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400" b="0" i="0" dirty="0">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dirty="0">
                          <a:latin typeface="Arial Narrow" panose="020B0604020202020204" pitchFamily="34" charset="0"/>
                          <a:cs typeface="Arial Narrow" panose="020B0604020202020204" pitchFamily="34" charset="0"/>
                        </a:rPr>
                        <a:t>Doer in the Statement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614583"/>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Verb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latin typeface="Arial Narrow" panose="020B0604020202020204" pitchFamily="34" charset="0"/>
                          <a:ea typeface="+mn-ea"/>
                          <a:cs typeface="Arial Narrow" panose="020B0604020202020204" pitchFamily="34" charset="0"/>
                        </a:rPr>
                        <a:t>Action in the Statement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7060885"/>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“Direct Object” in the Statement, often an actual web 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979140"/>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Results/Context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Additional necessary 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8751343"/>
                  </a:ext>
                </a:extLst>
              </a:tr>
              <a:tr h="820865">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2400" b="0" i="0" dirty="0">
                          <a:solidFill>
                            <a:srgbClr val="0070C0"/>
                          </a:solidFill>
                          <a:latin typeface="Arial Narrow" panose="020B0604020202020204" pitchFamily="34" charset="0"/>
                          <a:cs typeface="Arial Narrow" panose="020B0604020202020204" pitchFamily="34" charset="0"/>
                        </a:rPr>
                        <a:t>Timestamp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0" i="0" kern="1200" dirty="0">
                        <a:solidFill>
                          <a:schemeClr val="dk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0" i="0" kern="1200" dirty="0">
                          <a:solidFill>
                            <a:schemeClr val="dk1"/>
                          </a:solidFill>
                          <a:latin typeface="Arial Narrow" panose="020B0604020202020204" pitchFamily="34" charset="0"/>
                          <a:ea typeface="+mn-ea"/>
                          <a:cs typeface="Arial Narrow" panose="020B0604020202020204" pitchFamily="34" charset="0"/>
                        </a:rPr>
                        <a:t>When the experience happened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889821"/>
                  </a:ext>
                </a:extLst>
              </a:tr>
            </a:tbl>
          </a:graphicData>
        </a:graphic>
      </p:graphicFrame>
      <p:cxnSp>
        <p:nvCxnSpPr>
          <p:cNvPr id="8" name="Straight Connector 7">
            <a:extLst>
              <a:ext uri="{FF2B5EF4-FFF2-40B4-BE49-F238E27FC236}">
                <a16:creationId xmlns:a16="http://schemas.microsoft.com/office/drawing/2014/main" id="{047D7DB6-CBBA-9B4C-AD45-56E058DB60DB}"/>
              </a:ext>
            </a:extLst>
          </p:cNvPr>
          <p:cNvCxnSpPr>
            <a:cxnSpLocks/>
          </p:cNvCxnSpPr>
          <p:nvPr/>
        </p:nvCxnSpPr>
        <p:spPr bwMode="auto">
          <a:xfrm>
            <a:off x="3454402" y="1246606"/>
            <a:ext cx="0" cy="3731794"/>
          </a:xfrm>
          <a:prstGeom prst="line">
            <a:avLst/>
          </a:prstGeom>
          <a:solidFill>
            <a:schemeClr val="accent1"/>
          </a:solidFill>
          <a:ln w="9525" cap="flat" cmpd="sng" algn="ctr">
            <a:solidFill>
              <a:srgbClr val="0070C0"/>
            </a:solidFill>
            <a:prstDash val="solid"/>
            <a:miter lim="800000"/>
            <a:headEnd type="none" w="med" len="med"/>
            <a:tailEnd type="none" w="med" len="med"/>
          </a:ln>
          <a:effectLst/>
        </p:spPr>
      </p:cxnSp>
      <p:sp>
        <p:nvSpPr>
          <p:cNvPr id="10" name="TextBox 9">
            <a:extLst>
              <a:ext uri="{FF2B5EF4-FFF2-40B4-BE49-F238E27FC236}">
                <a16:creationId xmlns:a16="http://schemas.microsoft.com/office/drawing/2014/main" id="{60FE020F-153A-9F41-8EC8-C55DABE7DE4B}"/>
              </a:ext>
            </a:extLst>
          </p:cNvPr>
          <p:cNvSpPr txBox="1"/>
          <p:nvPr/>
        </p:nvSpPr>
        <p:spPr>
          <a:xfrm>
            <a:off x="169332" y="5611394"/>
            <a:ext cx="11887198" cy="461665"/>
          </a:xfrm>
          <a:prstGeom prst="rect">
            <a:avLst/>
          </a:prstGeom>
          <a:noFill/>
        </p:spPr>
        <p:txBody>
          <a:bodyPr wrap="square" rtlCol="0">
            <a:spAutoFit/>
          </a:bodyPr>
          <a:lstStyle/>
          <a:p>
            <a:pPr algn="ctr"/>
            <a:r>
              <a:rPr lang="en-US" sz="2400" dirty="0">
                <a:latin typeface="Arial Narrow" panose="020B0604020202020204" pitchFamily="34" charset="0"/>
                <a:cs typeface="Arial Narrow" panose="020B0604020202020204" pitchFamily="34" charset="0"/>
              </a:rPr>
              <a:t>These allow the basic construction of human/machine readable expressions</a:t>
            </a:r>
          </a:p>
        </p:txBody>
      </p:sp>
    </p:spTree>
    <p:extLst>
      <p:ext uri="{BB962C8B-B14F-4D97-AF65-F5344CB8AC3E}">
        <p14:creationId xmlns:p14="http://schemas.microsoft.com/office/powerpoint/2010/main" val="20051522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22178C-9B60-CD45-A113-494FA8BF9C0F}"/>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p:txBody>
          <a:bodyPr/>
          <a:lstStyle/>
          <a:p>
            <a:r>
              <a:rPr lang="en-US" dirty="0"/>
              <a:t>cmi5 Client (Content) Sample Code</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479647" y="1313164"/>
            <a:ext cx="5253616" cy="4890211"/>
          </a:xfrm>
        </p:spPr>
        <p:txBody>
          <a:bodyPr/>
          <a:lstStyle/>
          <a:p>
            <a:pPr marL="0" indent="0">
              <a:buNone/>
            </a:pPr>
            <a:r>
              <a:rPr lang="en-US" dirty="0">
                <a:solidFill>
                  <a:srgbClr val="0070C0"/>
                </a:solidFill>
              </a:rPr>
              <a:t>Library of JavaScript Solutions</a:t>
            </a:r>
          </a:p>
          <a:p>
            <a:pPr marL="989965" lvl="1" indent="-380365">
              <a:buFont typeface="Wingdings" pitchFamily="2" charset="2"/>
              <a:buChar char="§"/>
            </a:pPr>
            <a:r>
              <a:rPr lang="en-US" u="sng" dirty="0">
                <a:solidFill>
                  <a:srgbClr val="FF9932"/>
                </a:solidFill>
                <a:hlinkClick r:id="rId3">
                  <a:extLst>
                    <a:ext uri="{A12FA001-AC4F-418D-AE19-62706E023703}">
                      <ahyp:hlinkClr xmlns:ahyp="http://schemas.microsoft.com/office/drawing/2018/hyperlinkcolor" val="tx"/>
                    </a:ext>
                  </a:extLst>
                </a:hlinkClick>
              </a:rPr>
              <a:t>https://github.com/adlnet/cmi5-Client-Library</a:t>
            </a:r>
            <a:endParaRPr lang="en-US" u="sng" dirty="0">
              <a:solidFill>
                <a:srgbClr val="FF9932"/>
              </a:solidFill>
            </a:endParaRPr>
          </a:p>
          <a:p>
            <a:pPr marL="989965" lvl="1" indent="-380365">
              <a:buFont typeface="Wingdings" pitchFamily="2" charset="2"/>
              <a:buChar char="§"/>
            </a:pPr>
            <a:r>
              <a:rPr lang="en-US" dirty="0">
                <a:latin typeface="Arial Narrow"/>
              </a:rPr>
              <a:t>Includes Real Content, Code, and Scripts</a:t>
            </a:r>
          </a:p>
          <a:p>
            <a:pPr marL="989965" lvl="1" indent="-380365">
              <a:buFont typeface="Wingdings" pitchFamily="2" charset="2"/>
              <a:buChar char="§"/>
            </a:pPr>
            <a:r>
              <a:rPr lang="en-US" dirty="0">
                <a:latin typeface="Arial Narrow"/>
              </a:rPr>
              <a:t>Verified by cmi5 Working Group</a:t>
            </a:r>
          </a:p>
        </p:txBody>
      </p:sp>
      <p:pic>
        <p:nvPicPr>
          <p:cNvPr id="6" name="Picture 5" descr="A screenshot of a cell phone&#10;&#10;Description automatically generated">
            <a:extLst>
              <a:ext uri="{FF2B5EF4-FFF2-40B4-BE49-F238E27FC236}">
                <a16:creationId xmlns:a16="http://schemas.microsoft.com/office/drawing/2014/main" id="{69B06F1F-E943-7747-9EA2-C0AEDFC19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737" y="1855296"/>
            <a:ext cx="5464637" cy="3547976"/>
          </a:xfrm>
          <a:prstGeom prst="rect">
            <a:avLst/>
          </a:prstGeom>
          <a:ln>
            <a:solidFill>
              <a:schemeClr val="tx1"/>
            </a:solidFill>
          </a:ln>
        </p:spPr>
      </p:pic>
    </p:spTree>
    <p:extLst>
      <p:ext uri="{BB962C8B-B14F-4D97-AF65-F5344CB8AC3E}">
        <p14:creationId xmlns:p14="http://schemas.microsoft.com/office/powerpoint/2010/main" val="11350928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07F82A-3518-8142-8853-5090EC04BD76}"/>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p:txBody>
          <a:bodyPr/>
          <a:lstStyle/>
          <a:p>
            <a:r>
              <a:rPr lang="en-US" dirty="0"/>
              <a:t>cmi5 Best Practices</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605721" y="1053388"/>
            <a:ext cx="5425412" cy="4890211"/>
          </a:xfrm>
        </p:spPr>
        <p:txBody>
          <a:bodyPr/>
          <a:lstStyle/>
          <a:p>
            <a:pPr marL="0" indent="0">
              <a:buNone/>
            </a:pPr>
            <a:r>
              <a:rPr lang="en-US" dirty="0">
                <a:solidFill>
                  <a:srgbClr val="0070C0"/>
                </a:solidFill>
              </a:rPr>
              <a:t>Best Practices</a:t>
            </a:r>
          </a:p>
          <a:p>
            <a:pPr lvl="1">
              <a:buFont typeface="Wingdings" pitchFamily="2" charset="2"/>
              <a:buChar char="§"/>
            </a:pPr>
            <a:r>
              <a:rPr lang="en-US" dirty="0">
                <a:solidFill>
                  <a:srgbClr val="FF9932"/>
                </a:solidFill>
                <a:hlinkClick r:id="rId2">
                  <a:extLst>
                    <a:ext uri="{A12FA001-AC4F-418D-AE19-62706E023703}">
                      <ahyp:hlinkClr xmlns:ahyp="http://schemas.microsoft.com/office/drawing/2018/hyperlinkcolor" val="tx"/>
                    </a:ext>
                  </a:extLst>
                </a:hlinkClick>
              </a:rPr>
              <a:t>https://aicc.github.io/CMI-5_Spec_Current/best_practices/</a:t>
            </a:r>
            <a:endParaRPr lang="en-US" dirty="0">
              <a:solidFill>
                <a:srgbClr val="FF9932"/>
              </a:solidFill>
            </a:endParaRPr>
          </a:p>
          <a:p>
            <a:pPr lvl="1">
              <a:buFont typeface="Wingdings" pitchFamily="2" charset="2"/>
              <a:buChar char="§"/>
            </a:pPr>
            <a:r>
              <a:rPr lang="en-US" dirty="0"/>
              <a:t>Discusses many of the tougher to implement parts of cmi5</a:t>
            </a:r>
          </a:p>
          <a:p>
            <a:pPr lvl="1">
              <a:buFont typeface="Wingdings" pitchFamily="2" charset="2"/>
              <a:buChar char="§"/>
            </a:pPr>
            <a:r>
              <a:rPr lang="en-US" dirty="0"/>
              <a:t>Includes Advanced Topics such as:</a:t>
            </a:r>
          </a:p>
          <a:p>
            <a:pPr lvl="2">
              <a:spcBef>
                <a:spcPts val="0"/>
              </a:spcBef>
              <a:buFont typeface="Arial" panose="020B0604020202020204" pitchFamily="34" charset="0"/>
              <a:buChar char="•"/>
            </a:pPr>
            <a:r>
              <a:rPr lang="en-US" dirty="0"/>
              <a:t>The Authentication “Handoff”</a:t>
            </a:r>
          </a:p>
          <a:p>
            <a:pPr lvl="2">
              <a:spcBef>
                <a:spcPts val="0"/>
              </a:spcBef>
              <a:buFont typeface="Arial" panose="020B0604020202020204" pitchFamily="34" charset="0"/>
              <a:buChar char="•"/>
            </a:pPr>
            <a:r>
              <a:rPr lang="en-US" dirty="0"/>
              <a:t>Mastery Score</a:t>
            </a:r>
          </a:p>
          <a:p>
            <a:pPr lvl="2">
              <a:spcBef>
                <a:spcPts val="0"/>
              </a:spcBef>
              <a:buFont typeface="Arial" panose="020B0604020202020204" pitchFamily="34" charset="0"/>
              <a:buChar char="•"/>
            </a:pPr>
            <a:r>
              <a:rPr lang="en-US" dirty="0"/>
              <a:t>Mobile </a:t>
            </a:r>
          </a:p>
          <a:p>
            <a:pPr lvl="2">
              <a:spcBef>
                <a:spcPts val="0"/>
              </a:spcBef>
              <a:buFont typeface="Arial" panose="020B0604020202020204" pitchFamily="34" charset="0"/>
              <a:buChar char="•"/>
            </a:pPr>
            <a:r>
              <a:rPr lang="en-US" dirty="0"/>
              <a:t>Objectives</a:t>
            </a:r>
          </a:p>
          <a:p>
            <a:pPr lvl="2">
              <a:spcBef>
                <a:spcPts val="0"/>
              </a:spcBef>
              <a:buFont typeface="Arial" panose="020B0604020202020204" pitchFamily="34" charset="0"/>
              <a:buChar char="•"/>
            </a:pPr>
            <a:r>
              <a:rPr lang="en-US" dirty="0"/>
              <a:t>Error Handling</a:t>
            </a:r>
          </a:p>
        </p:txBody>
      </p:sp>
      <p:pic>
        <p:nvPicPr>
          <p:cNvPr id="6" name="Picture 5" descr="A screenshot of a cell phone&#10;&#10;Description automatically generated">
            <a:extLst>
              <a:ext uri="{FF2B5EF4-FFF2-40B4-BE49-F238E27FC236}">
                <a16:creationId xmlns:a16="http://schemas.microsoft.com/office/drawing/2014/main" id="{65855496-C057-C14F-9706-6A625A22A663}"/>
              </a:ext>
            </a:extLst>
          </p:cNvPr>
          <p:cNvPicPr>
            <a:picLocks noChangeAspect="1"/>
          </p:cNvPicPr>
          <p:nvPr/>
        </p:nvPicPr>
        <p:blipFill rotWithShape="1">
          <a:blip r:embed="rId3">
            <a:extLst>
              <a:ext uri="{28A0092B-C50C-407E-A947-70E740481C1C}">
                <a14:useLocalDpi xmlns:a14="http://schemas.microsoft.com/office/drawing/2010/main" val="0"/>
              </a:ext>
            </a:extLst>
          </a:blip>
          <a:srcRect b="54195"/>
          <a:stretch/>
        </p:blipFill>
        <p:spPr>
          <a:xfrm>
            <a:off x="436320" y="1053388"/>
            <a:ext cx="6014355" cy="4947362"/>
          </a:xfrm>
          <a:prstGeom prst="rect">
            <a:avLst/>
          </a:prstGeom>
          <a:ln>
            <a:solidFill>
              <a:schemeClr val="tx1"/>
            </a:solidFill>
          </a:ln>
        </p:spPr>
      </p:pic>
    </p:spTree>
    <p:extLst>
      <p:ext uri="{BB962C8B-B14F-4D97-AF65-F5344CB8AC3E}">
        <p14:creationId xmlns:p14="http://schemas.microsoft.com/office/powerpoint/2010/main" val="1789910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909F84-2FED-7B46-99E9-E999BD52482D}"/>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EBE1F6D9-B385-4505-9292-271C484AE76E}"/>
              </a:ext>
            </a:extLst>
          </p:cNvPr>
          <p:cNvSpPr>
            <a:spLocks noGrp="1"/>
          </p:cNvSpPr>
          <p:nvPr>
            <p:ph type="title"/>
          </p:nvPr>
        </p:nvSpPr>
        <p:spPr/>
        <p:txBody>
          <a:bodyPr/>
          <a:lstStyle/>
          <a:p>
            <a:r>
              <a:rPr lang="en-US" dirty="0"/>
              <a:t>cmi5 Worst Practices</a:t>
            </a:r>
          </a:p>
        </p:txBody>
      </p:sp>
      <p:sp>
        <p:nvSpPr>
          <p:cNvPr id="3" name="Content Placeholder 2">
            <a:extLst>
              <a:ext uri="{FF2B5EF4-FFF2-40B4-BE49-F238E27FC236}">
                <a16:creationId xmlns:a16="http://schemas.microsoft.com/office/drawing/2014/main" id="{B6B9E997-972A-4474-A38F-547F1AF1D898}"/>
              </a:ext>
            </a:extLst>
          </p:cNvPr>
          <p:cNvSpPr>
            <a:spLocks noGrp="1"/>
          </p:cNvSpPr>
          <p:nvPr>
            <p:ph idx="1"/>
          </p:nvPr>
        </p:nvSpPr>
        <p:spPr>
          <a:xfrm>
            <a:off x="6600304" y="1053389"/>
            <a:ext cx="5569499" cy="4890211"/>
          </a:xfrm>
        </p:spPr>
        <p:txBody>
          <a:bodyPr/>
          <a:lstStyle/>
          <a:p>
            <a:pPr marL="0" indent="0">
              <a:buNone/>
            </a:pPr>
            <a:r>
              <a:rPr lang="en-US" dirty="0">
                <a:solidFill>
                  <a:srgbClr val="0070C0"/>
                </a:solidFill>
              </a:rPr>
              <a:t>Worst Practices</a:t>
            </a:r>
          </a:p>
          <a:p>
            <a:pPr marL="989965" lvl="1" indent="-380365">
              <a:buFont typeface="Wingdings" pitchFamily="2" charset="2"/>
              <a:buChar char="§"/>
            </a:pPr>
            <a:r>
              <a:rPr lang="en-US" dirty="0">
                <a:solidFill>
                  <a:srgbClr val="FF9932"/>
                </a:solidFill>
                <a:hlinkClick r:id="rId2">
                  <a:extLst>
                    <a:ext uri="{A12FA001-AC4F-418D-AE19-62706E023703}">
                      <ahyp:hlinkClr xmlns:ahyp="http://schemas.microsoft.com/office/drawing/2018/hyperlinkcolor" val="tx"/>
                    </a:ext>
                  </a:extLst>
                </a:hlinkClick>
              </a:rPr>
              <a:t>https://aicc.github.io/CMI-5_Spec_Current/mistakes/ </a:t>
            </a:r>
            <a:endParaRPr lang="en-US" dirty="0">
              <a:solidFill>
                <a:srgbClr val="FF9932"/>
              </a:solidFill>
            </a:endParaRPr>
          </a:p>
          <a:p>
            <a:pPr marL="989965" lvl="1" indent="-380365">
              <a:buFont typeface="Wingdings" pitchFamily="2" charset="2"/>
              <a:buChar char="§"/>
            </a:pPr>
            <a:r>
              <a:rPr lang="en-US" dirty="0"/>
              <a:t>Discusses many of the pitfalls and early mistakes of adopters</a:t>
            </a:r>
          </a:p>
          <a:p>
            <a:pPr marL="989965" lvl="1" indent="-380365">
              <a:buFont typeface="Wingdings" pitchFamily="2" charset="2"/>
              <a:buChar char="§"/>
            </a:pPr>
            <a:r>
              <a:rPr lang="en-US" dirty="0"/>
              <a:t>Doesn’t include things like “don’t use the same id for every activity”</a:t>
            </a:r>
          </a:p>
          <a:p>
            <a:pPr marL="989965" lvl="1" indent="-380365">
              <a:buFont typeface="Wingdings" pitchFamily="2" charset="2"/>
              <a:buChar char="§"/>
            </a:pPr>
            <a:r>
              <a:rPr lang="en-US" dirty="0"/>
              <a:t>Includes Advanced Topics such as:</a:t>
            </a:r>
          </a:p>
          <a:p>
            <a:pPr marL="1523365" lvl="2" indent="-304165">
              <a:spcBef>
                <a:spcPts val="0"/>
              </a:spcBef>
              <a:buFont typeface="Arial" panose="020B0604020202020204" pitchFamily="34" charset="0"/>
              <a:buChar char="•"/>
            </a:pPr>
            <a:r>
              <a:rPr lang="en-US" dirty="0">
                <a:latin typeface="Arial Narrow"/>
              </a:rPr>
              <a:t>Activity vs. Publisher Id</a:t>
            </a:r>
            <a:endParaRPr lang="en-US"/>
          </a:p>
          <a:p>
            <a:pPr marL="1523365" lvl="2" indent="-304165">
              <a:spcBef>
                <a:spcPts val="0"/>
              </a:spcBef>
              <a:buFont typeface="Arial" panose="020B0604020202020204" pitchFamily="34" charset="0"/>
              <a:buChar char="•"/>
            </a:pPr>
            <a:r>
              <a:rPr lang="en-US" dirty="0"/>
              <a:t>Mastery Score</a:t>
            </a:r>
          </a:p>
          <a:p>
            <a:pPr marL="1523365" lvl="2" indent="-304165">
              <a:spcBef>
                <a:spcPts val="0"/>
              </a:spcBef>
              <a:buFont typeface="Arial" panose="020B0604020202020204" pitchFamily="34" charset="0"/>
              <a:buChar char="•"/>
            </a:pPr>
            <a:r>
              <a:rPr lang="en-US" dirty="0">
                <a:latin typeface="Arial Narrow"/>
              </a:rPr>
              <a:t>Registration</a:t>
            </a:r>
            <a:endParaRPr lang="en-US"/>
          </a:p>
          <a:p>
            <a:pPr marL="1523365" lvl="2" indent="-304165">
              <a:spcBef>
                <a:spcPts val="0"/>
              </a:spcBef>
              <a:buFont typeface="Arial" panose="020B0604020202020204" pitchFamily="34" charset="0"/>
              <a:buChar char="•"/>
            </a:pPr>
            <a:r>
              <a:rPr lang="en-US" dirty="0">
                <a:latin typeface="Arial Narrow"/>
              </a:rPr>
              <a:t>Launch Modes</a:t>
            </a:r>
          </a:p>
          <a:p>
            <a:pPr marL="1523365" lvl="2" indent="-304165">
              <a:spcBef>
                <a:spcPts val="0"/>
              </a:spcBef>
              <a:buFont typeface="Arial" panose="020B0604020202020204" pitchFamily="34" charset="0"/>
              <a:buChar char="•"/>
            </a:pPr>
            <a:r>
              <a:rPr lang="en-US" dirty="0"/>
              <a:t>Error Handling</a:t>
            </a:r>
          </a:p>
        </p:txBody>
      </p:sp>
      <p:pic>
        <p:nvPicPr>
          <p:cNvPr id="6" name="Picture 5">
            <a:extLst>
              <a:ext uri="{FF2B5EF4-FFF2-40B4-BE49-F238E27FC236}">
                <a16:creationId xmlns:a16="http://schemas.microsoft.com/office/drawing/2014/main" id="{2EA74C44-9C73-7D42-8EE6-412793B354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72" r="23737" b="18216"/>
          <a:stretch/>
        </p:blipFill>
        <p:spPr>
          <a:xfrm>
            <a:off x="438676" y="1098194"/>
            <a:ext cx="5235427" cy="4947361"/>
          </a:xfrm>
          <a:prstGeom prst="rect">
            <a:avLst/>
          </a:prstGeom>
          <a:ln>
            <a:solidFill>
              <a:schemeClr val="tx1"/>
            </a:solidFill>
          </a:ln>
        </p:spPr>
      </p:pic>
    </p:spTree>
    <p:extLst>
      <p:ext uri="{BB962C8B-B14F-4D97-AF65-F5344CB8AC3E}">
        <p14:creationId xmlns:p14="http://schemas.microsoft.com/office/powerpoint/2010/main" val="18501774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45741" y="0"/>
            <a:ext cx="7416800" cy="695325"/>
          </a:xfrm>
        </p:spPr>
        <p:txBody>
          <a:bodyPr/>
          <a:lstStyle/>
          <a:p>
            <a:pPr eaLnBrk="1" hangingPunct="1"/>
            <a:r>
              <a:rPr lang="en-US" dirty="0"/>
              <a:t>cmi5 Adopters</a:t>
            </a:r>
          </a:p>
        </p:txBody>
      </p:sp>
      <p:pic>
        <p:nvPicPr>
          <p:cNvPr id="2" name="Picture 1">
            <a:extLst>
              <a:ext uri="{FF2B5EF4-FFF2-40B4-BE49-F238E27FC236}">
                <a16:creationId xmlns:a16="http://schemas.microsoft.com/office/drawing/2014/main" id="{A76C687C-4ABB-4220-AEB3-AFC459798B43}"/>
              </a:ext>
            </a:extLst>
          </p:cNvPr>
          <p:cNvPicPr>
            <a:picLocks noChangeAspect="1"/>
          </p:cNvPicPr>
          <p:nvPr/>
        </p:nvPicPr>
        <p:blipFill>
          <a:blip r:embed="rId3"/>
          <a:stretch>
            <a:fillRect/>
          </a:stretch>
        </p:blipFill>
        <p:spPr>
          <a:xfrm>
            <a:off x="0" y="1303062"/>
            <a:ext cx="12192000" cy="3973202"/>
          </a:xfrm>
          <a:prstGeom prst="rect">
            <a:avLst/>
          </a:prstGeom>
        </p:spPr>
      </p:pic>
      <p:sp>
        <p:nvSpPr>
          <p:cNvPr id="5" name="Rectangle 4">
            <a:extLst>
              <a:ext uri="{FF2B5EF4-FFF2-40B4-BE49-F238E27FC236}">
                <a16:creationId xmlns:a16="http://schemas.microsoft.com/office/drawing/2014/main" id="{3AA0E4C5-A9AB-4ECE-A8B5-06381B0E3C8B}"/>
              </a:ext>
            </a:extLst>
          </p:cNvPr>
          <p:cNvSpPr/>
          <p:nvPr/>
        </p:nvSpPr>
        <p:spPr>
          <a:xfrm>
            <a:off x="1546751" y="4854754"/>
            <a:ext cx="9484263" cy="584775"/>
          </a:xfrm>
          <a:prstGeom prst="rect">
            <a:avLst/>
          </a:prstGeom>
        </p:spPr>
        <p:txBody>
          <a:bodyPr wrap="none">
            <a:spAutoFit/>
          </a:bodyPr>
          <a:lstStyle/>
          <a:p>
            <a:pPr marL="0" indent="0">
              <a:buNone/>
            </a:pPr>
            <a:r>
              <a:rPr lang="en-US" dirty="0">
                <a:solidFill>
                  <a:srgbClr val="0070C0"/>
                </a:solidFill>
              </a:rPr>
              <a:t>Results of All cmi5 Conformant LMSs Shown Below:</a:t>
            </a:r>
          </a:p>
        </p:txBody>
      </p:sp>
    </p:spTree>
    <p:extLst>
      <p:ext uri="{BB962C8B-B14F-4D97-AF65-F5344CB8AC3E}">
        <p14:creationId xmlns:p14="http://schemas.microsoft.com/office/powerpoint/2010/main" val="1016292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CAA522-E823-9243-B433-3FA5828A9285}"/>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cmi5 Adopters</a:t>
            </a:r>
          </a:p>
        </p:txBody>
      </p:sp>
      <p:sp>
        <p:nvSpPr>
          <p:cNvPr id="9219" name="Rectangle 3"/>
          <p:cNvSpPr>
            <a:spLocks noGrp="1" noChangeArrowheads="1"/>
          </p:cNvSpPr>
          <p:nvPr>
            <p:ph idx="1"/>
          </p:nvPr>
        </p:nvSpPr>
        <p:spPr/>
        <p:txBody>
          <a:bodyPr/>
          <a:lstStyle/>
          <a:p>
            <a:pPr marL="0" indent="0">
              <a:buNone/>
            </a:pPr>
            <a:r>
              <a:rPr lang="en-US" dirty="0">
                <a:solidFill>
                  <a:srgbClr val="0070C0"/>
                </a:solidFill>
                <a:latin typeface="Arial Narrow"/>
              </a:rPr>
              <a:t>cmi5 Working Group maintains a list of adopters (see Bibliography)</a:t>
            </a:r>
          </a:p>
          <a:p>
            <a:pPr marL="989965" lvl="1" indent="-380365">
              <a:buFont typeface="Wingdings" pitchFamily="2" charset="2"/>
              <a:buChar char="§"/>
            </a:pPr>
            <a:r>
              <a:rPr lang="en-US" dirty="0"/>
              <a:t>Unbiased</a:t>
            </a:r>
          </a:p>
          <a:p>
            <a:pPr marL="0" indent="0">
              <a:buNone/>
            </a:pPr>
            <a:r>
              <a:rPr lang="en-US" dirty="0">
                <a:solidFill>
                  <a:srgbClr val="0070C0"/>
                </a:solidFill>
                <a:latin typeface="Arial Narrow"/>
              </a:rPr>
              <a:t>Content Authoring Products</a:t>
            </a:r>
          </a:p>
          <a:p>
            <a:pPr marL="989965" lvl="1" indent="-380365">
              <a:buFont typeface="Wingdings" pitchFamily="2" charset="2"/>
              <a:buChar char="§"/>
            </a:pPr>
            <a:r>
              <a:rPr lang="en-US" dirty="0"/>
              <a:t>Articulate Global, Inc. - Storyline 360 (Content Authoring Tool)</a:t>
            </a:r>
          </a:p>
          <a:p>
            <a:pPr marL="989965" lvl="1" indent="-380365">
              <a:buFont typeface="Wingdings" pitchFamily="2" charset="2"/>
              <a:buChar char="§"/>
            </a:pPr>
            <a:r>
              <a:rPr lang="en-US" dirty="0">
                <a:latin typeface="Arial Narrow"/>
              </a:rPr>
              <a:t>Growth Engineering - Genie Game-based Authoring Tool</a:t>
            </a:r>
          </a:p>
          <a:p>
            <a:pPr marL="989965" lvl="1" indent="-380365">
              <a:buFont typeface="Wingdings" pitchFamily="2" charset="2"/>
              <a:buChar char="§"/>
            </a:pPr>
            <a:r>
              <a:rPr lang="en-US" dirty="0" err="1">
                <a:latin typeface="Arial Narrow"/>
              </a:rPr>
              <a:t>iSpring</a:t>
            </a:r>
            <a:r>
              <a:rPr lang="en-US" dirty="0">
                <a:latin typeface="Arial Narrow"/>
              </a:rPr>
              <a:t> Solutions </a:t>
            </a:r>
            <a:r>
              <a:rPr lang="en-US" dirty="0" err="1">
                <a:latin typeface="Arial Narrow"/>
              </a:rPr>
              <a:t>iSpring</a:t>
            </a:r>
            <a:r>
              <a:rPr lang="en-US" dirty="0">
                <a:latin typeface="Arial Narrow"/>
              </a:rPr>
              <a:t> Suite (Content Authoring Tool)</a:t>
            </a:r>
          </a:p>
          <a:p>
            <a:pPr marL="989965" lvl="1" indent="-380365">
              <a:buFont typeface="Wingdings" pitchFamily="2" charset="2"/>
              <a:buChar char="§"/>
            </a:pPr>
            <a:r>
              <a:rPr lang="en-US" dirty="0" err="1">
                <a:latin typeface="Arial Narrow"/>
              </a:rPr>
              <a:t>Rustici</a:t>
            </a:r>
            <a:r>
              <a:rPr lang="en-US" dirty="0">
                <a:latin typeface="Arial Narrow"/>
              </a:rPr>
              <a:t> Software SCORM Driver (Content Authoring Middleware)</a:t>
            </a:r>
          </a:p>
          <a:p>
            <a:pPr marL="989965" lvl="1" indent="-380365">
              <a:buFont typeface="Wingdings" pitchFamily="2" charset="2"/>
              <a:buChar char="§"/>
            </a:pPr>
            <a:r>
              <a:rPr lang="en-US" dirty="0" err="1">
                <a:latin typeface="Arial Narrow"/>
              </a:rPr>
              <a:t>Trivantis</a:t>
            </a:r>
            <a:r>
              <a:rPr lang="en-US" dirty="0">
                <a:latin typeface="Arial Narrow"/>
              </a:rPr>
              <a:t> </a:t>
            </a:r>
            <a:r>
              <a:rPr lang="en-US" dirty="0" err="1">
                <a:latin typeface="Arial Narrow"/>
              </a:rPr>
              <a:t>Lectora</a:t>
            </a:r>
            <a:r>
              <a:rPr lang="en-US" dirty="0">
                <a:latin typeface="Arial Narrow"/>
              </a:rPr>
              <a:t> Publisher (eLearning Content Authoring Tool)</a:t>
            </a:r>
          </a:p>
          <a:p>
            <a:pPr marL="989965" lvl="1" indent="-380365">
              <a:buFont typeface="Wingdings" pitchFamily="2" charset="2"/>
              <a:buChar char="§"/>
            </a:pPr>
            <a:r>
              <a:rPr lang="en-US" dirty="0" err="1">
                <a:latin typeface="Arial Narrow"/>
              </a:rPr>
              <a:t>Trivantis</a:t>
            </a:r>
            <a:r>
              <a:rPr lang="en-US" dirty="0">
                <a:latin typeface="Arial Narrow"/>
              </a:rPr>
              <a:t> </a:t>
            </a:r>
            <a:r>
              <a:rPr lang="en-US" dirty="0" err="1">
                <a:latin typeface="Arial Narrow"/>
              </a:rPr>
              <a:t>CenarioVR</a:t>
            </a:r>
            <a:r>
              <a:rPr lang="en-US" dirty="0">
                <a:latin typeface="Arial Narrow"/>
              </a:rPr>
              <a:t> (VR Content Authoring Tool)</a:t>
            </a:r>
          </a:p>
          <a:p>
            <a:pPr marL="989965" lvl="1" indent="-380365">
              <a:buFont typeface="Wingdings" pitchFamily="2" charset="2"/>
              <a:buChar char="§"/>
            </a:pPr>
            <a:r>
              <a:rPr lang="en-US" dirty="0">
                <a:latin typeface="Arial Narrow"/>
              </a:rPr>
              <a:t>xAPI.js – cmi5 Profile Library</a:t>
            </a:r>
          </a:p>
          <a:p>
            <a:pPr marL="456565" indent="-456565"/>
            <a:endParaRPr lang="en-US" dirty="0"/>
          </a:p>
          <a:p>
            <a:pPr marL="989965" lvl="1" indent="-380365"/>
            <a:endParaRPr lang="en-US" dirty="0">
              <a:effectLst/>
            </a:endParaRPr>
          </a:p>
          <a:p>
            <a:pPr marL="989965" lvl="1" indent="-380365"/>
            <a:endParaRPr lang="en-US" dirty="0"/>
          </a:p>
          <a:p>
            <a:pPr marL="608965" lvl="1" indent="0">
              <a:buNone/>
            </a:pPr>
            <a:endParaRPr lang="en-US" dirty="0">
              <a:effectLst/>
            </a:endParaRPr>
          </a:p>
        </p:txBody>
      </p:sp>
    </p:spTree>
    <p:extLst>
      <p:ext uri="{BB962C8B-B14F-4D97-AF65-F5344CB8AC3E}">
        <p14:creationId xmlns:p14="http://schemas.microsoft.com/office/powerpoint/2010/main" val="2308279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D006AC-D1C8-E340-942D-D2C9EEED795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cmi5 Adopters (Cont.)</a:t>
            </a:r>
          </a:p>
        </p:txBody>
      </p:sp>
      <p:sp>
        <p:nvSpPr>
          <p:cNvPr id="9219" name="Rectangle 3"/>
          <p:cNvSpPr>
            <a:spLocks noGrp="1" noChangeArrowheads="1"/>
          </p:cNvSpPr>
          <p:nvPr>
            <p:ph idx="1"/>
          </p:nvPr>
        </p:nvSpPr>
        <p:spPr/>
        <p:txBody>
          <a:bodyPr/>
          <a:lstStyle/>
          <a:p>
            <a:pPr marL="0" indent="0">
              <a:buNone/>
            </a:pPr>
            <a:r>
              <a:rPr lang="en-US" dirty="0">
                <a:solidFill>
                  <a:srgbClr val="0070C0"/>
                </a:solidFill>
              </a:rPr>
              <a:t>LMS Products</a:t>
            </a:r>
          </a:p>
          <a:p>
            <a:pPr lvl="1">
              <a:buFont typeface="Wingdings" pitchFamily="2" charset="2"/>
              <a:buChar char="§"/>
            </a:pPr>
            <a:r>
              <a:rPr lang="en-US" dirty="0"/>
              <a:t>Epignosis, LLC - Talent LMS</a:t>
            </a:r>
          </a:p>
          <a:p>
            <a:pPr lvl="1">
              <a:buFont typeface="Wingdings" pitchFamily="2" charset="2"/>
              <a:buChar char="§"/>
            </a:pPr>
            <a:r>
              <a:rPr lang="en-US" dirty="0" err="1"/>
              <a:t>Grassblade</a:t>
            </a:r>
            <a:r>
              <a:rPr lang="en-US" dirty="0"/>
              <a:t> </a:t>
            </a:r>
            <a:r>
              <a:rPr lang="en-US" dirty="0" err="1"/>
              <a:t>xAPI</a:t>
            </a:r>
            <a:r>
              <a:rPr lang="en-US" dirty="0"/>
              <a:t> Companion (Add-on for WordPress)</a:t>
            </a:r>
          </a:p>
          <a:p>
            <a:pPr lvl="1">
              <a:buFont typeface="Wingdings" pitchFamily="2" charset="2"/>
              <a:buChar char="§"/>
            </a:pPr>
            <a:r>
              <a:rPr lang="en-US" dirty="0"/>
              <a:t>RISC Inc. Virtual Training Assistant™ (LMS)</a:t>
            </a:r>
          </a:p>
          <a:p>
            <a:pPr lvl="1">
              <a:buFont typeface="Wingdings" pitchFamily="2" charset="2"/>
              <a:buChar char="§"/>
            </a:pPr>
            <a:r>
              <a:rPr lang="en-US" dirty="0" err="1"/>
              <a:t>Rustici</a:t>
            </a:r>
            <a:r>
              <a:rPr lang="en-US" dirty="0"/>
              <a:t> Software SCORM Engine (LMS Middleware)</a:t>
            </a:r>
          </a:p>
          <a:p>
            <a:pPr lvl="1">
              <a:buFont typeface="Wingdings" pitchFamily="2" charset="2"/>
              <a:buChar char="§"/>
            </a:pPr>
            <a:r>
              <a:rPr lang="en-US" dirty="0" err="1"/>
              <a:t>Rustici</a:t>
            </a:r>
            <a:r>
              <a:rPr lang="en-US" dirty="0"/>
              <a:t> Software SCORM Cloud (LMS/LRS)</a:t>
            </a:r>
          </a:p>
          <a:p>
            <a:pPr lvl="1">
              <a:buFont typeface="Wingdings" pitchFamily="2" charset="2"/>
              <a:buChar char="§"/>
            </a:pPr>
            <a:r>
              <a:rPr lang="en-US" dirty="0"/>
              <a:t>WP Courseware Learning Management System (Via </a:t>
            </a:r>
            <a:r>
              <a:rPr lang="en-US" dirty="0" err="1"/>
              <a:t>Grassblade</a:t>
            </a:r>
            <a:r>
              <a:rPr lang="en-US" dirty="0"/>
              <a:t> Integration)</a:t>
            </a:r>
          </a:p>
          <a:p>
            <a:endParaRPr lang="en-US" dirty="0"/>
          </a:p>
          <a:p>
            <a:pPr lvl="1"/>
            <a:endParaRPr lang="en-US" dirty="0">
              <a:effectLst/>
            </a:endParaRPr>
          </a:p>
          <a:p>
            <a:pPr lvl="1"/>
            <a:endParaRPr lang="en-US" dirty="0"/>
          </a:p>
          <a:p>
            <a:pPr marL="609585" lvl="1" indent="0">
              <a:buNone/>
            </a:pPr>
            <a:endParaRPr lang="en-US" dirty="0">
              <a:effectLst/>
            </a:endParaRPr>
          </a:p>
        </p:txBody>
      </p:sp>
    </p:spTree>
    <p:extLst>
      <p:ext uri="{BB962C8B-B14F-4D97-AF65-F5344CB8AC3E}">
        <p14:creationId xmlns:p14="http://schemas.microsoft.com/office/powerpoint/2010/main" val="34466971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D006AC-D1C8-E340-942D-D2C9EEED7954}"/>
              </a:ext>
            </a:extLst>
          </p:cNvPr>
          <p:cNvSpPr/>
          <p:nvPr/>
        </p:nvSpPr>
        <p:spPr bwMode="auto">
          <a:xfrm>
            <a:off x="160866" y="857250"/>
            <a:ext cx="11870267" cy="5429250"/>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Thank You to the cmi5 Working Group! (Will be Updated to reflect current membership and meeting link)</a:t>
            </a:r>
          </a:p>
        </p:txBody>
      </p:sp>
      <p:sp>
        <p:nvSpPr>
          <p:cNvPr id="9219" name="Rectangle 3"/>
          <p:cNvSpPr>
            <a:spLocks noGrp="1" noChangeArrowheads="1"/>
          </p:cNvSpPr>
          <p:nvPr>
            <p:ph idx="1"/>
          </p:nvPr>
        </p:nvSpPr>
        <p:spPr>
          <a:xfrm>
            <a:off x="593061" y="857250"/>
            <a:ext cx="11041590" cy="5429249"/>
          </a:xfrm>
        </p:spPr>
        <p:txBody>
          <a:bodyPr/>
          <a:lstStyle/>
          <a:p>
            <a:pPr marL="0" indent="0">
              <a:buNone/>
            </a:pPr>
            <a:r>
              <a:rPr lang="en-US" dirty="0">
                <a:solidFill>
                  <a:srgbClr val="0070C0"/>
                </a:solidFill>
              </a:rPr>
              <a:t>Chair:</a:t>
            </a:r>
          </a:p>
          <a:p>
            <a:pPr lvl="1">
              <a:buFont typeface="Wingdings" pitchFamily="2" charset="2"/>
              <a:buChar char="§"/>
            </a:pPr>
            <a:r>
              <a:rPr lang="en-US" dirty="0"/>
              <a:t>Bill McDonald (and a thank you to Amazon for loaning us Bill every week)</a:t>
            </a:r>
          </a:p>
          <a:p>
            <a:pPr marL="0" indent="0">
              <a:buNone/>
            </a:pPr>
            <a:r>
              <a:rPr lang="en-US" dirty="0">
                <a:solidFill>
                  <a:srgbClr val="0070C0"/>
                </a:solidFill>
              </a:rPr>
              <a:t>Current Participants (Thank you to all past participants too):</a:t>
            </a:r>
          </a:p>
          <a:p>
            <a:pPr lvl="1">
              <a:buFont typeface="Wingdings" pitchFamily="2" charset="2"/>
              <a:buChar char="§"/>
            </a:pPr>
            <a:r>
              <a:rPr lang="en-US" sz="1800" dirty="0"/>
              <a:t>Alan Mustafa, Alessio </a:t>
            </a:r>
            <a:r>
              <a:rPr lang="en-US" sz="1800" dirty="0" err="1"/>
              <a:t>Breviglieri</a:t>
            </a:r>
            <a:r>
              <a:rPr lang="en-US" sz="1800" dirty="0"/>
              <a:t>, Allyssa Thompson, Andy Johnson, Art </a:t>
            </a:r>
            <a:r>
              <a:rPr lang="en-US" sz="1800" dirty="0" err="1"/>
              <a:t>Werkenthin</a:t>
            </a:r>
            <a:r>
              <a:rPr lang="en-US" sz="1800" dirty="0"/>
              <a:t>, Ben Clark, Bill McDonald, Brandon Billings, Brian Duck, Brian Miller, Carsten König, Chetan Sachdev, </a:t>
            </a:r>
            <a:r>
              <a:rPr lang="en-US" sz="1800" dirty="0" err="1"/>
              <a:t>Choompol</a:t>
            </a:r>
            <a:r>
              <a:rPr lang="en-US" sz="1800" dirty="0"/>
              <a:t> </a:t>
            </a:r>
            <a:r>
              <a:rPr lang="en-US" sz="1800" dirty="0" err="1"/>
              <a:t>Boonmee</a:t>
            </a:r>
            <a:r>
              <a:rPr lang="en-US" sz="1800" dirty="0"/>
              <a:t>, Chris Horan, Chris </a:t>
            </a:r>
            <a:r>
              <a:rPr lang="en-US" sz="1800" dirty="0" err="1"/>
              <a:t>Mangoine</a:t>
            </a:r>
            <a:r>
              <a:rPr lang="en-US" sz="1800" dirty="0"/>
              <a:t>, Christopher Thompson, Christopher </a:t>
            </a:r>
            <a:r>
              <a:rPr lang="en-US" sz="1800" dirty="0" err="1"/>
              <a:t>Krepich</a:t>
            </a:r>
            <a:r>
              <a:rPr lang="en-US" sz="1800" dirty="0"/>
              <a:t>, Cole </a:t>
            </a:r>
            <a:r>
              <a:rPr lang="en-US" sz="1800" dirty="0" err="1"/>
              <a:t>Tinney</a:t>
            </a:r>
            <a:r>
              <a:rPr lang="en-US" sz="1800" dirty="0"/>
              <a:t>, Cristina Boyer, David </a:t>
            </a:r>
            <a:r>
              <a:rPr lang="en-US" sz="1800" dirty="0" err="1"/>
              <a:t>Pesce</a:t>
            </a:r>
            <a:r>
              <a:rPr lang="en-US" sz="1800" dirty="0"/>
              <a:t>, David Mallette, David Wang, Dennis Hall, Derek Redmond, Devlin Peck, </a:t>
            </a:r>
            <a:r>
              <a:rPr lang="en-US" sz="1800" dirty="0" err="1"/>
              <a:t>Eilieen</a:t>
            </a:r>
            <a:r>
              <a:rPr lang="en-US" sz="1800" dirty="0"/>
              <a:t> </a:t>
            </a:r>
            <a:r>
              <a:rPr lang="en-US" sz="1800" dirty="0" err="1"/>
              <a:t>Quenin</a:t>
            </a:r>
            <a:r>
              <a:rPr lang="en-US" sz="1800" dirty="0"/>
              <a:t>, Florian </a:t>
            </a:r>
            <a:r>
              <a:rPr lang="en-US" sz="1800" dirty="0" err="1"/>
              <a:t>Tolk</a:t>
            </a:r>
            <a:r>
              <a:rPr lang="en-US" sz="1800" dirty="0"/>
              <a:t>, </a:t>
            </a:r>
            <a:r>
              <a:rPr lang="en-US" sz="1800" dirty="0" err="1"/>
              <a:t>Geir</a:t>
            </a:r>
            <a:r>
              <a:rPr lang="en-US" sz="1800" dirty="0"/>
              <a:t> </a:t>
            </a:r>
            <a:r>
              <a:rPr lang="en-US" sz="1800" dirty="0" err="1"/>
              <a:t>Fuhre</a:t>
            </a:r>
            <a:r>
              <a:rPr lang="en-US" sz="1800" dirty="0"/>
              <a:t> Pettersen, George </a:t>
            </a:r>
            <a:r>
              <a:rPr lang="en-US" sz="1800" dirty="0" err="1"/>
              <a:t>Vilches</a:t>
            </a:r>
            <a:r>
              <a:rPr lang="en-US" sz="1800" dirty="0"/>
              <a:t>, Henry </a:t>
            </a:r>
            <a:r>
              <a:rPr lang="en-US" sz="1800" dirty="0" err="1"/>
              <a:t>Ryng</a:t>
            </a:r>
            <a:r>
              <a:rPr lang="en-US" sz="1800" dirty="0"/>
              <a:t>, Jack Bowden, Jason Haag, Jason Woodford, Jim Broadwell, Ketan Patel, Kevin Owens, Laurie Johnson, Marco Dal Colle, Marcus </a:t>
            </a:r>
            <a:r>
              <a:rPr lang="en-US" sz="1800" dirty="0" err="1"/>
              <a:t>Birtwhistle</a:t>
            </a:r>
            <a:r>
              <a:rPr lang="en-US" sz="1800" dirty="0"/>
              <a:t>, Matty Kahler, Megan Bowe, Michael Pack, Michelle Goodson, Mike Hernandez, </a:t>
            </a:r>
            <a:r>
              <a:rPr lang="en-US" sz="1800" dirty="0" err="1"/>
              <a:t>Moges</a:t>
            </a:r>
            <a:r>
              <a:rPr lang="en-US" sz="1800" dirty="0"/>
              <a:t> </a:t>
            </a:r>
            <a:r>
              <a:rPr lang="en-US" sz="1800" dirty="0" err="1"/>
              <a:t>Kelklie</a:t>
            </a:r>
            <a:r>
              <a:rPr lang="en-US" sz="1800" dirty="0"/>
              <a:t>, </a:t>
            </a:r>
            <a:r>
              <a:rPr lang="en-US" sz="1800" dirty="0" err="1"/>
              <a:t>Nabin</a:t>
            </a:r>
            <a:r>
              <a:rPr lang="en-US" sz="1800" dirty="0"/>
              <a:t> Test, Peter Hawkins, </a:t>
            </a:r>
            <a:r>
              <a:rPr lang="en-US" sz="1800" dirty="0" err="1"/>
              <a:t>Prathiba</a:t>
            </a:r>
            <a:r>
              <a:rPr lang="en-US" sz="1800" dirty="0"/>
              <a:t> </a:t>
            </a:r>
            <a:r>
              <a:rPr lang="en-US" sz="1800" dirty="0" err="1"/>
              <a:t>Prathapan</a:t>
            </a:r>
            <a:r>
              <a:rPr lang="en-US" sz="1800" dirty="0"/>
              <a:t>, Richard </a:t>
            </a:r>
            <a:r>
              <a:rPr lang="en-US" sz="1800" dirty="0" err="1"/>
              <a:t>Shipmon</a:t>
            </a:r>
            <a:r>
              <a:rPr lang="en-US" sz="1800" dirty="0"/>
              <a:t>, Robert Verner, Russ </a:t>
            </a:r>
            <a:r>
              <a:rPr lang="en-US" sz="1800" dirty="0" err="1"/>
              <a:t>Engoran</a:t>
            </a:r>
            <a:r>
              <a:rPr lang="en-US" sz="1800" dirty="0"/>
              <a:t>, Scott Powers, </a:t>
            </a:r>
            <a:r>
              <a:rPr lang="en-US" sz="1800" dirty="0" err="1"/>
              <a:t>Seli</a:t>
            </a:r>
            <a:r>
              <a:rPr lang="en-US" sz="1800" dirty="0"/>
              <a:t> </a:t>
            </a:r>
            <a:r>
              <a:rPr lang="en-US" sz="1800" dirty="0" err="1"/>
              <a:t>Agbolosu-Amison</a:t>
            </a:r>
            <a:r>
              <a:rPr lang="en-US" sz="1800" dirty="0"/>
              <a:t>, </a:t>
            </a:r>
            <a:r>
              <a:rPr lang="en-US" sz="1800" dirty="0" err="1"/>
              <a:t>Shakhriyor</a:t>
            </a:r>
            <a:r>
              <a:rPr lang="en-US" sz="1800" dirty="0"/>
              <a:t> </a:t>
            </a:r>
            <a:r>
              <a:rPr lang="en-US" sz="1800" dirty="0" err="1"/>
              <a:t>Khudoyberdiev</a:t>
            </a:r>
            <a:r>
              <a:rPr lang="en-US" sz="1800" dirty="0"/>
              <a:t>, Simon Hsu, </a:t>
            </a:r>
            <a:r>
              <a:rPr lang="en-US" sz="1800" dirty="0" err="1"/>
              <a:t>Sriraman</a:t>
            </a:r>
            <a:r>
              <a:rPr lang="en-US" sz="1800" dirty="0"/>
              <a:t> Raman, Stuart Simon, Tammy Rutherford, Thomas </a:t>
            </a:r>
            <a:r>
              <a:rPr lang="en-US" sz="1800" dirty="0" err="1"/>
              <a:t>Turrell</a:t>
            </a:r>
            <a:r>
              <a:rPr lang="en-US" sz="1800" dirty="0"/>
              <a:t>-Croft, Tim Edwards, Tracy Cowan, </a:t>
            </a:r>
            <a:r>
              <a:rPr lang="en-US" sz="1800" dirty="0" err="1"/>
              <a:t>Udith</a:t>
            </a:r>
            <a:r>
              <a:rPr lang="en-US" sz="1800" dirty="0"/>
              <a:t> Dilshan, Vijay </a:t>
            </a:r>
            <a:r>
              <a:rPr lang="en-US" sz="1800" dirty="0" err="1"/>
              <a:t>Mandava</a:t>
            </a:r>
            <a:r>
              <a:rPr lang="en-US" sz="1800" dirty="0"/>
              <a:t>, </a:t>
            </a:r>
            <a:r>
              <a:rPr lang="en-US" sz="1800" dirty="0" err="1"/>
              <a:t>Vpad</a:t>
            </a:r>
            <a:r>
              <a:rPr lang="en-US" sz="1800" dirty="0"/>
              <a:t> Dots, Willem </a:t>
            </a:r>
            <a:r>
              <a:rPr lang="en-US" sz="1800" dirty="0" err="1"/>
              <a:t>Kupper</a:t>
            </a:r>
            <a:r>
              <a:rPr lang="en-US" sz="1800" dirty="0"/>
              <a:t>, </a:t>
            </a:r>
            <a:r>
              <a:rPr lang="en-US" sz="1800" dirty="0" err="1"/>
              <a:t>Yifei</a:t>
            </a:r>
            <a:r>
              <a:rPr lang="en-US" sz="1800" dirty="0"/>
              <a:t> Dong, </a:t>
            </a:r>
            <a:r>
              <a:rPr lang="en-US" sz="1800" dirty="0" err="1"/>
              <a:t>Yihua</a:t>
            </a:r>
            <a:r>
              <a:rPr lang="en-US" sz="1800" dirty="0"/>
              <a:t> Liu</a:t>
            </a:r>
            <a:endParaRPr lang="en-US" sz="1800" dirty="0">
              <a:solidFill>
                <a:srgbClr val="0070C0"/>
              </a:solidFill>
            </a:endParaRPr>
          </a:p>
          <a:p>
            <a:pPr marL="0" indent="0">
              <a:buNone/>
            </a:pPr>
            <a:r>
              <a:rPr lang="en-US" dirty="0">
                <a:solidFill>
                  <a:srgbClr val="0070C0"/>
                </a:solidFill>
              </a:rPr>
              <a:t>Join Us:</a:t>
            </a:r>
          </a:p>
          <a:p>
            <a:pPr lvl="1">
              <a:buFont typeface="Wingdings" pitchFamily="2" charset="2"/>
              <a:buChar char="§"/>
            </a:pPr>
            <a:r>
              <a:rPr lang="en-US" dirty="0">
                <a:hlinkClick r:id="rId3"/>
              </a:rPr>
              <a:t>https://attendee.gotowebinar.com/register/4876843550305432332</a:t>
            </a:r>
            <a:endParaRPr lang="en-US" dirty="0"/>
          </a:p>
          <a:p>
            <a:pPr lvl="1">
              <a:buFont typeface="Wingdings" pitchFamily="2" charset="2"/>
              <a:buChar char="§"/>
            </a:pPr>
            <a:endParaRPr lang="en-US" dirty="0"/>
          </a:p>
          <a:p>
            <a:pPr marL="609585" lvl="1" indent="0">
              <a:buNone/>
            </a:pPr>
            <a:endParaRPr lang="en-US" dirty="0">
              <a:effectLst/>
            </a:endParaRPr>
          </a:p>
          <a:p>
            <a:pPr lvl="1"/>
            <a:endParaRPr lang="en-US" dirty="0"/>
          </a:p>
          <a:p>
            <a:pPr marL="609585" lvl="1" indent="0">
              <a:buNone/>
            </a:pPr>
            <a:endParaRPr lang="en-US" dirty="0">
              <a:effectLst/>
            </a:endParaRPr>
          </a:p>
        </p:txBody>
      </p:sp>
    </p:spTree>
    <p:extLst>
      <p:ext uri="{BB962C8B-B14F-4D97-AF65-F5344CB8AC3E}">
        <p14:creationId xmlns:p14="http://schemas.microsoft.com/office/powerpoint/2010/main" val="21975792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35084-EF23-9A45-95B1-214C99E1CB29}"/>
              </a:ext>
            </a:extLst>
          </p:cNvPr>
          <p:cNvSpPr/>
          <p:nvPr/>
        </p:nvSpPr>
        <p:spPr bwMode="auto">
          <a:xfrm>
            <a:off x="5685905" y="914399"/>
            <a:ext cx="5835507" cy="5336771"/>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218" name="Rectangle 2"/>
          <p:cNvSpPr>
            <a:spLocks noGrp="1" noChangeArrowheads="1"/>
          </p:cNvSpPr>
          <p:nvPr>
            <p:ph type="title"/>
          </p:nvPr>
        </p:nvSpPr>
        <p:spPr>
          <a:xfrm>
            <a:off x="2345741" y="0"/>
            <a:ext cx="7416800" cy="695325"/>
          </a:xfrm>
        </p:spPr>
        <p:txBody>
          <a:bodyPr/>
          <a:lstStyle/>
          <a:p>
            <a:pPr eaLnBrk="1" hangingPunct="1"/>
            <a:r>
              <a:rPr lang="en-US" dirty="0"/>
              <a:t>ADL Efforts to Improve Acquisition</a:t>
            </a:r>
          </a:p>
        </p:txBody>
      </p:sp>
      <p:sp>
        <p:nvSpPr>
          <p:cNvPr id="9219" name="Rectangle 3"/>
          <p:cNvSpPr>
            <a:spLocks noGrp="1" noChangeArrowheads="1"/>
          </p:cNvSpPr>
          <p:nvPr>
            <p:ph idx="1"/>
          </p:nvPr>
        </p:nvSpPr>
        <p:spPr>
          <a:xfrm>
            <a:off x="6096000" y="1053389"/>
            <a:ext cx="5425412" cy="5804611"/>
          </a:xfrm>
        </p:spPr>
        <p:txBody>
          <a:bodyPr/>
          <a:lstStyle/>
          <a:p>
            <a:pPr marL="0" indent="0">
              <a:buNone/>
            </a:pPr>
            <a:r>
              <a:rPr lang="en-US" dirty="0">
                <a:solidFill>
                  <a:srgbClr val="0070C0"/>
                </a:solidFill>
                <a:latin typeface="Arial Narrow"/>
              </a:rPr>
              <a:t>IEEE Standardization of cmi5</a:t>
            </a:r>
            <a:endParaRPr lang="en-US" dirty="0">
              <a:solidFill>
                <a:srgbClr val="0070C0"/>
              </a:solidFill>
            </a:endParaRPr>
          </a:p>
          <a:p>
            <a:pPr marL="952500" lvl="1" indent="-342900">
              <a:buFont typeface="Wingdings" pitchFamily="2" charset="2"/>
              <a:buChar char="§"/>
            </a:pPr>
            <a:r>
              <a:rPr lang="en-US" dirty="0">
                <a:latin typeface="Arial Narrow"/>
              </a:rPr>
              <a:t>Making</a:t>
            </a:r>
            <a:r>
              <a:rPr lang="en-US" dirty="0">
                <a:effectLst/>
                <a:latin typeface="Arial Narrow"/>
              </a:rPr>
              <a:t> it more enforceable </a:t>
            </a:r>
            <a:endParaRPr lang="en-US" dirty="0"/>
          </a:p>
          <a:p>
            <a:pPr marL="0" indent="0">
              <a:buNone/>
            </a:pPr>
            <a:r>
              <a:rPr lang="en-US" dirty="0">
                <a:solidFill>
                  <a:srgbClr val="0070C0"/>
                </a:solidFill>
                <a:latin typeface="Arial Narrow"/>
              </a:rPr>
              <a:t>cmi5 Player Project </a:t>
            </a:r>
          </a:p>
          <a:p>
            <a:pPr marL="952500" lvl="1" indent="-342900">
              <a:buFont typeface="Wingdings" pitchFamily="2" charset="2"/>
              <a:buChar char="§"/>
            </a:pPr>
            <a:r>
              <a:rPr lang="en-US" dirty="0">
                <a:latin typeface="Arial Narrow"/>
              </a:rPr>
              <a:t>Giving early adopters a platform to deploy authored courses</a:t>
            </a:r>
          </a:p>
          <a:p>
            <a:pPr marL="0" indent="0">
              <a:buNone/>
            </a:pPr>
            <a:r>
              <a:rPr lang="en-US" dirty="0">
                <a:solidFill>
                  <a:srgbClr val="0070C0"/>
                </a:solidFill>
                <a:latin typeface="Arial Narrow"/>
              </a:rPr>
              <a:t>cmi5 Test Suite Project </a:t>
            </a:r>
            <a:endParaRPr lang="en-US" dirty="0">
              <a:solidFill>
                <a:srgbClr val="0070C0"/>
              </a:solidFill>
            </a:endParaRPr>
          </a:p>
          <a:p>
            <a:pPr marL="952500" lvl="1" indent="-342900">
              <a:buFont typeface="Wingdings" pitchFamily="2" charset="2"/>
              <a:buChar char="§"/>
            </a:pPr>
            <a:r>
              <a:rPr lang="en-US" dirty="0">
                <a:latin typeface="Arial Narrow"/>
              </a:rPr>
              <a:t>Allowing personal testing of content and systems (similar to the SCORM Test Suite)</a:t>
            </a:r>
            <a:endParaRPr lang="en-US" dirty="0"/>
          </a:p>
          <a:p>
            <a:pPr marL="0" indent="0">
              <a:buNone/>
            </a:pPr>
            <a:r>
              <a:rPr lang="en-US" dirty="0">
                <a:solidFill>
                  <a:srgbClr val="0070C0"/>
                </a:solidFill>
                <a:latin typeface="Arial Narrow"/>
              </a:rPr>
              <a:t>cmi5 Course Templates</a:t>
            </a:r>
            <a:endParaRPr lang="en-US" dirty="0">
              <a:solidFill>
                <a:srgbClr val="0070C0"/>
              </a:solidFill>
            </a:endParaRPr>
          </a:p>
          <a:p>
            <a:pPr marL="952500" lvl="1" indent="-342900">
              <a:buFont typeface="Wingdings" pitchFamily="2" charset="2"/>
              <a:buChar char="§"/>
            </a:pPr>
            <a:r>
              <a:rPr lang="en-US" dirty="0">
                <a:latin typeface="Arial Narrow"/>
              </a:rPr>
              <a:t>Free templates with </a:t>
            </a:r>
            <a:r>
              <a:rPr lang="en-US" dirty="0" err="1">
                <a:latin typeface="Arial Narrow"/>
              </a:rPr>
              <a:t>xAPI</a:t>
            </a:r>
            <a:r>
              <a:rPr lang="en-US" dirty="0">
                <a:latin typeface="Arial Narrow"/>
              </a:rPr>
              <a:t> Statements from cmi5, video profile, etc.</a:t>
            </a:r>
            <a:endParaRPr lang="en-US" dirty="0"/>
          </a:p>
          <a:p>
            <a:pPr marL="0" indent="0">
              <a:buNone/>
            </a:pPr>
            <a:endParaRPr lang="en-US" dirty="0">
              <a:effectLst/>
            </a:endParaRPr>
          </a:p>
          <a:p>
            <a:pPr marL="989965" lvl="1" indent="-380365"/>
            <a:endParaRPr lang="en-US" dirty="0"/>
          </a:p>
          <a:p>
            <a:pPr marL="989965" lvl="1" indent="-380365"/>
            <a:endParaRPr lang="en-US" dirty="0">
              <a:effectLst/>
            </a:endParaRPr>
          </a:p>
          <a:p>
            <a:pPr marL="608965" lvl="1" indent="0">
              <a:buNone/>
            </a:pPr>
            <a:endParaRPr lang="en-US" dirty="0"/>
          </a:p>
        </p:txBody>
      </p:sp>
      <p:pic>
        <p:nvPicPr>
          <p:cNvPr id="3" name="Picture 2" descr="A close up of a sign&#10;&#10;Description automatically generated">
            <a:extLst>
              <a:ext uri="{FF2B5EF4-FFF2-40B4-BE49-F238E27FC236}">
                <a16:creationId xmlns:a16="http://schemas.microsoft.com/office/drawing/2014/main" id="{6F2BACA6-B64C-DF45-9CD1-FDA182F46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410" y="2275782"/>
            <a:ext cx="3274757" cy="2063462"/>
          </a:xfrm>
          <a:prstGeom prst="rect">
            <a:avLst/>
          </a:prstGeom>
        </p:spPr>
      </p:pic>
    </p:spTree>
    <p:extLst>
      <p:ext uri="{BB962C8B-B14F-4D97-AF65-F5344CB8AC3E}">
        <p14:creationId xmlns:p14="http://schemas.microsoft.com/office/powerpoint/2010/main" val="9145302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A0C63E-A79E-924A-8456-B97CDDF74439}"/>
              </a:ext>
            </a:extLst>
          </p:cNvPr>
          <p:cNvSpPr/>
          <p:nvPr/>
        </p:nvSpPr>
        <p:spPr bwMode="auto">
          <a:xfrm>
            <a:off x="169332" y="863600"/>
            <a:ext cx="11870267" cy="5401733"/>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a:xfrm>
            <a:off x="2397039" y="0"/>
            <a:ext cx="7416800" cy="657225"/>
          </a:xfrm>
        </p:spPr>
        <p:txBody>
          <a:bodyPr/>
          <a:lstStyle/>
          <a:p>
            <a:r>
              <a:rPr lang="en-US" sz="2400" dirty="0"/>
              <a:t>Learning Outcomes</a:t>
            </a:r>
          </a:p>
        </p:txBody>
      </p:sp>
      <p:sp>
        <p:nvSpPr>
          <p:cNvPr id="4" name="Content Placeholder 3"/>
          <p:cNvSpPr>
            <a:spLocks noGrp="1"/>
          </p:cNvSpPr>
          <p:nvPr>
            <p:ph sz="quarter" idx="11"/>
          </p:nvPr>
        </p:nvSpPr>
        <p:spPr>
          <a:xfrm>
            <a:off x="958645" y="2212259"/>
            <a:ext cx="10677832" cy="4074242"/>
          </a:xfrm>
        </p:spPr>
        <p:txBody>
          <a:bodyPr/>
          <a:lstStyle/>
          <a:p>
            <a:pPr lvl="0">
              <a:spcAft>
                <a:spcPts val="1200"/>
              </a:spcAft>
              <a:buFont typeface="Wingdings" pitchFamily="2" charset="2"/>
              <a:buChar char="q"/>
            </a:pPr>
            <a:r>
              <a:rPr lang="en-US" sz="2400" dirty="0"/>
              <a:t>Is able to describe xAPI Concepts and how they relate to cmi5</a:t>
            </a:r>
          </a:p>
          <a:p>
            <a:pPr lvl="0">
              <a:spcAft>
                <a:spcPts val="1200"/>
              </a:spcAft>
              <a:buFont typeface="Wingdings" pitchFamily="2" charset="2"/>
              <a:buChar char="q"/>
            </a:pPr>
            <a:r>
              <a:rPr lang="en-US" sz="2400" dirty="0"/>
              <a:t>Understands the use cases of cmi5 and its value to enable other xAPI solutions</a:t>
            </a:r>
          </a:p>
          <a:p>
            <a:pPr>
              <a:spcAft>
                <a:spcPts val="1200"/>
              </a:spcAft>
              <a:buFont typeface="Wingdings" pitchFamily="2" charset="2"/>
              <a:buChar char="q"/>
            </a:pPr>
            <a:r>
              <a:rPr lang="en-US" sz="2400" dirty="0"/>
              <a:t>Is able to describe xAPI Profiles and their critical role in interoperability</a:t>
            </a:r>
          </a:p>
          <a:p>
            <a:pPr>
              <a:spcAft>
                <a:spcPts val="1200"/>
              </a:spcAft>
              <a:buFont typeface="Wingdings" pitchFamily="2" charset="2"/>
              <a:buChar char="q"/>
            </a:pPr>
            <a:r>
              <a:rPr lang="en-US" sz="2400" dirty="0"/>
              <a:t>Is able to design learning resources using xAPI, xAPI Profiles, within a cmi5 framework</a:t>
            </a:r>
          </a:p>
          <a:p>
            <a:pPr lvl="0">
              <a:spcAft>
                <a:spcPts val="1200"/>
              </a:spcAft>
              <a:buFont typeface="Wingdings" pitchFamily="2" charset="2"/>
              <a:buChar char="q"/>
            </a:pPr>
            <a:r>
              <a:rPr lang="en-US" sz="2400" dirty="0"/>
              <a:t>Understands available cmi5 resources and whether products are cmi5 compliant or not</a:t>
            </a:r>
          </a:p>
        </p:txBody>
      </p:sp>
      <p:sp>
        <p:nvSpPr>
          <p:cNvPr id="10" name="TextBox 9">
            <a:extLst>
              <a:ext uri="{FF2B5EF4-FFF2-40B4-BE49-F238E27FC236}">
                <a16:creationId xmlns:a16="http://schemas.microsoft.com/office/drawing/2014/main" id="{7040769D-0331-0649-A6D4-F5D30125303A}"/>
              </a:ext>
            </a:extLst>
          </p:cNvPr>
          <p:cNvSpPr txBox="1"/>
          <p:nvPr/>
        </p:nvSpPr>
        <p:spPr>
          <a:xfrm>
            <a:off x="579316" y="1322815"/>
            <a:ext cx="11057159" cy="769441"/>
          </a:xfrm>
          <a:prstGeom prst="rect">
            <a:avLst/>
          </a:prstGeom>
          <a:noFill/>
        </p:spPr>
        <p:txBody>
          <a:bodyPr wrap="square" rtlCol="0">
            <a:spAutoFit/>
          </a:bodyPr>
          <a:lstStyle/>
          <a:p>
            <a:r>
              <a:rPr lang="en-US" sz="4400" b="1" dirty="0">
                <a:solidFill>
                  <a:srgbClr val="0070C0"/>
                </a:solidFill>
                <a:latin typeface="Arial Narrow" panose="020B0604020202020204" pitchFamily="34" charset="0"/>
                <a:cs typeface="Arial Narrow" panose="020B0604020202020204" pitchFamily="34" charset="0"/>
              </a:rPr>
              <a:t>The Learner Now (Hopefully)</a:t>
            </a:r>
          </a:p>
        </p:txBody>
      </p:sp>
    </p:spTree>
    <p:extLst>
      <p:ext uri="{BB962C8B-B14F-4D97-AF65-F5344CB8AC3E}">
        <p14:creationId xmlns:p14="http://schemas.microsoft.com/office/powerpoint/2010/main" val="20452836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039" y="0"/>
            <a:ext cx="7416800" cy="657225"/>
          </a:xfrm>
        </p:spPr>
        <p:txBody>
          <a:bodyPr/>
          <a:lstStyle/>
          <a:p>
            <a:r>
              <a:rPr lang="en-US" sz="2400" dirty="0"/>
              <a:t>Bibliography</a:t>
            </a:r>
          </a:p>
        </p:txBody>
      </p:sp>
      <p:sp>
        <p:nvSpPr>
          <p:cNvPr id="4" name="Content Placeholder 3"/>
          <p:cNvSpPr>
            <a:spLocks noGrp="1"/>
          </p:cNvSpPr>
          <p:nvPr>
            <p:ph sz="quarter" idx="11"/>
          </p:nvPr>
        </p:nvSpPr>
        <p:spPr/>
        <p:txBody>
          <a:bodyPr/>
          <a:lstStyle/>
          <a:p>
            <a:pPr marL="456565" indent="-456565">
              <a:buFont typeface="Wingdings" pitchFamily="2" charset="2"/>
              <a:buChar char="§"/>
            </a:pPr>
            <a:r>
              <a:rPr lang="en-US" dirty="0">
                <a:latin typeface="Arial Narrow"/>
              </a:rPr>
              <a:t>xAPI 1.0.3 Specification - </a:t>
            </a:r>
            <a:r>
              <a:rPr lang="en-US" dirty="0">
                <a:solidFill>
                  <a:srgbClr val="FF9932"/>
                </a:solidFill>
                <a:latin typeface="Arial Narrow"/>
                <a:hlinkClick r:id="rId2">
                  <a:extLst>
                    <a:ext uri="{A12FA001-AC4F-418D-AE19-62706E023703}">
                      <ahyp:hlinkClr xmlns:ahyp="http://schemas.microsoft.com/office/drawing/2018/hyperlinkcolor" val="tx"/>
                    </a:ext>
                  </a:extLst>
                </a:hlinkClick>
              </a:rPr>
              <a:t>https://github.com/adlnet/xAPI-Spec</a:t>
            </a:r>
            <a:endParaRPr lang="en-US" dirty="0">
              <a:solidFill>
                <a:srgbClr val="FF9932"/>
              </a:solidFill>
            </a:endParaRPr>
          </a:p>
          <a:p>
            <a:pPr marL="456565" indent="-456565">
              <a:buFont typeface="Wingdings" pitchFamily="2" charset="2"/>
              <a:buChar char="§"/>
            </a:pPr>
            <a:r>
              <a:rPr lang="en-US" dirty="0">
                <a:latin typeface="Arial Narrow"/>
              </a:rPr>
              <a:t>IEEE 9274.1.1_2021_D1 – TBD (as in, will populate before final)</a:t>
            </a:r>
          </a:p>
          <a:p>
            <a:pPr marL="456565" indent="-456565">
              <a:buFont typeface="Wingdings" pitchFamily="2" charset="2"/>
              <a:buChar char="§"/>
            </a:pPr>
            <a:r>
              <a:rPr lang="en-US" dirty="0">
                <a:latin typeface="Arial Narrow"/>
              </a:rPr>
              <a:t>xAPI Profile Server (</a:t>
            </a:r>
            <a:r>
              <a:rPr lang="en-US" dirty="0">
                <a:latin typeface="Arial Narrow"/>
                <a:hlinkClick r:id="rId3"/>
              </a:rPr>
              <a:t>https://profiles.usalearning.net/</a:t>
            </a:r>
            <a:r>
              <a:rPr lang="en-US" dirty="0">
                <a:latin typeface="Arial Narrow"/>
              </a:rPr>
              <a:t>) </a:t>
            </a:r>
          </a:p>
          <a:p>
            <a:pPr marL="456565" indent="-456565">
              <a:buFont typeface="Wingdings" pitchFamily="2" charset="2"/>
              <a:buChar char="§"/>
            </a:pPr>
            <a:r>
              <a:rPr lang="en-US" dirty="0">
                <a:latin typeface="Arial Narrow"/>
              </a:rPr>
              <a:t>cmi5 Working Group Page – </a:t>
            </a:r>
            <a:r>
              <a:rPr lang="en-US" dirty="0">
                <a:latin typeface="Arial Narrow"/>
                <a:hlinkClick r:id="rId4"/>
              </a:rPr>
              <a:t>https://aicc.github.io/CMI-5_Spec_Current/</a:t>
            </a:r>
            <a:r>
              <a:rPr lang="en-US" dirty="0">
                <a:latin typeface="Arial Narrow"/>
              </a:rPr>
              <a:t> </a:t>
            </a:r>
          </a:p>
          <a:p>
            <a:pPr marL="456565" indent="-456565">
              <a:buFont typeface="Wingdings" pitchFamily="2" charset="2"/>
              <a:buChar char="§"/>
            </a:pPr>
            <a:r>
              <a:rPr lang="en-US" dirty="0">
                <a:latin typeface="Arial Narrow"/>
              </a:rPr>
              <a:t>cmi5 Content Player, Test Suite, and Templates – TBD</a:t>
            </a:r>
          </a:p>
          <a:p>
            <a:pPr marL="456565" indent="-456565">
              <a:buFont typeface="Wingdings" pitchFamily="2" charset="2"/>
              <a:buChar char="§"/>
            </a:pPr>
            <a:r>
              <a:rPr lang="en-US" dirty="0">
                <a:latin typeface="Arial Narrow"/>
              </a:rPr>
              <a:t>cmi5 Adopters List (ADL) - TBD</a:t>
            </a:r>
            <a:endParaRPr lang="en-US" dirty="0"/>
          </a:p>
          <a:p>
            <a:pPr marL="456565" indent="-456565">
              <a:buFont typeface="Wingdings" pitchFamily="2" charset="2"/>
              <a:buChar char="§"/>
            </a:pPr>
            <a:r>
              <a:rPr lang="en-US" dirty="0">
                <a:latin typeface="Arial Narrow"/>
              </a:rPr>
              <a:t>SCORM vs. cmi5 Comparison (by cmi5 Working Group) - </a:t>
            </a:r>
            <a:r>
              <a:rPr lang="en-US" dirty="0">
                <a:solidFill>
                  <a:srgbClr val="FF9932"/>
                </a:solidFill>
                <a:latin typeface="Arial Narrow"/>
                <a:hlinkClick r:id="rId5">
                  <a:extLst>
                    <a:ext uri="{A12FA001-AC4F-418D-AE19-62706E023703}">
                      <ahyp:hlinkClr xmlns:ahyp="http://schemas.microsoft.com/office/drawing/2018/hyperlinkcolor" val="tx"/>
                    </a:ext>
                  </a:extLst>
                </a:hlinkClick>
              </a:rPr>
              <a:t>http://aicc.github.io/CMI-5_Spec_Current/SCORM/</a:t>
            </a:r>
            <a:r>
              <a:rPr lang="en-US" dirty="0">
                <a:solidFill>
                  <a:srgbClr val="FF9932"/>
                </a:solidFill>
                <a:latin typeface="Arial Narrow"/>
              </a:rPr>
              <a:t> </a:t>
            </a:r>
            <a:endParaRPr lang="en-US" dirty="0">
              <a:solidFill>
                <a:srgbClr val="FF9932"/>
              </a:solidFill>
            </a:endParaRPr>
          </a:p>
          <a:p>
            <a:pPr marL="456565" indent="-456565">
              <a:buFont typeface="Wingdings" pitchFamily="2" charset="2"/>
              <a:buChar char="§"/>
            </a:pPr>
            <a:r>
              <a:rPr lang="en-US" dirty="0">
                <a:latin typeface="Arial Narrow"/>
              </a:rPr>
              <a:t>cmi5 as SCORM Replacement Article - </a:t>
            </a:r>
            <a:r>
              <a:rPr lang="en-US" dirty="0">
                <a:solidFill>
                  <a:srgbClr val="FF9932"/>
                </a:solidFill>
                <a:latin typeface="Arial Narrow"/>
                <a:hlinkClick r:id="rId6">
                  <a:extLst>
                    <a:ext uri="{A12FA001-AC4F-418D-AE19-62706E023703}">
                      <ahyp:hlinkClr xmlns:ahyp="http://schemas.microsoft.com/office/drawing/2018/hyperlinkcolor" val="tx"/>
                    </a:ext>
                  </a:extLst>
                </a:hlinkClick>
              </a:rPr>
              <a:t>http://risc-inc.com/next-generation-scorm-cmi5/</a:t>
            </a:r>
            <a:endParaRPr lang="en-US" dirty="0">
              <a:solidFill>
                <a:srgbClr val="FF9932"/>
              </a:solidFill>
              <a:hlinkClick r:id="rId6">
                <a:extLst>
                  <a:ext uri="{A12FA001-AC4F-418D-AE19-62706E023703}">
                    <ahyp:hlinkClr xmlns:ahyp="http://schemas.microsoft.com/office/drawing/2018/hyperlinkcolor" val="tx"/>
                  </a:ext>
                </a:extLst>
              </a:hlinkClick>
            </a:endParaRPr>
          </a:p>
          <a:p>
            <a:pPr marL="456565" indent="-456565"/>
            <a:endParaRPr lang="en-US" dirty="0"/>
          </a:p>
        </p:txBody>
      </p:sp>
    </p:spTree>
    <p:extLst>
      <p:ext uri="{BB962C8B-B14F-4D97-AF65-F5344CB8AC3E}">
        <p14:creationId xmlns:p14="http://schemas.microsoft.com/office/powerpoint/2010/main" val="427070331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3772</TotalTime>
  <Words>8531</Words>
  <Application>Microsoft Office PowerPoint</Application>
  <PresentationFormat>Widescreen</PresentationFormat>
  <Paragraphs>1010</Paragraphs>
  <Slides>102</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102</vt:i4>
      </vt:variant>
    </vt:vector>
  </HeadingPairs>
  <TitlesOfParts>
    <vt:vector size="112" baseType="lpstr">
      <vt:lpstr>Helvetica Neue</vt:lpstr>
      <vt:lpstr>MS PGothic</vt:lpstr>
      <vt:lpstr>Wingdings,Sans-Serif</vt:lpstr>
      <vt:lpstr>Arial</vt:lpstr>
      <vt:lpstr>Arial Narrow</vt:lpstr>
      <vt:lpstr>Calibri</vt:lpstr>
      <vt:lpstr>Source Sans Pro</vt:lpstr>
      <vt:lpstr>Tahoma</vt:lpstr>
      <vt:lpstr>Wingdings</vt:lpstr>
      <vt:lpstr>Blends</vt:lpstr>
      <vt:lpstr>PowerPoint Presentation</vt:lpstr>
      <vt:lpstr>Learning Outcomes</vt:lpstr>
      <vt:lpstr>Overview/Topics</vt:lpstr>
      <vt:lpstr>Expected Learning Outcome #1</vt:lpstr>
      <vt:lpstr>Why xAPI?</vt:lpstr>
      <vt:lpstr>What is xAPI?</vt:lpstr>
      <vt:lpstr>Necessary Context</vt:lpstr>
      <vt:lpstr>xAPI Components</vt:lpstr>
      <vt:lpstr>Statement Parts</vt:lpstr>
      <vt:lpstr>Sample Statements</vt:lpstr>
      <vt:lpstr>Designers and Developers Speaking The Same Language</vt:lpstr>
      <vt:lpstr>Let’s Talk About Linked Data (Semantic Web)</vt:lpstr>
      <vt:lpstr>xAPI’s Semantic Data</vt:lpstr>
      <vt:lpstr>Let’s Talk About “The Fridge”</vt:lpstr>
      <vt:lpstr>Linked Fridge Data</vt:lpstr>
      <vt:lpstr>Statements Go To the LRS</vt:lpstr>
      <vt:lpstr>LMS and LRS Capabilities</vt:lpstr>
      <vt:lpstr>Why Do I Need a Learning Record Provider ?</vt:lpstr>
      <vt:lpstr>Expected Learning Outcome #2</vt:lpstr>
      <vt:lpstr>Why cmi5?</vt:lpstr>
      <vt:lpstr>SCORM Negatives</vt:lpstr>
      <vt:lpstr>What is cmi5?</vt:lpstr>
      <vt:lpstr>History of cmi5</vt:lpstr>
      <vt:lpstr>Which Use Cases Does cmi5 Enable?</vt:lpstr>
      <vt:lpstr>cmi5 Roles and Responsibilities</vt:lpstr>
      <vt:lpstr>cmi5 Roles and Responsibilities Cont.</vt:lpstr>
      <vt:lpstr>cmi5 Components</vt:lpstr>
      <vt:lpstr>The Nine cmi5 Verbs</vt:lpstr>
      <vt:lpstr>cmi5 Data Flow</vt:lpstr>
      <vt:lpstr>cmi5 = “xAPI with Rules”</vt:lpstr>
      <vt:lpstr>“cmi5 Defined” vs. “cmi5 Allowed”</vt:lpstr>
      <vt:lpstr>cmi5 Additional Features</vt:lpstr>
      <vt:lpstr>Course Structure Format</vt:lpstr>
      <vt:lpstr>cmi5 Versatility</vt:lpstr>
      <vt:lpstr>cmi5 Data Flow (Revisited)</vt:lpstr>
      <vt:lpstr>Expected Learning Outcome #3</vt:lpstr>
      <vt:lpstr>PowerPoint Presentation</vt:lpstr>
      <vt:lpstr>PowerPoint Presentation</vt:lpstr>
      <vt:lpstr>Profiles – Where Do They Come From?</vt:lpstr>
      <vt:lpstr>What Does a Profile Do?</vt:lpstr>
      <vt:lpstr>Tale of Two “Profiles”</vt:lpstr>
      <vt:lpstr>Examples of Parts of Each Profile</vt:lpstr>
      <vt:lpstr>Incorporating Multiple Profiles in Solutions</vt:lpstr>
      <vt:lpstr>cmi5 Defined vs. cmi5 allowed</vt:lpstr>
      <vt:lpstr>xAPI Profile Best Practices</vt:lpstr>
      <vt:lpstr>Creating Persistent Identifiers – Why?</vt:lpstr>
      <vt:lpstr>Creating Persistent Identifiers – How?</vt:lpstr>
      <vt:lpstr>Creating Persistent Identifiers</vt:lpstr>
      <vt:lpstr>Re-use Vs. Creation</vt:lpstr>
      <vt:lpstr>Cmi5 Confession</vt:lpstr>
      <vt:lpstr>Expected Learning Outcome #4</vt:lpstr>
      <vt:lpstr>The Big Picture</vt:lpstr>
      <vt:lpstr>cmi5 Expanded Content Creation</vt:lpstr>
      <vt:lpstr>What is a “Course”?</vt:lpstr>
      <vt:lpstr>Course Data Flow</vt:lpstr>
      <vt:lpstr>Course Data Flow</vt:lpstr>
      <vt:lpstr>Design Decisions</vt:lpstr>
      <vt:lpstr>cmi5 Expanded Content Creation</vt:lpstr>
      <vt:lpstr>Goals</vt:lpstr>
      <vt:lpstr>What Data Are We Interested In?</vt:lpstr>
      <vt:lpstr>Design Decisions</vt:lpstr>
      <vt:lpstr>What Data Are We Interested In?</vt:lpstr>
      <vt:lpstr>Conversation with the xAPI Developer</vt:lpstr>
      <vt:lpstr>cmi5 Expanded Content Creation</vt:lpstr>
      <vt:lpstr>Goals</vt:lpstr>
      <vt:lpstr>What Data Are We Interested In?</vt:lpstr>
      <vt:lpstr>Design Decisions</vt:lpstr>
      <vt:lpstr>What Data Are We Interested In?</vt:lpstr>
      <vt:lpstr>Conversation with the xAPI Developer</vt:lpstr>
      <vt:lpstr>cmi5 Expanded Content Creation</vt:lpstr>
      <vt:lpstr>Goals (Will create similar graphic that is cleaner)</vt:lpstr>
      <vt:lpstr>What Data Are We Interested In?</vt:lpstr>
      <vt:lpstr>Design Decisions</vt:lpstr>
      <vt:lpstr>What Data Are We Interested In?</vt:lpstr>
      <vt:lpstr>Conversation with the xAPI Developer</vt:lpstr>
      <vt:lpstr>More for the xAPI Developer</vt:lpstr>
      <vt:lpstr>Big Picture With cmi5/xAPI Data</vt:lpstr>
      <vt:lpstr>Maybe We Did Use ADDIE….</vt:lpstr>
      <vt:lpstr>cmi5 Defined vs. cmi5 allowed (Revisited)</vt:lpstr>
      <vt:lpstr>Expected Learning Outcome #5</vt:lpstr>
      <vt:lpstr>xAPI Profile Specification and Server</vt:lpstr>
      <vt:lpstr>xAPI Profile Server</vt:lpstr>
      <vt:lpstr>cmi5 Working Group</vt:lpstr>
      <vt:lpstr>Buying a cmi5/xAPI Product</vt:lpstr>
      <vt:lpstr>Testing Criteria</vt:lpstr>
      <vt:lpstr>Testing Criteria (Cont.)</vt:lpstr>
      <vt:lpstr>ADL Efforts to Improve Acquisition</vt:lpstr>
      <vt:lpstr>Tools At: https://github.com/adlnet/CATAPULT</vt:lpstr>
      <vt:lpstr>cmi5 Sample Statements</vt:lpstr>
      <vt:lpstr>cmi5 Client (Content) Sample Code</vt:lpstr>
      <vt:lpstr>cmi5 Best Practices</vt:lpstr>
      <vt:lpstr>cmi5 Worst Practices</vt:lpstr>
      <vt:lpstr>cmi5 Adopters</vt:lpstr>
      <vt:lpstr>cmi5 Adopters</vt:lpstr>
      <vt:lpstr>cmi5 Adopters (Cont.)</vt:lpstr>
      <vt:lpstr>Thank You to the cmi5 Working Group! (Will be Updated to reflect current membership and meeting link)</vt:lpstr>
      <vt:lpstr>ADL Efforts to Improve Acquisition</vt:lpstr>
      <vt:lpstr>Learning Outcomes</vt:lpstr>
      <vt:lpstr>Bibliography</vt:lpstr>
      <vt:lpstr>Bibliography</vt:lpstr>
      <vt:lpstr>Bibliography</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Johnson, Andy</cp:lastModifiedBy>
  <cp:revision>65</cp:revision>
  <cp:lastPrinted>1601-01-01T00:00:00Z</cp:lastPrinted>
  <dcterms:created xsi:type="dcterms:W3CDTF">2016-03-29T15:29:36Z</dcterms:created>
  <dcterms:modified xsi:type="dcterms:W3CDTF">2021-09-28T20:00:57Z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