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59"/>
  </p:notesMasterIdLst>
  <p:handoutMasterIdLst>
    <p:handoutMasterId r:id="rId60"/>
  </p:handoutMasterIdLst>
  <p:sldIdLst>
    <p:sldId id="289" r:id="rId5"/>
    <p:sldId id="355" r:id="rId6"/>
    <p:sldId id="364" r:id="rId7"/>
    <p:sldId id="290" r:id="rId8"/>
    <p:sldId id="358" r:id="rId9"/>
    <p:sldId id="291" r:id="rId10"/>
    <p:sldId id="357" r:id="rId11"/>
    <p:sldId id="293" r:id="rId12"/>
    <p:sldId id="294" r:id="rId13"/>
    <p:sldId id="295" r:id="rId14"/>
    <p:sldId id="362" r:id="rId15"/>
    <p:sldId id="365" r:id="rId16"/>
    <p:sldId id="296" r:id="rId17"/>
    <p:sldId id="297" r:id="rId18"/>
    <p:sldId id="343" r:id="rId19"/>
    <p:sldId id="347" r:id="rId20"/>
    <p:sldId id="344" r:id="rId21"/>
    <p:sldId id="299" r:id="rId22"/>
    <p:sldId id="300" r:id="rId23"/>
    <p:sldId id="301" r:id="rId24"/>
    <p:sldId id="323" r:id="rId25"/>
    <p:sldId id="325" r:id="rId26"/>
    <p:sldId id="324" r:id="rId27"/>
    <p:sldId id="303" r:id="rId28"/>
    <p:sldId id="345" r:id="rId29"/>
    <p:sldId id="302" r:id="rId30"/>
    <p:sldId id="360" r:id="rId31"/>
    <p:sldId id="346" r:id="rId32"/>
    <p:sldId id="352" r:id="rId33"/>
    <p:sldId id="307" r:id="rId34"/>
    <p:sldId id="328" r:id="rId35"/>
    <p:sldId id="329" r:id="rId36"/>
    <p:sldId id="348" r:id="rId37"/>
    <p:sldId id="308" r:id="rId38"/>
    <p:sldId id="330" r:id="rId39"/>
    <p:sldId id="331" r:id="rId40"/>
    <p:sldId id="332" r:id="rId41"/>
    <p:sldId id="349" r:id="rId42"/>
    <p:sldId id="333" r:id="rId43"/>
    <p:sldId id="361" r:id="rId44"/>
    <p:sldId id="363" r:id="rId45"/>
    <p:sldId id="359" r:id="rId46"/>
    <p:sldId id="315" r:id="rId47"/>
    <p:sldId id="316" r:id="rId48"/>
    <p:sldId id="354" r:id="rId49"/>
    <p:sldId id="317" r:id="rId50"/>
    <p:sldId id="318" r:id="rId51"/>
    <p:sldId id="350" r:id="rId52"/>
    <p:sldId id="351" r:id="rId53"/>
    <p:sldId id="367" r:id="rId54"/>
    <p:sldId id="368" r:id="rId55"/>
    <p:sldId id="366" r:id="rId56"/>
    <p:sldId id="321" r:id="rId57"/>
    <p:sldId id="356" r:id="rId58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ona Shires" initials="RS" lastIdx="14" clrIdx="0">
    <p:extLst>
      <p:ext uri="{19B8F6BF-5375-455C-9EA6-DF929625EA0E}">
        <p15:presenceInfo xmlns:p15="http://schemas.microsoft.com/office/powerpoint/2012/main" userId="S::rshires@aptima.com::09bc58b5-2157-47c7-aa89-ea9fe7508c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6AB"/>
    <a:srgbClr val="3366CC"/>
    <a:srgbClr val="008000"/>
    <a:srgbClr val="FFFFFF"/>
    <a:srgbClr val="CC3300"/>
    <a:srgbClr val="22458A"/>
    <a:srgbClr val="0033CC"/>
    <a:srgbClr val="0066CC"/>
    <a:srgbClr val="F77B0B"/>
    <a:srgbClr val="B2F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34" autoAdjust="0"/>
  </p:normalViewPr>
  <p:slideViewPr>
    <p:cSldViewPr snapToGrid="0">
      <p:cViewPr varScale="1">
        <p:scale>
          <a:sx n="96" d="100"/>
          <a:sy n="96" d="100"/>
        </p:scale>
        <p:origin x="144" y="4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0" y="1352225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18" name="Rectangle 17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9" name="Picture 18" descr="twitterlogosm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5A8E34-9CE4-AF44-8ECF-1A15F5760552}"/>
              </a:ext>
            </a:extLst>
          </p:cNvPr>
          <p:cNvGrpSpPr/>
          <p:nvPr userDrawn="1"/>
        </p:nvGrpSpPr>
        <p:grpSpPr>
          <a:xfrm>
            <a:off x="-163159" y="-7561"/>
            <a:ext cx="12359277" cy="1365965"/>
            <a:chOff x="-163159" y="-7561"/>
            <a:chExt cx="12359277" cy="13659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247CD5-EAF5-7943-9D83-E63C7F850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561"/>
              <a:ext cx="12196118" cy="1365965"/>
            </a:xfrm>
            <a:prstGeom prst="rect">
              <a:avLst/>
            </a:prstGeom>
          </p:spPr>
        </p:pic>
        <p:pic>
          <p:nvPicPr>
            <p:cNvPr id="16" name="Picture 15" descr="Text, logo&#10;&#10;Description automatically generated">
              <a:extLst>
                <a:ext uri="{FF2B5EF4-FFF2-40B4-BE49-F238E27FC236}">
                  <a16:creationId xmlns:a16="http://schemas.microsoft.com/office/drawing/2014/main" id="{1D9D1263-67F8-0C42-95F2-BCE53D216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3159" y="235526"/>
              <a:ext cx="2068503" cy="828209"/>
            </a:xfrm>
            <a:prstGeom prst="rect">
              <a:avLst/>
            </a:prstGeom>
          </p:spPr>
        </p:pic>
        <p:pic>
          <p:nvPicPr>
            <p:cNvPr id="23" name="Picture 22" descr="Icon, arrow&#10;&#10;Description automatically generated with medium confidence">
              <a:extLst>
                <a:ext uri="{FF2B5EF4-FFF2-40B4-BE49-F238E27FC236}">
                  <a16:creationId xmlns:a16="http://schemas.microsoft.com/office/drawing/2014/main" id="{6E31FE2B-790A-3E48-ABAD-18A9A9787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272" y="186098"/>
              <a:ext cx="1057750" cy="1057750"/>
            </a:xfrm>
            <a:prstGeom prst="rect">
              <a:avLst/>
            </a:prstGeom>
          </p:spPr>
        </p:pic>
      </p:grpSp>
      <p:pic>
        <p:nvPicPr>
          <p:cNvPr id="24" name="Picture 23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F48E79DC-45AD-A44E-A823-8346DA7ADD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65" y="6400801"/>
            <a:ext cx="457199" cy="4571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708594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 descr="twitterlogosmall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13" name="Picture 12" descr="A picture containing outdoor, person, weapon&#10;&#10;Description automatically generated">
            <a:extLst>
              <a:ext uri="{FF2B5EF4-FFF2-40B4-BE49-F238E27FC236}">
                <a16:creationId xmlns:a16="http://schemas.microsoft.com/office/drawing/2014/main" id="{B14E10FF-C8D8-FF4A-9BE4-B8E11F2069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3" y="-96405"/>
            <a:ext cx="960719" cy="1159892"/>
          </a:xfrm>
          <a:prstGeom prst="rect">
            <a:avLst/>
          </a:prstGeom>
          <a:effectLst>
            <a:outerShdw blurRad="50800" dist="45243" dir="9720000" sx="94000" sy="94000" algn="tl" rotWithShape="0">
              <a:prstClr val="black">
                <a:alpha val="98074"/>
              </a:prstClr>
            </a:outerShdw>
          </a:effectLst>
        </p:spPr>
      </p:pic>
      <p:pic>
        <p:nvPicPr>
          <p:cNvPr id="14" name="Picture 13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46471D51-9AB8-8342-BBE5-46FBFDA0D49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65" y="6400801"/>
            <a:ext cx="457199" cy="4571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edge.org/article/uber-wants-to-introduce-flying-cars-in-two-cities-by-2020" TargetMode="External"/><Relationship Id="rId13" Type="http://schemas.openxmlformats.org/officeDocument/2006/relationships/hyperlink" Target="https://www.automoblog.net/2019/11/04/blade-runner-flying-cars/" TargetMode="External"/><Relationship Id="rId18" Type="http://schemas.openxmlformats.org/officeDocument/2006/relationships/hyperlink" Target="https://doi.org/10.1109/IROS19467.2012" TargetMode="External"/><Relationship Id="rId3" Type="http://schemas.openxmlformats.org/officeDocument/2006/relationships/hyperlink" Target="https://www.secretprojects.co.uk/threads/southern-aircraft-corporation-post-war-aircraft.28615/" TargetMode="External"/><Relationship Id="rId21" Type="http://schemas.openxmlformats.org/officeDocument/2006/relationships/image" Target="../media/image108.png"/><Relationship Id="rId7" Type="http://schemas.openxmlformats.org/officeDocument/2006/relationships/hyperlink" Target="https://apkfab.com/real-flying-car-simulator-driver/com.BestGames.FlyingCarSimulatorDriver" TargetMode="External"/><Relationship Id="rId12" Type="http://schemas.openxmlformats.org/officeDocument/2006/relationships/hyperlink" Target="https://www.forbes.com/sites/jeremybogaisky/2018/05/24/your-flying-car-is-almost-here/#473eb37e5724" TargetMode="External"/><Relationship Id="rId17" Type="http://schemas.openxmlformats.org/officeDocument/2006/relationships/hyperlink" Target="https://twitter.com/dantemendes/status/948330773941309442" TargetMode="External"/><Relationship Id="rId2" Type="http://schemas.openxmlformats.org/officeDocument/2006/relationships/hyperlink" Target="https://doi.org/10.1002/er.3640" TargetMode="External"/><Relationship Id="rId16" Type="http://schemas.openxmlformats.org/officeDocument/2006/relationships/hyperlink" Target="https://www.cnn.com/videos/cnnmoney/2018/05/08/uber-flying-car-prototype-orig-cnnmoney.cnnmoney" TargetMode="External"/><Relationship Id="rId20" Type="http://schemas.openxmlformats.org/officeDocument/2006/relationships/hyperlink" Target="http://jdasolutions.aero/blog/flying-cars-will-challenge-the-fa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ropolisoftomorrow.tumblr.com/post/29484115444/via-hyperuniverse" TargetMode="External"/><Relationship Id="rId11" Type="http://schemas.openxmlformats.org/officeDocument/2006/relationships/hyperlink" Target="https://www.pngkit.com/bigpic/u2e6a9y3r5i1i1r5/" TargetMode="External"/><Relationship Id="rId5" Type="http://schemas.openxmlformats.org/officeDocument/2006/relationships/hyperlink" Target="https://theconversation.com/flying-cars-automating-the-skies-means-playing-with-our-lives-115102" TargetMode="External"/><Relationship Id="rId15" Type="http://schemas.openxmlformats.org/officeDocument/2006/relationships/hyperlink" Target="https://www.cnn.com/videos/business/2019/06/11/uber-air-taxi-cabin-design-orig.cnn-business" TargetMode="External"/><Relationship Id="rId10" Type="http://schemas.openxmlformats.org/officeDocument/2006/relationships/hyperlink" Target="https://www.ansys.com/blog/hmi-futuristic-cockpit-design" TargetMode="External"/><Relationship Id="rId19" Type="http://schemas.openxmlformats.org/officeDocument/2006/relationships/hyperlink" Target="https://www.slashgear.com/nasa-weighing-1-5m-autonomous-drone-challenge-jetsons-cars-ahoy-18252613/" TargetMode="External"/><Relationship Id="rId4" Type="http://schemas.openxmlformats.org/officeDocument/2006/relationships/hyperlink" Target="https://www.airbus.com/newsroom/stories/urban-air-mobility-the-sky-is-yours.html" TargetMode="External"/><Relationship Id="rId9" Type="http://schemas.openxmlformats.org/officeDocument/2006/relationships/hyperlink" Target="http://digitaleditions.walsworthprintgroup.com/publication/?i=424345&amp;article_id=2835021&amp;view=articleBrowser&amp;ver=html5" TargetMode="External"/><Relationship Id="rId14" Type="http://schemas.openxmlformats.org/officeDocument/2006/relationships/hyperlink" Target="https://www.cnet.com/roadshow/news/flying-car-vtol-roundup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fl.ch/labs/lis/research/aerial-robotics/" TargetMode="External"/><Relationship Id="rId13" Type="http://schemas.openxmlformats.org/officeDocument/2006/relationships/hyperlink" Target="https://www.frasca.com/global-medical-response-to-acquire-two-frasca-helicopter-ftds/" TargetMode="External"/><Relationship Id="rId18" Type="http://schemas.openxmlformats.org/officeDocument/2006/relationships/image" Target="../media/image108.png"/><Relationship Id="rId3" Type="http://schemas.openxmlformats.org/officeDocument/2006/relationships/hyperlink" Target="http://www.acqnotes.com/Attachments/DoD%205000.59-M%20DoD%20Modeling%20and%20Simulation%20Glossary.pdf" TargetMode="External"/><Relationship Id="rId7" Type="http://schemas.openxmlformats.org/officeDocument/2006/relationships/hyperlink" Target="https://pubsindex.trb.org/view/2019/C/1572286" TargetMode="External"/><Relationship Id="rId12" Type="http://schemas.openxmlformats.org/officeDocument/2006/relationships/hyperlink" Target="https://www.engadget.com/2018/05/10/uber-skyport-concept-air-taxi/" TargetMode="External"/><Relationship Id="rId17" Type="http://schemas.openxmlformats.org/officeDocument/2006/relationships/hyperlink" Target="https://arxiv.org/abs/1909.04838" TargetMode="External"/><Relationship Id="rId2" Type="http://schemas.openxmlformats.org/officeDocument/2006/relationships/hyperlink" Target="https://digitalprojection.com/wp-content/uploads/2013/12/NADS1_1-700x530.jpg" TargetMode="External"/><Relationship Id="rId16" Type="http://schemas.openxmlformats.org/officeDocument/2006/relationships/hyperlink" Target="https://www.newsweek.com/blade-runner-review-ai-flying-cars-elon-musk-6786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gitaltrends.com/cars/hyundai-flying-car-concept-ces-2020/" TargetMode="External"/><Relationship Id="rId11" Type="http://schemas.openxmlformats.org/officeDocument/2006/relationships/hyperlink" Target="https://www.popularmechanics.com/flight/a8680/why-dont-we-have-flying-cars-15128771/" TargetMode="External"/><Relationship Id="rId5" Type="http://schemas.openxmlformats.org/officeDocument/2006/relationships/hyperlink" Target="https://www.pacaf.af.mil/News/Article-Display/Article/1176863/believe-the-unbelievable-exercise-northern-edge-17-enhances-interoperability-wi/" TargetMode="External"/><Relationship Id="rId15" Type="http://schemas.openxmlformats.org/officeDocument/2006/relationships/hyperlink" Target="https://www.nasa.gov/simlabs/uam" TargetMode="External"/><Relationship Id="rId10" Type="http://schemas.openxmlformats.org/officeDocument/2006/relationships/hyperlink" Target="https://techcrunch.com/2017/04/25/uber-targets-2020-for-on-demand-vtol-demo-flights-in-dallas-and-dubai/" TargetMode="External"/><Relationship Id="rId4" Type="http://schemas.openxmlformats.org/officeDocument/2006/relationships/hyperlink" Target="https://commons.wikimedia.org/w/index.php?curid=29967075" TargetMode="External"/><Relationship Id="rId9" Type="http://schemas.openxmlformats.org/officeDocument/2006/relationships/hyperlink" Target="https://techcrunch.com/2017/03/07/airbus-reveals-a-modular-self-piloting-flying-car-concept/" TargetMode="External"/><Relationship Id="rId14" Type="http://schemas.openxmlformats.org/officeDocument/2006/relationships/hyperlink" Target="https://www.forbes.com/sites/edgarsten/2018/12/21/uber-resumes-autonomous-testing-on-public-roads-months-after-fatal-accident/#45bf13cf6422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oac.cdlib.org/findaid/ark:/13030/c8xp79dj/entire_text/" TargetMode="External"/><Relationship Id="rId13" Type="http://schemas.openxmlformats.org/officeDocument/2006/relationships/hyperlink" Target="https://www.youtube.com/watch?v=2LggHhR2kFk" TargetMode="External"/><Relationship Id="rId18" Type="http://schemas.openxmlformats.org/officeDocument/2006/relationships/hyperlink" Target="https://www2.deloitte.com/us/en/insights/focus/future-of-mobility/passenger-drones-flying-cars.html?icid=dcom_promo_featured|bm;en" TargetMode="External"/><Relationship Id="rId3" Type="http://schemas.openxmlformats.org/officeDocument/2006/relationships/hyperlink" Target="https://futurism.com/how-close-are-we-really-to-flying-cars" TargetMode="External"/><Relationship Id="rId7" Type="http://schemas.openxmlformats.org/officeDocument/2006/relationships/hyperlink" Target="https://robbreport.com/motors/aviation/airbus-unveils-flying-car-concept-265887/" TargetMode="External"/><Relationship Id="rId12" Type="http://schemas.openxmlformats.org/officeDocument/2006/relationships/hyperlink" Target="https://www.cnet.com/pictures/pal-v-liberty-flying-car-geneva-gallery/" TargetMode="External"/><Relationship Id="rId17" Type="http://schemas.openxmlformats.org/officeDocument/2006/relationships/hyperlink" Target="https://www.partcatalog.com/page/flying-cars" TargetMode="External"/><Relationship Id="rId2" Type="http://schemas.openxmlformats.org/officeDocument/2006/relationships/hyperlink" Target="https://www.nasa.gov/aam" TargetMode="External"/><Relationship Id="rId16" Type="http://schemas.openxmlformats.org/officeDocument/2006/relationships/hyperlink" Target="https://www.cnet.com/pictures/aston-martin-volante-vision-flying-car-concep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rillanetting.com/news/drone-netting-enclosures-keep-drones-contained-for-research-and-development-or-pilot-training/" TargetMode="External"/><Relationship Id="rId11" Type="http://schemas.openxmlformats.org/officeDocument/2006/relationships/hyperlink" Target="https://www.xcdsystem.com/iitsec/proceedings/index.cfm?AbID=26604&amp;CID=48" TargetMode="External"/><Relationship Id="rId5" Type="http://schemas.openxmlformats.org/officeDocument/2006/relationships/hyperlink" Target="https://www.thevintagenews.com/2016/04/22/convair-model-116118-flying-car-prototype-managed-66-test-flights-prototype-never-made-mass-production/" TargetMode="External"/><Relationship Id="rId15" Type="http://schemas.openxmlformats.org/officeDocument/2006/relationships/hyperlink" Target="https://semiengineering.com/dude-wheres-my-autonomous-car/" TargetMode="External"/><Relationship Id="rId10" Type="http://schemas.openxmlformats.org/officeDocument/2006/relationships/hyperlink" Target="https://www.theverge.com/2020/1/6/21048373/hyundai-flying-car-uber-air-taxi-ces-2020" TargetMode="External"/><Relationship Id="rId19" Type="http://schemas.openxmlformats.org/officeDocument/2006/relationships/image" Target="../media/image108.png"/><Relationship Id="rId4" Type="http://schemas.openxmlformats.org/officeDocument/2006/relationships/hyperlink" Target="https://www.autocar.co.uk/car-news/features/pal-v-liberty-exploring-flying-car" TargetMode="External"/><Relationship Id="rId9" Type="http://schemas.openxmlformats.org/officeDocument/2006/relationships/hyperlink" Target="https://www.nationaldefensemagazine.org/articles/2020/7/6/air-force-aims-to-turn-science-fiction-into-science-fact" TargetMode="External"/><Relationship Id="rId14" Type="http://schemas.openxmlformats.org/officeDocument/2006/relationships/hyperlink" Target="https://www.express.co.uk/news/science/1187534/NASA-news-flying-cars-Uber-Urban-Air-Mobility-flying-taxis-NASA-drone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xios.com/transportations-next-big-thing-flying-taxis-4f6653cf-e847-4333-8962-3ac08cb80143.html" TargetMode="External"/><Relationship Id="rId13" Type="http://schemas.openxmlformats.org/officeDocument/2006/relationships/hyperlink" Target="https://www.cnet.com/pictures/audi-airbus-flying-drone-car-hybrid-geneva-auto-show/" TargetMode="External"/><Relationship Id="rId3" Type="http://schemas.openxmlformats.org/officeDocument/2006/relationships/hyperlink" Target="https://doi.org/10.1177/0278364904042197" TargetMode="External"/><Relationship Id="rId7" Type="http://schemas.openxmlformats.org/officeDocument/2006/relationships/hyperlink" Target="https://www.orlandoweekly.com/Blogs/archives/2020/11/11/flying-taxis-and-the-first-us-vertiport-are-coming-to-lake-nona-by-2025" TargetMode="External"/><Relationship Id="rId12" Type="http://schemas.openxmlformats.org/officeDocument/2006/relationships/hyperlink" Target="https://www.gartner.com/smarterwithgartner/5-trends-appear-on-the-gartner-hype-cycle-for-emerging-technologies-2019/" TargetMode="External"/><Relationship Id="rId2" Type="http://schemas.openxmlformats.org/officeDocument/2006/relationships/hyperlink" Target="https://www.bloomberg.com/news/articles/2019-08-05/new-japanese-flying-car-gets-off-the-ground-for-about-a-minute" TargetMode="Externa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alclearscience.com/articles/2017/05/08/the_future_of_flying_cars_science_fact_or_science_fiction_110272.html" TargetMode="External"/><Relationship Id="rId11" Type="http://schemas.openxmlformats.org/officeDocument/2006/relationships/hyperlink" Target="https://www.pal-v.com/en/explore-pal-v" TargetMode="External"/><Relationship Id="rId5" Type="http://schemas.openxmlformats.org/officeDocument/2006/relationships/hyperlink" Target="https://dronelife.com/2019/11/19/flying-cars-air-taxis-and-evtols-the-varieties-and-specifications-of-passenger-drones/" TargetMode="External"/><Relationship Id="rId15" Type="http://schemas.openxmlformats.org/officeDocument/2006/relationships/hyperlink" Target="https://www.nst.com.my/news/nation/2019/11/543058/ministry-says-rm20-million-not-flying-car-project" TargetMode="External"/><Relationship Id="rId10" Type="http://schemas.openxmlformats.org/officeDocument/2006/relationships/hyperlink" Target="https://www.e-procurement.com/disruption-in-procurement/" TargetMode="External"/><Relationship Id="rId4" Type="http://schemas.openxmlformats.org/officeDocument/2006/relationships/hyperlink" Target="https://www.researchgate.net/publication/228678599_Verification_Validation_and_Accreditation_VVA-Leveraging_International_Initiatives" TargetMode="External"/><Relationship Id="rId9" Type="http://schemas.openxmlformats.org/officeDocument/2006/relationships/hyperlink" Target="https://www.delawarepublic.org/post/ud-researchers-look-creating-smart-cities-driverless-cars" TargetMode="External"/><Relationship Id="rId14" Type="http://schemas.openxmlformats.org/officeDocument/2006/relationships/hyperlink" Target="https://file.scirp.org/pdf/JIS_2017042817330706.pdf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maxscreen.com/180-220-360-Large-Curved-Projector-Screen-Flight-Simultaion-Projection-pd6351779.html" TargetMode="External"/><Relationship Id="rId13" Type="http://schemas.openxmlformats.org/officeDocument/2006/relationships/hyperlink" Target="https://onlinelibrary.wiley.com/doi/book/10.1002/9781118180310" TargetMode="External"/><Relationship Id="rId18" Type="http://schemas.openxmlformats.org/officeDocument/2006/relationships/hyperlink" Target="https://www.herox.com/blog/189-the-evolution-of-uavs-the-ambulance-drone" TargetMode="External"/><Relationship Id="rId3" Type="http://schemas.openxmlformats.org/officeDocument/2006/relationships/hyperlink" Target="https://www.dezeen.com/2021/06/30/flying-cars-hyundai-2030-michael-cole/" TargetMode="External"/><Relationship Id="rId7" Type="http://schemas.openxmlformats.org/officeDocument/2006/relationships/hyperlink" Target="https://www.dmagazine.com/frontburner/2017/04/we-now-live-in-the-future-dallas-and-the-flying-car/" TargetMode="External"/><Relationship Id="rId12" Type="http://schemas.openxmlformats.org/officeDocument/2006/relationships/hyperlink" Target="https://ideas.4brad.com/flying-car-and-flying-ambulance-closer-we-thought" TargetMode="External"/><Relationship Id="rId17" Type="http://schemas.openxmlformats.org/officeDocument/2006/relationships/hyperlink" Target="https://sites.google.com/view/statecon3e" TargetMode="External"/><Relationship Id="rId2" Type="http://schemas.openxmlformats.org/officeDocument/2006/relationships/hyperlink" Target="https://www.weforum.org/agenda/2017/11/heres-why-policy-makers-need-to-think-twice-about-flying-cars" TargetMode="External"/><Relationship Id="rId16" Type="http://schemas.openxmlformats.org/officeDocument/2006/relationships/hyperlink" Target="https://doi.org/10.1108/IJCS-01-2019-0004" TargetMode="External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rishtimes.com/business/flying-cars-sky-s-the-limit-but-why-has-the-concept-not-achieved-take-off-1.1912030" TargetMode="External"/><Relationship Id="rId11" Type="http://schemas.openxmlformats.org/officeDocument/2006/relationships/hyperlink" Target="https://substance.etsmtl.ca/en/flying-cars-models-40s" TargetMode="External"/><Relationship Id="rId5" Type="http://schemas.openxmlformats.org/officeDocument/2006/relationships/hyperlink" Target="https://www.driving.co.uk/news/features/will-flying-cars-ever-take-off/" TargetMode="External"/><Relationship Id="rId15" Type="http://schemas.openxmlformats.org/officeDocument/2006/relationships/hyperlink" Target="https://www.uber.com/us/en/elevate/" TargetMode="External"/><Relationship Id="rId10" Type="http://schemas.openxmlformats.org/officeDocument/2006/relationships/hyperlink" Target="https://www.cnet.com/roadshow/news/terrafugia-unveils-new-tf-x-flying-car-design/" TargetMode="External"/><Relationship Id="rId19" Type="http://schemas.openxmlformats.org/officeDocument/2006/relationships/hyperlink" Target="https://www.cnn.com/travel/article/paris-flying-taxi-olympics-intl-scli/index.html" TargetMode="External"/><Relationship Id="rId4" Type="http://schemas.openxmlformats.org/officeDocument/2006/relationships/hyperlink" Target="https://www.forbes.com/sites/ceciliarodriguez/2017/04/23/flying-cars-take-off-and-are-set-for-sale-for-up-to-1-6-million/#7a0a1c284dc1" TargetMode="External"/><Relationship Id="rId9" Type="http://schemas.openxmlformats.org/officeDocument/2006/relationships/hyperlink" Target="https://www.online-sciences.com/robotics/future-flying-cars-advantages-disadvantages-design-types-developments/" TargetMode="External"/><Relationship Id="rId14" Type="http://schemas.openxmlformats.org/officeDocument/2006/relationships/hyperlink" Target="https://doi.org/10.1016/j.procs.2012.09.105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mailto:hulme@buffalo.edu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Advanced Air Mobility (AAM) and Flying Cars – Innovating Modeling &amp; Simulation (M&amp;S) Opportunities to Revolutionize the Future of Transportation (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#21001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788A1F3-FC5C-48CC-B05C-F0E75FA9E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491" y="4089782"/>
            <a:ext cx="11675018" cy="2112235"/>
          </a:xfrm>
          <a:solidFill>
            <a:schemeClr val="bg1">
              <a:lumMod val="85000"/>
              <a:alpha val="80000"/>
            </a:schemeClr>
          </a:solidFill>
        </p:spPr>
        <p:txBody>
          <a:bodyPr/>
          <a:lstStyle/>
          <a:p>
            <a:pPr algn="l"/>
            <a:r>
              <a:rPr lang="en-US" sz="1800" dirty="0">
                <a:latin typeface="Arial Narrow" pitchFamily="34" charset="0"/>
              </a:rPr>
              <a:t>Kevin F. Hulme, Ph.D., CMSP</a:t>
            </a:r>
          </a:p>
          <a:p>
            <a:pPr algn="l"/>
            <a:r>
              <a:rPr lang="en-US" sz="1800" b="0" dirty="0">
                <a:latin typeface="Arial Narrow" pitchFamily="34" charset="0"/>
              </a:rPr>
              <a:t>The Stephen Still Institute for Sustainable Transportation and Logistics (SSISTL)</a:t>
            </a:r>
          </a:p>
          <a:p>
            <a:pPr algn="l"/>
            <a:r>
              <a:rPr lang="en-US" sz="1800" b="0" dirty="0">
                <a:latin typeface="Arial Narrow" pitchFamily="34" charset="0"/>
              </a:rPr>
              <a:t>University at Buffalo</a:t>
            </a:r>
          </a:p>
          <a:p>
            <a:pPr algn="l"/>
            <a:endParaRPr lang="en-US" sz="600" dirty="0">
              <a:latin typeface="Arial Narrow" pitchFamily="34" charset="0"/>
            </a:endParaRPr>
          </a:p>
          <a:p>
            <a:pPr algn="l"/>
            <a:r>
              <a:rPr lang="en-US" sz="1800" i="1" u="sng" dirty="0">
                <a:latin typeface="Arial Narrow" pitchFamily="34" charset="0"/>
              </a:rPr>
              <a:t>Co-authors</a:t>
            </a:r>
            <a:r>
              <a:rPr lang="en-US" sz="1800" dirty="0">
                <a:latin typeface="Arial Narrow" pitchFamily="34" charset="0"/>
              </a:rPr>
              <a:t>: </a:t>
            </a:r>
          </a:p>
          <a:p>
            <a:pPr algn="l"/>
            <a:r>
              <a:rPr lang="en-US" sz="1800" dirty="0">
                <a:latin typeface="Arial Narrow" pitchFamily="34" charset="0"/>
              </a:rPr>
              <a:t>Panagiotis Ch. Anastasopoulos, Ph.D.; Stephen E. Still, Ph.D.; Rachel Su Ann Lim; Sheikh S. Ahmed; Irina Benedyk, Ph.D. (</a:t>
            </a:r>
            <a:r>
              <a:rPr lang="en-US" sz="1800" b="0" i="1" dirty="0">
                <a:latin typeface="Arial Narrow" pitchFamily="34" charset="0"/>
              </a:rPr>
              <a:t>SSISTL, University at Buffalo</a:t>
            </a:r>
            <a:r>
              <a:rPr lang="en-US" sz="1800" dirty="0">
                <a:latin typeface="Arial Narrow" pitchFamily="34" charset="0"/>
              </a:rPr>
              <a:t>); Grigorios Fountas, Ph.D. (</a:t>
            </a:r>
            <a:r>
              <a:rPr lang="en-US" sz="1800" b="0" i="1" dirty="0">
                <a:latin typeface="Arial Narrow" pitchFamily="34" charset="0"/>
              </a:rPr>
              <a:t>Edinburgh Napier University</a:t>
            </a:r>
            <a:r>
              <a:rPr lang="en-US" sz="1800" i="1" dirty="0">
                <a:latin typeface="Arial Narrow" pitchFamily="34" charset="0"/>
              </a:rPr>
              <a:t>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88B38-4252-4A70-A74D-EB2BF47D7F69}"/>
              </a:ext>
            </a:extLst>
          </p:cNvPr>
          <p:cNvSpPr/>
          <p:nvPr/>
        </p:nvSpPr>
        <p:spPr>
          <a:xfrm>
            <a:off x="11074035" y="1462347"/>
            <a:ext cx="119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2">
                    <a:lumMod val="50000"/>
                  </a:schemeClr>
                </a:solidFill>
              </a:rPr>
              <a:t>Basford, 2017</a:t>
            </a:r>
          </a:p>
        </p:txBody>
      </p:sp>
      <p:pic>
        <p:nvPicPr>
          <p:cNvPr id="2050" name="Picture 2" descr="Master of science in sustaiable transportation &amp;amp; logistics">
            <a:extLst>
              <a:ext uri="{FF2B5EF4-FFF2-40B4-BE49-F238E27FC236}">
                <a16:creationId xmlns:a16="http://schemas.microsoft.com/office/drawing/2014/main" id="{7861EC77-EB42-437A-B5E4-090D1970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09" y="4184343"/>
            <a:ext cx="3072840" cy="7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82644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Rideshare (e.g., </a:t>
            </a:r>
            <a:r>
              <a:rPr lang="en-US" sz="2400" i="1" dirty="0"/>
              <a:t>Uber and Lyft</a:t>
            </a:r>
            <a:r>
              <a:rPr lang="en-US" sz="2400" dirty="0"/>
              <a:t>) are forecasting vertical-takeoff-and-landing (VTOL) vehicles that are easier to fly than helicopters in a dedicated (segregated) airspace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On-demand aviation has potential to improve urban mobility (i.e., reduced time for daily commutes)</a:t>
            </a:r>
          </a:p>
          <a:p>
            <a:r>
              <a:rPr lang="en-US" sz="2400" dirty="0"/>
              <a:t>Niche requirements (e.g., </a:t>
            </a:r>
            <a:r>
              <a:rPr lang="en-US" sz="2400" i="1" dirty="0"/>
              <a:t>short-range, point-to-point</a:t>
            </a:r>
            <a:r>
              <a:rPr lang="en-US" sz="2400" dirty="0"/>
              <a:t>) egress could dictate near-term adoption logistics</a:t>
            </a:r>
          </a:p>
          <a:p>
            <a:r>
              <a:rPr lang="en-US" sz="2400" dirty="0"/>
              <a:t>Uber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Elevate</a:t>
            </a:r>
            <a:r>
              <a:rPr lang="en-US" sz="2400" dirty="0"/>
              <a:t> – leading engineers, investors, scientist, and policymakers to realize this future vision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53DBF-0AFE-4D36-A0F5-2DB0D4D80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05" y="835343"/>
            <a:ext cx="4276239" cy="2849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46C6D7-B9F5-4873-9F98-3F309A0D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 b="7895"/>
          <a:stretch/>
        </p:blipFill>
        <p:spPr>
          <a:xfrm>
            <a:off x="7806905" y="3930699"/>
            <a:ext cx="4276239" cy="21054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62199B-E42B-47FF-BBC5-65BB3266CA16}"/>
              </a:ext>
            </a:extLst>
          </p:cNvPr>
          <p:cNvSpPr/>
          <p:nvPr/>
        </p:nvSpPr>
        <p:spPr>
          <a:xfrm>
            <a:off x="5103962" y="6513486"/>
            <a:ext cx="18085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2018 paper: (Stewart, 2018)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271DA-29DE-42AD-9454-6B07A5DF9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7D4F47-0D93-410A-AD54-26E45E38B376}"/>
              </a:ext>
            </a:extLst>
          </p:cNvPr>
          <p:cNvSpPr/>
          <p:nvPr/>
        </p:nvSpPr>
        <p:spPr>
          <a:xfrm>
            <a:off x="480133" y="6127776"/>
            <a:ext cx="50925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CNN Money, 2020; Edelstein, 2019; Uber Elevate, 2020</a:t>
            </a:r>
          </a:p>
        </p:txBody>
      </p:sp>
    </p:spTree>
    <p:extLst>
      <p:ext uri="{BB962C8B-B14F-4D97-AF65-F5344CB8AC3E}">
        <p14:creationId xmlns:p14="http://schemas.microsoft.com/office/powerpoint/2010/main" val="345783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4048324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AAM Technology</a:t>
            </a:r>
            <a:r>
              <a:rPr lang="en-US" sz="2400" dirty="0"/>
              <a:t>: Hype Cycle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Flying Autonomous Vehicles are representative of a recent “innovation trigger”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That puts them about where self-driving cars were five years ago — and we're still waiting for those to arrive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Projected to achieve an inflated expectation peak sometime within a decade</a:t>
            </a:r>
          </a:p>
        </p:txBody>
      </p:sp>
      <p:pic>
        <p:nvPicPr>
          <p:cNvPr id="1026" name="Picture 2" descr="Gartner's 2019 Hype Cycle For Emerging Technologies - Capitalogi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 r="4074" b="13845"/>
          <a:stretch/>
        </p:blipFill>
        <p:spPr bwMode="auto">
          <a:xfrm>
            <a:off x="4598139" y="767921"/>
            <a:ext cx="7506789" cy="52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436355" y="2978330"/>
            <a:ext cx="1454330" cy="1393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032069" y="3117669"/>
            <a:ext cx="1524000" cy="15588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57D4F47-0D93-410A-AD54-26E45E38B376}"/>
              </a:ext>
            </a:extLst>
          </p:cNvPr>
          <p:cNvSpPr/>
          <p:nvPr/>
        </p:nvSpPr>
        <p:spPr>
          <a:xfrm>
            <a:off x="10629771" y="6121952"/>
            <a:ext cx="13486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Panetta, 2019</a:t>
            </a:r>
          </a:p>
        </p:txBody>
      </p:sp>
    </p:spTree>
    <p:extLst>
      <p:ext uri="{BB962C8B-B14F-4D97-AF65-F5344CB8AC3E}">
        <p14:creationId xmlns:p14="http://schemas.microsoft.com/office/powerpoint/2010/main" val="113654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487888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AAM Technology</a:t>
            </a:r>
            <a:r>
              <a:rPr lang="en-US" sz="2400" dirty="0"/>
              <a:t>: Market Potential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dirty="0"/>
              <a:t>Projection</a:t>
            </a:r>
            <a:r>
              <a:rPr lang="en-US" sz="2400" dirty="0"/>
              <a:t>: $115 billion by 2035; 280,000 employees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Piloted in the early stages; later - autonomous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Likely to start out carrying cargo; passengers later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With lower operating and maintenance costs, VTOLs could be much cheaper than the $9 per mile it costs now to fly on a helicopter — especially once the highly paid pilot is removed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dirty="0"/>
              <a:t>Potential applications</a:t>
            </a:r>
            <a:r>
              <a:rPr lang="en-US" sz="2400" dirty="0"/>
              <a:t>: Package (and pizza) deliveries; larger air shuttles hauling merchandise between warehouses, ferrying passengers to the airport; transport of military troops to the battlefield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D4F47-0D93-410A-AD54-26E45E38B376}"/>
              </a:ext>
            </a:extLst>
          </p:cNvPr>
          <p:cNvSpPr/>
          <p:nvPr/>
        </p:nvSpPr>
        <p:spPr>
          <a:xfrm>
            <a:off x="10285783" y="6525996"/>
            <a:ext cx="13486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Muller, 2021</a:t>
            </a:r>
          </a:p>
        </p:txBody>
      </p:sp>
      <p:pic>
        <p:nvPicPr>
          <p:cNvPr id="5" name="Picture 2" descr="Drone Aircrafts To Become The Next Mode Of Delivery - More Than Shipp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51" y="902835"/>
            <a:ext cx="4563290" cy="22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r food delivery drone is on its w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1"/>
          <a:stretch/>
        </p:blipFill>
        <p:spPr bwMode="auto">
          <a:xfrm>
            <a:off x="7444651" y="3518264"/>
            <a:ext cx="4565108" cy="20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7416800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/>
              <a:t>Regulatory obstacles </a:t>
            </a:r>
            <a:r>
              <a:rPr lang="en-US" sz="2400" dirty="0"/>
              <a:t>associated with AAM that will require cooperative modeling &amp; simulation (M&amp;S) – with I/ITSEC relevance to Policies, Standards, Management, and Acquisition: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u="sng" dirty="0"/>
              <a:t>Safety</a:t>
            </a:r>
            <a:r>
              <a:rPr lang="en-US" sz="2400" dirty="0"/>
              <a:t>: Primary driver for technological viability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u="sng" dirty="0"/>
              <a:t>Sustainability</a:t>
            </a:r>
            <a:r>
              <a:rPr lang="en-US" sz="2400" dirty="0"/>
              <a:t>: Legal standards; economies of scale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u="sng" dirty="0"/>
              <a:t>Logistics</a:t>
            </a:r>
            <a:r>
              <a:rPr lang="en-US" sz="2400" dirty="0"/>
              <a:t>: Staged adoption patterns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u="sng" dirty="0"/>
              <a:t>Environmental</a:t>
            </a:r>
            <a:r>
              <a:rPr lang="en-US" sz="2400" dirty="0"/>
              <a:t>: Energy, emissions, noise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u="sng" dirty="0"/>
              <a:t>Navigation</a:t>
            </a:r>
            <a:r>
              <a:rPr lang="en-US" sz="2400" dirty="0"/>
              <a:t>: VTOL standards, vertiport design/layout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u="sng" dirty="0"/>
              <a:t>Cybersecurity</a:t>
            </a:r>
            <a:r>
              <a:rPr lang="en-US" sz="2400" dirty="0"/>
              <a:t>: Forecasting/ regulating cybercrimes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14E3E-589C-48B5-B133-E690F4BD2E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87" y="1111510"/>
            <a:ext cx="2952750" cy="2674131"/>
          </a:xfrm>
          <a:prstGeom prst="rect">
            <a:avLst/>
          </a:prstGeom>
          <a:ln w="31750">
            <a:solidFill>
              <a:schemeClr val="tx1"/>
            </a:solidFill>
            <a:prstDash val="sysDot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E8104-DE14-40DA-B749-D988C0B72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932" y="3984984"/>
            <a:ext cx="4112260" cy="231314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C20C6-6A3B-4A84-8FBE-78AD9446C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6F7FE-C79D-4A03-88DD-28F7C95D8D49}"/>
              </a:ext>
            </a:extLst>
          </p:cNvPr>
          <p:cNvSpPr/>
          <p:nvPr/>
        </p:nvSpPr>
        <p:spPr>
          <a:xfrm>
            <a:off x="308677" y="6175019"/>
            <a:ext cx="37629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Lineberger et al., 2018; Milford and Roberts, 2017</a:t>
            </a:r>
          </a:p>
        </p:txBody>
      </p:sp>
    </p:spTree>
    <p:extLst>
      <p:ext uri="{BB962C8B-B14F-4D97-AF65-F5344CB8AC3E}">
        <p14:creationId xmlns:p14="http://schemas.microsoft.com/office/powerpoint/2010/main" val="146522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498638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Safety</a:t>
            </a:r>
            <a:r>
              <a:rPr lang="en-US" sz="2400" dirty="0"/>
              <a:t>: Any publicized adverse safety incidents can taint public perception, and limit consumer acceptance</a:t>
            </a:r>
          </a:p>
          <a:p>
            <a:r>
              <a:rPr lang="en-US" sz="2400" dirty="0"/>
              <a:t>Flying Cars must have redundancy and </a:t>
            </a:r>
            <a:r>
              <a:rPr lang="en-US" sz="2400" i="1" dirty="0"/>
              <a:t>safe mode </a:t>
            </a:r>
            <a:r>
              <a:rPr lang="en-US" sz="2400" dirty="0"/>
              <a:t>capabilities (i.e., “on-the-fly” decision-making)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Sustainability</a:t>
            </a:r>
            <a:r>
              <a:rPr lang="en-US" sz="2400" dirty="0"/>
              <a:t>: Design complexity - speeds that are much faster than standard ground vehicles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Flying Cars will mandate sustainable legal standards (e.g., operation, maintenance, ground/air control)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194AA-620F-453A-A60D-8BB52F1F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967" y="795130"/>
            <a:ext cx="4939635" cy="2710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B02DC-C9E0-4C8E-9F3F-584B9182C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94" y="3703713"/>
            <a:ext cx="4799907" cy="2522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C2387-77D2-40C1-87DE-3CE01F52A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B63C05-8CE8-48AD-B152-899271864E11}"/>
              </a:ext>
            </a:extLst>
          </p:cNvPr>
          <p:cNvSpPr/>
          <p:nvPr/>
        </p:nvSpPr>
        <p:spPr>
          <a:xfrm>
            <a:off x="480132" y="6053886"/>
            <a:ext cx="6169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Etherington, 2017a; Garsten, 2018; Gohd, 2017; Hulme et al., 2019; Soffar, 2018 </a:t>
            </a:r>
          </a:p>
        </p:txBody>
      </p:sp>
    </p:spTree>
    <p:extLst>
      <p:ext uri="{BB962C8B-B14F-4D97-AF65-F5344CB8AC3E}">
        <p14:creationId xmlns:p14="http://schemas.microsoft.com/office/powerpoint/2010/main" val="2543744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509753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Logistics</a:t>
            </a:r>
            <a:r>
              <a:rPr lang="en-US" sz="2400" dirty="0"/>
              <a:t>: Staged initial deployment to meet our most critical transportation requirements</a:t>
            </a:r>
          </a:p>
          <a:p>
            <a:pPr marL="0" indent="0">
              <a:buNone/>
            </a:pPr>
            <a:endParaRPr lang="en-US" sz="12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Military (e.g., mission critical; National security)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Emergency vehicles (e.g., police, fire, ambulance)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Niche corporations (e.g., Rideshare entities)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Civilians</a:t>
            </a:r>
          </a:p>
          <a:p>
            <a:pPr marL="0" indent="0">
              <a:buNone/>
            </a:pPr>
            <a:endParaRPr lang="en-US" sz="2400" b="1" u="sng" dirty="0"/>
          </a:p>
          <a:p>
            <a:pPr marL="0" indent="0">
              <a:buNone/>
            </a:pPr>
            <a:r>
              <a:rPr lang="en-US" sz="2400" b="1" u="sng" dirty="0"/>
              <a:t>Environmental</a:t>
            </a:r>
            <a:r>
              <a:rPr lang="en-US" sz="2400" dirty="0"/>
              <a:t>:  “Green” concerns regarding energy source (e.g., fuel vs. electric), resource consumption, noise ordinances, and emissions will be critical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4C911-047E-487E-87E0-B4F70B0C86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95" y="3605840"/>
            <a:ext cx="4723004" cy="2576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EF93B9-C71B-4CB7-B486-BFBFF7433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95" y="853449"/>
            <a:ext cx="4739614" cy="2575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2423EC-B3CE-4D31-98AA-3CD2F608FF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14103" r="10186" b="19524"/>
          <a:stretch/>
        </p:blipFill>
        <p:spPr>
          <a:xfrm>
            <a:off x="9241324" y="2868758"/>
            <a:ext cx="1145030" cy="962222"/>
          </a:xfrm>
          <a:prstGeom prst="rect">
            <a:avLst/>
          </a:prstGeom>
          <a:ln w="12700">
            <a:solidFill>
              <a:schemeClr val="tx1"/>
            </a:solidFill>
            <a:prstDash val="sysDash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D54DD2-5602-428F-955F-F6771375B46A}"/>
              </a:ext>
            </a:extLst>
          </p:cNvPr>
          <p:cNvSpPr txBox="1"/>
          <p:nvPr/>
        </p:nvSpPr>
        <p:spPr>
          <a:xfrm>
            <a:off x="7324989" y="3921369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Flying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FA4D76-4186-4FC1-95F1-5FA967B95F61}"/>
              </a:ext>
            </a:extLst>
          </p:cNvPr>
          <p:cNvCxnSpPr>
            <a:cxnSpLocks/>
          </p:cNvCxnSpPr>
          <p:nvPr/>
        </p:nvCxnSpPr>
        <p:spPr bwMode="auto">
          <a:xfrm flipV="1">
            <a:off x="7860323" y="3487320"/>
            <a:ext cx="1381001" cy="520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5C38592-BAD9-48D7-B622-4CC306110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525087-3ABD-4F31-AB47-C180BDB4B6E2}"/>
              </a:ext>
            </a:extLst>
          </p:cNvPr>
          <p:cNvSpPr/>
          <p:nvPr/>
        </p:nvSpPr>
        <p:spPr>
          <a:xfrm>
            <a:off x="516668" y="6059223"/>
            <a:ext cx="6169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Adnan et al., (2016); Hulme et al., 2019; Templeton, 2018; Williams, 2020 </a:t>
            </a:r>
          </a:p>
        </p:txBody>
      </p:sp>
    </p:spTree>
    <p:extLst>
      <p:ext uri="{BB962C8B-B14F-4D97-AF65-F5344CB8AC3E}">
        <p14:creationId xmlns:p14="http://schemas.microsoft.com/office/powerpoint/2010/main" val="1950261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022C9E-1575-4E14-8C03-66C204B1E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687AA9-0BA3-4CE3-90C1-4667B088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2050" name="Picture 2" descr="https://cnet2.cbsistatic.com/img/Msd5Al7Tz6S1P--J03SFGqbUUg0=/980x551/2018/07/16/1b0706d8-e956-4c72-92f6-574edcf46fbd/aston-martin-volante-vision-concept-8.jpg">
            <a:extLst>
              <a:ext uri="{FF2B5EF4-FFF2-40B4-BE49-F238E27FC236}">
                <a16:creationId xmlns:a16="http://schemas.microsoft.com/office/drawing/2014/main" id="{402FEB84-5232-40FE-9E7D-C469D1E32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60" y="859109"/>
            <a:ext cx="4807652" cy="27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F8D2599-CA75-4D41-8478-302912DF1DD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509753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Navigation</a:t>
            </a:r>
            <a:r>
              <a:rPr lang="en-US" sz="2400" dirty="0"/>
              <a:t>: Heads-Up Display (HUD) requirements</a:t>
            </a:r>
          </a:p>
          <a:p>
            <a:pPr marL="0" indent="0">
              <a:buNone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Instead of “floating” intersections, lane markers, and roadway signage – use Augmented Reality to foster 3D “lane changes”, elevation transitions, and turns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Interactions: touch, voice and gesture recognition; head and eye tracking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054" name="Picture 6" descr="https://cnet1.cbsistatic.com/img/pwW-PnNpGtyDQrDbndxykgnwJq0=/980x551/2018/03/06/60e3b25c-df2c-4be4-8055-473167d4efb9/audi-airbus-drone-taxi-pop-up-next-7.jpg">
            <a:extLst>
              <a:ext uri="{FF2B5EF4-FFF2-40B4-BE49-F238E27FC236}">
                <a16:creationId xmlns:a16="http://schemas.microsoft.com/office/drawing/2014/main" id="{C648C7F0-5350-44FC-85D6-9EFB4D3E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60" y="3597804"/>
            <a:ext cx="4807652" cy="27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ying Car Pal V Liberty High End Systems">
            <a:extLst>
              <a:ext uri="{FF2B5EF4-FFF2-40B4-BE49-F238E27FC236}">
                <a16:creationId xmlns:a16="http://schemas.microsoft.com/office/drawing/2014/main" id="{A2444CCA-8FBA-4E84-833F-499FD84D8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b="19873"/>
          <a:stretch/>
        </p:blipFill>
        <p:spPr bwMode="auto">
          <a:xfrm>
            <a:off x="688730" y="3884106"/>
            <a:ext cx="6016667" cy="24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CAF2A2-780E-43D1-8B18-BDFB500CE5CC}"/>
              </a:ext>
            </a:extLst>
          </p:cNvPr>
          <p:cNvSpPr/>
          <p:nvPr/>
        </p:nvSpPr>
        <p:spPr>
          <a:xfrm>
            <a:off x="7176260" y="6458829"/>
            <a:ext cx="316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Krok, 2018; PAL-V, 2020; Paukert, 2018</a:t>
            </a:r>
          </a:p>
        </p:txBody>
      </p:sp>
    </p:spTree>
    <p:extLst>
      <p:ext uri="{BB962C8B-B14F-4D97-AF65-F5344CB8AC3E}">
        <p14:creationId xmlns:p14="http://schemas.microsoft.com/office/powerpoint/2010/main" val="174501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597676" cy="4103255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Supporting Infrastructure</a:t>
            </a:r>
            <a:r>
              <a:rPr lang="en-US" sz="2400" dirty="0"/>
              <a:t>: Safe takeoffs and landings, vehicle storage/parking - “vertiports”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Design/layout will require M&amp;S to guarantee human safety and optimize operational efficiency</a:t>
            </a:r>
          </a:p>
          <a:p>
            <a:pPr marL="0" indent="0">
              <a:buNone/>
            </a:pPr>
            <a:endParaRPr lang="en-US" sz="2400" b="1" u="sng" dirty="0"/>
          </a:p>
          <a:p>
            <a:pPr marL="0" indent="0">
              <a:buNone/>
            </a:pPr>
            <a:r>
              <a:rPr lang="en-US" sz="2400" b="1" u="sng" dirty="0"/>
              <a:t>Cybersecurity</a:t>
            </a:r>
            <a:r>
              <a:rPr lang="en-US" sz="2400" dirty="0"/>
              <a:t>: Protection of Flying Cars from hackers, terrorists, or other “cyber” criminals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Stochastic M&amp;S will enable risk assessment and establishment of countermeasures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C6ECB-4963-4525-BE2C-D9F55D573A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41" y="3702299"/>
            <a:ext cx="4641853" cy="261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17CAB-6780-44EE-BA13-1AC441E3BD2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9"/>
          <a:stretch/>
        </p:blipFill>
        <p:spPr bwMode="auto">
          <a:xfrm>
            <a:off x="7395642" y="795129"/>
            <a:ext cx="4641852" cy="2836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704387-BED3-452F-9044-05C016F05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B59FCA-ECC1-4D32-85E4-6B7800DCE27E}"/>
              </a:ext>
            </a:extLst>
          </p:cNvPr>
          <p:cNvSpPr/>
          <p:nvPr/>
        </p:nvSpPr>
        <p:spPr>
          <a:xfrm>
            <a:off x="154506" y="6059223"/>
            <a:ext cx="71089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Filippidis, 2018; Hulme et al., 2019; Pohkrel and Tsokos, 2017; Ratti, 2017; </a:t>
            </a:r>
            <a:r>
              <a:rPr lang="en-US" sz="1000" b="1" dirty="0" err="1">
                <a:solidFill>
                  <a:srgbClr val="22458A"/>
                </a:solidFill>
              </a:rPr>
              <a:t>Woodyat</a:t>
            </a:r>
            <a:r>
              <a:rPr lang="en-US" sz="1000" b="1" dirty="0">
                <a:solidFill>
                  <a:srgbClr val="22458A"/>
                </a:solidFill>
              </a:rPr>
              <a:t>, 2019  </a:t>
            </a:r>
          </a:p>
        </p:txBody>
      </p:sp>
    </p:spTree>
    <p:extLst>
      <p:ext uri="{BB962C8B-B14F-4D97-AF65-F5344CB8AC3E}">
        <p14:creationId xmlns:p14="http://schemas.microsoft.com/office/powerpoint/2010/main" val="167758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24598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Policies, Standards, and Regulations</a:t>
            </a:r>
          </a:p>
          <a:p>
            <a:r>
              <a:rPr lang="en-US" sz="2400" dirty="0"/>
              <a:t>Will drive technological development and dictate Test, Evaluation, Validation and deployment</a:t>
            </a:r>
          </a:p>
          <a:p>
            <a:r>
              <a:rPr lang="en-US" sz="2400" dirty="0"/>
              <a:t>M&amp;S (LVC) is essential to establish guidelines for scalability, efficiency, cost-effectiveness, and sustainability as AAM evolves</a:t>
            </a:r>
          </a:p>
          <a:p>
            <a:r>
              <a:rPr lang="en-US" sz="2400" dirty="0"/>
              <a:t>See I/ITSEC Paper #19140 (</a:t>
            </a:r>
            <a:r>
              <a:rPr lang="en-US" sz="2400" i="1" dirty="0"/>
              <a:t>Hulme et al.</a:t>
            </a:r>
            <a:r>
              <a:rPr lang="en-US" sz="2400" dirty="0"/>
              <a:t>) for more details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D2C6D-8244-4C22-B5A4-C56AC934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47" y="3532724"/>
            <a:ext cx="4443752" cy="2965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79737-7CFB-4383-A6B3-35F843CA3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47" y="795129"/>
            <a:ext cx="5136514" cy="260036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959256-3806-4C63-86F5-E0D4AFC83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A28A6B-2E96-408C-8DB8-8FA8B51EE8EA}"/>
              </a:ext>
            </a:extLst>
          </p:cNvPr>
          <p:cNvSpPr/>
          <p:nvPr/>
        </p:nvSpPr>
        <p:spPr>
          <a:xfrm>
            <a:off x="6787115" y="6557381"/>
            <a:ext cx="119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Aitken, 2019</a:t>
            </a:r>
          </a:p>
        </p:txBody>
      </p:sp>
    </p:spTree>
    <p:extLst>
      <p:ext uri="{BB962C8B-B14F-4D97-AF65-F5344CB8AC3E}">
        <p14:creationId xmlns:p14="http://schemas.microsoft.com/office/powerpoint/2010/main" val="238450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B2614F-3D33-43E1-A604-DEA6DE42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7" b="14056"/>
          <a:stretch/>
        </p:blipFill>
        <p:spPr>
          <a:xfrm>
            <a:off x="8361485" y="795130"/>
            <a:ext cx="3650382" cy="1925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719555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AAM and technological sustainability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 cooperative network (within 3D space) will rely heavily on extensive Testing, Experimentation, and Validation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Handoff between manual/autonomous vehicle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Complex transitions between ground and flight dynamics (e.g., for takeoffs/landings)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dirty="0"/>
              <a:t>Convair Model 116/118 </a:t>
            </a:r>
            <a:r>
              <a:rPr lang="en-US" sz="2400" dirty="0"/>
              <a:t>– 1946 precursor to modern day “Flying Cars” (</a:t>
            </a:r>
            <a:r>
              <a:rPr lang="en-US" sz="2400" i="1" dirty="0"/>
              <a:t>designer: Theodore Hall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4AAEB-290D-47B9-B180-85A79467D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85" y="2777407"/>
            <a:ext cx="3650382" cy="319978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6E9AB3-7595-43F4-BF6D-871251BA5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F93D8A-B166-4FCA-9C99-15A22BE033BA}"/>
              </a:ext>
            </a:extLst>
          </p:cNvPr>
          <p:cNvSpPr/>
          <p:nvPr/>
        </p:nvSpPr>
        <p:spPr>
          <a:xfrm>
            <a:off x="480133" y="5998841"/>
            <a:ext cx="54623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Goran, 2016; Hall, {various}; Apophenia, 2017; Substance, 2016 </a:t>
            </a:r>
          </a:p>
        </p:txBody>
      </p:sp>
    </p:spTree>
    <p:extLst>
      <p:ext uri="{BB962C8B-B14F-4D97-AF65-F5344CB8AC3E}">
        <p14:creationId xmlns:p14="http://schemas.microsoft.com/office/powerpoint/2010/main" val="91280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9744891" cy="705610"/>
          </a:xfrm>
        </p:spPr>
        <p:txBody>
          <a:bodyPr/>
          <a:lstStyle/>
          <a:p>
            <a:r>
              <a:rPr lang="en-US" i="1" dirty="0"/>
              <a:t>I/ITSEC Tutorial relevance (2020/2021)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A7DD-C8D0-4435-86C2-6BD0EDD8C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BB3E9-0467-4A89-89D5-A634B9490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77" y="1336324"/>
            <a:ext cx="1947564" cy="1402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60" y="937801"/>
            <a:ext cx="6300980" cy="415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97" y="4390088"/>
            <a:ext cx="4467140" cy="1717057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49664" y="2970760"/>
            <a:ext cx="5686696" cy="1083639"/>
          </a:xfrm>
        </p:spPr>
        <p:txBody>
          <a:bodyPr/>
          <a:lstStyle/>
          <a:p>
            <a:r>
              <a:rPr lang="en-US" sz="2400" b="1" i="1" dirty="0"/>
              <a:t>2020</a:t>
            </a:r>
            <a:r>
              <a:rPr lang="en-US" sz="2400" dirty="0"/>
              <a:t>: “The Future is Now”</a:t>
            </a:r>
          </a:p>
          <a:p>
            <a:r>
              <a:rPr lang="en-US" sz="2400" b="1" i="1" dirty="0"/>
              <a:t>2021</a:t>
            </a:r>
            <a:r>
              <a:rPr lang="en-US" sz="2400" dirty="0"/>
              <a:t>: “Innovating and Accelerating Training – Adapting to an Unexpected Future”</a:t>
            </a:r>
          </a:p>
        </p:txBody>
      </p:sp>
    </p:spTree>
    <p:extLst>
      <p:ext uri="{BB962C8B-B14F-4D97-AF65-F5344CB8AC3E}">
        <p14:creationId xmlns:p14="http://schemas.microsoft.com/office/powerpoint/2010/main" val="2161407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7FADA50-151D-4CB7-832E-E7DE765CB9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477" y="1311855"/>
            <a:ext cx="7956279" cy="3886310"/>
          </a:xfrm>
          <a:solidFill>
            <a:srgbClr val="333399">
              <a:alpha val="67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Technological sustenance will necessitate models and simulations (M&amp;S) for testing and validation </a:t>
            </a:r>
          </a:p>
          <a:p>
            <a:pPr marL="0" indent="0">
              <a:buNone/>
            </a:pPr>
            <a:endParaRPr lang="en-US" sz="10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chemeClr val="bg1"/>
                </a:solidFill>
              </a:rPr>
              <a:t>Physical Test Beds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Full-scale examination of prototype Flying Car vehicles to improve understanding of interdisciplinary operational challenges</a:t>
            </a:r>
          </a:p>
          <a:p>
            <a:pPr>
              <a:buClr>
                <a:schemeClr val="bg1"/>
              </a:buClr>
            </a:pPr>
            <a:r>
              <a:rPr lang="en-US" sz="2400" b="1" i="1" dirty="0">
                <a:solidFill>
                  <a:schemeClr val="bg1"/>
                </a:solidFill>
              </a:rPr>
              <a:t>VTOL capabilities </a:t>
            </a:r>
            <a:r>
              <a:rPr lang="en-US" sz="2400" dirty="0">
                <a:solidFill>
                  <a:schemeClr val="bg1"/>
                </a:solidFill>
              </a:rPr>
              <a:t>- essential to ensure operational feasibility in dense, urban environments where Flying Cars (e.g., Rideshare) are most likely to be transformative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1E3F5-88CF-4E73-8B88-497382558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6B303-11D4-4CE8-AD03-372BF5C53591}"/>
              </a:ext>
            </a:extLst>
          </p:cNvPr>
          <p:cNvSpPr/>
          <p:nvPr/>
        </p:nvSpPr>
        <p:spPr>
          <a:xfrm>
            <a:off x="10654624" y="705610"/>
            <a:ext cx="1537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Etherington, 2017b</a:t>
            </a:r>
          </a:p>
        </p:txBody>
      </p:sp>
    </p:spTree>
    <p:extLst>
      <p:ext uri="{BB962C8B-B14F-4D97-AF65-F5344CB8AC3E}">
        <p14:creationId xmlns:p14="http://schemas.microsoft.com/office/powerpoint/2010/main" val="4009318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8AEF76C-2BA9-4F47-8E48-8AD5112175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5234868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Scaled/miniature testing (drones)</a:t>
            </a:r>
          </a:p>
          <a:p>
            <a:pPr marL="0" indent="0">
              <a:buNone/>
            </a:pPr>
            <a:endParaRPr lang="en-US" sz="2400" b="1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Deploy physical enclosures to encapsulate and constrain testing region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Prototype and pre-visualize conceptual urban planning and design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Develop (e.g., cityscapes, heliports, and takeoff/landing zones) at partial-scale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Leverage additive manufacturing for cost-effective model development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12449-20F6-44DD-A713-57469DB2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2"/>
          <a:stretch/>
        </p:blipFill>
        <p:spPr>
          <a:xfrm>
            <a:off x="6195856" y="3233512"/>
            <a:ext cx="2095290" cy="1628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67D81-FD21-4CBF-94ED-598907C7F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87" y="795129"/>
            <a:ext cx="4616475" cy="2386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91DC93-9002-4F22-AF24-5030D7E6D1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3"/>
          <a:stretch/>
        </p:blipFill>
        <p:spPr>
          <a:xfrm>
            <a:off x="8513343" y="3975664"/>
            <a:ext cx="3629620" cy="2198399"/>
          </a:xfrm>
          <a:prstGeom prst="rect">
            <a:avLst/>
          </a:prstGeom>
        </p:spPr>
      </p:pic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96210F2F-3E25-418E-91D5-1C46E757AE9E}"/>
              </a:ext>
            </a:extLst>
          </p:cNvPr>
          <p:cNvSpPr/>
          <p:nvPr/>
        </p:nvSpPr>
        <p:spPr bwMode="auto">
          <a:xfrm>
            <a:off x="6642624" y="1836480"/>
            <a:ext cx="615462" cy="1328787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5D4870EA-D239-4511-954D-FF76B72B3F6B}"/>
              </a:ext>
            </a:extLst>
          </p:cNvPr>
          <p:cNvSpPr/>
          <p:nvPr/>
        </p:nvSpPr>
        <p:spPr bwMode="auto">
          <a:xfrm rot="1259338">
            <a:off x="6934193" y="5155793"/>
            <a:ext cx="1429944" cy="686693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1B0F7581-E92B-4D26-BE7B-6DD19C79BCB8}"/>
              </a:ext>
            </a:extLst>
          </p:cNvPr>
          <p:cNvSpPr/>
          <p:nvPr/>
        </p:nvSpPr>
        <p:spPr bwMode="auto">
          <a:xfrm>
            <a:off x="10156703" y="3181270"/>
            <a:ext cx="342900" cy="77387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59F9-616E-4968-94E9-40F237774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5BCB0-9096-4D25-BFBF-2D5576CC8622}"/>
              </a:ext>
            </a:extLst>
          </p:cNvPr>
          <p:cNvSpPr/>
          <p:nvPr/>
        </p:nvSpPr>
        <p:spPr>
          <a:xfrm>
            <a:off x="241540" y="5842065"/>
            <a:ext cx="31400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GN Administrator, 2020; Nagengast, 2018</a:t>
            </a:r>
          </a:p>
        </p:txBody>
      </p:sp>
    </p:spTree>
    <p:extLst>
      <p:ext uri="{BB962C8B-B14F-4D97-AF65-F5344CB8AC3E}">
        <p14:creationId xmlns:p14="http://schemas.microsoft.com/office/powerpoint/2010/main" val="110395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AE56D93-B868-446C-89C0-E02870F456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5615868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Human Factors Simulation</a:t>
            </a:r>
          </a:p>
          <a:p>
            <a:pPr marL="0" indent="0">
              <a:buNone/>
            </a:pPr>
            <a:endParaRPr lang="en-US" sz="2400" b="1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Excursions: </a:t>
            </a:r>
            <a:r>
              <a:rPr lang="en-US" sz="2400" u="sng" dirty="0"/>
              <a:t>both</a:t>
            </a:r>
            <a:r>
              <a:rPr lang="en-US" sz="2400" dirty="0"/>
              <a:t> airborne and ground egress - </a:t>
            </a:r>
            <a:r>
              <a:rPr lang="en-US" sz="2400" u="sng" dirty="0"/>
              <a:t>both</a:t>
            </a:r>
            <a:r>
              <a:rPr lang="en-US" sz="2400" dirty="0"/>
              <a:t> manual and autonomous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Transition zones (</a:t>
            </a:r>
            <a:r>
              <a:rPr lang="en-US" sz="2400" i="1" dirty="0"/>
              <a:t>takeoffs/landings</a:t>
            </a:r>
            <a:r>
              <a:rPr lang="en-US" sz="2400" dirty="0"/>
              <a:t>) will be most critical during preliminary deployment (when operations are manual)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Simulation will enable assessment of tolerance for the human-machine interface</a:t>
            </a:r>
          </a:p>
          <a:p>
            <a:endParaRPr lang="en-US" sz="2400" dirty="0"/>
          </a:p>
        </p:txBody>
      </p:sp>
      <p:pic>
        <p:nvPicPr>
          <p:cNvPr id="1026" name="Picture 2" descr="180°/ 220°/ 360° Large Curved Projector Screen Flight Simultaion ...">
            <a:extLst>
              <a:ext uri="{FF2B5EF4-FFF2-40B4-BE49-F238E27FC236}">
                <a16:creationId xmlns:a16="http://schemas.microsoft.com/office/drawing/2014/main" id="{7D8A674F-B203-4CF3-8EAB-C750AF8E6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1"/>
          <a:stretch/>
        </p:blipFill>
        <p:spPr bwMode="auto">
          <a:xfrm>
            <a:off x="6251332" y="795131"/>
            <a:ext cx="5756030" cy="32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D3DEB-A4B1-43B1-8C96-A66B20325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86" y="4236280"/>
            <a:ext cx="2595476" cy="1871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70A7C3-1FCC-47DE-B75B-941588112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/>
          <a:stretch/>
        </p:blipFill>
        <p:spPr>
          <a:xfrm>
            <a:off x="6251332" y="4236279"/>
            <a:ext cx="3003362" cy="1871954"/>
          </a:xfrm>
          <a:prstGeom prst="rect">
            <a:avLst/>
          </a:prstGeom>
        </p:spPr>
      </p:pic>
      <p:sp>
        <p:nvSpPr>
          <p:cNvPr id="15" name="Arrow: Left-Right-Up 14">
            <a:extLst>
              <a:ext uri="{FF2B5EF4-FFF2-40B4-BE49-F238E27FC236}">
                <a16:creationId xmlns:a16="http://schemas.microsoft.com/office/drawing/2014/main" id="{68022EC4-6256-4BD4-9EBB-F33405F10AB7}"/>
              </a:ext>
            </a:extLst>
          </p:cNvPr>
          <p:cNvSpPr/>
          <p:nvPr/>
        </p:nvSpPr>
        <p:spPr bwMode="auto">
          <a:xfrm>
            <a:off x="8787911" y="3869695"/>
            <a:ext cx="1063869" cy="773723"/>
          </a:xfrm>
          <a:prstGeom prst="leftRigh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D06C4-8901-4D34-A144-D93E7C6DB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E0D4F7-97EE-4A3D-A8BB-C65D86DCBC52}"/>
              </a:ext>
            </a:extLst>
          </p:cNvPr>
          <p:cNvSpPr/>
          <p:nvPr/>
        </p:nvSpPr>
        <p:spPr>
          <a:xfrm>
            <a:off x="480132" y="5771614"/>
            <a:ext cx="53267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Digital Projection, 2013; Frasca, 2020; SMAX, 2018 </a:t>
            </a:r>
          </a:p>
        </p:txBody>
      </p:sp>
    </p:spTree>
    <p:extLst>
      <p:ext uri="{BB962C8B-B14F-4D97-AF65-F5344CB8AC3E}">
        <p14:creationId xmlns:p14="http://schemas.microsoft.com/office/powerpoint/2010/main" val="3612369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9FE79C-5DD3-498C-A45B-3BBC771FBB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771199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3D Traffic (Grid) Models</a:t>
            </a:r>
          </a:p>
          <a:p>
            <a:pPr marL="0" indent="0">
              <a:buNone/>
            </a:pPr>
            <a:endParaRPr lang="en-US" sz="2400" b="1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Leverage and embrace game engine technology (similar to military) to determine Flying Car flight network interoperation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Translate 2D (ground) traffic models to utilize the 3</a:t>
            </a:r>
            <a:r>
              <a:rPr lang="en-US" sz="2400" baseline="30000" dirty="0"/>
              <a:t>rd</a:t>
            </a:r>
            <a:r>
              <a:rPr lang="en-US" sz="2400" dirty="0"/>
              <a:t> dimension of travel (</a:t>
            </a:r>
            <a:r>
              <a:rPr lang="en-US" sz="2400" b="1" i="1" dirty="0"/>
              <a:t>going vertical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Maximize cooperative flow (e.g., within travel tiers/grids) while guaranteeing safety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0226E-3ED2-4267-A3B5-1B88C4CB03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3" y="923604"/>
            <a:ext cx="5435979" cy="2698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56C6B-7CD5-4CDE-9E84-B180B3037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3" y="3750905"/>
            <a:ext cx="5435979" cy="24995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C871D-4D68-46D0-8EEE-2BBF41DFBE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6719-A7E4-41FC-998B-775353FB41A3}"/>
              </a:ext>
            </a:extLst>
          </p:cNvPr>
          <p:cNvSpPr/>
          <p:nvPr/>
        </p:nvSpPr>
        <p:spPr>
          <a:xfrm>
            <a:off x="480132" y="5771614"/>
            <a:ext cx="53267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Becker, 2017; Bogaisky, 2018; Milford and Roberts, 2017; Simek, 2017 </a:t>
            </a:r>
          </a:p>
        </p:txBody>
      </p:sp>
    </p:spTree>
    <p:extLst>
      <p:ext uri="{BB962C8B-B14F-4D97-AF65-F5344CB8AC3E}">
        <p14:creationId xmlns:p14="http://schemas.microsoft.com/office/powerpoint/2010/main" val="1051876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193230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Live-Virtual-Constructive (LVC): </a:t>
            </a:r>
            <a:r>
              <a:rPr lang="en-US" sz="2400" dirty="0"/>
              <a:t>taxonomy for research, simulation, and training will be essential for Flying Car testing, experimentation, and validation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Live</a:t>
            </a:r>
            <a:r>
              <a:rPr lang="en-US" sz="2400" dirty="0"/>
              <a:t>: Partial-scale (UAV/drone) and Full-scale (piloted) testing of Flying Cars within a “physical” environment, with </a:t>
            </a:r>
            <a:r>
              <a:rPr lang="en-US" sz="2400" b="1" dirty="0"/>
              <a:t>real people AND real systems</a:t>
            </a:r>
          </a:p>
          <a:p>
            <a:r>
              <a:rPr lang="en-US" sz="2400" dirty="0"/>
              <a:t>Examine </a:t>
            </a:r>
            <a:r>
              <a:rPr lang="en-US" sz="2400" i="1" dirty="0"/>
              <a:t>Infrastructure</a:t>
            </a:r>
            <a:r>
              <a:rPr lang="en-US" sz="2400" dirty="0"/>
              <a:t> and </a:t>
            </a:r>
            <a:r>
              <a:rPr lang="en-US" sz="2400" i="1" dirty="0"/>
              <a:t>Navigation</a:t>
            </a:r>
            <a:r>
              <a:rPr lang="en-US" sz="2400" dirty="0"/>
              <a:t> concerns (e.g., Vertiport layout, geometry, features, and placement to enable takeoffs and landings)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D52DFB-DD44-421F-B847-8F77D1593A82}"/>
              </a:ext>
            </a:extLst>
          </p:cNvPr>
          <p:cNvSpPr/>
          <p:nvPr/>
        </p:nvSpPr>
        <p:spPr bwMode="auto">
          <a:xfrm>
            <a:off x="10939389" y="984373"/>
            <a:ext cx="888023" cy="7561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165D1-D51B-4D9A-A0D9-4FBEBBBBF206}"/>
              </a:ext>
            </a:extLst>
          </p:cNvPr>
          <p:cNvGrpSpPr/>
          <p:nvPr/>
        </p:nvGrpSpPr>
        <p:grpSpPr>
          <a:xfrm>
            <a:off x="6878220" y="1863226"/>
            <a:ext cx="5117123" cy="2290518"/>
            <a:chOff x="6866792" y="984373"/>
            <a:chExt cx="4960620" cy="20665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12E8F-2AA3-4B62-BDE1-DE72D49E440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1"/>
            <a:stretch/>
          </p:blipFill>
          <p:spPr bwMode="auto">
            <a:xfrm>
              <a:off x="6866792" y="984373"/>
              <a:ext cx="4960620" cy="20665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A822C-4C37-413E-9A77-2A691346B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8673" y="1000325"/>
              <a:ext cx="2193194" cy="12227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ACF1A9-29ED-4B4F-ABE7-9EFF37754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7" r="4476" b="25207"/>
          <a:stretch/>
        </p:blipFill>
        <p:spPr>
          <a:xfrm>
            <a:off x="6878219" y="889800"/>
            <a:ext cx="5117123" cy="689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6C3A3-E75D-4E2E-8BF8-13ACFD586D8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/>
        </p:blipFill>
        <p:spPr bwMode="auto">
          <a:xfrm>
            <a:off x="6878220" y="4521151"/>
            <a:ext cx="5117123" cy="1756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E26EBA9-51ED-4193-871B-B759CC0DD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EA721-4238-4906-9E02-843E01C7A883}"/>
              </a:ext>
            </a:extLst>
          </p:cNvPr>
          <p:cNvSpPr/>
          <p:nvPr/>
        </p:nvSpPr>
        <p:spPr>
          <a:xfrm>
            <a:off x="6803202" y="6463219"/>
            <a:ext cx="53267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DoD, 1998; Kettley, 2019; Tolk, 2012  </a:t>
            </a:r>
          </a:p>
        </p:txBody>
      </p:sp>
    </p:spTree>
    <p:extLst>
      <p:ext uri="{BB962C8B-B14F-4D97-AF65-F5344CB8AC3E}">
        <p14:creationId xmlns:p14="http://schemas.microsoft.com/office/powerpoint/2010/main" val="3379862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503598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Virtual</a:t>
            </a:r>
            <a:r>
              <a:rPr lang="en-US" sz="2400" dirty="0"/>
              <a:t>: High-fidelity motion-based Simulation is required with </a:t>
            </a:r>
            <a:r>
              <a:rPr lang="en-US" sz="2400" b="1" dirty="0"/>
              <a:t>real people and simulated systems</a:t>
            </a:r>
          </a:p>
          <a:p>
            <a:r>
              <a:rPr lang="en-US" sz="2400" dirty="0"/>
              <a:t>Examine the complex human-machine interface (e.g., transitions between driving/flight modes)</a:t>
            </a:r>
          </a:p>
          <a:p>
            <a:pPr marL="0" indent="0">
              <a:buNone/>
            </a:pPr>
            <a:endParaRPr lang="en-US" sz="2400" b="1" u="sng" dirty="0"/>
          </a:p>
          <a:p>
            <a:pPr marL="0" indent="0">
              <a:buNone/>
            </a:pPr>
            <a:r>
              <a:rPr lang="en-US" sz="2400" b="1" u="sng" dirty="0"/>
              <a:t>Constructive</a:t>
            </a:r>
            <a:r>
              <a:rPr lang="en-US" sz="2400" dirty="0"/>
              <a:t>: Micro-simulations of vehicle egress and interactions with </a:t>
            </a:r>
            <a:r>
              <a:rPr lang="en-US" sz="2400" b="1" dirty="0"/>
              <a:t>simulated people AND systems</a:t>
            </a:r>
          </a:p>
          <a:p>
            <a:r>
              <a:rPr lang="en-US" sz="2400" dirty="0"/>
              <a:t>Examine 3</a:t>
            </a:r>
            <a:r>
              <a:rPr lang="en-US" sz="2400" baseline="30000" dirty="0"/>
              <a:t>rd</a:t>
            </a:r>
            <a:r>
              <a:rPr lang="en-US" sz="2400" dirty="0"/>
              <a:t> dimension traffic models (e.g., swarm intelligence, distributed control strategies)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D52DFB-DD44-421F-B847-8F77D1593A82}"/>
              </a:ext>
            </a:extLst>
          </p:cNvPr>
          <p:cNvSpPr/>
          <p:nvPr/>
        </p:nvSpPr>
        <p:spPr bwMode="auto">
          <a:xfrm>
            <a:off x="10939389" y="984373"/>
            <a:ext cx="888023" cy="7561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D17D4E-2D50-4D16-9F03-1F6CA8BF421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7" t="2274" b="7316"/>
          <a:stretch/>
        </p:blipFill>
        <p:spPr bwMode="auto">
          <a:xfrm>
            <a:off x="5840257" y="4815685"/>
            <a:ext cx="1221285" cy="1382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F1D57-C090-425C-A276-9806F3EB1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1"/>
          <a:stretch/>
        </p:blipFill>
        <p:spPr>
          <a:xfrm>
            <a:off x="7139356" y="3550534"/>
            <a:ext cx="4843682" cy="2647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290CBC-16B3-45CB-9F94-F65FF5359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 b="6932"/>
          <a:stretch/>
        </p:blipFill>
        <p:spPr>
          <a:xfrm>
            <a:off x="7139355" y="930043"/>
            <a:ext cx="4843682" cy="24622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04C3A-FE41-4800-BB7D-D0673C3BF1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56368F-BD55-4675-BFC6-AB4B1D040C76}"/>
              </a:ext>
            </a:extLst>
          </p:cNvPr>
          <p:cNvSpPr/>
          <p:nvPr/>
        </p:nvSpPr>
        <p:spPr>
          <a:xfrm>
            <a:off x="480132" y="5798316"/>
            <a:ext cx="4816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APKFab, 2020; Dantu et al., 2012; EPFL, 2020; Gharibi et al., 2019; Martinoli et al., 2004; Torres, 2012  </a:t>
            </a:r>
          </a:p>
        </p:txBody>
      </p:sp>
    </p:spTree>
    <p:extLst>
      <p:ext uri="{BB962C8B-B14F-4D97-AF65-F5344CB8AC3E}">
        <p14:creationId xmlns:p14="http://schemas.microsoft.com/office/powerpoint/2010/main" val="1562506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5349167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Impacts on Training (Military/Civilian)</a:t>
            </a:r>
          </a:p>
          <a:p>
            <a:pPr marL="0" indent="0">
              <a:buNone/>
            </a:pPr>
            <a:endParaRPr lang="en-US" sz="2400" b="1" u="sng" dirty="0"/>
          </a:p>
          <a:p>
            <a:r>
              <a:rPr lang="en-US" sz="2400" b="1" i="1" dirty="0"/>
              <a:t>Operation</a:t>
            </a:r>
            <a:r>
              <a:rPr lang="en-US" sz="2400" dirty="0"/>
              <a:t> (Pilot Certification): skilled licensure both to drive and fly</a:t>
            </a:r>
          </a:p>
          <a:p>
            <a:r>
              <a:rPr lang="en-US" sz="2400" b="1" i="1" dirty="0"/>
              <a:t>Type Certification</a:t>
            </a:r>
            <a:r>
              <a:rPr lang="en-US" sz="2400" dirty="0"/>
              <a:t>: Pilot approval for different (experimental) vehicle types (i.e., </a:t>
            </a:r>
            <a:r>
              <a:rPr lang="en-US" sz="2400" i="1" dirty="0"/>
              <a:t>Flying Car </a:t>
            </a:r>
            <a:r>
              <a:rPr lang="en-US" sz="2400" dirty="0"/>
              <a:t>vs. </a:t>
            </a:r>
            <a:r>
              <a:rPr lang="en-US" sz="2400" i="1" dirty="0"/>
              <a:t>Driving Plane</a:t>
            </a:r>
            <a:r>
              <a:rPr lang="en-US" sz="2400" dirty="0"/>
              <a:t>)</a:t>
            </a:r>
          </a:p>
          <a:p>
            <a:r>
              <a:rPr lang="en-US" sz="2400" b="1" i="1" dirty="0"/>
              <a:t>Maintenance</a:t>
            </a:r>
            <a:r>
              <a:rPr lang="en-US" sz="2400" dirty="0"/>
              <a:t>: Highly-complex systems with many moving parts and failure points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2741F-7467-4C07-BC91-A0E0F386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15" y="766729"/>
            <a:ext cx="3985847" cy="2639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E5CE3A-53DE-4838-9685-5F006526B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15" y="3556269"/>
            <a:ext cx="3985847" cy="2562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FC23E-3BF1-4A1D-AF08-80E064232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46" y="766729"/>
            <a:ext cx="1764631" cy="1318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89FB11-D6A5-4267-A80B-0B8867B4D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78" y="4896056"/>
            <a:ext cx="1811967" cy="1207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0FA035-B718-4A2C-99D8-F5C1829FF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46" y="2221994"/>
            <a:ext cx="1764631" cy="1184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215A50-1E5B-496F-99FC-8DA683F65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46" y="3575400"/>
            <a:ext cx="1788299" cy="11842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916FF-13C6-4072-B14F-ACC9DDA75A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5818F-0734-4396-AE74-108BD201984F}"/>
              </a:ext>
            </a:extLst>
          </p:cNvPr>
          <p:cNvSpPr/>
          <p:nvPr/>
        </p:nvSpPr>
        <p:spPr>
          <a:xfrm>
            <a:off x="6175778" y="6216712"/>
            <a:ext cx="53267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Goodwin, 2020 </a:t>
            </a:r>
          </a:p>
        </p:txBody>
      </p:sp>
    </p:spTree>
    <p:extLst>
      <p:ext uri="{BB962C8B-B14F-4D97-AF65-F5344CB8AC3E}">
        <p14:creationId xmlns:p14="http://schemas.microsoft.com/office/powerpoint/2010/main" val="1314834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 and M&amp;S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983114" cy="5075237"/>
          </a:xfrm>
        </p:spPr>
        <p:txBody>
          <a:bodyPr/>
          <a:lstStyle/>
          <a:p>
            <a:r>
              <a:rPr lang="en-US" sz="2400" b="1" i="1" dirty="0"/>
              <a:t>Flying Cars: Air Force Aims to Turn Science Fiction into Science Fact </a:t>
            </a:r>
            <a:r>
              <a:rPr lang="en-US" sz="2400" dirty="0"/>
              <a:t>(</a:t>
            </a:r>
            <a:r>
              <a:rPr lang="en-US" sz="2400" i="1" dirty="0"/>
              <a:t>National Defense </a:t>
            </a:r>
            <a:r>
              <a:rPr lang="en-US" sz="2400" dirty="0"/>
              <a:t>article, July 2020)</a:t>
            </a:r>
          </a:p>
          <a:p>
            <a:r>
              <a:rPr lang="en-US" sz="2400" b="1" dirty="0"/>
              <a:t>USAF Agility Prime </a:t>
            </a:r>
            <a:r>
              <a:rPr lang="en-US" sz="2400" dirty="0"/>
              <a:t>initiative (</a:t>
            </a:r>
            <a:r>
              <a:rPr lang="en-US" sz="2400" b="1" u="sng" dirty="0">
                <a:solidFill>
                  <a:srgbClr val="2B56AB"/>
                </a:solidFill>
              </a:rPr>
              <a:t>agilityprime.com</a:t>
            </a:r>
            <a:r>
              <a:rPr lang="en-US" sz="2400" dirty="0"/>
              <a:t>)</a:t>
            </a:r>
          </a:p>
          <a:p>
            <a:r>
              <a:rPr lang="en-US" sz="2400" dirty="0"/>
              <a:t>Take-off (like a helicopter), then fly (like an airplane); vertically oriented vehicles that transition to being forward-oriented</a:t>
            </a:r>
          </a:p>
          <a:p>
            <a:r>
              <a:rPr lang="en-US" sz="2400" u="sng" dirty="0"/>
              <a:t>Key attributes</a:t>
            </a:r>
            <a:r>
              <a:rPr lang="en-US" sz="2400" dirty="0"/>
              <a:t>: electric/hybrid propulsion and electric power source; manned, remote, or autonomous operational capability; VTOL; reduced lifecycle costs</a:t>
            </a:r>
          </a:p>
          <a:p>
            <a:r>
              <a:rPr lang="en-US" sz="2400" u="sng" dirty="0"/>
              <a:t>Challenges</a:t>
            </a:r>
            <a:r>
              <a:rPr lang="en-US" sz="2400" dirty="0"/>
              <a:t>: legitimate concerns about safety, security and privacy need to be addressed - </a:t>
            </a:r>
            <a:r>
              <a:rPr lang="en-US" sz="2400" u="sng" dirty="0"/>
              <a:t>without public acceptance, commercialization won’t be possible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098" name="Picture 2" descr="National Defense Magazin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839" y="868133"/>
            <a:ext cx="218122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nationaldefensemagazine.org/-/media/sites/magazine/2020/06/istock-864542852_flat.ashx?h=500&amp;w=878&amp;la=en&amp;hash=9447F8183CE6B36FB684EC5B12B61B1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10536"/>
          <a:stretch/>
        </p:blipFill>
        <p:spPr bwMode="auto">
          <a:xfrm>
            <a:off x="7670140" y="2490923"/>
            <a:ext cx="4385163" cy="339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15BCB0-9096-4D25-BFBF-2D5576CC8622}"/>
              </a:ext>
            </a:extLst>
          </p:cNvPr>
          <p:cNvSpPr/>
          <p:nvPr/>
        </p:nvSpPr>
        <p:spPr>
          <a:xfrm>
            <a:off x="6511712" y="5933735"/>
            <a:ext cx="31400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Harper,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1BC3A-CD46-41D7-83C0-ED0322488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211" y="1052361"/>
            <a:ext cx="1981516" cy="6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4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35737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2021 manufacturer status</a:t>
            </a:r>
            <a:endParaRPr lang="en-US" sz="2400" b="1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/>
              <a:t>Urban Air Mobility </a:t>
            </a:r>
            <a:r>
              <a:rPr lang="en-US" sz="2400" dirty="0"/>
              <a:t>is a modern-day “disruptor” for end-to-end mobility solutions</a:t>
            </a:r>
            <a:endParaRPr lang="en-US" sz="2400" b="1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Numerous manufacturers are developing Flying Cars, Air Taxis, Passenger Drones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We present a </a:t>
            </a:r>
            <a:r>
              <a:rPr lang="en-US" sz="2400" u="sng" dirty="0"/>
              <a:t>brief sampling </a:t>
            </a:r>
            <a:r>
              <a:rPr lang="en-US" sz="2400" dirty="0"/>
              <a:t>of prospective technologies that are currently in development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9DA76-445D-4B0E-A078-1897A100D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7A200-6650-460A-B1AE-A64B50CDA13E}"/>
              </a:ext>
            </a:extLst>
          </p:cNvPr>
          <p:cNvSpPr/>
          <p:nvPr/>
        </p:nvSpPr>
        <p:spPr>
          <a:xfrm>
            <a:off x="5371706" y="6524357"/>
            <a:ext cx="31467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Airbus, 2018; Hawkins, 2020; McNabb,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E763CF-1B10-465B-9A47-FD6847E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8696"/>
          <a:stretch/>
        </p:blipFill>
        <p:spPr>
          <a:xfrm>
            <a:off x="2315687" y="2957625"/>
            <a:ext cx="7686261" cy="33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59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9DA76-445D-4B0E-A078-1897A100D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6FA5-9932-41D3-A270-2732AFCA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6CC904-28AD-4FDD-9C06-70193ED8EBBA}"/>
              </a:ext>
            </a:extLst>
          </p:cNvPr>
          <p:cNvSpPr txBox="1"/>
          <p:nvPr/>
        </p:nvSpPr>
        <p:spPr>
          <a:xfrm>
            <a:off x="8083491" y="40064"/>
            <a:ext cx="4098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u="sng" dirty="0"/>
              <a:t>VTOL</a:t>
            </a:r>
            <a:r>
              <a:rPr lang="en-US" sz="1200" dirty="0"/>
              <a:t>: vertical takeoff and landing (Helipad, vertiport)</a:t>
            </a:r>
          </a:p>
          <a:p>
            <a:pPr algn="r"/>
            <a:r>
              <a:rPr lang="en-US" sz="1200" b="1" u="sng" dirty="0"/>
              <a:t>STOL</a:t>
            </a:r>
            <a:r>
              <a:rPr lang="en-US" sz="1200" dirty="0"/>
              <a:t>: short takeoff and landing (very short runway)</a:t>
            </a:r>
          </a:p>
          <a:p>
            <a:pPr algn="r"/>
            <a:r>
              <a:rPr lang="en-US" sz="1200" b="1" u="sng" dirty="0"/>
              <a:t>CTOL</a:t>
            </a:r>
            <a:r>
              <a:rPr lang="en-US" sz="1200" dirty="0"/>
              <a:t>: conventional takeoff and landing (regular runway)</a:t>
            </a:r>
          </a:p>
          <a:p>
            <a:pPr algn="r"/>
            <a:r>
              <a:rPr lang="en-US" sz="1200" b="1" u="sng" dirty="0" err="1"/>
              <a:t>eVTOL</a:t>
            </a:r>
            <a:r>
              <a:rPr lang="en-US" sz="1200" dirty="0"/>
              <a:t>: battery-powered platforms with VTOL capability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841175-771C-449F-9857-D578852518CC}"/>
              </a:ext>
            </a:extLst>
          </p:cNvPr>
          <p:cNvSpPr/>
          <p:nvPr/>
        </p:nvSpPr>
        <p:spPr bwMode="auto">
          <a:xfrm>
            <a:off x="4731026" y="238539"/>
            <a:ext cx="2719804" cy="4273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E57EA-F255-477D-B833-667C58D51861}"/>
              </a:ext>
            </a:extLst>
          </p:cNvPr>
          <p:cNvSpPr txBox="1"/>
          <p:nvPr/>
        </p:nvSpPr>
        <p:spPr>
          <a:xfrm>
            <a:off x="0" y="648"/>
            <a:ext cx="521854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u="sng" dirty="0"/>
              <a:t>Passenger Drone</a:t>
            </a:r>
            <a:r>
              <a:rPr lang="en-US" sz="1200" dirty="0"/>
              <a:t>: all unpiloted platforms</a:t>
            </a:r>
          </a:p>
          <a:p>
            <a:r>
              <a:rPr lang="en-US" sz="1200" b="1" u="sng" dirty="0"/>
              <a:t>Personal Flying Devices</a:t>
            </a:r>
            <a:r>
              <a:rPr lang="en-US" sz="1200" dirty="0"/>
              <a:t>: unpiloted platforms designed for private use</a:t>
            </a:r>
          </a:p>
          <a:p>
            <a:r>
              <a:rPr lang="en-US" sz="1200" b="1" u="sng" dirty="0"/>
              <a:t>Flying Car</a:t>
            </a:r>
            <a:r>
              <a:rPr lang="en-US" sz="1200" dirty="0"/>
              <a:t>: unpiloted platforms which also serve as a road-legal car</a:t>
            </a:r>
          </a:p>
          <a:p>
            <a:r>
              <a:rPr lang="en-US" sz="1200" b="1" u="sng" dirty="0"/>
              <a:t>Air Taxi</a:t>
            </a:r>
            <a:r>
              <a:rPr lang="en-US" sz="1200" dirty="0"/>
              <a:t>: unpiloted platforms designed for commercial use in urban areas</a:t>
            </a:r>
          </a:p>
        </p:txBody>
      </p:sp>
    </p:spTree>
    <p:extLst>
      <p:ext uri="{BB962C8B-B14F-4D97-AF65-F5344CB8AC3E}">
        <p14:creationId xmlns:p14="http://schemas.microsoft.com/office/powerpoint/2010/main" val="201817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BER AIR 360 Video  Uber Elevate  Uber">
            <a:hlinkClick r:id="" action="ppaction://media"/>
            <a:extLst>
              <a:ext uri="{FF2B5EF4-FFF2-40B4-BE49-F238E27FC236}">
                <a16:creationId xmlns:a16="http://schemas.microsoft.com/office/drawing/2014/main" id="{6631B3D8-9F8D-40BB-9ECC-B435061A5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05610"/>
            <a:ext cx="12192000" cy="6152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464" y="0"/>
            <a:ext cx="9100455" cy="705610"/>
          </a:xfrm>
        </p:spPr>
        <p:txBody>
          <a:bodyPr/>
          <a:lstStyle/>
          <a:p>
            <a:r>
              <a:rPr lang="en-US" dirty="0"/>
              <a:t>Preamble – </a:t>
            </a:r>
            <a:r>
              <a:rPr lang="en-US" i="1" dirty="0"/>
              <a:t>The Future of Transportation?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A7DD-C8D0-4435-86C2-6BD0EDD8C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69FDD4-8146-4178-84EB-B0E88221B166}"/>
              </a:ext>
            </a:extLst>
          </p:cNvPr>
          <p:cNvSpPr/>
          <p:nvPr/>
        </p:nvSpPr>
        <p:spPr>
          <a:xfrm>
            <a:off x="10644997" y="419325"/>
            <a:ext cx="15470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CNN Business, 2019</a:t>
            </a:r>
          </a:p>
        </p:txBody>
      </p:sp>
    </p:spTree>
    <p:extLst>
      <p:ext uri="{BB962C8B-B14F-4D97-AF65-F5344CB8AC3E}">
        <p14:creationId xmlns:p14="http://schemas.microsoft.com/office/powerpoint/2010/main" val="24193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096514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2021 manufacturer status: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i="1" dirty="0"/>
              <a:t>Opener Backfly</a:t>
            </a:r>
            <a:r>
              <a:rPr lang="en-US" sz="2400" dirty="0"/>
              <a:t>: VTOL, single-passenger, eight-rotors, short-range (25-miles), non-urban, daylight-only flight (</a:t>
            </a:r>
            <a:r>
              <a:rPr lang="en-US" sz="2400" i="1" dirty="0"/>
              <a:t>backed by Google co-founder Larry Page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/>
              <a:t>Rolls Royce EVTOL</a:t>
            </a:r>
            <a:r>
              <a:rPr lang="en-US" sz="2400" dirty="0"/>
              <a:t>: electric VTOL, 5 passengers, turbine-powered (serves as a </a:t>
            </a:r>
            <a:r>
              <a:rPr lang="en-US" sz="2400" i="1" dirty="0"/>
              <a:t>generator</a:t>
            </a:r>
            <a:r>
              <a:rPr lang="en-US" sz="2400" dirty="0"/>
              <a:t>, with six propellers), long-range (500-miles)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8F099-D743-4269-ABF6-C016E8F6C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69C08-D242-4823-801D-57B8C56B0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96" r="24698" b="4889"/>
          <a:stretch/>
        </p:blipFill>
        <p:spPr>
          <a:xfrm>
            <a:off x="7309459" y="820921"/>
            <a:ext cx="4741643" cy="2616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CB02C-27A3-416F-9FFE-C74C070C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2" t="16540"/>
          <a:stretch/>
        </p:blipFill>
        <p:spPr>
          <a:xfrm>
            <a:off x="7309459" y="3584333"/>
            <a:ext cx="4732290" cy="24527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D5375A-C9FD-40FE-A4C6-DB536023ED8E}"/>
              </a:ext>
            </a:extLst>
          </p:cNvPr>
          <p:cNvSpPr/>
          <p:nvPr/>
        </p:nvSpPr>
        <p:spPr>
          <a:xfrm>
            <a:off x="391618" y="5913271"/>
            <a:ext cx="4816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Carrillo III, 2018</a:t>
            </a:r>
          </a:p>
        </p:txBody>
      </p:sp>
    </p:spTree>
    <p:extLst>
      <p:ext uri="{BB962C8B-B14F-4D97-AF65-F5344CB8AC3E}">
        <p14:creationId xmlns:p14="http://schemas.microsoft.com/office/powerpoint/2010/main" val="254346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9DA76-445D-4B0E-A078-1897A100D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1488455-6F86-48EF-AAB6-44A4B0C2E6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421829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2021 manufacturer status: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i="1" dirty="0"/>
              <a:t>Aston Martin Volante</a:t>
            </a:r>
            <a:r>
              <a:rPr lang="en-US" sz="2400" dirty="0"/>
              <a:t>: VTOL, 3 passengers, hybrid-electric power, autonomous flight capable, ultra-sleek form-factor (</a:t>
            </a:r>
            <a:r>
              <a:rPr lang="en-US" sz="2400" i="1" dirty="0"/>
              <a:t>partnership: Cranfield University, Cranfield Aerospace Solutions, and Rolls-Royce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/>
              <a:t>Audi/Airbus Pop.Up Next</a:t>
            </a:r>
            <a:r>
              <a:rPr lang="en-US" sz="2400" dirty="0"/>
              <a:t>: VTOL quadcopter module companion with a (2 passenger) city car pod – both electric and fully autonomous (</a:t>
            </a:r>
            <a:r>
              <a:rPr lang="en-US" sz="2400" i="1" dirty="0"/>
              <a:t>dronelike flying taxi &amp; electric city car pairing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85626-D7FB-4330-8952-38905590E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29" r="8949"/>
          <a:stretch/>
        </p:blipFill>
        <p:spPr>
          <a:xfrm>
            <a:off x="7628108" y="870438"/>
            <a:ext cx="4434938" cy="2630425"/>
          </a:xfrm>
          <a:prstGeom prst="rect">
            <a:avLst/>
          </a:prstGeom>
        </p:spPr>
      </p:pic>
      <p:pic>
        <p:nvPicPr>
          <p:cNvPr id="3074" name="Picture 2" descr="https://cnet1.cbsistatic.com/img/9c4fwyyrhMCYLXJ54rSU7t8h4k0=/980x551/2018/03/06/df9aa14c-80be-4951-b147-cc2cbb49caf7/audi-airbus-drone-taxi-pop-up-next-4.jpg">
            <a:extLst>
              <a:ext uri="{FF2B5EF4-FFF2-40B4-BE49-F238E27FC236}">
                <a16:creationId xmlns:a16="http://schemas.microsoft.com/office/drawing/2014/main" id="{54D00203-A7DA-428A-B122-77BFB263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09" y="3609691"/>
            <a:ext cx="4434938" cy="24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3C2E60-B3FF-4F75-A224-1C454C64F330}"/>
              </a:ext>
            </a:extLst>
          </p:cNvPr>
          <p:cNvSpPr/>
          <p:nvPr/>
        </p:nvSpPr>
        <p:spPr>
          <a:xfrm>
            <a:off x="391618" y="5913271"/>
            <a:ext cx="4816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Krok, 2018; Paukert, 2018</a:t>
            </a:r>
          </a:p>
        </p:txBody>
      </p:sp>
    </p:spTree>
    <p:extLst>
      <p:ext uri="{BB962C8B-B14F-4D97-AF65-F5344CB8AC3E}">
        <p14:creationId xmlns:p14="http://schemas.microsoft.com/office/powerpoint/2010/main" val="4271800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2CB0C-2786-42BA-9E29-D9E75575F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2222325-D937-4738-989D-24E90EAF0E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43825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2021 manufacturer status: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i="1" dirty="0"/>
              <a:t>Terrafugia TF-X</a:t>
            </a:r>
            <a:r>
              <a:rPr lang="en-US" sz="2400" dirty="0"/>
              <a:t>: VTOL (requires 100 ft. diameter clearing), hybrid electric vehicle, 4 passenger, operates on unleaded fuel that will power electric motor pods; long 500 mile range (</a:t>
            </a:r>
            <a:r>
              <a:rPr lang="en-US" sz="2400" i="1" dirty="0"/>
              <a:t>in cooperation with Volvo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/>
              <a:t>PAL-V Liberty Pioneer</a:t>
            </a:r>
            <a:r>
              <a:rPr lang="en-US" sz="2400" dirty="0"/>
              <a:t>: STOL gyrocopter, dual-engine vehicle (100/200hp, w/ unleaded fuel), 2 passenger, 250-mile range, ~7 gallon/hour (fuel economy) </a:t>
            </a:r>
          </a:p>
          <a:p>
            <a:endParaRPr lang="en-US" sz="2400" dirty="0"/>
          </a:p>
        </p:txBody>
      </p:sp>
      <p:pic>
        <p:nvPicPr>
          <p:cNvPr id="4098" name="Picture 2" descr="https://cnet4.cbsistatic.com/img/8cAlqRAHMCqVhaPY_eY9ucsLqzA=/2018/07/25/01c89cfb-b2ef-440d-88be-f2933b9f460b/terrafugia-tf-x.png">
            <a:extLst>
              <a:ext uri="{FF2B5EF4-FFF2-40B4-BE49-F238E27FC236}">
                <a16:creationId xmlns:a16="http://schemas.microsoft.com/office/drawing/2014/main" id="{8639328A-E8DC-4BCA-A4C7-D858660D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24" y="899951"/>
            <a:ext cx="4995048" cy="23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net1.cbsistatic.com/img/buWRvnAWVNYBcEa9BVNBd5-cnSU=/980x551/2018/03/07/28dc3c03-98a8-490c-87c9-a900dbb4c605/pal-v-liberty-flying-car-2500px-srgb-002.jpg">
            <a:extLst>
              <a:ext uri="{FF2B5EF4-FFF2-40B4-BE49-F238E27FC236}">
                <a16:creationId xmlns:a16="http://schemas.microsoft.com/office/drawing/2014/main" id="{A990084E-87EF-4308-802B-7C4764AB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25" y="3456781"/>
            <a:ext cx="4995048" cy="27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27A45A-9F08-4B07-85FD-3FB0BC20198E}"/>
              </a:ext>
            </a:extLst>
          </p:cNvPr>
          <p:cNvSpPr/>
          <p:nvPr/>
        </p:nvSpPr>
        <p:spPr>
          <a:xfrm>
            <a:off x="391618" y="5913271"/>
            <a:ext cx="4816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Hyatt, 2018; PAL-V, 2020; Starr, 2015</a:t>
            </a:r>
          </a:p>
        </p:txBody>
      </p:sp>
    </p:spTree>
    <p:extLst>
      <p:ext uri="{BB962C8B-B14F-4D97-AF65-F5344CB8AC3E}">
        <p14:creationId xmlns:p14="http://schemas.microsoft.com/office/powerpoint/2010/main" val="1556351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61472" y="961144"/>
            <a:ext cx="5682128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Human-machine Interface:</a:t>
            </a:r>
            <a:endParaRPr lang="en-US" sz="2400" b="1" i="1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As technologies proceed, we must forecast our relationship with Flying Cars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Exploratory (N=692) surveys investigate the Human Factors associated with Flying Cars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We present a </a:t>
            </a:r>
            <a:r>
              <a:rPr lang="en-US" sz="2400" u="sng" dirty="0"/>
              <a:t>brief sampling </a:t>
            </a:r>
            <a:r>
              <a:rPr lang="en-US" sz="2400" dirty="0"/>
              <a:t>of results which will influence future policies and regulations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9DA76-445D-4B0E-A078-1897A100D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/>
          <a:stretch/>
        </p:blipFill>
        <p:spPr>
          <a:xfrm>
            <a:off x="6150780" y="3306802"/>
            <a:ext cx="6041220" cy="35480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13EA7A-C4C8-4DCF-95CA-D34DD6A0AEE9}"/>
              </a:ext>
            </a:extLst>
          </p:cNvPr>
          <p:cNvSpPr/>
          <p:nvPr/>
        </p:nvSpPr>
        <p:spPr>
          <a:xfrm>
            <a:off x="391618" y="5913271"/>
            <a:ext cx="4816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Bennes, 2020; Kirschner, 2019</a:t>
            </a:r>
          </a:p>
        </p:txBody>
      </p:sp>
      <p:pic>
        <p:nvPicPr>
          <p:cNvPr id="1028" name="Picture 4" descr="Dude, Where's My Autonomous Car?">
            <a:extLst>
              <a:ext uri="{FF2B5EF4-FFF2-40B4-BE49-F238E27FC236}">
                <a16:creationId xmlns:a16="http://schemas.microsoft.com/office/drawing/2014/main" id="{AEE2A216-BA62-445E-AC07-C600ED5EF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8" b="15263"/>
          <a:stretch/>
        </p:blipFill>
        <p:spPr bwMode="auto">
          <a:xfrm>
            <a:off x="6096000" y="705610"/>
            <a:ext cx="6041220" cy="247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16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844304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Human Factors – preliminary (self-report) results</a:t>
            </a:r>
          </a:p>
          <a:p>
            <a:pPr marL="0" indent="0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vs. Concerns</a:t>
            </a:r>
          </a:p>
          <a:p>
            <a:endParaRPr lang="en-US" sz="2400" dirty="0"/>
          </a:p>
          <a:p>
            <a:r>
              <a:rPr lang="en-US" sz="2400" dirty="0"/>
              <a:t>Future adoption is directly associated with individual perceptions of </a:t>
            </a:r>
            <a:r>
              <a:rPr lang="en-US" sz="2400" b="1" dirty="0"/>
              <a:t>benefits and concerns </a:t>
            </a:r>
            <a:endParaRPr lang="en-US" sz="2400" dirty="0"/>
          </a:p>
          <a:p>
            <a:r>
              <a:rPr lang="en-US" sz="2400" u="sng" dirty="0"/>
              <a:t>Benefits</a:t>
            </a:r>
            <a:r>
              <a:rPr lang="en-US" sz="2400" dirty="0"/>
              <a:t>: reduced travel time, and increased travel reliability (e.g., reduced traffic)</a:t>
            </a:r>
          </a:p>
          <a:p>
            <a:r>
              <a:rPr lang="en-US" sz="2400" u="sng" dirty="0"/>
              <a:t>Concerns</a:t>
            </a:r>
            <a:r>
              <a:rPr lang="en-US" sz="2400" dirty="0"/>
              <a:t>: most apprehensive about weather, and interactions with other vehicles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803CF-FECB-41A3-A5DD-12205407DF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74" y="812645"/>
            <a:ext cx="4228330" cy="259557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6BCF0-3B2F-4F44-AA85-31BEB1B0BF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74" y="3515252"/>
            <a:ext cx="4228330" cy="2525329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0F1B4-25B6-4245-8DCD-2265A0FC45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D43D24-A6CF-4184-98C7-2FE782F56A3E}"/>
              </a:ext>
            </a:extLst>
          </p:cNvPr>
          <p:cNvSpPr/>
          <p:nvPr/>
        </p:nvSpPr>
        <p:spPr>
          <a:xfrm>
            <a:off x="5987348" y="6477001"/>
            <a:ext cx="4816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Eker et al., 2019; Hulme et al., 2019; Washington et al., 2020</a:t>
            </a:r>
          </a:p>
        </p:txBody>
      </p:sp>
    </p:spTree>
    <p:extLst>
      <p:ext uri="{BB962C8B-B14F-4D97-AF65-F5344CB8AC3E}">
        <p14:creationId xmlns:p14="http://schemas.microsoft.com/office/powerpoint/2010/main" val="3663082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22634-CE65-444D-874D-346D267AD8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09" y="811845"/>
            <a:ext cx="4784495" cy="2762628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54242-CCCB-41F9-9498-8996FAF5D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80131" y="1046716"/>
            <a:ext cx="6493323" cy="28787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Human Factors – preliminary (self-report) results</a:t>
            </a:r>
          </a:p>
          <a:p>
            <a:pPr marL="0" indent="0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Cases</a:t>
            </a:r>
          </a:p>
          <a:p>
            <a:endParaRPr lang="en-US" sz="2400" u="sng" dirty="0"/>
          </a:p>
          <a:p>
            <a:r>
              <a:rPr lang="en-US" sz="2400" u="sng" dirty="0"/>
              <a:t>Activity</a:t>
            </a:r>
            <a:r>
              <a:rPr lang="en-US" sz="2400" dirty="0"/>
              <a:t>: most often for entertainment and work</a:t>
            </a:r>
          </a:p>
          <a:p>
            <a:r>
              <a:rPr lang="en-US" sz="2400" u="sng" dirty="0"/>
              <a:t>Duration</a:t>
            </a:r>
            <a:r>
              <a:rPr lang="en-US" sz="2400" dirty="0"/>
              <a:t>: desire trips of LONGER duration</a:t>
            </a:r>
          </a:p>
          <a:p>
            <a:r>
              <a:rPr lang="en-US" sz="2400" u="sng" dirty="0"/>
              <a:t>Time-of-day</a:t>
            </a:r>
            <a:r>
              <a:rPr lang="en-US" sz="2400" dirty="0"/>
              <a:t>: more likely to use during daylight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25085" r="16405" b="10867"/>
          <a:stretch/>
        </p:blipFill>
        <p:spPr>
          <a:xfrm>
            <a:off x="7241309" y="4050199"/>
            <a:ext cx="4784832" cy="2285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15543"/>
          <a:stretch/>
        </p:blipFill>
        <p:spPr>
          <a:xfrm>
            <a:off x="723361" y="4050199"/>
            <a:ext cx="5477378" cy="22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8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F0716-7186-411E-9AE0-3425EF738C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13" y="3409309"/>
            <a:ext cx="3360066" cy="229390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B5D00-9ADF-4F9C-B222-71DD6BC56D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13" y="834391"/>
            <a:ext cx="3360066" cy="2446137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7844F-6E44-4AEA-863C-1E716EE51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80131" y="1046716"/>
            <a:ext cx="7428958" cy="28787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Human Factors – preliminary (self-report) results</a:t>
            </a:r>
          </a:p>
          <a:p>
            <a:pPr marL="0" indent="0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Willingness to Acquire/Hire</a:t>
            </a:r>
          </a:p>
          <a:p>
            <a:endParaRPr lang="en-US" sz="2400" dirty="0"/>
          </a:p>
          <a:p>
            <a:r>
              <a:rPr lang="en-US" sz="2400" dirty="0"/>
              <a:t>Bleeding-edge technologies tend to be expensive once initially deployed (e.g., automobiles, personal computers)</a:t>
            </a:r>
          </a:p>
          <a:p>
            <a:r>
              <a:rPr lang="en-US" sz="2400" u="sng" dirty="0"/>
              <a:t>Willingness to pay</a:t>
            </a:r>
            <a:r>
              <a:rPr lang="en-US" sz="2400" dirty="0"/>
              <a:t> for personal use: interest declines sharply with increased fiscal commitment (beyond $100k)</a:t>
            </a:r>
          </a:p>
          <a:p>
            <a:r>
              <a:rPr lang="en-US" sz="2400" u="sng" dirty="0"/>
              <a:t>Willingness to hire</a:t>
            </a:r>
            <a:r>
              <a:rPr lang="en-US" sz="2400" dirty="0"/>
              <a:t> (</a:t>
            </a:r>
            <a:r>
              <a:rPr lang="en-US" sz="2400" i="1" dirty="0"/>
              <a:t>shared mobility services</a:t>
            </a:r>
            <a:r>
              <a:rPr lang="en-US" sz="2400" dirty="0"/>
              <a:t>): need to establish further </a:t>
            </a:r>
            <a:r>
              <a:rPr lang="en-US" sz="2400" u="sng" dirty="0"/>
              <a:t>trust</a:t>
            </a:r>
            <a:r>
              <a:rPr lang="en-US" sz="2400" dirty="0"/>
              <a:t> in automation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4178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609CF-0237-40DD-82A2-B830BEC71F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1" y="840460"/>
            <a:ext cx="4626451" cy="261394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31664-B35B-4DF4-8E28-4594989E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80131" y="1046716"/>
            <a:ext cx="6206996" cy="28787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Human Factors – preliminary (self-report) results</a:t>
            </a:r>
          </a:p>
          <a:p>
            <a:pPr marL="0" indent="0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Expectations</a:t>
            </a:r>
          </a:p>
          <a:p>
            <a:pPr marL="0" indent="0">
              <a:buNone/>
            </a:pP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/>
              <a:t>Flying Car Rideshare is expected to cost more than ground-based travel</a:t>
            </a:r>
          </a:p>
          <a:p>
            <a:r>
              <a:rPr lang="en-US" sz="2400" dirty="0"/>
              <a:t>Humans willing to pay slightly more than current (ground) rates (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mile of travel</a:t>
            </a:r>
            <a:r>
              <a:rPr lang="en-US" sz="2400" dirty="0"/>
              <a:t>)</a:t>
            </a:r>
          </a:p>
          <a:p>
            <a:r>
              <a:rPr lang="en-US" sz="2400" dirty="0"/>
              <a:t>Current threshold for tolerated increase is slight – i.e., a “few dollars more” per mile</a:t>
            </a:r>
          </a:p>
          <a:p>
            <a:r>
              <a:rPr lang="en-US" sz="2400" dirty="0"/>
              <a:t>Refer to 4</a:t>
            </a:r>
            <a:r>
              <a:rPr lang="en-US" sz="2400" baseline="30000" dirty="0"/>
              <a:t>th</a:t>
            </a:r>
            <a:r>
              <a:rPr lang="en-US" sz="2400" dirty="0"/>
              <a:t>-order polynomial “trend line”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91" y="3664590"/>
            <a:ext cx="4626451" cy="26062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A6A978-2F61-4DEB-9B65-320F0076CE76}"/>
              </a:ext>
            </a:extLst>
          </p:cNvPr>
          <p:cNvSpPr/>
          <p:nvPr/>
        </p:nvSpPr>
        <p:spPr>
          <a:xfrm>
            <a:off x="7294072" y="6270824"/>
            <a:ext cx="4816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Kučírková, 2019</a:t>
            </a:r>
          </a:p>
        </p:txBody>
      </p:sp>
    </p:spTree>
    <p:extLst>
      <p:ext uri="{BB962C8B-B14F-4D97-AF65-F5344CB8AC3E}">
        <p14:creationId xmlns:p14="http://schemas.microsoft.com/office/powerpoint/2010/main" val="3435624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705610"/>
            <a:ext cx="12192000" cy="615239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3784" y="1228608"/>
            <a:ext cx="8473176" cy="4391608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Testing &amp; Experimentation (T&amp;E):</a:t>
            </a:r>
            <a:endParaRPr lang="en-US" sz="2400" b="1" i="1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dirty="0"/>
              <a:t>Constructive</a:t>
            </a:r>
            <a:r>
              <a:rPr lang="en-US" sz="2400" dirty="0"/>
              <a:t> experimentation will enable preliminary exploration of forecasted interactions between humans, vehicles, and infrastructure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dirty="0"/>
              <a:t>Virtual </a:t>
            </a:r>
            <a:r>
              <a:rPr lang="en-US" sz="2400" dirty="0"/>
              <a:t>evaluation will serve as a preliminary point-of-entry to advise vehicle operational traits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dirty="0"/>
              <a:t>Live</a:t>
            </a:r>
            <a:r>
              <a:rPr lang="en-US" sz="2400" dirty="0"/>
              <a:t> prototyping (</a:t>
            </a:r>
            <a:r>
              <a:rPr lang="en-US" sz="2400" i="1" dirty="0"/>
              <a:t>both partial- and full-scale</a:t>
            </a:r>
            <a:r>
              <a:rPr lang="en-US" sz="2400" dirty="0"/>
              <a:t>) will be necessary to emulate forecasted transport modes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We now present an overview of (T&amp;E) that will directly enable (human factors, technological) evaluations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9DA76-445D-4B0E-A078-1897A100D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B2EAD-EBA9-4E28-A118-FB1DE86296CD}"/>
              </a:ext>
            </a:extLst>
          </p:cNvPr>
          <p:cNvSpPr/>
          <p:nvPr/>
        </p:nvSpPr>
        <p:spPr>
          <a:xfrm>
            <a:off x="10572380" y="5754865"/>
            <a:ext cx="11425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Ma, 2019</a:t>
            </a:r>
          </a:p>
        </p:txBody>
      </p:sp>
    </p:spTree>
    <p:extLst>
      <p:ext uri="{BB962C8B-B14F-4D97-AF65-F5344CB8AC3E}">
        <p14:creationId xmlns:p14="http://schemas.microsoft.com/office/powerpoint/2010/main" val="1829631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254AC-1C81-4ACA-A1AA-B551FBD71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605B5D2-5757-4373-BD18-4BB2EFAD4B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1" y="1046716"/>
            <a:ext cx="11476643" cy="31475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Testing &amp; Experimentation (T&amp;E):</a:t>
            </a:r>
            <a:r>
              <a:rPr lang="en-US" sz="2400" dirty="0"/>
              <a:t> Proposed Instrument to advance Flying Car sustainability</a:t>
            </a:r>
          </a:p>
          <a:p>
            <a:r>
              <a:rPr lang="en-US" sz="2400" u="sng" dirty="0"/>
              <a:t>LVC - Primary components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Live (physical) Flying Car testing framework</a:t>
            </a:r>
          </a:p>
          <a:p>
            <a:pPr lvl="1"/>
            <a:r>
              <a:rPr lang="en-US" sz="2000" dirty="0"/>
              <a:t>Virtual high-fidelity Simulator </a:t>
            </a:r>
          </a:p>
          <a:p>
            <a:pPr lvl="1"/>
            <a:r>
              <a:rPr lang="en-US" sz="2000" dirty="0"/>
              <a:t>Constructive 3D traffic flows</a:t>
            </a:r>
          </a:p>
          <a:p>
            <a:r>
              <a:rPr lang="en-US" sz="2400" u="sng" dirty="0"/>
              <a:t>Measures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Driver/pilot behavior</a:t>
            </a:r>
          </a:p>
          <a:p>
            <a:pPr lvl="1"/>
            <a:r>
              <a:rPr lang="en-US" sz="2000" dirty="0"/>
              <a:t>Cognition/physiological response</a:t>
            </a:r>
          </a:p>
          <a:p>
            <a:r>
              <a:rPr lang="en-US" sz="2400" u="sng" dirty="0"/>
              <a:t>Outcomes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Policies and Standards</a:t>
            </a:r>
          </a:p>
          <a:p>
            <a:pPr lvl="1"/>
            <a:r>
              <a:rPr lang="en-US" sz="2000" dirty="0"/>
              <a:t>Environment/infrastructure impacts</a:t>
            </a:r>
          </a:p>
          <a:p>
            <a:pPr lvl="1"/>
            <a:r>
              <a:rPr lang="en-US" sz="2000" dirty="0"/>
              <a:t>Training requirements</a:t>
            </a:r>
          </a:p>
          <a:p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31ED8E-25AC-4635-9B92-FEF1C0AF4256}"/>
              </a:ext>
            </a:extLst>
          </p:cNvPr>
          <p:cNvGrpSpPr/>
          <p:nvPr/>
        </p:nvGrpSpPr>
        <p:grpSpPr>
          <a:xfrm>
            <a:off x="5216434" y="2427945"/>
            <a:ext cx="6740340" cy="3467758"/>
            <a:chOff x="6096000" y="873899"/>
            <a:chExt cx="5943600" cy="27863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5898B6-7A57-4888-B59A-A233E1E10E6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73899"/>
              <a:ext cx="5943600" cy="278638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AE8F1D-1CC9-43F1-B469-95BB434DC105}"/>
                </a:ext>
              </a:extLst>
            </p:cNvPr>
            <p:cNvSpPr/>
            <p:nvPr/>
          </p:nvSpPr>
          <p:spPr bwMode="auto">
            <a:xfrm>
              <a:off x="10893287" y="974785"/>
              <a:ext cx="1054297" cy="854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06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Introduction &amp; Learning Objectives (</a:t>
            </a:r>
            <a:r>
              <a:rPr lang="en-US" sz="2400" i="1" dirty="0"/>
              <a:t>10 mins</a:t>
            </a:r>
            <a:r>
              <a:rPr lang="en-US" sz="2400" dirty="0"/>
              <a:t>)</a:t>
            </a:r>
          </a:p>
          <a:p>
            <a:r>
              <a:rPr lang="en-US" sz="2400" dirty="0"/>
              <a:t>Background (</a:t>
            </a:r>
            <a:r>
              <a:rPr lang="en-US" sz="2400" i="1" dirty="0"/>
              <a:t>5 mins</a:t>
            </a:r>
            <a:r>
              <a:rPr lang="en-US" sz="2400" dirty="0"/>
              <a:t>)</a:t>
            </a:r>
          </a:p>
          <a:p>
            <a:r>
              <a:rPr lang="en-US" sz="2400" dirty="0"/>
              <a:t>Ongoing Challenges (</a:t>
            </a:r>
            <a:r>
              <a:rPr lang="en-US" sz="2400" i="1" dirty="0"/>
              <a:t>15 mins</a:t>
            </a:r>
            <a:r>
              <a:rPr lang="en-US" sz="2400" dirty="0"/>
              <a:t>)</a:t>
            </a:r>
          </a:p>
          <a:p>
            <a:r>
              <a:rPr lang="en-US" sz="2400" dirty="0"/>
              <a:t>AAM and M&amp;S (</a:t>
            </a:r>
            <a:r>
              <a:rPr lang="en-US" sz="2400" i="1" dirty="0"/>
              <a:t>20 mins</a:t>
            </a:r>
            <a:r>
              <a:rPr lang="en-US" sz="2400" dirty="0"/>
              <a:t>)</a:t>
            </a:r>
          </a:p>
          <a:p>
            <a:r>
              <a:rPr lang="en-US" sz="2400" dirty="0"/>
              <a:t>Case Studies (</a:t>
            </a:r>
            <a:r>
              <a:rPr lang="en-US" sz="2400" i="1" dirty="0"/>
              <a:t>20 mins</a:t>
            </a:r>
            <a:r>
              <a:rPr lang="en-US" sz="2400" dirty="0"/>
              <a:t>)</a:t>
            </a:r>
          </a:p>
          <a:p>
            <a:r>
              <a:rPr lang="en-US" sz="2400" dirty="0"/>
              <a:t>Summary (</a:t>
            </a:r>
            <a:r>
              <a:rPr lang="en-US" sz="2400" i="1" dirty="0"/>
              <a:t>5 mins</a:t>
            </a:r>
            <a:r>
              <a:rPr lang="en-US" sz="2400" dirty="0"/>
              <a:t>)</a:t>
            </a:r>
          </a:p>
          <a:p>
            <a:r>
              <a:rPr lang="en-US" sz="2400" dirty="0"/>
              <a:t>Bibliography</a:t>
            </a:r>
          </a:p>
          <a:p>
            <a:r>
              <a:rPr lang="en-US" sz="2400" dirty="0"/>
              <a:t>Q/A (</a:t>
            </a:r>
            <a:r>
              <a:rPr lang="en-US" sz="2400" i="1" dirty="0"/>
              <a:t>15 mins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7B250-3C43-4BDE-B24F-58C85BA15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19" y="1729524"/>
            <a:ext cx="7108166" cy="442779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A7DD-C8D0-4435-86C2-6BD0EDD8C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734CC-B411-47AE-BC24-9F157E4D266E}"/>
              </a:ext>
            </a:extLst>
          </p:cNvPr>
          <p:cNvSpPr/>
          <p:nvPr/>
        </p:nvSpPr>
        <p:spPr>
          <a:xfrm>
            <a:off x="10893288" y="1046715"/>
            <a:ext cx="119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Rufford, 2017</a:t>
            </a: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5598450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Structure for Outdoor Autonomy Research (SOAR)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Enclosed test facility for drones, quadcopters, and other UAVs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Will directly enable </a:t>
            </a:r>
            <a:r>
              <a:rPr lang="en-US" sz="2400" i="1" dirty="0"/>
              <a:t>Live</a:t>
            </a:r>
            <a:r>
              <a:rPr lang="en-US" sz="2400" dirty="0"/>
              <a:t> testing involving real people operating real systems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Tethered full-sized experimentation of basic vehicle maneuvers (e.g., eVTOL)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Scaled-down (miniature) aviation vehicles and ground infrastructure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122" name="Picture 2" descr="UB home to new drone testing facility - The 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95" y="1541949"/>
            <a:ext cx="5453627" cy="408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550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512339" cy="341770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Virtual Campus for hybrid vehicle simulation</a:t>
            </a:r>
            <a:endParaRPr lang="en-US" sz="2400" dirty="0"/>
          </a:p>
          <a:p>
            <a:r>
              <a:rPr lang="en-US" sz="2400" dirty="0"/>
              <a:t>Through support from EPIC Games, we are developing a virtual campus for (hybrid) ground and flight vehicle testing</a:t>
            </a:r>
          </a:p>
          <a:p>
            <a:r>
              <a:rPr lang="en-US" sz="2400" i="1" dirty="0"/>
              <a:t>Virtual</a:t>
            </a:r>
            <a:r>
              <a:rPr lang="en-US" sz="2400" dirty="0"/>
              <a:t> evaluation involving real people operating simulated systems</a:t>
            </a:r>
          </a:p>
          <a:p>
            <a:r>
              <a:rPr lang="en-US" sz="2400" dirty="0"/>
              <a:t>Real-time M&amp;S for evaluation and assessment of human factors and human-machine interaction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31" y="957942"/>
            <a:ext cx="4197192" cy="3147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7"/>
          <a:stretch/>
        </p:blipFill>
        <p:spPr>
          <a:xfrm>
            <a:off x="6992471" y="4593139"/>
            <a:ext cx="4957093" cy="1710772"/>
          </a:xfrm>
          <a:prstGeom prst="rect">
            <a:avLst/>
          </a:prstGeom>
        </p:spPr>
      </p:pic>
      <p:pic>
        <p:nvPicPr>
          <p:cNvPr id="3074" name="Picture 2" descr="180°/ 220°/ 360° Large Curved Projector Screen Flight Simultaion Projec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6"/>
          <a:stretch/>
        </p:blipFill>
        <p:spPr bwMode="auto">
          <a:xfrm>
            <a:off x="707122" y="4593139"/>
            <a:ext cx="3135993" cy="17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11" y="4666979"/>
            <a:ext cx="2332083" cy="1749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77" y="32229"/>
            <a:ext cx="3126376" cy="6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1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887319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Orlando regional relevance </a:t>
            </a:r>
            <a:r>
              <a:rPr lang="en-US" sz="2400" dirty="0"/>
              <a:t>– tourism!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Lake Nona “vertiport” planned for 2025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First-of-its-kind in the United States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All-electric, five-seat vertical takeoff aircraft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dirty="0"/>
              <a:t>Flight range</a:t>
            </a:r>
            <a:r>
              <a:rPr lang="en-US" sz="2400" dirty="0"/>
              <a:t>: 186 miles within one hour of charging up</a:t>
            </a:r>
          </a:p>
        </p:txBody>
      </p:sp>
      <p:pic>
        <p:nvPicPr>
          <p:cNvPr id="2050" name="Picture 2" descr="PHOTO COURTESY LLI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09" y="781781"/>
            <a:ext cx="4586060" cy="25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flying car startup will bring a “vertiport” to Orl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58" y="3445342"/>
            <a:ext cx="4590312" cy="258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errovial and Lilium to develop US Vertiport Network - Lil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3445342"/>
            <a:ext cx="5991497" cy="258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AFEE96-269A-4C87-838D-AFDF3D8C365F}"/>
              </a:ext>
            </a:extLst>
          </p:cNvPr>
          <p:cNvSpPr/>
          <p:nvPr/>
        </p:nvSpPr>
        <p:spPr>
          <a:xfrm>
            <a:off x="7448884" y="6103465"/>
            <a:ext cx="16408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Moyer, 2020</a:t>
            </a:r>
          </a:p>
        </p:txBody>
      </p:sp>
    </p:spTree>
    <p:extLst>
      <p:ext uri="{BB962C8B-B14F-4D97-AF65-F5344CB8AC3E}">
        <p14:creationId xmlns:p14="http://schemas.microsoft.com/office/powerpoint/2010/main" val="1794580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679793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AAM - the Transportation Network of Tomorrow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M&amp;S will pervade development of emergent Flying Car capabilities and requirements for actionable regulations and governance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Technological sustenance will mandate the LVC taxonomy for testing, evaluation, and validation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Overarching disciplinary impacts upon the foundational pillars of I/ITSEC: </a:t>
            </a:r>
            <a:r>
              <a:rPr lang="en-US" sz="2400" b="1" i="1" dirty="0"/>
              <a:t>Training, Simulation, and Education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E1DEE-9A5C-4C5E-A090-1787ACEFC4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FEE96-269A-4C87-838D-AFDF3D8C365F}"/>
              </a:ext>
            </a:extLst>
          </p:cNvPr>
          <p:cNvSpPr/>
          <p:nvPr/>
        </p:nvSpPr>
        <p:spPr>
          <a:xfrm>
            <a:off x="394941" y="5688174"/>
            <a:ext cx="16408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rgbClr val="22458A"/>
                </a:solidFill>
              </a:rPr>
              <a:t>dezeen</a:t>
            </a:r>
            <a:r>
              <a:rPr lang="en-US" sz="1000" b="1" dirty="0">
                <a:solidFill>
                  <a:srgbClr val="22458A"/>
                </a:solidFill>
              </a:rPr>
              <a:t>, 2021</a:t>
            </a:r>
          </a:p>
        </p:txBody>
      </p:sp>
      <p:pic>
        <p:nvPicPr>
          <p:cNvPr id="6" name="Picture 4" descr="Hyundai and Uber unveil concept design for flying car">
            <a:extLst>
              <a:ext uri="{FF2B5EF4-FFF2-40B4-BE49-F238E27FC236}">
                <a16:creationId xmlns:a16="http://schemas.microsoft.com/office/drawing/2014/main" id="{F80156C4-99FD-4F80-8B14-ED19EC55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116" y="1064221"/>
            <a:ext cx="4870174" cy="48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44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096000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“Innovating and Accelerating Training – Adapting to an Unexpected Future”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Flying Cars – an evolving, disruptive technology that is representative of the “changing face” of human transportation - through emerging practices in planning, technology and policy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dirty="0"/>
              <a:t>In this Tutorial</a:t>
            </a:r>
            <a:r>
              <a:rPr lang="en-US" sz="2400" dirty="0"/>
              <a:t>, we explored ongoing challenges, key M&amp;S inter-relationships, and a series of technology-based “Case Studies” that are illustrative of the current state-of-the-art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19D4D-6FB8-4ADB-8633-2CB9C03A2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20242B-58BD-46E9-8C0F-50EA31562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b="1404"/>
          <a:stretch/>
        </p:blipFill>
        <p:spPr>
          <a:xfrm>
            <a:off x="7289321" y="3475024"/>
            <a:ext cx="4644512" cy="2691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E80FA-9A5B-4249-8558-E9AF7E330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9006"/>
          <a:stretch/>
        </p:blipFill>
        <p:spPr>
          <a:xfrm>
            <a:off x="7289321" y="852042"/>
            <a:ext cx="4644512" cy="24525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FB7033-5895-42DF-B252-ECA8109086C9}"/>
              </a:ext>
            </a:extLst>
          </p:cNvPr>
          <p:cNvSpPr/>
          <p:nvPr/>
        </p:nvSpPr>
        <p:spPr>
          <a:xfrm>
            <a:off x="7203245" y="6336933"/>
            <a:ext cx="22619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Borroz, 2020; Feltman, 2013</a:t>
            </a:r>
          </a:p>
        </p:txBody>
      </p:sp>
    </p:spTree>
    <p:extLst>
      <p:ext uri="{BB962C8B-B14F-4D97-AF65-F5344CB8AC3E}">
        <p14:creationId xmlns:p14="http://schemas.microsoft.com/office/powerpoint/2010/main" val="1781526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298355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Verification, Validation, &amp; Accreditation (VV&amp;A)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M&amp;S for new/innovative technologies rely on credible assumptions for LVC testing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VV&amp;A is intended to: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Ensure that only correct and suitable results are used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Facilitate risk management within the training domain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Rigorous VV&amp;A is critical for examining “experimental” vehicles (e.g., Flying Cars)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19D4D-6FB8-4ADB-8633-2CB9C03A2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FB7033-5895-42DF-B252-ECA8109086C9}"/>
              </a:ext>
            </a:extLst>
          </p:cNvPr>
          <p:cNvSpPr/>
          <p:nvPr/>
        </p:nvSpPr>
        <p:spPr>
          <a:xfrm>
            <a:off x="305729" y="6121952"/>
            <a:ext cx="42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458A"/>
                </a:solidFill>
              </a:rPr>
              <a:t>Ma, 2019; Masys et al., 2006; Ram, 2019; Wang et al.,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DA376-38C3-4148-B4A1-05FB5B6ED7A3}"/>
              </a:ext>
            </a:extLst>
          </p:cNvPr>
          <p:cNvSpPr txBox="1"/>
          <p:nvPr/>
        </p:nvSpPr>
        <p:spPr>
          <a:xfrm>
            <a:off x="1749578" y="1762720"/>
            <a:ext cx="3200805" cy="9233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 Narrow" panose="020B0606020202030204" pitchFamily="34" charset="0"/>
              </a:rPr>
              <a:t>Verification</a:t>
            </a:r>
            <a:r>
              <a:rPr lang="en-US" sz="1800" dirty="0">
                <a:latin typeface="Arial Narrow" panose="020B0606020202030204" pitchFamily="34" charset="0"/>
              </a:rPr>
              <a:t>: </a:t>
            </a:r>
            <a:r>
              <a:rPr lang="en-US" sz="1800" i="1" dirty="0">
                <a:latin typeface="Arial Narrow" panose="020B0606020202030204" pitchFamily="34" charset="0"/>
              </a:rPr>
              <a:t>is the model right?</a:t>
            </a:r>
          </a:p>
          <a:p>
            <a:r>
              <a:rPr lang="en-US" sz="1800" b="1" dirty="0">
                <a:latin typeface="Arial Narrow" panose="020B0606020202030204" pitchFamily="34" charset="0"/>
              </a:rPr>
              <a:t>Validation</a:t>
            </a:r>
            <a:r>
              <a:rPr lang="en-US" sz="1800" dirty="0">
                <a:latin typeface="Arial Narrow" panose="020B0606020202030204" pitchFamily="34" charset="0"/>
              </a:rPr>
              <a:t>: </a:t>
            </a:r>
            <a:r>
              <a:rPr lang="en-US" sz="1800" i="1" dirty="0">
                <a:latin typeface="Arial Narrow" panose="020B0606020202030204" pitchFamily="34" charset="0"/>
              </a:rPr>
              <a:t>is it the right model?</a:t>
            </a:r>
          </a:p>
          <a:p>
            <a:r>
              <a:rPr lang="en-US" sz="1800" b="1" dirty="0">
                <a:latin typeface="Arial Narrow" panose="020B0606020202030204" pitchFamily="34" charset="0"/>
              </a:rPr>
              <a:t>Accreditation</a:t>
            </a:r>
            <a:r>
              <a:rPr lang="en-US" sz="1800" dirty="0">
                <a:latin typeface="Arial Narrow" panose="020B0606020202030204" pitchFamily="34" charset="0"/>
              </a:rPr>
              <a:t>: formal certification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31558-17B6-4BD8-B7DC-EDA999834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1965" r="14602" b="46038"/>
          <a:stretch/>
        </p:blipFill>
        <p:spPr>
          <a:xfrm>
            <a:off x="9813839" y="885536"/>
            <a:ext cx="2056739" cy="1158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75BE0-4F40-46BE-A63D-B462ECBF1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38" y="2224386"/>
            <a:ext cx="4504901" cy="4319073"/>
          </a:xfrm>
          <a:prstGeom prst="rect">
            <a:avLst/>
          </a:prstGeom>
        </p:spPr>
      </p:pic>
      <p:pic>
        <p:nvPicPr>
          <p:cNvPr id="1028" name="Picture 4" descr="Malaysia's 'flying car' is actually a drone, says vehicle's maker ...">
            <a:extLst>
              <a:ext uri="{FF2B5EF4-FFF2-40B4-BE49-F238E27FC236}">
                <a16:creationId xmlns:a16="http://schemas.microsoft.com/office/drawing/2014/main" id="{CF13FEF0-0DC7-4FB3-9F55-90E8707A2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0" y="885536"/>
            <a:ext cx="2056739" cy="11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FB7A4B6D-48E1-47E5-8AD4-0049E8549A4C}"/>
              </a:ext>
            </a:extLst>
          </p:cNvPr>
          <p:cNvSpPr/>
          <p:nvPr/>
        </p:nvSpPr>
        <p:spPr bwMode="auto">
          <a:xfrm>
            <a:off x="6778487" y="2346385"/>
            <a:ext cx="587190" cy="92333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447AC408-D1D8-4F54-BF49-8D7672F7CE91}"/>
              </a:ext>
            </a:extLst>
          </p:cNvPr>
          <p:cNvSpPr/>
          <p:nvPr/>
        </p:nvSpPr>
        <p:spPr bwMode="auto">
          <a:xfrm rot="10800000">
            <a:off x="11411974" y="2224386"/>
            <a:ext cx="587190" cy="92333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5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4DF4AA-79DF-42C9-BA41-BE7EDE17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359" y="923604"/>
            <a:ext cx="4020960" cy="5075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Confirm satisfaction of Learning Objectives</a:t>
            </a:r>
          </a:p>
          <a:p>
            <a:endParaRPr lang="en-US" sz="2400" b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8C75E20-0277-4894-B648-E7E5C6FB6BAF}"/>
              </a:ext>
            </a:extLst>
          </p:cNvPr>
          <p:cNvSpPr txBox="1">
            <a:spLocks/>
          </p:cNvSpPr>
          <p:nvPr/>
        </p:nvSpPr>
        <p:spPr bwMode="auto">
          <a:xfrm>
            <a:off x="480132" y="1632711"/>
            <a:ext cx="642962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arenR"/>
            </a:pPr>
            <a:r>
              <a:rPr lang="en-US" sz="2400" b="1" kern="0" dirty="0"/>
              <a:t>Identify:</a:t>
            </a:r>
            <a:r>
              <a:rPr lang="en-US" sz="2400" kern="0" dirty="0"/>
              <a:t> the </a:t>
            </a:r>
            <a:r>
              <a:rPr lang="en-US" sz="2400" i="1" kern="0" dirty="0"/>
              <a:t>current state-of-the-art with Flying Car </a:t>
            </a:r>
            <a:r>
              <a:rPr lang="en-US" sz="2400" kern="0" dirty="0"/>
              <a:t>technologies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kern="0" dirty="0"/>
              <a:t>Summarize:</a:t>
            </a:r>
            <a:r>
              <a:rPr lang="en-US" sz="2400" kern="0" dirty="0"/>
              <a:t> </a:t>
            </a:r>
            <a:r>
              <a:rPr lang="en-US" sz="2400" i="1" kern="0" dirty="0"/>
              <a:t>transportation challenges </a:t>
            </a:r>
            <a:r>
              <a:rPr lang="en-US" sz="2400" kern="0" dirty="0"/>
              <a:t>that mandate societal change and evolution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kern="0" dirty="0"/>
              <a:t>Apply:</a:t>
            </a:r>
            <a:r>
              <a:rPr lang="en-US" sz="2400" kern="0" dirty="0"/>
              <a:t> </a:t>
            </a:r>
            <a:r>
              <a:rPr lang="en-US" sz="2400" i="1" kern="0" dirty="0"/>
              <a:t>LVC fundamentals </a:t>
            </a:r>
            <a:r>
              <a:rPr lang="en-US" sz="2400" kern="0" dirty="0"/>
              <a:t>to enable sustenance and sustainability of Flying Car technologies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kern="0" dirty="0"/>
              <a:t>Analyze:</a:t>
            </a:r>
            <a:r>
              <a:rPr lang="en-US" sz="2400" kern="0" dirty="0"/>
              <a:t> timely Case Studies to assess associated </a:t>
            </a:r>
            <a:r>
              <a:rPr lang="en-US" sz="2400" i="1" kern="0" dirty="0"/>
              <a:t>technological and human factors impacts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kern="0" dirty="0"/>
              <a:t>Evaluate:</a:t>
            </a:r>
            <a:r>
              <a:rPr lang="en-US" sz="2400" kern="0" dirty="0"/>
              <a:t> to forecast next steps to </a:t>
            </a:r>
            <a:r>
              <a:rPr lang="en-US" sz="2400" i="1" kern="0" dirty="0"/>
              <a:t>leverage M&amp;S </a:t>
            </a:r>
            <a:r>
              <a:rPr lang="en-US" sz="2400" kern="0" dirty="0"/>
              <a:t>in this emergent domain of interest</a:t>
            </a:r>
          </a:p>
          <a:p>
            <a:pPr marL="0" indent="0">
              <a:buFont typeface="Wingdings" charset="2"/>
              <a:buNone/>
            </a:pPr>
            <a:endParaRPr lang="en-US" sz="1200" kern="0" dirty="0"/>
          </a:p>
          <a:p>
            <a:pPr marL="0" indent="0">
              <a:buFont typeface="Wingdings" charset="2"/>
              <a:buNone/>
            </a:pPr>
            <a:r>
              <a:rPr lang="en-US" sz="1800" kern="0" dirty="0"/>
              <a:t>* (Advised by </a:t>
            </a:r>
            <a:r>
              <a:rPr lang="en-US" sz="1800" b="1" kern="0" dirty="0"/>
              <a:t>Bloom’s Taxonomy </a:t>
            </a:r>
            <a:r>
              <a:rPr lang="en-US" sz="1800" kern="0" dirty="0"/>
              <a:t>and </a:t>
            </a:r>
            <a:r>
              <a:rPr lang="en-US" sz="1800" i="1" kern="0" dirty="0"/>
              <a:t>I/ITSEC relevance)</a:t>
            </a:r>
          </a:p>
          <a:p>
            <a:pPr marL="514350" indent="-514350">
              <a:buFont typeface="+mj-lt"/>
              <a:buAutoNum type="arabicParenR"/>
            </a:pPr>
            <a:endParaRPr lang="en-US" sz="2400" kern="0" dirty="0"/>
          </a:p>
          <a:p>
            <a:pPr marL="514350" indent="-514350">
              <a:buFont typeface="+mj-lt"/>
              <a:buAutoNum type="arabicParenR"/>
            </a:pPr>
            <a:endParaRPr lang="en-US" sz="2400" kern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27479E-2C93-4FC0-9B92-DC68C5B5C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A0E4C-F83E-43F6-A118-D985D6B63B64}"/>
              </a:ext>
            </a:extLst>
          </p:cNvPr>
          <p:cNvSpPr/>
          <p:nvPr/>
        </p:nvSpPr>
        <p:spPr>
          <a:xfrm>
            <a:off x="10806835" y="5875731"/>
            <a:ext cx="119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Bloom, 2020</a:t>
            </a:r>
          </a:p>
        </p:txBody>
      </p:sp>
    </p:spTree>
    <p:extLst>
      <p:ext uri="{BB962C8B-B14F-4D97-AF65-F5344CB8AC3E}">
        <p14:creationId xmlns:p14="http://schemas.microsoft.com/office/powerpoint/2010/main" val="2700166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05610"/>
          </a:xfrm>
        </p:spPr>
        <p:txBody>
          <a:bodyPr/>
          <a:lstStyle/>
          <a:p>
            <a:r>
              <a:rPr lang="en-US" dirty="0"/>
              <a:t>Bibliography (A-D) </a:t>
            </a:r>
            <a:endParaRPr lang="en-US" sz="18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66838" y="818404"/>
            <a:ext cx="10649094" cy="39824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Adnan et al., (2016).  </a:t>
            </a:r>
            <a:r>
              <a:rPr lang="en-US" sz="1200" dirty="0"/>
              <a:t>“A comprehensive review on theoretical framework-based electric vehicle consumer adoption research”, </a:t>
            </a:r>
            <a:r>
              <a:rPr lang="en-US" sz="1200" i="1" dirty="0"/>
              <a:t>International Journal of Energy Research</a:t>
            </a:r>
            <a:r>
              <a:rPr lang="en-US" sz="1200" dirty="0"/>
              <a:t>, </a:t>
            </a:r>
            <a:r>
              <a:rPr lang="en-US" sz="1200" dirty="0">
                <a:hlinkClick r:id="rId2"/>
              </a:rPr>
              <a:t>https://doi.org/10.1002/er.3640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Apophenia, (2017).  </a:t>
            </a:r>
            <a:r>
              <a:rPr lang="en-US" sz="1200" dirty="0"/>
              <a:t>“Southern Aircraft Corporation Post-War Aircraft”, </a:t>
            </a:r>
            <a:r>
              <a:rPr lang="en-US" sz="1200" i="1" dirty="0"/>
              <a:t>Secret Projects</a:t>
            </a:r>
            <a:r>
              <a:rPr lang="en-US" sz="1200" dirty="0"/>
              <a:t>, </a:t>
            </a:r>
            <a:r>
              <a:rPr lang="en-US" sz="1200" dirty="0">
                <a:hlinkClick r:id="rId3"/>
              </a:rPr>
              <a:t>https://www.secretprojects.co.uk/threads/southern-aircraft-corporation-post-war-aircraft.28615/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Airbus, (2018).  </a:t>
            </a:r>
            <a:r>
              <a:rPr lang="en-US" sz="1200" dirty="0"/>
              <a:t>“Innovation: Urban Air Mobility – the sky is yours”, </a:t>
            </a:r>
            <a:r>
              <a:rPr lang="en-US" sz="1200" i="1" dirty="0"/>
              <a:t>Airbus.com</a:t>
            </a:r>
            <a:r>
              <a:rPr lang="en-US" sz="1200" dirty="0"/>
              <a:t>, </a:t>
            </a:r>
            <a:r>
              <a:rPr lang="en-US" sz="1200" dirty="0">
                <a:hlinkClick r:id="rId4"/>
              </a:rPr>
              <a:t>https://www.airbus.com/newsroom/stories/urban-air-mobility-the-sky-is-yours.html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Aitken, J., (2019).  </a:t>
            </a:r>
            <a:r>
              <a:rPr lang="en-US" sz="1200" dirty="0"/>
              <a:t>“Flying cars: automating the skies means playing with our lives”, </a:t>
            </a:r>
            <a:r>
              <a:rPr lang="en-US" sz="1200" i="1" dirty="0"/>
              <a:t>The Conversation</a:t>
            </a:r>
            <a:r>
              <a:rPr lang="en-US" sz="1200" dirty="0"/>
              <a:t>, </a:t>
            </a:r>
            <a:r>
              <a:rPr lang="en-US" sz="1200" dirty="0">
                <a:hlinkClick r:id="rId5"/>
              </a:rPr>
              <a:t>https://theconversation.com/flying-cars-automating-the-skies-means-playing-with-our-lives-115102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AlphaMecha, (2012).  </a:t>
            </a:r>
            <a:r>
              <a:rPr lang="en-US" sz="1200" dirty="0"/>
              <a:t>“Metropolis of Tomorrow”, </a:t>
            </a:r>
            <a:r>
              <a:rPr lang="en-US" sz="1200" i="1" dirty="0"/>
              <a:t>Tumblr</a:t>
            </a:r>
            <a:r>
              <a:rPr lang="en-US" sz="1200" dirty="0"/>
              <a:t>,  </a:t>
            </a:r>
            <a:r>
              <a:rPr lang="en-US" sz="1200" dirty="0">
                <a:hlinkClick r:id="rId6"/>
              </a:rPr>
              <a:t>https://metropolisoftomorrow.tumblr.com/post/29484115444/via-hyperuniverse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APKFab, (2020).  </a:t>
            </a:r>
            <a:r>
              <a:rPr lang="en-US" sz="1200" dirty="0"/>
              <a:t>“Real Flying Car Simulator Driver”, </a:t>
            </a:r>
            <a:r>
              <a:rPr lang="en-US" sz="1200" i="1" dirty="0" err="1"/>
              <a:t>APKFab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https://apkfab.com/real-flying-car-simulator-driver/com.BestGames.FlyingCarSimulatorDriver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Basford, S., (2017).  </a:t>
            </a:r>
            <a:r>
              <a:rPr lang="en-US" sz="1200" dirty="0"/>
              <a:t>“Uber Wants to Introduce Flying Cars in Two Cities By 2020”, </a:t>
            </a:r>
            <a:r>
              <a:rPr lang="en-US" sz="1200" i="1" dirty="0"/>
              <a:t>Student Edge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https://studentedge.org/article/uber-wants-to-introduce-flying-cars-in-two-cities-by-2020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Becker, E.P., (2017).  </a:t>
            </a:r>
            <a:r>
              <a:rPr lang="en-US" sz="1200" dirty="0"/>
              <a:t>“Automotive Tribology”, </a:t>
            </a:r>
            <a:r>
              <a:rPr lang="en-US" sz="1200" i="1" dirty="0"/>
              <a:t>Tribology and Lubrication Technology</a:t>
            </a:r>
            <a:r>
              <a:rPr lang="en-US" sz="1200" dirty="0"/>
              <a:t>,  </a:t>
            </a:r>
            <a:r>
              <a:rPr lang="en-US" sz="1200" dirty="0">
                <a:hlinkClick r:id="rId9"/>
              </a:rPr>
              <a:t>http://digitaleditions.walsworthprintgroup.com/publication/?i=424345&amp;article_id=2835021&amp;view=articleBrowser&amp;ver=html5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Bennes</a:t>
            </a:r>
            <a:r>
              <a:rPr lang="en-US" sz="1200" b="1" dirty="0"/>
              <a:t>, L., (2020).  </a:t>
            </a:r>
            <a:r>
              <a:rPr lang="en-US" sz="1200" dirty="0"/>
              <a:t>“The Remarkable HMIs of Futuristic Cockpit Designs”, </a:t>
            </a:r>
            <a:r>
              <a:rPr lang="en-US" sz="1200" i="1" dirty="0"/>
              <a:t>ANSYS blog</a:t>
            </a:r>
            <a:r>
              <a:rPr lang="en-US" sz="1200" dirty="0"/>
              <a:t>, </a:t>
            </a:r>
            <a:r>
              <a:rPr lang="en-US" sz="1200" dirty="0">
                <a:hlinkClick r:id="rId10"/>
              </a:rPr>
              <a:t>https://www.ansys.com/blog/hmi-futuristic-cockpit-design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Bloom, B., (2020).  </a:t>
            </a:r>
            <a:r>
              <a:rPr lang="en-US" sz="1200" dirty="0"/>
              <a:t>“Bloom’s Taxonomy (</a:t>
            </a:r>
            <a:r>
              <a:rPr lang="en-US" sz="1200" i="1" dirty="0"/>
              <a:t>image</a:t>
            </a:r>
            <a:r>
              <a:rPr lang="en-US" sz="1200" dirty="0"/>
              <a:t>)”, </a:t>
            </a:r>
            <a:r>
              <a:rPr lang="en-US" sz="1200" i="1" dirty="0"/>
              <a:t>pngkit.com</a:t>
            </a:r>
            <a:r>
              <a:rPr lang="en-US" sz="1200" dirty="0"/>
              <a:t>, </a:t>
            </a:r>
            <a:r>
              <a:rPr lang="en-US" sz="1200" dirty="0">
                <a:hlinkClick r:id="rId11"/>
              </a:rPr>
              <a:t>https://www.pngkit.com/bigpic/u2e6a9y3r5i1i1r5/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Bogaisky</a:t>
            </a:r>
            <a:r>
              <a:rPr lang="en-US" sz="1200" b="1" dirty="0"/>
              <a:t>, J., (2018).  </a:t>
            </a:r>
            <a:r>
              <a:rPr lang="en-US" sz="1200" dirty="0"/>
              <a:t>“Your Flying Car May Be Almost Here”, </a:t>
            </a:r>
            <a:r>
              <a:rPr lang="en-US" sz="1200" i="1" dirty="0"/>
              <a:t>Forbes.com</a:t>
            </a:r>
            <a:r>
              <a:rPr lang="en-US" sz="1200" dirty="0"/>
              <a:t>, </a:t>
            </a:r>
            <a:r>
              <a:rPr lang="en-US" sz="1200" dirty="0">
                <a:hlinkClick r:id="rId12"/>
              </a:rPr>
              <a:t>https://www.forbes.com/sites/jeremybogaisky/2018/05/24/your-flying-car-is-almost-here/#473eb37e5724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Borroz</a:t>
            </a:r>
            <a:r>
              <a:rPr lang="en-US" sz="1200" b="1" dirty="0"/>
              <a:t>, T., (2020).  </a:t>
            </a:r>
            <a:r>
              <a:rPr lang="en-US" sz="1200" dirty="0"/>
              <a:t>“Blade Runner &amp; Flying Cars: Did They Get Anything Right?”, </a:t>
            </a:r>
            <a:r>
              <a:rPr lang="en-US" sz="1200" i="1" dirty="0" err="1"/>
              <a:t>AutomoBlog</a:t>
            </a:r>
            <a:r>
              <a:rPr lang="en-US" sz="1200" dirty="0"/>
              <a:t>,  </a:t>
            </a:r>
            <a:r>
              <a:rPr lang="en-US" sz="1200" dirty="0">
                <a:hlinkClick r:id="rId13"/>
              </a:rPr>
              <a:t>https://www.automoblog.net/2019/11/04/blade-runner-flying-cars/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Carillo III, M., (2018).  </a:t>
            </a:r>
            <a:r>
              <a:rPr lang="en-US" sz="1200" dirty="0"/>
              <a:t>“Automakers, aerospace and startups are banking on a 'flying car' future”, </a:t>
            </a:r>
            <a:r>
              <a:rPr lang="en-US" sz="1200" i="1" dirty="0" err="1"/>
              <a:t>Road|Show</a:t>
            </a:r>
            <a:r>
              <a:rPr lang="en-US" sz="1200" i="1" dirty="0"/>
              <a:t> by </a:t>
            </a:r>
            <a:r>
              <a:rPr lang="en-US" sz="1200" i="1" dirty="0" err="1"/>
              <a:t>Cnet</a:t>
            </a:r>
            <a:r>
              <a:rPr lang="en-US" sz="1200" dirty="0"/>
              <a:t>,  </a:t>
            </a:r>
            <a:r>
              <a:rPr lang="en-US" sz="1200" dirty="0">
                <a:hlinkClick r:id="rId14"/>
              </a:rPr>
              <a:t>https://www.cnet.com/roadshow/news/flying-car-vtol-roundup/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CNN Business, (2019).  </a:t>
            </a:r>
            <a:r>
              <a:rPr lang="en-US" sz="1200" dirty="0"/>
              <a:t>“Fly inside Uber's new air taxi cabin”, </a:t>
            </a:r>
            <a:r>
              <a:rPr lang="en-US" sz="1200" i="1" dirty="0"/>
              <a:t>CNN Business</a:t>
            </a:r>
            <a:r>
              <a:rPr lang="en-US" sz="1200" dirty="0"/>
              <a:t>, </a:t>
            </a:r>
            <a:r>
              <a:rPr lang="en-US" sz="1200" dirty="0">
                <a:hlinkClick r:id="rId15"/>
              </a:rPr>
              <a:t>https://www.cnn.com/videos/business/2019/06/11/uber-air-taxi-cabin-design-orig.cnn-business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CNN Money, (2020).  </a:t>
            </a:r>
            <a:r>
              <a:rPr lang="en-US" sz="1200" dirty="0"/>
              <a:t>“Uber unveils flying car prototype”, </a:t>
            </a:r>
            <a:r>
              <a:rPr lang="en-US" sz="1200" i="1" dirty="0"/>
              <a:t>CNN Money</a:t>
            </a:r>
            <a:r>
              <a:rPr lang="en-US" sz="1200" dirty="0"/>
              <a:t>, </a:t>
            </a:r>
            <a:r>
              <a:rPr lang="en-US" sz="1200" dirty="0">
                <a:hlinkClick r:id="rId16"/>
              </a:rPr>
              <a:t>https://www.cnn.com/videos/cnnmoney/2018/05/08/uber-flying-car-prototype-orig-cnnmoney.cnnmoney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Dante 3d dev, (2018).  </a:t>
            </a:r>
            <a:r>
              <a:rPr lang="en-US" sz="1200" dirty="0"/>
              <a:t>“The Legacy MX-1 Concept Art”, </a:t>
            </a:r>
            <a:r>
              <a:rPr lang="en-US" sz="1200" i="1" dirty="0"/>
              <a:t>Twitter</a:t>
            </a:r>
            <a:r>
              <a:rPr lang="en-US" sz="1200" dirty="0"/>
              <a:t>,  </a:t>
            </a:r>
            <a:r>
              <a:rPr lang="en-US" sz="1200" dirty="0">
                <a:hlinkClick r:id="rId17"/>
              </a:rPr>
              <a:t>https://twitter.com/dantemendes/status/948330773941309442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Dantu et al., (2012).  </a:t>
            </a:r>
            <a:r>
              <a:rPr lang="en-US" sz="1200" dirty="0"/>
              <a:t>“A Comparison of Deterministic and Stochastic Approaches for Allocating Spatially Dependent Tasks in Micro-Aerial Vehicle Collectives”, </a:t>
            </a:r>
            <a:r>
              <a:rPr lang="en-US" sz="1200" i="1" dirty="0"/>
              <a:t>IEEE International Workshop on Intelligent Robots and Systems (IROS)</a:t>
            </a:r>
            <a:r>
              <a:rPr lang="en-US" sz="1200" dirty="0"/>
              <a:t>, </a:t>
            </a:r>
            <a:r>
              <a:rPr lang="en-US" sz="1200" dirty="0">
                <a:hlinkClick r:id="rId18"/>
              </a:rPr>
              <a:t>https://doi.org/10.1109/IROS19467.2012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Davies, C., (2012).  </a:t>
            </a:r>
            <a:r>
              <a:rPr lang="en-US" sz="1200" dirty="0"/>
              <a:t>“NASA weighing $1.5m autonomous drone challenge: Jetsons cars ahoy!”, </a:t>
            </a:r>
            <a:r>
              <a:rPr lang="en-US" sz="1200" i="1" dirty="0"/>
              <a:t>Slash Gear</a:t>
            </a:r>
            <a:r>
              <a:rPr lang="en-US" sz="1200" dirty="0"/>
              <a:t>, </a:t>
            </a:r>
            <a:r>
              <a:rPr lang="en-US" sz="1200" dirty="0">
                <a:hlinkClick r:id="rId19"/>
              </a:rPr>
              <a:t>https://www.slashgear.com/nasa-weighing-1-5m-autonomous-drone-challenge-jetsons-cars-ahoy-18252613/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Del </a:t>
            </a:r>
            <a:r>
              <a:rPr lang="en-US" sz="1200" b="1" dirty="0" err="1"/>
              <a:t>Balzo</a:t>
            </a:r>
            <a:r>
              <a:rPr lang="en-US" sz="1200" b="1" dirty="0"/>
              <a:t>, J., (2015).  </a:t>
            </a:r>
            <a:r>
              <a:rPr lang="en-US" sz="1200" dirty="0"/>
              <a:t>“Cars That Can Fly Will Challenge The FAA As To Certification &amp; Operation!!!”, </a:t>
            </a:r>
            <a:r>
              <a:rPr lang="en-US" sz="1200" i="1" dirty="0"/>
              <a:t>JDA Journal</a:t>
            </a:r>
            <a:r>
              <a:rPr lang="en-US" sz="1200" dirty="0"/>
              <a:t>,  </a:t>
            </a:r>
            <a:r>
              <a:rPr lang="en-US" sz="1200" dirty="0">
                <a:hlinkClick r:id="rId20"/>
              </a:rPr>
              <a:t>http://jdasolutions.aero/blog/flying-cars-will-challenge-the-faa/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BE035-DE48-4C9C-B02A-7EC40E072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50880" y="70561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7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 (D-G) </a:t>
            </a:r>
            <a:endParaRPr lang="en-US" sz="18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882814"/>
            <a:ext cx="10370748" cy="56820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Digital Projection, (2013).  </a:t>
            </a:r>
            <a:r>
              <a:rPr lang="en-US" sz="1200" dirty="0"/>
              <a:t>(curved-screen driving simulator – product image), </a:t>
            </a:r>
            <a:r>
              <a:rPr lang="en-US" sz="1200" i="1" dirty="0"/>
              <a:t>Digital Projection</a:t>
            </a:r>
            <a:r>
              <a:rPr lang="en-US" sz="1200" dirty="0"/>
              <a:t>, </a:t>
            </a:r>
            <a:r>
              <a:rPr lang="en-US" sz="1200" dirty="0">
                <a:hlinkClick r:id="rId2"/>
              </a:rPr>
              <a:t>https://digitalprojection.com/wp-content/uploads/2013/12/NADS1_1-700x530.jpg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DoD, (1998).  </a:t>
            </a:r>
            <a:r>
              <a:rPr lang="en-US" sz="1200" dirty="0"/>
              <a:t>“Department of Defense - M&amp;S Glossary”, </a:t>
            </a:r>
            <a:r>
              <a:rPr lang="en-US" sz="1200" i="1" dirty="0"/>
              <a:t>DoD</a:t>
            </a:r>
            <a:r>
              <a:rPr lang="en-US" sz="1200" dirty="0"/>
              <a:t>, </a:t>
            </a:r>
            <a:r>
              <a:rPr lang="en-US" sz="1200" dirty="0">
                <a:hlinkClick r:id="rId3"/>
              </a:rPr>
              <a:t>http://www.acqnotes.com/Attachments/DoD%205000.59-M%20DoD%20Modeling%20and%20Simulation%20Glossary.pdf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Donatelli</a:t>
            </a:r>
            <a:r>
              <a:rPr lang="en-US" sz="1200" b="1" dirty="0"/>
              <a:t>, M., (2008).  </a:t>
            </a:r>
            <a:r>
              <a:rPr lang="en-US" sz="1200" dirty="0"/>
              <a:t>“Modeling in Science – flowchart (image)”, </a:t>
            </a:r>
            <a:r>
              <a:rPr lang="en-US" sz="1200" i="1" dirty="0"/>
              <a:t>Wikipedia</a:t>
            </a:r>
            <a:r>
              <a:rPr lang="en-US" sz="1200" dirty="0"/>
              <a:t>, </a:t>
            </a:r>
            <a:r>
              <a:rPr lang="en-US" sz="1200" dirty="0">
                <a:hlinkClick r:id="rId4"/>
              </a:rPr>
              <a:t>https://commons.wikimedia.org/w/index.php?curid=29967075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Doty, S.R., (2017).  </a:t>
            </a:r>
            <a:r>
              <a:rPr lang="en-US" sz="1200" dirty="0"/>
              <a:t>““Believe the unbelievable”: Exercise NORTHERN EDGE 17 enhances interoperability with Live, Virtual, Constructive training”, </a:t>
            </a:r>
            <a:r>
              <a:rPr lang="en-US" sz="1200" i="1" dirty="0"/>
              <a:t>Pacific Air Forces</a:t>
            </a:r>
            <a:r>
              <a:rPr lang="en-US" sz="1200" dirty="0"/>
              <a:t>,  </a:t>
            </a:r>
            <a:r>
              <a:rPr lang="en-US" sz="1200" dirty="0">
                <a:hlinkClick r:id="rId5"/>
              </a:rPr>
              <a:t>https://www.pacaf.af.mil/News/Article-Display/Article/1176863/believe-the-unbelievable-exercise-northern-edge-17-enhances-interoperability-wi/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Edelstein, S., (2019).  </a:t>
            </a:r>
            <a:r>
              <a:rPr lang="en-US" sz="1200" dirty="0"/>
              <a:t>“Hyundai’s flying car program will take off at CES 2020 with concept vehicle”, </a:t>
            </a:r>
            <a:r>
              <a:rPr lang="en-US" sz="1200" i="1" dirty="0"/>
              <a:t>Digital Trends</a:t>
            </a:r>
            <a:r>
              <a:rPr lang="en-US" sz="1200" dirty="0"/>
              <a:t>,  </a:t>
            </a:r>
            <a:r>
              <a:rPr lang="en-US" sz="1200" dirty="0">
                <a:hlinkClick r:id="rId6"/>
              </a:rPr>
              <a:t>https://www.digitaltrends.com/cars/hyundai-flying-car-concept-ces-2020/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Eker</a:t>
            </a:r>
            <a:r>
              <a:rPr lang="en-US" sz="1200" b="1" dirty="0"/>
              <a:t> et al., (2019).  </a:t>
            </a:r>
            <a:r>
              <a:rPr lang="en-US" sz="1200" dirty="0"/>
              <a:t>“An Exploratory Investigation of Public Perceptions towards Key Benefits and Concerns from the Future Use of Flying Cars”, </a:t>
            </a:r>
            <a:r>
              <a:rPr lang="en-US" sz="1200" i="1" dirty="0"/>
              <a:t>Transportation Research Board (TRB)</a:t>
            </a:r>
            <a:r>
              <a:rPr lang="en-US" sz="1200" dirty="0"/>
              <a:t>,  </a:t>
            </a:r>
            <a:r>
              <a:rPr lang="en-US" sz="1200" dirty="0">
                <a:hlinkClick r:id="rId7"/>
              </a:rPr>
              <a:t>https://pubsindex.trb.org/view/2019/C/1572286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EPFL, (2020).  </a:t>
            </a:r>
            <a:r>
              <a:rPr lang="en-US" sz="1200" dirty="0"/>
              <a:t>“Aerial Robotics”, </a:t>
            </a:r>
            <a:r>
              <a:rPr lang="en-US" sz="1200" i="1" dirty="0"/>
              <a:t>EPFL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https://www.epfl.ch/labs/lis/research/aerial-robotics/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Etherington, D., (2017a). </a:t>
            </a:r>
            <a:r>
              <a:rPr lang="en-US" sz="1200" dirty="0"/>
              <a:t> “Airbus reveals a modular, self-piloting flying car concept”, </a:t>
            </a:r>
            <a:r>
              <a:rPr lang="en-US" sz="1200" i="1" dirty="0"/>
              <a:t>Tech Crunch</a:t>
            </a:r>
            <a:r>
              <a:rPr lang="en-US" sz="1200" dirty="0"/>
              <a:t>,  </a:t>
            </a:r>
            <a:r>
              <a:rPr lang="en-US" sz="1200" dirty="0">
                <a:hlinkClick r:id="rId9"/>
              </a:rPr>
              <a:t>https://techcrunch.com/2017/03/07/airbus-reveals-a-modular-self-piloting-flying-car-concept/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Etherington, D., (2017b).  </a:t>
            </a:r>
            <a:r>
              <a:rPr lang="en-US" sz="1200" dirty="0"/>
              <a:t>“Uber targets 2020 for on-demand VTOL demo flights in Dallas and Dubai”, </a:t>
            </a:r>
            <a:r>
              <a:rPr lang="en-US" sz="1200" i="1" dirty="0"/>
              <a:t>Tech Crunch</a:t>
            </a:r>
            <a:r>
              <a:rPr lang="en-US" sz="1200" dirty="0"/>
              <a:t>,   </a:t>
            </a:r>
            <a:r>
              <a:rPr lang="en-US" sz="1200" dirty="0">
                <a:hlinkClick r:id="rId10"/>
              </a:rPr>
              <a:t>https://techcrunch.com/2017/04/25/uber-targets-2020-for-on-demand-vtol-demo-flights-in-dallas-and-dubai/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Feltman</a:t>
            </a:r>
            <a:r>
              <a:rPr lang="en-US" sz="1200" b="1" dirty="0"/>
              <a:t>, R., (2013).  </a:t>
            </a:r>
            <a:r>
              <a:rPr lang="en-US" sz="1200" dirty="0"/>
              <a:t>“Why Don't We Have Flying Cars?”, </a:t>
            </a:r>
            <a:r>
              <a:rPr lang="en-US" sz="1200" i="1" dirty="0"/>
              <a:t>Popular Mechanics</a:t>
            </a:r>
            <a:r>
              <a:rPr lang="en-US" sz="1200" dirty="0"/>
              <a:t>,  </a:t>
            </a:r>
            <a:r>
              <a:rPr lang="en-US" sz="1200" dirty="0">
                <a:hlinkClick r:id="rId11"/>
              </a:rPr>
              <a:t>https://www.popularmechanics.com/flight/a8680/why-dont-we-have-flying-cars-15128771/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Filippidis</a:t>
            </a:r>
            <a:r>
              <a:rPr lang="en-US" sz="1200" b="1" dirty="0"/>
              <a:t>, K., (2018).  </a:t>
            </a:r>
            <a:r>
              <a:rPr lang="en-US" sz="1200" dirty="0"/>
              <a:t>“Uber's '</a:t>
            </a:r>
            <a:r>
              <a:rPr lang="en-US" sz="1200" dirty="0" err="1"/>
              <a:t>Skyport</a:t>
            </a:r>
            <a:r>
              <a:rPr lang="en-US" sz="1200" dirty="0"/>
              <a:t>' plans are straight out of science fiction”, </a:t>
            </a:r>
            <a:r>
              <a:rPr lang="en-US" sz="1200" i="1" dirty="0" err="1"/>
              <a:t>engadget</a:t>
            </a:r>
            <a:r>
              <a:rPr lang="en-US" sz="1200" dirty="0"/>
              <a:t>,  </a:t>
            </a:r>
            <a:r>
              <a:rPr lang="en-US" sz="1200" dirty="0">
                <a:hlinkClick r:id="rId12"/>
              </a:rPr>
              <a:t>https://www.engadget.com/2018/05/10/uber-skyport-concept-air-taxi/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Frasca</a:t>
            </a:r>
            <a:r>
              <a:rPr lang="en-US" sz="1200" b="1" dirty="0"/>
              <a:t>, (2020).  </a:t>
            </a:r>
            <a:r>
              <a:rPr lang="en-US" sz="1200" dirty="0"/>
              <a:t>“Global Medical Response to Acquire Two FRASCA Helicopter FTDs”, </a:t>
            </a:r>
            <a:r>
              <a:rPr lang="en-US" sz="1200" i="1" dirty="0" err="1"/>
              <a:t>Frasca</a:t>
            </a:r>
            <a:r>
              <a:rPr lang="en-US" sz="1200" i="1" dirty="0"/>
              <a:t> Flight Simulation</a:t>
            </a:r>
            <a:r>
              <a:rPr lang="en-US" sz="1200" dirty="0"/>
              <a:t>, </a:t>
            </a:r>
            <a:r>
              <a:rPr lang="en-US" sz="1200" dirty="0">
                <a:hlinkClick r:id="rId13"/>
              </a:rPr>
              <a:t>https://www.frasca.com/global-medical-response-to-acquire-two-frasca-helicopter-ftds/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Garsten</a:t>
            </a:r>
            <a:r>
              <a:rPr lang="en-US" sz="1200" b="1" dirty="0"/>
              <a:t>, E., (2018).  </a:t>
            </a:r>
            <a:r>
              <a:rPr lang="en-US" sz="1200" dirty="0"/>
              <a:t>“Uber Resumes Autonomous Testing On Public Roads Months After Fatal Accident”, </a:t>
            </a:r>
            <a:r>
              <a:rPr lang="en-US" sz="1200" i="1" dirty="0"/>
              <a:t>Forbes.com</a:t>
            </a:r>
            <a:r>
              <a:rPr lang="en-US" sz="1200" dirty="0"/>
              <a:t>,  </a:t>
            </a:r>
            <a:r>
              <a:rPr lang="en-US" sz="1200" dirty="0">
                <a:hlinkClick r:id="rId14"/>
              </a:rPr>
              <a:t>https://www.forbes.com/sites/edgarsten/2018/12/21/uber-resumes-autonomous-testing-on-public-roads-months-after-fatal-accident/#45bf13cf6422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Garud-Barna</a:t>
            </a:r>
            <a:r>
              <a:rPr lang="en-US" sz="1200" b="1" dirty="0"/>
              <a:t>, S., (2020).  </a:t>
            </a:r>
            <a:r>
              <a:rPr lang="en-US" sz="1200" dirty="0"/>
              <a:t>“Urban Air Mobility (UAM) Simulation”, </a:t>
            </a:r>
            <a:r>
              <a:rPr lang="en-US" sz="1200" i="1" dirty="0"/>
              <a:t>NASA</a:t>
            </a:r>
            <a:r>
              <a:rPr lang="en-US" sz="1200" dirty="0"/>
              <a:t>, </a:t>
            </a:r>
            <a:r>
              <a:rPr lang="en-US" sz="1200" dirty="0">
                <a:hlinkClick r:id="rId15"/>
              </a:rPr>
              <a:t>https://www.nasa.gov/simlabs/uam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Gaudette</a:t>
            </a:r>
            <a:r>
              <a:rPr lang="en-US" sz="1200" b="1" dirty="0"/>
              <a:t>, E., (2017).  </a:t>
            </a:r>
            <a:r>
              <a:rPr lang="en-US" sz="1200" dirty="0"/>
              <a:t>“Blade Runner: How Close Are We to Flying Cars and Replicants?”, </a:t>
            </a:r>
            <a:r>
              <a:rPr lang="en-US" sz="1200" i="1" dirty="0"/>
              <a:t>Newsweek</a:t>
            </a:r>
            <a:r>
              <a:rPr lang="en-US" sz="1200" dirty="0"/>
              <a:t>, </a:t>
            </a:r>
            <a:r>
              <a:rPr lang="en-US" sz="1200" dirty="0">
                <a:hlinkClick r:id="rId16"/>
              </a:rPr>
              <a:t>https://www.newsweek.com/blade-runner-review-ai-flying-cars-elon-musk-678621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Gharibi et al., (2019). </a:t>
            </a:r>
            <a:r>
              <a:rPr lang="en-US" sz="1200" dirty="0"/>
              <a:t> “3D traffic flow model for UAVs”, </a:t>
            </a:r>
            <a:r>
              <a:rPr lang="en-US" sz="1200" i="1" dirty="0"/>
              <a:t>arXiv:1909.04838v1</a:t>
            </a:r>
            <a:r>
              <a:rPr lang="en-US" sz="1200" dirty="0"/>
              <a:t>, </a:t>
            </a:r>
            <a:r>
              <a:rPr lang="en-US" sz="1200" dirty="0">
                <a:hlinkClick r:id="rId17"/>
              </a:rPr>
              <a:t>https://arxiv.org/abs/1909.04838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BE035-DE48-4C9C-B02A-7EC40E072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50880" y="70561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55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 (G-L) </a:t>
            </a:r>
            <a:endParaRPr lang="en-US" sz="18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8759" y="795130"/>
            <a:ext cx="10259755" cy="39824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Gipson, L., (2021).  </a:t>
            </a:r>
            <a:r>
              <a:rPr lang="en-US" sz="1200" dirty="0"/>
              <a:t>“Advanced Air Mobility Mission Overview”, </a:t>
            </a:r>
            <a:r>
              <a:rPr lang="en-US" sz="1200" i="1" dirty="0"/>
              <a:t>NASA</a:t>
            </a:r>
            <a:r>
              <a:rPr lang="en-US" sz="1200" dirty="0"/>
              <a:t>, </a:t>
            </a:r>
            <a:r>
              <a:rPr lang="en-US" sz="1200" dirty="0">
                <a:hlinkClick r:id="rId2"/>
              </a:rPr>
              <a:t>https://www.nasa.gov/aam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Gohd</a:t>
            </a:r>
            <a:r>
              <a:rPr lang="en-US" sz="1200" b="1" dirty="0"/>
              <a:t>, C., (2017).  </a:t>
            </a:r>
            <a:r>
              <a:rPr lang="en-US" sz="1200" dirty="0"/>
              <a:t>“How Close Are We Really to Flying Cars?  More importantly, are they even practical?”, </a:t>
            </a:r>
            <a:r>
              <a:rPr lang="en-US" sz="1200" i="1" dirty="0"/>
              <a:t>Futurism</a:t>
            </a:r>
            <a:r>
              <a:rPr lang="en-US" sz="1200" dirty="0"/>
              <a:t>,  </a:t>
            </a:r>
            <a:r>
              <a:rPr lang="en-US" sz="1200" dirty="0">
                <a:hlinkClick r:id="rId3"/>
              </a:rPr>
              <a:t>https://futurism.com/how-close-are-we-really-to-flying-cars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Goodwin, C., (2020).  </a:t>
            </a:r>
            <a:r>
              <a:rPr lang="en-US" sz="1200" dirty="0"/>
              <a:t>“Pal-V Liberty: exploring a flying car”, </a:t>
            </a:r>
            <a:r>
              <a:rPr lang="en-US" sz="1200" i="1" dirty="0"/>
              <a:t>Autocar</a:t>
            </a:r>
            <a:r>
              <a:rPr lang="en-US" sz="1200" dirty="0"/>
              <a:t>,  </a:t>
            </a:r>
            <a:r>
              <a:rPr lang="en-US" sz="1200" dirty="0">
                <a:hlinkClick r:id="rId4"/>
              </a:rPr>
              <a:t>https://www.autocar.co.uk/car-news/features/pal-v-liberty-exploring-flying-car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Goran, D., (2016).  </a:t>
            </a:r>
            <a:r>
              <a:rPr lang="en-US" sz="1200" dirty="0"/>
              <a:t>“The </a:t>
            </a:r>
            <a:r>
              <a:rPr lang="en-US" sz="1200" dirty="0" err="1"/>
              <a:t>Convair</a:t>
            </a:r>
            <a:r>
              <a:rPr lang="en-US" sz="1200" dirty="0"/>
              <a:t> Model 116/118, a flying car prototype which managed 66 test flights as a prototype but never made it into mass production”, </a:t>
            </a:r>
            <a:r>
              <a:rPr lang="en-US" sz="1200" i="1" dirty="0"/>
              <a:t>The Vintage News</a:t>
            </a:r>
            <a:r>
              <a:rPr lang="en-US" sz="1200" dirty="0"/>
              <a:t>,  </a:t>
            </a:r>
            <a:r>
              <a:rPr lang="en-US" sz="1200" dirty="0">
                <a:hlinkClick r:id="rId5"/>
              </a:rPr>
              <a:t>https://www.thevintagenews.com/2016/04/22/convair-model-116118-flying-car-prototype-managed-66-test-flights-prototype-never-made-mass-production/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GN Administrator, (2020).  </a:t>
            </a:r>
            <a:r>
              <a:rPr lang="en-US" sz="1200" dirty="0"/>
              <a:t>“Drone enclosures keep drones contained for research and development, or pilot training”, Gorilla Netting,  </a:t>
            </a:r>
            <a:r>
              <a:rPr lang="en-US" sz="1200" dirty="0">
                <a:hlinkClick r:id="rId6"/>
              </a:rPr>
              <a:t>https://www.gorillanetting.com/news/drone-netting-enclosures-keep-drones-contained-for-research-and-development-or-pilot-training/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Grady, M., (2017).  </a:t>
            </a:r>
            <a:r>
              <a:rPr lang="en-US" sz="1200" dirty="0"/>
              <a:t>“Airbus Unveils a Flying Car Concept”, </a:t>
            </a:r>
            <a:r>
              <a:rPr lang="en-US" sz="1200" i="1" dirty="0"/>
              <a:t>Robb Report</a:t>
            </a:r>
            <a:r>
              <a:rPr lang="en-US" sz="1200" dirty="0"/>
              <a:t>,  </a:t>
            </a:r>
            <a:r>
              <a:rPr lang="en-US" sz="1200" dirty="0">
                <a:hlinkClick r:id="rId7"/>
              </a:rPr>
              <a:t>https://robbreport.com/motors/aviation/airbus-unveils-flying-car-concept-265887/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Hall, T.P., (</a:t>
            </a:r>
            <a:r>
              <a:rPr lang="en-US" sz="1200" b="1" i="1" dirty="0"/>
              <a:t>various</a:t>
            </a:r>
            <a:r>
              <a:rPr lang="en-US" sz="1200" b="1" dirty="0"/>
              <a:t>).  </a:t>
            </a:r>
            <a:r>
              <a:rPr lang="en-US" sz="1200" dirty="0"/>
              <a:t>“The Descriptive Finding Guide for the Theodore P. Hall Personal Papers SDASM.SC.10061.O/S”, </a:t>
            </a:r>
            <a:r>
              <a:rPr lang="en-US" sz="1200" i="1" dirty="0"/>
              <a:t>Online Archive of California</a:t>
            </a:r>
            <a:r>
              <a:rPr lang="en-US" sz="1200" dirty="0"/>
              <a:t>,  </a:t>
            </a:r>
            <a:r>
              <a:rPr lang="en-US" sz="1200" dirty="0">
                <a:hlinkClick r:id="rId8"/>
              </a:rPr>
              <a:t>https://oac.cdlib.org/findaid/ark:/13030/c8xp79dj/entire_text/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Harper, J., (2020).  </a:t>
            </a:r>
            <a:r>
              <a:rPr lang="en-US" sz="1200" dirty="0"/>
              <a:t>“Flying Cars: Air Force Aims to Turn Science Fiction into Science Fact”, </a:t>
            </a:r>
            <a:r>
              <a:rPr lang="en-US" sz="1200" i="1" dirty="0"/>
              <a:t>National Defense</a:t>
            </a:r>
            <a:r>
              <a:rPr lang="en-US" sz="1200" dirty="0"/>
              <a:t>, </a:t>
            </a:r>
            <a:r>
              <a:rPr lang="en-US" sz="1200" dirty="0">
                <a:hlinkClick r:id="rId9"/>
              </a:rPr>
              <a:t>https://www.nationaldefensemagazine.org/articles/2020/7/6/air-force-aims-to-turn-science-fiction-into-science-fact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Hawkins, A.J., (2020).  </a:t>
            </a:r>
            <a:r>
              <a:rPr lang="en-US" sz="1200" dirty="0"/>
              <a:t>“Hyundai will make flying cars for Uber’s air taxi service”, </a:t>
            </a:r>
            <a:r>
              <a:rPr lang="en-US" sz="1200" i="1" dirty="0"/>
              <a:t>The Verge</a:t>
            </a:r>
            <a:r>
              <a:rPr lang="en-US" sz="1200" dirty="0"/>
              <a:t>, </a:t>
            </a:r>
            <a:r>
              <a:rPr lang="en-US" sz="1200" dirty="0">
                <a:hlinkClick r:id="rId10"/>
              </a:rPr>
              <a:t>https://www.theverge.com/2020/1/6/21048373/hyundai-flying-car-uber-air-taxi-ces-2020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Hulme et al., (2019).  </a:t>
            </a:r>
            <a:r>
              <a:rPr lang="en-US" sz="1200" dirty="0"/>
              <a:t>“The Flying Car - Emergent Modeling &amp; Simulation (M&amp;S) Policies and Standards concerns”, </a:t>
            </a:r>
            <a:r>
              <a:rPr lang="en-US" sz="1200" i="1" dirty="0"/>
              <a:t>NTSA / I/ITSEC 2019 Conference</a:t>
            </a:r>
            <a:r>
              <a:rPr lang="en-US" sz="1200" dirty="0"/>
              <a:t>,   </a:t>
            </a:r>
            <a:r>
              <a:rPr lang="en-US" sz="1200" dirty="0">
                <a:hlinkClick r:id="rId11"/>
              </a:rPr>
              <a:t>https://www.xcdsystem.com/iitsec/proceedings/index.cfm?AbID=26604&amp;CID=48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Hyatt, K. (2018).  </a:t>
            </a:r>
            <a:r>
              <a:rPr lang="en-US" sz="1200" dirty="0"/>
              <a:t>“Pal-V Liberty flying car is defined by what it isn’t”, </a:t>
            </a:r>
            <a:r>
              <a:rPr lang="en-US" sz="1200" i="1" dirty="0" err="1"/>
              <a:t>Road|Show</a:t>
            </a:r>
            <a:r>
              <a:rPr lang="en-US" sz="1200" i="1" dirty="0"/>
              <a:t> by </a:t>
            </a:r>
            <a:r>
              <a:rPr lang="en-US" sz="1200" i="1" dirty="0" err="1"/>
              <a:t>cnet</a:t>
            </a:r>
            <a:r>
              <a:rPr lang="en-US" sz="1200" dirty="0"/>
              <a:t>, </a:t>
            </a:r>
            <a:r>
              <a:rPr lang="en-US" sz="1200" dirty="0">
                <a:hlinkClick r:id="rId12"/>
              </a:rPr>
              <a:t>https://www.cnet.com/pictures/pal-v-liberty-flying-car-geneva-gallery/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ItalDesign</a:t>
            </a:r>
            <a:r>
              <a:rPr lang="en-US" sz="1200" b="1" dirty="0"/>
              <a:t>, (2018).  </a:t>
            </a:r>
            <a:r>
              <a:rPr lang="en-US" sz="1200" dirty="0"/>
              <a:t>“</a:t>
            </a:r>
            <a:r>
              <a:rPr lang="en-US" sz="1200" dirty="0" err="1"/>
              <a:t>Pop.Up</a:t>
            </a:r>
            <a:r>
              <a:rPr lang="en-US" sz="1200" dirty="0"/>
              <a:t> Next 2018 (by </a:t>
            </a:r>
            <a:r>
              <a:rPr lang="en-US" sz="1200" dirty="0" err="1"/>
              <a:t>ItalDesign</a:t>
            </a:r>
            <a:r>
              <a:rPr lang="en-US" sz="1200" dirty="0"/>
              <a:t>)”, </a:t>
            </a:r>
            <a:r>
              <a:rPr lang="en-US" sz="1200" i="1" dirty="0" err="1"/>
              <a:t>Youtube</a:t>
            </a:r>
            <a:r>
              <a:rPr lang="en-US" sz="1200" dirty="0"/>
              <a:t>,  </a:t>
            </a:r>
            <a:r>
              <a:rPr lang="en-US" sz="1200" dirty="0">
                <a:hlinkClick r:id="rId13"/>
              </a:rPr>
              <a:t>https://www.youtube.com/watch?v=2LggHhR2kFk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Kettley</a:t>
            </a:r>
            <a:r>
              <a:rPr lang="en-US" sz="1200" b="1" dirty="0"/>
              <a:t>, S., (2019).  </a:t>
            </a:r>
            <a:r>
              <a:rPr lang="en-US" sz="1200" dirty="0"/>
              <a:t>“NASA news: Space agency and Uber team-up to develop 'a new future' of flying cars”, </a:t>
            </a:r>
            <a:r>
              <a:rPr lang="en-US" sz="1200" i="1" dirty="0"/>
              <a:t>Express UK</a:t>
            </a:r>
            <a:r>
              <a:rPr lang="en-US" sz="1200" dirty="0"/>
              <a:t>,  </a:t>
            </a:r>
            <a:r>
              <a:rPr lang="en-US" sz="1200" dirty="0">
                <a:hlinkClick r:id="rId14"/>
              </a:rPr>
              <a:t>https://www.express.co.uk/news/science/1187534/NASA-news-flying-cars-Uber-Urban-Air-Mobility-flying-taxis-NASA-drones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Kirschner, M., (2019). </a:t>
            </a:r>
            <a:r>
              <a:rPr lang="en-US" sz="1200" dirty="0"/>
              <a:t> “Dude, Where’s My Autonomous Car?”, </a:t>
            </a:r>
            <a:r>
              <a:rPr lang="en-US" sz="1200" i="1" dirty="0"/>
              <a:t>Semiconductor Engineering</a:t>
            </a:r>
            <a:r>
              <a:rPr lang="en-US" sz="1200" dirty="0"/>
              <a:t>, </a:t>
            </a:r>
            <a:r>
              <a:rPr lang="en-US" sz="1200" dirty="0">
                <a:hlinkClick r:id="rId15"/>
              </a:rPr>
              <a:t>https://semiengineering.com/dude-wheres-my-autonomous-car/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Krok</a:t>
            </a:r>
            <a:r>
              <a:rPr lang="en-US" sz="1200" b="1" dirty="0"/>
              <a:t>, A., (2018).  </a:t>
            </a:r>
            <a:r>
              <a:rPr lang="en-US" sz="1200" dirty="0"/>
              <a:t>“Slice through the sky in luxury in the Aston Martin Volante Vision”, </a:t>
            </a:r>
            <a:r>
              <a:rPr lang="en-US" sz="1200" i="1" dirty="0" err="1"/>
              <a:t>Road|Show</a:t>
            </a:r>
            <a:r>
              <a:rPr lang="en-US" sz="1200" i="1" dirty="0"/>
              <a:t> by </a:t>
            </a:r>
            <a:r>
              <a:rPr lang="en-US" sz="1200" i="1" dirty="0" err="1"/>
              <a:t>cnet</a:t>
            </a:r>
            <a:r>
              <a:rPr lang="en-US" sz="1200" dirty="0"/>
              <a:t>, </a:t>
            </a:r>
            <a:r>
              <a:rPr lang="en-US" sz="1200" dirty="0">
                <a:hlinkClick r:id="rId16"/>
              </a:rPr>
              <a:t>https://www.cnet.com/pictures/aston-martin-volante-vision-flying-car-concept/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Kučírková</a:t>
            </a:r>
            <a:r>
              <a:rPr lang="en-US" sz="1200" b="1" dirty="0"/>
              <a:t>, A., (2019).  </a:t>
            </a:r>
            <a:r>
              <a:rPr lang="en-US" sz="1200" dirty="0"/>
              <a:t>“Flight of Fancy: Flying Cars and the Future of Transportation”, </a:t>
            </a:r>
            <a:r>
              <a:rPr lang="en-US" sz="1200" i="1" dirty="0"/>
              <a:t>Part Catalog</a:t>
            </a:r>
            <a:r>
              <a:rPr lang="en-US" sz="1200" dirty="0"/>
              <a:t>, </a:t>
            </a:r>
            <a:r>
              <a:rPr lang="en-US" sz="1200" dirty="0">
                <a:hlinkClick r:id="rId17"/>
              </a:rPr>
              <a:t>https://www.partcatalog.com/page/flying-cars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Lineberger</a:t>
            </a:r>
            <a:r>
              <a:rPr lang="en-US" sz="1200" b="1" dirty="0"/>
              <a:t> et al., (2018).  </a:t>
            </a:r>
            <a:r>
              <a:rPr lang="en-US" sz="1200" dirty="0"/>
              <a:t>“Elevating the future of mobility - Passenger drones and flying cars”, </a:t>
            </a:r>
            <a:r>
              <a:rPr lang="en-US" sz="1200" i="1" dirty="0"/>
              <a:t>Deloitte</a:t>
            </a:r>
            <a:r>
              <a:rPr lang="en-US" sz="1200" dirty="0"/>
              <a:t>, </a:t>
            </a:r>
            <a:r>
              <a:rPr lang="en-US" sz="1200" dirty="0">
                <a:hlinkClick r:id="rId18"/>
              </a:rPr>
              <a:t>https://www2.deloitte.com/us/en/insights/focus/future-of-mobility/passenger-drones-flying-cars.html?icid=dcom_promo_featured|bm;en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BE035-DE48-4C9C-B02A-7EC40E072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0880" y="70561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1714" y="0"/>
            <a:ext cx="8368937" cy="705610"/>
          </a:xfrm>
        </p:spPr>
        <p:txBody>
          <a:bodyPr/>
          <a:lstStyle/>
          <a:p>
            <a:r>
              <a:rPr lang="en-US" dirty="0"/>
              <a:t>Introduction – Advanced Air Mobility (AAM)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6947" y="1875439"/>
            <a:ext cx="10834696" cy="326590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sz="2400" b="1" u="sng" dirty="0"/>
              <a:t>Advanced Air Mobility (AAM)</a:t>
            </a:r>
            <a:r>
              <a:rPr lang="en-US" sz="2400" dirty="0"/>
              <a:t>: safe development of an air transportation system that moves people and cargo between locations underserved by aviation – using revolutionary new forms of aircraft </a:t>
            </a:r>
          </a:p>
          <a:p>
            <a:r>
              <a:rPr lang="en-US" sz="2400" dirty="0"/>
              <a:t>AAM includes </a:t>
            </a:r>
            <a:r>
              <a:rPr lang="en-US" sz="2400" b="1" u="sng" dirty="0"/>
              <a:t>Urban Air Mobility (UAM)</a:t>
            </a:r>
            <a:r>
              <a:rPr lang="en-US" sz="2400" dirty="0"/>
              <a:t>, which is a safe and efficient air transportation system, including </a:t>
            </a:r>
            <a:r>
              <a:rPr lang="en-US" sz="2400" i="1" dirty="0"/>
              <a:t>small package delivery drones </a:t>
            </a:r>
            <a:r>
              <a:rPr lang="en-US" sz="2400" dirty="0"/>
              <a:t>and </a:t>
            </a:r>
            <a:r>
              <a:rPr lang="en-US" sz="2400" i="1" dirty="0"/>
              <a:t>passenger-carrying air taxis </a:t>
            </a:r>
            <a:r>
              <a:rPr lang="en-US" sz="2400" dirty="0"/>
              <a:t>operate above populated areas</a:t>
            </a:r>
          </a:p>
          <a:p>
            <a:r>
              <a:rPr lang="en-US" sz="2400" dirty="0"/>
              <a:t>The modern-day notion of “</a:t>
            </a:r>
            <a:r>
              <a:rPr lang="en-US" sz="2400" b="1" u="sng" dirty="0"/>
              <a:t>Flying Cars</a:t>
            </a:r>
            <a:r>
              <a:rPr lang="en-US" sz="2400" b="1" dirty="0"/>
              <a:t>” </a:t>
            </a:r>
            <a:r>
              <a:rPr lang="en-US" sz="2400" dirty="0"/>
              <a:t>falls within the domain of the more formalized AAM concept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734CC-B411-47AE-BC24-9F157E4D266E}"/>
              </a:ext>
            </a:extLst>
          </p:cNvPr>
          <p:cNvSpPr/>
          <p:nvPr/>
        </p:nvSpPr>
        <p:spPr>
          <a:xfrm>
            <a:off x="7594968" y="1147581"/>
            <a:ext cx="14358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Garud-Barna,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734CC-B411-47AE-BC24-9F157E4D266E}"/>
              </a:ext>
            </a:extLst>
          </p:cNvPr>
          <p:cNvSpPr/>
          <p:nvPr/>
        </p:nvSpPr>
        <p:spPr>
          <a:xfrm>
            <a:off x="7525299" y="923608"/>
            <a:ext cx="119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Gipson, 2021</a:t>
            </a:r>
          </a:p>
        </p:txBody>
      </p:sp>
    </p:spTree>
    <p:extLst>
      <p:ext uri="{BB962C8B-B14F-4D97-AF65-F5344CB8AC3E}">
        <p14:creationId xmlns:p14="http://schemas.microsoft.com/office/powerpoint/2010/main" val="1681096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 (M-R) </a:t>
            </a:r>
            <a:endParaRPr lang="en-US" sz="18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819253"/>
            <a:ext cx="10259755" cy="39824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Ma, J., (2019).  </a:t>
            </a:r>
            <a:r>
              <a:rPr lang="en-US" sz="1200" dirty="0"/>
              <a:t>“New Japanese Flying Car gets off the Ground for about a Minute”, </a:t>
            </a:r>
            <a:r>
              <a:rPr lang="en-US" sz="1200" i="1" dirty="0"/>
              <a:t>Bloomberg</a:t>
            </a:r>
            <a:r>
              <a:rPr lang="en-US" sz="1200" dirty="0"/>
              <a:t>, </a:t>
            </a:r>
            <a:r>
              <a:rPr lang="en-US" sz="1200" dirty="0">
                <a:hlinkClick r:id="rId2"/>
              </a:rPr>
              <a:t>https://www.bloomberg.com/news/articles/2019-08-05/new-japanese-flying-car-gets-off-the-ground-for-about-a-minute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Martinoli</a:t>
            </a:r>
            <a:r>
              <a:rPr lang="en-US" sz="1200" b="1" dirty="0"/>
              <a:t> et al., (2004).  </a:t>
            </a:r>
            <a:r>
              <a:rPr lang="en-US" sz="1200" dirty="0"/>
              <a:t>“Modeling Swarm Robotic Systems: a Case Study in Collaborative Distributed Manipulation”, </a:t>
            </a:r>
            <a:r>
              <a:rPr lang="en-US" sz="1200" i="1" dirty="0"/>
              <a:t>The International Journal of Robotics Research</a:t>
            </a:r>
            <a:r>
              <a:rPr lang="en-US" sz="1200" dirty="0"/>
              <a:t>,  </a:t>
            </a:r>
            <a:r>
              <a:rPr lang="en-US" sz="1200" dirty="0">
                <a:hlinkClick r:id="rId3"/>
              </a:rPr>
              <a:t>https://doi.org/10.1177/0278364904042197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Masys</a:t>
            </a:r>
            <a:r>
              <a:rPr lang="en-US" sz="1200" b="1" dirty="0"/>
              <a:t> et al., (2006).  </a:t>
            </a:r>
            <a:r>
              <a:rPr lang="en-US" sz="1200" dirty="0"/>
              <a:t>“Verification, Validation and Accreditation (VV&amp;A)-Leveraging International Initiatives”, </a:t>
            </a:r>
            <a:r>
              <a:rPr lang="en-US" sz="1200" i="1" dirty="0"/>
              <a:t>Meeting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i="1" dirty="0"/>
              <a:t>Proceedings RTO-MP-MSG-045</a:t>
            </a:r>
            <a:r>
              <a:rPr lang="en-US" sz="1200" dirty="0"/>
              <a:t>,  </a:t>
            </a:r>
            <a:r>
              <a:rPr lang="en-US" sz="1200" dirty="0">
                <a:hlinkClick r:id="rId4"/>
              </a:rPr>
              <a:t>https://www.researchgate.net/publication/228678599_Verification_Validation_and_Accreditation_VVA-Leveraging_International_Initiatives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McNabb, M., (2019).  </a:t>
            </a:r>
            <a:r>
              <a:rPr lang="en-US" sz="1200" dirty="0"/>
              <a:t>“DRONEII: Flying Cars, Air Taxis, and </a:t>
            </a:r>
            <a:r>
              <a:rPr lang="en-US" sz="1200" dirty="0" err="1"/>
              <a:t>eVTOLs</a:t>
            </a:r>
            <a:r>
              <a:rPr lang="en-US" sz="1200" dirty="0"/>
              <a:t> -the Varieties and Specifications of Passenger Drones”, </a:t>
            </a:r>
            <a:r>
              <a:rPr lang="en-US" sz="1200" i="1" dirty="0"/>
              <a:t>drone life</a:t>
            </a:r>
            <a:r>
              <a:rPr lang="en-US" sz="1200" dirty="0"/>
              <a:t>,  </a:t>
            </a:r>
            <a:r>
              <a:rPr lang="en-US" sz="1200" dirty="0">
                <a:hlinkClick r:id="rId5"/>
              </a:rPr>
              <a:t>https://dronelife.com/2019/11/19/flying-cars-air-taxis-and-evtols-the-varieties-and-specifications-of-passenger-drones/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Milford and Roberts, (2017).  </a:t>
            </a:r>
            <a:r>
              <a:rPr lang="en-US" sz="1200" dirty="0"/>
              <a:t>“The Future of Flying Cars: Science Fact or Science Fiction?”, </a:t>
            </a:r>
            <a:r>
              <a:rPr lang="en-US" sz="1200" i="1" dirty="0"/>
              <a:t>Real Clear Science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https://www.realclearscience.com/articles/2017/05/08/the_future_of_flying_cars_science_fact_or_science_fiction_110272.html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Moyer, M., (2020).  </a:t>
            </a:r>
            <a:r>
              <a:rPr lang="en-US" sz="1200" dirty="0"/>
              <a:t>“Flying cars in Orlando? The first U.S. 'air taxi' hub is coming to Lake Nona by 2025”, </a:t>
            </a:r>
            <a:r>
              <a:rPr lang="en-US" sz="1200" i="1" dirty="0"/>
              <a:t>Orlando Weekly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https://www.orlandoweekly.com/Blogs/archives/2020/11/11/flying-taxis-and-the-first-us-vertiport-are-coming-to-lake-nona-by-2025 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Muller, J., (2021).  </a:t>
            </a:r>
            <a:r>
              <a:rPr lang="en-US" sz="1200" dirty="0"/>
              <a:t>“Transportation's next big thing: flying taxis”, </a:t>
            </a:r>
            <a:r>
              <a:rPr lang="en-US" sz="1200" i="1" dirty="0" err="1"/>
              <a:t>Axios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https://www.axios.com/transportations-next-big-thing-flying-taxis-4f6653cf-e847-4333-8962-3ac08cb80143.html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Nagengast</a:t>
            </a:r>
            <a:r>
              <a:rPr lang="en-US" sz="1200" b="1" dirty="0"/>
              <a:t>, L., (2018).  </a:t>
            </a:r>
            <a:r>
              <a:rPr lang="en-US" sz="1200" dirty="0"/>
              <a:t>“UD researchers look at creating “smart cities” for driverless cars”, </a:t>
            </a:r>
            <a:r>
              <a:rPr lang="en-US" sz="1200" i="1" dirty="0"/>
              <a:t>Delaware Public Media</a:t>
            </a:r>
            <a:r>
              <a:rPr lang="en-US" sz="1200" dirty="0"/>
              <a:t>,  </a:t>
            </a:r>
            <a:r>
              <a:rPr lang="en-US" sz="1200" dirty="0">
                <a:hlinkClick r:id="rId9"/>
              </a:rPr>
              <a:t>https://www.delawarepublic.org/post/ud-researchers-look-creating-smart-cities-driverless-cars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Nake</a:t>
            </a:r>
            <a:r>
              <a:rPr lang="en-US" sz="1200" b="1" dirty="0"/>
              <a:t>, B., (2019).  </a:t>
            </a:r>
            <a:r>
              <a:rPr lang="en-US" sz="1200" dirty="0"/>
              <a:t>“Disruptive Technologies in Procurement – Is the Change Coming?”, </a:t>
            </a:r>
            <a:r>
              <a:rPr lang="en-US" sz="1200" i="1" dirty="0"/>
              <a:t>EYVO</a:t>
            </a:r>
            <a:r>
              <a:rPr lang="en-US" sz="1200" dirty="0"/>
              <a:t>, </a:t>
            </a:r>
            <a:r>
              <a:rPr lang="en-US" sz="1200" dirty="0">
                <a:hlinkClick r:id="rId10"/>
              </a:rPr>
              <a:t>https://www.e-procurement.com/disruption-in-procurement/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PAL-V, (2020).  </a:t>
            </a:r>
            <a:r>
              <a:rPr lang="en-US" sz="1200" dirty="0"/>
              <a:t>“Explore the PAL-V (Liberty)”, </a:t>
            </a:r>
            <a:r>
              <a:rPr lang="en-US" sz="1200" i="1" dirty="0"/>
              <a:t>PAL-V</a:t>
            </a:r>
            <a:r>
              <a:rPr lang="en-US" sz="1200" dirty="0"/>
              <a:t>, </a:t>
            </a:r>
            <a:r>
              <a:rPr lang="en-US" sz="1200" dirty="0">
                <a:hlinkClick r:id="rId11"/>
              </a:rPr>
              <a:t>https://www.pal-v.com/en/explore-pal-v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Panetta, K., (2019).  </a:t>
            </a:r>
            <a:r>
              <a:rPr lang="en-US" sz="1200" dirty="0"/>
              <a:t>“5 Trends Appear on the Gartner Hype Cycle for Emerging Technologies, 2019”, </a:t>
            </a:r>
            <a:r>
              <a:rPr lang="en-US" sz="1200" i="1" dirty="0"/>
              <a:t>Smarter with Gartner</a:t>
            </a:r>
            <a:r>
              <a:rPr lang="en-US" sz="1200" dirty="0"/>
              <a:t>, </a:t>
            </a:r>
            <a:r>
              <a:rPr lang="en-US" sz="1200" dirty="0">
                <a:hlinkClick r:id="rId12"/>
              </a:rPr>
              <a:t>https://www.gartner.com/smarterwithgartner/5-trends-appear-on-the-gartner-hype-cycle-for-emerging-technologies-2019/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Paukert</a:t>
            </a:r>
            <a:r>
              <a:rPr lang="en-US" sz="1200" b="1" dirty="0"/>
              <a:t>, C. (2018).  </a:t>
            </a:r>
            <a:r>
              <a:rPr lang="en-US" sz="1200" dirty="0"/>
              <a:t>“Audi and Airbus present mind-blowing flying drone-car hybrid in Geneva”, </a:t>
            </a:r>
            <a:r>
              <a:rPr lang="en-US" sz="1200" i="1" dirty="0" err="1"/>
              <a:t>Road|Show</a:t>
            </a:r>
            <a:r>
              <a:rPr lang="en-US" sz="1200" i="1" dirty="0"/>
              <a:t> by </a:t>
            </a:r>
            <a:r>
              <a:rPr lang="en-US" sz="1200" i="1" dirty="0" err="1"/>
              <a:t>cnet</a:t>
            </a:r>
            <a:r>
              <a:rPr lang="en-US" sz="1200" dirty="0"/>
              <a:t>,  </a:t>
            </a:r>
            <a:r>
              <a:rPr lang="en-US" sz="1200" dirty="0">
                <a:hlinkClick r:id="rId13"/>
              </a:rPr>
              <a:t>https://www.cnet.com/pictures/audi-airbus-flying-drone-car-hybrid-geneva-auto-show/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Pohkrel and Tsokos, (2017).  </a:t>
            </a:r>
            <a:r>
              <a:rPr lang="en-US" sz="1200" dirty="0"/>
              <a:t>“Cybersecurity: A Stochastic Predictive Model to Determine Overall Network Security Risk Using Markovian Process”, </a:t>
            </a:r>
            <a:r>
              <a:rPr lang="en-US" sz="1200" i="1" dirty="0"/>
              <a:t>Journal of Information Security</a:t>
            </a:r>
            <a:r>
              <a:rPr lang="en-US" sz="1200" dirty="0"/>
              <a:t>, </a:t>
            </a:r>
            <a:r>
              <a:rPr lang="en-US" sz="1200" dirty="0">
                <a:hlinkClick r:id="rId14"/>
              </a:rPr>
              <a:t>https://file.scirp.org/pdf/JIS_2017042817330706.pdf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Ram, B.S., (2019).  </a:t>
            </a:r>
            <a:r>
              <a:rPr lang="en-US" sz="1200" dirty="0"/>
              <a:t>“Ministry says RM20 million not for flying car project”, </a:t>
            </a:r>
            <a:r>
              <a:rPr lang="en-US" sz="1200" i="1" dirty="0"/>
              <a:t>New Straits Times</a:t>
            </a:r>
            <a:r>
              <a:rPr lang="en-US" sz="1200" dirty="0"/>
              <a:t>, </a:t>
            </a:r>
            <a:r>
              <a:rPr lang="en-US" sz="1200" dirty="0">
                <a:hlinkClick r:id="rId15"/>
              </a:rPr>
              <a:t>https://www.nst.com.my/news/nation/2019/11/543058/ministry-says-rm20-million-not-flying-car-project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BE035-DE48-4C9C-B02A-7EC40E072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50880" y="70561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26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 (R-Z) </a:t>
            </a:r>
            <a:endParaRPr lang="en-US" sz="18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819253"/>
            <a:ext cx="10370747" cy="39824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Ratti</a:t>
            </a:r>
            <a:r>
              <a:rPr lang="en-US" sz="1200" b="1" dirty="0"/>
              <a:t>, C., (2017).  </a:t>
            </a:r>
            <a:r>
              <a:rPr lang="en-US" sz="1200" dirty="0"/>
              <a:t>“Flying cars are impractical and unnecessary. Here's why”, </a:t>
            </a:r>
            <a:r>
              <a:rPr lang="en-US" sz="1200" i="1" dirty="0"/>
              <a:t>World Economic Forum</a:t>
            </a:r>
            <a:r>
              <a:rPr lang="en-US" sz="1200" dirty="0"/>
              <a:t>, </a:t>
            </a:r>
            <a:r>
              <a:rPr lang="en-US" sz="1200" dirty="0">
                <a:hlinkClick r:id="rId2"/>
              </a:rPr>
              <a:t>https://www.weforum.org/agenda/2017/11/heres-why-policy-makers-need-to-think-twice-about-flying-cars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Ravenscroft, T., (2021).  </a:t>
            </a:r>
            <a:r>
              <a:rPr lang="en-US" sz="1200" dirty="0"/>
              <a:t>“Flying cars will be in cities by 2030 says Hyundai chief”, </a:t>
            </a:r>
            <a:r>
              <a:rPr lang="en-US" sz="1200" i="1" dirty="0" err="1"/>
              <a:t>dezeen</a:t>
            </a:r>
            <a:r>
              <a:rPr lang="en-US" sz="1200" dirty="0"/>
              <a:t>, </a:t>
            </a:r>
            <a:r>
              <a:rPr lang="en-US" sz="1200" dirty="0">
                <a:hlinkClick r:id="rId3"/>
              </a:rPr>
              <a:t>https://www.dezeen.com/2021/06/30/flying-cars-hyundai-2030-michael-cole/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Rodriguez, C. (2017).  </a:t>
            </a:r>
            <a:r>
              <a:rPr lang="en-US" sz="1200" dirty="0"/>
              <a:t>“Flying Cars Take Off And Are Set For Sale For Up To $1.6 Million”, </a:t>
            </a:r>
            <a:r>
              <a:rPr lang="en-US" sz="1200" i="1" dirty="0"/>
              <a:t>Forbes.com</a:t>
            </a:r>
            <a:r>
              <a:rPr lang="en-US" sz="1200" dirty="0"/>
              <a:t>, </a:t>
            </a:r>
            <a:r>
              <a:rPr lang="en-US" sz="1200" dirty="0">
                <a:hlinkClick r:id="rId4"/>
              </a:rPr>
              <a:t>https://www.forbes.com/sites/ceciliarodriguez/2017/04/23/flying-cars-take-off-and-are-set-for-sale-for-up-to-1-6-million/#7a0a1c284dc1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Rufford, N., (2017).  </a:t>
            </a:r>
            <a:r>
              <a:rPr lang="en-US" sz="1200" dirty="0"/>
              <a:t>“Will Flying Cars Ever Take Off?”, </a:t>
            </a:r>
            <a:r>
              <a:rPr lang="en-US" sz="1200" i="1" dirty="0"/>
              <a:t>The Sunday Times – Driving</a:t>
            </a:r>
            <a:r>
              <a:rPr lang="en-US" sz="1200" dirty="0"/>
              <a:t>,  </a:t>
            </a:r>
            <a:r>
              <a:rPr lang="en-US" sz="1200" dirty="0">
                <a:hlinkClick r:id="rId5"/>
              </a:rPr>
              <a:t>https://www.driving.co.uk/news/features/will-flying-cars-ever-take-off/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Sigal</a:t>
            </a:r>
            <a:r>
              <a:rPr lang="en-US" sz="1200" b="1" dirty="0"/>
              <a:t>, P., (2014).  </a:t>
            </a:r>
            <a:r>
              <a:rPr lang="en-US" sz="1200" dirty="0"/>
              <a:t>“Flying cars: Sky’s the limit but why has the concept not achieved take-off?”, </a:t>
            </a:r>
            <a:r>
              <a:rPr lang="en-US" sz="1200" i="1" dirty="0"/>
              <a:t>The Irish Times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https://www.irishtimes.com/business/flying-cars-sky-s-the-limit-but-why-has-the-concept-not-achieved-take-off-1.1912030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Simek</a:t>
            </a:r>
            <a:r>
              <a:rPr lang="en-US" sz="1200" b="1" dirty="0"/>
              <a:t>, P., (2017). </a:t>
            </a:r>
            <a:r>
              <a:rPr lang="en-US" sz="1200" dirty="0"/>
              <a:t> “We Live in the Future: Dallas and the Flying Car”, </a:t>
            </a:r>
            <a:r>
              <a:rPr lang="en-US" sz="1200" i="1" dirty="0"/>
              <a:t>D Magazine</a:t>
            </a:r>
            <a:r>
              <a:rPr lang="en-US" sz="1200" dirty="0"/>
              <a:t>,  </a:t>
            </a:r>
            <a:r>
              <a:rPr lang="en-US" sz="1200" dirty="0">
                <a:hlinkClick r:id="rId7"/>
              </a:rPr>
              <a:t>https://www.dmagazine.com/frontburner/2017/04/we-now-live-in-the-future-dallas-and-the-flying-car/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SMAX, (2018).  </a:t>
            </a:r>
            <a:r>
              <a:rPr lang="en-US" sz="1200" dirty="0"/>
              <a:t>“180°/ 220°/ 360° Large Curved Projector Screen Flight Simulation Projection”, </a:t>
            </a:r>
            <a:r>
              <a:rPr lang="en-US" sz="1200" i="1" dirty="0"/>
              <a:t>SMAX (product link), </a:t>
            </a:r>
            <a:r>
              <a:rPr lang="en-US" sz="1200" dirty="0">
                <a:hlinkClick r:id="rId8"/>
              </a:rPr>
              <a:t>http://www.smaxscreen.com/180-220-360-Large-Curved-Projector-Screen-Flight-Simultaion-Projection-pd6351779.html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Soffar</a:t>
            </a:r>
            <a:r>
              <a:rPr lang="en-US" sz="1200" b="1" dirty="0"/>
              <a:t>, H., (2018).  </a:t>
            </a:r>
            <a:r>
              <a:rPr lang="en-US" sz="1200" dirty="0"/>
              <a:t>“Future Flying cars advantages, disadvantages, design, types &amp; developments”, </a:t>
            </a:r>
            <a:r>
              <a:rPr lang="en-US" sz="1200" i="1" dirty="0"/>
              <a:t>Online Sciences</a:t>
            </a:r>
            <a:r>
              <a:rPr lang="en-US" sz="1200" dirty="0"/>
              <a:t>, </a:t>
            </a:r>
            <a:r>
              <a:rPr lang="en-US" sz="1200" dirty="0">
                <a:hlinkClick r:id="rId9"/>
              </a:rPr>
              <a:t>https://www.online-sciences.com/robotics/future-flying-cars-advantages-disadvantages-design-types-developments/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Starr, M., (2015).  </a:t>
            </a:r>
            <a:r>
              <a:rPr lang="en-US" sz="1200" dirty="0"/>
              <a:t>“Terrafugia unveils new TF-X flying-car design”, </a:t>
            </a:r>
            <a:r>
              <a:rPr lang="en-US" sz="1200" i="1" dirty="0" err="1"/>
              <a:t>Road|Show</a:t>
            </a:r>
            <a:r>
              <a:rPr lang="en-US" sz="1200" i="1" dirty="0"/>
              <a:t> by </a:t>
            </a:r>
            <a:r>
              <a:rPr lang="en-US" sz="1200" i="1" dirty="0" err="1"/>
              <a:t>cnet</a:t>
            </a:r>
            <a:r>
              <a:rPr lang="en-US" sz="1200" dirty="0"/>
              <a:t>, </a:t>
            </a:r>
            <a:r>
              <a:rPr lang="en-US" sz="1200" dirty="0">
                <a:hlinkClick r:id="rId10"/>
              </a:rPr>
              <a:t>https://www.cnet.com/roadshow/news/terrafugia-unveils-new-tf-x-flying-car-design/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Substance, (2016).  </a:t>
            </a:r>
            <a:r>
              <a:rPr lang="en-US" sz="1200" dirty="0"/>
              <a:t>“Flying Cars: Models of the 40s”, </a:t>
            </a:r>
            <a:r>
              <a:rPr lang="en-US" sz="1200" i="1" dirty="0"/>
              <a:t>Substance</a:t>
            </a:r>
            <a:r>
              <a:rPr lang="en-US" sz="1200" dirty="0"/>
              <a:t>, </a:t>
            </a:r>
            <a:r>
              <a:rPr lang="en-US" sz="1200" dirty="0">
                <a:hlinkClick r:id="rId11"/>
              </a:rPr>
              <a:t>https://substance.etsmtl.ca/en/flying-cars-models-40s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Templeton, B., (2018).  </a:t>
            </a:r>
            <a:r>
              <a:rPr lang="en-US" sz="1200" dirty="0"/>
              <a:t>“The Flying car -- and Flying Ambulance -- is closer than we thought”, </a:t>
            </a:r>
            <a:r>
              <a:rPr lang="en-US" sz="1200" i="1" dirty="0"/>
              <a:t>Brad Ideas</a:t>
            </a:r>
            <a:r>
              <a:rPr lang="en-US" sz="1200" dirty="0"/>
              <a:t>, </a:t>
            </a:r>
            <a:r>
              <a:rPr lang="en-US" sz="1200" dirty="0">
                <a:hlinkClick r:id="rId12"/>
              </a:rPr>
              <a:t>https://ideas.4brad.com/flying-car-and-flying-ambulance-closer-we-thought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Tolk</a:t>
            </a:r>
            <a:r>
              <a:rPr lang="en-US" sz="1200" b="1" dirty="0"/>
              <a:t>, A., (2012).  </a:t>
            </a:r>
            <a:r>
              <a:rPr lang="en-US" sz="1200" dirty="0"/>
              <a:t>“Engineering Principles of Combat Modeling and Distributed Simulation”, </a:t>
            </a:r>
            <a:r>
              <a:rPr lang="en-US" sz="1200" i="1" dirty="0"/>
              <a:t>John Wiley &amp; Sons</a:t>
            </a:r>
            <a:r>
              <a:rPr lang="en-US" sz="1200" dirty="0"/>
              <a:t>,   </a:t>
            </a:r>
            <a:r>
              <a:rPr lang="en-US" sz="1200" dirty="0">
                <a:hlinkClick r:id="rId13"/>
              </a:rPr>
              <a:t>https://onlinelibrary.wiley.com/doi/book/10.1002/9781118180310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Torres, S., (2012).  </a:t>
            </a:r>
            <a:r>
              <a:rPr lang="en-US" sz="1200" dirty="0"/>
              <a:t>“Swarm Theory Applied To Air Traffic Flow Management”, </a:t>
            </a:r>
            <a:r>
              <a:rPr lang="en-US" sz="1200" i="1" dirty="0"/>
              <a:t>Procedia Computer Science</a:t>
            </a:r>
            <a:r>
              <a:rPr lang="en-US" sz="1200" dirty="0"/>
              <a:t>, </a:t>
            </a:r>
            <a:r>
              <a:rPr lang="en-US" sz="1200" dirty="0">
                <a:hlinkClick r:id="rId14"/>
              </a:rPr>
              <a:t>https://doi.org/10.1016/j.procs.2012.09.105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Uber Elevate, (2020).  </a:t>
            </a:r>
            <a:r>
              <a:rPr lang="en-US" sz="1200" dirty="0"/>
              <a:t>“The Future of Urban Mobility”, </a:t>
            </a:r>
            <a:r>
              <a:rPr lang="en-US" sz="1200" i="1" dirty="0"/>
              <a:t>Uber</a:t>
            </a:r>
            <a:r>
              <a:rPr lang="en-US" sz="1200" dirty="0"/>
              <a:t>, </a:t>
            </a:r>
            <a:r>
              <a:rPr lang="en-US" sz="1200" dirty="0">
                <a:hlinkClick r:id="rId15"/>
              </a:rPr>
              <a:t>https://www.uber.com/us/en/elevate/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Wang et al., (2019).  </a:t>
            </a:r>
            <a:r>
              <a:rPr lang="en-US" sz="1200" dirty="0"/>
              <a:t>“A survey on VV&amp;A of large-scale simulations”, </a:t>
            </a:r>
            <a:r>
              <a:rPr lang="en-US" sz="1200" i="1" dirty="0"/>
              <a:t>International Journal of Crowd Science</a:t>
            </a:r>
            <a:r>
              <a:rPr lang="en-US" sz="1200" dirty="0"/>
              <a:t>, </a:t>
            </a:r>
            <a:r>
              <a:rPr lang="en-US" sz="1200" dirty="0">
                <a:hlinkClick r:id="rId16"/>
              </a:rPr>
              <a:t>https://doi.org/10.1108/IJCS-01-2019-0004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Washington et al., (2020).  </a:t>
            </a:r>
            <a:r>
              <a:rPr lang="en-US" sz="1200" dirty="0"/>
              <a:t>“Statistical and Econometric Methods for Transportation Data Analysis”, </a:t>
            </a:r>
            <a:r>
              <a:rPr lang="en-US" sz="1200" i="1" dirty="0"/>
              <a:t>CRC Press</a:t>
            </a:r>
            <a:r>
              <a:rPr lang="en-US" sz="1200" dirty="0"/>
              <a:t>, </a:t>
            </a:r>
            <a:r>
              <a:rPr lang="en-US" sz="1200" dirty="0">
                <a:hlinkClick r:id="rId17"/>
              </a:rPr>
              <a:t>https://sites.google.com/view/statecon3e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/>
              <a:t>Williams, M., (2020).</a:t>
            </a:r>
            <a:r>
              <a:rPr lang="en-US" sz="1200" dirty="0"/>
              <a:t>  “The Evolution of UAVs: The Ambulance Drone”, </a:t>
            </a:r>
            <a:r>
              <a:rPr lang="en-US" sz="1200" i="1" dirty="0" err="1"/>
              <a:t>hero</a:t>
            </a:r>
            <a:r>
              <a:rPr lang="en-US" sz="1200" i="1" baseline="30000" dirty="0" err="1"/>
              <a:t>x</a:t>
            </a:r>
            <a:r>
              <a:rPr lang="en-US" sz="1200" dirty="0"/>
              <a:t>, </a:t>
            </a:r>
            <a:r>
              <a:rPr lang="en-US" sz="1200" dirty="0">
                <a:hlinkClick r:id="rId18"/>
              </a:rPr>
              <a:t>https://www.herox.com/blog/189-the-evolution-of-uavs-the-ambulance-drone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200" b="1" dirty="0" err="1"/>
              <a:t>Woodyat</a:t>
            </a:r>
            <a:r>
              <a:rPr lang="en-US" sz="1200" b="1" dirty="0"/>
              <a:t>, A., (2019).  </a:t>
            </a:r>
            <a:r>
              <a:rPr lang="en-US" sz="1200" dirty="0"/>
              <a:t>“Paris planning flying taxis by 2024”, </a:t>
            </a:r>
            <a:r>
              <a:rPr lang="en-US" sz="1200" i="1" dirty="0"/>
              <a:t>CNN Travel</a:t>
            </a:r>
            <a:r>
              <a:rPr lang="en-US" sz="1200" dirty="0"/>
              <a:t>, </a:t>
            </a:r>
            <a:r>
              <a:rPr lang="en-US" sz="1200" dirty="0">
                <a:hlinkClick r:id="rId19"/>
              </a:rPr>
              <a:t>https://www.cnn.com/travel/article/paris-flying-taxi-olympics-intl-scli/index.html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BE035-DE48-4C9C-B02A-7EC40E072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50880" y="70561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13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8F36C-5785-4DBD-AA0E-26E40622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i="1" dirty="0"/>
              <a:t>I/ITSEC Tutorial Relevance Matrix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FD3BE06-8E80-409D-A9AA-66E13D30B872}"/>
              </a:ext>
            </a:extLst>
          </p:cNvPr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479425" y="1148576"/>
          <a:ext cx="11250612" cy="408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8282">
                  <a:extLst>
                    <a:ext uri="{9D8B030D-6E8A-4147-A177-3AD203B41FA5}">
                      <a16:colId xmlns:a16="http://schemas.microsoft.com/office/drawing/2014/main" val="2135898006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2031157057"/>
                    </a:ext>
                  </a:extLst>
                </a:gridCol>
                <a:gridCol w="646770">
                  <a:extLst>
                    <a:ext uri="{9D8B030D-6E8A-4147-A177-3AD203B41FA5}">
                      <a16:colId xmlns:a16="http://schemas.microsoft.com/office/drawing/2014/main" val="4145709809"/>
                    </a:ext>
                  </a:extLst>
                </a:gridCol>
                <a:gridCol w="657922">
                  <a:extLst>
                    <a:ext uri="{9D8B030D-6E8A-4147-A177-3AD203B41FA5}">
                      <a16:colId xmlns:a16="http://schemas.microsoft.com/office/drawing/2014/main" val="1133225533"/>
                    </a:ext>
                  </a:extLst>
                </a:gridCol>
                <a:gridCol w="657922">
                  <a:extLst>
                    <a:ext uri="{9D8B030D-6E8A-4147-A177-3AD203B41FA5}">
                      <a16:colId xmlns:a16="http://schemas.microsoft.com/office/drawing/2014/main" val="2177164933"/>
                    </a:ext>
                  </a:extLst>
                </a:gridCol>
                <a:gridCol w="657922">
                  <a:extLst>
                    <a:ext uri="{9D8B030D-6E8A-4147-A177-3AD203B41FA5}">
                      <a16:colId xmlns:a16="http://schemas.microsoft.com/office/drawing/2014/main" val="342733051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121929546"/>
                    </a:ext>
                  </a:extLst>
                </a:gridCol>
                <a:gridCol w="669074">
                  <a:extLst>
                    <a:ext uri="{9D8B030D-6E8A-4147-A177-3AD203B41FA5}">
                      <a16:colId xmlns:a16="http://schemas.microsoft.com/office/drawing/2014/main" val="2425367491"/>
                    </a:ext>
                  </a:extLst>
                </a:gridCol>
                <a:gridCol w="623422">
                  <a:extLst>
                    <a:ext uri="{9D8B030D-6E8A-4147-A177-3AD203B41FA5}">
                      <a16:colId xmlns:a16="http://schemas.microsoft.com/office/drawing/2014/main" val="2271039425"/>
                    </a:ext>
                  </a:extLst>
                </a:gridCol>
              </a:tblGrid>
              <a:tr h="26842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Topic</a:t>
                      </a:r>
                    </a:p>
                  </a:txBody>
                  <a:tcPr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EDU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TRNG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SIM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HPAE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ECIT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PSMA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M&amp;S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LVC</a:t>
                      </a:r>
                    </a:p>
                  </a:txBody>
                  <a:tcPr anchor="ctr">
                    <a:solidFill>
                      <a:srgbClr val="2B56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402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u="sng" dirty="0">
                          <a:latin typeface="Arial Narrow" panose="020B0606020202030204" pitchFamily="34" charset="0"/>
                        </a:rPr>
                        <a:t>Advanced Air Mobility (AAM)</a:t>
                      </a:r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: safe development of an air transportation system that moves people and cargo between locations underserved by aviation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37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 Narrow" panose="020B0606020202030204" pitchFamily="34" charset="0"/>
                        </a:rPr>
                        <a:t>Regulatory Changes &amp; Obstacles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82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Narrow" panose="020B0606020202030204" pitchFamily="34" charset="0"/>
                        </a:rPr>
                        <a:t>Pilot Certification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1273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Forecasting Use and Relationship with the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24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Aircraft/vehicle Design Complexity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85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Military Innovation Projects (i.e., </a:t>
                      </a:r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USAF Agility Prime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initiative )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6683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Narrow" panose="020B0606020202030204" pitchFamily="34" charset="0"/>
                        </a:rPr>
                        <a:t>Technology Testing and Experimentation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67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Verification, Validation, &amp; Accreditation (VV&amp;A)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5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491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and Q/A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6"/>
            <a:ext cx="6676042" cy="3094462"/>
          </a:xfrm>
        </p:spPr>
        <p:txBody>
          <a:bodyPr/>
          <a:lstStyle/>
          <a:p>
            <a:r>
              <a:rPr lang="en-US" sz="2400" b="1" dirty="0"/>
              <a:t>Moog, Inc. </a:t>
            </a:r>
            <a:r>
              <a:rPr lang="en-US" sz="2400" dirty="0"/>
              <a:t>(East Aurora, NY) for their ongoing technical and financial assistance, and support for innovative simulation applications</a:t>
            </a:r>
          </a:p>
          <a:p>
            <a:r>
              <a:rPr lang="en-US" sz="2400" dirty="0"/>
              <a:t>The University at Buffalo </a:t>
            </a:r>
            <a:r>
              <a:rPr lang="en-US" sz="2400" b="1" dirty="0"/>
              <a:t>Stephen Still Institute for Sustainable Transportation and Logistics (SSISTL)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2400" dirty="0"/>
              <a:t>Thank you!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D57A60-B109-4016-9D5C-FC2A7DC2AD3B}"/>
              </a:ext>
            </a:extLst>
          </p:cNvPr>
          <p:cNvSpPr/>
          <p:nvPr/>
        </p:nvSpPr>
        <p:spPr>
          <a:xfrm>
            <a:off x="480132" y="422351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3D85C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Kevin F. Hulme, Ph.D., CMSP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 Manager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Stephen Still Institute for Sustainable Transportation and Logistics (SSISTL) | 204 Ketter Hall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Director of Operations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Motion Simulation Laboratory (MSL) | 106 Furnas Hall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716-645-5573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hulme@buffalo.edu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FC855D-93D7-4F69-B480-74D8E46CA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2050" name="Picture 2" descr="Dante 3d dev on Twitter: &quot;For this #ScienceFictionDay a concept of ...">
            <a:extLst>
              <a:ext uri="{FF2B5EF4-FFF2-40B4-BE49-F238E27FC236}">
                <a16:creationId xmlns:a16="http://schemas.microsoft.com/office/drawing/2014/main" id="{EDCD22A6-0684-43A1-9B56-087CAC97C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r="7280"/>
          <a:stretch/>
        </p:blipFill>
        <p:spPr bwMode="auto">
          <a:xfrm>
            <a:off x="7444596" y="847232"/>
            <a:ext cx="4589253" cy="41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B18AD4-DA9D-44A9-A1EF-832DBADF2B56}"/>
              </a:ext>
            </a:extLst>
          </p:cNvPr>
          <p:cNvSpPr/>
          <p:nvPr/>
        </p:nvSpPr>
        <p:spPr>
          <a:xfrm>
            <a:off x="7356459" y="5008341"/>
            <a:ext cx="14769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Dante 3d dev, 2018</a:t>
            </a:r>
          </a:p>
        </p:txBody>
      </p:sp>
    </p:spTree>
    <p:extLst>
      <p:ext uri="{BB962C8B-B14F-4D97-AF65-F5344CB8AC3E}">
        <p14:creationId xmlns:p14="http://schemas.microsoft.com/office/powerpoint/2010/main" val="4019384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p.Up Next 2018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D4DB4E7-AA3D-4179-B784-7A710F5B4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05610"/>
            <a:ext cx="12192000" cy="6152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0"/>
            <a:ext cx="8908869" cy="705610"/>
          </a:xfrm>
        </p:spPr>
        <p:txBody>
          <a:bodyPr/>
          <a:lstStyle/>
          <a:p>
            <a:r>
              <a:rPr lang="en-US" dirty="0"/>
              <a:t>Epilogue – </a:t>
            </a:r>
            <a:r>
              <a:rPr lang="en-US" i="1" dirty="0"/>
              <a:t>“Adapting to an Unexpected Future”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A7DD-C8D0-4435-86C2-6BD0EDD8C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2B720-98AB-4E9C-A2CF-FEA9C3ADC967}"/>
              </a:ext>
            </a:extLst>
          </p:cNvPr>
          <p:cNvSpPr/>
          <p:nvPr/>
        </p:nvSpPr>
        <p:spPr>
          <a:xfrm>
            <a:off x="10777366" y="459389"/>
            <a:ext cx="14769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ItalDesign, 2018</a:t>
            </a:r>
          </a:p>
        </p:txBody>
      </p:sp>
    </p:spTree>
    <p:extLst>
      <p:ext uri="{BB962C8B-B14F-4D97-AF65-F5344CB8AC3E}">
        <p14:creationId xmlns:p14="http://schemas.microsoft.com/office/powerpoint/2010/main" val="29963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0" y="0"/>
            <a:ext cx="8630194" cy="705610"/>
          </a:xfrm>
        </p:spPr>
        <p:txBody>
          <a:bodyPr/>
          <a:lstStyle/>
          <a:p>
            <a:r>
              <a:rPr lang="en-US" dirty="0"/>
              <a:t>Introduction – </a:t>
            </a:r>
            <a:r>
              <a:rPr lang="en-US" i="1" dirty="0"/>
              <a:t>relevance to I/ITSEC and M&amp;S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619407" cy="372369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“Transportation Network of Tomorrow” seems nearer to science fiction than science fact, yet Flying Cars may be available for commercial use by 2025</a:t>
            </a:r>
          </a:p>
          <a:p>
            <a:pPr marL="0" indent="0">
              <a:buNone/>
            </a:pPr>
            <a:endParaRPr lang="en-US" sz="2400" b="1" u="sng" dirty="0"/>
          </a:p>
          <a:p>
            <a:r>
              <a:rPr lang="en-US" sz="2400" b="1" u="sng" dirty="0"/>
              <a:t>Topic Relevance to M&amp;S</a:t>
            </a:r>
            <a:r>
              <a:rPr lang="en-US" sz="2400" dirty="0"/>
              <a:t>:  emergent capabilities will advise future deployment of Flying Cars </a:t>
            </a:r>
          </a:p>
          <a:p>
            <a:r>
              <a:rPr lang="en-US" sz="2400" b="1" u="sng" dirty="0"/>
              <a:t>The Live-Virtual-Constructive (LVC) taxonomy</a:t>
            </a:r>
            <a:r>
              <a:rPr lang="en-US" sz="2400" dirty="0"/>
              <a:t>: LVC models and simulations (M&amp;S) will be necessary for testing, experimentation, evaluation, validation</a:t>
            </a:r>
          </a:p>
          <a:p>
            <a:r>
              <a:rPr lang="en-US" sz="2400" dirty="0"/>
              <a:t>Downstream impacts upon </a:t>
            </a:r>
            <a:r>
              <a:rPr lang="en-US" sz="2400" i="1" dirty="0"/>
              <a:t>Training, Simulation, and Education; Policies (PSMA); Human Performance (HPAE); Innovative Technologies (ECIT</a:t>
            </a:r>
            <a:r>
              <a:rPr lang="en-US" sz="2400" dirty="0"/>
              <a:t>)</a:t>
            </a:r>
          </a:p>
          <a:p>
            <a:endParaRPr lang="en-US" sz="2400" i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2562CC-486C-4749-B114-D56A547C4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/>
          <a:stretch/>
        </p:blipFill>
        <p:spPr>
          <a:xfrm>
            <a:off x="7403123" y="795130"/>
            <a:ext cx="4459221" cy="5494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F9671-4155-46AB-97C9-06459F036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9" b="25394"/>
          <a:stretch/>
        </p:blipFill>
        <p:spPr>
          <a:xfrm>
            <a:off x="7523799" y="4621658"/>
            <a:ext cx="4205653" cy="1557009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EEA42-0B26-4FA8-AE9C-2E692BFC3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DC5F8E-9376-4EA0-A497-6F77CBA4F4B6}"/>
              </a:ext>
            </a:extLst>
          </p:cNvPr>
          <p:cNvSpPr/>
          <p:nvPr/>
        </p:nvSpPr>
        <p:spPr>
          <a:xfrm>
            <a:off x="7330579" y="6346736"/>
            <a:ext cx="1364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AlphaMecha, 2012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2AF8A6-7B66-4D8F-ACDE-A05F4A3FB233}"/>
              </a:ext>
            </a:extLst>
          </p:cNvPr>
          <p:cNvSpPr/>
          <p:nvPr/>
        </p:nvSpPr>
        <p:spPr>
          <a:xfrm>
            <a:off x="8587160" y="6346735"/>
            <a:ext cx="1364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Doty, 2017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A3FC84-07FE-45C4-9404-56C44A6F4827}"/>
              </a:ext>
            </a:extLst>
          </p:cNvPr>
          <p:cNvSpPr/>
          <p:nvPr/>
        </p:nvSpPr>
        <p:spPr>
          <a:xfrm>
            <a:off x="7145135" y="6592956"/>
            <a:ext cx="1364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Davies, 2012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BA7FB-11E0-4CCD-90FE-10610E79FE8E}"/>
              </a:ext>
            </a:extLst>
          </p:cNvPr>
          <p:cNvSpPr/>
          <p:nvPr/>
        </p:nvSpPr>
        <p:spPr>
          <a:xfrm>
            <a:off x="8695426" y="6592955"/>
            <a:ext cx="1364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Gaudette, 2017</a:t>
            </a:r>
          </a:p>
        </p:txBody>
      </p:sp>
    </p:spTree>
    <p:extLst>
      <p:ext uri="{BB962C8B-B14F-4D97-AF65-F5344CB8AC3E}">
        <p14:creationId xmlns:p14="http://schemas.microsoft.com/office/powerpoint/2010/main" val="64423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705610"/>
            <a:ext cx="12192000" cy="615239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1714" y="0"/>
            <a:ext cx="8656320" cy="705610"/>
          </a:xfrm>
        </p:spPr>
        <p:txBody>
          <a:bodyPr/>
          <a:lstStyle/>
          <a:p>
            <a:r>
              <a:rPr lang="en-US" dirty="0"/>
              <a:t>Introduction – </a:t>
            </a:r>
            <a:r>
              <a:rPr lang="en-US" i="1" dirty="0"/>
              <a:t>2021 Themes and COVID-19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66773" y="1158475"/>
            <a:ext cx="6276267" cy="4399045"/>
          </a:xfrm>
          <a:solidFill>
            <a:schemeClr val="bg1">
              <a:lumMod val="65000"/>
              <a:alpha val="70000"/>
            </a:schemeClr>
          </a:solidFill>
        </p:spPr>
        <p:txBody>
          <a:bodyPr/>
          <a:lstStyle/>
          <a:p>
            <a:r>
              <a:rPr lang="en-US" sz="2400" b="1" u="sng" dirty="0"/>
              <a:t>“Innovating and Accelerating Training - Adapting to an Unexpected Future”</a:t>
            </a:r>
            <a:r>
              <a:rPr lang="en-US" sz="2400" dirty="0"/>
              <a:t>: explore changing face of human transportation within a fully-integrated (ground/air) ecosystem</a:t>
            </a:r>
          </a:p>
          <a:p>
            <a:r>
              <a:rPr lang="en-US" sz="2400" dirty="0"/>
              <a:t>Recent COVID-19 has permanently altered the landscape for future urban and regional planning</a:t>
            </a:r>
          </a:p>
          <a:p>
            <a:r>
              <a:rPr lang="en-US" sz="2400" dirty="0"/>
              <a:t>Re-purposing geography and structures (e.g., office parks, shopping malls, plazas, parking lots)</a:t>
            </a:r>
          </a:p>
          <a:p>
            <a:r>
              <a:rPr lang="en-US" sz="2400" dirty="0"/>
              <a:t>Transformative “high-risk, high-reward” opportunities to improve and revolutionize transportation, sustainability, and logistics </a:t>
            </a:r>
          </a:p>
          <a:p>
            <a:endParaRPr lang="en-US" sz="2400" dirty="0"/>
          </a:p>
        </p:txBody>
      </p:sp>
      <p:pic>
        <p:nvPicPr>
          <p:cNvPr id="5" name="Picture 6" descr="CALL FOR PRESENT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0" y="878187"/>
            <a:ext cx="4672385" cy="26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F205E-8B6E-4EDD-A2BD-113BF12FB8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0" y="3716832"/>
            <a:ext cx="4672385" cy="242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68582B-E03C-4729-B379-6D278F135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359" y="923604"/>
            <a:ext cx="4020960" cy="5075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429625" cy="5075237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400" b="1" dirty="0"/>
              <a:t>Identify:</a:t>
            </a:r>
            <a:r>
              <a:rPr lang="en-US" sz="2400" dirty="0"/>
              <a:t> the </a:t>
            </a:r>
            <a:r>
              <a:rPr lang="en-US" sz="2400" i="1" dirty="0"/>
              <a:t>current state-of-the-art with Flying Car </a:t>
            </a:r>
            <a:r>
              <a:rPr lang="en-US" sz="2400" dirty="0"/>
              <a:t>technologies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/>
              <a:t>Summarize:</a:t>
            </a:r>
            <a:r>
              <a:rPr lang="en-US" sz="2400" dirty="0"/>
              <a:t> </a:t>
            </a:r>
            <a:r>
              <a:rPr lang="en-US" sz="2400" i="1" dirty="0"/>
              <a:t>transportation challenges </a:t>
            </a:r>
            <a:r>
              <a:rPr lang="en-US" sz="2400" dirty="0"/>
              <a:t>that mandate societal change and evolution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/>
              <a:t>Apply:</a:t>
            </a:r>
            <a:r>
              <a:rPr lang="en-US" sz="2400" dirty="0"/>
              <a:t> </a:t>
            </a:r>
            <a:r>
              <a:rPr lang="en-US" sz="2400" i="1" dirty="0"/>
              <a:t>LVC fundamentals </a:t>
            </a:r>
            <a:r>
              <a:rPr lang="en-US" sz="2400" dirty="0"/>
              <a:t>to enable sustenance and sustainability of Flying Car technologies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/>
              <a:t>Analyze:</a:t>
            </a:r>
            <a:r>
              <a:rPr lang="en-US" sz="2400" dirty="0"/>
              <a:t> timely Case Studies to assess associated </a:t>
            </a:r>
            <a:r>
              <a:rPr lang="en-US" sz="2400" i="1" dirty="0"/>
              <a:t>technological and human factors impacts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/>
              <a:t>Evaluate:</a:t>
            </a:r>
            <a:r>
              <a:rPr lang="en-US" sz="2400" dirty="0"/>
              <a:t> to forecast next steps to </a:t>
            </a:r>
            <a:r>
              <a:rPr lang="en-US" sz="2400" i="1" dirty="0"/>
              <a:t>leverage M&amp;S </a:t>
            </a:r>
            <a:r>
              <a:rPr lang="en-US" sz="2400" dirty="0"/>
              <a:t>in this emergent domain of interest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1800" dirty="0"/>
              <a:t>* (Advised by </a:t>
            </a:r>
            <a:r>
              <a:rPr lang="en-US" sz="1800" b="1" dirty="0"/>
              <a:t>Bloom’s Taxonomy </a:t>
            </a:r>
            <a:r>
              <a:rPr lang="en-US" sz="1800" dirty="0"/>
              <a:t>and </a:t>
            </a:r>
            <a:r>
              <a:rPr lang="en-US" sz="1800" i="1" dirty="0"/>
              <a:t>I/ITSEC relevance)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4FE6E-B698-4FF2-AAF8-2BF59F73DC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5BF85C-3C5E-493B-B215-F68078BAC7B3}"/>
              </a:ext>
            </a:extLst>
          </p:cNvPr>
          <p:cNvSpPr/>
          <p:nvPr/>
        </p:nvSpPr>
        <p:spPr>
          <a:xfrm>
            <a:off x="10806835" y="5875731"/>
            <a:ext cx="119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Bloom, 2020</a:t>
            </a:r>
          </a:p>
        </p:txBody>
      </p:sp>
    </p:spTree>
    <p:extLst>
      <p:ext uri="{BB962C8B-B14F-4D97-AF65-F5344CB8AC3E}">
        <p14:creationId xmlns:p14="http://schemas.microsoft.com/office/powerpoint/2010/main" val="32268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7416800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Terminology: </a:t>
            </a:r>
            <a:r>
              <a:rPr lang="en-US" sz="2400" b="1" dirty="0"/>
              <a:t>Flying Cars or Driving Planes</a:t>
            </a:r>
            <a:r>
              <a:rPr lang="en-US" sz="2400" dirty="0"/>
              <a:t>?</a:t>
            </a:r>
          </a:p>
          <a:p>
            <a:r>
              <a:rPr lang="en-US" sz="2400" dirty="0"/>
              <a:t>Combine ideal characteristics of both planes and cars: 3D airspace vs. 2D roadways</a:t>
            </a:r>
          </a:p>
          <a:p>
            <a:r>
              <a:rPr lang="en-US" sz="2400" dirty="0"/>
              <a:t>Differences between proposed vehicles: a car with wings (</a:t>
            </a:r>
            <a:r>
              <a:rPr lang="en-US" sz="2400" i="1" dirty="0"/>
              <a:t>Flying Car</a:t>
            </a:r>
            <a:r>
              <a:rPr lang="en-US" sz="2400" dirty="0"/>
              <a:t>) vs. airplane with wheels (</a:t>
            </a:r>
            <a:r>
              <a:rPr lang="en-US" sz="2400" i="1" dirty="0"/>
              <a:t>Driving Plane</a:t>
            </a:r>
            <a:r>
              <a:rPr lang="en-US" sz="2400" dirty="0"/>
              <a:t>)</a:t>
            </a:r>
          </a:p>
          <a:p>
            <a:r>
              <a:rPr lang="en-US" sz="2400" dirty="0"/>
              <a:t>Ideal "flying cars" could more closely resemble a </a:t>
            </a:r>
            <a:r>
              <a:rPr lang="en-US" sz="2400" i="1" dirty="0"/>
              <a:t>gyrocopter</a:t>
            </a:r>
            <a:r>
              <a:rPr lang="en-US" sz="2400" dirty="0"/>
              <a:t>, and minimize dead-weight items (e.g., wheels, axles, transmission) required for ground transport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09A1D-93C5-4707-B18D-C60BAF716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73" y="795130"/>
            <a:ext cx="3366474" cy="1910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704993-3361-4149-86C7-F3A87ACEE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73" y="2829047"/>
            <a:ext cx="3366474" cy="1791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964829-D48F-481B-9BEC-FD40C3747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7015" r="9341" b="8207"/>
          <a:stretch/>
        </p:blipFill>
        <p:spPr>
          <a:xfrm>
            <a:off x="8678173" y="4774478"/>
            <a:ext cx="2999764" cy="167354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676403-7B75-4A6D-82E5-E6A681313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ADD6E-A372-4D66-848E-B1A49546B5F6}"/>
              </a:ext>
            </a:extLst>
          </p:cNvPr>
          <p:cNvSpPr/>
          <p:nvPr/>
        </p:nvSpPr>
        <p:spPr>
          <a:xfrm>
            <a:off x="189781" y="6121952"/>
            <a:ext cx="63635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458A"/>
                </a:solidFill>
              </a:rPr>
              <a:t>Carillo III, 2018; Del Balzo, 2015; Grady, 2017; </a:t>
            </a:r>
            <a:r>
              <a:rPr lang="en-US" sz="1000" b="1" dirty="0" err="1">
                <a:solidFill>
                  <a:srgbClr val="22458A"/>
                </a:solidFill>
              </a:rPr>
              <a:t>Sigal</a:t>
            </a:r>
            <a:r>
              <a:rPr lang="en-US" sz="1000" b="1" dirty="0">
                <a:solidFill>
                  <a:srgbClr val="22458A"/>
                </a:solidFill>
              </a:rPr>
              <a:t>, 2014; Rodriguez, 2017; Soffar, 2018   </a:t>
            </a:r>
          </a:p>
        </p:txBody>
      </p:sp>
    </p:spTree>
    <p:extLst>
      <p:ext uri="{BB962C8B-B14F-4D97-AF65-F5344CB8AC3E}">
        <p14:creationId xmlns:p14="http://schemas.microsoft.com/office/powerpoint/2010/main" val="2896236650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3686</TotalTime>
  <Words>6796</Words>
  <Application>Microsoft Office PowerPoint</Application>
  <PresentationFormat>Widescreen</PresentationFormat>
  <Paragraphs>574</Paragraphs>
  <Slides>54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Arial Narrow</vt:lpstr>
      <vt:lpstr>Calibri</vt:lpstr>
      <vt:lpstr>Tahoma</vt:lpstr>
      <vt:lpstr>Times New Roman</vt:lpstr>
      <vt:lpstr>Wingdings</vt:lpstr>
      <vt:lpstr>Blends</vt:lpstr>
      <vt:lpstr>PowerPoint Presentation</vt:lpstr>
      <vt:lpstr>I/ITSEC Tutorial relevance (2020/2021)</vt:lpstr>
      <vt:lpstr>Preamble – The Future of Transportation?</vt:lpstr>
      <vt:lpstr>Tutorial Overview</vt:lpstr>
      <vt:lpstr>Introduction – Advanced Air Mobility (AAM)</vt:lpstr>
      <vt:lpstr>Introduction – relevance to I/ITSEC and M&amp;S</vt:lpstr>
      <vt:lpstr>Introduction – 2021 Themes and COVID-19</vt:lpstr>
      <vt:lpstr>Learning Objectives</vt:lpstr>
      <vt:lpstr>Background</vt:lpstr>
      <vt:lpstr>Background</vt:lpstr>
      <vt:lpstr>Background</vt:lpstr>
      <vt:lpstr>Background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AAM and M&amp;S</vt:lpstr>
      <vt:lpstr>AAM and M&amp;S</vt:lpstr>
      <vt:lpstr>AAM and M&amp;S</vt:lpstr>
      <vt:lpstr>AAM and M&amp;S</vt:lpstr>
      <vt:lpstr>AAM and M&amp;S</vt:lpstr>
      <vt:lpstr>AAM and M&amp;S</vt:lpstr>
      <vt:lpstr>AAM and M&amp;S</vt:lpstr>
      <vt:lpstr>AAM and M&amp;S</vt:lpstr>
      <vt:lpstr>Case Studies</vt:lpstr>
      <vt:lpstr>PowerPoint Presentation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Case Studies</vt:lpstr>
      <vt:lpstr>Summary and Next Steps</vt:lpstr>
      <vt:lpstr>Summary and Next Steps</vt:lpstr>
      <vt:lpstr>Summary and Next Steps</vt:lpstr>
      <vt:lpstr>Summary and Next Steps</vt:lpstr>
      <vt:lpstr>Bibliography (A-D) </vt:lpstr>
      <vt:lpstr>Bibliography (D-G) </vt:lpstr>
      <vt:lpstr>Bibliography (G-L) </vt:lpstr>
      <vt:lpstr>Bibliography (M-R) </vt:lpstr>
      <vt:lpstr>Bibliography (R-Z) </vt:lpstr>
      <vt:lpstr>I/ITSEC Tutorial Relevance Matrix</vt:lpstr>
      <vt:lpstr>Acknowledgements and Q/A</vt:lpstr>
      <vt:lpstr>Epilogue – “Adapting to an Unexpected Future”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hulme</cp:lastModifiedBy>
  <cp:revision>68</cp:revision>
  <cp:lastPrinted>1601-01-01T00:00:00Z</cp:lastPrinted>
  <dcterms:created xsi:type="dcterms:W3CDTF">2016-03-29T15:29:36Z</dcterms:created>
  <dcterms:modified xsi:type="dcterms:W3CDTF">2021-08-26T01:17:48Z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